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1" r:id="rId5"/>
    <p:sldId id="267" r:id="rId6"/>
    <p:sldId id="324" r:id="rId7"/>
    <p:sldId id="301" r:id="rId8"/>
    <p:sldId id="283" r:id="rId9"/>
    <p:sldId id="321" r:id="rId10"/>
    <p:sldId id="294" r:id="rId11"/>
    <p:sldId id="307" r:id="rId12"/>
    <p:sldId id="308" r:id="rId13"/>
    <p:sldId id="291" r:id="rId14"/>
    <p:sldId id="293" r:id="rId15"/>
    <p:sldId id="310" r:id="rId16"/>
    <p:sldId id="299" r:id="rId17"/>
    <p:sldId id="300" r:id="rId18"/>
    <p:sldId id="286" r:id="rId19"/>
    <p:sldId id="315" r:id="rId20"/>
    <p:sldId id="271" r:id="rId21"/>
    <p:sldId id="316" r:id="rId22"/>
    <p:sldId id="304" r:id="rId23"/>
    <p:sldId id="292" r:id="rId24"/>
    <p:sldId id="306" r:id="rId25"/>
    <p:sldId id="323" r:id="rId26"/>
    <p:sldId id="319" r:id="rId27"/>
    <p:sldId id="322" r:id="rId28"/>
    <p:sldId id="320" r:id="rId29"/>
    <p:sldId id="317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80"/>
    <a:srgbClr val="6495ED"/>
    <a:srgbClr val="00FFFF"/>
    <a:srgbClr val="FF8080"/>
    <a:srgbClr val="FF8C00"/>
    <a:srgbClr val="800000"/>
    <a:srgbClr val="008000"/>
    <a:srgbClr val="00FF00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2A82027-6B9D-1BB5-A132-891474E322CC}" v="239" dt="2021-01-16T22:08:29.612"/>
    <p1510:client id="{D33289B3-0FCC-C951-DB9F-78C0E4B04B8D}" v="415" dt="2021-01-16T17:09:33.33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233" autoAdjust="0"/>
    <p:restoredTop sz="94660"/>
  </p:normalViewPr>
  <p:slideViewPr>
    <p:cSldViewPr snapToGrid="0">
      <p:cViewPr varScale="1">
        <p:scale>
          <a:sx n="72" d="100"/>
          <a:sy n="72" d="100"/>
        </p:scale>
        <p:origin x="13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ilipe Rafael Joaquim" userId="S::ist30520@tecnico.ulisboa.pt::31384dfe-45a1-4c17-81b8-e3dcfe03b23f" providerId="AD" clId="Web-{B2A82027-6B9D-1BB5-A132-891474E322CC}"/>
    <pc:docChg chg="modSld">
      <pc:chgData name="Filipe Rafael Joaquim" userId="S::ist30520@tecnico.ulisboa.pt::31384dfe-45a1-4c17-81b8-e3dcfe03b23f" providerId="AD" clId="Web-{B2A82027-6B9D-1BB5-A132-891474E322CC}" dt="2021-01-16T22:08:29.612" v="136" actId="1076"/>
      <pc:docMkLst>
        <pc:docMk/>
      </pc:docMkLst>
      <pc:sldChg chg="modSp">
        <pc:chgData name="Filipe Rafael Joaquim" userId="S::ist30520@tecnico.ulisboa.pt::31384dfe-45a1-4c17-81b8-e3dcfe03b23f" providerId="AD" clId="Web-{B2A82027-6B9D-1BB5-A132-891474E322CC}" dt="2021-01-16T21:58:57.021" v="39" actId="20577"/>
        <pc:sldMkLst>
          <pc:docMk/>
          <pc:sldMk cId="3486523152" sldId="257"/>
        </pc:sldMkLst>
        <pc:spChg chg="mod">
          <ac:chgData name="Filipe Rafael Joaquim" userId="S::ist30520@tecnico.ulisboa.pt::31384dfe-45a1-4c17-81b8-e3dcfe03b23f" providerId="AD" clId="Web-{B2A82027-6B9D-1BB5-A132-891474E322CC}" dt="2021-01-16T21:58:57.021" v="39" actId="20577"/>
          <ac:spMkLst>
            <pc:docMk/>
            <pc:sldMk cId="3486523152" sldId="257"/>
            <ac:spMk id="120" creationId="{F6186FC6-D4BD-40FE-A7C9-87E9CBD4DF13}"/>
          </ac:spMkLst>
        </pc:spChg>
      </pc:sldChg>
      <pc:sldChg chg="addSp delSp modSp">
        <pc:chgData name="Filipe Rafael Joaquim" userId="S::ist30520@tecnico.ulisboa.pt::31384dfe-45a1-4c17-81b8-e3dcfe03b23f" providerId="AD" clId="Web-{B2A82027-6B9D-1BB5-A132-891474E322CC}" dt="2021-01-16T22:03:40.119" v="55" actId="688"/>
        <pc:sldMkLst>
          <pc:docMk/>
          <pc:sldMk cId="2064200467" sldId="261"/>
        </pc:sldMkLst>
        <pc:spChg chg="mod ord">
          <ac:chgData name="Filipe Rafael Joaquim" userId="S::ist30520@tecnico.ulisboa.pt::31384dfe-45a1-4c17-81b8-e3dcfe03b23f" providerId="AD" clId="Web-{B2A82027-6B9D-1BB5-A132-891474E322CC}" dt="2021-01-16T22:03:31.681" v="54" actId="1076"/>
          <ac:spMkLst>
            <pc:docMk/>
            <pc:sldMk cId="2064200467" sldId="261"/>
            <ac:spMk id="11" creationId="{9B3BDF56-E3AA-4422-B4F2-5F88BA897625}"/>
          </ac:spMkLst>
        </pc:spChg>
        <pc:picChg chg="add del mod">
          <ac:chgData name="Filipe Rafael Joaquim" userId="S::ist30520@tecnico.ulisboa.pt::31384dfe-45a1-4c17-81b8-e3dcfe03b23f" providerId="AD" clId="Web-{B2A82027-6B9D-1BB5-A132-891474E322CC}" dt="2021-01-16T22:01:10.492" v="44"/>
          <ac:picMkLst>
            <pc:docMk/>
            <pc:sldMk cId="2064200467" sldId="261"/>
            <ac:picMk id="2" creationId="{47220433-1DB7-4C62-ABA7-46CEFDAF873A}"/>
          </ac:picMkLst>
        </pc:picChg>
        <pc:picChg chg="add mod">
          <ac:chgData name="Filipe Rafael Joaquim" userId="S::ist30520@tecnico.ulisboa.pt::31384dfe-45a1-4c17-81b8-e3dcfe03b23f" providerId="AD" clId="Web-{B2A82027-6B9D-1BB5-A132-891474E322CC}" dt="2021-01-16T22:03:40.119" v="55" actId="688"/>
          <ac:picMkLst>
            <pc:docMk/>
            <pc:sldMk cId="2064200467" sldId="261"/>
            <ac:picMk id="3" creationId="{A9956BF8-7288-4301-B84C-A1ADC78527F7}"/>
          </ac:picMkLst>
        </pc:picChg>
      </pc:sldChg>
      <pc:sldChg chg="addSp modSp">
        <pc:chgData name="Filipe Rafael Joaquim" userId="S::ist30520@tecnico.ulisboa.pt::31384dfe-45a1-4c17-81b8-e3dcfe03b23f" providerId="AD" clId="Web-{B2A82027-6B9D-1BB5-A132-891474E322CC}" dt="2021-01-16T22:06:22.048" v="108" actId="20577"/>
        <pc:sldMkLst>
          <pc:docMk/>
          <pc:sldMk cId="3759392065" sldId="267"/>
        </pc:sldMkLst>
        <pc:spChg chg="add mod">
          <ac:chgData name="Filipe Rafael Joaquim" userId="S::ist30520@tecnico.ulisboa.pt::31384dfe-45a1-4c17-81b8-e3dcfe03b23f" providerId="AD" clId="Web-{B2A82027-6B9D-1BB5-A132-891474E322CC}" dt="2021-01-16T22:06:22.048" v="108" actId="20577"/>
          <ac:spMkLst>
            <pc:docMk/>
            <pc:sldMk cId="3759392065" sldId="267"/>
            <ac:spMk id="2" creationId="{AB61EEB5-3CE2-465A-A827-61CFEE89C39C}"/>
          </ac:spMkLst>
        </pc:spChg>
        <pc:spChg chg="mod">
          <ac:chgData name="Filipe Rafael Joaquim" userId="S::ist30520@tecnico.ulisboa.pt::31384dfe-45a1-4c17-81b8-e3dcfe03b23f" providerId="AD" clId="Web-{B2A82027-6B9D-1BB5-A132-891474E322CC}" dt="2021-01-16T22:05:17.360" v="67" actId="1076"/>
          <ac:spMkLst>
            <pc:docMk/>
            <pc:sldMk cId="3759392065" sldId="267"/>
            <ac:spMk id="11" creationId="{F36AABB3-4AD2-4F2C-9244-4878A8160970}"/>
          </ac:spMkLst>
        </pc:spChg>
        <pc:spChg chg="mod">
          <ac:chgData name="Filipe Rafael Joaquim" userId="S::ist30520@tecnico.ulisboa.pt::31384dfe-45a1-4c17-81b8-e3dcfe03b23f" providerId="AD" clId="Web-{B2A82027-6B9D-1BB5-A132-891474E322CC}" dt="2021-01-16T22:05:23.235" v="68" actId="1076"/>
          <ac:spMkLst>
            <pc:docMk/>
            <pc:sldMk cId="3759392065" sldId="267"/>
            <ac:spMk id="15" creationId="{3D2802E8-FDAE-480D-92E0-160CA70399DE}"/>
          </ac:spMkLst>
        </pc:spChg>
        <pc:spChg chg="mod">
          <ac:chgData name="Filipe Rafael Joaquim" userId="S::ist30520@tecnico.ulisboa.pt::31384dfe-45a1-4c17-81b8-e3dcfe03b23f" providerId="AD" clId="Web-{B2A82027-6B9D-1BB5-A132-891474E322CC}" dt="2021-01-16T22:05:23.250" v="69" actId="1076"/>
          <ac:spMkLst>
            <pc:docMk/>
            <pc:sldMk cId="3759392065" sldId="267"/>
            <ac:spMk id="16" creationId="{F6297671-C4CF-4313-B74B-196474DBE382}"/>
          </ac:spMkLst>
        </pc:spChg>
        <pc:spChg chg="mod">
          <ac:chgData name="Filipe Rafael Joaquim" userId="S::ist30520@tecnico.ulisboa.pt::31384dfe-45a1-4c17-81b8-e3dcfe03b23f" providerId="AD" clId="Web-{B2A82027-6B9D-1BB5-A132-891474E322CC}" dt="2021-01-16T22:05:23.266" v="70" actId="1076"/>
          <ac:spMkLst>
            <pc:docMk/>
            <pc:sldMk cId="3759392065" sldId="267"/>
            <ac:spMk id="17" creationId="{5F2599FE-A22B-4826-9DCE-51B3E8A2C3F5}"/>
          </ac:spMkLst>
        </pc:spChg>
        <pc:spChg chg="mod">
          <ac:chgData name="Filipe Rafael Joaquim" userId="S::ist30520@tecnico.ulisboa.pt::31384dfe-45a1-4c17-81b8-e3dcfe03b23f" providerId="AD" clId="Web-{B2A82027-6B9D-1BB5-A132-891474E322CC}" dt="2021-01-16T22:05:05.641" v="65" actId="1076"/>
          <ac:spMkLst>
            <pc:docMk/>
            <pc:sldMk cId="3759392065" sldId="267"/>
            <ac:spMk id="41" creationId="{84C095A6-161D-4B4E-96A4-3FE3908A927D}"/>
          </ac:spMkLst>
        </pc:spChg>
        <pc:picChg chg="mod">
          <ac:chgData name="Filipe Rafael Joaquim" userId="S::ist30520@tecnico.ulisboa.pt::31384dfe-45a1-4c17-81b8-e3dcfe03b23f" providerId="AD" clId="Web-{B2A82027-6B9D-1BB5-A132-891474E322CC}" dt="2021-01-16T22:05:23.282" v="71" actId="1076"/>
          <ac:picMkLst>
            <pc:docMk/>
            <pc:sldMk cId="3759392065" sldId="267"/>
            <ac:picMk id="14" creationId="{A272690E-AA67-4ADF-8575-3FA5A293A2AE}"/>
          </ac:picMkLst>
        </pc:picChg>
      </pc:sldChg>
      <pc:sldChg chg="modSp">
        <pc:chgData name="Filipe Rafael Joaquim" userId="S::ist30520@tecnico.ulisboa.pt::31384dfe-45a1-4c17-81b8-e3dcfe03b23f" providerId="AD" clId="Web-{B2A82027-6B9D-1BB5-A132-891474E322CC}" dt="2021-01-16T22:08:29.612" v="136" actId="1076"/>
        <pc:sldMkLst>
          <pc:docMk/>
          <pc:sldMk cId="3936649330" sldId="291"/>
        </pc:sldMkLst>
        <pc:spChg chg="mod">
          <ac:chgData name="Filipe Rafael Joaquim" userId="S::ist30520@tecnico.ulisboa.pt::31384dfe-45a1-4c17-81b8-e3dcfe03b23f" providerId="AD" clId="Web-{B2A82027-6B9D-1BB5-A132-891474E322CC}" dt="2021-01-16T22:08:29.612" v="136" actId="1076"/>
          <ac:spMkLst>
            <pc:docMk/>
            <pc:sldMk cId="3936649330" sldId="291"/>
            <ac:spMk id="4" creationId="{9924F728-3597-4C67-B73A-2B91F71FC21B}"/>
          </ac:spMkLst>
        </pc:spChg>
        <pc:spChg chg="mod">
          <ac:chgData name="Filipe Rafael Joaquim" userId="S::ist30520@tecnico.ulisboa.pt::31384dfe-45a1-4c17-81b8-e3dcfe03b23f" providerId="AD" clId="Web-{B2A82027-6B9D-1BB5-A132-891474E322CC}" dt="2021-01-16T22:08:16.581" v="133" actId="20577"/>
          <ac:spMkLst>
            <pc:docMk/>
            <pc:sldMk cId="3936649330" sldId="291"/>
            <ac:spMk id="9" creationId="{7B1B0169-78FC-4373-943C-CBDB868495E8}"/>
          </ac:spMkLst>
        </pc:spChg>
        <pc:picChg chg="mod">
          <ac:chgData name="Filipe Rafael Joaquim" userId="S::ist30520@tecnico.ulisboa.pt::31384dfe-45a1-4c17-81b8-e3dcfe03b23f" providerId="AD" clId="Web-{B2A82027-6B9D-1BB5-A132-891474E322CC}" dt="2021-01-16T22:08:24.925" v="134" actId="1076"/>
          <ac:picMkLst>
            <pc:docMk/>
            <pc:sldMk cId="3936649330" sldId="291"/>
            <ac:picMk id="23" creationId="{2588C7C7-663B-4C08-AA3D-9C86F7C535C9}"/>
          </ac:picMkLst>
        </pc:picChg>
        <pc:picChg chg="mod">
          <ac:chgData name="Filipe Rafael Joaquim" userId="S::ist30520@tecnico.ulisboa.pt::31384dfe-45a1-4c17-81b8-e3dcfe03b23f" providerId="AD" clId="Web-{B2A82027-6B9D-1BB5-A132-891474E322CC}" dt="2021-01-16T22:08:24.956" v="135" actId="1076"/>
          <ac:picMkLst>
            <pc:docMk/>
            <pc:sldMk cId="3936649330" sldId="291"/>
            <ac:picMk id="24" creationId="{70233FBC-B7BC-4E34-AF09-F37AD5A9C7C3}"/>
          </ac:picMkLst>
        </pc:picChg>
      </pc:sldChg>
      <pc:sldChg chg="modSp">
        <pc:chgData name="Filipe Rafael Joaquim" userId="S::ist30520@tecnico.ulisboa.pt::31384dfe-45a1-4c17-81b8-e3dcfe03b23f" providerId="AD" clId="Web-{B2A82027-6B9D-1BB5-A132-891474E322CC}" dt="2021-01-16T22:08:10.128" v="131" actId="20577"/>
        <pc:sldMkLst>
          <pc:docMk/>
          <pc:sldMk cId="1747954267" sldId="294"/>
        </pc:sldMkLst>
        <pc:spChg chg="mod">
          <ac:chgData name="Filipe Rafael Joaquim" userId="S::ist30520@tecnico.ulisboa.pt::31384dfe-45a1-4c17-81b8-e3dcfe03b23f" providerId="AD" clId="Web-{B2A82027-6B9D-1BB5-A132-891474E322CC}" dt="2021-01-16T22:08:10.128" v="131" actId="20577"/>
          <ac:spMkLst>
            <pc:docMk/>
            <pc:sldMk cId="1747954267" sldId="294"/>
            <ac:spMk id="11" creationId="{31A6B7AC-9944-4334-8BD1-C2C044EFEDE5}"/>
          </ac:spMkLst>
        </pc:spChg>
      </pc:sldChg>
      <pc:sldChg chg="modSp">
        <pc:chgData name="Filipe Rafael Joaquim" userId="S::ist30520@tecnico.ulisboa.pt::31384dfe-45a1-4c17-81b8-e3dcfe03b23f" providerId="AD" clId="Web-{B2A82027-6B9D-1BB5-A132-891474E322CC}" dt="2021-01-16T22:07:17.955" v="123" actId="20577"/>
        <pc:sldMkLst>
          <pc:docMk/>
          <pc:sldMk cId="4263599261" sldId="301"/>
        </pc:sldMkLst>
        <pc:spChg chg="mod">
          <ac:chgData name="Filipe Rafael Joaquim" userId="S::ist30520@tecnico.ulisboa.pt::31384dfe-45a1-4c17-81b8-e3dcfe03b23f" providerId="AD" clId="Web-{B2A82027-6B9D-1BB5-A132-891474E322CC}" dt="2021-01-16T22:07:17.955" v="123" actId="20577"/>
          <ac:spMkLst>
            <pc:docMk/>
            <pc:sldMk cId="4263599261" sldId="301"/>
            <ac:spMk id="18" creationId="{0092B645-CE68-4F50-81B7-0CD26BE5C17B}"/>
          </ac:spMkLst>
        </pc:spChg>
      </pc:sldChg>
      <pc:sldChg chg="modSp">
        <pc:chgData name="Filipe Rafael Joaquim" userId="S::ist30520@tecnico.ulisboa.pt::31384dfe-45a1-4c17-81b8-e3dcfe03b23f" providerId="AD" clId="Web-{B2A82027-6B9D-1BB5-A132-891474E322CC}" dt="2021-01-16T22:07:39.987" v="125" actId="1076"/>
        <pc:sldMkLst>
          <pc:docMk/>
          <pc:sldMk cId="1219805487" sldId="321"/>
        </pc:sldMkLst>
        <pc:picChg chg="mod">
          <ac:chgData name="Filipe Rafael Joaquim" userId="S::ist30520@tecnico.ulisboa.pt::31384dfe-45a1-4c17-81b8-e3dcfe03b23f" providerId="AD" clId="Web-{B2A82027-6B9D-1BB5-A132-891474E322CC}" dt="2021-01-16T22:07:39.987" v="125" actId="1076"/>
          <ac:picMkLst>
            <pc:docMk/>
            <pc:sldMk cId="1219805487" sldId="321"/>
            <ac:picMk id="6" creationId="{66F94AEF-5104-4D3D-BFBB-89B0D67890DC}"/>
          </ac:picMkLst>
        </pc:picChg>
      </pc:sldChg>
    </pc:docChg>
  </pc:docChgLst>
  <pc:docChgLst>
    <pc:chgData name="Filipe Rafael Joaquim" userId="S::ist30520@tecnico.ulisboa.pt::31384dfe-45a1-4c17-81b8-e3dcfe03b23f" providerId="AD" clId="Web-{D33289B3-0FCC-C951-DB9F-78C0E4B04B8D}"/>
    <pc:docChg chg="modSld">
      <pc:chgData name="Filipe Rafael Joaquim" userId="S::ist30520@tecnico.ulisboa.pt::31384dfe-45a1-4c17-81b8-e3dcfe03b23f" providerId="AD" clId="Web-{D33289B3-0FCC-C951-DB9F-78C0E4B04B8D}" dt="2021-01-16T17:09:32.900" v="271" actId="20577"/>
      <pc:docMkLst>
        <pc:docMk/>
      </pc:docMkLst>
      <pc:sldChg chg="delSp modSp">
        <pc:chgData name="Filipe Rafael Joaquim" userId="S::ist30520@tecnico.ulisboa.pt::31384dfe-45a1-4c17-81b8-e3dcfe03b23f" providerId="AD" clId="Web-{D33289B3-0FCC-C951-DB9F-78C0E4B04B8D}" dt="2021-01-16T17:08:00.882" v="245" actId="1076"/>
        <pc:sldMkLst>
          <pc:docMk/>
          <pc:sldMk cId="1788965835" sldId="256"/>
        </pc:sldMkLst>
        <pc:spChg chg="mod">
          <ac:chgData name="Filipe Rafael Joaquim" userId="S::ist30520@tecnico.ulisboa.pt::31384dfe-45a1-4c17-81b8-e3dcfe03b23f" providerId="AD" clId="Web-{D33289B3-0FCC-C951-DB9F-78C0E4B04B8D}" dt="2021-01-16T17:08:00.835" v="239" actId="1076"/>
          <ac:spMkLst>
            <pc:docMk/>
            <pc:sldMk cId="1788965835" sldId="256"/>
            <ac:spMk id="2" creationId="{E9371ABB-5DD2-4529-8512-9E4F58DB7D29}"/>
          </ac:spMkLst>
        </pc:spChg>
        <pc:spChg chg="mod">
          <ac:chgData name="Filipe Rafael Joaquim" userId="S::ist30520@tecnico.ulisboa.pt::31384dfe-45a1-4c17-81b8-e3dcfe03b23f" providerId="AD" clId="Web-{D33289B3-0FCC-C951-DB9F-78C0E4B04B8D}" dt="2021-01-16T17:07:02.849" v="227" actId="1076"/>
          <ac:spMkLst>
            <pc:docMk/>
            <pc:sldMk cId="1788965835" sldId="256"/>
            <ac:spMk id="4" creationId="{4F479BF6-F1AB-4D5A-B6CF-5B1E4475BBEA}"/>
          </ac:spMkLst>
        </pc:spChg>
        <pc:spChg chg="mod">
          <ac:chgData name="Filipe Rafael Joaquim" userId="S::ist30520@tecnico.ulisboa.pt::31384dfe-45a1-4c17-81b8-e3dcfe03b23f" providerId="AD" clId="Web-{D33289B3-0FCC-C951-DB9F-78C0E4B04B8D}" dt="2021-01-16T17:07:36.882" v="234" actId="1076"/>
          <ac:spMkLst>
            <pc:docMk/>
            <pc:sldMk cId="1788965835" sldId="256"/>
            <ac:spMk id="5" creationId="{4F33FE1D-85CE-472F-BBCB-0BF98E7E60D6}"/>
          </ac:spMkLst>
        </pc:spChg>
        <pc:spChg chg="mod">
          <ac:chgData name="Filipe Rafael Joaquim" userId="S::ist30520@tecnico.ulisboa.pt::31384dfe-45a1-4c17-81b8-e3dcfe03b23f" providerId="AD" clId="Web-{D33289B3-0FCC-C951-DB9F-78C0E4B04B8D}" dt="2021-01-16T17:08:00.820" v="238" actId="1076"/>
          <ac:spMkLst>
            <pc:docMk/>
            <pc:sldMk cId="1788965835" sldId="256"/>
            <ac:spMk id="7" creationId="{762C508C-D53E-429A-9A54-7052951E79FA}"/>
          </ac:spMkLst>
        </pc:spChg>
        <pc:spChg chg="mod">
          <ac:chgData name="Filipe Rafael Joaquim" userId="S::ist30520@tecnico.ulisboa.pt::31384dfe-45a1-4c17-81b8-e3dcfe03b23f" providerId="AD" clId="Web-{D33289B3-0FCC-C951-DB9F-78C0E4B04B8D}" dt="2021-01-16T17:07:40.460" v="235" actId="1076"/>
          <ac:spMkLst>
            <pc:docMk/>
            <pc:sldMk cId="1788965835" sldId="256"/>
            <ac:spMk id="8" creationId="{D62AEC04-0478-4397-996C-C1D133BBCC73}"/>
          </ac:spMkLst>
        </pc:spChg>
        <pc:spChg chg="mod">
          <ac:chgData name="Filipe Rafael Joaquim" userId="S::ist30520@tecnico.ulisboa.pt::31384dfe-45a1-4c17-81b8-e3dcfe03b23f" providerId="AD" clId="Web-{D33289B3-0FCC-C951-DB9F-78C0E4B04B8D}" dt="2021-01-16T17:07:02.849" v="226" actId="1076"/>
          <ac:spMkLst>
            <pc:docMk/>
            <pc:sldMk cId="1788965835" sldId="256"/>
            <ac:spMk id="9" creationId="{35EF783E-80F3-4F72-B33E-BD0A77E78BF6}"/>
          </ac:spMkLst>
        </pc:spChg>
        <pc:spChg chg="mod">
          <ac:chgData name="Filipe Rafael Joaquim" userId="S::ist30520@tecnico.ulisboa.pt::31384dfe-45a1-4c17-81b8-e3dcfe03b23f" providerId="AD" clId="Web-{D33289B3-0FCC-C951-DB9F-78C0E4B04B8D}" dt="2021-01-16T17:08:00.867" v="244" actId="1076"/>
          <ac:spMkLst>
            <pc:docMk/>
            <pc:sldMk cId="1788965835" sldId="256"/>
            <ac:spMk id="16" creationId="{D02E6921-E796-456C-8AE5-64D4500A30CD}"/>
          </ac:spMkLst>
        </pc:spChg>
        <pc:spChg chg="mod">
          <ac:chgData name="Filipe Rafael Joaquim" userId="S::ist30520@tecnico.ulisboa.pt::31384dfe-45a1-4c17-81b8-e3dcfe03b23f" providerId="AD" clId="Web-{D33289B3-0FCC-C951-DB9F-78C0E4B04B8D}" dt="2021-01-16T17:08:00.882" v="245" actId="1076"/>
          <ac:spMkLst>
            <pc:docMk/>
            <pc:sldMk cId="1788965835" sldId="256"/>
            <ac:spMk id="17" creationId="{5EB34693-085D-45F9-92ED-502F62AC9154}"/>
          </ac:spMkLst>
        </pc:spChg>
        <pc:spChg chg="del">
          <ac:chgData name="Filipe Rafael Joaquim" userId="S::ist30520@tecnico.ulisboa.pt::31384dfe-45a1-4c17-81b8-e3dcfe03b23f" providerId="AD" clId="Web-{D33289B3-0FCC-C951-DB9F-78C0E4B04B8D}" dt="2021-01-16T17:06:06.645" v="210"/>
          <ac:spMkLst>
            <pc:docMk/>
            <pc:sldMk cId="1788965835" sldId="256"/>
            <ac:spMk id="18" creationId="{1D64C275-6606-4E6B-A9A8-B73A18A75AA0}"/>
          </ac:spMkLst>
        </pc:spChg>
        <pc:picChg chg="mod">
          <ac:chgData name="Filipe Rafael Joaquim" userId="S::ist30520@tecnico.ulisboa.pt::31384dfe-45a1-4c17-81b8-e3dcfe03b23f" providerId="AD" clId="Web-{D33289B3-0FCC-C951-DB9F-78C0E4B04B8D}" dt="2021-01-16T17:07:50.554" v="236" actId="1076"/>
          <ac:picMkLst>
            <pc:docMk/>
            <pc:sldMk cId="1788965835" sldId="256"/>
            <ac:picMk id="10" creationId="{64F82870-5CD3-4662-A085-B6A7E9914F41}"/>
          </ac:picMkLst>
        </pc:picChg>
        <pc:picChg chg="mod">
          <ac:chgData name="Filipe Rafael Joaquim" userId="S::ist30520@tecnico.ulisboa.pt::31384dfe-45a1-4c17-81b8-e3dcfe03b23f" providerId="AD" clId="Web-{D33289B3-0FCC-C951-DB9F-78C0E4B04B8D}" dt="2021-01-16T17:07:50.569" v="237" actId="1076"/>
          <ac:picMkLst>
            <pc:docMk/>
            <pc:sldMk cId="1788965835" sldId="256"/>
            <ac:picMk id="11" creationId="{352E314B-D58F-4107-A383-E5D065F0B7F6}"/>
          </ac:picMkLst>
        </pc:picChg>
        <pc:picChg chg="mod">
          <ac:chgData name="Filipe Rafael Joaquim" userId="S::ist30520@tecnico.ulisboa.pt::31384dfe-45a1-4c17-81b8-e3dcfe03b23f" providerId="AD" clId="Web-{D33289B3-0FCC-C951-DB9F-78C0E4B04B8D}" dt="2021-01-16T17:08:00.851" v="240" actId="1076"/>
          <ac:picMkLst>
            <pc:docMk/>
            <pc:sldMk cId="1788965835" sldId="256"/>
            <ac:picMk id="12" creationId="{44109EF4-2A6B-4F14-9DB6-A17DA485DA48}"/>
          </ac:picMkLst>
        </pc:picChg>
        <pc:picChg chg="mod">
          <ac:chgData name="Filipe Rafael Joaquim" userId="S::ist30520@tecnico.ulisboa.pt::31384dfe-45a1-4c17-81b8-e3dcfe03b23f" providerId="AD" clId="Web-{D33289B3-0FCC-C951-DB9F-78C0E4B04B8D}" dt="2021-01-16T17:08:00.851" v="241" actId="1076"/>
          <ac:picMkLst>
            <pc:docMk/>
            <pc:sldMk cId="1788965835" sldId="256"/>
            <ac:picMk id="13" creationId="{E7BDD999-852C-4139-9DE5-84B377BD05EB}"/>
          </ac:picMkLst>
        </pc:picChg>
        <pc:picChg chg="mod">
          <ac:chgData name="Filipe Rafael Joaquim" userId="S::ist30520@tecnico.ulisboa.pt::31384dfe-45a1-4c17-81b8-e3dcfe03b23f" providerId="AD" clId="Web-{D33289B3-0FCC-C951-DB9F-78C0E4B04B8D}" dt="2021-01-16T17:08:00.851" v="242" actId="1076"/>
          <ac:picMkLst>
            <pc:docMk/>
            <pc:sldMk cId="1788965835" sldId="256"/>
            <ac:picMk id="14" creationId="{815ED3C4-2B87-4236-BA7B-A69F0AC2E907}"/>
          </ac:picMkLst>
        </pc:picChg>
        <pc:picChg chg="mod">
          <ac:chgData name="Filipe Rafael Joaquim" userId="S::ist30520@tecnico.ulisboa.pt::31384dfe-45a1-4c17-81b8-e3dcfe03b23f" providerId="AD" clId="Web-{D33289B3-0FCC-C951-DB9F-78C0E4B04B8D}" dt="2021-01-16T17:08:00.867" v="243" actId="1076"/>
          <ac:picMkLst>
            <pc:docMk/>
            <pc:sldMk cId="1788965835" sldId="256"/>
            <ac:picMk id="15" creationId="{D71B9854-F053-48A0-ABED-2D98BB88E4BF}"/>
          </ac:picMkLst>
        </pc:picChg>
      </pc:sldChg>
      <pc:sldChg chg="modSp">
        <pc:chgData name="Filipe Rafael Joaquim" userId="S::ist30520@tecnico.ulisboa.pt::31384dfe-45a1-4c17-81b8-e3dcfe03b23f" providerId="AD" clId="Web-{D33289B3-0FCC-C951-DB9F-78C0E4B04B8D}" dt="2021-01-16T17:09:32.900" v="271" actId="20577"/>
        <pc:sldMkLst>
          <pc:docMk/>
          <pc:sldMk cId="3486523152" sldId="257"/>
        </pc:sldMkLst>
        <pc:spChg chg="mod">
          <ac:chgData name="Filipe Rafael Joaquim" userId="S::ist30520@tecnico.ulisboa.pt::31384dfe-45a1-4c17-81b8-e3dcfe03b23f" providerId="AD" clId="Web-{D33289B3-0FCC-C951-DB9F-78C0E4B04B8D}" dt="2021-01-16T17:09:32.900" v="271" actId="20577"/>
          <ac:spMkLst>
            <pc:docMk/>
            <pc:sldMk cId="3486523152" sldId="257"/>
            <ac:spMk id="120" creationId="{F6186FC6-D4BD-40FE-A7C9-87E9CBD4DF13}"/>
          </ac:spMkLst>
        </pc:spChg>
      </pc:sldChg>
      <pc:sldChg chg="addSp modSp">
        <pc:chgData name="Filipe Rafael Joaquim" userId="S::ist30520@tecnico.ulisboa.pt::31384dfe-45a1-4c17-81b8-e3dcfe03b23f" providerId="AD" clId="Web-{D33289B3-0FCC-C951-DB9F-78C0E4B04B8D}" dt="2021-01-16T17:05:13.440" v="196" actId="1076"/>
        <pc:sldMkLst>
          <pc:docMk/>
          <pc:sldMk cId="4263599261" sldId="301"/>
        </pc:sldMkLst>
        <pc:spChg chg="mod">
          <ac:chgData name="Filipe Rafael Joaquim" userId="S::ist30520@tecnico.ulisboa.pt::31384dfe-45a1-4c17-81b8-e3dcfe03b23f" providerId="AD" clId="Web-{D33289B3-0FCC-C951-DB9F-78C0E4B04B8D}" dt="2021-01-16T17:03:33.281" v="180" actId="1076"/>
          <ac:spMkLst>
            <pc:docMk/>
            <pc:sldMk cId="4263599261" sldId="301"/>
            <ac:spMk id="8" creationId="{DA9E635C-45BF-42A3-AEA3-8C3C0BEBEA16}"/>
          </ac:spMkLst>
        </pc:spChg>
        <pc:spChg chg="mod">
          <ac:chgData name="Filipe Rafael Joaquim" userId="S::ist30520@tecnico.ulisboa.pt::31384dfe-45a1-4c17-81b8-e3dcfe03b23f" providerId="AD" clId="Web-{D33289B3-0FCC-C951-DB9F-78C0E4B04B8D}" dt="2021-01-16T17:03:45.453" v="182" actId="1076"/>
          <ac:spMkLst>
            <pc:docMk/>
            <pc:sldMk cId="4263599261" sldId="301"/>
            <ac:spMk id="10" creationId="{4962B521-2845-4451-BBEA-B6D04F535960}"/>
          </ac:spMkLst>
        </pc:spChg>
        <pc:spChg chg="mod">
          <ac:chgData name="Filipe Rafael Joaquim" userId="S::ist30520@tecnico.ulisboa.pt::31384dfe-45a1-4c17-81b8-e3dcfe03b23f" providerId="AD" clId="Web-{D33289B3-0FCC-C951-DB9F-78C0E4B04B8D}" dt="2021-01-16T17:03:45.485" v="184" actId="1076"/>
          <ac:spMkLst>
            <pc:docMk/>
            <pc:sldMk cId="4263599261" sldId="301"/>
            <ac:spMk id="14" creationId="{BFF414CD-B85C-48E4-B0AA-822BA23EBBB6}"/>
          </ac:spMkLst>
        </pc:spChg>
        <pc:spChg chg="mod">
          <ac:chgData name="Filipe Rafael Joaquim" userId="S::ist30520@tecnico.ulisboa.pt::31384dfe-45a1-4c17-81b8-e3dcfe03b23f" providerId="AD" clId="Web-{D33289B3-0FCC-C951-DB9F-78C0E4B04B8D}" dt="2021-01-16T17:04:18.095" v="192" actId="1076"/>
          <ac:spMkLst>
            <pc:docMk/>
            <pc:sldMk cId="4263599261" sldId="301"/>
            <ac:spMk id="19" creationId="{D32508DB-7514-4728-B48D-1AD863A4B0C8}"/>
          </ac:spMkLst>
        </pc:spChg>
        <pc:picChg chg="add mod">
          <ac:chgData name="Filipe Rafael Joaquim" userId="S::ist30520@tecnico.ulisboa.pt::31384dfe-45a1-4c17-81b8-e3dcfe03b23f" providerId="AD" clId="Web-{D33289B3-0FCC-C951-DB9F-78C0E4B04B8D}" dt="2021-01-16T17:04:08.735" v="190" actId="14100"/>
          <ac:picMkLst>
            <pc:docMk/>
            <pc:sldMk cId="4263599261" sldId="301"/>
            <ac:picMk id="2" creationId="{75B6B6FD-3018-432B-B939-E41E0FD13CC6}"/>
          </ac:picMkLst>
        </pc:picChg>
        <pc:picChg chg="add mod">
          <ac:chgData name="Filipe Rafael Joaquim" userId="S::ist30520@tecnico.ulisboa.pt::31384dfe-45a1-4c17-81b8-e3dcfe03b23f" providerId="AD" clId="Web-{D33289B3-0FCC-C951-DB9F-78C0E4B04B8D}" dt="2021-01-16T17:05:13.440" v="196" actId="1076"/>
          <ac:picMkLst>
            <pc:docMk/>
            <pc:sldMk cId="4263599261" sldId="301"/>
            <ac:picMk id="3" creationId="{8F7FA788-319D-463D-9EFB-435F7FB412EA}"/>
          </ac:picMkLst>
        </pc:picChg>
        <pc:picChg chg="mod">
          <ac:chgData name="Filipe Rafael Joaquim" userId="S::ist30520@tecnico.ulisboa.pt::31384dfe-45a1-4c17-81b8-e3dcfe03b23f" providerId="AD" clId="Web-{D33289B3-0FCC-C951-DB9F-78C0E4B04B8D}" dt="2021-01-16T17:03:45.469" v="183" actId="1076"/>
          <ac:picMkLst>
            <pc:docMk/>
            <pc:sldMk cId="4263599261" sldId="301"/>
            <ac:picMk id="5" creationId="{22AA3664-9858-46F8-A4AA-C6FED033BCE2}"/>
          </ac:picMkLst>
        </pc:picChg>
        <pc:picChg chg="mod">
          <ac:chgData name="Filipe Rafael Joaquim" userId="S::ist30520@tecnico.ulisboa.pt::31384dfe-45a1-4c17-81b8-e3dcfe03b23f" providerId="AD" clId="Web-{D33289B3-0FCC-C951-DB9F-78C0E4B04B8D}" dt="2021-01-16T17:03:39.250" v="181" actId="1076"/>
          <ac:picMkLst>
            <pc:docMk/>
            <pc:sldMk cId="4263599261" sldId="301"/>
            <ac:picMk id="9" creationId="{D247F6FE-7001-44CA-9BB6-AAA5F44B6EED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31C5-5D20-495C-9022-F0859541F39B}" type="datetimeFigureOut">
              <a:rPr lang="pt-PT" smtClean="0"/>
              <a:t>20/01/2021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1508-DB94-4950-B839-83AA58D49372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179605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31C5-5D20-495C-9022-F0859541F39B}" type="datetimeFigureOut">
              <a:rPr lang="pt-PT" smtClean="0"/>
              <a:t>20/01/2021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1508-DB94-4950-B839-83AA58D49372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33222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31C5-5D20-495C-9022-F0859541F39B}" type="datetimeFigureOut">
              <a:rPr lang="pt-PT" smtClean="0"/>
              <a:t>20/01/2021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1508-DB94-4950-B839-83AA58D49372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57745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31C5-5D20-495C-9022-F0859541F39B}" type="datetimeFigureOut">
              <a:rPr lang="pt-PT" smtClean="0"/>
              <a:t>20/01/2021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1508-DB94-4950-B839-83AA58D49372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8017838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31C5-5D20-495C-9022-F0859541F39B}" type="datetimeFigureOut">
              <a:rPr lang="pt-PT" smtClean="0"/>
              <a:t>20/01/2021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1508-DB94-4950-B839-83AA58D49372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0069880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31C5-5D20-495C-9022-F0859541F39B}" type="datetimeFigureOut">
              <a:rPr lang="pt-PT" smtClean="0"/>
              <a:t>20/01/2021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1508-DB94-4950-B839-83AA58D49372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42286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31C5-5D20-495C-9022-F0859541F39B}" type="datetimeFigureOut">
              <a:rPr lang="pt-PT" smtClean="0"/>
              <a:t>20/01/2021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1508-DB94-4950-B839-83AA58D49372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3570615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31C5-5D20-495C-9022-F0859541F39B}" type="datetimeFigureOut">
              <a:rPr lang="pt-PT" smtClean="0"/>
              <a:t>20/01/2021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1508-DB94-4950-B839-83AA58D49372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4448355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0A8291A4-C043-4F45-9A31-53B1667F471F}"/>
              </a:ext>
            </a:extLst>
          </p:cNvPr>
          <p:cNvSpPr/>
          <p:nvPr userDrawn="1"/>
        </p:nvSpPr>
        <p:spPr>
          <a:xfrm>
            <a:off x="0" y="0"/>
            <a:ext cx="9144000" cy="584999"/>
          </a:xfrm>
          <a:prstGeom prst="rect">
            <a:avLst/>
          </a:prstGeom>
          <a:solidFill>
            <a:srgbClr val="00008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AAFB46B-5AE1-4BAE-A5B8-34ECD42D78B4}"/>
              </a:ext>
            </a:extLst>
          </p:cNvPr>
          <p:cNvCxnSpPr>
            <a:cxnSpLocks/>
          </p:cNvCxnSpPr>
          <p:nvPr userDrawn="1"/>
        </p:nvCxnSpPr>
        <p:spPr>
          <a:xfrm>
            <a:off x="0" y="601078"/>
            <a:ext cx="9144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A93871D4-FA71-4529-96A5-68394CA0D888}"/>
              </a:ext>
            </a:extLst>
          </p:cNvPr>
          <p:cNvSpPr txBox="1"/>
          <p:nvPr userDrawn="1"/>
        </p:nvSpPr>
        <p:spPr>
          <a:xfrm>
            <a:off x="157807" y="6575246"/>
            <a:ext cx="31109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J. Seabra – IAS HEP’21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2943FF60-896E-45F3-B113-FC8B5ACB7FA8}"/>
              </a:ext>
            </a:extLst>
          </p:cNvPr>
          <p:cNvCxnSpPr/>
          <p:nvPr userDrawn="1"/>
        </p:nvCxnSpPr>
        <p:spPr>
          <a:xfrm>
            <a:off x="0" y="6520891"/>
            <a:ext cx="9144000" cy="0"/>
          </a:xfrm>
          <a:prstGeom prst="line">
            <a:avLst/>
          </a:prstGeom>
          <a:ln w="38100">
            <a:solidFill>
              <a:srgbClr val="00008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5112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31C5-5D20-495C-9022-F0859541F39B}" type="datetimeFigureOut">
              <a:rPr lang="pt-PT" smtClean="0"/>
              <a:t>20/01/2021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1508-DB94-4950-B839-83AA58D49372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841845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8331C5-5D20-495C-9022-F0859541F39B}" type="datetimeFigureOut">
              <a:rPr lang="pt-PT" smtClean="0"/>
              <a:t>20/01/2021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F1508-DB94-4950-B839-83AA58D49372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0537452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8331C5-5D20-495C-9022-F0859541F39B}" type="datetimeFigureOut">
              <a:rPr lang="pt-PT" smtClean="0"/>
              <a:t>20/01/2021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F1508-DB94-4950-B839-83AA58D49372}" type="slidenum">
              <a:rPr lang="pt-PT" smtClean="0"/>
              <a:t>‹#›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74267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tiff"/><Relationship Id="rId5" Type="http://schemas.openxmlformats.org/officeDocument/2006/relationships/image" Target="../media/image4.tiff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9.xml"/><Relationship Id="rId13" Type="http://schemas.openxmlformats.org/officeDocument/2006/relationships/tags" Target="../tags/tag24.xml"/><Relationship Id="rId18" Type="http://schemas.openxmlformats.org/officeDocument/2006/relationships/tags" Target="../tags/tag29.xml"/><Relationship Id="rId26" Type="http://schemas.openxmlformats.org/officeDocument/2006/relationships/image" Target="../media/image50.png"/><Relationship Id="rId3" Type="http://schemas.openxmlformats.org/officeDocument/2006/relationships/tags" Target="../tags/tag14.xml"/><Relationship Id="rId21" Type="http://schemas.openxmlformats.org/officeDocument/2006/relationships/image" Target="../media/image45.png"/><Relationship Id="rId7" Type="http://schemas.openxmlformats.org/officeDocument/2006/relationships/tags" Target="../tags/tag18.xml"/><Relationship Id="rId12" Type="http://schemas.openxmlformats.org/officeDocument/2006/relationships/tags" Target="../tags/tag23.xml"/><Relationship Id="rId17" Type="http://schemas.openxmlformats.org/officeDocument/2006/relationships/tags" Target="../tags/tag28.xml"/><Relationship Id="rId25" Type="http://schemas.openxmlformats.org/officeDocument/2006/relationships/image" Target="../media/image49.png"/><Relationship Id="rId33" Type="http://schemas.openxmlformats.org/officeDocument/2006/relationships/image" Target="../media/image57.png"/><Relationship Id="rId2" Type="http://schemas.openxmlformats.org/officeDocument/2006/relationships/tags" Target="../tags/tag13.xml"/><Relationship Id="rId16" Type="http://schemas.openxmlformats.org/officeDocument/2006/relationships/tags" Target="../tags/tag27.xml"/><Relationship Id="rId20" Type="http://schemas.openxmlformats.org/officeDocument/2006/relationships/image" Target="../media/image44.png"/><Relationship Id="rId29" Type="http://schemas.openxmlformats.org/officeDocument/2006/relationships/image" Target="../media/image53.png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11" Type="http://schemas.openxmlformats.org/officeDocument/2006/relationships/tags" Target="../tags/tag22.xml"/><Relationship Id="rId24" Type="http://schemas.openxmlformats.org/officeDocument/2006/relationships/image" Target="../media/image48.png"/><Relationship Id="rId32" Type="http://schemas.openxmlformats.org/officeDocument/2006/relationships/image" Target="../media/image56.png"/><Relationship Id="rId5" Type="http://schemas.openxmlformats.org/officeDocument/2006/relationships/tags" Target="../tags/tag16.xml"/><Relationship Id="rId15" Type="http://schemas.openxmlformats.org/officeDocument/2006/relationships/tags" Target="../tags/tag26.xml"/><Relationship Id="rId23" Type="http://schemas.openxmlformats.org/officeDocument/2006/relationships/image" Target="../media/image47.png"/><Relationship Id="rId28" Type="http://schemas.openxmlformats.org/officeDocument/2006/relationships/image" Target="../media/image52.png"/><Relationship Id="rId10" Type="http://schemas.openxmlformats.org/officeDocument/2006/relationships/tags" Target="../tags/tag21.xml"/><Relationship Id="rId19" Type="http://schemas.openxmlformats.org/officeDocument/2006/relationships/slideLayout" Target="../slideLayouts/slideLayout7.xml"/><Relationship Id="rId31" Type="http://schemas.openxmlformats.org/officeDocument/2006/relationships/image" Target="../media/image55.png"/><Relationship Id="rId4" Type="http://schemas.openxmlformats.org/officeDocument/2006/relationships/tags" Target="../tags/tag15.xml"/><Relationship Id="rId9" Type="http://schemas.openxmlformats.org/officeDocument/2006/relationships/tags" Target="../tags/tag20.xml"/><Relationship Id="rId14" Type="http://schemas.openxmlformats.org/officeDocument/2006/relationships/tags" Target="../tags/tag25.xml"/><Relationship Id="rId22" Type="http://schemas.openxmlformats.org/officeDocument/2006/relationships/image" Target="../media/image46.png"/><Relationship Id="rId27" Type="http://schemas.openxmlformats.org/officeDocument/2006/relationships/image" Target="../media/image51.png"/><Relationship Id="rId30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37.xml"/><Relationship Id="rId13" Type="http://schemas.openxmlformats.org/officeDocument/2006/relationships/tags" Target="../tags/tag42.xml"/><Relationship Id="rId18" Type="http://schemas.openxmlformats.org/officeDocument/2006/relationships/tags" Target="../tags/tag47.xml"/><Relationship Id="rId26" Type="http://schemas.openxmlformats.org/officeDocument/2006/relationships/image" Target="../media/image50.png"/><Relationship Id="rId3" Type="http://schemas.openxmlformats.org/officeDocument/2006/relationships/tags" Target="../tags/tag32.xml"/><Relationship Id="rId21" Type="http://schemas.openxmlformats.org/officeDocument/2006/relationships/image" Target="../media/image45.png"/><Relationship Id="rId34" Type="http://schemas.openxmlformats.org/officeDocument/2006/relationships/image" Target="../media/image58.png"/><Relationship Id="rId7" Type="http://schemas.openxmlformats.org/officeDocument/2006/relationships/tags" Target="../tags/tag36.xml"/><Relationship Id="rId12" Type="http://schemas.openxmlformats.org/officeDocument/2006/relationships/tags" Target="../tags/tag41.xml"/><Relationship Id="rId17" Type="http://schemas.openxmlformats.org/officeDocument/2006/relationships/tags" Target="../tags/tag46.xml"/><Relationship Id="rId25" Type="http://schemas.openxmlformats.org/officeDocument/2006/relationships/image" Target="../media/image49.png"/><Relationship Id="rId33" Type="http://schemas.openxmlformats.org/officeDocument/2006/relationships/image" Target="../media/image57.png"/><Relationship Id="rId38" Type="http://schemas.openxmlformats.org/officeDocument/2006/relationships/image" Target="../media/image62.png"/><Relationship Id="rId2" Type="http://schemas.openxmlformats.org/officeDocument/2006/relationships/tags" Target="../tags/tag31.xml"/><Relationship Id="rId16" Type="http://schemas.openxmlformats.org/officeDocument/2006/relationships/tags" Target="../tags/tag45.xml"/><Relationship Id="rId20" Type="http://schemas.openxmlformats.org/officeDocument/2006/relationships/image" Target="../media/image44.png"/><Relationship Id="rId29" Type="http://schemas.openxmlformats.org/officeDocument/2006/relationships/image" Target="../media/image53.png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11" Type="http://schemas.openxmlformats.org/officeDocument/2006/relationships/tags" Target="../tags/tag40.xml"/><Relationship Id="rId24" Type="http://schemas.openxmlformats.org/officeDocument/2006/relationships/image" Target="../media/image48.png"/><Relationship Id="rId32" Type="http://schemas.openxmlformats.org/officeDocument/2006/relationships/image" Target="../media/image56.png"/><Relationship Id="rId37" Type="http://schemas.openxmlformats.org/officeDocument/2006/relationships/image" Target="../media/image61.png"/><Relationship Id="rId5" Type="http://schemas.openxmlformats.org/officeDocument/2006/relationships/tags" Target="../tags/tag34.xml"/><Relationship Id="rId15" Type="http://schemas.openxmlformats.org/officeDocument/2006/relationships/tags" Target="../tags/tag44.xml"/><Relationship Id="rId23" Type="http://schemas.openxmlformats.org/officeDocument/2006/relationships/image" Target="../media/image47.png"/><Relationship Id="rId28" Type="http://schemas.openxmlformats.org/officeDocument/2006/relationships/image" Target="../media/image52.png"/><Relationship Id="rId36" Type="http://schemas.openxmlformats.org/officeDocument/2006/relationships/image" Target="../media/image60.png"/><Relationship Id="rId10" Type="http://schemas.openxmlformats.org/officeDocument/2006/relationships/tags" Target="../tags/tag39.xml"/><Relationship Id="rId19" Type="http://schemas.openxmlformats.org/officeDocument/2006/relationships/slideLayout" Target="../slideLayouts/slideLayout7.xml"/><Relationship Id="rId31" Type="http://schemas.openxmlformats.org/officeDocument/2006/relationships/image" Target="../media/image55.png"/><Relationship Id="rId4" Type="http://schemas.openxmlformats.org/officeDocument/2006/relationships/tags" Target="../tags/tag33.xml"/><Relationship Id="rId9" Type="http://schemas.openxmlformats.org/officeDocument/2006/relationships/tags" Target="../tags/tag38.xml"/><Relationship Id="rId14" Type="http://schemas.openxmlformats.org/officeDocument/2006/relationships/tags" Target="../tags/tag43.xml"/><Relationship Id="rId22" Type="http://schemas.openxmlformats.org/officeDocument/2006/relationships/image" Target="../media/image46.png"/><Relationship Id="rId27" Type="http://schemas.openxmlformats.org/officeDocument/2006/relationships/image" Target="../media/image51.png"/><Relationship Id="rId30" Type="http://schemas.openxmlformats.org/officeDocument/2006/relationships/image" Target="../media/image54.png"/><Relationship Id="rId35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48.xml"/><Relationship Id="rId4" Type="http://schemas.openxmlformats.org/officeDocument/2006/relationships/image" Target="../media/image6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5" Type="http://schemas.openxmlformats.org/officeDocument/2006/relationships/image" Target="../media/image72.png"/><Relationship Id="rId4" Type="http://schemas.openxmlformats.org/officeDocument/2006/relationships/image" Target="../media/image7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3.xml"/><Relationship Id="rId7" Type="http://schemas.openxmlformats.org/officeDocument/2006/relationships/image" Target="../media/image11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7" Type="http://schemas.openxmlformats.org/officeDocument/2006/relationships/image" Target="../media/image20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6.png"/><Relationship Id="rId3" Type="http://schemas.openxmlformats.org/officeDocument/2006/relationships/tags" Target="../tags/tag8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5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image" Target="../media/image24.png"/><Relationship Id="rId5" Type="http://schemas.openxmlformats.org/officeDocument/2006/relationships/tags" Target="../tags/tag10.xml"/><Relationship Id="rId10" Type="http://schemas.openxmlformats.org/officeDocument/2006/relationships/image" Target="../media/image23.png"/><Relationship Id="rId4" Type="http://schemas.openxmlformats.org/officeDocument/2006/relationships/tags" Target="../tags/tag9.xml"/><Relationship Id="rId9" Type="http://schemas.openxmlformats.org/officeDocument/2006/relationships/image" Target="../media/image22.png"/><Relationship Id="rId1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35EF783E-80F3-4F72-B33E-BD0A77E78BF6}"/>
              </a:ext>
            </a:extLst>
          </p:cNvPr>
          <p:cNvSpPr/>
          <p:nvPr/>
        </p:nvSpPr>
        <p:spPr>
          <a:xfrm>
            <a:off x="-430696" y="842253"/>
            <a:ext cx="10005392" cy="1204549"/>
          </a:xfrm>
          <a:prstGeom prst="rect">
            <a:avLst/>
          </a:prstGeom>
          <a:solidFill>
            <a:srgbClr val="000080"/>
          </a:solidFill>
          <a:ln w="508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>
              <a:solidFill>
                <a:srgbClr val="00008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F479BF6-F1AB-4D5A-B6CF-5B1E4475BBEA}"/>
              </a:ext>
            </a:extLst>
          </p:cNvPr>
          <p:cNvSpPr txBox="1"/>
          <p:nvPr/>
        </p:nvSpPr>
        <p:spPr>
          <a:xfrm>
            <a:off x="100104" y="905918"/>
            <a:ext cx="894376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3200" b="1" cap="small" dirty="0">
                <a:solidFill>
                  <a:schemeClr val="bg1"/>
                </a:solidFill>
                <a:latin typeface="Arial" panose="020B0604020202020204" pitchFamily="34" charset="0"/>
                <a:ea typeface="CMU Sans Serif" panose="02000603000000000000" pitchFamily="2" charset="0"/>
                <a:cs typeface="Arial" panose="020B0604020202020204" pitchFamily="34" charset="0"/>
              </a:rPr>
              <a:t>Mass Unspecific Supervised Tagging (MUST) for boosted jets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62C508C-D53E-429A-9A54-7052951E79FA}"/>
              </a:ext>
            </a:extLst>
          </p:cNvPr>
          <p:cNvSpPr txBox="1"/>
          <p:nvPr/>
        </p:nvSpPr>
        <p:spPr>
          <a:xfrm>
            <a:off x="417497" y="4719992"/>
            <a:ext cx="8503331" cy="3755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1200" dirty="0" err="1">
                <a:latin typeface="Arial"/>
                <a:cs typeface="Arial"/>
              </a:rPr>
              <a:t>Based</a:t>
            </a:r>
            <a:r>
              <a:rPr lang="pt-PT" sz="1200" dirty="0">
                <a:latin typeface="Arial"/>
                <a:cs typeface="Arial"/>
              </a:rPr>
              <a:t> </a:t>
            </a:r>
            <a:r>
              <a:rPr lang="pt-PT" sz="1200" dirty="0" err="1">
                <a:latin typeface="Arial"/>
                <a:cs typeface="Arial"/>
              </a:rPr>
              <a:t>on</a:t>
            </a:r>
            <a:r>
              <a:rPr lang="pt-PT" sz="1200" dirty="0">
                <a:latin typeface="Arial"/>
                <a:cs typeface="Arial"/>
              </a:rPr>
              <a:t> </a:t>
            </a:r>
            <a:r>
              <a:rPr lang="pt-PT" sz="1200" dirty="0" err="1">
                <a:latin typeface="Arial"/>
                <a:cs typeface="Arial"/>
              </a:rPr>
              <a:t>work</a:t>
            </a:r>
            <a:r>
              <a:rPr lang="pt-PT" sz="1200" dirty="0">
                <a:latin typeface="Arial"/>
                <a:cs typeface="Arial"/>
              </a:rPr>
              <a:t> </a:t>
            </a:r>
            <a:r>
              <a:rPr lang="pt-PT" sz="1200" dirty="0" err="1">
                <a:latin typeface="Arial"/>
                <a:cs typeface="Arial"/>
              </a:rPr>
              <a:t>made</a:t>
            </a:r>
            <a:r>
              <a:rPr lang="pt-PT" sz="1200" dirty="0">
                <a:latin typeface="Arial"/>
                <a:cs typeface="Arial"/>
              </a:rPr>
              <a:t> in </a:t>
            </a:r>
            <a:r>
              <a:rPr lang="pt-PT" sz="1200" dirty="0" err="1">
                <a:latin typeface="Arial"/>
                <a:cs typeface="Arial"/>
              </a:rPr>
              <a:t>collaboration</a:t>
            </a:r>
            <a:r>
              <a:rPr lang="pt-PT" sz="1200" dirty="0">
                <a:latin typeface="Arial"/>
                <a:cs typeface="Arial"/>
              </a:rPr>
              <a:t> </a:t>
            </a:r>
            <a:r>
              <a:rPr lang="pt-PT" sz="1200" dirty="0" err="1">
                <a:latin typeface="Arial"/>
                <a:cs typeface="Arial"/>
              </a:rPr>
              <a:t>with</a:t>
            </a:r>
            <a:r>
              <a:rPr lang="pt-PT" sz="1200" dirty="0">
                <a:latin typeface="Arial"/>
                <a:cs typeface="Arial"/>
              </a:rPr>
              <a:t>:</a:t>
            </a:r>
            <a:r>
              <a:rPr lang="pt-PT" sz="1400" dirty="0">
                <a:latin typeface="Arial"/>
                <a:cs typeface="Arial"/>
              </a:rPr>
              <a:t> </a:t>
            </a:r>
            <a:r>
              <a:rPr lang="pt-PT" sz="1400" b="1" dirty="0">
                <a:latin typeface="Arial"/>
                <a:cs typeface="Arial"/>
              </a:rPr>
              <a:t>Juan A. Aguilar-Saavedra</a:t>
            </a:r>
            <a:r>
              <a:rPr lang="pt-PT" sz="1400" dirty="0">
                <a:latin typeface="Arial"/>
                <a:cs typeface="Arial"/>
              </a:rPr>
              <a:t> </a:t>
            </a:r>
            <a:r>
              <a:rPr lang="pt-PT" sz="1400" dirty="0" err="1">
                <a:latin typeface="Arial"/>
                <a:cs typeface="Arial"/>
              </a:rPr>
              <a:t>and</a:t>
            </a:r>
            <a:r>
              <a:rPr lang="pt-PT" sz="1400" dirty="0">
                <a:latin typeface="Arial"/>
                <a:cs typeface="Arial"/>
              </a:rPr>
              <a:t> </a:t>
            </a:r>
            <a:r>
              <a:rPr lang="pt-PT" sz="1400" b="1" dirty="0">
                <a:latin typeface="Arial"/>
                <a:cs typeface="Arial"/>
              </a:rPr>
              <a:t>Filipe R. Joaquim</a:t>
            </a:r>
            <a:endParaRPr lang="pt-PT" sz="1600">
              <a:latin typeface="Arial"/>
              <a:cs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9371ABB-5DD2-4529-8512-9E4F58DB7D29}"/>
              </a:ext>
            </a:extLst>
          </p:cNvPr>
          <p:cNvSpPr txBox="1"/>
          <p:nvPr/>
        </p:nvSpPr>
        <p:spPr>
          <a:xfrm>
            <a:off x="2281674" y="5240025"/>
            <a:ext cx="4534342" cy="30777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PT" sz="1400" u="sng" dirty="0">
                <a:solidFill>
                  <a:srgbClr val="000080"/>
                </a:solidFill>
                <a:latin typeface="Arial"/>
                <a:cs typeface="Arial"/>
              </a:rPr>
              <a:t>arXiv:2008.12792</a:t>
            </a:r>
            <a:r>
              <a:rPr lang="pt-PT" sz="1400" dirty="0">
                <a:solidFill>
                  <a:srgbClr val="000080"/>
                </a:solidFill>
                <a:latin typeface="Arial"/>
                <a:cs typeface="Arial"/>
              </a:rPr>
              <a:t> [</a:t>
            </a:r>
            <a:r>
              <a:rPr lang="pt-PT" sz="1400" dirty="0" err="1">
                <a:solidFill>
                  <a:srgbClr val="000080"/>
                </a:solidFill>
                <a:latin typeface="Arial"/>
                <a:cs typeface="Arial"/>
              </a:rPr>
              <a:t>hep</a:t>
            </a:r>
            <a:r>
              <a:rPr lang="pt-PT" sz="1400" dirty="0">
                <a:solidFill>
                  <a:srgbClr val="000080"/>
                </a:solidFill>
                <a:latin typeface="Arial"/>
                <a:cs typeface="Arial"/>
              </a:rPr>
              <a:t>-ph] (to </a:t>
            </a:r>
            <a:r>
              <a:rPr lang="pt-PT" sz="1400" dirty="0" err="1">
                <a:solidFill>
                  <a:srgbClr val="000080"/>
                </a:solidFill>
                <a:latin typeface="Arial"/>
                <a:cs typeface="Arial"/>
              </a:rPr>
              <a:t>appear</a:t>
            </a:r>
            <a:r>
              <a:rPr lang="pt-PT" sz="1400" dirty="0">
                <a:solidFill>
                  <a:srgbClr val="000080"/>
                </a:solidFill>
                <a:latin typeface="Arial"/>
                <a:cs typeface="Arial"/>
              </a:rPr>
              <a:t> in JHEP)</a:t>
            </a:r>
            <a:endParaRPr lang="pt-PT" sz="14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33FE1D-85CE-472F-BBCB-0BF98E7E60D6}"/>
              </a:ext>
            </a:extLst>
          </p:cNvPr>
          <p:cNvSpPr txBox="1"/>
          <p:nvPr/>
        </p:nvSpPr>
        <p:spPr>
          <a:xfrm>
            <a:off x="3702529" y="2381463"/>
            <a:ext cx="20535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João Seabra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2AEC04-0478-4397-996C-C1D133BBCC73}"/>
              </a:ext>
            </a:extLst>
          </p:cNvPr>
          <p:cNvSpPr txBox="1"/>
          <p:nvPr/>
        </p:nvSpPr>
        <p:spPr>
          <a:xfrm>
            <a:off x="530320" y="2755652"/>
            <a:ext cx="8629379" cy="37555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1400" dirty="0">
                <a:latin typeface="Arial"/>
                <a:cs typeface="Arial"/>
              </a:rPr>
              <a:t>Departamento de Física </a:t>
            </a:r>
            <a:r>
              <a:rPr lang="pt-PT" sz="1400" dirty="0" err="1">
                <a:latin typeface="Arial"/>
                <a:cs typeface="Arial"/>
              </a:rPr>
              <a:t>and</a:t>
            </a:r>
            <a:r>
              <a:rPr lang="pt-PT" sz="1400" dirty="0">
                <a:latin typeface="Arial"/>
                <a:cs typeface="Arial"/>
              </a:rPr>
              <a:t> CFTP, Instituto Superior Técnico, Lisboa</a:t>
            </a:r>
            <a:endParaRPr lang="pt-PT" sz="1400" b="1" dirty="0">
              <a:latin typeface="Arial"/>
              <a:cs typeface="Arial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4F82870-5CD3-4662-A085-B6A7E9914F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7014" y="3333935"/>
            <a:ext cx="715586" cy="46683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52E314B-D58F-4107-A383-E5D065F0B7F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ECE9D8"/>
              </a:clrFrom>
              <a:clrTo>
                <a:srgbClr val="ECE9D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9330" y="3307548"/>
            <a:ext cx="1173723" cy="519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44109EF4-2A6B-4F14-9DB6-A17DA485DA4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521" t="15499" r="11347" b="19153"/>
          <a:stretch/>
        </p:blipFill>
        <p:spPr>
          <a:xfrm>
            <a:off x="2849175" y="5988260"/>
            <a:ext cx="1045420" cy="255609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E7BDD999-852C-4139-9DE5-84B377BD05E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6400" b="25339"/>
          <a:stretch/>
        </p:blipFill>
        <p:spPr>
          <a:xfrm>
            <a:off x="3981960" y="5950802"/>
            <a:ext cx="684885" cy="33052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15ED3C4-2B87-4236-BA7B-A69F0AC2E907}"/>
              </a:ext>
            </a:extLst>
          </p:cNvPr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994919" y="5971422"/>
            <a:ext cx="391972" cy="261425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71B9854-F053-48A0-ABED-2D98BB88E4B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t="38656"/>
          <a:stretch/>
        </p:blipFill>
        <p:spPr>
          <a:xfrm rot="21540000">
            <a:off x="4852327" y="5960726"/>
            <a:ext cx="965467" cy="28281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02E6921-E796-456C-8AE5-64D4500A30CD}"/>
              </a:ext>
            </a:extLst>
          </p:cNvPr>
          <p:cNvSpPr txBox="1"/>
          <p:nvPr/>
        </p:nvSpPr>
        <p:spPr>
          <a:xfrm>
            <a:off x="732172" y="3863441"/>
            <a:ext cx="7679631" cy="456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IAS Program on High Energy Physics (HEP 2021)</a:t>
            </a:r>
            <a:endParaRPr lang="pt-PT" b="1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EB34693-085D-45F9-92ED-502F62AC9154}"/>
              </a:ext>
            </a:extLst>
          </p:cNvPr>
          <p:cNvSpPr txBox="1"/>
          <p:nvPr/>
        </p:nvSpPr>
        <p:spPr>
          <a:xfrm>
            <a:off x="2043547" y="4266987"/>
            <a:ext cx="5056876" cy="375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21st of January 2021</a:t>
            </a:r>
            <a:endParaRPr lang="pt-PT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89658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5">
            <a:extLst>
              <a:ext uri="{FF2B5EF4-FFF2-40B4-BE49-F238E27FC236}">
                <a16:creationId xmlns:a16="http://schemas.microsoft.com/office/drawing/2014/main" id="{1D8AA588-8237-4CFD-956C-8735552F91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2298788"/>
              </p:ext>
            </p:extLst>
          </p:nvPr>
        </p:nvGraphicFramePr>
        <p:xfrm>
          <a:off x="477077" y="840628"/>
          <a:ext cx="8176591" cy="2548616"/>
        </p:xfrm>
        <a:graphic>
          <a:graphicData uri="http://schemas.openxmlformats.org/drawingml/2006/table">
            <a:tbl>
              <a:tblPr firstRow="1">
                <a:tableStyleId>{69012ECD-51FC-41F1-AA8D-1B2483CD663E}</a:tableStyleId>
              </a:tblPr>
              <a:tblGrid>
                <a:gridCol w="1915058">
                  <a:extLst>
                    <a:ext uri="{9D8B030D-6E8A-4147-A177-3AD203B41FA5}">
                      <a16:colId xmlns:a16="http://schemas.microsoft.com/office/drawing/2014/main" val="3482113630"/>
                    </a:ext>
                  </a:extLst>
                </a:gridCol>
                <a:gridCol w="3023030">
                  <a:extLst>
                    <a:ext uri="{9D8B030D-6E8A-4147-A177-3AD203B41FA5}">
                      <a16:colId xmlns:a16="http://schemas.microsoft.com/office/drawing/2014/main" val="3156039494"/>
                    </a:ext>
                  </a:extLst>
                </a:gridCol>
                <a:gridCol w="1685652">
                  <a:extLst>
                    <a:ext uri="{9D8B030D-6E8A-4147-A177-3AD203B41FA5}">
                      <a16:colId xmlns:a16="http://schemas.microsoft.com/office/drawing/2014/main" val="71133384"/>
                    </a:ext>
                  </a:extLst>
                </a:gridCol>
                <a:gridCol w="1552851">
                  <a:extLst>
                    <a:ext uri="{9D8B030D-6E8A-4147-A177-3AD203B41FA5}">
                      <a16:colId xmlns:a16="http://schemas.microsoft.com/office/drawing/2014/main" val="3542658659"/>
                    </a:ext>
                  </a:extLst>
                </a:gridCol>
              </a:tblGrid>
              <a:tr h="600158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Name</a:t>
                      </a:r>
                    </a:p>
                  </a:txBody>
                  <a:tcPr marL="68580" marR="68580" marT="34290" marB="34290" anchor="ctr">
                    <a:solidFill>
                      <a:srgbClr val="6495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Types of events used in training</a:t>
                      </a:r>
                    </a:p>
                  </a:txBody>
                  <a:tcPr marL="68580" marR="68580" marT="34290" marB="34290" anchor="ctr">
                    <a:solidFill>
                      <a:srgbClr val="6495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NN architecture</a:t>
                      </a:r>
                    </a:p>
                  </a:txBody>
                  <a:tcPr marL="68580" marR="68580" marT="34290" marB="34290" anchor="ctr">
                    <a:solidFill>
                      <a:srgbClr val="6495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Output Layer</a:t>
                      </a:r>
                    </a:p>
                  </a:txBody>
                  <a:tcPr marL="68580" marR="68580" marT="34290" marB="34290" anchor="ctr">
                    <a:solidFill>
                      <a:srgbClr val="649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9872202"/>
                  </a:ext>
                </a:extLst>
              </a:tr>
              <a:tr h="337075">
                <a:tc>
                  <a:txBody>
                    <a:bodyPr/>
                    <a:lstStyle/>
                    <a:p>
                      <a:pPr algn="ctr"/>
                      <a:r>
                        <a:rPr lang="pt-PT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GenT</a:t>
                      </a:r>
                    </a:p>
                  </a:txBody>
                  <a:tcPr marL="68580" marR="68580" marT="34290" marB="34290" anchor="ctr">
                    <a:lnB w="19050" cap="flat" cmpd="sng" algn="ctr">
                      <a:solidFill>
                        <a:srgbClr val="6495ED">
                          <a:alpha val="4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>
                          <a:solidFill>
                            <a:srgbClr val="00008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Background</a:t>
                      </a:r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</a:t>
                      </a:r>
                      <a:r>
                        <a:rPr lang="pt-PT" sz="1600" dirty="0">
                          <a:solidFill>
                            <a:srgbClr val="8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2P</a:t>
                      </a:r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</a:t>
                      </a:r>
                      <a:r>
                        <a:rPr lang="pt-PT" sz="1600" dirty="0">
                          <a:solidFill>
                            <a:srgbClr val="8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3P</a:t>
                      </a:r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</a:t>
                      </a:r>
                      <a:r>
                        <a:rPr lang="pt-PT" sz="1600" dirty="0">
                          <a:solidFill>
                            <a:srgbClr val="8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4P</a:t>
                      </a:r>
                    </a:p>
                  </a:txBody>
                  <a:tcPr marL="68580" marR="68580" marT="34290" marB="34290" anchor="ctr">
                    <a:lnB w="19050" cap="flat" cmpd="sng" algn="ctr">
                      <a:solidFill>
                        <a:srgbClr val="6495ED">
                          <a:alpha val="4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2048 x 128</a:t>
                      </a:r>
                    </a:p>
                  </a:txBody>
                  <a:tcPr marL="68580" marR="68580" marT="34290" marB="34290" anchor="ctr">
                    <a:lnB w="19050" cap="flat" cmpd="sng" algn="ctr">
                      <a:solidFill>
                        <a:srgbClr val="6495ED">
                          <a:alpha val="4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Sigmoid</a:t>
                      </a:r>
                    </a:p>
                  </a:txBody>
                  <a:tcPr marL="68580" marR="68580" marT="34290" marB="34290" anchor="ctr">
                    <a:lnB w="19050" cap="flat" cmpd="sng" algn="ctr">
                      <a:solidFill>
                        <a:srgbClr val="6495ED">
                          <a:alpha val="4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6275264"/>
                  </a:ext>
                </a:extLst>
              </a:tr>
              <a:tr h="337075">
                <a:tc>
                  <a:txBody>
                    <a:bodyPr/>
                    <a:lstStyle/>
                    <a:p>
                      <a:pPr algn="ctr"/>
                      <a:r>
                        <a:rPr lang="pt-PT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GenT</a:t>
                      </a:r>
                      <a:r>
                        <a:rPr lang="pt-PT" sz="16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2P</a:t>
                      </a:r>
                    </a:p>
                  </a:txBody>
                  <a:tcPr marL="68580" marR="68580" marT="34290" marB="34290" anchor="ctr">
                    <a:lnT w="19050" cap="flat" cmpd="sng" algn="ctr">
                      <a:solidFill>
                        <a:srgbClr val="6495ED">
                          <a:alpha val="4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>
                          <a:solidFill>
                            <a:srgbClr val="00008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Background</a:t>
                      </a:r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</a:t>
                      </a:r>
                      <a:r>
                        <a:rPr lang="pt-PT" sz="1600" dirty="0">
                          <a:solidFill>
                            <a:srgbClr val="8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2P</a:t>
                      </a:r>
                    </a:p>
                  </a:txBody>
                  <a:tcPr marL="68580" marR="68580" marT="34290" marB="34290" anchor="ctr">
                    <a:lnT w="19050" cap="flat" cmpd="sng" algn="ctr">
                      <a:solidFill>
                        <a:srgbClr val="6495ED">
                          <a:alpha val="4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1028 x 64</a:t>
                      </a:r>
                    </a:p>
                  </a:txBody>
                  <a:tcPr marL="68580" marR="68580" marT="34290" marB="34290" anchor="ctr">
                    <a:lnT w="19050" cap="flat" cmpd="sng" algn="ctr">
                      <a:solidFill>
                        <a:srgbClr val="6495ED">
                          <a:alpha val="4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Sigmoid</a:t>
                      </a:r>
                    </a:p>
                  </a:txBody>
                  <a:tcPr marL="68580" marR="68580" marT="34290" marB="34290" anchor="ctr">
                    <a:lnT w="19050" cap="flat" cmpd="sng" algn="ctr">
                      <a:solidFill>
                        <a:srgbClr val="6495ED">
                          <a:alpha val="4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3877887918"/>
                  </a:ext>
                </a:extLst>
              </a:tr>
              <a:tr h="337075">
                <a:tc>
                  <a:txBody>
                    <a:bodyPr/>
                    <a:lstStyle/>
                    <a:p>
                      <a:pPr algn="ctr"/>
                      <a:r>
                        <a:rPr lang="pt-PT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GenT</a:t>
                      </a:r>
                      <a:r>
                        <a:rPr lang="pt-PT" sz="16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3P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>
                          <a:solidFill>
                            <a:srgbClr val="00008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Background</a:t>
                      </a:r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</a:t>
                      </a:r>
                      <a:r>
                        <a:rPr lang="pt-PT" sz="1600" dirty="0">
                          <a:solidFill>
                            <a:srgbClr val="8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3P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1028 x 64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Sigmoid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3653419006"/>
                  </a:ext>
                </a:extLst>
              </a:tr>
              <a:tr h="337075">
                <a:tc>
                  <a:txBody>
                    <a:bodyPr/>
                    <a:lstStyle/>
                    <a:p>
                      <a:pPr algn="ctr"/>
                      <a:r>
                        <a:rPr lang="pt-PT" sz="16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GenT</a:t>
                      </a:r>
                      <a:r>
                        <a:rPr lang="pt-PT" sz="1600" b="0" baseline="-250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4P</a:t>
                      </a:r>
                    </a:p>
                  </a:txBody>
                  <a:tcPr marL="68580" marR="68580" marT="34290" marB="34290" anchor="ctr">
                    <a:lnB w="19050" cap="flat" cmpd="sng" algn="ctr">
                      <a:solidFill>
                        <a:srgbClr val="6495ED">
                          <a:alpha val="4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>
                          <a:solidFill>
                            <a:srgbClr val="00008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Background</a:t>
                      </a:r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</a:t>
                      </a:r>
                      <a:r>
                        <a:rPr lang="pt-PT" sz="1600" dirty="0">
                          <a:solidFill>
                            <a:srgbClr val="8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4P</a:t>
                      </a:r>
                    </a:p>
                  </a:txBody>
                  <a:tcPr marL="68580" marR="68580" marT="34290" marB="34290" anchor="ctr">
                    <a:lnB w="19050" cap="flat" cmpd="sng" algn="ctr">
                      <a:solidFill>
                        <a:srgbClr val="6495ED">
                          <a:alpha val="4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1028 x 64</a:t>
                      </a:r>
                    </a:p>
                  </a:txBody>
                  <a:tcPr marL="68580" marR="68580" marT="34290" marB="34290" anchor="ctr">
                    <a:lnB w="19050" cap="flat" cmpd="sng" algn="ctr">
                      <a:solidFill>
                        <a:srgbClr val="6495ED">
                          <a:alpha val="4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Sigmoid</a:t>
                      </a:r>
                    </a:p>
                  </a:txBody>
                  <a:tcPr marL="68580" marR="68580" marT="34290" marB="34290" anchor="ctr">
                    <a:lnB w="19050" cap="flat" cmpd="sng" algn="ctr">
                      <a:solidFill>
                        <a:srgbClr val="6495ED">
                          <a:alpha val="4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3777081"/>
                  </a:ext>
                </a:extLst>
              </a:tr>
              <a:tr h="600158">
                <a:tc>
                  <a:txBody>
                    <a:bodyPr/>
                    <a:lstStyle/>
                    <a:p>
                      <a:pPr algn="ctr"/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Prongness selection tagger</a:t>
                      </a:r>
                    </a:p>
                  </a:txBody>
                  <a:tcPr marL="68580" marR="68580" marT="34290" marB="34290" anchor="ctr">
                    <a:lnT w="19050" cap="flat" cmpd="sng" algn="ctr">
                      <a:solidFill>
                        <a:srgbClr val="6495ED">
                          <a:alpha val="4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>
                          <a:solidFill>
                            <a:srgbClr val="00008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2P</a:t>
                      </a:r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</a:t>
                      </a:r>
                      <a:r>
                        <a:rPr lang="pt-PT" sz="1600" dirty="0">
                          <a:solidFill>
                            <a:srgbClr val="80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3P</a:t>
                      </a:r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+ </a:t>
                      </a:r>
                      <a:r>
                        <a:rPr lang="pt-PT" sz="1600" dirty="0">
                          <a:solidFill>
                            <a:srgbClr val="008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4P</a:t>
                      </a:r>
                    </a:p>
                  </a:txBody>
                  <a:tcPr marL="68580" marR="68580" marT="34290" marB="34290" anchor="ctr">
                    <a:lnT w="19050" cap="flat" cmpd="sng" algn="ctr">
                      <a:solidFill>
                        <a:srgbClr val="6495ED">
                          <a:alpha val="4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2048 x 128</a:t>
                      </a:r>
                    </a:p>
                  </a:txBody>
                  <a:tcPr marL="68580" marR="68580" marT="34290" marB="34290" anchor="ctr">
                    <a:lnT w="19050" cap="flat" cmpd="sng" algn="ctr">
                      <a:solidFill>
                        <a:srgbClr val="6495ED">
                          <a:alpha val="4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Softmax</a:t>
                      </a:r>
                    </a:p>
                  </a:txBody>
                  <a:tcPr marL="68580" marR="68580" marT="34290" marB="34290" anchor="ctr">
                    <a:lnT w="19050" cap="flat" cmpd="sng" algn="ctr">
                      <a:solidFill>
                        <a:srgbClr val="6495ED">
                          <a:alpha val="4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82855635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48A463BB-1165-4887-9576-6E96EE86EC53}"/>
              </a:ext>
            </a:extLst>
          </p:cNvPr>
          <p:cNvSpPr txBox="1"/>
          <p:nvPr/>
        </p:nvSpPr>
        <p:spPr>
          <a:xfrm>
            <a:off x="477076" y="4708730"/>
            <a:ext cx="817659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All our NNs use the </a:t>
            </a:r>
            <a:r>
              <a:rPr lang="pt-PT" sz="16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Rectified Linear Unit </a:t>
            </a:r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(ReLU) activation function;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endParaRPr lang="pt-P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The optimisation of GenT, GenT</a:t>
            </a:r>
            <a:r>
              <a:rPr lang="pt-PT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2P</a:t>
            </a:r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, GenT</a:t>
            </a:r>
            <a:r>
              <a:rPr lang="pt-PT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3P</a:t>
            </a:r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 and GenT</a:t>
            </a:r>
            <a:r>
              <a:rPr lang="pt-PT" sz="1600" baseline="-25000" dirty="0">
                <a:latin typeface="Arial" panose="020B0604020202020204" pitchFamily="34" charset="0"/>
                <a:cs typeface="Arial" panose="020B0604020202020204" pitchFamily="34" charset="0"/>
              </a:rPr>
              <a:t>4P</a:t>
            </a:r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 (Prongness selection tagger) rely on the </a:t>
            </a:r>
            <a:r>
              <a:rPr lang="pt-PT" sz="16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binary </a:t>
            </a:r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pt-PT" sz="16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categorical</a:t>
            </a:r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pt-PT" sz="16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cross-entropy;</a:t>
            </a:r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endParaRPr lang="pt-PT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pt-PT" sz="16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Adam</a:t>
            </a:r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 optimiser is applied to all NNs.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1A6B7AC-9944-4334-8BD1-C2C044EFEDE5}"/>
              </a:ext>
            </a:extLst>
          </p:cNvPr>
          <p:cNvSpPr txBox="1"/>
          <p:nvPr/>
        </p:nvSpPr>
        <p:spPr>
          <a:xfrm>
            <a:off x="157806" y="30889"/>
            <a:ext cx="3778089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PT" sz="2800" b="1" cap="small" dirty="0" err="1">
                <a:solidFill>
                  <a:schemeClr val="bg1"/>
                </a:solidFill>
                <a:latin typeface="Arial"/>
                <a:cs typeface="Arial"/>
              </a:rPr>
              <a:t>Tagger</a:t>
            </a:r>
            <a:r>
              <a:rPr lang="pt-PT" sz="2800" b="1" cap="small" dirty="0">
                <a:solidFill>
                  <a:schemeClr val="bg1"/>
                </a:solidFill>
                <a:latin typeface="Arial"/>
                <a:cs typeface="Arial"/>
              </a:rPr>
              <a:t> </a:t>
            </a:r>
            <a:r>
              <a:rPr lang="pt-PT" sz="2800" b="1" cap="small" dirty="0" err="1">
                <a:solidFill>
                  <a:schemeClr val="bg1"/>
                </a:solidFill>
                <a:latin typeface="Arial"/>
                <a:cs typeface="Arial"/>
              </a:rPr>
              <a:t>Properties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22E6983-89EB-450E-ABA4-B81B8355E4E2}"/>
              </a:ext>
            </a:extLst>
          </p:cNvPr>
          <p:cNvSpPr txBox="1"/>
          <p:nvPr/>
        </p:nvSpPr>
        <p:spPr>
          <a:xfrm>
            <a:off x="8558563" y="6563705"/>
            <a:ext cx="419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10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D0D14C3-06A2-49FF-9466-C2071080E1D9}"/>
              </a:ext>
            </a:extLst>
          </p:cNvPr>
          <p:cNvSpPr/>
          <p:nvPr/>
        </p:nvSpPr>
        <p:spPr>
          <a:xfrm>
            <a:off x="1050235" y="3645244"/>
            <a:ext cx="7043530" cy="923330"/>
          </a:xfrm>
          <a:prstGeom prst="rect">
            <a:avLst/>
          </a:prstGeom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To evaluate the performance of GenT, GenT</a:t>
            </a:r>
            <a:r>
              <a:rPr lang="pt-PT" baseline="-25000" dirty="0">
                <a:latin typeface="Arial" panose="020B0604020202020204" pitchFamily="34" charset="0"/>
                <a:cs typeface="Arial" panose="020B0604020202020204" pitchFamily="34" charset="0"/>
              </a:rPr>
              <a:t>2P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, GenT</a:t>
            </a:r>
            <a:r>
              <a:rPr lang="pt-PT" baseline="-25000" dirty="0">
                <a:latin typeface="Arial" panose="020B0604020202020204" pitchFamily="34" charset="0"/>
                <a:cs typeface="Arial" panose="020B0604020202020204" pitchFamily="34" charset="0"/>
              </a:rPr>
              <a:t>3P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and GenT</a:t>
            </a:r>
            <a:r>
              <a:rPr lang="pt-PT" baseline="-25000" dirty="0">
                <a:latin typeface="Arial" panose="020B0604020202020204" pitchFamily="34" charset="0"/>
                <a:cs typeface="Arial" panose="020B0604020202020204" pitchFamily="34" charset="0"/>
              </a:rPr>
              <a:t>4P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we use the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Area Under the ROC curve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(AUC) whereas the Prongness selection tagger is evaluated by measuring its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accuracy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pt-PT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954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BB46C321-994E-4FFF-A63F-2AF6B374C3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1976" y="2873050"/>
            <a:ext cx="4486595" cy="3618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5572F0F-2322-4AFF-B32F-202A981E6734}"/>
                  </a:ext>
                </a:extLst>
              </p:cNvPr>
              <p:cNvSpPr txBox="1"/>
              <p:nvPr/>
            </p:nvSpPr>
            <p:spPr>
              <a:xfrm>
                <a:off x="373748" y="1134869"/>
                <a:ext cx="8504244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pt-PT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PCA1000</a:t>
                </a:r>
                <a:r>
                  <a:rPr lang="pt-PT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80 </a:t>
                </a:r>
                <a:r>
                  <a:rPr lang="pt-PT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Trained for </a:t>
                </a:r>
                <a:r>
                  <a:rPr lang="pt-PT" dirty="0">
                    <a:latin typeface="cmmi10" panose="020B0500000000000000" pitchFamily="34" charset="0"/>
                    <a:cs typeface="Arial" panose="020B0604020202020204" pitchFamily="34" charset="0"/>
                  </a:rPr>
                  <a:t>p</a:t>
                </a:r>
                <a:r>
                  <a:rPr lang="pt-PT" baseline="-25000" dirty="0">
                    <a:latin typeface="cmmi10" panose="020B0500000000000000" pitchFamily="34" charset="0"/>
                    <a:cs typeface="Arial" panose="020B0604020202020204" pitchFamily="34" charset="0"/>
                  </a:rPr>
                  <a:t>T</a:t>
                </a:r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 ≥ 1.0 TeV and on the mass interval </a:t>
                </a:r>
                <a:r>
                  <a:rPr lang="pt-PT" dirty="0">
                    <a:latin typeface="cmmi10" panose="020B0500000000000000" pitchFamily="34" charset="0"/>
                    <a:cs typeface="Arial" panose="020B0604020202020204" pitchFamily="34" charset="0"/>
                  </a:rPr>
                  <a:t>m</a:t>
                </a:r>
                <a:r>
                  <a:rPr lang="pt-PT" baseline="-25000" dirty="0">
                    <a:latin typeface="cmmi10" panose="020B0500000000000000" pitchFamily="34" charset="0"/>
                    <a:cs typeface="Arial" panose="020B0604020202020204" pitchFamily="34" charset="0"/>
                  </a:rPr>
                  <a:t>J</a:t>
                </a:r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pt-P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 [60,100] GeV.</a:t>
                </a:r>
              </a:p>
              <a:p>
                <a:pPr algn="just"/>
                <a:endParaRPr lang="pt-PT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r>
                  <a:rPr lang="pt-PT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PCA1000</a:t>
                </a:r>
                <a:r>
                  <a:rPr lang="pt-PT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200 </a:t>
                </a:r>
                <a:r>
                  <a:rPr lang="pt-PT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Trained on the same region of momentum but in a different mass interval, </a:t>
                </a:r>
                <a:r>
                  <a:rPr lang="pt-PT" dirty="0">
                    <a:latin typeface="cmmi10" panose="020B0500000000000000" pitchFamily="34" charset="0"/>
                    <a:cs typeface="Arial" panose="020B0604020202020204" pitchFamily="34" charset="0"/>
                  </a:rPr>
                  <a:t>m</a:t>
                </a:r>
                <a:r>
                  <a:rPr lang="pt-PT" baseline="-25000" dirty="0">
                    <a:latin typeface="cmmi10" panose="020B0500000000000000" pitchFamily="34" charset="0"/>
                    <a:cs typeface="Arial" panose="020B0604020202020204" pitchFamily="34" charset="0"/>
                  </a:rPr>
                  <a:t>J</a:t>
                </a:r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pt-P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 [160,240] GeV.</a:t>
                </a:r>
              </a:p>
              <a:p>
                <a:pPr algn="just"/>
                <a:endParaRPr lang="pt-PT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algn="just"/>
                <a:r>
                  <a:rPr lang="pt-PT" dirty="0">
                    <a:solidFill>
                      <a:srgbClr val="00008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Principal Component Analysis </a:t>
                </a:r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(PCA) is used in both taggers to perform mass decorrelation.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C5572F0F-2322-4AFF-B32F-202A981E673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748" y="1134869"/>
                <a:ext cx="8504244" cy="2031325"/>
              </a:xfrm>
              <a:prstGeom prst="rect">
                <a:avLst/>
              </a:prstGeom>
              <a:blipFill>
                <a:blip r:embed="rId3"/>
                <a:stretch>
                  <a:fillRect l="-573" t="-2102" r="-645" b="-3904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5FA67927-6BE4-4441-ADA7-E608E24BFABB}"/>
              </a:ext>
            </a:extLst>
          </p:cNvPr>
          <p:cNvSpPr txBox="1"/>
          <p:nvPr/>
        </p:nvSpPr>
        <p:spPr>
          <a:xfrm>
            <a:off x="373748" y="3574331"/>
            <a:ext cx="359595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algn="just">
              <a:buBlip>
                <a:blip r:embed="rId4"/>
              </a:buBlip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These taggers perform slightly better on a mass region close to the one where they were trained...</a:t>
            </a:r>
          </a:p>
          <a:p>
            <a:pPr marL="257175" indent="-257175" algn="just">
              <a:buBlip>
                <a:blip r:embed="rId4"/>
              </a:buBlip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>
              <a:buBlip>
                <a:blip r:embed="rId5"/>
              </a:buBlip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... but are much less efficient when applied to masses out of the training region.</a:t>
            </a:r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0D40D009-7EE3-43FF-B2FF-9593BAF3DBF9}"/>
              </a:ext>
            </a:extLst>
          </p:cNvPr>
          <p:cNvSpPr/>
          <p:nvPr/>
        </p:nvSpPr>
        <p:spPr>
          <a:xfrm rot="6684842">
            <a:off x="8248125" y="3443551"/>
            <a:ext cx="126609" cy="261560"/>
          </a:xfrm>
          <a:prstGeom prst="downArrow">
            <a:avLst/>
          </a:prstGeom>
          <a:solidFill>
            <a:srgbClr val="008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sp>
        <p:nvSpPr>
          <p:cNvPr id="19" name="Arrow: Down 18">
            <a:extLst>
              <a:ext uri="{FF2B5EF4-FFF2-40B4-BE49-F238E27FC236}">
                <a16:creationId xmlns:a16="http://schemas.microsoft.com/office/drawing/2014/main" id="{D539DC0E-2EBB-4518-A3AC-7172C261A9AA}"/>
              </a:ext>
            </a:extLst>
          </p:cNvPr>
          <p:cNvSpPr/>
          <p:nvPr/>
        </p:nvSpPr>
        <p:spPr>
          <a:xfrm rot="8216143">
            <a:off x="8214629" y="4088594"/>
            <a:ext cx="126609" cy="261560"/>
          </a:xfrm>
          <a:prstGeom prst="downArrow">
            <a:avLst/>
          </a:prstGeom>
          <a:solidFill>
            <a:srgbClr val="80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sp>
        <p:nvSpPr>
          <p:cNvPr id="21" name="Arrow: Down 20">
            <a:extLst>
              <a:ext uri="{FF2B5EF4-FFF2-40B4-BE49-F238E27FC236}">
                <a16:creationId xmlns:a16="http://schemas.microsoft.com/office/drawing/2014/main" id="{E45CC675-839A-4A4B-99F5-6BB048D47D7C}"/>
              </a:ext>
            </a:extLst>
          </p:cNvPr>
          <p:cNvSpPr/>
          <p:nvPr/>
        </p:nvSpPr>
        <p:spPr>
          <a:xfrm rot="8216143">
            <a:off x="7359668" y="3528648"/>
            <a:ext cx="126609" cy="261560"/>
          </a:xfrm>
          <a:prstGeom prst="downArrow">
            <a:avLst/>
          </a:prstGeom>
          <a:solidFill>
            <a:srgbClr val="80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A14F6B27-5BAC-49F8-9161-AEA45B25C76D}"/>
              </a:ext>
            </a:extLst>
          </p:cNvPr>
          <p:cNvSpPr/>
          <p:nvPr/>
        </p:nvSpPr>
        <p:spPr>
          <a:xfrm rot="6684842">
            <a:off x="7408739" y="4043253"/>
            <a:ext cx="126609" cy="261560"/>
          </a:xfrm>
          <a:prstGeom prst="downArrow">
            <a:avLst/>
          </a:prstGeom>
          <a:solidFill>
            <a:srgbClr val="008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15C0525-CB86-4F85-BE02-AED4E4F04E5A}"/>
              </a:ext>
            </a:extLst>
          </p:cNvPr>
          <p:cNvSpPr txBox="1"/>
          <p:nvPr/>
        </p:nvSpPr>
        <p:spPr>
          <a:xfrm>
            <a:off x="157806" y="30889"/>
            <a:ext cx="6256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 of MUST taggers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0BDD187-C3B5-4E95-ABC3-8179B8CA36FE}"/>
              </a:ext>
            </a:extLst>
          </p:cNvPr>
          <p:cNvSpPr txBox="1"/>
          <p:nvPr/>
        </p:nvSpPr>
        <p:spPr>
          <a:xfrm>
            <a:off x="8558563" y="6563705"/>
            <a:ext cx="419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CF1BA62-6F4B-4335-97BD-AB76ED318824}"/>
              </a:ext>
            </a:extLst>
          </p:cNvPr>
          <p:cNvSpPr/>
          <p:nvPr/>
        </p:nvSpPr>
        <p:spPr>
          <a:xfrm>
            <a:off x="373748" y="715009"/>
            <a:ext cx="23391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Non-MUST taggers:</a:t>
            </a:r>
            <a:endParaRPr lang="pt-PT" b="1" dirty="0"/>
          </a:p>
        </p:txBody>
      </p:sp>
    </p:spTree>
    <p:extLst>
      <p:ext uri="{BB962C8B-B14F-4D97-AF65-F5344CB8AC3E}">
        <p14:creationId xmlns:p14="http://schemas.microsoft.com/office/powerpoint/2010/main" val="3482626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8" grpId="0" animBg="1"/>
      <p:bldP spid="19" grpId="0" animBg="1"/>
      <p:bldP spid="21" grpId="0" animBg="1"/>
      <p:bldP spid="2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, histogram&#10;&#10;Description automatically generated">
            <a:extLst>
              <a:ext uri="{FF2B5EF4-FFF2-40B4-BE49-F238E27FC236}">
                <a16:creationId xmlns:a16="http://schemas.microsoft.com/office/drawing/2014/main" id="{68D69C81-DCF3-4134-8135-0B191089BC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6217" y="2172754"/>
            <a:ext cx="4487430" cy="361867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5F21077-8BA0-4701-BC42-E27EF0B4D23D}"/>
                  </a:ext>
                </a:extLst>
              </p:cNvPr>
              <p:cNvSpPr txBox="1"/>
              <p:nvPr/>
            </p:nvSpPr>
            <p:spPr>
              <a:xfrm>
                <a:off x="373748" y="1245241"/>
                <a:ext cx="8304056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/>
                <a:r>
                  <a:rPr lang="pt-PT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WT1000: </a:t>
                </a:r>
                <a:r>
                  <a:rPr lang="pt-PT" dirty="0">
                    <a:solidFill>
                      <a:srgbClr val="00008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PCA-decorrelated</a:t>
                </a:r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 tagger trained with </a:t>
                </a:r>
                <a:r>
                  <a:rPr lang="pt-PT" dirty="0">
                    <a:latin typeface="cmmi10" panose="020B0500000000000000" pitchFamily="34" charset="0"/>
                    <a:cs typeface="Arial" panose="020B0604020202020204" pitchFamily="34" charset="0"/>
                  </a:rPr>
                  <a:t>W</a:t>
                </a:r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 jets obtained from </a:t>
                </a:r>
                <a:r>
                  <a:rPr lang="pt-PT" dirty="0">
                    <a:latin typeface="cmmi10" panose="020B0500000000000000" pitchFamily="34" charset="0"/>
                    <a:cs typeface="Arial" panose="020B0604020202020204" pitchFamily="34" charset="0"/>
                  </a:rPr>
                  <a:t>Z</a:t>
                </a:r>
                <a:r>
                  <a:rPr lang="pt-PT" i="1" dirty="0">
                    <a:latin typeface="Arial" panose="020B0604020202020204" pitchFamily="34" charset="0"/>
                    <a:cs typeface="Arial" panose="020B0604020202020204" pitchFamily="34" charset="0"/>
                  </a:rPr>
                  <a:t>’</a:t>
                </a:r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 → </a:t>
                </a:r>
                <a:r>
                  <a:rPr lang="pt-PT" dirty="0">
                    <a:latin typeface="cmmi10" panose="020B0500000000000000" pitchFamily="34" charset="0"/>
                    <a:cs typeface="Arial" panose="020B0604020202020204" pitchFamily="34" charset="0"/>
                  </a:rPr>
                  <a:t>WW</a:t>
                </a:r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pt-PT" dirty="0">
                    <a:latin typeface="cmmi10" panose="020B0500000000000000" pitchFamily="34" charset="0"/>
                    <a:cs typeface="Arial" panose="020B0604020202020204" pitchFamily="34" charset="0"/>
                  </a:rPr>
                  <a:t>M</a:t>
                </a:r>
                <a:r>
                  <a:rPr lang="pt-PT" baseline="-25000" dirty="0">
                    <a:latin typeface="cmmi10" panose="020B0500000000000000" pitchFamily="34" charset="0"/>
                    <a:cs typeface="Arial" panose="020B0604020202020204" pitchFamily="34" charset="0"/>
                  </a:rPr>
                  <a:t>Z</a:t>
                </a:r>
                <a:r>
                  <a:rPr lang="pt-PT" b="1" i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’</a:t>
                </a:r>
                <a:r>
                  <a:rPr lang="pt-PT" i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= 2.2 TeV) and QCD jets with </a:t>
                </a:r>
                <a:r>
                  <a:rPr lang="pt-PT" dirty="0">
                    <a:latin typeface="cmmi10" panose="020B0500000000000000" pitchFamily="34" charset="0"/>
                    <a:cs typeface="Arial" panose="020B0604020202020204" pitchFamily="34" charset="0"/>
                  </a:rPr>
                  <a:t>p</a:t>
                </a:r>
                <a:r>
                  <a:rPr lang="pt-PT" baseline="-25000" dirty="0">
                    <a:latin typeface="cmmi10" panose="020B0500000000000000" pitchFamily="34" charset="0"/>
                    <a:cs typeface="Arial" panose="020B0604020202020204" pitchFamily="34" charset="0"/>
                  </a:rPr>
                  <a:t>T</a:t>
                </a:r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 ≥ 1 TeV and </a:t>
                </a:r>
                <a:r>
                  <a:rPr lang="pt-PT" dirty="0">
                    <a:latin typeface="cmmi10" panose="020B0500000000000000" pitchFamily="34" charset="0"/>
                    <a:cs typeface="Arial" panose="020B0604020202020204" pitchFamily="34" charset="0"/>
                  </a:rPr>
                  <a:t>m</a:t>
                </a:r>
                <a:r>
                  <a:rPr lang="pt-PT" baseline="-25000" dirty="0">
                    <a:latin typeface="cmmi10" panose="020B0500000000000000" pitchFamily="34" charset="0"/>
                    <a:cs typeface="Arial" panose="020B0604020202020204" pitchFamily="34" charset="0"/>
                  </a:rPr>
                  <a:t>J</a:t>
                </a:r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pt-P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 [60,100] GeV.</a:t>
                </a: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35F21077-8BA0-4701-BC42-E27EF0B4D2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748" y="1245241"/>
                <a:ext cx="8304056" cy="646331"/>
              </a:xfrm>
              <a:prstGeom prst="rect">
                <a:avLst/>
              </a:prstGeom>
              <a:blipFill>
                <a:blip r:embed="rId3"/>
                <a:stretch>
                  <a:fillRect l="-587" t="-6604" r="-587" b="-15094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7FB265D-B616-4575-86A3-1F09368F951B}"/>
                  </a:ext>
                </a:extLst>
              </p:cNvPr>
              <p:cNvSpPr txBox="1"/>
              <p:nvPr/>
            </p:nvSpPr>
            <p:spPr>
              <a:xfrm>
                <a:off x="474506" y="2832162"/>
                <a:ext cx="3448137" cy="20313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57175" indent="-257175">
                  <a:buBlip>
                    <a:blip r:embed="rId4"/>
                  </a:buBlip>
                </a:pPr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It performs slightly better than GenT</a:t>
                </a:r>
                <a:r>
                  <a:rPr lang="pt-PT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2P </a:t>
                </a:r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for </a:t>
                </a:r>
                <a:r>
                  <a:rPr lang="pt-PT" dirty="0">
                    <a:latin typeface="cmmi10" panose="020B0500000000000000" pitchFamily="34" charset="0"/>
                    <a:cs typeface="Arial" panose="020B0604020202020204" pitchFamily="34" charset="0"/>
                  </a:rPr>
                  <a:t>p</a:t>
                </a:r>
                <a:r>
                  <a:rPr lang="pt-PT" baseline="-25000" dirty="0">
                    <a:latin typeface="cmmi10" panose="020B0500000000000000" pitchFamily="34" charset="0"/>
                    <a:cs typeface="Arial" panose="020B0604020202020204" pitchFamily="34" charset="0"/>
                  </a:rPr>
                  <a:t>T</a:t>
                </a:r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 ≥ 1 TeV and </a:t>
                </a:r>
                <a:r>
                  <a:rPr lang="pt-PT" dirty="0">
                    <a:latin typeface="cmmi10" panose="020B0500000000000000" pitchFamily="34" charset="0"/>
                    <a:cs typeface="Arial" panose="020B0604020202020204" pitchFamily="34" charset="0"/>
                  </a:rPr>
                  <a:t>m</a:t>
                </a:r>
                <a:r>
                  <a:rPr lang="pt-PT" baseline="-25000" dirty="0">
                    <a:latin typeface="cmmi10" panose="020B0500000000000000" pitchFamily="34" charset="0"/>
                    <a:cs typeface="Arial" panose="020B0604020202020204" pitchFamily="34" charset="0"/>
                  </a:rPr>
                  <a:t>J</a:t>
                </a:r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pt-PT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 [60,100] GeV.</a:t>
                </a:r>
                <a:endParaRPr lang="pt-PT" i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endParaRPr lang="pt-PT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257175" indent="-257175">
                  <a:buBlip>
                    <a:blip r:embed="rId5"/>
                  </a:buBlip>
                </a:pPr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It performs slightly worse than GenT</a:t>
                </a:r>
                <a:r>
                  <a:rPr lang="pt-PT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2P</a:t>
                </a:r>
                <a:r>
                  <a:rPr lang="pt-PT" b="1" baseline="-25000" dirty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for </a:t>
                </a:r>
                <a:r>
                  <a:rPr lang="pt-PT" dirty="0">
                    <a:latin typeface="cmmi10" panose="020B0500000000000000" pitchFamily="34" charset="0"/>
                    <a:cs typeface="Arial" panose="020B0604020202020204" pitchFamily="34" charset="0"/>
                  </a:rPr>
                  <a:t>p</a:t>
                </a:r>
                <a:r>
                  <a:rPr lang="pt-PT" baseline="-25000" dirty="0">
                    <a:latin typeface="cmmi10" panose="020B0500000000000000" pitchFamily="34" charset="0"/>
                    <a:cs typeface="Arial" panose="020B0604020202020204" pitchFamily="34" charset="0"/>
                  </a:rPr>
                  <a:t>T</a:t>
                </a:r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 ≥ 500 GeV and </a:t>
                </a:r>
                <a:r>
                  <a:rPr lang="pt-PT" dirty="0">
                    <a:latin typeface="cmmi10" panose="020B0500000000000000" pitchFamily="34" charset="0"/>
                    <a:cs typeface="Arial" panose="020B0604020202020204" pitchFamily="34" charset="0"/>
                  </a:rPr>
                  <a:t>p</a:t>
                </a:r>
                <a:r>
                  <a:rPr lang="pt-PT" baseline="-25000" dirty="0">
                    <a:latin typeface="cmmi10" panose="020B0500000000000000" pitchFamily="34" charset="0"/>
                    <a:cs typeface="Arial" panose="020B0604020202020204" pitchFamily="34" charset="0"/>
                  </a:rPr>
                  <a:t>T</a:t>
                </a:r>
                <a:r>
                  <a:rPr lang="pt-PT" dirty="0">
                    <a:latin typeface="Arial" panose="020B0604020202020204" pitchFamily="34" charset="0"/>
                    <a:cs typeface="Arial" panose="020B0604020202020204" pitchFamily="34" charset="0"/>
                  </a:rPr>
                  <a:t> ≥ 1.5 TeV.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67FB265D-B616-4575-86A3-1F09368F951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506" y="2832162"/>
                <a:ext cx="3448137" cy="2031325"/>
              </a:xfrm>
              <a:prstGeom prst="rect">
                <a:avLst/>
              </a:prstGeom>
              <a:blipFill>
                <a:blip r:embed="rId6"/>
                <a:stretch>
                  <a:fillRect t="-1802" r="-3009" b="-4204"/>
                </a:stretch>
              </a:blipFill>
            </p:spPr>
            <p:txBody>
              <a:bodyPr/>
              <a:lstStyle/>
              <a:p>
                <a:r>
                  <a:rPr lang="pt-P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Arrow: Down 13">
            <a:extLst>
              <a:ext uri="{FF2B5EF4-FFF2-40B4-BE49-F238E27FC236}">
                <a16:creationId xmlns:a16="http://schemas.microsoft.com/office/drawing/2014/main" id="{B06AF8E9-EA85-4C8B-8AA2-928CE5C4FBC1}"/>
              </a:ext>
            </a:extLst>
          </p:cNvPr>
          <p:cNvSpPr/>
          <p:nvPr/>
        </p:nvSpPr>
        <p:spPr>
          <a:xfrm rot="16200000">
            <a:off x="5607295" y="2638077"/>
            <a:ext cx="126609" cy="261560"/>
          </a:xfrm>
          <a:prstGeom prst="downArrow">
            <a:avLst/>
          </a:prstGeom>
          <a:solidFill>
            <a:srgbClr val="008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sp>
        <p:nvSpPr>
          <p:cNvPr id="17" name="Arrow: Down 16">
            <a:extLst>
              <a:ext uri="{FF2B5EF4-FFF2-40B4-BE49-F238E27FC236}">
                <a16:creationId xmlns:a16="http://schemas.microsoft.com/office/drawing/2014/main" id="{1685A810-E15F-4054-8165-2D0F7F80A7B7}"/>
              </a:ext>
            </a:extLst>
          </p:cNvPr>
          <p:cNvSpPr/>
          <p:nvPr/>
        </p:nvSpPr>
        <p:spPr>
          <a:xfrm rot="9050456">
            <a:off x="6107339" y="2920763"/>
            <a:ext cx="126609" cy="261560"/>
          </a:xfrm>
          <a:prstGeom prst="downArrow">
            <a:avLst/>
          </a:prstGeom>
          <a:solidFill>
            <a:srgbClr val="80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45F8B15E-7331-455D-8826-EDB20A0EB425}"/>
              </a:ext>
            </a:extLst>
          </p:cNvPr>
          <p:cNvSpPr/>
          <p:nvPr/>
        </p:nvSpPr>
        <p:spPr>
          <a:xfrm rot="18520577">
            <a:off x="5671759" y="2386349"/>
            <a:ext cx="126609" cy="261560"/>
          </a:xfrm>
          <a:prstGeom prst="downArrow">
            <a:avLst/>
          </a:prstGeom>
          <a:solidFill>
            <a:srgbClr val="80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9E9D978-02FA-48FB-9C99-4B19DB4FF0D7}"/>
              </a:ext>
            </a:extLst>
          </p:cNvPr>
          <p:cNvSpPr txBox="1"/>
          <p:nvPr/>
        </p:nvSpPr>
        <p:spPr>
          <a:xfrm>
            <a:off x="8558563" y="6563705"/>
            <a:ext cx="419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62DEE5-3981-4A5B-AAAE-45311868807F}"/>
              </a:ext>
            </a:extLst>
          </p:cNvPr>
          <p:cNvSpPr txBox="1"/>
          <p:nvPr/>
        </p:nvSpPr>
        <p:spPr>
          <a:xfrm>
            <a:off x="157806" y="30889"/>
            <a:ext cx="6256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Benefit of MUST taggers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3A8A4A7F-4A4F-4D55-B272-CF443D3D2CD1}"/>
              </a:ext>
            </a:extLst>
          </p:cNvPr>
          <p:cNvSpPr/>
          <p:nvPr/>
        </p:nvSpPr>
        <p:spPr>
          <a:xfrm>
            <a:off x="373748" y="715009"/>
            <a:ext cx="22108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Non-MUST tagger:</a:t>
            </a:r>
            <a:endParaRPr lang="pt-PT" b="1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34BD6B8-0D64-4399-8B33-9C74627C7DDE}"/>
              </a:ext>
            </a:extLst>
          </p:cNvPr>
          <p:cNvSpPr/>
          <p:nvPr/>
        </p:nvSpPr>
        <p:spPr>
          <a:xfrm>
            <a:off x="2499099" y="5931325"/>
            <a:ext cx="40533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GenT</a:t>
            </a:r>
            <a:r>
              <a:rPr lang="pt-PT" b="1" baseline="-25000" dirty="0">
                <a:latin typeface="Arial" panose="020B0604020202020204" pitchFamily="34" charset="0"/>
                <a:cs typeface="Arial" panose="020B0604020202020204" pitchFamily="34" charset="0"/>
              </a:rPr>
              <a:t>2P</a:t>
            </a:r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 is nearly optimal for W jets</a:t>
            </a:r>
            <a:endParaRPr lang="pt-PT" b="1" dirty="0"/>
          </a:p>
        </p:txBody>
      </p:sp>
    </p:spTree>
    <p:extLst>
      <p:ext uri="{BB962C8B-B14F-4D97-AF65-F5344CB8AC3E}">
        <p14:creationId xmlns:p14="http://schemas.microsoft.com/office/powerpoint/2010/main" val="3248192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 animBg="1"/>
      <p:bldP spid="17" grpId="0" animBg="1"/>
      <p:bldP spid="18" grpId="0" animBg="1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5D77298-FB25-4BAD-A44A-86AC310C3228}"/>
              </a:ext>
            </a:extLst>
          </p:cNvPr>
          <p:cNvSpPr/>
          <p:nvPr/>
        </p:nvSpPr>
        <p:spPr>
          <a:xfrm>
            <a:off x="0" y="9113"/>
            <a:ext cx="9144000" cy="565539"/>
          </a:xfrm>
          <a:prstGeom prst="rect">
            <a:avLst/>
          </a:prstGeom>
          <a:solidFill>
            <a:srgbClr val="000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pic>
        <p:nvPicPr>
          <p:cNvPr id="23" name="Picture 22" descr="Diagram&#10;&#10;Description automatically generated">
            <a:extLst>
              <a:ext uri="{FF2B5EF4-FFF2-40B4-BE49-F238E27FC236}">
                <a16:creationId xmlns:a16="http://schemas.microsoft.com/office/drawing/2014/main" id="{2588C7C7-663B-4C08-AA3D-9C86F7C535C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643" y="1826730"/>
            <a:ext cx="4441956" cy="3582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B1B0169-78FC-4373-943C-CBDB868495E8}"/>
              </a:ext>
            </a:extLst>
          </p:cNvPr>
          <p:cNvSpPr txBox="1"/>
          <p:nvPr/>
        </p:nvSpPr>
        <p:spPr>
          <a:xfrm>
            <a:off x="157806" y="30889"/>
            <a:ext cx="6256246" cy="52322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pt-PT" sz="2800" b="1" cap="small" dirty="0" err="1">
                <a:solidFill>
                  <a:schemeClr val="bg1"/>
                </a:solidFill>
                <a:latin typeface="Arial"/>
                <a:cs typeface="Arial"/>
              </a:rPr>
              <a:t>Tagger</a:t>
            </a:r>
            <a:r>
              <a:rPr lang="pt-PT" sz="2800" b="1" cap="small" dirty="0">
                <a:solidFill>
                  <a:schemeClr val="bg1"/>
                </a:solidFill>
                <a:latin typeface="Arial"/>
                <a:cs typeface="Arial"/>
              </a:rPr>
              <a:t> Performance (2P </a:t>
            </a:r>
            <a:r>
              <a:rPr lang="pt-PT" sz="2800" b="1" cap="small" dirty="0" err="1">
                <a:solidFill>
                  <a:schemeClr val="bg1"/>
                </a:solidFill>
                <a:latin typeface="Arial"/>
                <a:cs typeface="Arial"/>
              </a:rPr>
              <a:t>signals</a:t>
            </a:r>
            <a:r>
              <a:rPr lang="pt-PT" sz="2800" b="1" cap="small" dirty="0">
                <a:solidFill>
                  <a:schemeClr val="bg1"/>
                </a:solidFill>
                <a:latin typeface="Arial"/>
                <a:cs typeface="Arial"/>
              </a:rPr>
              <a:t>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16608D7-568B-48CC-8CE1-6AA8E1DE4D34}"/>
              </a:ext>
            </a:extLst>
          </p:cNvPr>
          <p:cNvSpPr/>
          <p:nvPr/>
        </p:nvSpPr>
        <p:spPr>
          <a:xfrm>
            <a:off x="369904" y="756659"/>
            <a:ext cx="840419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u="sng" dirty="0">
                <a:latin typeface="Arial" panose="020B0604020202020204" pitchFamily="34" charset="0"/>
                <a:cs typeface="Arial" panose="020B0604020202020204" pitchFamily="34" charset="0"/>
              </a:rPr>
              <a:t>Background: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Quark and gluon jets generated in </a:t>
            </a:r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pp</a:t>
            </a:r>
            <a:r>
              <a:rPr lang="pt-PT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pt-PT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Zq</a:t>
            </a:r>
            <a:r>
              <a:rPr lang="pt-PT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pp</a:t>
            </a:r>
            <a:r>
              <a:rPr lang="pt-PT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pt-PT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Zg</a:t>
            </a:r>
            <a:r>
              <a:rPr lang="pt-PT" i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pt-PT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Z</a:t>
            </a:r>
            <a:r>
              <a:rPr lang="pt-PT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→</a:t>
            </a:r>
            <a:r>
              <a:rPr lang="el-GR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l-GR" i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νν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924F728-3597-4C67-B73A-2B91F71FC21B}"/>
              </a:ext>
            </a:extLst>
          </p:cNvPr>
          <p:cNvSpPr/>
          <p:nvPr/>
        </p:nvSpPr>
        <p:spPr>
          <a:xfrm>
            <a:off x="369904" y="1382039"/>
            <a:ext cx="664247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p</a:t>
            </a:r>
            <a:r>
              <a:rPr lang="pt-PT" baseline="-25000" dirty="0">
                <a:latin typeface="cmmi10" panose="020B0500000000000000" pitchFamily="34" charset="0"/>
                <a:cs typeface="Arial" panose="020B0604020202020204" pitchFamily="34" charset="0"/>
              </a:rPr>
              <a:t>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≥ 0.5, 1.0, 1.5 TeV for </a:t>
            </a:r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M</a:t>
            </a:r>
            <a:r>
              <a:rPr lang="pt-PT" baseline="-25000" dirty="0">
                <a:latin typeface="cmmi10" panose="020B0500000000000000" pitchFamily="34" charset="0"/>
                <a:cs typeface="Arial" panose="020B0604020202020204" pitchFamily="34" charset="0"/>
              </a:rPr>
              <a:t>Z</a:t>
            </a:r>
            <a:r>
              <a:rPr lang="pt-PT" b="1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= 1.1, 2.2, 3.3 TeV, respectively;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C98554A-86EF-4195-88C5-43A17B358D8B}"/>
              </a:ext>
            </a:extLst>
          </p:cNvPr>
          <p:cNvSpPr txBox="1"/>
          <p:nvPr/>
        </p:nvSpPr>
        <p:spPr>
          <a:xfrm>
            <a:off x="8558563" y="6563705"/>
            <a:ext cx="419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13</a:t>
            </a:r>
          </a:p>
        </p:txBody>
      </p:sp>
      <p:pic>
        <p:nvPicPr>
          <p:cNvPr id="11" name="Picture 10" descr="A picture containing diagram&#10;&#10;Description automatically generated">
            <a:extLst>
              <a:ext uri="{FF2B5EF4-FFF2-40B4-BE49-F238E27FC236}">
                <a16:creationId xmlns:a16="http://schemas.microsoft.com/office/drawing/2014/main" id="{52008D2C-387E-4D9B-8841-E4F14D251F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16"/>
          <a:stretch/>
        </p:blipFill>
        <p:spPr>
          <a:xfrm>
            <a:off x="4749047" y="1825466"/>
            <a:ext cx="4189546" cy="3583264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CCC6B2B-63E4-4FBF-82CF-1392780BD0B3}"/>
              </a:ext>
            </a:extLst>
          </p:cNvPr>
          <p:cNvSpPr txBox="1"/>
          <p:nvPr/>
        </p:nvSpPr>
        <p:spPr>
          <a:xfrm>
            <a:off x="337727" y="5488242"/>
            <a:ext cx="84685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In general, GenT and GenT</a:t>
            </a:r>
            <a:r>
              <a:rPr lang="pt-PT" baseline="-25000" dirty="0">
                <a:latin typeface="Arial" panose="020B0604020202020204" pitchFamily="34" charset="0"/>
                <a:cs typeface="Arial" panose="020B0604020202020204" pitchFamily="34" charset="0"/>
              </a:rPr>
              <a:t>2P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perform better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than the commonly used ratio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τ</a:t>
            </a:r>
            <a:r>
              <a:rPr lang="el-GR" baseline="-25000" dirty="0">
                <a:latin typeface="Arial" panose="020B0604020202020204" pitchFamily="34" charset="0"/>
                <a:cs typeface="Arial" panose="020B0604020202020204" pitchFamily="34" charset="0"/>
              </a:rPr>
              <a:t>21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The performance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improves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M</a:t>
            </a:r>
            <a:r>
              <a:rPr lang="pt-PT" baseline="-25000" dirty="0">
                <a:latin typeface="cmmi10" panose="020B0500000000000000" pitchFamily="34" charset="0"/>
                <a:cs typeface="Arial" panose="020B0604020202020204" pitchFamily="34" charset="0"/>
              </a:rPr>
              <a:t>Z</a:t>
            </a:r>
            <a:r>
              <a:rPr lang="pt-PT" b="1" i="1" baseline="-25000" dirty="0">
                <a:latin typeface="Arial" panose="020B0604020202020204" pitchFamily="34" charset="0"/>
                <a:cs typeface="Arial" panose="020B0604020202020204" pitchFamily="34" charset="0"/>
              </a:rPr>
              <a:t>’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increases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366493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D1918C15-2A7A-4C04-AD18-F8B725471F0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6499" y="1552415"/>
            <a:ext cx="4441957" cy="3582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9603423-9732-4DE2-B152-B4C8F57C027E}"/>
              </a:ext>
            </a:extLst>
          </p:cNvPr>
          <p:cNvSpPr txBox="1"/>
          <p:nvPr/>
        </p:nvSpPr>
        <p:spPr>
          <a:xfrm>
            <a:off x="157806" y="30889"/>
            <a:ext cx="6256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Tagger Performance (4P signals)</a:t>
            </a:r>
          </a:p>
        </p:txBody>
      </p:sp>
      <p:pic>
        <p:nvPicPr>
          <p:cNvPr id="18" name="Picture 17" descr="A picture containing diagram&#10;&#10;Description automatically generated">
            <a:extLst>
              <a:ext uri="{FF2B5EF4-FFF2-40B4-BE49-F238E27FC236}">
                <a16:creationId xmlns:a16="http://schemas.microsoft.com/office/drawing/2014/main" id="{2AE03227-7DF1-4E73-82E4-ACC68948860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03" y="1552415"/>
            <a:ext cx="4441957" cy="358200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4076A2E-8C48-480B-849C-EFC62F804031}"/>
              </a:ext>
            </a:extLst>
          </p:cNvPr>
          <p:cNvSpPr txBox="1"/>
          <p:nvPr/>
        </p:nvSpPr>
        <p:spPr>
          <a:xfrm>
            <a:off x="8558563" y="6563705"/>
            <a:ext cx="419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1676F37-3299-4DF1-A3A5-A8249B99001F}"/>
              </a:ext>
            </a:extLst>
          </p:cNvPr>
          <p:cNvSpPr/>
          <p:nvPr/>
        </p:nvSpPr>
        <p:spPr>
          <a:xfrm>
            <a:off x="348586" y="5479728"/>
            <a:ext cx="820997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The performance of GenT and GenT</a:t>
            </a:r>
            <a:r>
              <a:rPr lang="pt-PT" baseline="-25000" dirty="0">
                <a:latin typeface="Arial" panose="020B0604020202020204" pitchFamily="34" charset="0"/>
                <a:cs typeface="Arial" panose="020B0604020202020204" pitchFamily="34" charset="0"/>
              </a:rPr>
              <a:t>4P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significantly better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than that of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τ</a:t>
            </a:r>
            <a:r>
              <a:rPr lang="pt-PT" baseline="-25000" dirty="0">
                <a:latin typeface="Arial" panose="020B0604020202020204" pitchFamily="34" charset="0"/>
                <a:cs typeface="Arial" panose="020B0604020202020204" pitchFamily="34" charset="0"/>
              </a:rPr>
              <a:t>42.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111723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57AA7805-FA61-4F2D-AB14-BCA5424B876E}"/>
              </a:ext>
            </a:extLst>
          </p:cNvPr>
          <p:cNvSpPr txBox="1"/>
          <p:nvPr/>
        </p:nvSpPr>
        <p:spPr>
          <a:xfrm>
            <a:off x="178904" y="701446"/>
            <a:ext cx="85051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ea typeface="CMU Sans Serif" panose="02000603000000000000" pitchFamily="2" charset="0"/>
                <a:cs typeface="Arial" panose="020B0604020202020204" pitchFamily="34" charset="0"/>
              </a:rPr>
              <a:t>Defining</a:t>
            </a:r>
            <a:r>
              <a:rPr lang="pt-PT" i="1" dirty="0">
                <a:latin typeface="Arial" panose="020B0604020202020204" pitchFamily="34" charset="0"/>
                <a:ea typeface="CMU Sans Serif" panose="02000603000000000000" pitchFamily="2" charset="0"/>
                <a:cs typeface="Arial" panose="020B0604020202020204" pitchFamily="34" charset="0"/>
              </a:rPr>
              <a:t> </a:t>
            </a:r>
            <a:r>
              <a:rPr lang="el-GR" i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ρ</a:t>
            </a:r>
            <a:r>
              <a:rPr lang="pt-PT" i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 </a:t>
            </a:r>
            <a:r>
              <a:rPr lang="pt-PT" dirty="0">
                <a:latin typeface="Arial" panose="020B0604020202020204" pitchFamily="34" charset="0"/>
                <a:ea typeface="CMU Sans Serif" panose="02000603000000000000" pitchFamily="2" charset="0"/>
                <a:cs typeface="Arial" panose="020B0604020202020204" pitchFamily="34" charset="0"/>
              </a:rPr>
              <a:t>=</a:t>
            </a:r>
            <a:r>
              <a:rPr lang="el-GR" dirty="0">
                <a:latin typeface="Arial" panose="020B0604020202020204" pitchFamily="34" charset="0"/>
                <a:ea typeface="CMU Sans Serif" panose="02000603000000000000" pitchFamily="2" charset="0"/>
                <a:cs typeface="Arial" panose="020B0604020202020204" pitchFamily="34" charset="0"/>
              </a:rPr>
              <a:t> </a:t>
            </a:r>
            <a:r>
              <a:rPr lang="pt-PT" dirty="0">
                <a:latin typeface="Arial" panose="020B0604020202020204" pitchFamily="34" charset="0"/>
                <a:ea typeface="CMU Sans Serif" panose="02000603000000000000" pitchFamily="2" charset="0"/>
                <a:cs typeface="Arial" panose="020B0604020202020204" pitchFamily="34" charset="0"/>
              </a:rPr>
              <a:t>2 log(</a:t>
            </a:r>
            <a:r>
              <a:rPr lang="pt-PT" dirty="0">
                <a:latin typeface="cmmi10" panose="020B0500000000000000" pitchFamily="34" charset="0"/>
                <a:ea typeface="CMU Sans Serif" panose="02000603000000000000" pitchFamily="2" charset="0"/>
                <a:cs typeface="Arial" panose="020B0604020202020204" pitchFamily="34" charset="0"/>
              </a:rPr>
              <a:t>m</a:t>
            </a:r>
            <a:r>
              <a:rPr lang="pt-PT" baseline="-25000" dirty="0">
                <a:latin typeface="cmmi10" panose="020B0500000000000000" pitchFamily="34" charset="0"/>
                <a:ea typeface="CMU Sans Serif" panose="02000603000000000000" pitchFamily="2" charset="0"/>
                <a:cs typeface="Arial" panose="020B0604020202020204" pitchFamily="34" charset="0"/>
              </a:rPr>
              <a:t>J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/ </a:t>
            </a:r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p</a:t>
            </a:r>
            <a:r>
              <a:rPr lang="pt-PT" baseline="-25000" dirty="0">
                <a:latin typeface="cmmi10" panose="020B0500000000000000" pitchFamily="34" charset="0"/>
                <a:cs typeface="Arial" panose="020B0604020202020204" pitchFamily="34" charset="0"/>
              </a:rPr>
              <a:t>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), we compute at each bin of a 2D grid (</a:t>
            </a:r>
            <a:r>
              <a:rPr lang="el-GR" i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ρ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p</a:t>
            </a:r>
            <a:r>
              <a:rPr lang="pt-PT" baseline="-25000" dirty="0">
                <a:latin typeface="cmmi10" panose="020B0500000000000000" pitchFamily="34" charset="0"/>
                <a:cs typeface="Arial" panose="020B0604020202020204" pitchFamily="34" charset="0"/>
              </a:rPr>
              <a:t>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) the 5%, 25% and 50%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percentiles of the NN score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X</a:t>
            </a:r>
            <a:r>
              <a:rPr lang="pt-PT" baseline="-25000" dirty="0">
                <a:latin typeface="Arial" panose="020B0604020202020204" pitchFamily="34" charset="0"/>
                <a:cs typeface="Arial" panose="020B0604020202020204" pitchFamily="34" charset="0"/>
              </a:rPr>
              <a:t>0.05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, </a:t>
            </a:r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X</a:t>
            </a:r>
            <a:r>
              <a:rPr lang="pt-PT" baseline="-25000" dirty="0">
                <a:latin typeface="Arial" panose="020B0604020202020204" pitchFamily="34" charset="0"/>
                <a:cs typeface="Arial" panose="020B0604020202020204" pitchFamily="34" charset="0"/>
              </a:rPr>
              <a:t>0.25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X</a:t>
            </a:r>
            <a:r>
              <a:rPr lang="pt-PT" baseline="-25000" dirty="0">
                <a:latin typeface="Arial" panose="020B0604020202020204" pitchFamily="34" charset="0"/>
                <a:cs typeface="Arial" panose="020B0604020202020204" pitchFamily="34" charset="0"/>
              </a:rPr>
              <a:t>0.5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respectively);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D77298-FB25-4BAD-A44A-86AC310C3228}"/>
              </a:ext>
            </a:extLst>
          </p:cNvPr>
          <p:cNvSpPr/>
          <p:nvPr/>
        </p:nvSpPr>
        <p:spPr>
          <a:xfrm>
            <a:off x="0" y="9110"/>
            <a:ext cx="9144000" cy="565539"/>
          </a:xfrm>
          <a:prstGeom prst="rect">
            <a:avLst/>
          </a:prstGeom>
          <a:solidFill>
            <a:srgbClr val="000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0F8E74E-08E6-40E1-A162-3449C5E925BC}"/>
              </a:ext>
            </a:extLst>
          </p:cNvPr>
          <p:cNvSpPr txBox="1"/>
          <p:nvPr/>
        </p:nvSpPr>
        <p:spPr>
          <a:xfrm>
            <a:off x="1470991" y="5675914"/>
            <a:ext cx="6202018" cy="646331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Our generic taggers also provide a perfect solution to the mass correlation problem.</a:t>
            </a:r>
          </a:p>
        </p:txBody>
      </p:sp>
      <p:pic>
        <p:nvPicPr>
          <p:cNvPr id="13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498BDC4C-76AE-497E-88DF-73C02343B1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7537" y="1518812"/>
            <a:ext cx="4207844" cy="3327365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47FF437-601F-4597-AC0F-E0B722ED2621}"/>
              </a:ext>
            </a:extLst>
          </p:cNvPr>
          <p:cNvSpPr/>
          <p:nvPr/>
        </p:nvSpPr>
        <p:spPr>
          <a:xfrm>
            <a:off x="178904" y="4886814"/>
            <a:ext cx="89650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This varying threshold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preserves the SM background distribution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and the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injected signals show up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when the cut is sufficiently tight.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5A336F9-C7B6-49E1-B98B-AD56CA8B1AAD}"/>
              </a:ext>
            </a:extLst>
          </p:cNvPr>
          <p:cNvSpPr txBox="1"/>
          <p:nvPr/>
        </p:nvSpPr>
        <p:spPr>
          <a:xfrm>
            <a:off x="157806" y="30889"/>
            <a:ext cx="6256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 Decorrelation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A5CEBB8-BA09-4119-9C7F-B3F97FAACBE8}"/>
              </a:ext>
            </a:extLst>
          </p:cNvPr>
          <p:cNvSpPr txBox="1"/>
          <p:nvPr/>
        </p:nvSpPr>
        <p:spPr>
          <a:xfrm>
            <a:off x="8558563" y="6563705"/>
            <a:ext cx="419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15</a:t>
            </a:r>
          </a:p>
        </p:txBody>
      </p:sp>
      <p:sp>
        <p:nvSpPr>
          <p:cNvPr id="12" name="Arrow: Down 11">
            <a:extLst>
              <a:ext uri="{FF2B5EF4-FFF2-40B4-BE49-F238E27FC236}">
                <a16:creationId xmlns:a16="http://schemas.microsoft.com/office/drawing/2014/main" id="{411567E5-C2A8-4F22-877B-068905557F8B}"/>
              </a:ext>
            </a:extLst>
          </p:cNvPr>
          <p:cNvSpPr/>
          <p:nvPr/>
        </p:nvSpPr>
        <p:spPr>
          <a:xfrm rot="18367289">
            <a:off x="3287125" y="3021198"/>
            <a:ext cx="245552" cy="484639"/>
          </a:xfrm>
          <a:prstGeom prst="downArrow">
            <a:avLst/>
          </a:prstGeom>
          <a:solidFill>
            <a:srgbClr val="C0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sp>
        <p:nvSpPr>
          <p:cNvPr id="14" name="Arrow: Down 13">
            <a:extLst>
              <a:ext uri="{FF2B5EF4-FFF2-40B4-BE49-F238E27FC236}">
                <a16:creationId xmlns:a16="http://schemas.microsoft.com/office/drawing/2014/main" id="{4D9FF372-137D-40A1-80C4-FEE7D49986F8}"/>
              </a:ext>
            </a:extLst>
          </p:cNvPr>
          <p:cNvSpPr/>
          <p:nvPr/>
        </p:nvSpPr>
        <p:spPr>
          <a:xfrm rot="4861731">
            <a:off x="5993019" y="3454874"/>
            <a:ext cx="245552" cy="484639"/>
          </a:xfrm>
          <a:prstGeom prst="downArrow">
            <a:avLst/>
          </a:prstGeom>
          <a:solidFill>
            <a:srgbClr val="C0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50AAB97-313B-4588-B2A0-BE10863EE17E}"/>
              </a:ext>
            </a:extLst>
          </p:cNvPr>
          <p:cNvSpPr txBox="1"/>
          <p:nvPr/>
        </p:nvSpPr>
        <p:spPr>
          <a:xfrm>
            <a:off x="2780339" y="2878726"/>
            <a:ext cx="629562" cy="3385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2P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F6D49F6-21C8-4CC7-A4FF-BBA89C4D777C}"/>
              </a:ext>
            </a:extLst>
          </p:cNvPr>
          <p:cNvSpPr txBox="1"/>
          <p:nvPr/>
        </p:nvSpPr>
        <p:spPr>
          <a:xfrm>
            <a:off x="6254014" y="3472538"/>
            <a:ext cx="629562" cy="33855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4P</a:t>
            </a:r>
          </a:p>
        </p:txBody>
      </p:sp>
    </p:spTree>
    <p:extLst>
      <p:ext uri="{BB962C8B-B14F-4D97-AF65-F5344CB8AC3E}">
        <p14:creationId xmlns:p14="http://schemas.microsoft.com/office/powerpoint/2010/main" val="1665562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2" grpId="0" animBg="1"/>
      <p:bldP spid="14" grpId="0" animBg="1"/>
      <p:bldP spid="15" grpId="0" animBg="1"/>
      <p:bldP spid="1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, histogram&#10;&#10;Description automatically generated">
            <a:extLst>
              <a:ext uri="{FF2B5EF4-FFF2-40B4-BE49-F238E27FC236}">
                <a16:creationId xmlns:a16="http://schemas.microsoft.com/office/drawing/2014/main" id="{55DAD3C9-299B-4B91-9C35-B02CE9A59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307" y="1035578"/>
            <a:ext cx="4441956" cy="3582000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4DEF1C8F-9BCA-4612-8073-22AB8E099E8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0"/>
          <a:stretch/>
        </p:blipFill>
        <p:spPr>
          <a:xfrm>
            <a:off x="4638263" y="1035578"/>
            <a:ext cx="4225294" cy="3582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B310ED0-3EF8-4AFF-B0F0-79B2DC09610D}"/>
              </a:ext>
            </a:extLst>
          </p:cNvPr>
          <p:cNvSpPr txBox="1"/>
          <p:nvPr/>
        </p:nvSpPr>
        <p:spPr>
          <a:xfrm>
            <a:off x="157806" y="30889"/>
            <a:ext cx="8191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Jets not used to train MUST-taggers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0ABAF85-D346-4DDC-BD49-DFD3F698F29A}"/>
              </a:ext>
            </a:extLst>
          </p:cNvPr>
          <p:cNvSpPr txBox="1"/>
          <p:nvPr/>
        </p:nvSpPr>
        <p:spPr>
          <a:xfrm>
            <a:off x="118050" y="4979034"/>
            <a:ext cx="84267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8650" lvl="1" indent="-285750" algn="just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GenT and GenT</a:t>
            </a:r>
            <a:r>
              <a:rPr lang="pt-PT" baseline="-25000" dirty="0">
                <a:latin typeface="Arial" panose="020B0604020202020204" pitchFamily="34" charset="0"/>
                <a:cs typeface="Arial" panose="020B0604020202020204" pitchFamily="34" charset="0"/>
              </a:rPr>
              <a:t>3P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perform quite well on these jets;</a:t>
            </a:r>
          </a:p>
          <a:p>
            <a:pPr lvl="1" algn="just"/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lvl="1" indent="-285750" algn="just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The AUC is not good to evaluate the performance of taggers in this case (it is dominated in the region with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ε</a:t>
            </a:r>
            <a:r>
              <a:rPr lang="pt-PT" baseline="-25000" dirty="0">
                <a:latin typeface="Arial" panose="020B0604020202020204" pitchFamily="34" charset="0"/>
                <a:cs typeface="Arial" panose="020B0604020202020204" pitchFamily="34" charset="0"/>
              </a:rPr>
              <a:t>sig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~ 1 where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τ</a:t>
            </a:r>
            <a:r>
              <a:rPr lang="pt-PT" baseline="-25000" dirty="0">
                <a:latin typeface="Arial" panose="020B0604020202020204" pitchFamily="34" charset="0"/>
                <a:cs typeface="Arial" panose="020B0604020202020204" pitchFamily="34" charset="0"/>
              </a:rPr>
              <a:t>32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performs slightly better).</a:t>
            </a:r>
            <a:endParaRPr lang="pt-PT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0D6D177-737B-4497-A0A1-124B2D0A6987}"/>
              </a:ext>
            </a:extLst>
          </p:cNvPr>
          <p:cNvSpPr txBox="1"/>
          <p:nvPr/>
        </p:nvSpPr>
        <p:spPr>
          <a:xfrm>
            <a:off x="8558563" y="6563705"/>
            <a:ext cx="419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16</a:t>
            </a:r>
          </a:p>
        </p:txBody>
      </p:sp>
    </p:spTree>
    <p:extLst>
      <p:ext uri="{BB962C8B-B14F-4D97-AF65-F5344CB8AC3E}">
        <p14:creationId xmlns:p14="http://schemas.microsoft.com/office/powerpoint/2010/main" val="23539910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E42F7E48-F063-4CE1-A160-7954896F586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46"/>
          <a:stretch/>
        </p:blipFill>
        <p:spPr>
          <a:xfrm>
            <a:off x="4651515" y="1022327"/>
            <a:ext cx="4210801" cy="3582000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7F36C1DD-B048-4E2C-905D-2C78E20F25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559" y="1022327"/>
            <a:ext cx="4441956" cy="35820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85B7815B-B364-4353-BD96-9AB30D3CD72A}"/>
              </a:ext>
            </a:extLst>
          </p:cNvPr>
          <p:cNvSpPr txBox="1"/>
          <p:nvPr/>
        </p:nvSpPr>
        <p:spPr>
          <a:xfrm>
            <a:off x="464980" y="4979035"/>
            <a:ext cx="80935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GenT and GenT</a:t>
            </a:r>
            <a:r>
              <a:rPr lang="pt-PT" baseline="-25000" dirty="0">
                <a:latin typeface="Arial" panose="020B0604020202020204" pitchFamily="34" charset="0"/>
                <a:cs typeface="Arial" panose="020B0604020202020204" pitchFamily="34" charset="0"/>
              </a:rPr>
              <a:t>4P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can detect those unseen signals with good efficiency;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Simpler multivariate methods like logistic regression may achieve better performance for this type of jets. </a:t>
            </a: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A. Aguilar-Saavedra, B. Zaldívar; Eur. Phys. J. C 80, 6 (2020) 530</a:t>
            </a:r>
            <a:endParaRPr lang="pt-PT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1C49036-8D65-4248-9FCB-EAA51D753CC3}"/>
              </a:ext>
            </a:extLst>
          </p:cNvPr>
          <p:cNvSpPr txBox="1"/>
          <p:nvPr/>
        </p:nvSpPr>
        <p:spPr>
          <a:xfrm>
            <a:off x="8558563" y="6563705"/>
            <a:ext cx="419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17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6758027-3588-46E2-8407-28666250D7F3}"/>
              </a:ext>
            </a:extLst>
          </p:cNvPr>
          <p:cNvSpPr txBox="1"/>
          <p:nvPr/>
        </p:nvSpPr>
        <p:spPr>
          <a:xfrm>
            <a:off x="157806" y="30889"/>
            <a:ext cx="8191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Jets not used to train MUST-taggers</a:t>
            </a:r>
          </a:p>
        </p:txBody>
      </p:sp>
    </p:spTree>
    <p:extLst>
      <p:ext uri="{BB962C8B-B14F-4D97-AF65-F5344CB8AC3E}">
        <p14:creationId xmlns:p14="http://schemas.microsoft.com/office/powerpoint/2010/main" val="128974705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4106C06F-B8A5-4BDB-BEF8-1D30CD4E982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739" y="3324804"/>
            <a:ext cx="892343" cy="19139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A32BE19-E43F-4CC3-A388-1F1BFA73B4A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981" y="3576772"/>
            <a:ext cx="709486" cy="21211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8F24A55-C9C9-4767-88F7-8BAA16C61AC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764" y="3900160"/>
            <a:ext cx="1384838" cy="177981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D78F21FF-289E-41A1-9E6F-A6BBB87760B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110" y="4185525"/>
            <a:ext cx="1223924" cy="173105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D32CDDB4-BA92-403F-B805-41A701989393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330" y="3315364"/>
            <a:ext cx="892343" cy="19139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4BB24A2C-9931-4518-B62C-579227A83366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501" y="3599156"/>
            <a:ext cx="768000" cy="184076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66988A97-42B7-441E-9001-6834FE25D096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082" y="3895321"/>
            <a:ext cx="1384838" cy="177981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BD80ABDC-0374-4FD9-A70B-8FFD36D122E0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009" y="4188800"/>
            <a:ext cx="1325705" cy="174253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807C8FFD-D204-4353-B5F9-FC3020CD05E2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765" y="3302608"/>
            <a:ext cx="860648" cy="19139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72517898-E100-411F-AD8F-6B113B166CA1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344" y="3598643"/>
            <a:ext cx="1660343" cy="181638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3E5BC58C-A353-47A9-983A-29417D44533D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670" y="3898440"/>
            <a:ext cx="1384838" cy="177981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7942AEBE-CBFC-409F-A3AB-42FFCBF68445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736" y="4190015"/>
            <a:ext cx="1311077" cy="176707"/>
          </a:xfrm>
          <a:prstGeom prst="rect">
            <a:avLst/>
          </a:prstGeom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1AEBE45D-291E-4928-85AD-C24FAB763371}"/>
              </a:ext>
            </a:extLst>
          </p:cNvPr>
          <p:cNvSpPr txBox="1"/>
          <p:nvPr/>
        </p:nvSpPr>
        <p:spPr>
          <a:xfrm>
            <a:off x="345709" y="849711"/>
            <a:ext cx="81910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Using the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prongness selection tagger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, we apply the following classification criteria in the four benchmark examples below:</a:t>
            </a:r>
          </a:p>
          <a:p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947B231-9541-4EE7-AC88-A8ECBC433EC8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472" y="1589974"/>
            <a:ext cx="2059396" cy="109614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0E41261-F0B0-47F8-A593-78BD2F29DF60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448" y="3306419"/>
            <a:ext cx="860648" cy="19139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AB1EC49-4FD0-4299-A93A-894FFB53503D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91" y="3566497"/>
            <a:ext cx="1482362" cy="21211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5595BA8-1B67-480A-B6D3-12988E9FAC1B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79" y="3844330"/>
            <a:ext cx="1384838" cy="17798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8AA3015-1FE5-45AA-9EF5-E1B6E92C0338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86" y="4088030"/>
            <a:ext cx="1290971" cy="181638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F4D758E4-DF4C-4B32-AEE0-236C22F7C930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71" y="4332116"/>
            <a:ext cx="1224152" cy="174253"/>
          </a:xfrm>
          <a:prstGeom prst="rect">
            <a:avLst/>
          </a:pr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6DFB0B8E-AB29-4C5D-8242-0E0D09230618}"/>
              </a:ext>
            </a:extLst>
          </p:cNvPr>
          <p:cNvSpPr txBox="1"/>
          <p:nvPr/>
        </p:nvSpPr>
        <p:spPr>
          <a:xfrm>
            <a:off x="558209" y="2872707"/>
            <a:ext cx="1880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u="sng" dirty="0">
                <a:latin typeface="Arial" panose="020B0604020202020204" pitchFamily="34" charset="0"/>
                <a:cs typeface="Arial" panose="020B0604020202020204" pitchFamily="34" charset="0"/>
              </a:rPr>
              <a:t>Benchmark 1 (4P)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164E395-1A88-4DA8-BA84-041F796EC27D}"/>
              </a:ext>
            </a:extLst>
          </p:cNvPr>
          <p:cNvSpPr txBox="1"/>
          <p:nvPr/>
        </p:nvSpPr>
        <p:spPr>
          <a:xfrm>
            <a:off x="157806" y="30889"/>
            <a:ext cx="8191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Identification of new physics signals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3BF1B5-84BF-4C01-87F2-120B417FCF78}"/>
              </a:ext>
            </a:extLst>
          </p:cNvPr>
          <p:cNvSpPr txBox="1"/>
          <p:nvPr/>
        </p:nvSpPr>
        <p:spPr>
          <a:xfrm>
            <a:off x="2624623" y="2865677"/>
            <a:ext cx="1880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u="sng" dirty="0">
                <a:latin typeface="Arial" panose="020B0604020202020204" pitchFamily="34" charset="0"/>
                <a:cs typeface="Arial" panose="020B0604020202020204" pitchFamily="34" charset="0"/>
              </a:rPr>
              <a:t>Benchmark 2 (2P)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FDF7874-FCD2-44C4-9C1C-3B733C73E810}"/>
              </a:ext>
            </a:extLst>
          </p:cNvPr>
          <p:cNvSpPr txBox="1"/>
          <p:nvPr/>
        </p:nvSpPr>
        <p:spPr>
          <a:xfrm>
            <a:off x="4638802" y="2865677"/>
            <a:ext cx="1880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u="sng" dirty="0">
                <a:latin typeface="Arial" panose="020B0604020202020204" pitchFamily="34" charset="0"/>
                <a:cs typeface="Arial" panose="020B0604020202020204" pitchFamily="34" charset="0"/>
              </a:rPr>
              <a:t>Benchmark 3 (4P)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D01AD67-BC2E-46C1-BA50-E4F0529BFD28}"/>
              </a:ext>
            </a:extLst>
          </p:cNvPr>
          <p:cNvSpPr txBox="1"/>
          <p:nvPr/>
        </p:nvSpPr>
        <p:spPr>
          <a:xfrm>
            <a:off x="6705214" y="2859455"/>
            <a:ext cx="1880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u="sng" dirty="0">
                <a:latin typeface="Arial" panose="020B0604020202020204" pitchFamily="34" charset="0"/>
                <a:cs typeface="Arial" panose="020B0604020202020204" pitchFamily="34" charset="0"/>
              </a:rPr>
              <a:t>Benchmark 4 (2P)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429F792-CCC9-4D79-8870-6004951E1053}"/>
              </a:ext>
            </a:extLst>
          </p:cNvPr>
          <p:cNvSpPr txBox="1"/>
          <p:nvPr/>
        </p:nvSpPr>
        <p:spPr>
          <a:xfrm>
            <a:off x="8558563" y="6563705"/>
            <a:ext cx="419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373209262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>
            <a:extLst>
              <a:ext uri="{FF2B5EF4-FFF2-40B4-BE49-F238E27FC236}">
                <a16:creationId xmlns:a16="http://schemas.microsoft.com/office/drawing/2014/main" id="{4106C06F-B8A5-4BDB-BEF8-1D30CD4E982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739" y="3324804"/>
            <a:ext cx="892343" cy="19139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1A32BE19-E43F-4CC3-A388-1F1BFA73B4A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4981" y="3576772"/>
            <a:ext cx="709486" cy="21211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8F24A55-C9C9-4767-88F7-8BAA16C61AC5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764" y="3900160"/>
            <a:ext cx="1384838" cy="177981"/>
          </a:xfrm>
          <a:prstGeom prst="rect">
            <a:avLst/>
          </a:prstGeom>
        </p:spPr>
      </p:pic>
      <p:pic>
        <p:nvPicPr>
          <p:cNvPr id="75" name="Picture 74">
            <a:extLst>
              <a:ext uri="{FF2B5EF4-FFF2-40B4-BE49-F238E27FC236}">
                <a16:creationId xmlns:a16="http://schemas.microsoft.com/office/drawing/2014/main" id="{D78F21FF-289E-41A1-9E6F-A6BBB87760BD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2110" y="4185525"/>
            <a:ext cx="1223924" cy="173105"/>
          </a:xfrm>
          <a:prstGeom prst="rect">
            <a:avLst/>
          </a:prstGeom>
        </p:spPr>
      </p:pic>
      <p:pic>
        <p:nvPicPr>
          <p:cNvPr id="54" name="Picture 53">
            <a:extLst>
              <a:ext uri="{FF2B5EF4-FFF2-40B4-BE49-F238E27FC236}">
                <a16:creationId xmlns:a16="http://schemas.microsoft.com/office/drawing/2014/main" id="{D32CDDB4-BA92-403F-B805-41A701989393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9330" y="3315364"/>
            <a:ext cx="892343" cy="191390"/>
          </a:xfrm>
          <a:prstGeom prst="rect">
            <a:avLst/>
          </a:prstGeom>
        </p:spPr>
      </p:pic>
      <p:pic>
        <p:nvPicPr>
          <p:cNvPr id="56" name="Picture 55">
            <a:extLst>
              <a:ext uri="{FF2B5EF4-FFF2-40B4-BE49-F238E27FC236}">
                <a16:creationId xmlns:a16="http://schemas.microsoft.com/office/drawing/2014/main" id="{4BB24A2C-9931-4518-B62C-579227A83366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1501" y="3599156"/>
            <a:ext cx="768000" cy="184076"/>
          </a:xfrm>
          <a:prstGeom prst="rect">
            <a:avLst/>
          </a:prstGeom>
        </p:spPr>
      </p:pic>
      <p:pic>
        <p:nvPicPr>
          <p:cNvPr id="60" name="Picture 59">
            <a:extLst>
              <a:ext uri="{FF2B5EF4-FFF2-40B4-BE49-F238E27FC236}">
                <a16:creationId xmlns:a16="http://schemas.microsoft.com/office/drawing/2014/main" id="{66988A97-42B7-441E-9001-6834FE25D096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3082" y="3895321"/>
            <a:ext cx="1384838" cy="177981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BD80ABDC-0374-4FD9-A70B-8FFD36D122E0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77009" y="4188800"/>
            <a:ext cx="1325705" cy="174253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807C8FFD-D204-4353-B5F9-FC3020CD05E2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765" y="3302608"/>
            <a:ext cx="860648" cy="191390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72517898-E100-411F-AD8F-6B113B166CA1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9344" y="3598643"/>
            <a:ext cx="1660343" cy="181638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3E5BC58C-A353-47A9-983A-29417D44533D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6670" y="3898440"/>
            <a:ext cx="1384838" cy="177981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7942AEBE-CBFC-409F-A3AB-42FFCBF68445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3736" y="4190015"/>
            <a:ext cx="1311077" cy="176707"/>
          </a:xfrm>
          <a:prstGeom prst="rect">
            <a:avLst/>
          </a:prstGeom>
        </p:spPr>
      </p:pic>
      <p:sp>
        <p:nvSpPr>
          <p:cNvPr id="73" name="TextBox 72">
            <a:extLst>
              <a:ext uri="{FF2B5EF4-FFF2-40B4-BE49-F238E27FC236}">
                <a16:creationId xmlns:a16="http://schemas.microsoft.com/office/drawing/2014/main" id="{1AEBE45D-291E-4928-85AD-C24FAB763371}"/>
              </a:ext>
            </a:extLst>
          </p:cNvPr>
          <p:cNvSpPr txBox="1"/>
          <p:nvPr/>
        </p:nvSpPr>
        <p:spPr>
          <a:xfrm>
            <a:off x="345709" y="849711"/>
            <a:ext cx="819106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Using the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prongness selection tagger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, we apply the following classification criteria in the four benchmark examples below:</a:t>
            </a:r>
          </a:p>
          <a:p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947B231-9541-4EE7-AC88-A8ECBC433EC8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3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472" y="1589974"/>
            <a:ext cx="2059396" cy="109614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0E41261-F0B0-47F8-A593-78BD2F29DF60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6448" y="3306419"/>
            <a:ext cx="860648" cy="19139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9AB1EC49-4FD0-4299-A93A-894FFB53503D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591" y="3566497"/>
            <a:ext cx="1482362" cy="212114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5595BA8-1B67-480A-B6D3-12988E9FAC1B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6079" y="3844330"/>
            <a:ext cx="1384838" cy="177981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38AA3015-1FE5-45AA-9EF5-E1B6E92C0338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3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1286" y="4088030"/>
            <a:ext cx="1290971" cy="181638"/>
          </a:xfrm>
          <a:prstGeom prst="rect">
            <a:avLst/>
          </a:prstGeom>
        </p:spPr>
      </p:pic>
      <p:pic>
        <p:nvPicPr>
          <p:cNvPr id="77" name="Picture 76">
            <a:extLst>
              <a:ext uri="{FF2B5EF4-FFF2-40B4-BE49-F238E27FC236}">
                <a16:creationId xmlns:a16="http://schemas.microsoft.com/office/drawing/2014/main" id="{F4D758E4-DF4C-4B32-AEE0-236C22F7C930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3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971" y="4332116"/>
            <a:ext cx="1224152" cy="174253"/>
          </a:xfrm>
          <a:prstGeom prst="rect">
            <a:avLst/>
          </a:prstGeom>
        </p:spPr>
      </p:pic>
      <p:sp>
        <p:nvSpPr>
          <p:cNvPr id="111" name="TextBox 110">
            <a:extLst>
              <a:ext uri="{FF2B5EF4-FFF2-40B4-BE49-F238E27FC236}">
                <a16:creationId xmlns:a16="http://schemas.microsoft.com/office/drawing/2014/main" id="{6DFB0B8E-AB29-4C5D-8242-0E0D09230618}"/>
              </a:ext>
            </a:extLst>
          </p:cNvPr>
          <p:cNvSpPr txBox="1"/>
          <p:nvPr/>
        </p:nvSpPr>
        <p:spPr>
          <a:xfrm>
            <a:off x="558209" y="2872707"/>
            <a:ext cx="1880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u="sng" dirty="0">
                <a:latin typeface="Arial" panose="020B0604020202020204" pitchFamily="34" charset="0"/>
                <a:cs typeface="Arial" panose="020B0604020202020204" pitchFamily="34" charset="0"/>
              </a:rPr>
              <a:t>Benchmark 1 (4P)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164E395-1A88-4DA8-BA84-041F796EC27D}"/>
              </a:ext>
            </a:extLst>
          </p:cNvPr>
          <p:cNvSpPr txBox="1"/>
          <p:nvPr/>
        </p:nvSpPr>
        <p:spPr>
          <a:xfrm>
            <a:off x="157806" y="30889"/>
            <a:ext cx="8191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Identification of new physics signals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46E73AD-2671-42BF-82A1-A092A92B8403}"/>
              </a:ext>
            </a:extLst>
          </p:cNvPr>
          <p:cNvSpPr txBox="1"/>
          <p:nvPr/>
        </p:nvSpPr>
        <p:spPr>
          <a:xfrm>
            <a:off x="348238" y="4994493"/>
            <a:ext cx="80031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The fraction of correctly identified jets is several times larger than that of misidentified ones;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Mistag rates can be further reduced by raising the value of the threshold that separates undefined jets from the classified ones.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C63BF1B5-84BF-4C01-87F2-120B417FCF78}"/>
              </a:ext>
            </a:extLst>
          </p:cNvPr>
          <p:cNvSpPr txBox="1"/>
          <p:nvPr/>
        </p:nvSpPr>
        <p:spPr>
          <a:xfrm>
            <a:off x="2624623" y="2865677"/>
            <a:ext cx="1880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u="sng" dirty="0">
                <a:latin typeface="Arial" panose="020B0604020202020204" pitchFamily="34" charset="0"/>
                <a:cs typeface="Arial" panose="020B0604020202020204" pitchFamily="34" charset="0"/>
              </a:rPr>
              <a:t>Benchmark 2 (2P)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5FDF7874-FCD2-44C4-9C1C-3B733C73E810}"/>
              </a:ext>
            </a:extLst>
          </p:cNvPr>
          <p:cNvSpPr txBox="1"/>
          <p:nvPr/>
        </p:nvSpPr>
        <p:spPr>
          <a:xfrm>
            <a:off x="4638802" y="2865677"/>
            <a:ext cx="1880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u="sng" dirty="0">
                <a:latin typeface="Arial" panose="020B0604020202020204" pitchFamily="34" charset="0"/>
                <a:cs typeface="Arial" panose="020B0604020202020204" pitchFamily="34" charset="0"/>
              </a:rPr>
              <a:t>Benchmark 3 (4P)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FD01AD67-BC2E-46C1-BA50-E4F0529BFD28}"/>
              </a:ext>
            </a:extLst>
          </p:cNvPr>
          <p:cNvSpPr txBox="1"/>
          <p:nvPr/>
        </p:nvSpPr>
        <p:spPr>
          <a:xfrm>
            <a:off x="6705214" y="2859455"/>
            <a:ext cx="18805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u="sng" dirty="0">
                <a:latin typeface="Arial" panose="020B0604020202020204" pitchFamily="34" charset="0"/>
                <a:cs typeface="Arial" panose="020B0604020202020204" pitchFamily="34" charset="0"/>
              </a:rPr>
              <a:t>Benchmark 4 (2P)</a:t>
            </a:r>
          </a:p>
        </p:txBody>
      </p:sp>
      <p:pic>
        <p:nvPicPr>
          <p:cNvPr id="27" name="Picture 26" descr="Chart, pie chart&#10;&#10;Description automatically generated">
            <a:extLst>
              <a:ext uri="{FF2B5EF4-FFF2-40B4-BE49-F238E27FC236}">
                <a16:creationId xmlns:a16="http://schemas.microsoft.com/office/drawing/2014/main" id="{AC95D28D-FF4F-4A62-A6DC-FA83D26E5393}"/>
              </a:ext>
            </a:extLst>
          </p:cNvPr>
          <p:cNvPicPr>
            <a:picLocks noChangeAspect="1"/>
          </p:cNvPicPr>
          <p:nvPr/>
        </p:nvPicPr>
        <p:blipFill>
          <a:blip r:embed="rId3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720" y="3170246"/>
            <a:ext cx="1842381" cy="1388730"/>
          </a:xfrm>
          <a:prstGeom prst="rect">
            <a:avLst/>
          </a:prstGeom>
        </p:spPr>
      </p:pic>
      <p:pic>
        <p:nvPicPr>
          <p:cNvPr id="29" name="Picture 28" descr="Chart, pie chart&#10;&#10;Description automatically generated">
            <a:extLst>
              <a:ext uri="{FF2B5EF4-FFF2-40B4-BE49-F238E27FC236}">
                <a16:creationId xmlns:a16="http://schemas.microsoft.com/office/drawing/2014/main" id="{3C87ABA6-59F1-46E8-996A-49CE88A37F4C}"/>
              </a:ext>
            </a:extLst>
          </p:cNvPr>
          <p:cNvPicPr>
            <a:picLocks noChangeAspect="1"/>
          </p:cNvPicPr>
          <p:nvPr/>
        </p:nvPicPr>
        <p:blipFill>
          <a:blip r:embed="rId3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7368" y="3239686"/>
            <a:ext cx="1879413" cy="1342437"/>
          </a:xfrm>
          <a:prstGeom prst="rect">
            <a:avLst/>
          </a:prstGeom>
        </p:spPr>
      </p:pic>
      <p:pic>
        <p:nvPicPr>
          <p:cNvPr id="30" name="Picture 29" descr="Chart, pie chart&#10;&#10;Description automatically generated">
            <a:extLst>
              <a:ext uri="{FF2B5EF4-FFF2-40B4-BE49-F238E27FC236}">
                <a16:creationId xmlns:a16="http://schemas.microsoft.com/office/drawing/2014/main" id="{73259256-D421-4D4A-B67A-8678DF3927A2}"/>
              </a:ext>
            </a:extLst>
          </p:cNvPr>
          <p:cNvPicPr>
            <a:picLocks noChangeAspect="1"/>
          </p:cNvPicPr>
          <p:nvPr/>
        </p:nvPicPr>
        <p:blipFill>
          <a:blip r:embed="rId3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4627" y="3185437"/>
            <a:ext cx="1610925" cy="1509086"/>
          </a:xfrm>
          <a:prstGeom prst="rect">
            <a:avLst/>
          </a:prstGeom>
        </p:spPr>
      </p:pic>
      <p:pic>
        <p:nvPicPr>
          <p:cNvPr id="32" name="Picture 31" descr="Chart, pie chart&#10;&#10;Description automatically generated">
            <a:extLst>
              <a:ext uri="{FF2B5EF4-FFF2-40B4-BE49-F238E27FC236}">
                <a16:creationId xmlns:a16="http://schemas.microsoft.com/office/drawing/2014/main" id="{FAA24259-126E-4E3A-AE25-F611EEEBD7E9}"/>
              </a:ext>
            </a:extLst>
          </p:cNvPr>
          <p:cNvPicPr>
            <a:picLocks noChangeAspect="1"/>
          </p:cNvPicPr>
          <p:nvPr/>
        </p:nvPicPr>
        <p:blipFill>
          <a:blip r:embed="rId3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73" y="3184739"/>
            <a:ext cx="1879412" cy="1472052"/>
          </a:xfrm>
          <a:prstGeom prst="rect">
            <a:avLst/>
          </a:prstGeom>
        </p:spPr>
      </p:pic>
      <p:pic>
        <p:nvPicPr>
          <p:cNvPr id="34" name="Picture 33" descr="Shape&#10;&#10;Description automatically generated">
            <a:extLst>
              <a:ext uri="{FF2B5EF4-FFF2-40B4-BE49-F238E27FC236}">
                <a16:creationId xmlns:a16="http://schemas.microsoft.com/office/drawing/2014/main" id="{BC105060-90DF-4263-A55C-973ADFB0EC06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656" y="4661724"/>
            <a:ext cx="4218893" cy="287652"/>
          </a:xfrm>
          <a:prstGeom prst="rect">
            <a:avLst/>
          </a:prstGeom>
        </p:spPr>
      </p:pic>
      <p:sp>
        <p:nvSpPr>
          <p:cNvPr id="35" name="TextBox 34">
            <a:extLst>
              <a:ext uri="{FF2B5EF4-FFF2-40B4-BE49-F238E27FC236}">
                <a16:creationId xmlns:a16="http://schemas.microsoft.com/office/drawing/2014/main" id="{EF3D4BF0-9B69-4DBA-9529-0ACF424AFBF3}"/>
              </a:ext>
            </a:extLst>
          </p:cNvPr>
          <p:cNvSpPr txBox="1"/>
          <p:nvPr/>
        </p:nvSpPr>
        <p:spPr>
          <a:xfrm>
            <a:off x="8558563" y="6563705"/>
            <a:ext cx="419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</a:p>
        </p:txBody>
      </p:sp>
    </p:spTree>
    <p:extLst>
      <p:ext uri="{BB962C8B-B14F-4D97-AF65-F5344CB8AC3E}">
        <p14:creationId xmlns:p14="http://schemas.microsoft.com/office/powerpoint/2010/main" val="12391926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Box 36">
            <a:extLst>
              <a:ext uri="{FF2B5EF4-FFF2-40B4-BE49-F238E27FC236}">
                <a16:creationId xmlns:a16="http://schemas.microsoft.com/office/drawing/2014/main" id="{18A8DFE9-822B-401D-BC4E-8F9E52C9DD91}"/>
              </a:ext>
            </a:extLst>
          </p:cNvPr>
          <p:cNvSpPr txBox="1"/>
          <p:nvPr/>
        </p:nvSpPr>
        <p:spPr>
          <a:xfrm>
            <a:off x="400160" y="746597"/>
            <a:ext cx="53247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In the decades to come, the high-energy frontier of particle physics will continue to be explored at the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Large Hadron Collider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(LHC);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D77298-FB25-4BAD-A44A-86AC310C3228}"/>
              </a:ext>
            </a:extLst>
          </p:cNvPr>
          <p:cNvSpPr/>
          <p:nvPr/>
        </p:nvSpPr>
        <p:spPr>
          <a:xfrm>
            <a:off x="0" y="0"/>
            <a:ext cx="9144000" cy="584999"/>
          </a:xfrm>
          <a:prstGeom prst="rect">
            <a:avLst/>
          </a:prstGeom>
          <a:solidFill>
            <a:srgbClr val="00008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0C38F0D-3D6E-400B-98D5-516D27F267B9}"/>
              </a:ext>
            </a:extLst>
          </p:cNvPr>
          <p:cNvSpPr txBox="1"/>
          <p:nvPr/>
        </p:nvSpPr>
        <p:spPr>
          <a:xfrm>
            <a:off x="157807" y="30889"/>
            <a:ext cx="2126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951DF86-25BC-494D-964D-3FE770F88C56}"/>
              </a:ext>
            </a:extLst>
          </p:cNvPr>
          <p:cNvSpPr txBox="1"/>
          <p:nvPr/>
        </p:nvSpPr>
        <p:spPr>
          <a:xfrm>
            <a:off x="8558563" y="6563705"/>
            <a:ext cx="419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86FAE1E-C844-4F06-B56A-5E7BC9E1532D}"/>
              </a:ext>
            </a:extLst>
          </p:cNvPr>
          <p:cNvSpPr/>
          <p:nvPr/>
        </p:nvSpPr>
        <p:spPr>
          <a:xfrm>
            <a:off x="400159" y="2604564"/>
            <a:ext cx="531492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...but when sufficiently boosted, the hadronic decays of Standard Model (SM) particles like the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Higgs bosons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and the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 quark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also yield jets;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2ABB8D9C-9A57-4F91-BF01-04777887733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8635" y="717880"/>
            <a:ext cx="2892480" cy="2010274"/>
          </a:xfrm>
          <a:prstGeom prst="rect">
            <a:avLst/>
          </a:prstGeom>
        </p:spPr>
      </p:pic>
      <p:sp>
        <p:nvSpPr>
          <p:cNvPr id="48" name="TextBox 47">
            <a:extLst>
              <a:ext uri="{FF2B5EF4-FFF2-40B4-BE49-F238E27FC236}">
                <a16:creationId xmlns:a16="http://schemas.microsoft.com/office/drawing/2014/main" id="{784A8514-3FAB-464B-8D13-073019C87E00}"/>
              </a:ext>
            </a:extLst>
          </p:cNvPr>
          <p:cNvSpPr txBox="1"/>
          <p:nvPr/>
        </p:nvSpPr>
        <p:spPr>
          <a:xfrm>
            <a:off x="392143" y="3920996"/>
            <a:ext cx="53327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Hadronic decays of new particles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can produce jets too;</a:t>
            </a: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3C55608B-C742-4621-9DC3-C8928A2FA6C9}"/>
              </a:ext>
            </a:extLst>
          </p:cNvPr>
          <p:cNvGrpSpPr/>
          <p:nvPr/>
        </p:nvGrpSpPr>
        <p:grpSpPr>
          <a:xfrm>
            <a:off x="6874213" y="2858418"/>
            <a:ext cx="1684349" cy="783776"/>
            <a:chOff x="19778606" y="17222347"/>
            <a:chExt cx="2746498" cy="1278027"/>
          </a:xfrm>
        </p:grpSpPr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B1C691CB-4371-4B26-8547-2C3BB09AA91A}"/>
                </a:ext>
              </a:extLst>
            </p:cNvPr>
            <p:cNvGrpSpPr/>
            <p:nvPr/>
          </p:nvGrpSpPr>
          <p:grpSpPr>
            <a:xfrm>
              <a:off x="19792141" y="17222347"/>
              <a:ext cx="2732963" cy="1278027"/>
              <a:chOff x="6537600" y="21029522"/>
              <a:chExt cx="2732963" cy="1278027"/>
            </a:xfrm>
          </p:grpSpPr>
          <p:sp>
            <p:nvSpPr>
              <p:cNvPr id="64" name="Oval 63">
                <a:extLst>
                  <a:ext uri="{FF2B5EF4-FFF2-40B4-BE49-F238E27FC236}">
                    <a16:creationId xmlns:a16="http://schemas.microsoft.com/office/drawing/2014/main" id="{C1AD6620-3445-4CF6-849A-811C52FB3CF0}"/>
                  </a:ext>
                </a:extLst>
              </p:cNvPr>
              <p:cNvSpPr/>
              <p:nvPr/>
            </p:nvSpPr>
            <p:spPr>
              <a:xfrm>
                <a:off x="8775339" y="21029522"/>
                <a:ext cx="495224" cy="1278027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E20E922F-1130-463C-B115-71E6ABDE005B}"/>
                  </a:ext>
                </a:extLst>
              </p:cNvPr>
              <p:cNvGrpSpPr/>
              <p:nvPr/>
            </p:nvGrpSpPr>
            <p:grpSpPr>
              <a:xfrm rot="360000">
                <a:off x="6537814" y="21593036"/>
                <a:ext cx="2619607" cy="435600"/>
                <a:chOff x="6532101" y="21685031"/>
                <a:chExt cx="2619607" cy="435600"/>
              </a:xfrm>
            </p:grpSpPr>
            <p:sp>
              <p:nvSpPr>
                <p:cNvPr id="70" name="Oval 69">
                  <a:extLst>
                    <a:ext uri="{FF2B5EF4-FFF2-40B4-BE49-F238E27FC236}">
                      <a16:creationId xmlns:a16="http://schemas.microsoft.com/office/drawing/2014/main" id="{1958B9AC-C150-4936-875B-122BBEF97E53}"/>
                    </a:ext>
                  </a:extLst>
                </p:cNvPr>
                <p:cNvSpPr/>
                <p:nvPr/>
              </p:nvSpPr>
              <p:spPr>
                <a:xfrm>
                  <a:off x="8942908" y="21685031"/>
                  <a:ext cx="208800" cy="435600"/>
                </a:xfrm>
                <a:prstGeom prst="ellipse">
                  <a:avLst/>
                </a:prstGeom>
                <a:solidFill>
                  <a:srgbClr val="00CC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71" name="Straight Connector 70">
                  <a:extLst>
                    <a:ext uri="{FF2B5EF4-FFF2-40B4-BE49-F238E27FC236}">
                      <a16:creationId xmlns:a16="http://schemas.microsoft.com/office/drawing/2014/main" id="{1DB2A548-1D1C-4EDD-A375-1A82B6A55B9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300000">
                  <a:off x="6532101" y="21795837"/>
                  <a:ext cx="252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2" name="Straight Connector 71">
                  <a:extLst>
                    <a:ext uri="{FF2B5EF4-FFF2-40B4-BE49-F238E27FC236}">
                      <a16:creationId xmlns:a16="http://schemas.microsoft.com/office/drawing/2014/main" id="{AB74A7BC-B9AB-416A-B453-E138C292F45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">
                  <a:off x="6532102" y="22015471"/>
                  <a:ext cx="252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B9B14D44-7418-43A7-8270-04CC1E0A3A53}"/>
                  </a:ext>
                </a:extLst>
              </p:cNvPr>
              <p:cNvGrpSpPr/>
              <p:nvPr/>
            </p:nvGrpSpPr>
            <p:grpSpPr>
              <a:xfrm rot="-360000">
                <a:off x="6537600" y="21319200"/>
                <a:ext cx="2619607" cy="435600"/>
                <a:chOff x="6532101" y="21685031"/>
                <a:chExt cx="2619607" cy="435600"/>
              </a:xfrm>
            </p:grpSpPr>
            <p:sp>
              <p:nvSpPr>
                <p:cNvPr id="67" name="Oval 66">
                  <a:extLst>
                    <a:ext uri="{FF2B5EF4-FFF2-40B4-BE49-F238E27FC236}">
                      <a16:creationId xmlns:a16="http://schemas.microsoft.com/office/drawing/2014/main" id="{2B30BEA4-A4E8-422B-BE7F-22BA123998DF}"/>
                    </a:ext>
                  </a:extLst>
                </p:cNvPr>
                <p:cNvSpPr/>
                <p:nvPr/>
              </p:nvSpPr>
              <p:spPr>
                <a:xfrm>
                  <a:off x="8942908" y="21685031"/>
                  <a:ext cx="208800" cy="435600"/>
                </a:xfrm>
                <a:prstGeom prst="ellipse">
                  <a:avLst/>
                </a:prstGeom>
                <a:solidFill>
                  <a:srgbClr val="00CC9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68" name="Straight Connector 67">
                  <a:extLst>
                    <a:ext uri="{FF2B5EF4-FFF2-40B4-BE49-F238E27FC236}">
                      <a16:creationId xmlns:a16="http://schemas.microsoft.com/office/drawing/2014/main" id="{0E139B17-63E5-4E86-A332-37CE41E8F0CA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300000">
                  <a:off x="6532101" y="21795837"/>
                  <a:ext cx="252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9" name="Straight Connector 68">
                  <a:extLst>
                    <a:ext uri="{FF2B5EF4-FFF2-40B4-BE49-F238E27FC236}">
                      <a16:creationId xmlns:a16="http://schemas.microsoft.com/office/drawing/2014/main" id="{C1778329-C1E2-4633-84B4-DE400392C78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">
                  <a:off x="6532102" y="22015471"/>
                  <a:ext cx="252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5DDEB8F6-7F05-48C2-B515-747E8EA1F5D2}"/>
                </a:ext>
              </a:extLst>
            </p:cNvPr>
            <p:cNvSpPr/>
            <p:nvPr/>
          </p:nvSpPr>
          <p:spPr>
            <a:xfrm>
              <a:off x="19778606" y="17805727"/>
              <a:ext cx="95250" cy="86114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7287D275-56E1-4133-A1F8-A3ECBD07F2EA}"/>
              </a:ext>
            </a:extLst>
          </p:cNvPr>
          <p:cNvSpPr txBox="1"/>
          <p:nvPr/>
        </p:nvSpPr>
        <p:spPr>
          <a:xfrm>
            <a:off x="6033741" y="3078702"/>
            <a:ext cx="89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W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Z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H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D55FC4FB-CE2A-4CB5-B2B9-41BBAF536B52}"/>
              </a:ext>
            </a:extLst>
          </p:cNvPr>
          <p:cNvSpPr txBox="1"/>
          <p:nvPr/>
        </p:nvSpPr>
        <p:spPr>
          <a:xfrm>
            <a:off x="6268883" y="4143553"/>
            <a:ext cx="2280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>
                <a:latin typeface="cmmi10" panose="020B0500000000000000" pitchFamily="34" charset="0"/>
                <a:cs typeface="Cavolini" panose="03000502040302020204" pitchFamily="66" charset="0"/>
              </a:rPr>
              <a:t>t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C17A1D99-A3D3-4004-AEFE-CEE7C4958041}"/>
              </a:ext>
            </a:extLst>
          </p:cNvPr>
          <p:cNvSpPr txBox="1"/>
          <p:nvPr/>
        </p:nvSpPr>
        <p:spPr>
          <a:xfrm>
            <a:off x="6668948" y="4491975"/>
            <a:ext cx="2824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latin typeface="cmmi10" panose="020B0500000000000000" pitchFamily="34" charset="0"/>
                <a:cs typeface="Cavolini" panose="03000502040302020204" pitchFamily="66" charset="0"/>
              </a:rPr>
              <a:t>W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99CB0AC0-8FC2-4E39-8C44-4303C2DDC115}"/>
              </a:ext>
            </a:extLst>
          </p:cNvPr>
          <p:cNvGrpSpPr/>
          <p:nvPr/>
        </p:nvGrpSpPr>
        <p:grpSpPr>
          <a:xfrm>
            <a:off x="6520503" y="3777629"/>
            <a:ext cx="2038059" cy="1169998"/>
            <a:chOff x="6600015" y="3763676"/>
            <a:chExt cx="2038059" cy="1169998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F120FCD8-2E4B-41AB-8879-D7A49D2E83B8}"/>
                </a:ext>
              </a:extLst>
            </p:cNvPr>
            <p:cNvGrpSpPr/>
            <p:nvPr/>
          </p:nvGrpSpPr>
          <p:grpSpPr>
            <a:xfrm>
              <a:off x="6600015" y="3763676"/>
              <a:ext cx="2038059" cy="1169998"/>
              <a:chOff x="2726132" y="23899735"/>
              <a:chExt cx="3477884" cy="1996565"/>
            </a:xfrm>
          </p:grpSpPr>
          <p:pic>
            <p:nvPicPr>
              <p:cNvPr id="78" name="Picture 77">
                <a:extLst>
                  <a:ext uri="{FF2B5EF4-FFF2-40B4-BE49-F238E27FC236}">
                    <a16:creationId xmlns:a16="http://schemas.microsoft.com/office/drawing/2014/main" id="{D1886B32-02D6-48FA-B341-33EBDC6D5AE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 rot="11767081" flipV="1">
                <a:off x="2778073" y="24925541"/>
                <a:ext cx="763824" cy="182050"/>
              </a:xfrm>
              <a:prstGeom prst="rect">
                <a:avLst/>
              </a:prstGeom>
            </p:spPr>
          </p:pic>
          <p:grpSp>
            <p:nvGrpSpPr>
              <p:cNvPr id="79" name="Group 78">
                <a:extLst>
                  <a:ext uri="{FF2B5EF4-FFF2-40B4-BE49-F238E27FC236}">
                    <a16:creationId xmlns:a16="http://schemas.microsoft.com/office/drawing/2014/main" id="{768DE8B9-8622-4ACC-A0BC-B98AF070DB71}"/>
                  </a:ext>
                </a:extLst>
              </p:cNvPr>
              <p:cNvGrpSpPr/>
              <p:nvPr/>
            </p:nvGrpSpPr>
            <p:grpSpPr>
              <a:xfrm rot="21360000">
                <a:off x="3477928" y="24802633"/>
                <a:ext cx="2619607" cy="435600"/>
                <a:chOff x="6532101" y="21685031"/>
                <a:chExt cx="2619607" cy="435600"/>
              </a:xfrm>
            </p:grpSpPr>
            <p:sp>
              <p:nvSpPr>
                <p:cNvPr id="90" name="Oval 89">
                  <a:extLst>
                    <a:ext uri="{FF2B5EF4-FFF2-40B4-BE49-F238E27FC236}">
                      <a16:creationId xmlns:a16="http://schemas.microsoft.com/office/drawing/2014/main" id="{40F5A1A4-5898-4E90-9916-027372060272}"/>
                    </a:ext>
                  </a:extLst>
                </p:cNvPr>
                <p:cNvSpPr/>
                <p:nvPr/>
              </p:nvSpPr>
              <p:spPr>
                <a:xfrm>
                  <a:off x="8942908" y="21685031"/>
                  <a:ext cx="208800" cy="435600"/>
                </a:xfrm>
                <a:prstGeom prst="ellipse">
                  <a:avLst/>
                </a:prstGeom>
                <a:solidFill>
                  <a:srgbClr val="FF7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91" name="Straight Connector 90">
                  <a:extLst>
                    <a:ext uri="{FF2B5EF4-FFF2-40B4-BE49-F238E27FC236}">
                      <a16:creationId xmlns:a16="http://schemas.microsoft.com/office/drawing/2014/main" id="{A335395F-B2EF-40CA-BCC3-CD131216C1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300000">
                  <a:off x="6532101" y="21795837"/>
                  <a:ext cx="252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2716DFE8-BDBC-4E88-8FE6-220AE64BB7E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">
                  <a:off x="6532102" y="22015471"/>
                  <a:ext cx="252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0" name="Group 79">
                <a:extLst>
                  <a:ext uri="{FF2B5EF4-FFF2-40B4-BE49-F238E27FC236}">
                    <a16:creationId xmlns:a16="http://schemas.microsoft.com/office/drawing/2014/main" id="{786ED252-3668-4ED8-A3AC-E50FF6C3C26F}"/>
                  </a:ext>
                </a:extLst>
              </p:cNvPr>
              <p:cNvGrpSpPr/>
              <p:nvPr/>
            </p:nvGrpSpPr>
            <p:grpSpPr>
              <a:xfrm rot="480000">
                <a:off x="3477928" y="25076469"/>
                <a:ext cx="2619607" cy="435600"/>
                <a:chOff x="6532101" y="21685031"/>
                <a:chExt cx="2619607" cy="435600"/>
              </a:xfrm>
            </p:grpSpPr>
            <p:sp>
              <p:nvSpPr>
                <p:cNvPr id="87" name="Oval 86">
                  <a:extLst>
                    <a:ext uri="{FF2B5EF4-FFF2-40B4-BE49-F238E27FC236}">
                      <a16:creationId xmlns:a16="http://schemas.microsoft.com/office/drawing/2014/main" id="{9B4F61E7-6B0F-477B-9CF6-594B8B596D51}"/>
                    </a:ext>
                  </a:extLst>
                </p:cNvPr>
                <p:cNvSpPr/>
                <p:nvPr/>
              </p:nvSpPr>
              <p:spPr>
                <a:xfrm>
                  <a:off x="8942908" y="21685031"/>
                  <a:ext cx="208800" cy="435600"/>
                </a:xfrm>
                <a:prstGeom prst="ellipse">
                  <a:avLst/>
                </a:prstGeom>
                <a:solidFill>
                  <a:srgbClr val="FF7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 dirty="0"/>
                </a:p>
              </p:txBody>
            </p:sp>
            <p:cxnSp>
              <p:nvCxnSpPr>
                <p:cNvPr id="88" name="Straight Connector 87">
                  <a:extLst>
                    <a:ext uri="{FF2B5EF4-FFF2-40B4-BE49-F238E27FC236}">
                      <a16:creationId xmlns:a16="http://schemas.microsoft.com/office/drawing/2014/main" id="{2034612D-3777-4F1A-83CB-479805F0F2A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300000">
                  <a:off x="6532101" y="21795837"/>
                  <a:ext cx="252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Straight Connector 88">
                  <a:extLst>
                    <a:ext uri="{FF2B5EF4-FFF2-40B4-BE49-F238E27FC236}">
                      <a16:creationId xmlns:a16="http://schemas.microsoft.com/office/drawing/2014/main" id="{CF224E15-1AD5-4305-920B-1D8EAEA69F1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">
                  <a:off x="6532102" y="22015471"/>
                  <a:ext cx="252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81" name="Group 80">
                <a:extLst>
                  <a:ext uri="{FF2B5EF4-FFF2-40B4-BE49-F238E27FC236}">
                    <a16:creationId xmlns:a16="http://schemas.microsoft.com/office/drawing/2014/main" id="{600AD497-B932-4B6E-9901-047D2DAE643B}"/>
                  </a:ext>
                </a:extLst>
              </p:cNvPr>
              <p:cNvGrpSpPr/>
              <p:nvPr/>
            </p:nvGrpSpPr>
            <p:grpSpPr>
              <a:xfrm rot="21060000">
                <a:off x="2787172" y="24395510"/>
                <a:ext cx="3269984" cy="435600"/>
                <a:chOff x="12323269" y="19069098"/>
                <a:chExt cx="3269984" cy="435600"/>
              </a:xfrm>
            </p:grpSpPr>
            <p:sp>
              <p:nvSpPr>
                <p:cNvPr id="84" name="Oval 83">
                  <a:extLst>
                    <a:ext uri="{FF2B5EF4-FFF2-40B4-BE49-F238E27FC236}">
                      <a16:creationId xmlns:a16="http://schemas.microsoft.com/office/drawing/2014/main" id="{CB4F8E26-CAF5-46C8-A4B8-8D9953B15F6A}"/>
                    </a:ext>
                  </a:extLst>
                </p:cNvPr>
                <p:cNvSpPr/>
                <p:nvPr/>
              </p:nvSpPr>
              <p:spPr>
                <a:xfrm>
                  <a:off x="15384453" y="19069098"/>
                  <a:ext cx="208800" cy="435600"/>
                </a:xfrm>
                <a:prstGeom prst="ellipse">
                  <a:avLst/>
                </a:prstGeom>
                <a:solidFill>
                  <a:srgbClr val="FF7F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85" name="Straight Connector 84">
                  <a:extLst>
                    <a:ext uri="{FF2B5EF4-FFF2-40B4-BE49-F238E27FC236}">
                      <a16:creationId xmlns:a16="http://schemas.microsoft.com/office/drawing/2014/main" id="{120BADC1-C625-49B5-AD7E-6ADFC6B56B8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1360000">
                  <a:off x="12323269" y="19177785"/>
                  <a:ext cx="3168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6" name="Straight Connector 85">
                  <a:extLst>
                    <a:ext uri="{FF2B5EF4-FFF2-40B4-BE49-F238E27FC236}">
                      <a16:creationId xmlns:a16="http://schemas.microsoft.com/office/drawing/2014/main" id="{7C6F3F44-C9AF-4368-A506-15CA319FBEA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240000">
                  <a:off x="12323269" y="19402156"/>
                  <a:ext cx="3168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82" name="Oval 81">
                <a:extLst>
                  <a:ext uri="{FF2B5EF4-FFF2-40B4-BE49-F238E27FC236}">
                    <a16:creationId xmlns:a16="http://schemas.microsoft.com/office/drawing/2014/main" id="{4FEE710E-697E-4D4D-8910-20DF23AA9D5E}"/>
                  </a:ext>
                </a:extLst>
              </p:cNvPr>
              <p:cNvSpPr/>
              <p:nvPr/>
            </p:nvSpPr>
            <p:spPr>
              <a:xfrm>
                <a:off x="5638505" y="23899735"/>
                <a:ext cx="565511" cy="1996565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  <p:sp>
            <p:nvSpPr>
              <p:cNvPr id="83" name="Oval 82">
                <a:extLst>
                  <a:ext uri="{FF2B5EF4-FFF2-40B4-BE49-F238E27FC236}">
                    <a16:creationId xmlns:a16="http://schemas.microsoft.com/office/drawing/2014/main" id="{819737D9-1ED2-43CB-B924-BC9691118556}"/>
                  </a:ext>
                </a:extLst>
              </p:cNvPr>
              <p:cNvSpPr/>
              <p:nvPr/>
            </p:nvSpPr>
            <p:spPr>
              <a:xfrm>
                <a:off x="2726132" y="24822505"/>
                <a:ext cx="95250" cy="861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sp>
          <p:nvSpPr>
            <p:cNvPr id="77" name="Oval 76">
              <a:extLst>
                <a:ext uri="{FF2B5EF4-FFF2-40B4-BE49-F238E27FC236}">
                  <a16:creationId xmlns:a16="http://schemas.microsoft.com/office/drawing/2014/main" id="{FE9737D4-A451-4414-A2F5-BB7AB2281C34}"/>
                </a:ext>
              </a:extLst>
            </p:cNvPr>
            <p:cNvSpPr/>
            <p:nvPr/>
          </p:nvSpPr>
          <p:spPr>
            <a:xfrm>
              <a:off x="7046551" y="4449549"/>
              <a:ext cx="55817" cy="50463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6F307290-A000-4C6A-A91A-502B02A2E524}"/>
              </a:ext>
            </a:extLst>
          </p:cNvPr>
          <p:cNvGrpSpPr/>
          <p:nvPr/>
        </p:nvGrpSpPr>
        <p:grpSpPr>
          <a:xfrm>
            <a:off x="6208648" y="5058975"/>
            <a:ext cx="2353606" cy="1383034"/>
            <a:chOff x="6520384" y="5181114"/>
            <a:chExt cx="2117690" cy="1244404"/>
          </a:xfrm>
        </p:grpSpPr>
        <p:grpSp>
          <p:nvGrpSpPr>
            <p:cNvPr id="94" name="Group 93">
              <a:extLst>
                <a:ext uri="{FF2B5EF4-FFF2-40B4-BE49-F238E27FC236}">
                  <a16:creationId xmlns:a16="http://schemas.microsoft.com/office/drawing/2014/main" id="{94918F26-9254-4871-A823-58D0A2398C3D}"/>
                </a:ext>
              </a:extLst>
            </p:cNvPr>
            <p:cNvGrpSpPr/>
            <p:nvPr/>
          </p:nvGrpSpPr>
          <p:grpSpPr>
            <a:xfrm>
              <a:off x="6520384" y="5181114"/>
              <a:ext cx="2117690" cy="1244404"/>
              <a:chOff x="12674182" y="21370539"/>
              <a:chExt cx="4305493" cy="2530009"/>
            </a:xfrm>
          </p:grpSpPr>
          <p:grpSp>
            <p:nvGrpSpPr>
              <p:cNvPr id="100" name="Group 99">
                <a:extLst>
                  <a:ext uri="{FF2B5EF4-FFF2-40B4-BE49-F238E27FC236}">
                    <a16:creationId xmlns:a16="http://schemas.microsoft.com/office/drawing/2014/main" id="{0EAFF6F7-0C94-41D9-8249-62003ABF3E35}"/>
                  </a:ext>
                </a:extLst>
              </p:cNvPr>
              <p:cNvGrpSpPr/>
              <p:nvPr/>
            </p:nvGrpSpPr>
            <p:grpSpPr>
              <a:xfrm rot="360000">
                <a:off x="14150282" y="22020315"/>
                <a:ext cx="2619607" cy="435600"/>
                <a:chOff x="6532101" y="21685031"/>
                <a:chExt cx="2619607" cy="435600"/>
              </a:xfrm>
            </p:grpSpPr>
            <p:sp>
              <p:nvSpPr>
                <p:cNvPr id="117" name="Oval 116">
                  <a:extLst>
                    <a:ext uri="{FF2B5EF4-FFF2-40B4-BE49-F238E27FC236}">
                      <a16:creationId xmlns:a16="http://schemas.microsoft.com/office/drawing/2014/main" id="{5FEA120C-BF4E-46F6-8382-ABFB8518B8F1}"/>
                    </a:ext>
                  </a:extLst>
                </p:cNvPr>
                <p:cNvSpPr/>
                <p:nvPr/>
              </p:nvSpPr>
              <p:spPr>
                <a:xfrm>
                  <a:off x="8942908" y="21685031"/>
                  <a:ext cx="208800" cy="435600"/>
                </a:xfrm>
                <a:prstGeom prst="ellipse">
                  <a:avLst/>
                </a:prstGeom>
                <a:solidFill>
                  <a:srgbClr val="CE202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18" name="Straight Connector 117">
                  <a:extLst>
                    <a:ext uri="{FF2B5EF4-FFF2-40B4-BE49-F238E27FC236}">
                      <a16:creationId xmlns:a16="http://schemas.microsoft.com/office/drawing/2014/main" id="{D59F4C75-90BF-4F0D-8F4F-B6FAC15AEA0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300000">
                  <a:off x="6532101" y="21795837"/>
                  <a:ext cx="252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9" name="Straight Connector 118">
                  <a:extLst>
                    <a:ext uri="{FF2B5EF4-FFF2-40B4-BE49-F238E27FC236}">
                      <a16:creationId xmlns:a16="http://schemas.microsoft.com/office/drawing/2014/main" id="{0F358F9C-35E2-427C-BB39-D740BB70E72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">
                  <a:off x="6532102" y="22015471"/>
                  <a:ext cx="252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1" name="Group 100">
                <a:extLst>
                  <a:ext uri="{FF2B5EF4-FFF2-40B4-BE49-F238E27FC236}">
                    <a16:creationId xmlns:a16="http://schemas.microsoft.com/office/drawing/2014/main" id="{1C140D11-CC4D-48C5-B6CF-59D05C820323}"/>
                  </a:ext>
                </a:extLst>
              </p:cNvPr>
              <p:cNvGrpSpPr/>
              <p:nvPr/>
            </p:nvGrpSpPr>
            <p:grpSpPr>
              <a:xfrm rot="21240000">
                <a:off x="14150068" y="21746479"/>
                <a:ext cx="2619607" cy="435600"/>
                <a:chOff x="6532101" y="21685031"/>
                <a:chExt cx="2619607" cy="435600"/>
              </a:xfrm>
            </p:grpSpPr>
            <p:sp>
              <p:nvSpPr>
                <p:cNvPr id="114" name="Oval 113">
                  <a:extLst>
                    <a:ext uri="{FF2B5EF4-FFF2-40B4-BE49-F238E27FC236}">
                      <a16:creationId xmlns:a16="http://schemas.microsoft.com/office/drawing/2014/main" id="{E1247BCC-4BD5-49C5-A79E-8EE4AFB33638}"/>
                    </a:ext>
                  </a:extLst>
                </p:cNvPr>
                <p:cNvSpPr/>
                <p:nvPr/>
              </p:nvSpPr>
              <p:spPr>
                <a:xfrm>
                  <a:off x="8942908" y="21685031"/>
                  <a:ext cx="208800" cy="435600"/>
                </a:xfrm>
                <a:prstGeom prst="ellipse">
                  <a:avLst/>
                </a:prstGeom>
                <a:solidFill>
                  <a:srgbClr val="CE202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3928EACB-A528-4AE8-BA23-C6F0E237BE6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300000">
                  <a:off x="6532101" y="21795837"/>
                  <a:ext cx="252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664683BA-EB54-4DB2-83E7-98B27E41573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">
                  <a:off x="6532102" y="22015471"/>
                  <a:ext cx="252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2" name="Group 101">
                <a:extLst>
                  <a:ext uri="{FF2B5EF4-FFF2-40B4-BE49-F238E27FC236}">
                    <a16:creationId xmlns:a16="http://schemas.microsoft.com/office/drawing/2014/main" id="{A464A186-99C2-4761-ADBC-71AED3A9E706}"/>
                  </a:ext>
                </a:extLst>
              </p:cNvPr>
              <p:cNvGrpSpPr/>
              <p:nvPr/>
            </p:nvGrpSpPr>
            <p:grpSpPr>
              <a:xfrm rot="360000">
                <a:off x="14151936" y="23107141"/>
                <a:ext cx="2619607" cy="435600"/>
                <a:chOff x="6532101" y="21685031"/>
                <a:chExt cx="2619607" cy="435600"/>
              </a:xfrm>
            </p:grpSpPr>
            <p:sp>
              <p:nvSpPr>
                <p:cNvPr id="111" name="Oval 110">
                  <a:extLst>
                    <a:ext uri="{FF2B5EF4-FFF2-40B4-BE49-F238E27FC236}">
                      <a16:creationId xmlns:a16="http://schemas.microsoft.com/office/drawing/2014/main" id="{C52A4019-A638-485E-B63A-74D5FBF697D1}"/>
                    </a:ext>
                  </a:extLst>
                </p:cNvPr>
                <p:cNvSpPr/>
                <p:nvPr/>
              </p:nvSpPr>
              <p:spPr>
                <a:xfrm>
                  <a:off x="8942908" y="21685031"/>
                  <a:ext cx="208800" cy="435600"/>
                </a:xfrm>
                <a:prstGeom prst="ellipse">
                  <a:avLst/>
                </a:prstGeom>
                <a:solidFill>
                  <a:srgbClr val="CE202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12" name="Straight Connector 111">
                  <a:extLst>
                    <a:ext uri="{FF2B5EF4-FFF2-40B4-BE49-F238E27FC236}">
                      <a16:creationId xmlns:a16="http://schemas.microsoft.com/office/drawing/2014/main" id="{31991463-61B4-4D17-A160-C0F44F6D471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300000">
                  <a:off x="6532101" y="21795837"/>
                  <a:ext cx="252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3" name="Straight Connector 112">
                  <a:extLst>
                    <a:ext uri="{FF2B5EF4-FFF2-40B4-BE49-F238E27FC236}">
                      <a16:creationId xmlns:a16="http://schemas.microsoft.com/office/drawing/2014/main" id="{8C560E6A-0F90-4150-9C6A-27EA1BECDFD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">
                  <a:off x="6532102" y="22015471"/>
                  <a:ext cx="252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03" name="Group 102">
                <a:extLst>
                  <a:ext uri="{FF2B5EF4-FFF2-40B4-BE49-F238E27FC236}">
                    <a16:creationId xmlns:a16="http://schemas.microsoft.com/office/drawing/2014/main" id="{9CF63A26-E66F-421E-A014-62E3498B4954}"/>
                  </a:ext>
                </a:extLst>
              </p:cNvPr>
              <p:cNvGrpSpPr/>
              <p:nvPr/>
            </p:nvGrpSpPr>
            <p:grpSpPr>
              <a:xfrm rot="21240000">
                <a:off x="14151722" y="22833305"/>
                <a:ext cx="2619607" cy="435600"/>
                <a:chOff x="6532101" y="21685031"/>
                <a:chExt cx="2619607" cy="435600"/>
              </a:xfrm>
            </p:grpSpPr>
            <p:sp>
              <p:nvSpPr>
                <p:cNvPr id="108" name="Oval 107">
                  <a:extLst>
                    <a:ext uri="{FF2B5EF4-FFF2-40B4-BE49-F238E27FC236}">
                      <a16:creationId xmlns:a16="http://schemas.microsoft.com/office/drawing/2014/main" id="{07419270-C91C-4C95-8248-622A2FA5234C}"/>
                    </a:ext>
                  </a:extLst>
                </p:cNvPr>
                <p:cNvSpPr/>
                <p:nvPr/>
              </p:nvSpPr>
              <p:spPr>
                <a:xfrm>
                  <a:off x="8942908" y="21685031"/>
                  <a:ext cx="208800" cy="435600"/>
                </a:xfrm>
                <a:prstGeom prst="ellipse">
                  <a:avLst/>
                </a:prstGeom>
                <a:solidFill>
                  <a:srgbClr val="CE2029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/>
                </a:p>
              </p:txBody>
            </p:sp>
            <p:cxnSp>
              <p:nvCxnSpPr>
                <p:cNvPr id="109" name="Straight Connector 108">
                  <a:extLst>
                    <a:ext uri="{FF2B5EF4-FFF2-40B4-BE49-F238E27FC236}">
                      <a16:creationId xmlns:a16="http://schemas.microsoft.com/office/drawing/2014/main" id="{654ADF41-EC95-4012-B6E6-41720EA05296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-300000">
                  <a:off x="6532101" y="21795837"/>
                  <a:ext cx="252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0" name="Straight Connector 109">
                  <a:extLst>
                    <a:ext uri="{FF2B5EF4-FFF2-40B4-BE49-F238E27FC236}">
                      <a16:creationId xmlns:a16="http://schemas.microsoft.com/office/drawing/2014/main" id="{5D90706F-DBE4-4583-96E1-D02AA44B48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300000">
                  <a:off x="6532102" y="22015471"/>
                  <a:ext cx="25200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4" name="Oval 103">
                <a:extLst>
                  <a:ext uri="{FF2B5EF4-FFF2-40B4-BE49-F238E27FC236}">
                    <a16:creationId xmlns:a16="http://schemas.microsoft.com/office/drawing/2014/main" id="{FF3CE879-D14B-4AD7-B33E-462D2E589D18}"/>
                  </a:ext>
                </a:extLst>
              </p:cNvPr>
              <p:cNvSpPr/>
              <p:nvPr/>
            </p:nvSpPr>
            <p:spPr>
              <a:xfrm>
                <a:off x="16330575" y="21370539"/>
                <a:ext cx="649100" cy="2530009"/>
              </a:xfrm>
              <a:prstGeom prst="ellipse">
                <a:avLst/>
              </a:prstGeom>
              <a:noFill/>
              <a:ln w="1270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 dirty="0"/>
              </a:p>
            </p:txBody>
          </p:sp>
          <p:cxnSp>
            <p:nvCxnSpPr>
              <p:cNvPr id="105" name="Straight Connector 104">
                <a:extLst>
                  <a:ext uri="{FF2B5EF4-FFF2-40B4-BE49-F238E27FC236}">
                    <a16:creationId xmlns:a16="http://schemas.microsoft.com/office/drawing/2014/main" id="{F68B3069-272B-49E3-BF84-48074510CB30}"/>
                  </a:ext>
                </a:extLst>
              </p:cNvPr>
              <p:cNvCxnSpPr>
                <a:cxnSpLocks/>
              </p:cNvCxnSpPr>
              <p:nvPr/>
            </p:nvCxnSpPr>
            <p:spPr>
              <a:xfrm rot="20340000">
                <a:off x="12700520" y="22386061"/>
                <a:ext cx="1512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6" name="Straight Connector 105">
                <a:extLst>
                  <a:ext uri="{FF2B5EF4-FFF2-40B4-BE49-F238E27FC236}">
                    <a16:creationId xmlns:a16="http://schemas.microsoft.com/office/drawing/2014/main" id="{D5E89C4B-A4E5-44CB-93E3-3514A9020CAF}"/>
                  </a:ext>
                </a:extLst>
              </p:cNvPr>
              <p:cNvCxnSpPr>
                <a:cxnSpLocks/>
              </p:cNvCxnSpPr>
              <p:nvPr/>
            </p:nvCxnSpPr>
            <p:spPr>
              <a:xfrm rot="1260000" flipV="1">
                <a:off x="12700521" y="22931294"/>
                <a:ext cx="1512000" cy="0"/>
              </a:xfrm>
              <a:prstGeom prst="line">
                <a:avLst/>
              </a:prstGeom>
              <a:ln w="22225">
                <a:solidFill>
                  <a:schemeClr val="tx1"/>
                </a:solidFill>
                <a:prstDash val="lgDash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7" name="Oval 106">
                <a:extLst>
                  <a:ext uri="{FF2B5EF4-FFF2-40B4-BE49-F238E27FC236}">
                    <a16:creationId xmlns:a16="http://schemas.microsoft.com/office/drawing/2014/main" id="{F8F5DB13-E8AC-49AE-B851-4A8C74BE43C9}"/>
                  </a:ext>
                </a:extLst>
              </p:cNvPr>
              <p:cNvSpPr/>
              <p:nvPr/>
            </p:nvSpPr>
            <p:spPr>
              <a:xfrm>
                <a:off x="12674182" y="22606327"/>
                <a:ext cx="95250" cy="86114"/>
              </a:xfrm>
              <a:prstGeom prst="ellipse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pt-PT"/>
              </a:p>
            </p:txBody>
          </p:sp>
        </p:grpSp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BE0FBF59-2C67-4F39-97B5-978036A89BA0}"/>
                </a:ext>
              </a:extLst>
            </p:cNvPr>
            <p:cNvSpPr/>
            <p:nvPr/>
          </p:nvSpPr>
          <p:spPr>
            <a:xfrm>
              <a:off x="7218001" y="5521930"/>
              <a:ext cx="46849" cy="4235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1AEDF2A0-A95D-4CAB-A27E-04EB3761E349}"/>
                </a:ext>
              </a:extLst>
            </p:cNvPr>
            <p:cNvSpPr/>
            <p:nvPr/>
          </p:nvSpPr>
          <p:spPr>
            <a:xfrm>
              <a:off x="7218001" y="6046644"/>
              <a:ext cx="46849" cy="42356"/>
            </a:xfrm>
            <a:prstGeom prst="ellipse">
              <a:avLst/>
            </a:prstGeom>
            <a:solidFill>
              <a:schemeClr val="tx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5A7EB9CC-7CF1-4F39-9567-0D348F2D84A3}"/>
              </a:ext>
            </a:extLst>
          </p:cNvPr>
          <p:cNvSpPr txBox="1"/>
          <p:nvPr/>
        </p:nvSpPr>
        <p:spPr>
          <a:xfrm>
            <a:off x="5922375" y="5565826"/>
            <a:ext cx="1827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latin typeface="cmmi10" panose="020B0500000000000000" pitchFamily="34" charset="0"/>
                <a:cs typeface="Cavolini" panose="03000502040302020204" pitchFamily="66" charset="0"/>
              </a:rPr>
              <a:t>S</a:t>
            </a: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741B22D4-BE32-4180-BE02-739BA0945C21}"/>
              </a:ext>
            </a:extLst>
          </p:cNvPr>
          <p:cNvSpPr txBox="1"/>
          <p:nvPr/>
        </p:nvSpPr>
        <p:spPr>
          <a:xfrm>
            <a:off x="6712623" y="6029722"/>
            <a:ext cx="182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>
                <a:latin typeface="cmmi10" panose="020B0500000000000000" pitchFamily="34" charset="0"/>
                <a:cs typeface="Cavolini" panose="03000502040302020204" pitchFamily="66" charset="0"/>
              </a:rPr>
              <a:t>A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62C2B95D-F430-424C-A8E6-B8F674C793B4}"/>
              </a:ext>
            </a:extLst>
          </p:cNvPr>
          <p:cNvSpPr txBox="1"/>
          <p:nvPr/>
        </p:nvSpPr>
        <p:spPr>
          <a:xfrm>
            <a:off x="6709551" y="5120490"/>
            <a:ext cx="182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000" dirty="0">
                <a:latin typeface="cmmi10" panose="020B0500000000000000" pitchFamily="34" charset="0"/>
                <a:cs typeface="Cavolini" panose="03000502040302020204" pitchFamily="66" charset="0"/>
              </a:rPr>
              <a:t>A</a:t>
            </a: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F6186FC6-D4BD-40FE-A7C9-87E9CBD4DF13}"/>
              </a:ext>
            </a:extLst>
          </p:cNvPr>
          <p:cNvSpPr txBox="1"/>
          <p:nvPr/>
        </p:nvSpPr>
        <p:spPr>
          <a:xfrm>
            <a:off x="396475" y="4675487"/>
            <a:ext cx="5318606" cy="136191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57175" indent="-257175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pt-PT" dirty="0">
                <a:latin typeface="Arial"/>
                <a:cs typeface="Arial"/>
              </a:rPr>
              <a:t>A lot of theoretical frameworks beyond the SM </a:t>
            </a:r>
            <a:r>
              <a:rPr lang="pt-PT" dirty="0" err="1">
                <a:latin typeface="Arial"/>
                <a:cs typeface="Arial"/>
              </a:rPr>
              <a:t>predict</a:t>
            </a:r>
            <a:r>
              <a:rPr lang="pt-PT" dirty="0">
                <a:latin typeface="Arial"/>
                <a:cs typeface="Arial"/>
              </a:rPr>
              <a:t> </a:t>
            </a:r>
            <a:r>
              <a:rPr lang="pt-PT" dirty="0" err="1">
                <a:latin typeface="Arial"/>
                <a:cs typeface="Arial"/>
              </a:rPr>
              <a:t>multi-jet</a:t>
            </a:r>
            <a:r>
              <a:rPr lang="pt-PT" dirty="0">
                <a:latin typeface="Arial"/>
                <a:cs typeface="Arial"/>
              </a:rPr>
              <a:t> </a:t>
            </a:r>
            <a:r>
              <a:rPr lang="pt-PT" dirty="0" err="1">
                <a:latin typeface="Arial"/>
                <a:cs typeface="Arial"/>
              </a:rPr>
              <a:t>signals</a:t>
            </a:r>
            <a:r>
              <a:rPr lang="pt-PT" dirty="0">
                <a:latin typeface="Arial"/>
                <a:cs typeface="Arial"/>
              </a:rPr>
              <a:t> </a:t>
            </a:r>
            <a:r>
              <a:rPr lang="pt-PT" dirty="0" err="1">
                <a:latin typeface="Arial"/>
                <a:cs typeface="Arial"/>
              </a:rPr>
              <a:t>originated</a:t>
            </a:r>
            <a:r>
              <a:rPr lang="pt-PT" dirty="0">
                <a:latin typeface="Arial"/>
                <a:cs typeface="Arial"/>
              </a:rPr>
              <a:t> </a:t>
            </a:r>
            <a:r>
              <a:rPr lang="pt-PT" dirty="0" err="1">
                <a:latin typeface="Arial"/>
                <a:cs typeface="Arial"/>
              </a:rPr>
              <a:t>from</a:t>
            </a:r>
            <a:r>
              <a:rPr lang="pt-PT" dirty="0">
                <a:latin typeface="Arial"/>
                <a:cs typeface="Arial"/>
              </a:rPr>
              <a:t> </a:t>
            </a:r>
            <a:r>
              <a:rPr lang="pt-PT" dirty="0" err="1">
                <a:latin typeface="Arial"/>
                <a:cs typeface="Arial"/>
              </a:rPr>
              <a:t>direct</a:t>
            </a:r>
            <a:r>
              <a:rPr lang="pt-PT" dirty="0">
                <a:latin typeface="Arial"/>
                <a:cs typeface="Arial"/>
              </a:rPr>
              <a:t> </a:t>
            </a:r>
            <a:r>
              <a:rPr lang="pt-PT" dirty="0" err="1">
                <a:latin typeface="Arial"/>
                <a:cs typeface="Arial"/>
              </a:rPr>
              <a:t>or</a:t>
            </a:r>
            <a:r>
              <a:rPr lang="pt-PT" dirty="0">
                <a:latin typeface="Arial"/>
                <a:cs typeface="Arial"/>
              </a:rPr>
              <a:t> </a:t>
            </a:r>
            <a:r>
              <a:rPr lang="pt-PT" dirty="0" err="1">
                <a:latin typeface="Arial"/>
                <a:cs typeface="Arial"/>
              </a:rPr>
              <a:t>cascade</a:t>
            </a:r>
            <a:r>
              <a:rPr lang="pt-PT" dirty="0">
                <a:latin typeface="Arial"/>
                <a:cs typeface="Arial"/>
              </a:rPr>
              <a:t> </a:t>
            </a:r>
            <a:r>
              <a:rPr lang="pt-PT" dirty="0" err="1">
                <a:latin typeface="Arial"/>
                <a:cs typeface="Arial"/>
              </a:rPr>
              <a:t>decays</a:t>
            </a:r>
            <a:r>
              <a:rPr lang="pt-PT" dirty="0">
                <a:latin typeface="Arial"/>
                <a:cs typeface="Arial"/>
              </a:rPr>
              <a:t> </a:t>
            </a:r>
            <a:r>
              <a:rPr lang="pt-PT" dirty="0" err="1">
                <a:latin typeface="Arial"/>
                <a:cs typeface="Arial"/>
              </a:rPr>
              <a:t>of</a:t>
            </a:r>
            <a:r>
              <a:rPr lang="pt-PT" dirty="0">
                <a:latin typeface="Arial"/>
                <a:cs typeface="Arial"/>
              </a:rPr>
              <a:t> </a:t>
            </a:r>
            <a:r>
              <a:rPr lang="pt-PT" dirty="0" err="1">
                <a:latin typeface="Arial"/>
                <a:cs typeface="Arial"/>
              </a:rPr>
              <a:t>yet</a:t>
            </a:r>
            <a:r>
              <a:rPr lang="pt-PT" dirty="0">
                <a:latin typeface="Arial"/>
                <a:cs typeface="Arial"/>
              </a:rPr>
              <a:t> </a:t>
            </a:r>
            <a:r>
              <a:rPr lang="pt-PT" dirty="0" err="1">
                <a:latin typeface="Arial"/>
                <a:cs typeface="Arial"/>
              </a:rPr>
              <a:t>unseen</a:t>
            </a:r>
            <a:r>
              <a:rPr lang="pt-PT" dirty="0">
                <a:latin typeface="Arial"/>
                <a:cs typeface="Arial"/>
              </a:rPr>
              <a:t> </a:t>
            </a:r>
            <a:r>
              <a:rPr lang="pt-PT" dirty="0" err="1">
                <a:latin typeface="Arial"/>
                <a:cs typeface="Arial"/>
              </a:rPr>
              <a:t>particles</a:t>
            </a:r>
            <a:r>
              <a:rPr lang="pt-PT" dirty="0">
                <a:latin typeface="Arial"/>
                <a:cs typeface="Arial"/>
              </a:rPr>
              <a:t>.</a:t>
            </a:r>
            <a:endParaRPr lang="pt-PT" dirty="0"/>
          </a:p>
          <a:p>
            <a:pPr algn="just">
              <a:buClr>
                <a:srgbClr val="000000"/>
              </a:buClr>
            </a:pPr>
            <a:r>
              <a:rPr lang="pt-PT" dirty="0">
                <a:solidFill>
                  <a:srgbClr val="000080"/>
                </a:solidFill>
                <a:latin typeface="Arial"/>
                <a:cs typeface="Arial"/>
              </a:rPr>
              <a:t>                    </a:t>
            </a:r>
            <a:r>
              <a:rPr lang="pt-PT" sz="1050" dirty="0">
                <a:solidFill>
                  <a:srgbClr val="000080"/>
                </a:solidFill>
                <a:latin typeface="Arial"/>
                <a:cs typeface="Arial"/>
              </a:rPr>
              <a:t>e.g. J. A. Aguilar-Saavedra, F. R. Joaquim; JHEP 01 (2016) 183</a:t>
            </a:r>
          </a:p>
          <a:p>
            <a:pPr algn="just">
              <a:buClr>
                <a:srgbClr val="000000"/>
              </a:buClr>
            </a:pPr>
            <a:r>
              <a:rPr lang="pt-PT" sz="1050" dirty="0">
                <a:solidFill>
                  <a:srgbClr val="000080"/>
                </a:solidFill>
                <a:latin typeface="Arial"/>
                <a:cs typeface="Arial"/>
              </a:rPr>
              <a:t>                                                                           K. S. </a:t>
            </a:r>
            <a:r>
              <a:rPr lang="pt-PT" sz="1050" dirty="0" err="1">
                <a:solidFill>
                  <a:srgbClr val="000080"/>
                </a:solidFill>
                <a:latin typeface="Arial"/>
                <a:cs typeface="Arial"/>
              </a:rPr>
              <a:t>Agashe</a:t>
            </a:r>
            <a:r>
              <a:rPr lang="pt-PT" sz="1050" dirty="0">
                <a:solidFill>
                  <a:srgbClr val="000080"/>
                </a:solidFill>
                <a:latin typeface="Arial"/>
                <a:cs typeface="Arial"/>
              </a:rPr>
              <a:t> </a:t>
            </a:r>
            <a:r>
              <a:rPr lang="pt-PT" sz="1050" i="1" dirty="0" err="1">
                <a:solidFill>
                  <a:srgbClr val="000080"/>
                </a:solidFill>
                <a:latin typeface="Arial"/>
                <a:cs typeface="Arial"/>
              </a:rPr>
              <a:t>et</a:t>
            </a:r>
            <a:r>
              <a:rPr lang="pt-PT" sz="1050" i="1" dirty="0">
                <a:solidFill>
                  <a:srgbClr val="000080"/>
                </a:solidFill>
                <a:latin typeface="Arial"/>
                <a:cs typeface="Arial"/>
              </a:rPr>
              <a:t> al</a:t>
            </a:r>
            <a:r>
              <a:rPr lang="pt-PT" sz="1050" dirty="0">
                <a:solidFill>
                  <a:srgbClr val="000080"/>
                </a:solidFill>
                <a:latin typeface="Arial"/>
                <a:cs typeface="Arial"/>
              </a:rPr>
              <a:t>.; JHEP 05 (2017) 78</a:t>
            </a:r>
            <a:endParaRPr lang="pt-PT" sz="1050" dirty="0">
              <a:solidFill>
                <a:srgbClr val="000080"/>
              </a:solidFill>
              <a:ea typeface="+mn-lt"/>
              <a:cs typeface="+mn-lt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84EDE81-B412-44BC-9855-7E251F5B6912}"/>
              </a:ext>
            </a:extLst>
          </p:cNvPr>
          <p:cNvCxnSpPr>
            <a:cxnSpLocks/>
          </p:cNvCxnSpPr>
          <p:nvPr/>
        </p:nvCxnSpPr>
        <p:spPr>
          <a:xfrm>
            <a:off x="0" y="601078"/>
            <a:ext cx="914400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>
            <a:extLst>
              <a:ext uri="{FF2B5EF4-FFF2-40B4-BE49-F238E27FC236}">
                <a16:creationId xmlns:a16="http://schemas.microsoft.com/office/drawing/2014/main" id="{313176D3-970D-452A-A751-CF9415F22CBB}"/>
              </a:ext>
            </a:extLst>
          </p:cNvPr>
          <p:cNvSpPr/>
          <p:nvPr/>
        </p:nvSpPr>
        <p:spPr>
          <a:xfrm>
            <a:off x="398317" y="1868201"/>
            <a:ext cx="53247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7175" indent="-257175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Most jets stem from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Quantum Chromodynamics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(QCD) processes...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AE82DE-5173-4CCE-A8E3-AF0292950C15}"/>
              </a:ext>
            </a:extLst>
          </p:cNvPr>
          <p:cNvSpPr/>
          <p:nvPr/>
        </p:nvSpPr>
        <p:spPr>
          <a:xfrm>
            <a:off x="581746" y="6027351"/>
            <a:ext cx="14414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buClr>
                <a:schemeClr val="tx1"/>
              </a:buClr>
            </a:pPr>
            <a:r>
              <a:rPr lang="pt-PT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Therefore...</a:t>
            </a:r>
          </a:p>
        </p:txBody>
      </p:sp>
    </p:spTree>
    <p:extLst>
      <p:ext uri="{BB962C8B-B14F-4D97-AF65-F5344CB8AC3E}">
        <p14:creationId xmlns:p14="http://schemas.microsoft.com/office/powerpoint/2010/main" val="3486523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8" grpId="0"/>
      <p:bldP spid="61" grpId="0"/>
      <p:bldP spid="75" grpId="0"/>
      <p:bldP spid="76" grpId="0"/>
      <p:bldP spid="97" grpId="0"/>
      <p:bldP spid="98" grpId="0"/>
      <p:bldP spid="99" grpId="0"/>
      <p:bldP spid="120" grpId="0"/>
      <p:bldP spid="11" grpId="0"/>
      <p:bldP spid="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5D77298-FB25-4BAD-A44A-86AC310C3228}"/>
              </a:ext>
            </a:extLst>
          </p:cNvPr>
          <p:cNvSpPr/>
          <p:nvPr/>
        </p:nvSpPr>
        <p:spPr>
          <a:xfrm>
            <a:off x="0" y="9112"/>
            <a:ext cx="9144000" cy="565539"/>
          </a:xfrm>
          <a:prstGeom prst="rect">
            <a:avLst/>
          </a:prstGeom>
          <a:solidFill>
            <a:srgbClr val="000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0E0491C2-3447-4C32-93FB-398371BB0055}"/>
              </a:ext>
            </a:extLst>
          </p:cNvPr>
          <p:cNvSpPr txBox="1"/>
          <p:nvPr/>
        </p:nvSpPr>
        <p:spPr>
          <a:xfrm>
            <a:off x="377684" y="784127"/>
            <a:ext cx="797118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We introduced the method of </a:t>
            </a:r>
            <a:r>
              <a:rPr lang="pt-PT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for multi-pronged jets;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Taggers built upon MUST keep an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excellent performance across a very wide </a:t>
            </a:r>
            <a:r>
              <a:rPr lang="pt-PT" dirty="0">
                <a:solidFill>
                  <a:srgbClr val="000080"/>
                </a:solidFill>
                <a:latin typeface="cmmi10" panose="020B0500000000000000" pitchFamily="34" charset="0"/>
                <a:cs typeface="Arial" panose="020B0604020202020204" pitchFamily="34" charset="0"/>
              </a:rPr>
              <a:t>m</a:t>
            </a:r>
            <a:r>
              <a:rPr lang="pt-PT" baseline="-25000" dirty="0">
                <a:solidFill>
                  <a:srgbClr val="000080"/>
                </a:solidFill>
                <a:latin typeface="cmmi10" panose="020B0500000000000000" pitchFamily="34" charset="0"/>
                <a:cs typeface="Arial" panose="020B0604020202020204" pitchFamily="34" charset="0"/>
              </a:rPr>
              <a:t>J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pt-PT" dirty="0">
                <a:solidFill>
                  <a:srgbClr val="000080"/>
                </a:solidFill>
                <a:latin typeface="cmmi10" panose="020B0500000000000000" pitchFamily="34" charset="0"/>
                <a:cs typeface="Arial" panose="020B0604020202020204" pitchFamily="34" charset="0"/>
              </a:rPr>
              <a:t>p</a:t>
            </a:r>
            <a:r>
              <a:rPr lang="pt-PT" baseline="-25000" dirty="0">
                <a:solidFill>
                  <a:srgbClr val="000080"/>
                </a:solidFill>
                <a:latin typeface="cmmi10" panose="020B0500000000000000" pitchFamily="34" charset="0"/>
                <a:cs typeface="Arial" panose="020B0604020202020204" pitchFamily="34" charset="0"/>
              </a:rPr>
              <a:t>T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range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Our taggers are sensitive to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 kind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of multi-pronged jets,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outperforming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simple variables;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 decorrelation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can easily be implemented using the varying threshold method;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MUST-taggers can achieve good performances on signals for which they were not trained;</a:t>
            </a:r>
          </a:p>
          <a:p>
            <a:pPr marL="257175" indent="-257175" algn="just">
              <a:buFont typeface="Arial" panose="020B0604020202020204" pitchFamily="34" charset="0"/>
              <a:buChar char="•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The MUST concept can also be applied to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selection taggers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that can determine the prongness of signal jets.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08EAA74-9AB8-48FF-8F79-8793E0F1B9B6}"/>
              </a:ext>
            </a:extLst>
          </p:cNvPr>
          <p:cNvSpPr txBox="1"/>
          <p:nvPr/>
        </p:nvSpPr>
        <p:spPr>
          <a:xfrm>
            <a:off x="3452191" y="5433391"/>
            <a:ext cx="22396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8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you!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2351394-7639-4336-9DB6-B10CE09EAC67}"/>
              </a:ext>
            </a:extLst>
          </p:cNvPr>
          <p:cNvSpPr txBox="1"/>
          <p:nvPr/>
        </p:nvSpPr>
        <p:spPr>
          <a:xfrm>
            <a:off x="157806" y="30889"/>
            <a:ext cx="81910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Concluding Remarks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07CFBEC-363A-410F-842E-1027B41F3AD5}"/>
              </a:ext>
            </a:extLst>
          </p:cNvPr>
          <p:cNvSpPr txBox="1"/>
          <p:nvPr/>
        </p:nvSpPr>
        <p:spPr>
          <a:xfrm>
            <a:off x="8558563" y="6563705"/>
            <a:ext cx="419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34824601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5D77298-FB25-4BAD-A44A-86AC310C3228}"/>
              </a:ext>
            </a:extLst>
          </p:cNvPr>
          <p:cNvSpPr/>
          <p:nvPr/>
        </p:nvSpPr>
        <p:spPr>
          <a:xfrm>
            <a:off x="0" y="9112"/>
            <a:ext cx="9144000" cy="565539"/>
          </a:xfrm>
          <a:prstGeom prst="rect">
            <a:avLst/>
          </a:prstGeom>
          <a:solidFill>
            <a:srgbClr val="000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F0C145D-3073-47C9-A447-F7441C4CD85B}"/>
              </a:ext>
            </a:extLst>
          </p:cNvPr>
          <p:cNvSpPr txBox="1"/>
          <p:nvPr/>
        </p:nvSpPr>
        <p:spPr>
          <a:xfrm>
            <a:off x="2751482" y="2598003"/>
            <a:ext cx="36410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4800" b="1" dirty="0">
                <a:solidFill>
                  <a:srgbClr val="000080"/>
                </a:solidFill>
              </a:rPr>
              <a:t>Backup slides</a:t>
            </a:r>
          </a:p>
        </p:txBody>
      </p:sp>
    </p:spTree>
    <p:extLst>
      <p:ext uri="{BB962C8B-B14F-4D97-AF65-F5344CB8AC3E}">
        <p14:creationId xmlns:p14="http://schemas.microsoft.com/office/powerpoint/2010/main" val="67579722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5D77298-FB25-4BAD-A44A-86AC310C3228}"/>
              </a:ext>
            </a:extLst>
          </p:cNvPr>
          <p:cNvSpPr/>
          <p:nvPr/>
        </p:nvSpPr>
        <p:spPr>
          <a:xfrm>
            <a:off x="0" y="9113"/>
            <a:ext cx="9144000" cy="565539"/>
          </a:xfrm>
          <a:prstGeom prst="rect">
            <a:avLst/>
          </a:prstGeom>
          <a:solidFill>
            <a:srgbClr val="000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pic>
        <p:nvPicPr>
          <p:cNvPr id="20" name="Picture 19" descr="A picture containing chart&#10;&#10;Description automatically generated">
            <a:extLst>
              <a:ext uri="{FF2B5EF4-FFF2-40B4-BE49-F238E27FC236}">
                <a16:creationId xmlns:a16="http://schemas.microsoft.com/office/drawing/2014/main" id="{0B8D0B6E-68C3-45A7-9927-C4538CE771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287" y="1722117"/>
            <a:ext cx="4443520" cy="358326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9D32F26-5C30-40EE-B6C6-FE1560D2554D}"/>
              </a:ext>
            </a:extLst>
          </p:cNvPr>
          <p:cNvSpPr txBox="1"/>
          <p:nvPr/>
        </p:nvSpPr>
        <p:spPr>
          <a:xfrm>
            <a:off x="157806" y="30889"/>
            <a:ext cx="6256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Tagger Performance (2P signals)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9CF0739-41D4-4DCF-B0A0-EAF232DD17EB}"/>
              </a:ext>
            </a:extLst>
          </p:cNvPr>
          <p:cNvSpPr txBox="1"/>
          <p:nvPr/>
        </p:nvSpPr>
        <p:spPr>
          <a:xfrm>
            <a:off x="8558563" y="6563705"/>
            <a:ext cx="419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</a:p>
        </p:txBody>
      </p:sp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EFCBFD2F-AC4C-4CC2-8163-01BDABE4923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4"/>
          <a:stretch/>
        </p:blipFill>
        <p:spPr>
          <a:xfrm>
            <a:off x="4636807" y="1723381"/>
            <a:ext cx="4202340" cy="358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1717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EF8B68C3-83CE-4750-93CD-93A73CFA47C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022" y="1638000"/>
            <a:ext cx="4441956" cy="3582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BF7FA6A-E051-4A67-95EA-11879D3091B9}"/>
              </a:ext>
            </a:extLst>
          </p:cNvPr>
          <p:cNvSpPr txBox="1"/>
          <p:nvPr/>
        </p:nvSpPr>
        <p:spPr>
          <a:xfrm>
            <a:off x="369904" y="5595103"/>
            <a:ext cx="84685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Although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GenT and GenT</a:t>
            </a:r>
            <a:r>
              <a:rPr lang="pt-PT" baseline="-25000" dirty="0">
                <a:latin typeface="Arial" panose="020B0604020202020204" pitchFamily="34" charset="0"/>
                <a:cs typeface="Arial" panose="020B0604020202020204" pitchFamily="34" charset="0"/>
              </a:rPr>
              <a:t>3P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perform well on top quark jets and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would not miss those signals,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fully-dedicated top taggers perform better.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554DBA-292D-4A63-9375-3D2975D10D75}"/>
              </a:ext>
            </a:extLst>
          </p:cNvPr>
          <p:cNvSpPr txBox="1"/>
          <p:nvPr/>
        </p:nvSpPr>
        <p:spPr>
          <a:xfrm>
            <a:off x="157806" y="30889"/>
            <a:ext cx="6256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Tagger Performance (3P signal)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7F377BD-7C67-4CF9-8F5F-E117B056B41B}"/>
              </a:ext>
            </a:extLst>
          </p:cNvPr>
          <p:cNvSpPr/>
          <p:nvPr/>
        </p:nvSpPr>
        <p:spPr>
          <a:xfrm>
            <a:off x="5634317" y="6184244"/>
            <a:ext cx="3134139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S. Macaluso, D. Shih; JHEP 10 (2018) 121</a:t>
            </a:r>
            <a:endParaRPr lang="pt-PT" sz="1050" dirty="0">
              <a:solidFill>
                <a:srgbClr val="0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023981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 descr="Diagram&#10;&#10;Description automatically generated">
            <a:extLst>
              <a:ext uri="{FF2B5EF4-FFF2-40B4-BE49-F238E27FC236}">
                <a16:creationId xmlns:a16="http://schemas.microsoft.com/office/drawing/2014/main" id="{C5A60B7F-AB9A-4CF6-9347-9EF62B0FF3C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"/>
          <a:stretch/>
        </p:blipFill>
        <p:spPr>
          <a:xfrm>
            <a:off x="4636807" y="1657114"/>
            <a:ext cx="4189651" cy="3582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06B2898-5D83-4B29-9D8A-97F14D2CCDC3}"/>
              </a:ext>
            </a:extLst>
          </p:cNvPr>
          <p:cNvSpPr txBox="1"/>
          <p:nvPr/>
        </p:nvSpPr>
        <p:spPr>
          <a:xfrm>
            <a:off x="157806" y="30889"/>
            <a:ext cx="62562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Tagger Performance (4P signals)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6601D45-FD5A-4576-B847-399078CF8BD0}"/>
              </a:ext>
            </a:extLst>
          </p:cNvPr>
          <p:cNvSpPr txBox="1"/>
          <p:nvPr/>
        </p:nvSpPr>
        <p:spPr>
          <a:xfrm>
            <a:off x="8558563" y="6563705"/>
            <a:ext cx="419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14</a:t>
            </a:r>
          </a:p>
        </p:txBody>
      </p:sp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4AF87008-40EB-40FD-8A5F-72A429F4A1B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"/>
          <a:stretch/>
        </p:blipFill>
        <p:spPr>
          <a:xfrm>
            <a:off x="317543" y="1657114"/>
            <a:ext cx="4189651" cy="358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877802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5D77298-FB25-4BAD-A44A-86AC310C3228}"/>
              </a:ext>
            </a:extLst>
          </p:cNvPr>
          <p:cNvSpPr/>
          <p:nvPr/>
        </p:nvSpPr>
        <p:spPr>
          <a:xfrm>
            <a:off x="0" y="9112"/>
            <a:ext cx="9144000" cy="565539"/>
          </a:xfrm>
          <a:prstGeom prst="rect">
            <a:avLst/>
          </a:prstGeom>
          <a:solidFill>
            <a:srgbClr val="000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828C0D-47EE-44D0-BCE0-9F32EAD64FF4}"/>
              </a:ext>
            </a:extLst>
          </p:cNvPr>
          <p:cNvSpPr txBox="1"/>
          <p:nvPr/>
        </p:nvSpPr>
        <p:spPr>
          <a:xfrm>
            <a:off x="157806" y="30889"/>
            <a:ext cx="7170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More about Stealth Bosons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8B48C11-81B7-40C3-9A07-69D3425E7407}"/>
              </a:ext>
            </a:extLst>
          </p:cNvPr>
          <p:cNvSpPr txBox="1"/>
          <p:nvPr/>
        </p:nvSpPr>
        <p:spPr>
          <a:xfrm>
            <a:off x="404190" y="863099"/>
            <a:ext cx="8050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Stealth bosons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are relatively light boosted particles with a cascade decay: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5541C6B-9F7F-4553-A3E2-EC490E0FD49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83409" y="1544291"/>
            <a:ext cx="1632202" cy="210275"/>
          </a:xfrm>
          <a:prstGeom prst="rect">
            <a:avLst/>
          </a:prstGeom>
        </p:spPr>
      </p:pic>
      <p:sp>
        <p:nvSpPr>
          <p:cNvPr id="9" name="Arrow: Down 8">
            <a:extLst>
              <a:ext uri="{FF2B5EF4-FFF2-40B4-BE49-F238E27FC236}">
                <a16:creationId xmlns:a16="http://schemas.microsoft.com/office/drawing/2014/main" id="{7A488053-2921-427D-BDD4-232144E12544}"/>
              </a:ext>
            </a:extLst>
          </p:cNvPr>
          <p:cNvSpPr/>
          <p:nvPr/>
        </p:nvSpPr>
        <p:spPr>
          <a:xfrm rot="16200000">
            <a:off x="3572165" y="1363284"/>
            <a:ext cx="341928" cy="572288"/>
          </a:xfrm>
          <a:prstGeom prst="downArrow">
            <a:avLst/>
          </a:prstGeom>
          <a:solidFill>
            <a:srgbClr val="C0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A6E91E-46E8-4BE1-A740-70BF9842D99B}"/>
              </a:ext>
            </a:extLst>
          </p:cNvPr>
          <p:cNvSpPr txBox="1"/>
          <p:nvPr/>
        </p:nvSpPr>
        <p:spPr>
          <a:xfrm>
            <a:off x="4270647" y="1292901"/>
            <a:ext cx="3429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tx1"/>
              </a:buClr>
            </a:pPr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A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particles can be weak bosons W, Z, a Higgs boson or new relatively light (pseudo-)scalars.</a:t>
            </a:r>
            <a:endParaRPr lang="pt-PT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8515F0-0FAF-4B44-9953-22D4BACC3597}"/>
              </a:ext>
            </a:extLst>
          </p:cNvPr>
          <p:cNvSpPr txBox="1"/>
          <p:nvPr/>
        </p:nvSpPr>
        <p:spPr>
          <a:xfrm>
            <a:off x="404190" y="2765895"/>
            <a:ext cx="428708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Heavy resonances decaying into two such stealth bosons, or one plus a W/Z boson, may offer an explanation for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 excesses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found in hadronic diboson resonance searches near an invariant mass of 2 TeV (example on the right). </a:t>
            </a:r>
          </a:p>
        </p:txBody>
      </p:sp>
      <p:pic>
        <p:nvPicPr>
          <p:cNvPr id="15" name="Picture 14" descr="Chart&#10;&#10;Description automatically generated">
            <a:extLst>
              <a:ext uri="{FF2B5EF4-FFF2-40B4-BE49-F238E27FC236}">
                <a16:creationId xmlns:a16="http://schemas.microsoft.com/office/drawing/2014/main" id="{D19FA3CE-D457-4EB9-A32D-0A2AC227D8A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18" t="3010" r="3170" b="5094"/>
          <a:stretch/>
        </p:blipFill>
        <p:spPr>
          <a:xfrm>
            <a:off x="4858486" y="2276701"/>
            <a:ext cx="3857949" cy="3907665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3907A8AC-35F0-431A-8B2A-36659F78DFA2}"/>
              </a:ext>
            </a:extLst>
          </p:cNvPr>
          <p:cNvSpPr/>
          <p:nvPr/>
        </p:nvSpPr>
        <p:spPr>
          <a:xfrm>
            <a:off x="5114727" y="6092454"/>
            <a:ext cx="3601708" cy="304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G. Aad </a:t>
            </a:r>
            <a:r>
              <a:rPr lang="pt-PT" sz="1050" i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[ATLAS]; JHEP 12 (2015) 55</a:t>
            </a:r>
            <a:endParaRPr lang="pt-PT" sz="14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2F66D9D-D86D-4465-B218-DED3EA4902D0}"/>
              </a:ext>
            </a:extLst>
          </p:cNvPr>
          <p:cNvSpPr txBox="1"/>
          <p:nvPr/>
        </p:nvSpPr>
        <p:spPr>
          <a:xfrm>
            <a:off x="250394" y="5922756"/>
            <a:ext cx="47807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(For more information about this topic, see: </a:t>
            </a:r>
          </a:p>
          <a:p>
            <a:r>
              <a:rPr lang="pt-PT" sz="14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A. Aguilar-Saavedra; Eur. Phys. J. C 77, 10 (2017) 703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24751529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5D77298-FB25-4BAD-A44A-86AC310C3228}"/>
              </a:ext>
            </a:extLst>
          </p:cNvPr>
          <p:cNvSpPr/>
          <p:nvPr/>
        </p:nvSpPr>
        <p:spPr>
          <a:xfrm>
            <a:off x="0" y="9112"/>
            <a:ext cx="9144000" cy="565539"/>
          </a:xfrm>
          <a:prstGeom prst="rect">
            <a:avLst/>
          </a:prstGeom>
          <a:solidFill>
            <a:srgbClr val="000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D48A67-59CF-43EC-AF08-01CF3BD2EEB9}"/>
              </a:ext>
            </a:extLst>
          </p:cNvPr>
          <p:cNvSpPr txBox="1"/>
          <p:nvPr/>
        </p:nvSpPr>
        <p:spPr>
          <a:xfrm>
            <a:off x="157806" y="30889"/>
            <a:ext cx="7170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Taggers without Mass Decorrelation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FC121A-3527-4D5E-9F62-F85301FEC771}"/>
              </a:ext>
            </a:extLst>
          </p:cNvPr>
          <p:cNvSpPr txBox="1"/>
          <p:nvPr/>
        </p:nvSpPr>
        <p:spPr>
          <a:xfrm>
            <a:off x="443948" y="980819"/>
            <a:ext cx="7321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Jet mass spectrum for QCD background produced by 4P taggers with no prior mass decorrelation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 descr="Chart&#10;&#10;Description automatically generated">
            <a:extLst>
              <a:ext uri="{FF2B5EF4-FFF2-40B4-BE49-F238E27FC236}">
                <a16:creationId xmlns:a16="http://schemas.microsoft.com/office/drawing/2014/main" id="{1FF11B8F-F612-4042-A361-108F792CE3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7715" y="2070365"/>
            <a:ext cx="4361817" cy="3022116"/>
          </a:xfrm>
          <a:prstGeom prst="rect">
            <a:avLst/>
          </a:prstGeom>
        </p:spPr>
      </p:pic>
      <p:pic>
        <p:nvPicPr>
          <p:cNvPr id="5" name="Picture 4" descr="Chart, waterfall chart&#10;&#10;Description automatically generated">
            <a:extLst>
              <a:ext uri="{FF2B5EF4-FFF2-40B4-BE49-F238E27FC236}">
                <a16:creationId xmlns:a16="http://schemas.microsoft.com/office/drawing/2014/main" id="{5EB18352-A092-4551-9627-95EF27FD325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420" y="2070365"/>
            <a:ext cx="4361817" cy="302211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2007976-24A3-4C28-A495-7BADD304CE56}"/>
              </a:ext>
            </a:extLst>
          </p:cNvPr>
          <p:cNvSpPr txBox="1"/>
          <p:nvPr/>
        </p:nvSpPr>
        <p:spPr>
          <a:xfrm>
            <a:off x="443948" y="5535696"/>
            <a:ext cx="7123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The peak-like structure produced near 100 GeV is not in any case related to the design mass interval.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C1570CD-E33B-4E43-810C-6E1D28DDEDB2}"/>
              </a:ext>
            </a:extLst>
          </p:cNvPr>
          <p:cNvSpPr/>
          <p:nvPr/>
        </p:nvSpPr>
        <p:spPr>
          <a:xfrm>
            <a:off x="2418840" y="5133196"/>
            <a:ext cx="491628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A. Aguilar-Saavedra, B. Zaldívar, Eur. Phys. J. C 80, 6 (2020) 530</a:t>
            </a:r>
            <a:endParaRPr lang="pt-PT" sz="1200" dirty="0"/>
          </a:p>
        </p:txBody>
      </p:sp>
    </p:spTree>
    <p:extLst>
      <p:ext uri="{BB962C8B-B14F-4D97-AF65-F5344CB8AC3E}">
        <p14:creationId xmlns:p14="http://schemas.microsoft.com/office/powerpoint/2010/main" val="27303831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5D77298-FB25-4BAD-A44A-86AC310C3228}"/>
              </a:ext>
            </a:extLst>
          </p:cNvPr>
          <p:cNvSpPr/>
          <p:nvPr/>
        </p:nvSpPr>
        <p:spPr>
          <a:xfrm>
            <a:off x="0" y="9112"/>
            <a:ext cx="9144000" cy="565539"/>
          </a:xfrm>
          <a:prstGeom prst="rect">
            <a:avLst/>
          </a:prstGeom>
          <a:solidFill>
            <a:srgbClr val="000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D48A67-59CF-43EC-AF08-01CF3BD2EEB9}"/>
              </a:ext>
            </a:extLst>
          </p:cNvPr>
          <p:cNvSpPr txBox="1"/>
          <p:nvPr/>
        </p:nvSpPr>
        <p:spPr>
          <a:xfrm>
            <a:off x="157806" y="30889"/>
            <a:ext cx="71706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N-subjettiness observables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DF0C643-D4D2-41CD-B736-40FDF71C1EB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1932" y="1718367"/>
            <a:ext cx="4002934" cy="537785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20C8F05-B402-40DC-BCA3-5DE903CB1D68}"/>
              </a:ext>
            </a:extLst>
          </p:cNvPr>
          <p:cNvSpPr txBox="1"/>
          <p:nvPr/>
        </p:nvSpPr>
        <p:spPr>
          <a:xfrm>
            <a:off x="404190" y="863099"/>
            <a:ext cx="8050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The N-subjettiness observable </a:t>
            </a:r>
            <a:r>
              <a:rPr lang="el-GR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τ</a:t>
            </a:r>
            <a:r>
              <a:rPr lang="pt-PT" baseline="-25000" dirty="0">
                <a:latin typeface="cmmi10" panose="020B0500000000000000" pitchFamily="34" charset="0"/>
                <a:cs typeface="Arial" panose="020B0604020202020204" pitchFamily="34" charset="0"/>
              </a:rPr>
              <a:t>N</a:t>
            </a:r>
            <a:r>
              <a:rPr lang="pt-PT" baseline="30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l-GR" i="1" baseline="30000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β</a:t>
            </a:r>
            <a:r>
              <a:rPr lang="pt-PT" baseline="300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is a measure of the radiation about </a:t>
            </a:r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N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axes in the jet, specified by an angular exponent </a:t>
            </a:r>
            <a:r>
              <a:rPr lang="el-GR" i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β</a:t>
            </a:r>
            <a:r>
              <a:rPr lang="pt-PT" i="1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 </a:t>
            </a:r>
            <a:r>
              <a:rPr lang="pt-PT" dirty="0">
                <a:latin typeface="Cambria Math" panose="02040503050406030204" pitchFamily="18" charset="0"/>
                <a:ea typeface="Cambria Math" panose="02040503050406030204" pitchFamily="18" charset="0"/>
                <a:cs typeface="Arial" panose="020B0604020202020204" pitchFamily="34" charset="0"/>
              </a:rPr>
              <a:t>&gt; </a:t>
            </a:r>
            <a:r>
              <a:rPr lang="pt-PT" dirty="0">
                <a:latin typeface="Arial" panose="020B0604020202020204" pitchFamily="34" charset="0"/>
                <a:ea typeface="Cambria Math" panose="02040503050406030204" pitchFamily="18" charset="0"/>
                <a:cs typeface="Arial" panose="020B0604020202020204" pitchFamily="34" charset="0"/>
              </a:rPr>
              <a:t>0,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73BB6744-2C6A-4679-AF90-DB564137AB1F}"/>
              </a:ext>
            </a:extLst>
          </p:cNvPr>
          <p:cNvCxnSpPr>
            <a:cxnSpLocks/>
          </p:cNvCxnSpPr>
          <p:nvPr/>
        </p:nvCxnSpPr>
        <p:spPr>
          <a:xfrm flipH="1">
            <a:off x="3743129" y="2087155"/>
            <a:ext cx="153010" cy="44401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5462B0D3-EFE1-4FFD-AB2A-190CCE6F792A}"/>
              </a:ext>
            </a:extLst>
          </p:cNvPr>
          <p:cNvSpPr txBox="1"/>
          <p:nvPr/>
        </p:nvSpPr>
        <p:spPr>
          <a:xfrm>
            <a:off x="2568655" y="2470202"/>
            <a:ext cx="23489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Transverse momentum of particle </a:t>
            </a:r>
            <a:r>
              <a:rPr lang="pt-PT" sz="1600" dirty="0">
                <a:latin typeface="cmmi10" panose="020B0500000000000000" pitchFamily="34" charset="0"/>
                <a:cs typeface="Arial" panose="020B0604020202020204" pitchFamily="34" charset="0"/>
              </a:rPr>
              <a:t>i</a:t>
            </a:r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 in the jet</a:t>
            </a: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A0D55F7-458A-4752-B7A9-025F9C3FAD86}"/>
              </a:ext>
            </a:extLst>
          </p:cNvPr>
          <p:cNvCxnSpPr>
            <a:cxnSpLocks/>
          </p:cNvCxnSpPr>
          <p:nvPr/>
        </p:nvCxnSpPr>
        <p:spPr>
          <a:xfrm>
            <a:off x="6065461" y="2092452"/>
            <a:ext cx="0" cy="337994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1976B517-489F-4F9E-A3E5-B711208EA8D7}"/>
              </a:ext>
            </a:extLst>
          </p:cNvPr>
          <p:cNvSpPr txBox="1"/>
          <p:nvPr/>
        </p:nvSpPr>
        <p:spPr>
          <a:xfrm>
            <a:off x="5297336" y="2389032"/>
            <a:ext cx="30436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Angular distance between particle </a:t>
            </a:r>
            <a:r>
              <a:rPr lang="pt-PT" sz="1600" dirty="0">
                <a:latin typeface="cmmi10" panose="020B0500000000000000" pitchFamily="34" charset="0"/>
                <a:cs typeface="Arial" panose="020B0604020202020204" pitchFamily="34" charset="0"/>
              </a:rPr>
              <a:t>i</a:t>
            </a:r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 and axis </a:t>
            </a:r>
            <a:r>
              <a:rPr lang="pt-PT" sz="1600" dirty="0">
                <a:latin typeface="cmmi10" panose="020B0500000000000000" pitchFamily="34" charset="0"/>
                <a:cs typeface="Arial" panose="020B0604020202020204" pitchFamily="34" charset="0"/>
              </a:rPr>
              <a:t>N</a:t>
            </a:r>
            <a:r>
              <a:rPr lang="pt-PT" sz="1600" dirty="0">
                <a:latin typeface="Arial" panose="020B0604020202020204" pitchFamily="34" charset="0"/>
                <a:cs typeface="Arial" panose="020B0604020202020204" pitchFamily="34" charset="0"/>
              </a:rPr>
              <a:t> in the jet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AEF8B30-6AFB-461B-9F31-F234CD709422}"/>
              </a:ext>
            </a:extLst>
          </p:cNvPr>
          <p:cNvSpPr txBox="1"/>
          <p:nvPr/>
        </p:nvSpPr>
        <p:spPr>
          <a:xfrm>
            <a:off x="404189" y="3437837"/>
            <a:ext cx="80506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The coordinates of the </a:t>
            </a:r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-Body phase space can be defined by (</a:t>
            </a:r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– 1) transverse momentum fractions and (2</a:t>
            </a:r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– 3) angles, so we need (</a:t>
            </a:r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pt-PT" b="1" dirty="0">
                <a:latin typeface="cmmi10" panose="020B0500000000000000" pitchFamily="34" charset="0"/>
                <a:cs typeface="Arial" panose="020B0604020202020204" pitchFamily="34" charset="0"/>
              </a:rPr>
              <a:t>M</a:t>
            </a:r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 – 4)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N-subjettiness observables to completely specify the coordinates of that space: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55A8D26E-FAE8-4287-9C37-C0F33A28A90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3056" y="4757812"/>
            <a:ext cx="6517888" cy="390624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2ADB079-760B-4F43-B2AF-6906C5470558}"/>
              </a:ext>
            </a:extLst>
          </p:cNvPr>
          <p:cNvSpPr txBox="1"/>
          <p:nvPr/>
        </p:nvSpPr>
        <p:spPr>
          <a:xfrm>
            <a:off x="311423" y="6062139"/>
            <a:ext cx="77989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(For more information about this topic, see </a:t>
            </a:r>
            <a:r>
              <a:rPr lang="pt-PT" sz="14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K. Datta, A. Larkoski; JHEP 06 (2017) 73</a:t>
            </a:r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46329511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5D77298-FB25-4BAD-A44A-86AC310C3228}"/>
              </a:ext>
            </a:extLst>
          </p:cNvPr>
          <p:cNvSpPr/>
          <p:nvPr/>
        </p:nvSpPr>
        <p:spPr>
          <a:xfrm>
            <a:off x="0" y="9112"/>
            <a:ext cx="9144000" cy="565539"/>
          </a:xfrm>
          <a:prstGeom prst="rect">
            <a:avLst/>
          </a:prstGeom>
          <a:solidFill>
            <a:srgbClr val="000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D48A67-59CF-43EC-AF08-01CF3BD2EEB9}"/>
              </a:ext>
            </a:extLst>
          </p:cNvPr>
          <p:cNvSpPr txBox="1"/>
          <p:nvPr/>
        </p:nvSpPr>
        <p:spPr>
          <a:xfrm>
            <a:off x="157806" y="30889"/>
            <a:ext cx="34070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TopDeep Tagger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FC121A-3527-4D5E-9F62-F85301FEC771}"/>
              </a:ext>
            </a:extLst>
          </p:cNvPr>
          <p:cNvSpPr txBox="1"/>
          <p:nvPr/>
        </p:nvSpPr>
        <p:spPr>
          <a:xfrm>
            <a:off x="443948" y="980819"/>
            <a:ext cx="7123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Performance of DeepTop tagger (after several improvements) discriminating top quark jets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EBAB92-DBAF-4A54-B5EE-36FE7FE4C0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9130" y="1660189"/>
            <a:ext cx="4505740" cy="4460684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F9BE903-8D72-49D2-B0E9-0BD96E6D926C}"/>
              </a:ext>
            </a:extLst>
          </p:cNvPr>
          <p:cNvSpPr/>
          <p:nvPr/>
        </p:nvSpPr>
        <p:spPr>
          <a:xfrm>
            <a:off x="5724939" y="6120873"/>
            <a:ext cx="31341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S. Macaluso, D. Shih; JHEP 10 (2018) 121</a:t>
            </a:r>
            <a:endParaRPr lang="pt-PT" sz="1200" dirty="0">
              <a:solidFill>
                <a:srgbClr val="00008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64526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5D77298-FB25-4BAD-A44A-86AC310C3228}"/>
              </a:ext>
            </a:extLst>
          </p:cNvPr>
          <p:cNvSpPr/>
          <p:nvPr/>
        </p:nvSpPr>
        <p:spPr>
          <a:xfrm>
            <a:off x="0" y="9112"/>
            <a:ext cx="9144000" cy="565539"/>
          </a:xfrm>
          <a:prstGeom prst="rect">
            <a:avLst/>
          </a:prstGeom>
          <a:solidFill>
            <a:srgbClr val="000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D48A67-59CF-43EC-AF08-01CF3BD2EEB9}"/>
              </a:ext>
            </a:extLst>
          </p:cNvPr>
          <p:cNvSpPr txBox="1"/>
          <p:nvPr/>
        </p:nvSpPr>
        <p:spPr>
          <a:xfrm>
            <a:off x="157806" y="30889"/>
            <a:ext cx="2890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DFC121A-3527-4D5E-9F62-F85301FEC771}"/>
              </a:ext>
            </a:extLst>
          </p:cNvPr>
          <p:cNvSpPr txBox="1"/>
          <p:nvPr/>
        </p:nvSpPr>
        <p:spPr>
          <a:xfrm>
            <a:off x="443948" y="980819"/>
            <a:ext cx="71230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Performance of Logistic Regression Design (LoRD) classifying jets with two hard photons</a:t>
            </a: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" name="Picture 10" descr="Chart&#10;&#10;Description automatically generated">
            <a:extLst>
              <a:ext uri="{FF2B5EF4-FFF2-40B4-BE49-F238E27FC236}">
                <a16:creationId xmlns:a16="http://schemas.microsoft.com/office/drawing/2014/main" id="{FDCD2162-13A2-4E5B-ABDD-B71623AFE2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0147" y="2033318"/>
            <a:ext cx="4372671" cy="3143457"/>
          </a:xfrm>
          <a:prstGeom prst="rect">
            <a:avLst/>
          </a:prstGeom>
        </p:spPr>
      </p:pic>
      <p:pic>
        <p:nvPicPr>
          <p:cNvPr id="9" name="Picture 8" descr="A picture containing chart&#10;&#10;Description automatically generated">
            <a:extLst>
              <a:ext uri="{FF2B5EF4-FFF2-40B4-BE49-F238E27FC236}">
                <a16:creationId xmlns:a16="http://schemas.microsoft.com/office/drawing/2014/main" id="{AD4F72B7-30AA-4A96-BD0F-38DFBB8B5A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330" y="2033318"/>
            <a:ext cx="4372670" cy="3143457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922820E-EAB2-4E33-83E6-DF88B67B7774}"/>
              </a:ext>
            </a:extLst>
          </p:cNvPr>
          <p:cNvSpPr/>
          <p:nvPr/>
        </p:nvSpPr>
        <p:spPr>
          <a:xfrm>
            <a:off x="2113858" y="5305944"/>
            <a:ext cx="491628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2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A. Aguilar-Saavedra, B. Zaldívar, Eur. Phys. J. C 80, 6 (2020) 530</a:t>
            </a:r>
            <a:endParaRPr lang="pt-PT" sz="1200" dirty="0"/>
          </a:p>
        </p:txBody>
      </p:sp>
    </p:spTree>
    <p:extLst>
      <p:ext uri="{BB962C8B-B14F-4D97-AF65-F5344CB8AC3E}">
        <p14:creationId xmlns:p14="http://schemas.microsoft.com/office/powerpoint/2010/main" val="3933282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Box 18">
            <a:extLst>
              <a:ext uri="{FF2B5EF4-FFF2-40B4-BE49-F238E27FC236}">
                <a16:creationId xmlns:a16="http://schemas.microsoft.com/office/drawing/2014/main" id="{6B914EC0-7207-412C-95C1-ADDABFBF9969}"/>
              </a:ext>
            </a:extLst>
          </p:cNvPr>
          <p:cNvSpPr txBox="1"/>
          <p:nvPr/>
        </p:nvSpPr>
        <p:spPr>
          <a:xfrm>
            <a:off x="869902" y="1004121"/>
            <a:ext cx="7414592" cy="1200329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3600" b="1" dirty="0"/>
              <a:t>Jet identification tools are crucial for new physics searches at the LHC.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BAA84F4-52AC-47E2-BE09-97BFAA4ED103}"/>
              </a:ext>
            </a:extLst>
          </p:cNvPr>
          <p:cNvSpPr txBox="1"/>
          <p:nvPr/>
        </p:nvSpPr>
        <p:spPr>
          <a:xfrm>
            <a:off x="157807" y="30889"/>
            <a:ext cx="21269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Motivation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F4CD24F-C82D-4796-994C-C45A6A045B62}"/>
              </a:ext>
            </a:extLst>
          </p:cNvPr>
          <p:cNvSpPr/>
          <p:nvPr/>
        </p:nvSpPr>
        <p:spPr>
          <a:xfrm>
            <a:off x="4823850" y="3320553"/>
            <a:ext cx="3857146" cy="1031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M. Sirunyan </a:t>
            </a:r>
            <a:r>
              <a:rPr lang="pt-PT" sz="1050" i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[CMS]; Phys. Lett. B 781 (2018) 574</a:t>
            </a:r>
          </a:p>
          <a:p>
            <a:pPr algn="just">
              <a:lnSpc>
                <a:spcPct val="150000"/>
              </a:lnSpc>
            </a:pP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M. Sirunyan </a:t>
            </a:r>
            <a:r>
              <a:rPr lang="pt-PT" sz="1050" i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[CMS]; Eur. Phys. J. C 79 (2019) 90</a:t>
            </a:r>
          </a:p>
          <a:p>
            <a:pPr algn="just">
              <a:lnSpc>
                <a:spcPct val="150000"/>
              </a:lnSpc>
            </a:pP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Aaboud </a:t>
            </a:r>
            <a:r>
              <a:rPr lang="pt-PT" sz="1050" i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[ATLAS]; JHEP 05 (2019) 41</a:t>
            </a:r>
          </a:p>
          <a:p>
            <a:pPr algn="just">
              <a:lnSpc>
                <a:spcPct val="150000"/>
              </a:lnSpc>
            </a:pP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M. Sirunyan </a:t>
            </a:r>
            <a:r>
              <a:rPr lang="pt-PT" sz="1050" i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[CMS]; Eur. Phys. J. C 79, 3 (2020) 36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DDAD72-B878-468F-AD5B-7750629DFD96}"/>
              </a:ext>
            </a:extLst>
          </p:cNvPr>
          <p:cNvSpPr txBox="1"/>
          <p:nvPr/>
        </p:nvSpPr>
        <p:spPr>
          <a:xfrm>
            <a:off x="4823850" y="2981999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sz="1600" b="1" dirty="0">
                <a:latin typeface="Arial" panose="020B0604020202020204" pitchFamily="34" charset="0"/>
                <a:cs typeface="Arial" panose="020B0604020202020204" pitchFamily="34" charset="0"/>
              </a:rPr>
              <a:t>Searches for vector-like quarks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35BEFDB-CD24-416B-9210-B24EA23B4FE7}"/>
              </a:ext>
            </a:extLst>
          </p:cNvPr>
          <p:cNvSpPr/>
          <p:nvPr/>
        </p:nvSpPr>
        <p:spPr>
          <a:xfrm>
            <a:off x="4862287" y="4923139"/>
            <a:ext cx="3818709" cy="304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M. Sirunyan </a:t>
            </a:r>
            <a:r>
              <a:rPr lang="pt-PT" sz="1050" i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[CMS]; Eur. Phys. J. C 79, 3 (2019) 280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E9F767B-D9F3-4356-B473-CA52C886B7D4}"/>
              </a:ext>
            </a:extLst>
          </p:cNvPr>
          <p:cNvSpPr txBox="1"/>
          <p:nvPr/>
        </p:nvSpPr>
        <p:spPr>
          <a:xfrm>
            <a:off x="4823850" y="4584585"/>
            <a:ext cx="335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>
                <a:latin typeface="Arial" panose="020B0604020202020204" pitchFamily="34" charset="0"/>
                <a:cs typeface="Arial" panose="020B0604020202020204" pitchFamily="34" charset="0"/>
              </a:rPr>
              <a:t>Searches for dark-matter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1FCBB1BC-2132-4950-985D-2B896A39C690}"/>
              </a:ext>
            </a:extLst>
          </p:cNvPr>
          <p:cNvSpPr/>
          <p:nvPr/>
        </p:nvSpPr>
        <p:spPr>
          <a:xfrm>
            <a:off x="562061" y="3283562"/>
            <a:ext cx="4123459" cy="24861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M. Sirunyan </a:t>
            </a:r>
            <a:r>
              <a:rPr lang="pt-PT" sz="1050" i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[CMS]; JHEP 08 (2017) 29</a:t>
            </a:r>
          </a:p>
          <a:p>
            <a:pPr algn="just">
              <a:lnSpc>
                <a:spcPct val="150000"/>
              </a:lnSpc>
            </a:pP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M. Sirunyan </a:t>
            </a:r>
            <a:r>
              <a:rPr lang="pt-PT" sz="1050" i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[CMS]; JHEP 09 (2018) 148</a:t>
            </a:r>
          </a:p>
          <a:p>
            <a:pPr algn="just">
              <a:lnSpc>
                <a:spcPct val="150000"/>
              </a:lnSpc>
            </a:pP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Aaboud </a:t>
            </a:r>
            <a:r>
              <a:rPr lang="pt-PT" sz="1050" i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[ATLAS]; Phys. Lett. B 781 (2018) 327</a:t>
            </a:r>
          </a:p>
          <a:p>
            <a:pPr algn="just">
              <a:lnSpc>
                <a:spcPct val="150000"/>
              </a:lnSpc>
            </a:pP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Aaboud </a:t>
            </a:r>
            <a:r>
              <a:rPr lang="pt-PT" sz="1050" i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[ATLAS]; Phys. Lett. B 788 (2019) 316</a:t>
            </a:r>
          </a:p>
          <a:p>
            <a:pPr algn="just">
              <a:lnSpc>
                <a:spcPct val="150000"/>
              </a:lnSpc>
            </a:pP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Aaboud </a:t>
            </a:r>
            <a:r>
              <a:rPr lang="pt-PT" sz="1050" i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[ATLAS]; Phys. Lett. B 783 (2018) 392</a:t>
            </a:r>
          </a:p>
          <a:p>
            <a:pPr algn="just">
              <a:lnSpc>
                <a:spcPct val="150000"/>
              </a:lnSpc>
            </a:pP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Aaboud </a:t>
            </a:r>
            <a:r>
              <a:rPr lang="pt-PT" sz="1050" i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[ATLAS]; Phys. Rev. D 98, 3 (2018) 32015</a:t>
            </a:r>
          </a:p>
          <a:p>
            <a:pPr algn="just">
              <a:lnSpc>
                <a:spcPct val="150000"/>
              </a:lnSpc>
            </a:pP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M. Sirunyan </a:t>
            </a:r>
            <a:r>
              <a:rPr lang="pt-PT" sz="1050" i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[CMS]; Phys. Rev. D 99, 1 (2019) 12005</a:t>
            </a:r>
          </a:p>
          <a:p>
            <a:pPr algn="just">
              <a:lnSpc>
                <a:spcPct val="150000"/>
              </a:lnSpc>
            </a:pP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M. Sirunyan </a:t>
            </a:r>
            <a:r>
              <a:rPr lang="pt-PT" sz="1050" i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[CMS]; Eur. Phys. J. C 80, 3 (2020) 237</a:t>
            </a:r>
          </a:p>
          <a:p>
            <a:pPr algn="just">
              <a:lnSpc>
                <a:spcPct val="150000"/>
              </a:lnSpc>
            </a:pP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A. M. Sirunyan </a:t>
            </a:r>
            <a:r>
              <a:rPr lang="pt-PT" sz="1050" i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[CMS]; Phys. Rev. D 100, 11 (2019) 112007</a:t>
            </a:r>
          </a:p>
          <a:p>
            <a:pPr algn="just">
              <a:lnSpc>
                <a:spcPct val="150000"/>
              </a:lnSpc>
            </a:pP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G. Aad </a:t>
            </a:r>
            <a:r>
              <a:rPr lang="pt-PT" sz="1050" i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 al</a:t>
            </a:r>
            <a:r>
              <a:rPr lang="pt-PT" sz="105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[ATLAS]; Eur. Phys. J. C 80, 12 (2020) 1165</a:t>
            </a:r>
            <a:endParaRPr lang="pt-PT" sz="1400" dirty="0">
              <a:solidFill>
                <a:srgbClr val="00008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A7EE43C-1F0D-4BC1-B1EB-66ACE76FA910}"/>
              </a:ext>
            </a:extLst>
          </p:cNvPr>
          <p:cNvSpPr txBox="1"/>
          <p:nvPr/>
        </p:nvSpPr>
        <p:spPr>
          <a:xfrm>
            <a:off x="562061" y="2698787"/>
            <a:ext cx="33896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b="1" dirty="0">
                <a:latin typeface="Arial" panose="020B0604020202020204" pitchFamily="34" charset="0"/>
                <a:cs typeface="Arial" panose="020B0604020202020204" pitchFamily="34" charset="0"/>
              </a:rPr>
              <a:t>Searches for new gauge-bosons, scalars and spin-2 particles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CFB6A05-F2A9-4BC7-BCD2-85AFAD998768}"/>
              </a:ext>
            </a:extLst>
          </p:cNvPr>
          <p:cNvSpPr txBox="1"/>
          <p:nvPr/>
        </p:nvSpPr>
        <p:spPr>
          <a:xfrm>
            <a:off x="8558563" y="6563705"/>
            <a:ext cx="419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3077703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84B7A2EB-BE16-4435-B59E-DDDAEDD3B737}"/>
              </a:ext>
            </a:extLst>
          </p:cNvPr>
          <p:cNvSpPr txBox="1"/>
          <p:nvPr/>
        </p:nvSpPr>
        <p:spPr>
          <a:xfrm>
            <a:off x="593935" y="1770706"/>
            <a:ext cx="45587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Infering the number of quarks and gluons clustered inside it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pt-PT" i="1" dirty="0">
                <a:latin typeface="Arial" panose="020B0604020202020204" pitchFamily="34" charset="0"/>
                <a:cs typeface="Arial" panose="020B0604020202020204" pitchFamily="34" charset="0"/>
              </a:rPr>
              <a:t>prongs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). </a:t>
            </a:r>
            <a:endParaRPr lang="pt-PT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Arrow: Down 8">
            <a:extLst>
              <a:ext uri="{FF2B5EF4-FFF2-40B4-BE49-F238E27FC236}">
                <a16:creationId xmlns:a16="http://schemas.microsoft.com/office/drawing/2014/main" id="{2B422CA4-76F1-425E-A609-CFD6549A24C2}"/>
              </a:ext>
            </a:extLst>
          </p:cNvPr>
          <p:cNvSpPr/>
          <p:nvPr/>
        </p:nvSpPr>
        <p:spPr>
          <a:xfrm rot="16200000">
            <a:off x="5382829" y="1476177"/>
            <a:ext cx="341928" cy="1226354"/>
          </a:xfrm>
          <a:prstGeom prst="downArrow">
            <a:avLst/>
          </a:prstGeom>
          <a:solidFill>
            <a:srgbClr val="C0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C476C09A-4C5A-435E-945C-EFB53BDEAAC2}"/>
              </a:ext>
            </a:extLst>
          </p:cNvPr>
          <p:cNvSpPr txBox="1"/>
          <p:nvPr/>
        </p:nvSpPr>
        <p:spPr>
          <a:xfrm>
            <a:off x="400159" y="2717571"/>
            <a:ext cx="13349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u="sng" dirty="0">
                <a:latin typeface="Arial" panose="020B0604020202020204" pitchFamily="34" charset="0"/>
                <a:cs typeface="Arial" panose="020B0604020202020204" pitchFamily="34" charset="0"/>
              </a:rPr>
              <a:t>Examples:</a:t>
            </a:r>
          </a:p>
        </p:txBody>
      </p:sp>
      <p:sp>
        <p:nvSpPr>
          <p:cNvPr id="336" name="TextBox 335">
            <a:extLst>
              <a:ext uri="{FF2B5EF4-FFF2-40B4-BE49-F238E27FC236}">
                <a16:creationId xmlns:a16="http://schemas.microsoft.com/office/drawing/2014/main" id="{BE72413C-9EBE-4270-952B-2AE4CE5FDDF7}"/>
              </a:ext>
            </a:extLst>
          </p:cNvPr>
          <p:cNvSpPr txBox="1"/>
          <p:nvPr/>
        </p:nvSpPr>
        <p:spPr>
          <a:xfrm>
            <a:off x="5259633" y="3310369"/>
            <a:ext cx="36708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Here, this procedure relies on the training of</a:t>
            </a:r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Neural Networks</a:t>
            </a:r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(NNs).</a:t>
            </a:r>
          </a:p>
        </p:txBody>
      </p:sp>
      <p:sp>
        <p:nvSpPr>
          <p:cNvPr id="183" name="TextBox 182">
            <a:extLst>
              <a:ext uri="{FF2B5EF4-FFF2-40B4-BE49-F238E27FC236}">
                <a16:creationId xmlns:a16="http://schemas.microsoft.com/office/drawing/2014/main" id="{BF6FAA8B-1B04-46D5-97A5-EFB30BAFF333}"/>
              </a:ext>
            </a:extLst>
          </p:cNvPr>
          <p:cNvSpPr txBox="1"/>
          <p:nvPr/>
        </p:nvSpPr>
        <p:spPr>
          <a:xfrm>
            <a:off x="157806" y="30889"/>
            <a:ext cx="31817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Jet Identification</a:t>
            </a:r>
          </a:p>
        </p:txBody>
      </p:sp>
      <p:pic>
        <p:nvPicPr>
          <p:cNvPr id="18" name="Graphic 17">
            <a:extLst>
              <a:ext uri="{FF2B5EF4-FFF2-40B4-BE49-F238E27FC236}">
                <a16:creationId xmlns:a16="http://schemas.microsoft.com/office/drawing/2014/main" id="{E149CA43-B3E5-4D22-A0C3-6A8BF28A3B5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2937" t="21398" r="4601" b="12742"/>
          <a:stretch/>
        </p:blipFill>
        <p:spPr>
          <a:xfrm>
            <a:off x="5306546" y="4054551"/>
            <a:ext cx="3577026" cy="1910316"/>
          </a:xfrm>
          <a:prstGeom prst="rect">
            <a:avLst/>
          </a:prstGeom>
        </p:spPr>
      </p:pic>
      <p:graphicFrame>
        <p:nvGraphicFramePr>
          <p:cNvPr id="185" name="Table 2">
            <a:extLst>
              <a:ext uri="{FF2B5EF4-FFF2-40B4-BE49-F238E27FC236}">
                <a16:creationId xmlns:a16="http://schemas.microsoft.com/office/drawing/2014/main" id="{831AB8C0-D4CC-4FAF-ABF0-6C5B5EACB6A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5077964"/>
              </p:ext>
            </p:extLst>
          </p:nvPr>
        </p:nvGraphicFramePr>
        <p:xfrm>
          <a:off x="400159" y="3278097"/>
          <a:ext cx="4752491" cy="26873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638231">
                  <a:extLst>
                    <a:ext uri="{9D8B030D-6E8A-4147-A177-3AD203B41FA5}">
                      <a16:colId xmlns:a16="http://schemas.microsoft.com/office/drawing/2014/main" val="1067805051"/>
                    </a:ext>
                  </a:extLst>
                </a:gridCol>
                <a:gridCol w="1579306">
                  <a:extLst>
                    <a:ext uri="{9D8B030D-6E8A-4147-A177-3AD203B41FA5}">
                      <a16:colId xmlns:a16="http://schemas.microsoft.com/office/drawing/2014/main" val="2185976245"/>
                    </a:ext>
                  </a:extLst>
                </a:gridCol>
                <a:gridCol w="1534954">
                  <a:extLst>
                    <a:ext uri="{9D8B030D-6E8A-4147-A177-3AD203B41FA5}">
                      <a16:colId xmlns:a16="http://schemas.microsoft.com/office/drawing/2014/main" val="101262987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Processes</a:t>
                      </a:r>
                      <a:endParaRPr lang="pt-PT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495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9050" cap="flat" cmpd="sng" algn="ctr">
                      <a:solidFill>
                        <a:srgbClr val="6495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495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95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Prongness</a:t>
                      </a:r>
                      <a:endParaRPr lang="pt-PT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T w="19050" cap="flat" cmpd="sng" algn="ctr">
                      <a:solidFill>
                        <a:srgbClr val="6495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495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95E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Classification</a:t>
                      </a:r>
                      <a:endParaRPr lang="pt-PT" sz="1600" b="1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R w="19050" cap="flat" cmpd="sng" algn="ctr">
                      <a:solidFill>
                        <a:srgbClr val="6495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495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495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49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18974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QCD</a:t>
                      </a:r>
                    </a:p>
                  </a:txBody>
                  <a:tcPr anchor="ctr">
                    <a:lnL w="19050" cap="flat" cmpd="sng" algn="ctr">
                      <a:solidFill>
                        <a:srgbClr val="6495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6495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495ED">
                          <a:alpha val="4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One-pronged (1P)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6495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495ED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Background</a:t>
                      </a:r>
                    </a:p>
                  </a:txBody>
                  <a:tcPr anchor="ctr">
                    <a:lnL>
                      <a:noFill/>
                    </a:lnL>
                    <a:lnR w="19050" cap="flat" cmpd="sng" algn="ctr">
                      <a:solidFill>
                        <a:srgbClr val="6495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495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495ED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17184674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pt-PT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495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495ED">
                          <a:alpha val="49804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Two-pronged (2P)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495ED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pt-PT" sz="1600" b="1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Signal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6495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6495ED">
                          <a:alpha val="50196"/>
                        </a:srgb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495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9498328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pt-PT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495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Three-pronged (3P)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pt-P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074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pt-PT" sz="16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9050" cap="flat" cmpd="sng" algn="ctr">
                      <a:solidFill>
                        <a:srgbClr val="6495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495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sz="16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Four-pronged (4P)</a:t>
                      </a:r>
                    </a:p>
                  </a:txBody>
                  <a:tcPr anchor="ctr">
                    <a:lnL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6495E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pt-PT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8424232"/>
                  </a:ext>
                </a:extLst>
              </a:tr>
            </a:tbl>
          </a:graphicData>
        </a:graphic>
      </p:graphicFrame>
      <p:pic>
        <p:nvPicPr>
          <p:cNvPr id="20" name="Picture 19">
            <a:extLst>
              <a:ext uri="{FF2B5EF4-FFF2-40B4-BE49-F238E27FC236}">
                <a16:creationId xmlns:a16="http://schemas.microsoft.com/office/drawing/2014/main" id="{90F44316-4B1E-47B9-BFB7-6AFDB09BC739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934" y="4460369"/>
            <a:ext cx="1214171" cy="20114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7A3069F2-D4D1-4FBF-834D-6F6463D4A6EC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5687" y="5645239"/>
            <a:ext cx="1450667" cy="18529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1B1141B6-E4AF-47F5-8D41-B8A163BFC6A0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32" y="5052203"/>
            <a:ext cx="1420522" cy="202344"/>
          </a:xfrm>
          <a:prstGeom prst="rect">
            <a:avLst/>
          </a:prstGeom>
        </p:spPr>
      </p:pic>
      <p:sp>
        <p:nvSpPr>
          <p:cNvPr id="195" name="Arrow: Down 194">
            <a:extLst>
              <a:ext uri="{FF2B5EF4-FFF2-40B4-BE49-F238E27FC236}">
                <a16:creationId xmlns:a16="http://schemas.microsoft.com/office/drawing/2014/main" id="{777D53E7-57AF-49B0-A892-929FC17C351F}"/>
              </a:ext>
            </a:extLst>
          </p:cNvPr>
          <p:cNvSpPr/>
          <p:nvPr/>
        </p:nvSpPr>
        <p:spPr>
          <a:xfrm>
            <a:off x="6924095" y="2527800"/>
            <a:ext cx="341928" cy="559103"/>
          </a:xfrm>
          <a:prstGeom prst="downArrow">
            <a:avLst/>
          </a:prstGeom>
          <a:solidFill>
            <a:srgbClr val="C00000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9BCA7777-26DC-4721-9694-6F0B0350A0CD}"/>
              </a:ext>
            </a:extLst>
          </p:cNvPr>
          <p:cNvSpPr/>
          <p:nvPr/>
        </p:nvSpPr>
        <p:spPr>
          <a:xfrm>
            <a:off x="400159" y="809628"/>
            <a:ext cx="127470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It requires: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99F77BF7-3A32-4BDE-80B4-9B48C5056398}"/>
              </a:ext>
            </a:extLst>
          </p:cNvPr>
          <p:cNvSpPr/>
          <p:nvPr/>
        </p:nvSpPr>
        <p:spPr>
          <a:xfrm>
            <a:off x="593934" y="1227487"/>
            <a:ext cx="654134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14313" indent="-214313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Quantifying its mass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, usually after applying some </a:t>
            </a:r>
            <a:r>
              <a:rPr lang="pt-PT" i="1" dirty="0">
                <a:latin typeface="Arial" panose="020B0604020202020204" pitchFamily="34" charset="0"/>
                <a:cs typeface="Arial" panose="020B0604020202020204" pitchFamily="34" charset="0"/>
              </a:rPr>
              <a:t>grooming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D7AE9E3-6DEB-40D9-8A03-BCBD32D4E582}"/>
              </a:ext>
            </a:extLst>
          </p:cNvPr>
          <p:cNvSpPr txBox="1"/>
          <p:nvPr/>
        </p:nvSpPr>
        <p:spPr>
          <a:xfrm>
            <a:off x="8558563" y="6563705"/>
            <a:ext cx="419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</a:p>
        </p:txBody>
      </p:sp>
      <p:pic>
        <p:nvPicPr>
          <p:cNvPr id="3" name="Imagem 3">
            <a:extLst>
              <a:ext uri="{FF2B5EF4-FFF2-40B4-BE49-F238E27FC236}">
                <a16:creationId xmlns:a16="http://schemas.microsoft.com/office/drawing/2014/main" id="{A9956BF8-7288-4301-B84C-A1ADC78527F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12900000">
            <a:off x="6866787" y="1117653"/>
            <a:ext cx="1832831" cy="156248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B3BDF56-E3AA-4422-B4F2-5F88BA897625}"/>
              </a:ext>
            </a:extLst>
          </p:cNvPr>
          <p:cNvSpPr txBox="1"/>
          <p:nvPr/>
        </p:nvSpPr>
        <p:spPr>
          <a:xfrm>
            <a:off x="7176011" y="1731500"/>
            <a:ext cx="122635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20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Tagging</a:t>
            </a:r>
          </a:p>
        </p:txBody>
      </p:sp>
    </p:spTree>
    <p:extLst>
      <p:ext uri="{BB962C8B-B14F-4D97-AF65-F5344CB8AC3E}">
        <p14:creationId xmlns:p14="http://schemas.microsoft.com/office/powerpoint/2010/main" val="20642004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9" grpId="0" animBg="1"/>
      <p:bldP spid="114" grpId="0"/>
      <p:bldP spid="336" grpId="0"/>
      <p:bldP spid="195" grpId="0" animBg="1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TextBox 40">
            <a:extLst>
              <a:ext uri="{FF2B5EF4-FFF2-40B4-BE49-F238E27FC236}">
                <a16:creationId xmlns:a16="http://schemas.microsoft.com/office/drawing/2014/main" id="{84C095A6-161D-4B4E-96A4-3FE3908A927D}"/>
              </a:ext>
            </a:extLst>
          </p:cNvPr>
          <p:cNvSpPr txBox="1"/>
          <p:nvPr/>
        </p:nvSpPr>
        <p:spPr>
          <a:xfrm>
            <a:off x="400159" y="913188"/>
            <a:ext cx="836267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The mass of a jet and the variables that encode its substructure are usually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correlated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algn="just"/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57175" indent="-257175" algn="just">
              <a:buFont typeface="Arial" panose="020B0604020202020204" pitchFamily="34" charset="0"/>
              <a:buChar char="•"/>
            </a:pP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The mass decorrelation methods employed so far in supervised taggers leave a residual dependence of the results on the jet mass and transverse momentum training ranges. </a:t>
            </a:r>
            <a:r>
              <a:rPr lang="pt-PT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Consequently...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36AABB3-4AD2-4F2C-9244-4878A8160970}"/>
              </a:ext>
            </a:extLst>
          </p:cNvPr>
          <p:cNvSpPr txBox="1"/>
          <p:nvPr/>
        </p:nvSpPr>
        <p:spPr>
          <a:xfrm>
            <a:off x="729915" y="3018687"/>
            <a:ext cx="4056185" cy="193899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2400" b="1" dirty="0">
                <a:latin typeface="Arial" panose="020B0604020202020204" pitchFamily="34" charset="0"/>
                <a:cs typeface="Arial" panose="020B0604020202020204" pitchFamily="34" charset="0"/>
              </a:rPr>
              <a:t>Their performance drops when applied to kinematical regions different from those used to train them.</a:t>
            </a:r>
          </a:p>
        </p:txBody>
      </p:sp>
      <p:pic>
        <p:nvPicPr>
          <p:cNvPr id="14" name="Picture 13" descr="A picture containing sitting, dark, holding, light&#10;&#10;Description automatically generated">
            <a:extLst>
              <a:ext uri="{FF2B5EF4-FFF2-40B4-BE49-F238E27FC236}">
                <a16:creationId xmlns:a16="http://schemas.microsoft.com/office/drawing/2014/main" id="{A272690E-AA67-4ADF-8575-3FA5A293A2A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669" y="5559452"/>
            <a:ext cx="803670" cy="80367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D2802E8-FDAE-480D-92E0-160CA70399DE}"/>
              </a:ext>
            </a:extLst>
          </p:cNvPr>
          <p:cNvSpPr txBox="1"/>
          <p:nvPr/>
        </p:nvSpPr>
        <p:spPr>
          <a:xfrm>
            <a:off x="2698597" y="5684998"/>
            <a:ext cx="2181641" cy="600164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3300" b="1" dirty="0"/>
              <a:t>Solution</a:t>
            </a:r>
            <a:endParaRPr lang="pt-PT" sz="3300" b="1" dirty="0">
              <a:solidFill>
                <a:srgbClr val="C0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6297671-C4CF-4313-B74B-196474DBE382}"/>
              </a:ext>
            </a:extLst>
          </p:cNvPr>
          <p:cNvSpPr txBox="1"/>
          <p:nvPr/>
        </p:nvSpPr>
        <p:spPr>
          <a:xfrm rot="20965568">
            <a:off x="4427107" y="5632183"/>
            <a:ext cx="593177" cy="64633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3600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2599FE-A22B-4826-9DCE-51B3E8A2C3F5}"/>
              </a:ext>
            </a:extLst>
          </p:cNvPr>
          <p:cNvSpPr txBox="1"/>
          <p:nvPr/>
        </p:nvSpPr>
        <p:spPr>
          <a:xfrm rot="21237607">
            <a:off x="4679084" y="5563187"/>
            <a:ext cx="593177" cy="715581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pt-PT" sz="4050" b="1" dirty="0">
                <a:solidFill>
                  <a:srgbClr val="C00000"/>
                </a:solidFill>
              </a:rPr>
              <a:t>?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10107C70-5DBD-4D25-97D1-3356A13F2CEF}"/>
              </a:ext>
            </a:extLst>
          </p:cNvPr>
          <p:cNvSpPr txBox="1"/>
          <p:nvPr/>
        </p:nvSpPr>
        <p:spPr>
          <a:xfrm>
            <a:off x="157806" y="30889"/>
            <a:ext cx="38310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Mass Decorrelation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7C6A08-7ABF-4302-B49E-C57BE215EA91}"/>
              </a:ext>
            </a:extLst>
          </p:cNvPr>
          <p:cNvSpPr txBox="1"/>
          <p:nvPr/>
        </p:nvSpPr>
        <p:spPr>
          <a:xfrm>
            <a:off x="8558563" y="6563705"/>
            <a:ext cx="419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CEFB46-89E9-4699-92EC-6C58061643DD}"/>
              </a:ext>
            </a:extLst>
          </p:cNvPr>
          <p:cNvSpPr/>
          <p:nvPr/>
        </p:nvSpPr>
        <p:spPr>
          <a:xfrm>
            <a:off x="4949168" y="5215274"/>
            <a:ext cx="405429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PT" sz="1000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J. A. Aguilar-Saavedra, B. Zaldívar, Eur. Phys. J. C 80, 6 (2020) 530</a:t>
            </a:r>
            <a:endParaRPr lang="pt-PT" sz="1000" dirty="0"/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E2E59C43-C993-4314-9FF5-95CE01BD90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9221" y="2765471"/>
            <a:ext cx="3394190" cy="2440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392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5" grpId="0"/>
      <p:bldP spid="16" grpId="0"/>
      <p:bldP spid="17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10107C70-5DBD-4D25-97D1-3356A13F2CEF}"/>
              </a:ext>
            </a:extLst>
          </p:cNvPr>
          <p:cNvSpPr txBox="1"/>
          <p:nvPr/>
        </p:nvSpPr>
        <p:spPr>
          <a:xfrm>
            <a:off x="157806" y="30889"/>
            <a:ext cx="383109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Our goals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EBEBCB-5DA3-41A6-BCC7-71D457047229}"/>
              </a:ext>
            </a:extLst>
          </p:cNvPr>
          <p:cNvSpPr txBox="1"/>
          <p:nvPr/>
        </p:nvSpPr>
        <p:spPr>
          <a:xfrm>
            <a:off x="1022073" y="1507703"/>
            <a:ext cx="7099853" cy="2862322"/>
          </a:xfrm>
          <a:prstGeom prst="rect">
            <a:avLst/>
          </a:prstGeom>
          <a:noFill/>
          <a:ln w="3810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pt-PT" sz="3600" b="1" dirty="0"/>
              <a:t>Build generic taggers, sensitive to any kind of jets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pt-PT" sz="3600" b="1" dirty="0"/>
              <a:t>Excellent performance for all jet masses</a:t>
            </a:r>
          </a:p>
          <a:p>
            <a:pPr marL="571500" indent="-571500" algn="just">
              <a:buFont typeface="Arial" panose="020B0604020202020204" pitchFamily="34" charset="0"/>
              <a:buChar char="•"/>
            </a:pPr>
            <a:r>
              <a:rPr lang="pt-PT" sz="3600" b="1" dirty="0"/>
              <a:t>Mass decorrelation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54CA854-B156-49E9-8D09-6659FACB5C44}"/>
              </a:ext>
            </a:extLst>
          </p:cNvPr>
          <p:cNvSpPr txBox="1"/>
          <p:nvPr/>
        </p:nvSpPr>
        <p:spPr>
          <a:xfrm>
            <a:off x="8558563" y="6563705"/>
            <a:ext cx="419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0457875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0092B645-CE68-4F50-81B7-0CD26BE5C17B}"/>
              </a:ext>
            </a:extLst>
          </p:cNvPr>
          <p:cNvSpPr txBox="1"/>
          <p:nvPr/>
        </p:nvSpPr>
        <p:spPr>
          <a:xfrm>
            <a:off x="157806" y="-38397"/>
            <a:ext cx="7050157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algn="ctr"/>
            <a:r>
              <a:rPr lang="pt-PT" sz="3600" b="1" cap="small" dirty="0">
                <a:solidFill>
                  <a:srgbClr val="FFFF00"/>
                </a:solidFill>
                <a:latin typeface="Arial"/>
                <a:cs typeface="Arial"/>
              </a:rPr>
              <a:t>M</a:t>
            </a:r>
            <a:r>
              <a:rPr lang="pt-PT" sz="2800" b="1" cap="small" dirty="0">
                <a:solidFill>
                  <a:schemeClr val="bg1"/>
                </a:solidFill>
                <a:latin typeface="Arial"/>
                <a:cs typeface="Arial"/>
              </a:rPr>
              <a:t>ass</a:t>
            </a:r>
            <a:r>
              <a:rPr lang="pt-PT" sz="2700" b="1" cap="small" dirty="0">
                <a:latin typeface="Arial"/>
                <a:cs typeface="Arial"/>
              </a:rPr>
              <a:t> </a:t>
            </a:r>
            <a:r>
              <a:rPr lang="pt-PT" sz="3600" b="1" cap="small" dirty="0">
                <a:solidFill>
                  <a:srgbClr val="FFFF00"/>
                </a:solidFill>
                <a:latin typeface="Arial"/>
                <a:cs typeface="Arial"/>
              </a:rPr>
              <a:t>U</a:t>
            </a:r>
            <a:r>
              <a:rPr lang="pt-PT" sz="2800" b="1" cap="small" dirty="0">
                <a:solidFill>
                  <a:schemeClr val="bg1"/>
                </a:solidFill>
                <a:latin typeface="Arial"/>
                <a:cs typeface="Arial"/>
              </a:rPr>
              <a:t>nspecific</a:t>
            </a:r>
            <a:r>
              <a:rPr lang="pt-PT" sz="2700" b="1" cap="small" dirty="0">
                <a:latin typeface="Arial"/>
                <a:cs typeface="Arial"/>
              </a:rPr>
              <a:t> </a:t>
            </a:r>
            <a:r>
              <a:rPr lang="pt-PT" sz="3600" b="1" cap="small" dirty="0">
                <a:solidFill>
                  <a:srgbClr val="FFFF00"/>
                </a:solidFill>
                <a:latin typeface="Arial"/>
                <a:cs typeface="Arial"/>
              </a:rPr>
              <a:t>S</a:t>
            </a:r>
            <a:r>
              <a:rPr lang="pt-PT" sz="2800" b="1" cap="small" dirty="0">
                <a:solidFill>
                  <a:schemeClr val="bg1"/>
                </a:solidFill>
                <a:latin typeface="Arial"/>
                <a:cs typeface="Arial"/>
              </a:rPr>
              <a:t>upervised</a:t>
            </a:r>
            <a:r>
              <a:rPr lang="pt-PT" sz="2700" b="1" cap="small" dirty="0">
                <a:latin typeface="Arial"/>
                <a:cs typeface="Arial"/>
              </a:rPr>
              <a:t> </a:t>
            </a:r>
            <a:r>
              <a:rPr lang="pt-PT" sz="3600" b="1" cap="small" dirty="0">
                <a:solidFill>
                  <a:srgbClr val="FFFF00"/>
                </a:solidFill>
                <a:latin typeface="Arial"/>
                <a:cs typeface="Arial"/>
              </a:rPr>
              <a:t>T</a:t>
            </a:r>
            <a:r>
              <a:rPr lang="pt-PT" sz="2800" b="1" cap="small" dirty="0">
                <a:solidFill>
                  <a:schemeClr val="bg1"/>
                </a:solidFill>
                <a:latin typeface="Arial"/>
                <a:cs typeface="Arial"/>
              </a:rPr>
              <a:t>agging</a:t>
            </a:r>
            <a:endParaRPr lang="pt-PT" sz="2400" b="1" cap="small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32508DB-7514-4728-B48D-1AD863A4B0C8}"/>
              </a:ext>
            </a:extLst>
          </p:cNvPr>
          <p:cNvSpPr txBox="1"/>
          <p:nvPr/>
        </p:nvSpPr>
        <p:spPr>
          <a:xfrm>
            <a:off x="345314" y="932325"/>
            <a:ext cx="3707750" cy="1754326"/>
          </a:xfrm>
          <a:prstGeom prst="rect">
            <a:avLst/>
          </a:prstGeom>
          <a:noFill/>
          <a:ln w="38100">
            <a:noFill/>
          </a:ln>
        </p:spPr>
        <p:txBody>
          <a:bodyPr wrap="square" lIns="91440" tIns="45720" rIns="91440" bIns="45720" rtlCol="0" anchor="t">
            <a:spAutoFit/>
          </a:bodyPr>
          <a:lstStyle/>
          <a:p>
            <a:pPr algn="just"/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Considering the </a:t>
            </a:r>
            <a:r>
              <a:rPr lang="pt-PT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jet mass</a:t>
            </a:r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 and its </a:t>
            </a:r>
            <a:r>
              <a:rPr lang="pt-PT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transverse momentum</a:t>
            </a:r>
            <a:r>
              <a:rPr lang="pt-PT" b="1" dirty="0">
                <a:latin typeface="Arial" panose="020B0604020202020204" pitchFamily="34" charset="0"/>
                <a:cs typeface="Arial" panose="020B0604020202020204" pitchFamily="34" charset="0"/>
              </a:rPr>
              <a:t> varying over wide ranges, we make them input variables of a multivariate tool, together with jet substructure observables.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A9E635C-45BF-42A3-AEA3-8C3C0BEBEA16}"/>
              </a:ext>
            </a:extLst>
          </p:cNvPr>
          <p:cNvSpPr txBox="1"/>
          <p:nvPr/>
        </p:nvSpPr>
        <p:spPr>
          <a:xfrm>
            <a:off x="318810" y="2975060"/>
            <a:ext cx="869970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Our MUST-inspired jet taggers have </a:t>
            </a:r>
            <a:r>
              <a:rPr lang="pt-PT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input variables:</a:t>
            </a:r>
          </a:p>
          <a:p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 N-subjettiness observables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which characterise jet substructure,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Jet’s mass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m</a:t>
            </a:r>
            <a:r>
              <a:rPr lang="pt-PT" baseline="-25000" dirty="0">
                <a:latin typeface="cmmi10" panose="020B0500000000000000" pitchFamily="34" charset="0"/>
                <a:cs typeface="Arial" panose="020B0604020202020204" pitchFamily="34" charset="0"/>
              </a:rPr>
              <a:t>J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;</a:t>
            </a:r>
            <a:endParaRPr lang="pt-PT" b="1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pt-PT" b="1" i="1" baseline="-25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Jet’s transverse momentum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PT" dirty="0">
                <a:latin typeface="cmmi10" panose="020B0500000000000000" pitchFamily="34" charset="0"/>
                <a:cs typeface="Arial" panose="020B0604020202020204" pitchFamily="34" charset="0"/>
              </a:rPr>
              <a:t>p</a:t>
            </a:r>
            <a:r>
              <a:rPr lang="pt-PT" baseline="-25000" dirty="0">
                <a:latin typeface="cmmi10" panose="020B0500000000000000" pitchFamily="34" charset="0"/>
                <a:cs typeface="Arial" panose="020B0604020202020204" pitchFamily="34" charset="0"/>
              </a:rPr>
              <a:t>T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.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endParaRPr lang="pt-PT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All those variables should be </a:t>
            </a:r>
            <a:r>
              <a:rPr lang="pt-PT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standardised</a:t>
            </a:r>
            <a:r>
              <a:rPr lang="pt-PT" dirty="0">
                <a:latin typeface="Arial" panose="020B0604020202020204" pitchFamily="34" charset="0"/>
                <a:cs typeface="Arial" panose="020B0604020202020204" pitchFamily="34" charset="0"/>
              </a:rPr>
              <a:t> according to the SM background distributions.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247F6FE-7001-44CA-9BB6-AAA5F44B6EED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6193" y="4152568"/>
            <a:ext cx="4174118" cy="35034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4962B521-2845-4451-BBEA-B6D04F535960}"/>
              </a:ext>
            </a:extLst>
          </p:cNvPr>
          <p:cNvSpPr txBox="1"/>
          <p:nvPr/>
        </p:nvSpPr>
        <p:spPr>
          <a:xfrm>
            <a:off x="6230828" y="4155323"/>
            <a:ext cx="247769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Note:</a:t>
            </a:r>
          </a:p>
          <a:p>
            <a:pPr algn="ctr"/>
            <a:r>
              <a:rPr lang="pt-PT" sz="1400" dirty="0">
                <a:latin typeface="Arial" panose="020B0604020202020204" pitchFamily="34" charset="0"/>
                <a:cs typeface="Arial" panose="020B0604020202020204" pitchFamily="34" charset="0"/>
              </a:rPr>
              <a:t>Ratios of N-subjettiness variables will be denoted as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2AA3664-9858-46F8-A4AA-C6FED033BCE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2592" y="4999381"/>
            <a:ext cx="1134171" cy="422400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BFF414CD-B85C-48E4-B0AA-822BA23EBBB6}"/>
              </a:ext>
            </a:extLst>
          </p:cNvPr>
          <p:cNvSpPr/>
          <p:nvPr/>
        </p:nvSpPr>
        <p:spPr>
          <a:xfrm>
            <a:off x="6230829" y="4140384"/>
            <a:ext cx="2477698" cy="1386789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4FDAF14-9B63-4FD3-8F20-0D8D68DC404F}"/>
              </a:ext>
            </a:extLst>
          </p:cNvPr>
          <p:cNvSpPr txBox="1"/>
          <p:nvPr/>
        </p:nvSpPr>
        <p:spPr>
          <a:xfrm>
            <a:off x="8558563" y="6563705"/>
            <a:ext cx="419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7</a:t>
            </a:r>
          </a:p>
        </p:txBody>
      </p:sp>
      <p:pic>
        <p:nvPicPr>
          <p:cNvPr id="2" name="Imagem 2">
            <a:extLst>
              <a:ext uri="{FF2B5EF4-FFF2-40B4-BE49-F238E27FC236}">
                <a16:creationId xmlns:a16="http://schemas.microsoft.com/office/drawing/2014/main" id="{75B6B6FD-3018-432B-B939-E41E0FD13CC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98141" y="886561"/>
            <a:ext cx="4780219" cy="1928904"/>
          </a:xfrm>
          <a:prstGeom prst="rect">
            <a:avLst/>
          </a:prstGeom>
        </p:spPr>
      </p:pic>
      <p:pic>
        <p:nvPicPr>
          <p:cNvPr id="3" name="Imagem 3">
            <a:extLst>
              <a:ext uri="{FF2B5EF4-FFF2-40B4-BE49-F238E27FC236}">
                <a16:creationId xmlns:a16="http://schemas.microsoft.com/office/drawing/2014/main" id="{8F7FA788-319D-463D-9EFB-435F7FB412E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rot="5400000">
            <a:off x="7152214" y="125370"/>
            <a:ext cx="257911" cy="2865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599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ED925E6C-1189-4064-9947-20ED4F4C0818}"/>
              </a:ext>
            </a:extLst>
          </p:cNvPr>
          <p:cNvSpPr txBox="1"/>
          <p:nvPr/>
        </p:nvSpPr>
        <p:spPr>
          <a:xfrm>
            <a:off x="272588" y="1584017"/>
            <a:ext cx="25562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500" b="1" dirty="0">
                <a:latin typeface="Arial" panose="020B0604020202020204" pitchFamily="34" charset="0"/>
                <a:cs typeface="Arial" panose="020B0604020202020204" pitchFamily="34" charset="0"/>
              </a:rPr>
              <a:t>Parton-level event generation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0072730-AF5B-4123-8771-BC3014A15689}"/>
              </a:ext>
            </a:extLst>
          </p:cNvPr>
          <p:cNvSpPr txBox="1"/>
          <p:nvPr/>
        </p:nvSpPr>
        <p:spPr>
          <a:xfrm>
            <a:off x="785389" y="2768090"/>
            <a:ext cx="1530626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500" b="1" dirty="0">
                <a:latin typeface="Arial" panose="020B0604020202020204" pitchFamily="34" charset="0"/>
                <a:cs typeface="Arial" panose="020B0604020202020204" pitchFamily="34" charset="0"/>
              </a:rPr>
              <a:t>Hadronisation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CD3FD4CA-4D99-4EED-BD46-88B43C9DAE58}"/>
              </a:ext>
            </a:extLst>
          </p:cNvPr>
          <p:cNvSpPr txBox="1"/>
          <p:nvPr/>
        </p:nvSpPr>
        <p:spPr>
          <a:xfrm>
            <a:off x="601515" y="3684368"/>
            <a:ext cx="189837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500" b="1" dirty="0">
                <a:latin typeface="Arial" panose="020B0604020202020204" pitchFamily="34" charset="0"/>
                <a:cs typeface="Arial" panose="020B0604020202020204" pitchFamily="34" charset="0"/>
              </a:rPr>
              <a:t>Detector simulation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D2E0B68-D5C8-49CE-ABAA-ECC3B85990BF}"/>
              </a:ext>
            </a:extLst>
          </p:cNvPr>
          <p:cNvSpPr txBox="1"/>
          <p:nvPr/>
        </p:nvSpPr>
        <p:spPr>
          <a:xfrm>
            <a:off x="694894" y="4871541"/>
            <a:ext cx="17116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500" b="1" dirty="0">
                <a:latin typeface="Arial" panose="020B0604020202020204" pitchFamily="34" charset="0"/>
                <a:cs typeface="Arial" panose="020B0604020202020204" pitchFamily="34" charset="0"/>
              </a:rPr>
              <a:t>Jet reconstruction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4203A4B-42E6-4F12-8269-73F904E445CA}"/>
              </a:ext>
            </a:extLst>
          </p:cNvPr>
          <p:cNvSpPr/>
          <p:nvPr/>
        </p:nvSpPr>
        <p:spPr>
          <a:xfrm>
            <a:off x="3034748" y="1498984"/>
            <a:ext cx="2269821" cy="686726"/>
          </a:xfrm>
          <a:prstGeom prst="rect">
            <a:avLst/>
          </a:prstGeom>
          <a:solidFill>
            <a:srgbClr val="6495ED">
              <a:alpha val="50000"/>
            </a:srgbClr>
          </a:solidFill>
          <a:ln w="25400">
            <a:solidFill>
              <a:srgbClr val="6495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cap="sm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MadGraph</a:t>
            </a:r>
          </a:p>
          <a:p>
            <a:pPr algn="ctr"/>
            <a:r>
              <a:rPr lang="pt-P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(Background samples)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3EDB9CE8-55B3-4638-9CB1-9E07DDC9B126}"/>
              </a:ext>
            </a:extLst>
          </p:cNvPr>
          <p:cNvSpPr/>
          <p:nvPr/>
        </p:nvSpPr>
        <p:spPr>
          <a:xfrm>
            <a:off x="6545690" y="1498984"/>
            <a:ext cx="1898374" cy="686726"/>
          </a:xfrm>
          <a:prstGeom prst="rect">
            <a:avLst/>
          </a:prstGeom>
          <a:solidFill>
            <a:srgbClr val="6495ED">
              <a:alpha val="50000"/>
            </a:srgbClr>
          </a:solidFill>
          <a:ln w="25400">
            <a:solidFill>
              <a:srgbClr val="6495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cap="sm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Protos</a:t>
            </a:r>
          </a:p>
          <a:p>
            <a:pPr algn="ctr"/>
            <a:r>
              <a:rPr lang="pt-P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(Signal samples)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2D1FC00-9E5F-467B-B40E-C90ADFC090BF}"/>
              </a:ext>
            </a:extLst>
          </p:cNvPr>
          <p:cNvSpPr/>
          <p:nvPr/>
        </p:nvSpPr>
        <p:spPr>
          <a:xfrm>
            <a:off x="5155686" y="2743320"/>
            <a:ext cx="1530627" cy="372707"/>
          </a:xfrm>
          <a:prstGeom prst="rect">
            <a:avLst/>
          </a:prstGeom>
          <a:solidFill>
            <a:srgbClr val="6495ED">
              <a:alpha val="50000"/>
            </a:srgbClr>
          </a:solidFill>
          <a:ln w="25400">
            <a:solidFill>
              <a:srgbClr val="6495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cap="sm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Pythia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E96E142F-B855-45FF-8118-25C8BE4CD800}"/>
              </a:ext>
            </a:extLst>
          </p:cNvPr>
          <p:cNvSpPr/>
          <p:nvPr/>
        </p:nvSpPr>
        <p:spPr>
          <a:xfrm>
            <a:off x="5155686" y="3678598"/>
            <a:ext cx="1530627" cy="565539"/>
          </a:xfrm>
          <a:prstGeom prst="rect">
            <a:avLst/>
          </a:prstGeom>
          <a:solidFill>
            <a:srgbClr val="6495ED">
              <a:alpha val="50000"/>
            </a:srgbClr>
          </a:solidFill>
          <a:ln w="25400">
            <a:solidFill>
              <a:srgbClr val="6495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cap="sm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Delphes</a:t>
            </a:r>
          </a:p>
          <a:p>
            <a:pPr algn="ctr"/>
            <a:r>
              <a:rPr lang="pt-P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(CMS card)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A2314605-0255-4A44-8BCD-41D6BAE2FFC8}"/>
              </a:ext>
            </a:extLst>
          </p:cNvPr>
          <p:cNvSpPr/>
          <p:nvPr/>
        </p:nvSpPr>
        <p:spPr>
          <a:xfrm>
            <a:off x="4426226" y="4805177"/>
            <a:ext cx="2981739" cy="686726"/>
          </a:xfrm>
          <a:prstGeom prst="rect">
            <a:avLst/>
          </a:prstGeom>
          <a:solidFill>
            <a:srgbClr val="6495ED">
              <a:alpha val="50000"/>
            </a:srgbClr>
          </a:solidFill>
          <a:ln w="25400">
            <a:solidFill>
              <a:srgbClr val="6495E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600" cap="smal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FastJet</a:t>
            </a:r>
          </a:p>
          <a:p>
            <a:pPr algn="ctr"/>
            <a:r>
              <a:rPr lang="pt-P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(anti-k</a:t>
            </a:r>
            <a:r>
              <a:rPr lang="pt-PT" sz="1600" baseline="-25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pt-P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algorithm with </a:t>
            </a:r>
            <a:r>
              <a:rPr lang="pt-PT" sz="1600" dirty="0">
                <a:solidFill>
                  <a:schemeClr val="tx1"/>
                </a:solidFill>
                <a:latin typeface="cmmi10" panose="020B0500000000000000" pitchFamily="34" charset="0"/>
                <a:cs typeface="Arial" panose="020B0604020202020204" pitchFamily="34" charset="0"/>
              </a:rPr>
              <a:t>R</a:t>
            </a:r>
            <a:r>
              <a:rPr lang="pt-PT" sz="16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=0.8)</a:t>
            </a:r>
          </a:p>
        </p:txBody>
      </p:sp>
      <p:cxnSp>
        <p:nvCxnSpPr>
          <p:cNvPr id="9" name="Connector: Elbow 8">
            <a:extLst>
              <a:ext uri="{FF2B5EF4-FFF2-40B4-BE49-F238E27FC236}">
                <a16:creationId xmlns:a16="http://schemas.microsoft.com/office/drawing/2014/main" id="{6D611C67-2362-48EC-93BE-9DDC0E1263D9}"/>
              </a:ext>
            </a:extLst>
          </p:cNvPr>
          <p:cNvCxnSpPr>
            <a:cxnSpLocks/>
            <a:stCxn id="5" idx="3"/>
            <a:endCxn id="29" idx="0"/>
          </p:cNvCxnSpPr>
          <p:nvPr/>
        </p:nvCxnSpPr>
        <p:spPr>
          <a:xfrm>
            <a:off x="5304569" y="1842347"/>
            <a:ext cx="616431" cy="90097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EA8D17CB-6A69-4943-BA13-FECA1EF04DF9}"/>
              </a:ext>
            </a:extLst>
          </p:cNvPr>
          <p:cNvCxnSpPr>
            <a:cxnSpLocks/>
            <a:stCxn id="28" idx="1"/>
            <a:endCxn id="29" idx="0"/>
          </p:cNvCxnSpPr>
          <p:nvPr/>
        </p:nvCxnSpPr>
        <p:spPr>
          <a:xfrm rot="10800000" flipV="1">
            <a:off x="5921000" y="1842346"/>
            <a:ext cx="624690" cy="900973"/>
          </a:xfrm>
          <a:prstGeom prst="bentConnector2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B4FCD87A-B023-480F-8956-E048D04F0CDC}"/>
              </a:ext>
            </a:extLst>
          </p:cNvPr>
          <p:cNvCxnSpPr>
            <a:stCxn id="29" idx="2"/>
            <a:endCxn id="31" idx="0"/>
          </p:cNvCxnSpPr>
          <p:nvPr/>
        </p:nvCxnSpPr>
        <p:spPr>
          <a:xfrm>
            <a:off x="5921000" y="3116027"/>
            <a:ext cx="0" cy="562571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91982BB-E573-44B3-84D6-595309CE9721}"/>
              </a:ext>
            </a:extLst>
          </p:cNvPr>
          <p:cNvCxnSpPr>
            <a:cxnSpLocks/>
            <a:stCxn id="31" idx="2"/>
            <a:endCxn id="33" idx="0"/>
          </p:cNvCxnSpPr>
          <p:nvPr/>
        </p:nvCxnSpPr>
        <p:spPr>
          <a:xfrm flipH="1">
            <a:off x="5917096" y="4244137"/>
            <a:ext cx="3904" cy="56104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AFEED449-953D-4606-A936-E3E6C3F10423}"/>
              </a:ext>
            </a:extLst>
          </p:cNvPr>
          <p:cNvSpPr txBox="1"/>
          <p:nvPr/>
        </p:nvSpPr>
        <p:spPr>
          <a:xfrm>
            <a:off x="157806" y="30889"/>
            <a:ext cx="6706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 Simulation and Reconstruction</a:t>
            </a:r>
            <a:r>
              <a:rPr lang="pt-PT" sz="2800" b="1" cap="small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D28CE4C-9181-4D36-B628-BAD0E67E1111}"/>
              </a:ext>
            </a:extLst>
          </p:cNvPr>
          <p:cNvSpPr txBox="1"/>
          <p:nvPr/>
        </p:nvSpPr>
        <p:spPr>
          <a:xfrm>
            <a:off x="8558563" y="6563705"/>
            <a:ext cx="419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4549555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26EFF6C8-19E3-41A5-8E1D-A19A00A5A8ED}"/>
              </a:ext>
            </a:extLst>
          </p:cNvPr>
          <p:cNvSpPr txBox="1"/>
          <p:nvPr/>
        </p:nvSpPr>
        <p:spPr>
          <a:xfrm>
            <a:off x="157806" y="30889"/>
            <a:ext cx="44141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2800" b="1" cap="small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Training set Generation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le 2">
                <a:extLst>
                  <a:ext uri="{FF2B5EF4-FFF2-40B4-BE49-F238E27FC236}">
                    <a16:creationId xmlns:a16="http://schemas.microsoft.com/office/drawing/2014/main" id="{6ACEC059-2658-418D-83E5-1CC52DC327A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74407462"/>
                  </p:ext>
                </p:extLst>
              </p:nvPr>
            </p:nvGraphicFramePr>
            <p:xfrm>
              <a:off x="549322" y="1077464"/>
              <a:ext cx="8045356" cy="415193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02559">
                      <a:extLst>
                        <a:ext uri="{9D8B030D-6E8A-4147-A177-3AD203B41FA5}">
                          <a16:colId xmlns:a16="http://schemas.microsoft.com/office/drawing/2014/main" val="2653930222"/>
                        </a:ext>
                      </a:extLst>
                    </a:gridCol>
                    <a:gridCol w="2616958">
                      <a:extLst>
                        <a:ext uri="{9D8B030D-6E8A-4147-A177-3AD203B41FA5}">
                          <a16:colId xmlns:a16="http://schemas.microsoft.com/office/drawing/2014/main" val="2162538105"/>
                        </a:ext>
                      </a:extLst>
                    </a:gridCol>
                    <a:gridCol w="3725839">
                      <a:extLst>
                        <a:ext uri="{9D8B030D-6E8A-4147-A177-3AD203B41FA5}">
                          <a16:colId xmlns:a16="http://schemas.microsoft.com/office/drawing/2014/main" val="3413333757"/>
                        </a:ext>
                      </a:extLst>
                    </a:gridCol>
                  </a:tblGrid>
                  <a:tr h="524619">
                    <a:tc>
                      <a:txBody>
                        <a:bodyPr/>
                        <a:lstStyle/>
                        <a:p>
                          <a:pPr algn="ctr"/>
                          <a:endParaRPr lang="pt-PT" dirty="0"/>
                        </a:p>
                      </a:txBody>
                      <a:tcPr anchor="ctr">
                        <a:lnB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Background</a:t>
                          </a:r>
                          <a:endParaRPr lang="pt-PT" b="1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B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495E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Signal</a:t>
                          </a:r>
                          <a:endParaRPr lang="pt-PT" b="1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B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495E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13346036"/>
                      </a:ext>
                    </a:extLst>
                  </a:tr>
                  <a:tr h="18515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Processes</a:t>
                          </a:r>
                        </a:p>
                      </a:txBody>
                      <a:tcPr anchor="ctr">
                        <a:lnL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495ED">
                            <a:alpha val="5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pt-PT" dirty="0"/>
                        </a:p>
                      </a:txBody>
                      <a:tcPr anchor="ctr">
                        <a:lnL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>
                            <a:buFont typeface="Arial" panose="020B0604020202020204" pitchFamily="34" charset="0"/>
                            <a:buNone/>
                          </a:pPr>
                          <a:endParaRPr lang="pt-PT" sz="1600" dirty="0"/>
                        </a:p>
                        <a:p>
                          <a:pPr marL="285750" indent="-285750" algn="l">
                            <a:lnSpc>
                              <a:spcPct val="150000"/>
                            </a:lnSpc>
                            <a:buFont typeface="Arial" panose="020B0604020202020204" pitchFamily="34" charset="0"/>
                            <a:buChar char="•"/>
                          </a:pPr>
                          <a:r>
                            <a:rPr lang="pt-PT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All signal types:</a:t>
                          </a:r>
                        </a:p>
                        <a:p>
                          <a:pPr marL="285750" indent="-285750" algn="l">
                            <a:lnSpc>
                              <a:spcPct val="150000"/>
                            </a:lnSpc>
                            <a:buFont typeface="Arial" panose="020B0604020202020204" pitchFamily="34" charset="0"/>
                            <a:buChar char="•"/>
                          </a:pPr>
                          <a:r>
                            <a:rPr lang="pt-PT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2P:</a:t>
                          </a:r>
                        </a:p>
                        <a:p>
                          <a:pPr marL="285750" indent="-285750" algn="l">
                            <a:lnSpc>
                              <a:spcPct val="150000"/>
                            </a:lnSpc>
                            <a:buFont typeface="Arial" panose="020B0604020202020204" pitchFamily="34" charset="0"/>
                            <a:buChar char="•"/>
                          </a:pPr>
                          <a:r>
                            <a:rPr lang="pt-PT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3P:</a:t>
                          </a:r>
                        </a:p>
                        <a:p>
                          <a:pPr marL="285750" indent="-285750" algn="l">
                            <a:lnSpc>
                              <a:spcPct val="150000"/>
                            </a:lnSpc>
                            <a:buFont typeface="Arial" panose="020B0604020202020204" pitchFamily="34" charset="0"/>
                            <a:buChar char="•"/>
                          </a:pPr>
                          <a:r>
                            <a:rPr lang="pt-PT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4P: </a:t>
                          </a:r>
                        </a:p>
                      </a:txBody>
                      <a:tcPr anchor="ctr">
                        <a:lnL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25679918"/>
                      </a:ext>
                    </a:extLst>
                  </a:tr>
                  <a:tr h="53190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b="1" dirty="0">
                              <a:latin typeface="cmmi10" panose="020B0500000000000000" pitchFamily="34" charset="0"/>
                            </a:rPr>
                            <a:t>p</a:t>
                          </a:r>
                          <a:r>
                            <a:rPr lang="pt-PT" b="1" baseline="-25000" dirty="0">
                              <a:latin typeface="cmmi10" panose="020B0500000000000000" pitchFamily="34" charset="0"/>
                            </a:rPr>
                            <a:t>T</a:t>
                          </a:r>
                          <a:r>
                            <a:rPr lang="pt-PT" b="1" dirty="0"/>
                            <a:t> </a:t>
                          </a:r>
                          <a:r>
                            <a:rPr lang="pt-P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range</a:t>
                          </a:r>
                        </a:p>
                      </a:txBody>
                      <a:tcPr anchor="ctr">
                        <a:lnL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495ED">
                            <a:alpha val="50000"/>
                          </a:srgb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pt-PT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[200, 2200] GeV</a:t>
                          </a:r>
                        </a:p>
                      </a:txBody>
                      <a:tcPr anchor="ctr">
                        <a:lnL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pt-PT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61751366"/>
                      </a:ext>
                    </a:extLst>
                  </a:tr>
                  <a:tr h="92578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Mass ranges</a:t>
                          </a:r>
                        </a:p>
                      </a:txBody>
                      <a:tcPr anchor="ctr">
                        <a:lnL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495ED">
                            <a:alpha val="50000"/>
                          </a:srgb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pt-PT" sz="1600" dirty="0">
                              <a:latin typeface="cmmi10" panose="020B0500000000000000" pitchFamily="34" charset="0"/>
                            </a:rPr>
                            <a:t>m</a:t>
                          </a:r>
                          <a:r>
                            <a:rPr lang="pt-PT" sz="1600" baseline="-25000" dirty="0">
                              <a:latin typeface="cmmi10" panose="020B0500000000000000" pitchFamily="34" charset="0"/>
                            </a:rPr>
                            <a:t>J</a:t>
                          </a:r>
                          <a:r>
                            <a:rPr lang="pt-PT" sz="1600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pt-PT" sz="1600" smtClean="0"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</m:oMath>
                          </a14:m>
                          <a:r>
                            <a:rPr lang="el-GR" sz="1600" dirty="0"/>
                            <a:t> </a:t>
                          </a:r>
                          <a:r>
                            <a:rPr lang="pt-PT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[50, 250] GeV</a:t>
                          </a:r>
                          <a:endParaRPr lang="pt-PT" sz="1600" dirty="0">
                            <a:latin typeface="cmmi10" panose="020B0500000000000000" pitchFamily="34" charset="0"/>
                          </a:endParaRP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pt-PT" sz="1600" dirty="0">
                              <a:latin typeface="cmmi10" panose="020B0500000000000000" pitchFamily="34" charset="0"/>
                            </a:rPr>
                            <a:t>M</a:t>
                          </a:r>
                          <a:r>
                            <a:rPr lang="pt-PT" sz="1600" baseline="-25000" dirty="0">
                              <a:latin typeface="cmmi10" panose="020B0500000000000000" pitchFamily="34" charset="0"/>
                            </a:rPr>
                            <a:t>S</a:t>
                          </a:r>
                          <a:r>
                            <a:rPr lang="pt-PT" sz="1600" b="1" baseline="-250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,</a:t>
                          </a:r>
                          <a:r>
                            <a:rPr lang="pt-PT" sz="1600" baseline="-25000" dirty="0">
                              <a:latin typeface="cmmi10" panose="020B0500000000000000" pitchFamily="34" charset="0"/>
                            </a:rPr>
                            <a:t>F</a:t>
                          </a:r>
                          <a:r>
                            <a:rPr lang="pt-PT" dirty="0"/>
                            <a:t> </a:t>
                          </a:r>
                          <a14:m>
                            <m:oMath xmlns:m="http://schemas.openxmlformats.org/officeDocument/2006/math">
                              <m:r>
                                <a:rPr lang="pt-PT" smtClean="0">
                                  <a:latin typeface="Cambria Math" panose="02040503050406030204" pitchFamily="18" charset="0"/>
                                </a:rPr>
                                <m:t>∈</m:t>
                              </m:r>
                            </m:oMath>
                          </a14:m>
                          <a:r>
                            <a:rPr lang="pt-PT" dirty="0"/>
                            <a:t> </a:t>
                          </a:r>
                          <a:r>
                            <a:rPr lang="pt-PT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[30, 400] GeV</a:t>
                          </a:r>
                          <a:r>
                            <a:rPr lang="pt-PT" dirty="0"/>
                            <a:t> </a:t>
                          </a:r>
                        </a:p>
                        <a:p>
                          <a:pPr algn="ctr">
                            <a:lnSpc>
                              <a:spcPct val="150000"/>
                            </a:lnSpc>
                          </a:pPr>
                          <a:r>
                            <a:rPr lang="pt-PT" dirty="0"/>
                            <a:t>(</a:t>
                          </a:r>
                          <a:r>
                            <a:rPr lang="pt-PT" dirty="0">
                              <a:latin typeface="cmmi10" panose="020B0500000000000000" pitchFamily="34" charset="0"/>
                            </a:rPr>
                            <a:t>M</a:t>
                          </a:r>
                          <a:r>
                            <a:rPr lang="pt-PT" baseline="-25000" dirty="0">
                              <a:latin typeface="cmmi10" panose="020B0500000000000000" pitchFamily="34" charset="0"/>
                            </a:rPr>
                            <a:t>S</a:t>
                          </a:r>
                          <a:r>
                            <a:rPr lang="pt-PT" baseline="0" dirty="0"/>
                            <a:t> ≤ </a:t>
                          </a:r>
                          <a:r>
                            <a:rPr lang="pt-PT" baseline="0" dirty="0">
                              <a:latin typeface="cmmi10" panose="020B0500000000000000" pitchFamily="34" charset="0"/>
                            </a:rPr>
                            <a:t>p</a:t>
                          </a:r>
                          <a:r>
                            <a:rPr lang="pt-PT" baseline="-25000" dirty="0">
                              <a:latin typeface="cmmi10" panose="020B0500000000000000" pitchFamily="34" charset="0"/>
                            </a:rPr>
                            <a:t>T</a:t>
                          </a:r>
                          <a:r>
                            <a:rPr lang="pt-PT" baseline="0" dirty="0">
                              <a:latin typeface="cmmi10" panose="020B0500000000000000" pitchFamily="34" charset="0"/>
                            </a:rPr>
                            <a:t> </a:t>
                          </a:r>
                          <a:r>
                            <a:rPr lang="pt-PT" sz="1000" baseline="0" dirty="0">
                              <a:latin typeface="cmmi10" panose="020B0500000000000000" pitchFamily="34" charset="0"/>
                            </a:rPr>
                            <a:t> </a:t>
                          </a:r>
                          <a:r>
                            <a:rPr lang="pt-PT" sz="1600" baseline="0" dirty="0">
                              <a:latin typeface="cmmi10" panose="020B0500000000000000" pitchFamily="34" charset="0"/>
                            </a:rPr>
                            <a:t>R</a:t>
                          </a:r>
                          <a:r>
                            <a:rPr lang="pt-PT" sz="1000" baseline="0" dirty="0"/>
                            <a:t> </a:t>
                          </a:r>
                          <a:r>
                            <a:rPr lang="pt-PT" sz="1600" baseline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/</a:t>
                          </a:r>
                          <a:r>
                            <a:rPr lang="pt-PT" sz="1000" baseline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 </a:t>
                          </a:r>
                          <a:r>
                            <a:rPr lang="pt-PT" sz="1600" baseline="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</a:t>
                          </a:r>
                          <a:r>
                            <a:rPr lang="pt-PT" baseline="0" dirty="0"/>
                            <a:t>)</a:t>
                          </a:r>
                        </a:p>
                      </a:txBody>
                      <a:tcPr anchor="ctr">
                        <a:lnL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pt-PT" baseline="0" dirty="0"/>
                        </a:p>
                      </a:txBody>
                      <a:tcPr anchor="ctr">
                        <a:lnL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5614099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le 2">
                <a:extLst>
                  <a:ext uri="{FF2B5EF4-FFF2-40B4-BE49-F238E27FC236}">
                    <a16:creationId xmlns:a16="http://schemas.microsoft.com/office/drawing/2014/main" id="{6ACEC059-2658-418D-83E5-1CC52DC327A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974407462"/>
                  </p:ext>
                </p:extLst>
              </p:nvPr>
            </p:nvGraphicFramePr>
            <p:xfrm>
              <a:off x="549322" y="1077464"/>
              <a:ext cx="8045356" cy="4151937"/>
            </p:xfrm>
            <a:graphic>
              <a:graphicData uri="http://schemas.openxmlformats.org/drawingml/2006/table">
                <a:tbl>
                  <a:tblPr firstRow="1" bandRow="1">
                    <a:tableStyleId>{2D5ABB26-0587-4C30-8999-92F81FD0307C}</a:tableStyleId>
                  </a:tblPr>
                  <a:tblGrid>
                    <a:gridCol w="1702559">
                      <a:extLst>
                        <a:ext uri="{9D8B030D-6E8A-4147-A177-3AD203B41FA5}">
                          <a16:colId xmlns:a16="http://schemas.microsoft.com/office/drawing/2014/main" val="2653930222"/>
                        </a:ext>
                      </a:extLst>
                    </a:gridCol>
                    <a:gridCol w="2616958">
                      <a:extLst>
                        <a:ext uri="{9D8B030D-6E8A-4147-A177-3AD203B41FA5}">
                          <a16:colId xmlns:a16="http://schemas.microsoft.com/office/drawing/2014/main" val="2162538105"/>
                        </a:ext>
                      </a:extLst>
                    </a:gridCol>
                    <a:gridCol w="3725839">
                      <a:extLst>
                        <a:ext uri="{9D8B030D-6E8A-4147-A177-3AD203B41FA5}">
                          <a16:colId xmlns:a16="http://schemas.microsoft.com/office/drawing/2014/main" val="3413333757"/>
                        </a:ext>
                      </a:extLst>
                    </a:gridCol>
                  </a:tblGrid>
                  <a:tr h="524619">
                    <a:tc>
                      <a:txBody>
                        <a:bodyPr/>
                        <a:lstStyle/>
                        <a:p>
                          <a:pPr algn="ctr"/>
                          <a:endParaRPr lang="pt-PT" dirty="0"/>
                        </a:p>
                      </a:txBody>
                      <a:tcPr anchor="ctr">
                        <a:lnB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Background</a:t>
                          </a:r>
                          <a:endParaRPr lang="pt-PT" b="1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B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495ED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Signal</a:t>
                          </a:r>
                          <a:endParaRPr lang="pt-PT" b="1" dirty="0">
                            <a:solidFill>
                              <a:schemeClr val="tx1"/>
                            </a:solidFill>
                            <a:latin typeface="Arial" panose="020B0604020202020204" pitchFamily="34" charset="0"/>
                            <a:cs typeface="Arial" panose="020B0604020202020204" pitchFamily="34" charset="0"/>
                          </a:endParaRPr>
                        </a:p>
                      </a:txBody>
                      <a:tcPr anchor="ctr">
                        <a:lnB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495ED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113346036"/>
                      </a:ext>
                    </a:extLst>
                  </a:tr>
                  <a:tr h="185157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Processes</a:t>
                          </a:r>
                        </a:p>
                      </a:txBody>
                      <a:tcPr anchor="ctr">
                        <a:lnL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495ED">
                            <a:alpha val="5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pt-PT" dirty="0"/>
                        </a:p>
                      </a:txBody>
                      <a:tcPr anchor="ctr">
                        <a:lnL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>
                            <a:buFont typeface="Arial" panose="020B0604020202020204" pitchFamily="34" charset="0"/>
                            <a:buNone/>
                          </a:pPr>
                          <a:endParaRPr lang="pt-PT" sz="1600" dirty="0"/>
                        </a:p>
                        <a:p>
                          <a:pPr marL="285750" indent="-285750" algn="l">
                            <a:lnSpc>
                              <a:spcPct val="150000"/>
                            </a:lnSpc>
                            <a:buFont typeface="Arial" panose="020B0604020202020204" pitchFamily="34" charset="0"/>
                            <a:buChar char="•"/>
                          </a:pPr>
                          <a:r>
                            <a:rPr lang="pt-PT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All signal types:</a:t>
                          </a:r>
                        </a:p>
                        <a:p>
                          <a:pPr marL="285750" indent="-285750" algn="l">
                            <a:lnSpc>
                              <a:spcPct val="150000"/>
                            </a:lnSpc>
                            <a:buFont typeface="Arial" panose="020B0604020202020204" pitchFamily="34" charset="0"/>
                            <a:buChar char="•"/>
                          </a:pPr>
                          <a:r>
                            <a:rPr lang="pt-PT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2P:</a:t>
                          </a:r>
                        </a:p>
                        <a:p>
                          <a:pPr marL="285750" indent="-285750" algn="l">
                            <a:lnSpc>
                              <a:spcPct val="150000"/>
                            </a:lnSpc>
                            <a:buFont typeface="Arial" panose="020B0604020202020204" pitchFamily="34" charset="0"/>
                            <a:buChar char="•"/>
                          </a:pPr>
                          <a:r>
                            <a:rPr lang="pt-PT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3P:</a:t>
                          </a:r>
                        </a:p>
                        <a:p>
                          <a:pPr marL="285750" indent="-285750" algn="l">
                            <a:lnSpc>
                              <a:spcPct val="150000"/>
                            </a:lnSpc>
                            <a:buFont typeface="Arial" panose="020B0604020202020204" pitchFamily="34" charset="0"/>
                            <a:buChar char="•"/>
                          </a:pPr>
                          <a:r>
                            <a:rPr lang="pt-PT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4P: </a:t>
                          </a:r>
                        </a:p>
                      </a:txBody>
                      <a:tcPr anchor="ctr">
                        <a:lnL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925679918"/>
                      </a:ext>
                    </a:extLst>
                  </a:tr>
                  <a:tr h="53190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b="1" dirty="0">
                              <a:latin typeface="cmmi10" panose="020B0500000000000000" pitchFamily="34" charset="0"/>
                            </a:rPr>
                            <a:t>p</a:t>
                          </a:r>
                          <a:r>
                            <a:rPr lang="pt-PT" b="1" baseline="-25000" dirty="0">
                              <a:latin typeface="cmmi10" panose="020B0500000000000000" pitchFamily="34" charset="0"/>
                            </a:rPr>
                            <a:t>T</a:t>
                          </a:r>
                          <a:r>
                            <a:rPr lang="pt-PT" b="1" dirty="0"/>
                            <a:t> </a:t>
                          </a:r>
                          <a:r>
                            <a:rPr lang="pt-P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range</a:t>
                          </a:r>
                        </a:p>
                      </a:txBody>
                      <a:tcPr anchor="ctr">
                        <a:lnL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495ED">
                            <a:alpha val="50000"/>
                          </a:srgb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pt-PT" sz="1600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[200, 2200] GeV</a:t>
                          </a:r>
                        </a:p>
                      </a:txBody>
                      <a:tcPr anchor="ctr">
                        <a:lnL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pt-PT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561751366"/>
                      </a:ext>
                    </a:extLst>
                  </a:tr>
                  <a:tr h="124383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pt-PT" b="1" dirty="0">
                              <a:latin typeface="Arial" panose="020B0604020202020204" pitchFamily="34" charset="0"/>
                              <a:cs typeface="Arial" panose="020B0604020202020204" pitchFamily="34" charset="0"/>
                            </a:rPr>
                            <a:t>Mass ranges</a:t>
                          </a:r>
                        </a:p>
                      </a:txBody>
                      <a:tcPr anchor="ctr">
                        <a:lnL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solidFill>
                          <a:srgbClr val="6495ED">
                            <a:alpha val="50000"/>
                          </a:srgbClr>
                        </a:solid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pt-PT"/>
                        </a:p>
                      </a:txBody>
                      <a:tcPr anchor="ctr">
                        <a:lnL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8"/>
                          <a:stretch>
                            <a:fillRect l="-26993" t="-234314" r="-384" b="-833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5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pt-PT" baseline="0" dirty="0"/>
                        </a:p>
                      </a:txBody>
                      <a:tcPr anchor="ctr">
                        <a:lnL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9050" cap="flat" cmpd="sng" algn="ctr">
                          <a:solidFill>
                            <a:srgbClr val="6495ED">
                              <a:alpha val="49804"/>
                            </a:srgbClr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256140995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66F94AEF-5104-4D3D-BFBB-89B0D67890D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6712" y="2346949"/>
            <a:ext cx="1355596" cy="33329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7C6F328-6F6E-43BC-8B4F-4CA585FF141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5692" y="1745174"/>
            <a:ext cx="860429" cy="193417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C233D3-8ED7-472C-840F-CE7A28EB8FBA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650" y="2081308"/>
            <a:ext cx="719242" cy="15027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9F3C050-18EE-467A-B927-FF131A77EB4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980" y="2397352"/>
            <a:ext cx="1548838" cy="227367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8B1EB528-ECDF-4AFA-9A2B-AD92FA8EBAC2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980" y="2804136"/>
            <a:ext cx="2811526" cy="195852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F2EBC7A0-2AC7-4C3D-BEA4-197CB4670121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8980" y="3129476"/>
            <a:ext cx="1982577" cy="228213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26869559-55A3-47E7-9479-C0301A7E0BD9}"/>
              </a:ext>
            </a:extLst>
          </p:cNvPr>
          <p:cNvSpPr txBox="1"/>
          <p:nvPr/>
        </p:nvSpPr>
        <p:spPr>
          <a:xfrm>
            <a:off x="8558563" y="6563705"/>
            <a:ext cx="41978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200" b="1" dirty="0">
                <a:latin typeface="Arial" panose="020B0604020202020204" pitchFamily="34" charset="0"/>
                <a:cs typeface="Arial" panose="020B0604020202020204" pitchFamily="34" charset="0"/>
              </a:rPr>
              <a:t>9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48E6A3B-2126-4374-8379-06DA6FC5780A}"/>
              </a:ext>
            </a:extLst>
          </p:cNvPr>
          <p:cNvSpPr/>
          <p:nvPr/>
        </p:nvSpPr>
        <p:spPr>
          <a:xfrm>
            <a:off x="1061344" y="5426087"/>
            <a:ext cx="7021311" cy="830997"/>
          </a:xfrm>
          <a:prstGeom prst="rect">
            <a:avLst/>
          </a:prstGeom>
          <a:noFill/>
          <a:ln w="25400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The decays of </a:t>
            </a:r>
            <a:r>
              <a:rPr lang="pt-PT" sz="2400" dirty="0">
                <a:latin typeface="cmmi10" panose="020B0500000000000000" pitchFamily="34" charset="0"/>
                <a:cs typeface="Arial" panose="020B0604020202020204" pitchFamily="34" charset="0"/>
              </a:rPr>
              <a:t>S</a:t>
            </a: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pt-PT" sz="2400" dirty="0">
                <a:latin typeface="cmmi10" panose="020B0500000000000000" pitchFamily="34" charset="0"/>
                <a:cs typeface="Arial" panose="020B0604020202020204" pitchFamily="34" charset="0"/>
              </a:rPr>
              <a:t>F</a:t>
            </a: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 are implemented with a flat matrix element (</a:t>
            </a:r>
            <a:r>
              <a:rPr lang="pt-PT" sz="2400" b="1" dirty="0">
                <a:latin typeface="Arial" panose="020B0604020202020204" pitchFamily="34" charset="0"/>
                <a:cs typeface="Arial" panose="020B0604020202020204" pitchFamily="34" charset="0"/>
              </a:rPr>
              <a:t>to achieve generic taggers</a:t>
            </a:r>
            <a:r>
              <a:rPr lang="pt-PT" sz="24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pt-PT" sz="24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21980548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,7346"/>
  <p:tag name="ORIGINALWIDTH" val="746,9066"/>
  <p:tag name="LATEXADDIN" val="\documentclass{article}&#10;\usepackage{amsmath,amsfonts,amssymb}&#10;\usepackage{xcolor}&#10;\pagestyle{empty}&#10;\begin{document}&#10;&#10;$ W/Z/H \rightarrow q\overline{q}$&#10;&#10;&#10;\end{document}"/>
  <p:tag name="IGUANATEXSIZE" val="16"/>
  <p:tag name="IGUANATEXCURSOR" val="12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0,9861"/>
  <p:tag name="ORIGINALWIDTH" val="1622,797"/>
  <p:tag name="LATEXADDIN" val="\documentclass{article}&#10;\usepackage{amsmath,amsfonts,amssymb}&#10;\usepackage{xcolor}&#10;\pagestyle{empty}&#10;\begin{document}&#10;&#10;$ S \rightarrow F\nu\,;~ F \rightarrow udd\,,\, F \rightarrow udb$&#10;&#10;&#10;\end{document}"/>
  <p:tag name="IGUANATEXSIZE" val="17"/>
  <p:tag name="IGUANATEXCURSOR" val="14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,4837"/>
  <p:tag name="ORIGINALWIDTH" val="1144,357"/>
  <p:tag name="LATEXADDIN" val="\documentclass{article}&#10;\usepackage{amsmath,amsfonts,amssymb}&#10;\usepackage{xcolor}&#10;\pagestyle{empty}&#10;\begin{document}&#10;&#10;$ S \rightarrow u\overline{u}u\overline{u}\,,\, S \rightarrow b\overline{b}b\overline{b}$&#10;&#10;&#10;\end{document}"/>
  <p:tag name="IGUANATEXSIZE" val="17"/>
  <p:tag name="IGUANATEXCURSOR" val="20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7,7353"/>
  <p:tag name="ORIGINALWIDTH" val="548,9313"/>
  <p:tag name="LATEXADDIN" val="\documentclass{article}&#10;\usepackage{amsmath,amsfonts,amssymb}&#10;\usepackage{xcolor}&#10;\pagestyle{empty}&#10;\begin{document}&#10;&#10;$ Z' \rightarrow AA\,,$&#10;&#10;&#10;\end{document}"/>
  <p:tag name="IGUANATEXSIZE" val="16"/>
  <p:tag name="IGUANATEXCURSOR" val="13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,4837"/>
  <p:tag name="ORIGINALWIDTH" val="436,4454"/>
  <p:tag name="LATEXADDIN" val="\documentclass{article}&#10;\usepackage{amsmath,amsfonts,amssymb}&#10;\usepackage{xcolor}&#10;\pagestyle{empty}&#10;\begin{document}&#10;&#10;$ A \rightarrow b\overline{b}\,,$&#10;&#10;&#10;\end{document}"/>
  <p:tag name="IGUANATEXSIZE" val="16"/>
  <p:tag name="IGUANATEXCURSOR" val="14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9,4863"/>
  <p:tag name="ORIGINALWIDTH" val="851,8936"/>
  <p:tag name="LATEXADDIN" val="\documentclass{article}&#10;\usepackage{amsmath,amsfonts,amssymb}&#10;\usepackage{xcolor}&#10;\pagestyle{empty}&#10;\begin{document}&#10;&#10;$ M_{Z'} = 2.2\,{\rm TeV}\,,$&#10;&#10;&#10;\end{document}"/>
  <p:tag name="IGUANATEXSIZE" val="16"/>
  <p:tag name="IGUANATEXCURSOR" val="13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6,4867"/>
  <p:tag name="ORIGINALWIDTH" val="752,9059"/>
  <p:tag name="LATEXADDIN" val="\documentclass{article}&#10;\usepackage{amsmath,amsfonts,amssymb}&#10;\usepackage{xcolor}&#10;\pagestyle{empty}&#10;\begin{document}&#10;&#10;$ M_A = 80\,{\rm GeV}$&#10;&#10;&#10;\end{document}"/>
  <p:tag name="IGUANATEXSIZE" val="16"/>
  <p:tag name="IGUANATEXCURSOR" val="13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7,7353"/>
  <p:tag name="ORIGINALWIDTH" val="548,9313"/>
  <p:tag name="LATEXADDIN" val="\documentclass{article}&#10;\usepackage{amsmath,amsfonts,amssymb}&#10;\usepackage{xcolor}&#10;\pagestyle{empty}&#10;\begin{document}&#10;&#10;$ Z' \rightarrow AA\,,$&#10;&#10;&#10;\end{document}"/>
  <p:tag name="IGUANATEXSIZE" val="16"/>
  <p:tag name="IGUANATEXCURSOR" val="13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,2358"/>
  <p:tag name="ORIGINALWIDTH" val="472,4409"/>
  <p:tag name="LATEXADDIN" val="\documentclass{article}&#10;\usepackage{amsmath,amsfonts,amssymb}&#10;\usepackage{xcolor}&#10;\pagestyle{empty}&#10;\begin{document}&#10;&#10;$ A \rightarrow u\overline{u}\,,$&#10;&#10;&#10;\end{document}"/>
  <p:tag name="IGUANATEXSIZE" val="16"/>
  <p:tag name="IGUANATEXCURSOR" val="13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9,4863"/>
  <p:tag name="ORIGINALWIDTH" val="851,8936"/>
  <p:tag name="LATEXADDIN" val="\documentclass{article}&#10;\usepackage{amsmath,amsfonts,amssymb}&#10;\usepackage{xcolor}&#10;\pagestyle{empty}&#10;\begin{document}&#10;&#10;$ M_{Z'} = 3.3\,{\rm TeV}\,,$&#10;&#10;&#10;\end{document}"/>
  <p:tag name="IGUANATEXSIZE" val="16"/>
  <p:tag name="IGUANATEXCURSOR" val="13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6,4867"/>
  <p:tag name="ORIGINALWIDTH" val="815,1481"/>
  <p:tag name="LATEXADDIN" val="\documentclass{article}&#10;\usepackage{amsmath,amsfonts,amssymb}&#10;\usepackage{xcolor}&#10;\pagestyle{empty}&#10;\begin{document}&#10;&#10;$ M_A = 200\,{\rm GeV}$&#10;&#10;&#10;\end{document}"/>
  <p:tag name="IGUANATEXSIZE" val="16"/>
  <p:tag name="IGUANATEXCURSOR" val="14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,9857"/>
  <p:tag name="ORIGINALWIDTH" val="892,3884"/>
  <p:tag name="LATEXADDIN" val="\documentclass{article}&#10;\usepackage{amsmath,amsfonts,amssymb}&#10;\usepackage{xcolor}&#10;\pagestyle{empty}&#10;\begin{document}&#10;&#10;$ S \rightarrow AA \rightarrow q\overline{q}q\overline{q}$&#10;&#10;&#10;\end{document}"/>
  <p:tag name="IGUANATEXSIZE" val="16"/>
  <p:tag name="IGUANATEXCURSOR" val="17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7,7353"/>
  <p:tag name="ORIGINALWIDTH" val="529,4338"/>
  <p:tag name="LATEXADDIN" val="\documentclass{article}&#10;\usepackage{amsmath,amsfonts,amssymb}&#10;\usepackage{xcolor}&#10;\pagestyle{empty}&#10;\begin{document}&#10;&#10;$ Z' \rightarrow SS\,,$&#10;&#10;&#10;\end{document}"/>
  <p:tag name="IGUANATEXSIZE" val="16"/>
  <p:tag name="IGUANATEXCURSOR" val="14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,7361"/>
  <p:tag name="ORIGINALWIDTH" val="1021,372"/>
  <p:tag name="LATEXADDIN" val="\documentclass{article}&#10;\usepackage{amsmath,amsfonts,amssymb}&#10;\usepackage{xcolor}&#10;\pagestyle{empty}&#10;\begin{document}&#10;&#10;$ S \rightarrow WW \rightarrow q\overline{q}q\overline{q}\,,$&#10;&#10;&#10;\end{document}"/>
  <p:tag name="IGUANATEXSIZE" val="16"/>
  <p:tag name="IGUANATEXCURSOR" val="174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9,4863"/>
  <p:tag name="ORIGINALWIDTH" val="851,8936"/>
  <p:tag name="LATEXADDIN" val="\documentclass{article}&#10;\usepackage{amsmath,amsfonts,amssymb}&#10;\usepackage{xcolor}&#10;\pagestyle{empty}&#10;\begin{document}&#10;&#10;$ M_{Z'} = 3.3\,{\rm TeV}\,,$&#10;&#10;&#10;\end{document}"/>
  <p:tag name="IGUANATEXSIZE" val="16"/>
  <p:tag name="IGUANATEXCURSOR" val="13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,9865"/>
  <p:tag name="ORIGINALWIDTH" val="806,1492"/>
  <p:tag name="LATEXADDIN" val="\documentclass{article}&#10;\usepackage{amsmath,amsfonts,amssymb}&#10;\usepackage{xcolor}&#10;\pagestyle{empty}&#10;\begin{document}&#10;&#10;$ M_S = 200\,{\rm GeV}$&#10;&#10;&#10;\end{document}"/>
  <p:tag name="IGUANATEXSIZE" val="16"/>
  <p:tag name="IGUANATEXCURSOR" val="14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72,6659"/>
  <p:tag name="ORIGINALWIDTH" val="1266,592"/>
  <p:tag name="LATEXADDIN" val="\documentclass{article}&#10;\usepackage{amsmath,amsfonts,amssymb}&#10;\usepackage{xcolor}&#10;\pagestyle{empty}&#10;\begin{document}&#10;&#10;$ \begin{cases}&#10;{\rm 2P}\,,~{\rm if}~P_{\rm 2P}\geq 0.5\\&#10;{\rm 3P}\,,~{\rm if}~P_{\rm 3P}\geq 0.5\\&#10;{\rm 4P}\,,~{\rm if}~P_{\rm 4P}\geq 0.5\\&#10;{\rm Undefined\,,~otherwise}&#10;\end{cases}$&#10;&#10;&#10;\end{document}"/>
  <p:tag name="IGUANATEXSIZE" val="16"/>
  <p:tag name="IGUANATEXCURSOR" val="24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7,7353"/>
  <p:tag name="ORIGINALWIDTH" val="529,4338"/>
  <p:tag name="LATEXADDIN" val="\documentclass{article}&#10;\usepackage{amsmath,amsfonts,amssymb}&#10;\usepackage{xcolor}&#10;\pagestyle{empty}&#10;\begin{document}&#10;&#10;$ Z' \rightarrow SS\,,$&#10;&#10;&#10;\end{document}"/>
  <p:tag name="IGUANATEXSIZE" val="16"/>
  <p:tag name="IGUANATEXCURSOR" val="14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,4837"/>
  <p:tag name="ORIGINALWIDTH" val="911,886"/>
  <p:tag name="LATEXADDIN" val="\documentclass{article}&#10;\usepackage{amsmath,amsfonts,amssymb}&#10;\usepackage{xcolor}&#10;\pagestyle{empty}&#10;\begin{document}&#10;&#10;$ S \rightarrow AA \rightarrow b\overline{b}b\overline{b}\,,$&#10;&#10;&#10;\end{document}"/>
  <p:tag name="IGUANATEXSIZE" val="16"/>
  <p:tag name="IGUANATEXCURSOR" val="16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9,4863"/>
  <p:tag name="ORIGINALWIDTH" val="851,8936"/>
  <p:tag name="LATEXADDIN" val="\documentclass{article}&#10;\usepackage{amsmath,amsfonts,amssymb}&#10;\usepackage{xcolor}&#10;\pagestyle{empty}&#10;\begin{document}&#10;&#10;$ M_{Z'} = 2.2\,{\rm TeV}\,,$&#10;&#10;&#10;\end{document}"/>
  <p:tag name="IGUANATEXSIZE" val="16"/>
  <p:tag name="IGUANATEXCURSOR" val="13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,7361"/>
  <p:tag name="ORIGINALWIDTH" val="794,1507"/>
  <p:tag name="LATEXADDIN" val="\documentclass{article}&#10;\usepackage{amsmath,amsfonts,amssymb}&#10;\usepackage{xcolor}&#10;\pagestyle{empty}&#10;\begin{document}&#10;&#10;$ M_S = 80\,{\rm GeV}\,,$&#10;&#10;&#10;\end{document}"/>
  <p:tag name="IGUANATEXSIZE" val="16"/>
  <p:tag name="IGUANATEXCURSOR" val="13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6,4867"/>
  <p:tag name="ORIGINALWIDTH" val="752,9059"/>
  <p:tag name="LATEXADDIN" val="\documentclass{article}&#10;\usepackage{amsmath,amsfonts,amssymb}&#10;\usepackage{xcolor}&#10;\pagestyle{empty}&#10;\begin{document}&#10;&#10;$ M_A = 30\,{\rm GeV}$&#10;&#10;&#10;\end{document}"/>
  <p:tag name="IGUANATEXSIZE" val="16"/>
  <p:tag name="IGUANATEXCURSOR" val="13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,7346"/>
  <p:tag name="ORIGINALWIDTH" val="872,8909"/>
  <p:tag name="LATEXADDIN" val="\documentclass{article}&#10;\usepackage{amsmath,amsfonts,amssymb}&#10;\usepackage{xcolor}&#10;\pagestyle{empty}&#10;\begin{document}&#10;&#10;$ t \rightarrow W^+b \rightarrow q\overline{q}b$&#10;&#10;&#10;\end{document}"/>
  <p:tag name="IGUANATEXSIZE" val="16"/>
  <p:tag name="IGUANATEXCURSOR" val="16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7,7353"/>
  <p:tag name="ORIGINALWIDTH" val="548,9313"/>
  <p:tag name="LATEXADDIN" val="\documentclass{article}&#10;\usepackage{amsmath,amsfonts,amssymb}&#10;\usepackage{xcolor}&#10;\pagestyle{empty}&#10;\begin{document}&#10;&#10;$ Z' \rightarrow AA\,,$&#10;&#10;&#10;\end{document}"/>
  <p:tag name="IGUANATEXSIZE" val="16"/>
  <p:tag name="IGUANATEXCURSOR" val="13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,4837"/>
  <p:tag name="ORIGINALWIDTH" val="436,4454"/>
  <p:tag name="LATEXADDIN" val="\documentclass{article}&#10;\usepackage{amsmath,amsfonts,amssymb}&#10;\usepackage{xcolor}&#10;\pagestyle{empty}&#10;\begin{document}&#10;&#10;$ A \rightarrow b\overline{b}\,,$&#10;&#10;&#10;\end{document}"/>
  <p:tag name="IGUANATEXSIZE" val="16"/>
  <p:tag name="IGUANATEXCURSOR" val="14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9,4863"/>
  <p:tag name="ORIGINALWIDTH" val="851,8936"/>
  <p:tag name="LATEXADDIN" val="\documentclass{article}&#10;\usepackage{amsmath,amsfonts,amssymb}&#10;\usepackage{xcolor}&#10;\pagestyle{empty}&#10;\begin{document}&#10;&#10;$ M_{Z'} = 2.2\,{\rm TeV}\,,$&#10;&#10;&#10;\end{document}"/>
  <p:tag name="IGUANATEXSIZE" val="16"/>
  <p:tag name="IGUANATEXCURSOR" val="13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6,4867"/>
  <p:tag name="ORIGINALWIDTH" val="752,9059"/>
  <p:tag name="LATEXADDIN" val="\documentclass{article}&#10;\usepackage{amsmath,amsfonts,amssymb}&#10;\usepackage{xcolor}&#10;\pagestyle{empty}&#10;\begin{document}&#10;&#10;$ M_A = 80\,{\rm GeV}$&#10;&#10;&#10;\end{document}"/>
  <p:tag name="IGUANATEXSIZE" val="16"/>
  <p:tag name="IGUANATEXCURSOR" val="13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7,7353"/>
  <p:tag name="ORIGINALWIDTH" val="548,9313"/>
  <p:tag name="LATEXADDIN" val="\documentclass{article}&#10;\usepackage{amsmath,amsfonts,amssymb}&#10;\usepackage{xcolor}&#10;\pagestyle{empty}&#10;\begin{document}&#10;&#10;$ Z' \rightarrow AA\,,$&#10;&#10;&#10;\end{document}"/>
  <p:tag name="IGUANATEXSIZE" val="16"/>
  <p:tag name="IGUANATEXCURSOR" val="13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,2358"/>
  <p:tag name="ORIGINALWIDTH" val="472,4409"/>
  <p:tag name="LATEXADDIN" val="\documentclass{article}&#10;\usepackage{amsmath,amsfonts,amssymb}&#10;\usepackage{xcolor}&#10;\pagestyle{empty}&#10;\begin{document}&#10;&#10;$ A \rightarrow u\overline{u}\,,$&#10;&#10;&#10;\end{document}"/>
  <p:tag name="IGUANATEXSIZE" val="16"/>
  <p:tag name="IGUANATEXCURSOR" val="135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9,4863"/>
  <p:tag name="ORIGINALWIDTH" val="851,8936"/>
  <p:tag name="LATEXADDIN" val="\documentclass{article}&#10;\usepackage{amsmath,amsfonts,amssymb}&#10;\usepackage{xcolor}&#10;\pagestyle{empty}&#10;\begin{document}&#10;&#10;$ M_{Z'} = 3.3\,{\rm TeV}\,,$&#10;&#10;&#10;\end{document}"/>
  <p:tag name="IGUANATEXSIZE" val="16"/>
  <p:tag name="IGUANATEXCURSOR" val="13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6,4867"/>
  <p:tag name="ORIGINALWIDTH" val="815,1481"/>
  <p:tag name="LATEXADDIN" val="\documentclass{article}&#10;\usepackage{amsmath,amsfonts,amssymb}&#10;\usepackage{xcolor}&#10;\pagestyle{empty}&#10;\begin{document}&#10;&#10;$ M_A = 200\,{\rm GeV}$&#10;&#10;&#10;\end{document}"/>
  <p:tag name="IGUANATEXSIZE" val="16"/>
  <p:tag name="IGUANATEXCURSOR" val="14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7,7353"/>
  <p:tag name="ORIGINALWIDTH" val="529,4338"/>
  <p:tag name="LATEXADDIN" val="\documentclass{article}&#10;\usepackage{amsmath,amsfonts,amssymb}&#10;\usepackage{xcolor}&#10;\pagestyle{empty}&#10;\begin{document}&#10;&#10;$ Z' \rightarrow SS\,,$&#10;&#10;&#10;\end{document}"/>
  <p:tag name="IGUANATEXSIZE" val="16"/>
  <p:tag name="IGUANATEXCURSOR" val="14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,7361"/>
  <p:tag name="ORIGINALWIDTH" val="1021,372"/>
  <p:tag name="LATEXADDIN" val="\documentclass{article}&#10;\usepackage{amsmath,amsfonts,amssymb}&#10;\usepackage{xcolor}&#10;\pagestyle{empty}&#10;\begin{document}&#10;&#10;$ S \rightarrow WW \rightarrow q\overline{q}q\overline{q}\,,$&#10;&#10;&#10;\end{document}"/>
  <p:tag name="IGUANATEXSIZE" val="16"/>
  <p:tag name="IGUANATEXCURSOR" val="174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,222"/>
  <p:tag name="ORIGINALWIDTH" val="2665,917"/>
  <p:tag name="LATEXADDIN" val="\documentclass{article}&#10;\usepackage{amsmath,amsfonts,amssymb}&#10;\usepackage{xcolor}&#10;\pagestyle{empty}&#10;\begin{document}&#10;&#10;$ \left\{\tau^{(1/2)}_1, \tau^{(1)}_1, \tau^{(2)}_1, \cdots, \tau^{(1/2)}_5, \tau^{(1)}_5, \tau^{(2)}_5, \tau^{(1)}_6, \tau^{(2)}_6 \right\}\,;$&#10;&#10;&#10;\end{document}"/>
  <p:tag name="IGUANATEXSIZE" val="18"/>
  <p:tag name="IGUANATEXCURSOR" val="261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9,4863"/>
  <p:tag name="ORIGINALWIDTH" val="851,8936"/>
  <p:tag name="LATEXADDIN" val="\documentclass{article}&#10;\usepackage{amsmath,amsfonts,amssymb}&#10;\usepackage{xcolor}&#10;\pagestyle{empty}&#10;\begin{document}&#10;&#10;$ M_{Z'} = 3.3\,{\rm TeV}\,,$&#10;&#10;&#10;\end{document}"/>
  <p:tag name="IGUANATEXSIZE" val="16"/>
  <p:tag name="IGUANATEXCURSOR" val="13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,9865"/>
  <p:tag name="ORIGINALWIDTH" val="806,1492"/>
  <p:tag name="LATEXADDIN" val="\documentclass{article}&#10;\usepackage{amsmath,amsfonts,amssymb}&#10;\usepackage{xcolor}&#10;\pagestyle{empty}&#10;\begin{document}&#10;&#10;$ M_S = 200\,{\rm GeV}$&#10;&#10;&#10;\end{document}"/>
  <p:tag name="IGUANATEXSIZE" val="16"/>
  <p:tag name="IGUANATEXCURSOR" val="14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672,6659"/>
  <p:tag name="ORIGINALWIDTH" val="1266,592"/>
  <p:tag name="LATEXADDIN" val="\documentclass{article}&#10;\usepackage{amsmath,amsfonts,amssymb}&#10;\usepackage{xcolor}&#10;\pagestyle{empty}&#10;\begin{document}&#10;&#10;$ \begin{cases}&#10;{\rm 2P}\,,~{\rm if}~P_{\rm 2P}\geq 0.5\\&#10;{\rm 3P}\,,~{\rm if}~P_{\rm 3P}\geq 0.5\\&#10;{\rm 4P}\,,~{\rm if}~P_{\rm 4P}\geq 0.5\\&#10;{\rm Undefined\,,~otherwise}&#10;\end{cases}$&#10;&#10;&#10;\end{document}"/>
  <p:tag name="IGUANATEXSIZE" val="16"/>
  <p:tag name="IGUANATEXCURSOR" val="24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7,7353"/>
  <p:tag name="ORIGINALWIDTH" val="529,4338"/>
  <p:tag name="LATEXADDIN" val="\documentclass{article}&#10;\usepackage{amsmath,amsfonts,amssymb}&#10;\usepackage{xcolor}&#10;\pagestyle{empty}&#10;\begin{document}&#10;&#10;$ Z' \rightarrow SS\,,$&#10;&#10;&#10;\end{document}"/>
  <p:tag name="IGUANATEXSIZE" val="16"/>
  <p:tag name="IGUANATEXCURSOR" val="14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,4837"/>
  <p:tag name="ORIGINALWIDTH" val="911,886"/>
  <p:tag name="LATEXADDIN" val="\documentclass{article}&#10;\usepackage{amsmath,amsfonts,amssymb}&#10;\usepackage{xcolor}&#10;\pagestyle{empty}&#10;\begin{document}&#10;&#10;$ S \rightarrow AA \rightarrow b\overline{b}b\overline{b}\,,$&#10;&#10;&#10;\end{document}"/>
  <p:tag name="IGUANATEXSIZE" val="16"/>
  <p:tag name="IGUANATEXCURSOR" val="16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9,4863"/>
  <p:tag name="ORIGINALWIDTH" val="851,8936"/>
  <p:tag name="LATEXADDIN" val="\documentclass{article}&#10;\usepackage{amsmath,amsfonts,amssymb}&#10;\usepackage{xcolor}&#10;\pagestyle{empty}&#10;\begin{document}&#10;&#10;$ M_{Z'} = 2.2\,{\rm TeV}\,,$&#10;&#10;&#10;\end{document}"/>
  <p:tag name="IGUANATEXSIZE" val="16"/>
  <p:tag name="IGUANATEXCURSOR" val="132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,7361"/>
  <p:tag name="ORIGINALWIDTH" val="794,1507"/>
  <p:tag name="LATEXADDIN" val="\documentclass{article}&#10;\usepackage{amsmath,amsfonts,amssymb}&#10;\usepackage{xcolor}&#10;\pagestyle{empty}&#10;\begin{document}&#10;&#10;$ M_S = 80\,{\rm GeV}\,,$&#10;&#10;&#10;\end{document}"/>
  <p:tag name="IGUANATEXSIZE" val="16"/>
  <p:tag name="IGUANATEXCURSOR" val="13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6,4867"/>
  <p:tag name="ORIGINALWIDTH" val="752,9059"/>
  <p:tag name="LATEXADDIN" val="\documentclass{article}&#10;\usepackage{amsmath,amsfonts,amssymb}&#10;\usepackage{xcolor}&#10;\pagestyle{empty}&#10;\begin{document}&#10;&#10;$ M_A = 30\,{\rm GeV}$&#10;&#10;&#10;\end{document}"/>
  <p:tag name="IGUANATEXSIZE" val="16"/>
  <p:tag name="IGUANATEXCURSOR" val="139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3,9857"/>
  <p:tag name="ORIGINALWIDTH" val="892,3884"/>
  <p:tag name="LATEXADDIN" val="\documentclass{article}&#10;\usepackage{amsmath,amsfonts,amssymb}&#10;\usepackage{xcolor}&#10;\pagestyle{empty}&#10;\begin{document}&#10;&#10;$ S \rightarrow AA \rightarrow q\overline{q}q\overline{q}$&#10;&#10;&#10;\end{document}"/>
  <p:tag name="IGUANATEXSIZE" val="18"/>
  <p:tag name="IGUANATEXCURSOR" val="136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09,7113"/>
  <p:tag name="ORIGINALWIDTH" val="2314,961"/>
  <p:tag name="LATEXADDIN" val="\documentclass{article}&#10;\usepackage{amsmath,amsfonts,amssymb}&#10;\usepackage{xcolor}&#10;\pagestyle{empty}&#10;\begin{document}&#10;&#10;$ \tau_N^{(\beta)} = \frac{1}{p_T}\,\displaystyle\sum_{i\in{\rm jet}}{p_T}_i{\rm min}\left\{R_{1i}^\beta, R_{2i}^\beta,\cdots, R_{Ni}^\beta\right \}$&#10;&#10;&#10;\end{document}"/>
  <p:tag name="IGUANATEXSIZE" val="17"/>
  <p:tag name="IGUANATEXCURSOR" val="244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30,9711"/>
  <p:tag name="ORIGINALWIDTH" val="620,1724"/>
  <p:tag name="LATEXADDIN" val="\documentclass{article}&#10;\usepackage{amsmath,amsfonts,amssymb}&#10;\usepackage{xcolor}&#10;\pagestyle{empty}&#10;\begin{document}&#10;&#10;$ \tau_{mn} \equiv \frac{\tau_m^{(1)}}{\tau_n^{(1)}}\,.$&#10;&#10;&#10;\end{document}"/>
  <p:tag name="IGUANATEXSIZE" val="18"/>
  <p:tag name="IGUANATEXCURSOR" val="16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,222"/>
  <p:tag name="ORIGINALWIDTH" val="3765,279"/>
  <p:tag name="LATEXADDIN" val="\documentclass{article}&#10;\usepackage{amsmath,amsfonts,amssymb}&#10;\usepackage{xcolor}&#10;\pagestyle{empty}&#10;\begin{document}&#10;&#10;$ \left\{\tau_1^{(0.5)}, \tau_1^{(1)}, \tau_1^{(2)}, \tau_2^{(0.5)}, \tau_2^{(1)}, \tau_2^{(2)},\cdots,\tau_{M-2}^{(0.5)}, \tau_{M-2}^{(1)}, \tau_{M-2}^{(2)}, \tau_{M-1}^{(1)}, \tau_{M-1}^{(2)}  \right \}$&#10;&#10;&#10;\end{document}"/>
  <p:tag name="IGUANATEXSIZE" val="17"/>
  <p:tag name="IGUANATEXCURSOR" val="304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7,2366"/>
  <p:tag name="ORIGINALWIDTH" val="431,1961"/>
  <p:tag name="LATEXADDIN" val="\documentclass{article}&#10;\usepackage{amsmath,amsfonts,amssymb}&#10;\usepackage{xcolor}&#10;\pagestyle{empty}&#10;\begin{document}&#10;&#10;$ pp \rightarrow jj $&#10;&#10;&#10;\end{document}"/>
  <p:tag name="IGUANATEXSIZE" val="17"/>
  <p:tag name="IGUANATEXCURSOR" val="13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1,7361"/>
  <p:tag name="ORIGINALWIDTH" val="497,9377"/>
  <p:tag name="LATEXADDIN" val="\documentclass{article}&#10;\usepackage{amsmath,amsfonts,amssymb}&#10;\usepackage{xcolor}&#10;\pagestyle{empty}&#10;\begin{document}&#10;&#10;$ pp \rightarrow ZS $&#10;&#10;&#10;\end{document}"/>
  <p:tag name="IGUANATEXSIZE" val="17"/>
  <p:tag name="IGUANATEXCURSOR" val="137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86,23921"/>
  <p:tag name="ORIGINALWIDTH" val="415,448"/>
  <p:tag name="LATEXADDIN" val="\documentclass{article}&#10;\usepackage{amsmath,amsfonts,amssymb}&#10;\usepackage{xcolor}&#10;\pagestyle{empty}&#10;\begin{document}&#10;&#10;$ Z \rightarrow \nu\nu $&#10;&#10;&#10;\end{document}"/>
  <p:tag name="IGUANATEXSIZE" val="17"/>
  <p:tag name="IGUANATEXCURSOR" val="140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0,4837"/>
  <p:tag name="ORIGINALWIDTH" val="894,6382"/>
  <p:tag name="LATEXADDIN" val="\documentclass{article}&#10;\usepackage{amsmath,amsfonts,amssymb}&#10;\usepackage{xcolor}&#10;\pagestyle{empty}&#10;\begin{document}&#10;&#10;$ S \rightarrow u\overline{u}\,,\, S \rightarrow b\overline{b}$&#10;&#10;&#10;\end{document}"/>
  <p:tag name="IGUANATEXSIZE" val="17"/>
  <p:tag name="IGUANATEXCURSOR" val="168"/>
  <p:tag name="TRANSPARENCY" val="True"/>
  <p:tag name="FILENAME" val=""/>
  <p:tag name="LATEXENGINEID" val="0"/>
  <p:tag name="TEMPFOLDER" val="c:\temp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17679</TotalTime>
  <Words>2315</Words>
  <Application>Microsoft Office PowerPoint</Application>
  <PresentationFormat>On-screen Show (4:3)</PresentationFormat>
  <Paragraphs>265</Paragraphs>
  <Slides>29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5" baseType="lpstr">
      <vt:lpstr>Arial</vt:lpstr>
      <vt:lpstr>Calibri</vt:lpstr>
      <vt:lpstr>Calibri Light</vt:lpstr>
      <vt:lpstr>Cambria Math</vt:lpstr>
      <vt:lpstr>cmmi10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João Seabra</dc:creator>
  <cp:lastModifiedBy>João Seabra</cp:lastModifiedBy>
  <cp:revision>666</cp:revision>
  <dcterms:created xsi:type="dcterms:W3CDTF">2020-12-06T15:27:06Z</dcterms:created>
  <dcterms:modified xsi:type="dcterms:W3CDTF">2021-01-20T09:37:22Z</dcterms:modified>
</cp:coreProperties>
</file>