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0"/>
  </p:notesMasterIdLst>
  <p:sldIdLst>
    <p:sldId id="1429" r:id="rId2"/>
    <p:sldId id="391" r:id="rId3"/>
    <p:sldId id="1032" r:id="rId4"/>
    <p:sldId id="1035" r:id="rId5"/>
    <p:sldId id="1037" r:id="rId6"/>
    <p:sldId id="1033" r:id="rId7"/>
    <p:sldId id="396" r:id="rId8"/>
    <p:sldId id="1034" r:id="rId9"/>
    <p:sldId id="1441" r:id="rId10"/>
    <p:sldId id="1442" r:id="rId11"/>
    <p:sldId id="1443" r:id="rId12"/>
    <p:sldId id="1438" r:id="rId13"/>
    <p:sldId id="258" r:id="rId14"/>
    <p:sldId id="264" r:id="rId15"/>
    <p:sldId id="1444" r:id="rId16"/>
    <p:sldId id="1446" r:id="rId17"/>
    <p:sldId id="1434" r:id="rId18"/>
    <p:sldId id="1447" r:id="rId19"/>
    <p:sldId id="1433" r:id="rId20"/>
    <p:sldId id="1432" r:id="rId21"/>
    <p:sldId id="263" r:id="rId22"/>
    <p:sldId id="265" r:id="rId23"/>
    <p:sldId id="268" r:id="rId24"/>
    <p:sldId id="1450" r:id="rId25"/>
    <p:sldId id="1449" r:id="rId26"/>
    <p:sldId id="1448" r:id="rId27"/>
    <p:sldId id="1440" r:id="rId28"/>
    <p:sldId id="1436" r:id="rId29"/>
    <p:sldId id="1445" r:id="rId30"/>
    <p:sldId id="259" r:id="rId31"/>
    <p:sldId id="1431" r:id="rId32"/>
    <p:sldId id="1437" r:id="rId33"/>
    <p:sldId id="1430" r:id="rId34"/>
    <p:sldId id="257" r:id="rId35"/>
    <p:sldId id="261" r:id="rId36"/>
    <p:sldId id="1435" r:id="rId37"/>
    <p:sldId id="1439" r:id="rId38"/>
    <p:sldId id="262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2B4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57" autoAdjust="0"/>
  </p:normalViewPr>
  <p:slideViewPr>
    <p:cSldViewPr snapToGrid="0">
      <p:cViewPr varScale="1">
        <p:scale>
          <a:sx n="110" d="100"/>
          <a:sy n="110" d="100"/>
        </p:scale>
        <p:origin x="5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A8D6F1-0F02-43CE-B163-4421876F33BE}" type="datetimeFigureOut">
              <a:rPr lang="en-US" smtClean="0"/>
              <a:t>1/14/2021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45672-0523-493D-9546-C93CADD2D2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050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Its not just understanding the nucleon spin</a:t>
            </a:r>
            <a:r>
              <a:rPr lang="en-US" baseline="0" dirty="0"/>
              <a:t> sum rule. But a deeper quest to understand the nucleon as a many body object in QCD.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29EC9-432A-9D4D-9E7F-2234E3773AF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4414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17896F-CA29-CE4D-BE8B-C18559D10A6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3311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Significant</a:t>
            </a:r>
            <a:r>
              <a:rPr lang="en-US" baseline="0" dirty="0"/>
              <a:t> modification and simplification of this slide… may convert in to two….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71430-EBBA-144C-9116-6DF925E7AC4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715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1/14/2021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7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0.png"/><Relationship Id="rId5" Type="http://schemas.openxmlformats.org/officeDocument/2006/relationships/image" Target="../media/image180.png"/><Relationship Id="rId4" Type="http://schemas.openxmlformats.org/officeDocument/2006/relationships/image" Target="../media/image9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Relationship Id="rId9" Type="http://schemas.openxmlformats.org/officeDocument/2006/relationships/image" Target="../media/image9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emf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picture containing text&#10;&#10;Description automatically generated">
            <a:extLst>
              <a:ext uri="{FF2B5EF4-FFF2-40B4-BE49-F238E27FC236}">
                <a16:creationId xmlns:a16="http://schemas.microsoft.com/office/drawing/2014/main" id="{D0018497-5CFC-48DC-AA95-9467983249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544" b="8544"/>
          <a:stretch/>
        </p:blipFill>
        <p:spPr>
          <a:xfrm>
            <a:off x="0" y="-1"/>
            <a:ext cx="12191999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7231900-5A27-409E-8314-578C59B07C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737599" y="5372099"/>
            <a:ext cx="3292303" cy="937453"/>
          </a:xfrm>
          <a:solidFill>
            <a:srgbClr val="382B40"/>
          </a:solidFill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PID at EIC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E6A126-A403-4429-B40C-875FB25DE3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37599" y="6309551"/>
            <a:ext cx="3292304" cy="548450"/>
          </a:xfrm>
          <a:solidFill>
            <a:srgbClr val="382B40"/>
          </a:solidFill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Thomas K Hemmick</a:t>
            </a:r>
          </a:p>
        </p:txBody>
      </p:sp>
    </p:spTree>
    <p:extLst>
      <p:ext uri="{BB962C8B-B14F-4D97-AF65-F5344CB8AC3E}">
        <p14:creationId xmlns:p14="http://schemas.microsoft.com/office/powerpoint/2010/main" val="23745090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802127B-AA6D-4767-BCB2-7F59BEF5A5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911" y="900112"/>
            <a:ext cx="8886825" cy="50577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2C991BA-0BE2-4BBC-8EC5-E7C9F38F4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596668" cy="707472"/>
          </a:xfrm>
        </p:spPr>
        <p:txBody>
          <a:bodyPr/>
          <a:lstStyle/>
          <a:p>
            <a:r>
              <a:rPr lang="en-US" dirty="0"/>
              <a:t>Interaction Region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9E186F-D21E-4BA7-B838-7B0C47781F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616" y="5555569"/>
            <a:ext cx="3632433" cy="1071654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1200" dirty="0"/>
              <a:t>       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>
                <a:solidFill>
                  <a:srgbClr val="FF0000"/>
                </a:solidFill>
              </a:rPr>
              <a:t>+/- 4.5 meters for detectors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FF0000"/>
                </a:solidFill>
              </a:rPr>
              <a:t>Limited outside radius</a:t>
            </a:r>
          </a:p>
        </p:txBody>
      </p:sp>
    </p:spTree>
    <p:extLst>
      <p:ext uri="{BB962C8B-B14F-4D97-AF65-F5344CB8AC3E}">
        <p14:creationId xmlns:p14="http://schemas.microsoft.com/office/powerpoint/2010/main" val="22441203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, engineering drawing&#10;&#10;Description automatically generated">
            <a:extLst>
              <a:ext uri="{FF2B5EF4-FFF2-40B4-BE49-F238E27FC236}">
                <a16:creationId xmlns:a16="http://schemas.microsoft.com/office/drawing/2014/main" id="{61F1AA23-61A2-4B39-9D14-1A98DD7136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911" y="4383764"/>
            <a:ext cx="3917920" cy="220219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2044DD5-0A96-400F-A373-3BE7CC09DE6A}"/>
              </a:ext>
            </a:extLst>
          </p:cNvPr>
          <p:cNvSpPr txBox="1"/>
          <p:nvPr/>
        </p:nvSpPr>
        <p:spPr>
          <a:xfrm>
            <a:off x="1185470" y="6202169"/>
            <a:ext cx="319036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Generic All-purpose Detector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887DCBD-BDDE-44B1-BD23-29AD40E6C6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511"/>
          <a:stretch/>
        </p:blipFill>
        <p:spPr>
          <a:xfrm>
            <a:off x="584527" y="1657350"/>
            <a:ext cx="3486503" cy="23932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EE72AE1-F1FC-462F-9DDF-8A7AB9B7D2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0734675" cy="1657350"/>
          </a:xfrm>
          <a:prstGeom prst="rect">
            <a:avLst/>
          </a:prstGeom>
        </p:spPr>
      </p:pic>
      <p:pic>
        <p:nvPicPr>
          <p:cNvPr id="6" name="Picture 5" descr="Chart, treemap chart&#10;&#10;Description automatically generated">
            <a:extLst>
              <a:ext uri="{FF2B5EF4-FFF2-40B4-BE49-F238E27FC236}">
                <a16:creationId xmlns:a16="http://schemas.microsoft.com/office/drawing/2014/main" id="{F69F8F1F-D46A-4B16-8050-DB5F9DACCE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92247" y="1700123"/>
            <a:ext cx="7247328" cy="488583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6955941-BB00-46D1-A931-8016159233D8}"/>
              </a:ext>
            </a:extLst>
          </p:cNvPr>
          <p:cNvSpPr txBox="1"/>
          <p:nvPr/>
        </p:nvSpPr>
        <p:spPr>
          <a:xfrm>
            <a:off x="1995820" y="3375761"/>
            <a:ext cx="156966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Asymmetric!!</a:t>
            </a:r>
          </a:p>
        </p:txBody>
      </p:sp>
    </p:spTree>
    <p:extLst>
      <p:ext uri="{BB962C8B-B14F-4D97-AF65-F5344CB8AC3E}">
        <p14:creationId xmlns:p14="http://schemas.microsoft.com/office/powerpoint/2010/main" val="32545125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FFC90A-B739-4A55-9265-D07EBEA09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596668" cy="678024"/>
          </a:xfrm>
        </p:spPr>
        <p:txBody>
          <a:bodyPr/>
          <a:lstStyle/>
          <a:p>
            <a:r>
              <a:rPr lang="en-US" dirty="0"/>
              <a:t>PID ~ Velocity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F2B34B3-5CAA-428C-A43F-48EA7B37949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54818" y="779658"/>
                <a:ext cx="8811899" cy="5646309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p = </a:t>
                </a:r>
                <a:r>
                  <a:rPr lang="en-US" dirty="0" err="1"/>
                  <a:t>m</a:t>
                </a:r>
                <a:r>
                  <a:rPr lang="en-US" dirty="0" err="1">
                    <a:solidFill>
                      <a:srgbClr val="FF0000"/>
                    </a:solidFill>
                    <a:latin typeface="Symbol" panose="05050102010706020507" pitchFamily="18" charset="2"/>
                  </a:rPr>
                  <a:t>gb</a:t>
                </a:r>
                <a:r>
                  <a:rPr lang="en-US" dirty="0"/>
                  <a:t>    E = m</a:t>
                </a:r>
                <a:r>
                  <a:rPr lang="en-US" dirty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g   </a:t>
                </a:r>
                <a:r>
                  <a:rPr lang="en-US" dirty="0">
                    <a:solidFill>
                      <a:schemeClr val="tx1"/>
                    </a:solidFill>
                  </a:rPr>
                  <a:t>velocity(</a:t>
                </a:r>
                <a:r>
                  <a:rPr lang="en-US" dirty="0">
                    <a:solidFill>
                      <a:schemeClr val="tx1"/>
                    </a:solidFill>
                    <a:latin typeface="Symbol" panose="05050102010706020507" pitchFamily="18" charset="2"/>
                  </a:rPr>
                  <a:t>b</a:t>
                </a:r>
                <a:r>
                  <a:rPr lang="en-US" dirty="0">
                    <a:solidFill>
                      <a:schemeClr val="tx1"/>
                    </a:solidFill>
                  </a:rPr>
                  <a:t>) measurement yields mass.</a:t>
                </a:r>
                <a:endParaRPr lang="en-US" dirty="0">
                  <a:solidFill>
                    <a:srgbClr val="FF0000"/>
                  </a:solidFill>
                  <a:latin typeface="Symbol" panose="05050102010706020507" pitchFamily="18" charset="2"/>
                </a:endParaRP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Direct measurement:</a:t>
                </a:r>
              </a:p>
              <a:p>
                <a:pPr lvl="1"/>
                <a:r>
                  <a:rPr lang="en-US" dirty="0">
                    <a:solidFill>
                      <a:schemeClr val="tx1"/>
                    </a:solidFill>
                  </a:rPr>
                  <a:t>Record signal time at multiple locations, calculate v.</a:t>
                </a:r>
              </a:p>
              <a:p>
                <a:pPr lvl="1"/>
                <a:r>
                  <a:rPr lang="en-US" dirty="0">
                    <a:solidFill>
                      <a:srgbClr val="C00000"/>
                    </a:solidFill>
                  </a:rPr>
                  <a:t>“Fast” detector = low transit time spread </a:t>
                </a:r>
                <a:br>
                  <a:rPr lang="en-US" dirty="0">
                    <a:solidFill>
                      <a:srgbClr val="C00000"/>
                    </a:solidFill>
                  </a:rPr>
                </a:br>
                <a:r>
                  <a:rPr lang="en-US" dirty="0">
                    <a:solidFill>
                      <a:srgbClr val="C00000"/>
                    </a:solidFill>
                  </a:rPr>
                  <a:t>(most easily achieved at small transit time)</a:t>
                </a:r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Velocity-dependent interaction(s) with detector:</a:t>
                </a:r>
              </a:p>
              <a:p>
                <a:pPr lvl="1"/>
                <a:r>
                  <a:rPr lang="en-US" dirty="0">
                    <a:solidFill>
                      <a:srgbClr val="C00000"/>
                    </a:solidFill>
                  </a:rPr>
                  <a:t>Specific Ionization (aka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en-US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)</a:t>
                </a:r>
              </a:p>
              <a:p>
                <a:pPr lvl="1"/>
                <a:r>
                  <a:rPr lang="en-US" dirty="0">
                    <a:solidFill>
                      <a:schemeClr val="tx1"/>
                    </a:solidFill>
                  </a:rPr>
                  <a:t>Cherenkov Radiation: 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den>
                        </m:f>
                      </m:e>
                    </m:func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pPr lvl="2"/>
                <a:r>
                  <a:rPr lang="en-US" dirty="0" err="1">
                    <a:solidFill>
                      <a:schemeClr val="tx1"/>
                    </a:solidFill>
                    <a:latin typeface="Symbol" panose="05050102010706020507" pitchFamily="18" charset="2"/>
                  </a:rPr>
                  <a:t>q</a:t>
                </a:r>
                <a:r>
                  <a:rPr lang="en-US" baseline="-25000" dirty="0" err="1">
                    <a:solidFill>
                      <a:schemeClr val="tx1"/>
                    </a:solidFill>
                  </a:rPr>
                  <a:t>C</a:t>
                </a:r>
                <a:r>
                  <a:rPr lang="en-US" dirty="0">
                    <a:solidFill>
                      <a:schemeClr val="tx1"/>
                    </a:solidFill>
                  </a:rPr>
                  <a:t> measured </a:t>
                </a:r>
                <a:r>
                  <a:rPr lang="en-US" dirty="0" err="1">
                    <a:solidFill>
                      <a:schemeClr val="tx1"/>
                    </a:solidFill>
                  </a:rPr>
                  <a:t>wrt</a:t>
                </a:r>
                <a:r>
                  <a:rPr lang="en-US" dirty="0">
                    <a:solidFill>
                      <a:schemeClr val="tx1"/>
                    </a:solidFill>
                  </a:rPr>
                  <a:t> track direction.</a:t>
                </a:r>
              </a:p>
              <a:p>
                <a:pPr lvl="2"/>
                <a:r>
                  <a:rPr lang="en-US" dirty="0">
                    <a:solidFill>
                      <a:schemeClr val="tx1"/>
                    </a:solidFill>
                  </a:rPr>
                  <a:t>Thus dependent upon deliverables from tracking</a:t>
                </a:r>
              </a:p>
              <a:p>
                <a:pPr lvl="1"/>
                <a:endParaRPr lang="en-US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dirty="0">
                    <a:solidFill>
                      <a:schemeClr val="tx1"/>
                    </a:solidFill>
                  </a:rPr>
                  <a:t>Bremsstrahlung: 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den>
                    </m:f>
                    <m:d>
                      <m:d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̇"/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</m:acc>
                          </m:e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</m:acc>
                                    <m:r>
                                      <a:rPr lang="en-US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∙</m:t>
                                    </m:r>
                                    <m:acc>
                                      <m:accPr>
                                        <m:chr m:val="̇"/>
                                        <m:ctrlPr>
                                          <a:rPr lang="en-US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en-US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b="0" i="1" smtClean="0">
                                                <a:solidFill>
                                                  <a:schemeClr val="tx1"/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𝛽</m:t>
                                            </m:r>
                                          </m:e>
                                        </m:acc>
                                      </m:e>
                                    </m:acc>
                                  </m:e>
                                </m:d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𝛽</m:t>
                                </m:r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pPr lvl="1"/>
                <a:r>
                  <a:rPr lang="en-US" dirty="0">
                    <a:solidFill>
                      <a:schemeClr val="tx1"/>
                    </a:solidFill>
                  </a:rPr>
                  <a:t>Transition Radiation: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den>
                    </m:f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F2B34B3-5CAA-428C-A43F-48EA7B37949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4818" y="779658"/>
                <a:ext cx="8811899" cy="5646309"/>
              </a:xfrm>
              <a:blipFill>
                <a:blip r:embed="rId2"/>
                <a:stretch>
                  <a:fillRect l="-138" t="-7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F64637C7-6755-4827-8105-821E86189D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1259" y="678024"/>
            <a:ext cx="3258356" cy="2163631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25E2537-6BE0-470F-80BB-FF37DEBC45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1259" y="3095240"/>
            <a:ext cx="3370915" cy="1969578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sp>
        <p:nvSpPr>
          <p:cNvPr id="6" name="Right Brace 5">
            <a:extLst>
              <a:ext uri="{FF2B5EF4-FFF2-40B4-BE49-F238E27FC236}">
                <a16:creationId xmlns:a16="http://schemas.microsoft.com/office/drawing/2014/main" id="{A0F46273-F5DA-4EA1-A23D-F7391DCB96F3}"/>
              </a:ext>
            </a:extLst>
          </p:cNvPr>
          <p:cNvSpPr/>
          <p:nvPr/>
        </p:nvSpPr>
        <p:spPr>
          <a:xfrm>
            <a:off x="4764946" y="5105002"/>
            <a:ext cx="226503" cy="99829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A25BF6-51F1-4994-AFE4-C577618275CA}"/>
              </a:ext>
            </a:extLst>
          </p:cNvPr>
          <p:cNvSpPr txBox="1"/>
          <p:nvPr/>
        </p:nvSpPr>
        <p:spPr>
          <a:xfrm>
            <a:off x="5027804" y="5419481"/>
            <a:ext cx="1837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eID mechanisms</a:t>
            </a:r>
          </a:p>
        </p:txBody>
      </p: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E374D993-C17D-4487-BD2E-62424D77BF90}"/>
              </a:ext>
            </a:extLst>
          </p:cNvPr>
          <p:cNvCxnSpPr>
            <a:cxnSpLocks/>
          </p:cNvCxnSpPr>
          <p:nvPr/>
        </p:nvCxnSpPr>
        <p:spPr>
          <a:xfrm flipV="1">
            <a:off x="3993160" y="2841655"/>
            <a:ext cx="3207740" cy="320995"/>
          </a:xfrm>
          <a:prstGeom prst="bentConnector3">
            <a:avLst>
              <a:gd name="adj1" fmla="val 59205"/>
            </a:avLst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65EEB37D-2DE3-4FB6-A380-2D880F9A09E0}"/>
              </a:ext>
            </a:extLst>
          </p:cNvPr>
          <p:cNvCxnSpPr>
            <a:cxnSpLocks/>
          </p:cNvCxnSpPr>
          <p:nvPr/>
        </p:nvCxnSpPr>
        <p:spPr>
          <a:xfrm>
            <a:off x="4186106" y="3540300"/>
            <a:ext cx="3014794" cy="241125"/>
          </a:xfrm>
          <a:prstGeom prst="bentConnector3">
            <a:avLst>
              <a:gd name="adj1" fmla="val 56951"/>
            </a:avLst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9AD76F7-98AB-48CE-B42C-C7A321469E24}"/>
              </a:ext>
            </a:extLst>
          </p:cNvPr>
          <p:cNvSpPr txBox="1"/>
          <p:nvPr/>
        </p:nvSpPr>
        <p:spPr>
          <a:xfrm>
            <a:off x="5872578" y="6478502"/>
            <a:ext cx="6319422" cy="369332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TOF covered well in prior presentations, not repeated here</a:t>
            </a:r>
          </a:p>
        </p:txBody>
      </p:sp>
    </p:spTree>
    <p:extLst>
      <p:ext uri="{BB962C8B-B14F-4D97-AF65-F5344CB8AC3E}">
        <p14:creationId xmlns:p14="http://schemas.microsoft.com/office/powerpoint/2010/main" val="36792914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9B2767-A9EE-4859-9B89-9C5665E23E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372600" cy="734350"/>
          </a:xfrm>
        </p:spPr>
        <p:txBody>
          <a:bodyPr>
            <a:normAutofit fontScale="90000"/>
          </a:bodyPr>
          <a:lstStyle/>
          <a:p>
            <a:r>
              <a:rPr lang="en-US" dirty="0"/>
              <a:t>Available Space Depends Upon Tracking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974498-C288-41A6-8088-372B14DD60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257" y="1556848"/>
            <a:ext cx="4078857" cy="3744303"/>
          </a:xfrm>
        </p:spPr>
        <p:txBody>
          <a:bodyPr/>
          <a:lstStyle/>
          <a:p>
            <a:r>
              <a:rPr lang="en-US" dirty="0"/>
              <a:t>Cylindrical defining volume</a:t>
            </a:r>
          </a:p>
          <a:p>
            <a:r>
              <a:rPr lang="en-US" dirty="0"/>
              <a:t>+/- ~ 1.2 meters</a:t>
            </a:r>
          </a:p>
          <a:p>
            <a:r>
              <a:rPr lang="en-US" dirty="0"/>
              <a:t>Outer radius:</a:t>
            </a:r>
          </a:p>
          <a:p>
            <a:pPr lvl="1"/>
            <a:r>
              <a:rPr lang="en-US" dirty="0"/>
              <a:t>~20 cm for hybrid</a:t>
            </a:r>
          </a:p>
          <a:p>
            <a:pPr lvl="1"/>
            <a:r>
              <a:rPr lang="en-US" dirty="0"/>
              <a:t>~50 cm for All-silicon</a:t>
            </a:r>
          </a:p>
          <a:p>
            <a:r>
              <a:rPr lang="en-US" dirty="0"/>
              <a:t>Hybrid Option allows for </a:t>
            </a:r>
            <a:r>
              <a:rPr lang="en-US" dirty="0" err="1"/>
              <a:t>dE</a:t>
            </a:r>
            <a:r>
              <a:rPr lang="en-US" dirty="0"/>
              <a:t>/dx</a:t>
            </a:r>
          </a:p>
          <a:p>
            <a:r>
              <a:rPr lang="en-US" u="sng" dirty="0"/>
              <a:t>MUCH smaller than STAR or ALICE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CBA863-59F5-453C-8F81-1DDCEC5753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0114" y="896486"/>
            <a:ext cx="7910629" cy="596151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C7666A1-6B31-459D-ADFE-F26C468BD569}"/>
              </a:ext>
            </a:extLst>
          </p:cNvPr>
          <p:cNvSpPr/>
          <p:nvPr/>
        </p:nvSpPr>
        <p:spPr>
          <a:xfrm>
            <a:off x="8439299" y="3244334"/>
            <a:ext cx="2130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202020"/>
                </a:solidFill>
                <a:latin typeface="verdana" panose="020B0604030504040204" pitchFamily="34" charset="0"/>
              </a:rPr>
              <a:t>LAURA GONELLA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2701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46186-1B7E-4BE4-A846-869F876A4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596668" cy="655782"/>
          </a:xfrm>
        </p:spPr>
        <p:txBody>
          <a:bodyPr/>
          <a:lstStyle/>
          <a:p>
            <a:r>
              <a:rPr lang="en-US" dirty="0" err="1"/>
              <a:t>dE</a:t>
            </a:r>
            <a:r>
              <a:rPr lang="en-US" dirty="0"/>
              <a:t>/dx w/ hybrid detector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056730-83CE-4586-B841-0C08CA09C4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1973" y="3626589"/>
            <a:ext cx="4163291" cy="3207909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E81BA58-E2A4-462A-ACBF-E27DFDE138FE}"/>
              </a:ext>
            </a:extLst>
          </p:cNvPr>
          <p:cNvSpPr txBox="1"/>
          <p:nvPr/>
        </p:nvSpPr>
        <p:spPr>
          <a:xfrm>
            <a:off x="8744889" y="3225146"/>
            <a:ext cx="2989088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Dots = STAR</a:t>
            </a:r>
          </a:p>
          <a:p>
            <a:r>
              <a:rPr lang="en-US" dirty="0"/>
              <a:t>Boxes = sPHENIX Test Beam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46464EB-941C-47CB-B7E2-8AD6380FE7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36" y="1179291"/>
            <a:ext cx="4273123" cy="1199079"/>
          </a:xfrm>
        </p:spPr>
        <p:txBody>
          <a:bodyPr>
            <a:normAutofit/>
          </a:bodyPr>
          <a:lstStyle/>
          <a:p>
            <a:r>
              <a:rPr lang="en-US" dirty="0"/>
              <a:t>Specific ionization is a function of </a:t>
            </a:r>
            <a:r>
              <a:rPr lang="en-US" dirty="0">
                <a:latin typeface="Symbol" panose="05050102010706020507" pitchFamily="18" charset="2"/>
              </a:rPr>
              <a:t>b.</a:t>
            </a:r>
          </a:p>
          <a:p>
            <a:r>
              <a:rPr lang="en-US" dirty="0"/>
              <a:t>PID bands vs momentum.</a:t>
            </a:r>
          </a:p>
          <a:p>
            <a:r>
              <a:rPr lang="en-US" dirty="0"/>
              <a:t>Crossing ~</a:t>
            </a:r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dirty="0"/>
              <a:t> = 0.7 (TOF can help)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A2D5D9F-A563-4EC4-AFB8-EB6969EE6C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000"/>
          <a:stretch/>
        </p:blipFill>
        <p:spPr>
          <a:xfrm>
            <a:off x="78759" y="2378371"/>
            <a:ext cx="2883290" cy="248584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B4C36E1-D688-4723-A575-5086681119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4923" y="655782"/>
            <a:ext cx="7340341" cy="1949130"/>
          </a:xfrm>
          <a:prstGeom prst="rect">
            <a:avLst/>
          </a:prstGeom>
        </p:spPr>
      </p:pic>
      <p:sp>
        <p:nvSpPr>
          <p:cNvPr id="17" name="Content Placeholder 8">
            <a:extLst>
              <a:ext uri="{FF2B5EF4-FFF2-40B4-BE49-F238E27FC236}">
                <a16:creationId xmlns:a16="http://schemas.microsoft.com/office/drawing/2014/main" id="{A99FB9E4-6C6D-45E2-AC76-4B48C938E560}"/>
              </a:ext>
            </a:extLst>
          </p:cNvPr>
          <p:cNvSpPr txBox="1">
            <a:spLocks/>
          </p:cNvSpPr>
          <p:nvPr/>
        </p:nvSpPr>
        <p:spPr>
          <a:xfrm>
            <a:off x="3281613" y="2957160"/>
            <a:ext cx="4380796" cy="33429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Limitations from Landau tails:</a:t>
            </a:r>
          </a:p>
          <a:p>
            <a:pPr lvl="1"/>
            <a:r>
              <a:rPr lang="en-US" dirty="0"/>
              <a:t>Primary ionization Statistics = Poisson</a:t>
            </a:r>
          </a:p>
          <a:p>
            <a:pPr lvl="1"/>
            <a:r>
              <a:rPr lang="en-US" dirty="0"/>
              <a:t>Total ionization = Landau</a:t>
            </a:r>
          </a:p>
          <a:p>
            <a:pPr lvl="1"/>
            <a:r>
              <a:rPr lang="en-US" dirty="0"/>
              <a:t>Traditional Approach:</a:t>
            </a:r>
          </a:p>
          <a:p>
            <a:pPr lvl="2"/>
            <a:r>
              <a:rPr lang="en-US" dirty="0"/>
              <a:t>Lots of gas &amp; lots of samples</a:t>
            </a:r>
          </a:p>
          <a:p>
            <a:pPr lvl="1"/>
            <a:r>
              <a:rPr lang="en-US" dirty="0"/>
              <a:t>Forward thinking approaches:</a:t>
            </a:r>
          </a:p>
          <a:p>
            <a:pPr lvl="2"/>
            <a:r>
              <a:rPr lang="en-US" dirty="0"/>
              <a:t>Gas choice to minimize Landau</a:t>
            </a:r>
          </a:p>
          <a:p>
            <a:pPr lvl="2"/>
            <a:r>
              <a:rPr lang="en-US" dirty="0"/>
              <a:t>“Cluster Counting”</a:t>
            </a:r>
          </a:p>
          <a:p>
            <a:pPr lvl="1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C491D8-DFED-43DC-A6A2-C8F794209127}"/>
              </a:ext>
            </a:extLst>
          </p:cNvPr>
          <p:cNvSpPr txBox="1"/>
          <p:nvPr/>
        </p:nvSpPr>
        <p:spPr>
          <a:xfrm>
            <a:off x="6096000" y="-5861"/>
            <a:ext cx="60960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Goal:  Achieve </a:t>
            </a:r>
            <a:r>
              <a:rPr lang="en-US" dirty="0" err="1"/>
              <a:t>dE</a:t>
            </a:r>
            <a:r>
              <a:rPr lang="en-US" dirty="0"/>
              <a:t>/dx performance with least gas volume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B0C9CE4-70E0-4B88-BD69-9738D7D79C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612" y="5066950"/>
            <a:ext cx="3080506" cy="1708825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9C98CD9-FD6E-4FF7-A62D-9F4F327F32A4}"/>
              </a:ext>
            </a:extLst>
          </p:cNvPr>
          <p:cNvCxnSpPr/>
          <p:nvPr/>
        </p:nvCxnSpPr>
        <p:spPr>
          <a:xfrm>
            <a:off x="7164198" y="5343787"/>
            <a:ext cx="721453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411BEA8E-35B1-41A1-AFDC-4D1CFC7E18B9}"/>
              </a:ext>
            </a:extLst>
          </p:cNvPr>
          <p:cNvCxnSpPr>
            <a:cxnSpLocks/>
          </p:cNvCxnSpPr>
          <p:nvPr/>
        </p:nvCxnSpPr>
        <p:spPr>
          <a:xfrm rot="10800000" flipV="1">
            <a:off x="3579158" y="5880683"/>
            <a:ext cx="1554904" cy="260058"/>
          </a:xfrm>
          <a:prstGeom prst="bentConnector3">
            <a:avLst>
              <a:gd name="adj1" fmla="val -175"/>
            </a:avLst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48431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46186-1B7E-4BE4-A846-869F876A4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596668" cy="655782"/>
          </a:xfrm>
        </p:spPr>
        <p:txBody>
          <a:bodyPr/>
          <a:lstStyle/>
          <a:p>
            <a:r>
              <a:rPr lang="en-US" dirty="0"/>
              <a:t>Speculative Cluster Counting Concept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B0C9CE4-70E0-4B88-BD69-9738D7D79C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64" y="731283"/>
            <a:ext cx="7373850" cy="6060445"/>
          </a:xfrm>
          <a:prstGeom prst="rect">
            <a:avLst/>
          </a:prstGeom>
          <a:ln w="38100">
            <a:solidFill>
              <a:srgbClr val="00B050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Content Placeholder 8">
                <a:extLst>
                  <a:ext uri="{FF2B5EF4-FFF2-40B4-BE49-F238E27FC236}">
                    <a16:creationId xmlns:a16="http://schemas.microsoft.com/office/drawing/2014/main" id="{A07DE6C1-57C3-492B-922E-64A589981DD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973855" y="163167"/>
                <a:ext cx="4134181" cy="2285959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FF0000"/>
                </a:solidFill>
              </a:ln>
            </p:spPr>
            <p:txBody>
              <a:bodyPr vert="horz" lIns="91440" tIns="45720" rIns="91440" bIns="45720" rtlCol="0">
                <a:normAutofit/>
              </a:bodyPr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Clr>
                    <a:srgbClr val="5FCBEF"/>
                  </a:buClr>
                  <a:defRPr/>
                </a:pPr>
                <a:r>
                  <a:rPr lang="en-US" sz="20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Trebuchet MS" panose="020B0603020202020204"/>
                  </a:rPr>
                  <a:t>Scaling to our available length:</a:t>
                </a:r>
              </a:p>
              <a:p>
                <a:pPr lvl="1">
                  <a:buClr>
                    <a:srgbClr val="5FCBEF"/>
                  </a:buClr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𝑁</m:t>
                        </m:r>
                      </m:e>
                      <m:sub>
                        <m:r>
                          <a:rPr kumimoji="0" lang="en-US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𝑐𝑙𝑢𝑠𝑡𝑒𝑟</m:t>
                        </m:r>
                      </m:sub>
                    </m:sSub>
                    <m:r>
                      <a:rPr kumimoji="0" lang="en-US" sz="1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>
                      <a:rPr kumimoji="0" lang="en-US" sz="1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𝐿𝑒𝑛𝑔𝑡h</m:t>
                    </m:r>
                  </m:oMath>
                </a14:m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endParaRPr>
              </a:p>
              <a:p>
                <a:pPr lvl="1">
                  <a:buClr>
                    <a:srgbClr val="5FCBEF"/>
                  </a:buClr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400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</m:sSub>
                    <m:r>
                      <a:rPr kumimoji="0" lang="en-US" sz="1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rad>
                      <m:radPr>
                        <m:degHide m:val="on"/>
                        <m:ctrlPr>
                          <a:rPr kumimoji="0" lang="en-US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𝑁</m:t>
                            </m:r>
                          </m:e>
                          <m:sub>
                            <m:r>
                              <a:rPr kumimoji="0" lang="en-US" sz="14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𝑐𝑙𝑢𝑠𝑡𝑒𝑟</m:t>
                            </m:r>
                          </m:sub>
                        </m:sSub>
                      </m:e>
                    </m:rad>
                    <m:r>
                      <a:rPr kumimoji="0" lang="en-US" sz="14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ad>
                      <m:radPr>
                        <m:degHide m:val="on"/>
                        <m:ctrlPr>
                          <a:rPr kumimoji="0" lang="en-US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kumimoji="0" lang="en-US" sz="14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</m:rad>
                  </m:oMath>
                </a14:m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endParaRPr>
              </a:p>
              <a:p>
                <a:pPr>
                  <a:buClr>
                    <a:srgbClr val="5FCBEF"/>
                  </a:buClr>
                  <a:defRPr/>
                </a:pPr>
                <a:r>
                  <a:rPr lang="en-US" sz="16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Trebuchet MS" panose="020B0603020202020204"/>
                  </a:rPr>
                  <a:t>Using a 3</a:t>
                </a:r>
                <a:r>
                  <a:rPr lang="en-US" sz="16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Symbol" panose="05050102010706020507" pitchFamily="18" charset="2"/>
                  </a:rPr>
                  <a:t>s</a:t>
                </a:r>
                <a:r>
                  <a:rPr lang="en-US" sz="1600" dirty="0">
                    <a:solidFill>
                      <a:prstClr val="black">
                        <a:lumMod val="75000"/>
                        <a:lumOff val="25000"/>
                      </a:prstClr>
                    </a:solidFill>
                    <a:latin typeface="Trebuchet MS" panose="020B0603020202020204"/>
                  </a:rPr>
                  <a:t> reference @ 40 cm gas:</a:t>
                </a:r>
              </a:p>
              <a:p>
                <a:pPr lvl="1">
                  <a:buClr>
                    <a:srgbClr val="5FCBEF"/>
                  </a:buClr>
                  <a:defRPr/>
                </a:pP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3</m:t>
                    </m:r>
                    <m:rad>
                      <m:radPr>
                        <m:degHide m:val="on"/>
                        <m:ctrlPr>
                          <a:rPr lang="en-US" sz="1800" b="0" i="1" smtClean="0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1800" b="0" i="1" smtClean="0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b="0" i="1" smtClean="0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120</m:t>
                            </m:r>
                          </m:num>
                          <m:den>
                            <m:r>
                              <a:rPr lang="en-US" sz="1800" b="0" i="1" smtClean="0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40</m:t>
                            </m:r>
                          </m:den>
                        </m:f>
                      </m:e>
                    </m:rad>
                    <m:r>
                      <a:rPr lang="en-US" sz="1800" b="0" i="1" smtClean="0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5.2</m:t>
                    </m:r>
                  </m:oMath>
                </a14:m>
                <a:endParaRPr 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Trebuchet MS" panose="020B0603020202020204"/>
                </a:endParaRPr>
              </a:p>
              <a:p>
                <a:pPr>
                  <a:buClr>
                    <a:srgbClr val="5FCBEF"/>
                  </a:buClr>
                  <a:defRPr/>
                </a:pP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endParaRPr>
              </a:p>
              <a:p>
                <a:pPr lvl="1">
                  <a:buClr>
                    <a:srgbClr val="5FCBEF"/>
                  </a:buClr>
                  <a:defRPr/>
                </a:pP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endParaRPr>
              </a:p>
              <a:p>
                <a:pPr marL="742950" marR="0" lvl="1" indent="-285750" algn="l" defTabSz="457200" rtl="0" eaLnBrk="1" fontAlgn="auto" latinLnBrk="0" hangingPunct="1">
                  <a:lnSpc>
                    <a:spcPct val="100000"/>
                  </a:lnSpc>
                  <a:spcBef>
                    <a:spcPts val="1000"/>
                  </a:spcBef>
                  <a:spcAft>
                    <a:spcPts val="0"/>
                  </a:spcAft>
                  <a:buClr>
                    <a:srgbClr val="5FCBEF"/>
                  </a:buClr>
                  <a:buSzPct val="80000"/>
                  <a:buFont typeface="Wingdings 3" charset="2"/>
                  <a:buChar char=""/>
                  <a:tabLst/>
                  <a:defRPr/>
                </a:pP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7" name="Content Placeholder 8">
                <a:extLst>
                  <a:ext uri="{FF2B5EF4-FFF2-40B4-BE49-F238E27FC236}">
                    <a16:creationId xmlns:a16="http://schemas.microsoft.com/office/drawing/2014/main" id="{A07DE6C1-57C3-492B-922E-64A589981D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3855" y="163167"/>
                <a:ext cx="4134181" cy="2285959"/>
              </a:xfrm>
              <a:prstGeom prst="rect">
                <a:avLst/>
              </a:prstGeom>
              <a:blipFill>
                <a:blip r:embed="rId3"/>
                <a:stretch>
                  <a:fillRect l="-146" t="-1050"/>
                </a:stretch>
              </a:blipFill>
              <a:ln w="381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7C2B3F99-788D-4D7D-BC8B-7AC14741C00E}"/>
              </a:ext>
            </a:extLst>
          </p:cNvPr>
          <p:cNvCxnSpPr/>
          <p:nvPr/>
        </p:nvCxnSpPr>
        <p:spPr>
          <a:xfrm>
            <a:off x="1287710" y="3280095"/>
            <a:ext cx="5746458" cy="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3DA931B-CEFD-4B09-99E7-FCABA27279EB}"/>
              </a:ext>
            </a:extLst>
          </p:cNvPr>
          <p:cNvCxnSpPr/>
          <p:nvPr/>
        </p:nvCxnSpPr>
        <p:spPr>
          <a:xfrm flipV="1">
            <a:off x="4160939" y="3280095"/>
            <a:ext cx="0" cy="256703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8402583-9F83-4DEA-AEC7-A23A4800CC7B}"/>
              </a:ext>
            </a:extLst>
          </p:cNvPr>
          <p:cNvCxnSpPr/>
          <p:nvPr/>
        </p:nvCxnSpPr>
        <p:spPr>
          <a:xfrm flipV="1">
            <a:off x="4598565" y="3280095"/>
            <a:ext cx="0" cy="256703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021BC40-E06F-43B7-8DDD-10DD732B292F}"/>
              </a:ext>
            </a:extLst>
          </p:cNvPr>
          <p:cNvCxnSpPr>
            <a:cxnSpLocks/>
          </p:cNvCxnSpPr>
          <p:nvPr/>
        </p:nvCxnSpPr>
        <p:spPr>
          <a:xfrm flipH="1">
            <a:off x="6178494" y="2343150"/>
            <a:ext cx="1795361" cy="89919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ontent Placeholder 8">
            <a:extLst>
              <a:ext uri="{FF2B5EF4-FFF2-40B4-BE49-F238E27FC236}">
                <a16:creationId xmlns:a16="http://schemas.microsoft.com/office/drawing/2014/main" id="{86515C60-2F38-4208-B286-9CF48FE2BAB6}"/>
              </a:ext>
            </a:extLst>
          </p:cNvPr>
          <p:cNvSpPr txBox="1">
            <a:spLocks/>
          </p:cNvSpPr>
          <p:nvPr/>
        </p:nvSpPr>
        <p:spPr>
          <a:xfrm>
            <a:off x="7981489" y="4515479"/>
            <a:ext cx="4008423" cy="2285959"/>
          </a:xfrm>
          <a:prstGeom prst="rect">
            <a:avLst/>
          </a:prstGeom>
          <a:solidFill>
            <a:schemeClr val="bg1"/>
          </a:solidFill>
          <a:ln w="38100">
            <a:solidFill>
              <a:srgbClr val="7030A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5FCBEF"/>
              </a:buClr>
              <a:defRPr/>
            </a:pPr>
            <a:r>
              <a:rPr lang="en-US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Existing Concept (“</a:t>
            </a:r>
            <a:r>
              <a:rPr lang="en-US" sz="14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Timepix</a:t>
            </a:r>
            <a:r>
              <a:rPr lang="en-US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”)</a:t>
            </a:r>
          </a:p>
          <a:p>
            <a:pPr lvl="1">
              <a:buClr>
                <a:srgbClr val="5FCBEF"/>
              </a:buClr>
              <a:defRPr/>
            </a:pPr>
            <a:r>
              <a:rPr lang="en-US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Avalanche onto Silicon Pixels</a:t>
            </a:r>
          </a:p>
          <a:p>
            <a:pPr lvl="1">
              <a:buClr>
                <a:srgbClr val="5FCBEF"/>
              </a:buClr>
              <a:defRPr/>
            </a:pPr>
            <a:r>
              <a:rPr lang="en-US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Tiny Pixels (smaller than cluster spacing)</a:t>
            </a:r>
          </a:p>
          <a:p>
            <a:pPr lvl="1">
              <a:buClr>
                <a:srgbClr val="5FCBEF"/>
              </a:buClr>
              <a:defRPr/>
            </a:pPr>
            <a:r>
              <a:rPr lang="en-US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Sufficient gain for single electron</a:t>
            </a:r>
          </a:p>
          <a:p>
            <a:pPr lvl="0">
              <a:buClr>
                <a:srgbClr val="5FCBEF"/>
              </a:buClr>
              <a:defRPr/>
            </a:pPr>
            <a:r>
              <a:rPr lang="en-US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In principle can work</a:t>
            </a:r>
          </a:p>
          <a:p>
            <a:pPr lvl="0">
              <a:buClr>
                <a:srgbClr val="5FCBEF"/>
              </a:buClr>
              <a:defRPr/>
            </a:pPr>
            <a:r>
              <a:rPr lang="en-US" sz="1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Expensive for large area.</a:t>
            </a:r>
          </a:p>
          <a:p>
            <a:pPr lvl="0">
              <a:buClr>
                <a:srgbClr val="5FCBEF"/>
              </a:buClr>
              <a:defRPr/>
            </a:pPr>
            <a:r>
              <a:rPr lang="en-US" sz="1400" dirty="0">
                <a:solidFill>
                  <a:srgbClr val="FF0000"/>
                </a:solidFill>
              </a:rPr>
              <a:t>Can we accomplish with conventional tech?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0066A62D-8FB5-43E6-BE71-A3D5D0D35F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3097" y="2532788"/>
            <a:ext cx="3961722" cy="1951588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  <p:extLst>
      <p:ext uri="{BB962C8B-B14F-4D97-AF65-F5344CB8AC3E}">
        <p14:creationId xmlns:p14="http://schemas.microsoft.com/office/powerpoint/2010/main" val="7938438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46186-1B7E-4BE4-A846-869F876A4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493" y="7447"/>
            <a:ext cx="8596668" cy="618394"/>
          </a:xfrm>
        </p:spPr>
        <p:txBody>
          <a:bodyPr>
            <a:normAutofit fontScale="90000"/>
          </a:bodyPr>
          <a:lstStyle/>
          <a:p>
            <a:r>
              <a:rPr lang="en-US" dirty="0"/>
              <a:t>Long Shadow Detector -- LSD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1CED886-CE25-4EFA-82C2-9101738FF9C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37773" y="4179129"/>
                <a:ext cx="6314106" cy="2350269"/>
              </a:xfrm>
            </p:spPr>
            <p:txBody>
              <a:bodyPr/>
              <a:lstStyle/>
              <a:p>
                <a:pPr lvl="0">
                  <a:buClr>
                    <a:srgbClr val="5FCBEF"/>
                  </a:buClr>
                  <a:defRPr/>
                </a:pPr>
                <a:r>
                  <a:rPr lang="en-US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Drift leverages huge Lorentz angle as “magnifier”</a:t>
                </a:r>
              </a:p>
              <a:p>
                <a:pPr lvl="0">
                  <a:buClr>
                    <a:srgbClr val="5FCBEF"/>
                  </a:buClr>
                  <a:defRPr/>
                </a:pPr>
                <a:r>
                  <a:rPr lang="en-US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Clusters spread across </a:t>
                </a:r>
                <a:r>
                  <a:rPr lang="en-US" u="sng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space and time</a:t>
                </a:r>
                <a:r>
                  <a:rPr lang="en-US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.</a:t>
                </a:r>
              </a:p>
              <a:p>
                <a:pPr lvl="0">
                  <a:buClr>
                    <a:srgbClr val="5FCBEF"/>
                  </a:buClr>
                  <a:defRPr/>
                </a:pPr>
                <a:r>
                  <a:rPr lang="en-US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Higher B = Lower Transverse diffusion</a:t>
                </a:r>
              </a:p>
              <a:p>
                <a:pPr lvl="1">
                  <a:buClr>
                    <a:srgbClr val="5FCBEF"/>
                  </a:buClr>
                  <a:defRPr/>
                </a:pPr>
                <a:r>
                  <a:rPr lang="en-US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Example:  T2K(130 V/cm) has only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25</m:t>
                    </m:r>
                    <m:f>
                      <m:fPr>
                        <m:ctrlPr>
                          <a:rPr lang="en-US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  <m:r>
                          <a:rPr lang="en-US" i="1">
                            <a:solidFill>
                              <a:prstClr val="black">
                                <a:lumMod val="75000"/>
                                <a:lumOff val="25000"/>
                              </a:prst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solidFill>
                                  <a:prstClr val="black">
                                    <a:lumMod val="75000"/>
                                    <a:lumOff val="25000"/>
                                  </a:prstClr>
                                </a:solidFill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</m:rad>
                      </m:den>
                    </m:f>
                    <m:r>
                      <a:rPr lang="en-US" i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𝑎𝑡</m:t>
                    </m:r>
                    <m:r>
                      <a:rPr lang="en-US" i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 3 </m:t>
                    </m:r>
                    <m:r>
                      <a:rPr lang="en-US" i="1">
                        <a:solidFill>
                          <a:prstClr val="black">
                            <a:lumMod val="75000"/>
                            <a:lumOff val="25000"/>
                          </a:prstClr>
                        </a:solidFill>
                        <a:latin typeface="Cambria Math" panose="02040503050406030204" pitchFamily="18" charset="0"/>
                      </a:rPr>
                      <m:t>𝑇𝑒𝑠𝑙𝑎</m:t>
                    </m:r>
                  </m:oMath>
                </a14:m>
                <a:endParaRPr lang="en-US" sz="1200" dirty="0">
                  <a:solidFill>
                    <a:prstClr val="black">
                      <a:lumMod val="75000"/>
                      <a:lumOff val="25000"/>
                    </a:prstClr>
                  </a:solidFill>
                </a:endParaRPr>
              </a:p>
              <a:p>
                <a:pPr>
                  <a:buClr>
                    <a:srgbClr val="5FCBEF"/>
                  </a:buClr>
                  <a:defRPr/>
                </a:pPr>
                <a:r>
                  <a:rPr lang="en-US" sz="1600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Detect (count) clusters with conventional means.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71CED886-CE25-4EFA-82C2-9101738FF9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37773" y="4179129"/>
                <a:ext cx="6314106" cy="2350269"/>
              </a:xfrm>
              <a:blipFill>
                <a:blip r:embed="rId2"/>
                <a:stretch>
                  <a:fillRect l="-193" t="-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EE4F9A7-ACD8-4EC0-B257-D19F7C6AF3F2}"/>
              </a:ext>
            </a:extLst>
          </p:cNvPr>
          <p:cNvCxnSpPr/>
          <p:nvPr/>
        </p:nvCxnSpPr>
        <p:spPr>
          <a:xfrm flipV="1">
            <a:off x="780177" y="1587843"/>
            <a:ext cx="4924338" cy="10570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D217516F-759D-4F58-B4A7-7A1B0339A4DE}"/>
              </a:ext>
            </a:extLst>
          </p:cNvPr>
          <p:cNvCxnSpPr/>
          <p:nvPr/>
        </p:nvCxnSpPr>
        <p:spPr>
          <a:xfrm flipV="1">
            <a:off x="773186" y="2116349"/>
            <a:ext cx="4924338" cy="105701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CACCB99-8A33-49AE-A6EC-91C1A85A224E}"/>
              </a:ext>
            </a:extLst>
          </p:cNvPr>
          <p:cNvCxnSpPr/>
          <p:nvPr/>
        </p:nvCxnSpPr>
        <p:spPr>
          <a:xfrm>
            <a:off x="6205057" y="1235506"/>
            <a:ext cx="1912690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A70EEBC-A8AD-4172-A4C6-AFECAE5C4F90}"/>
              </a:ext>
            </a:extLst>
          </p:cNvPr>
          <p:cNvCxnSpPr/>
          <p:nvPr/>
        </p:nvCxnSpPr>
        <p:spPr>
          <a:xfrm>
            <a:off x="6205057" y="1593436"/>
            <a:ext cx="1912690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6BDDD46-3692-4E4E-A39E-D2AC73E3639F}"/>
              </a:ext>
            </a:extLst>
          </p:cNvPr>
          <p:cNvCxnSpPr/>
          <p:nvPr/>
        </p:nvCxnSpPr>
        <p:spPr>
          <a:xfrm>
            <a:off x="6205057" y="1951366"/>
            <a:ext cx="1912690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D15AF8E-8724-4840-89E0-11BE9F9C76DD}"/>
              </a:ext>
            </a:extLst>
          </p:cNvPr>
          <p:cNvCxnSpPr/>
          <p:nvPr/>
        </p:nvCxnSpPr>
        <p:spPr>
          <a:xfrm>
            <a:off x="6205057" y="2309296"/>
            <a:ext cx="1912690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8A5EAD7-6C36-4CA4-88F3-E32E42898CD1}"/>
              </a:ext>
            </a:extLst>
          </p:cNvPr>
          <p:cNvCxnSpPr/>
          <p:nvPr/>
        </p:nvCxnSpPr>
        <p:spPr>
          <a:xfrm>
            <a:off x="6205057" y="2667227"/>
            <a:ext cx="1912690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52012AA8-49FA-4D28-AF7D-4D693C2D7FA5}"/>
              </a:ext>
            </a:extLst>
          </p:cNvPr>
          <p:cNvSpPr txBox="1"/>
          <p:nvPr/>
        </p:nvSpPr>
        <p:spPr>
          <a:xfrm>
            <a:off x="6639707" y="1629786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B-field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34B56CE2-1DF0-4A20-93F8-5CADB66A4707}"/>
              </a:ext>
            </a:extLst>
          </p:cNvPr>
          <p:cNvCxnSpPr/>
          <p:nvPr/>
        </p:nvCxnSpPr>
        <p:spPr>
          <a:xfrm flipV="1">
            <a:off x="4152551" y="1394897"/>
            <a:ext cx="0" cy="18371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EBFC9068-7154-45BA-92B0-33C76268A401}"/>
              </a:ext>
            </a:extLst>
          </p:cNvPr>
          <p:cNvSpPr txBox="1"/>
          <p:nvPr/>
        </p:nvSpPr>
        <p:spPr>
          <a:xfrm>
            <a:off x="4291720" y="2452142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track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3AE1992-D054-45A8-89F7-6FD2700552B5}"/>
              </a:ext>
            </a:extLst>
          </p:cNvPr>
          <p:cNvSpPr txBox="1"/>
          <p:nvPr/>
        </p:nvSpPr>
        <p:spPr>
          <a:xfrm rot="20813995">
            <a:off x="629174" y="2812876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HV-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95CCAA3-C64E-41C0-B6A0-BD8F4AF24E40}"/>
              </a:ext>
            </a:extLst>
          </p:cNvPr>
          <p:cNvSpPr txBox="1"/>
          <p:nvPr/>
        </p:nvSpPr>
        <p:spPr>
          <a:xfrm>
            <a:off x="218254" y="783868"/>
            <a:ext cx="414728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New Concept: Like a “Streak Camera”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64BFC79-6945-4189-9B2D-DBE60DD0F03A}"/>
              </a:ext>
            </a:extLst>
          </p:cNvPr>
          <p:cNvSpPr/>
          <p:nvPr/>
        </p:nvSpPr>
        <p:spPr>
          <a:xfrm rot="20883032">
            <a:off x="711589" y="2123420"/>
            <a:ext cx="5061513" cy="652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0F3DE279-9E7D-485C-BD7A-A2A4386B33DF}"/>
              </a:ext>
            </a:extLst>
          </p:cNvPr>
          <p:cNvCxnSpPr>
            <a:cxnSpLocks/>
          </p:cNvCxnSpPr>
          <p:nvPr/>
        </p:nvCxnSpPr>
        <p:spPr>
          <a:xfrm flipH="1">
            <a:off x="3649211" y="2116349"/>
            <a:ext cx="50334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8E03C5C-DBF4-4E30-A25C-D95E4AE0DC9B}"/>
              </a:ext>
            </a:extLst>
          </p:cNvPr>
          <p:cNvCxnSpPr>
            <a:cxnSpLocks/>
            <a:endCxn id="33" idx="2"/>
          </p:cNvCxnSpPr>
          <p:nvPr/>
        </p:nvCxnSpPr>
        <p:spPr>
          <a:xfrm flipH="1" flipV="1">
            <a:off x="3249103" y="2187979"/>
            <a:ext cx="903450" cy="52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45A6BBF-FA58-4D3C-9BCC-4ED83D55331C}"/>
              </a:ext>
            </a:extLst>
          </p:cNvPr>
          <p:cNvCxnSpPr>
            <a:cxnSpLocks/>
          </p:cNvCxnSpPr>
          <p:nvPr/>
        </p:nvCxnSpPr>
        <p:spPr>
          <a:xfrm flipH="1">
            <a:off x="2952925" y="2270147"/>
            <a:ext cx="11996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572909E-8083-488E-A6E0-EDDAFCEB4867}"/>
              </a:ext>
            </a:extLst>
          </p:cNvPr>
          <p:cNvCxnSpPr>
            <a:cxnSpLocks/>
          </p:cNvCxnSpPr>
          <p:nvPr/>
        </p:nvCxnSpPr>
        <p:spPr>
          <a:xfrm flipH="1">
            <a:off x="2592198" y="2347046"/>
            <a:ext cx="15603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DFD4944-BAEA-4EF8-A017-023E735A8A2C}"/>
              </a:ext>
            </a:extLst>
          </p:cNvPr>
          <p:cNvCxnSpPr>
            <a:cxnSpLocks/>
          </p:cNvCxnSpPr>
          <p:nvPr/>
        </p:nvCxnSpPr>
        <p:spPr>
          <a:xfrm flipH="1">
            <a:off x="2021747" y="2423945"/>
            <a:ext cx="2130805" cy="279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58360E1-8B80-4F06-9096-B702E046547F}"/>
              </a:ext>
            </a:extLst>
          </p:cNvPr>
          <p:cNvCxnSpPr/>
          <p:nvPr/>
        </p:nvCxnSpPr>
        <p:spPr>
          <a:xfrm flipV="1">
            <a:off x="800682" y="975230"/>
            <a:ext cx="4924338" cy="10570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7DB2F97-ABE8-4D48-8C25-1043FA500245}"/>
              </a:ext>
            </a:extLst>
          </p:cNvPr>
          <p:cNvCxnSpPr/>
          <p:nvPr/>
        </p:nvCxnSpPr>
        <p:spPr>
          <a:xfrm flipV="1">
            <a:off x="793691" y="1503736"/>
            <a:ext cx="4924338" cy="105701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276E1A08-3ED0-42CC-BB8F-88286C15ECC1}"/>
              </a:ext>
            </a:extLst>
          </p:cNvPr>
          <p:cNvSpPr txBox="1"/>
          <p:nvPr/>
        </p:nvSpPr>
        <p:spPr>
          <a:xfrm rot="20840626">
            <a:off x="1818052" y="1370631"/>
            <a:ext cx="94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Sensors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CC19F31-8BB4-45BF-8C8E-05ECAC60B027}"/>
              </a:ext>
            </a:extLst>
          </p:cNvPr>
          <p:cNvSpPr/>
          <p:nvPr/>
        </p:nvSpPr>
        <p:spPr>
          <a:xfrm rot="20883032">
            <a:off x="732094" y="1510807"/>
            <a:ext cx="5061513" cy="6526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C6106B14-A777-4F47-8CA4-386F9A9D78C9}"/>
              </a:ext>
            </a:extLst>
          </p:cNvPr>
          <p:cNvCxnSpPr>
            <a:cxnSpLocks/>
          </p:cNvCxnSpPr>
          <p:nvPr/>
        </p:nvCxnSpPr>
        <p:spPr>
          <a:xfrm flipH="1">
            <a:off x="3669716" y="1503736"/>
            <a:ext cx="50334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ABD7B31-CF1B-40C8-8D23-B2BBF8554540}"/>
              </a:ext>
            </a:extLst>
          </p:cNvPr>
          <p:cNvCxnSpPr>
            <a:cxnSpLocks/>
            <a:endCxn id="41" idx="2"/>
          </p:cNvCxnSpPr>
          <p:nvPr/>
        </p:nvCxnSpPr>
        <p:spPr>
          <a:xfrm flipH="1" flipV="1">
            <a:off x="3269608" y="1575366"/>
            <a:ext cx="903450" cy="52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34CE64A5-370E-4A79-9DFA-9F2D5CC7A1CA}"/>
              </a:ext>
            </a:extLst>
          </p:cNvPr>
          <p:cNvCxnSpPr>
            <a:cxnSpLocks/>
          </p:cNvCxnSpPr>
          <p:nvPr/>
        </p:nvCxnSpPr>
        <p:spPr>
          <a:xfrm flipH="1">
            <a:off x="2973430" y="1657534"/>
            <a:ext cx="119962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A4B337D9-4242-4D2C-A156-932D28F24FA9}"/>
              </a:ext>
            </a:extLst>
          </p:cNvPr>
          <p:cNvCxnSpPr>
            <a:cxnSpLocks/>
          </p:cNvCxnSpPr>
          <p:nvPr/>
        </p:nvCxnSpPr>
        <p:spPr>
          <a:xfrm flipH="1">
            <a:off x="2612703" y="1734433"/>
            <a:ext cx="15603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3887C758-AA11-4834-B52C-AFEEC00B95E5}"/>
              </a:ext>
            </a:extLst>
          </p:cNvPr>
          <p:cNvCxnSpPr>
            <a:cxnSpLocks/>
          </p:cNvCxnSpPr>
          <p:nvPr/>
        </p:nvCxnSpPr>
        <p:spPr>
          <a:xfrm flipH="1">
            <a:off x="2042252" y="1811332"/>
            <a:ext cx="2130805" cy="279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9D38910-31F7-479E-A4B8-EAA167821362}"/>
              </a:ext>
            </a:extLst>
          </p:cNvPr>
          <p:cNvSpPr txBox="1"/>
          <p:nvPr/>
        </p:nvSpPr>
        <p:spPr>
          <a:xfrm>
            <a:off x="9822677" y="213898"/>
            <a:ext cx="1855893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Bad for Tracking</a:t>
            </a:r>
          </a:p>
          <a:p>
            <a:pPr algn="ctr"/>
            <a:r>
              <a:rPr lang="en-US" dirty="0"/>
              <a:t>Good for PID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CC2ACE6-C851-408C-BC5A-A33CC1839F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73338"/>
          <a:stretch/>
        </p:blipFill>
        <p:spPr>
          <a:xfrm>
            <a:off x="759672" y="3194068"/>
            <a:ext cx="8950762" cy="8229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E7AD092-2617-4B84-92BD-F1D81427EE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3206" y="3163064"/>
            <a:ext cx="3379909" cy="357835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7FD0437-EFBE-4429-B94E-BEF92BDFDE10}"/>
              </a:ext>
            </a:extLst>
          </p:cNvPr>
          <p:cNvSpPr txBox="1"/>
          <p:nvPr/>
        </p:nvSpPr>
        <p:spPr>
          <a:xfrm>
            <a:off x="4291720" y="3438931"/>
            <a:ext cx="1690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Silicon Tracker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5C568C7-4D37-4270-93E2-498ECAEB7FE7}"/>
              </a:ext>
            </a:extLst>
          </p:cNvPr>
          <p:cNvCxnSpPr>
            <a:cxnSpLocks/>
          </p:cNvCxnSpPr>
          <p:nvPr/>
        </p:nvCxnSpPr>
        <p:spPr>
          <a:xfrm flipV="1">
            <a:off x="6150276" y="153757"/>
            <a:ext cx="6990" cy="3473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ight Brace 9">
            <a:extLst>
              <a:ext uri="{FF2B5EF4-FFF2-40B4-BE49-F238E27FC236}">
                <a16:creationId xmlns:a16="http://schemas.microsoft.com/office/drawing/2014/main" id="{1C7C3C15-9EFD-43A2-9866-44045A08E1CA}"/>
              </a:ext>
            </a:extLst>
          </p:cNvPr>
          <p:cNvSpPr/>
          <p:nvPr/>
        </p:nvSpPr>
        <p:spPr>
          <a:xfrm>
            <a:off x="5763236" y="1606030"/>
            <a:ext cx="178735" cy="482735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Brace 44">
            <a:extLst>
              <a:ext uri="{FF2B5EF4-FFF2-40B4-BE49-F238E27FC236}">
                <a16:creationId xmlns:a16="http://schemas.microsoft.com/office/drawing/2014/main" id="{D3D50113-5AB1-44C9-A3DF-40553C516763}"/>
              </a:ext>
            </a:extLst>
          </p:cNvPr>
          <p:cNvSpPr/>
          <p:nvPr/>
        </p:nvSpPr>
        <p:spPr>
          <a:xfrm>
            <a:off x="5783741" y="1002675"/>
            <a:ext cx="178735" cy="482735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ight Brace 47">
            <a:extLst>
              <a:ext uri="{FF2B5EF4-FFF2-40B4-BE49-F238E27FC236}">
                <a16:creationId xmlns:a16="http://schemas.microsoft.com/office/drawing/2014/main" id="{16787C86-A4AE-409B-B784-98A93BC0425E}"/>
              </a:ext>
            </a:extLst>
          </p:cNvPr>
          <p:cNvSpPr/>
          <p:nvPr/>
        </p:nvSpPr>
        <p:spPr>
          <a:xfrm>
            <a:off x="5804246" y="399320"/>
            <a:ext cx="178735" cy="482735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D80607-B763-43AA-A0F6-BCE77D3342AD}"/>
              </a:ext>
            </a:extLst>
          </p:cNvPr>
          <p:cNvSpPr txBox="1"/>
          <p:nvPr/>
        </p:nvSpPr>
        <p:spPr>
          <a:xfrm>
            <a:off x="6000950" y="444926"/>
            <a:ext cx="2093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Multiple sections…</a:t>
            </a: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962A1753-5EF0-4041-A5A4-0D51BAF30F11}"/>
              </a:ext>
            </a:extLst>
          </p:cNvPr>
          <p:cNvCxnSpPr>
            <a:cxnSpLocks/>
          </p:cNvCxnSpPr>
          <p:nvPr/>
        </p:nvCxnSpPr>
        <p:spPr>
          <a:xfrm flipV="1">
            <a:off x="6429035" y="153757"/>
            <a:ext cx="6990" cy="3473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4794E720-DA50-414F-B28D-A8FF07C6B350}"/>
              </a:ext>
            </a:extLst>
          </p:cNvPr>
          <p:cNvCxnSpPr>
            <a:cxnSpLocks/>
          </p:cNvCxnSpPr>
          <p:nvPr/>
        </p:nvCxnSpPr>
        <p:spPr>
          <a:xfrm flipV="1">
            <a:off x="6707794" y="153757"/>
            <a:ext cx="6990" cy="3473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1431A5B6-E500-4AAD-AAF7-CC8B90007339}"/>
              </a:ext>
            </a:extLst>
          </p:cNvPr>
          <p:cNvCxnSpPr>
            <a:cxnSpLocks/>
          </p:cNvCxnSpPr>
          <p:nvPr/>
        </p:nvCxnSpPr>
        <p:spPr>
          <a:xfrm flipV="1">
            <a:off x="6986553" y="153757"/>
            <a:ext cx="6990" cy="3473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9679D871-AD63-4043-9D62-05C7B25393C3}"/>
              </a:ext>
            </a:extLst>
          </p:cNvPr>
          <p:cNvCxnSpPr>
            <a:cxnSpLocks/>
          </p:cNvCxnSpPr>
          <p:nvPr/>
        </p:nvCxnSpPr>
        <p:spPr>
          <a:xfrm flipV="1">
            <a:off x="7265312" y="153757"/>
            <a:ext cx="6990" cy="3473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209A1059-BD9F-473B-9DC3-9853D084AA34}"/>
              </a:ext>
            </a:extLst>
          </p:cNvPr>
          <p:cNvCxnSpPr>
            <a:cxnSpLocks/>
          </p:cNvCxnSpPr>
          <p:nvPr/>
        </p:nvCxnSpPr>
        <p:spPr>
          <a:xfrm flipV="1">
            <a:off x="7544071" y="153757"/>
            <a:ext cx="6990" cy="3473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452788C9-0061-495C-94EE-363863A47789}"/>
              </a:ext>
            </a:extLst>
          </p:cNvPr>
          <p:cNvCxnSpPr>
            <a:cxnSpLocks/>
          </p:cNvCxnSpPr>
          <p:nvPr/>
        </p:nvCxnSpPr>
        <p:spPr>
          <a:xfrm flipV="1">
            <a:off x="7822832" y="153757"/>
            <a:ext cx="6990" cy="3473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159DA4F9-1E03-436A-BC0A-0EE934F1FF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52397" y="1065301"/>
            <a:ext cx="3477634" cy="1940960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6805173-992C-4E0E-8831-3024841C3C80}"/>
              </a:ext>
            </a:extLst>
          </p:cNvPr>
          <p:cNvSpPr txBox="1"/>
          <p:nvPr/>
        </p:nvSpPr>
        <p:spPr>
          <a:xfrm>
            <a:off x="4426" y="6506885"/>
            <a:ext cx="418120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Early Conceptual Stage:  Requires R&amp;D</a:t>
            </a:r>
          </a:p>
        </p:txBody>
      </p:sp>
    </p:spTree>
    <p:extLst>
      <p:ext uri="{BB962C8B-B14F-4D97-AF65-F5344CB8AC3E}">
        <p14:creationId xmlns:p14="http://schemas.microsoft.com/office/powerpoint/2010/main" val="4571453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618FC-E0E4-46DE-8F09-6EA15E868D71}"/>
              </a:ext>
            </a:extLst>
          </p:cNvPr>
          <p:cNvSpPr txBox="1">
            <a:spLocks/>
          </p:cNvSpPr>
          <p:nvPr/>
        </p:nvSpPr>
        <p:spPr>
          <a:xfrm>
            <a:off x="0" y="-29020"/>
            <a:ext cx="9128410" cy="617838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800" dirty="0">
                <a:latin typeface="Avenir Roman" panose="02000503020000020003" pitchFamily="2" charset="0"/>
                <a:cs typeface="Avenir Black"/>
              </a:rPr>
              <a:t>Leading Barrel PID Technology:  DIRC</a:t>
            </a:r>
            <a:endParaRPr lang="en-US" sz="3800" dirty="0">
              <a:solidFill>
                <a:srgbClr val="FFFFFF"/>
              </a:solidFill>
              <a:latin typeface="Avenir Roman" panose="02000503020000020003" pitchFamily="2" charset="0"/>
              <a:cs typeface="Avenir Black"/>
            </a:endParaRP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282308AB-D418-4756-B090-F4905FB25734}"/>
              </a:ext>
            </a:extLst>
          </p:cNvPr>
          <p:cNvSpPr txBox="1">
            <a:spLocks/>
          </p:cNvSpPr>
          <p:nvPr/>
        </p:nvSpPr>
        <p:spPr>
          <a:xfrm>
            <a:off x="0" y="6467475"/>
            <a:ext cx="534988" cy="3032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E1C93C-5050-FC42-8F10-D22D4F119D13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668CC99-7150-4EF1-8442-218DB4FFC317}"/>
              </a:ext>
            </a:extLst>
          </p:cNvPr>
          <p:cNvSpPr txBox="1"/>
          <p:nvPr/>
        </p:nvSpPr>
        <p:spPr>
          <a:xfrm>
            <a:off x="0" y="4066679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latin typeface="Avenir Book" panose="02000503020000020003" pitchFamily="2" charset="0"/>
              </a:rPr>
              <a:t>: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C563E5AB-E05A-414B-9A45-DC21CCB60D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786" y="312873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it-IT" altLang="it-IT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</a:br>
            <a:endParaRPr kumimoji="0" lang="it-IT" alt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FB9DAD7-CB90-4B81-9FB6-57893DFC966F}"/>
              </a:ext>
            </a:extLst>
          </p:cNvPr>
          <p:cNvSpPr/>
          <p:nvPr/>
        </p:nvSpPr>
        <p:spPr>
          <a:xfrm>
            <a:off x="1949592" y="5564131"/>
            <a:ext cx="5229225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chemeClr val="accent1"/>
                </a:solidFill>
                <a:latin typeface="Avenir Book" panose="02000503020000020003" pitchFamily="2" charset="0"/>
              </a:rPr>
              <a:t>Generic reference design: </a:t>
            </a:r>
            <a:r>
              <a:rPr lang="it-IT" sz="1400" dirty="0">
                <a:solidFill>
                  <a:srgbClr val="3C78D9"/>
                </a:solidFill>
                <a:latin typeface="Avenir Book" panose="02000503020000020003" pitchFamily="2" charset="0"/>
              </a:rPr>
              <a:t>1m barrel radius, 16 sectors  </a:t>
            </a:r>
          </a:p>
          <a:p>
            <a:r>
              <a:rPr lang="it-IT" sz="1400" dirty="0">
                <a:solidFill>
                  <a:schemeClr val="accent1"/>
                </a:solidFill>
                <a:latin typeface="Avenir Book" panose="02000503020000020003" pitchFamily="2" charset="0"/>
              </a:rPr>
              <a:t>176 bars:  </a:t>
            </a:r>
            <a:r>
              <a:rPr lang="it-IT" sz="1400" dirty="0">
                <a:solidFill>
                  <a:srgbClr val="3C78D9"/>
                </a:solidFill>
                <a:latin typeface="Avenir Book" panose="02000503020000020003" pitchFamily="2" charset="0"/>
              </a:rPr>
              <a:t>synthetic fused silica,17mm (T) ´ 32mm (W) ´ 4200mm (L)</a:t>
            </a:r>
          </a:p>
          <a:p>
            <a:r>
              <a:rPr lang="it-IT" sz="1400" dirty="0">
                <a:solidFill>
                  <a:schemeClr val="accent1"/>
                </a:solidFill>
                <a:latin typeface="Avenir Book" panose="02000503020000020003" pitchFamily="2" charset="0"/>
              </a:rPr>
              <a:t>Photo sensors: </a:t>
            </a:r>
            <a:r>
              <a:rPr lang="it-IT" sz="1400" dirty="0">
                <a:solidFill>
                  <a:srgbClr val="3C78D9"/>
                </a:solidFill>
                <a:latin typeface="Avenir Book" panose="02000503020000020003" pitchFamily="2" charset="0"/>
              </a:rPr>
              <a:t>MCP-PMTs -3x3mm2 pixels</a:t>
            </a:r>
          </a:p>
        </p:txBody>
      </p:sp>
      <p:pic>
        <p:nvPicPr>
          <p:cNvPr id="17" name="Picture 16" descr="Chart, bar chart&#10;&#10;Description automatically generated">
            <a:extLst>
              <a:ext uri="{FF2B5EF4-FFF2-40B4-BE49-F238E27FC236}">
                <a16:creationId xmlns:a16="http://schemas.microsoft.com/office/drawing/2014/main" id="{551487C3-03B6-44BB-A7D6-910A3B2AAD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588" y="857198"/>
            <a:ext cx="9557325" cy="272873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7BDD888-F17A-443B-8417-E3BE4E2C0EDA}"/>
              </a:ext>
            </a:extLst>
          </p:cNvPr>
          <p:cNvSpPr txBox="1"/>
          <p:nvPr/>
        </p:nvSpPr>
        <p:spPr>
          <a:xfrm>
            <a:off x="8493169" y="3574061"/>
            <a:ext cx="182774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DIRC in sPHENIX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7B53BA-C1E3-407E-B519-85EEBF567360}"/>
              </a:ext>
            </a:extLst>
          </p:cNvPr>
          <p:cNvSpPr txBox="1"/>
          <p:nvPr/>
        </p:nvSpPr>
        <p:spPr>
          <a:xfrm>
            <a:off x="2092369" y="3564579"/>
            <a:ext cx="201208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hpDIRC</a:t>
            </a:r>
            <a:r>
              <a:rPr lang="en-US" dirty="0"/>
              <a:t> ala eRD14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ontent Placeholder 4">
                <a:extLst>
                  <a:ext uri="{FF2B5EF4-FFF2-40B4-BE49-F238E27FC236}">
                    <a16:creationId xmlns:a16="http://schemas.microsoft.com/office/drawing/2014/main" id="{02CB884A-0835-406F-A530-DE146816D00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4988" y="4121570"/>
                <a:ext cx="8596668" cy="2181225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342900" indent="-3429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At normal incidence, Cerenkov light is internally reflected for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</m:oMath>
                </a14:m>
                <a:endParaRPr lang="en-US" dirty="0"/>
              </a:p>
              <a:p>
                <a:r>
                  <a:rPr lang="en-US" dirty="0"/>
                  <a:t>Cerenkov angle preserved if bars meticulously flat with 90 degree corners.</a:t>
                </a:r>
              </a:p>
              <a:p>
                <a:r>
                  <a:rPr lang="en-US" dirty="0"/>
                  <a:t>Spectacularly compact PID device with photon detection at end.</a:t>
                </a:r>
              </a:p>
            </p:txBody>
          </p:sp>
        </mc:Choice>
        <mc:Fallback xmlns="">
          <p:sp>
            <p:nvSpPr>
              <p:cNvPr id="20" name="Content Placeholder 4">
                <a:extLst>
                  <a:ext uri="{FF2B5EF4-FFF2-40B4-BE49-F238E27FC236}">
                    <a16:creationId xmlns:a16="http://schemas.microsoft.com/office/drawing/2014/main" id="{02CB884A-0835-406F-A530-DE146816D0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988" y="4121570"/>
                <a:ext cx="8596668" cy="2181225"/>
              </a:xfrm>
              <a:prstGeom prst="rect">
                <a:avLst/>
              </a:prstGeom>
              <a:blipFill>
                <a:blip r:embed="rId3"/>
                <a:stretch>
                  <a:fillRect l="-213" t="-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19833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diagram&#10;&#10;Description automatically generated">
            <a:extLst>
              <a:ext uri="{FF2B5EF4-FFF2-40B4-BE49-F238E27FC236}">
                <a16:creationId xmlns:a16="http://schemas.microsoft.com/office/drawing/2014/main" id="{C187874B-16F9-434E-AB7B-FF7070CFCB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337" y="762000"/>
            <a:ext cx="9643229" cy="3441037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10276969-A37E-4705-A93E-40BA08131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596668" cy="762000"/>
          </a:xfrm>
        </p:spPr>
        <p:txBody>
          <a:bodyPr/>
          <a:lstStyle/>
          <a:p>
            <a:r>
              <a:rPr lang="en-US" dirty="0" err="1"/>
              <a:t>hpDIRC</a:t>
            </a:r>
            <a:r>
              <a:rPr lang="en-US" dirty="0"/>
              <a:t> Performance Simulations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4F0EF1B-D50D-40FD-97CD-427FF8E12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639" y="4305300"/>
            <a:ext cx="8596668" cy="218122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Original </a:t>
            </a:r>
            <a:r>
              <a:rPr lang="en-US" dirty="0" err="1"/>
              <a:t>BaBar</a:t>
            </a:r>
            <a:r>
              <a:rPr lang="en-US" dirty="0"/>
              <a:t> DIRC was  effectively “proximity focused”</a:t>
            </a:r>
          </a:p>
          <a:p>
            <a:r>
              <a:rPr lang="en-US" dirty="0" err="1"/>
              <a:t>hpDIRC</a:t>
            </a:r>
            <a:r>
              <a:rPr lang="en-US" dirty="0"/>
              <a:t> section creates focused ring improving resolution.</a:t>
            </a:r>
          </a:p>
          <a:p>
            <a:r>
              <a:rPr lang="en-US" dirty="0"/>
              <a:t>Excellent match to EIC needs.</a:t>
            </a:r>
          </a:p>
          <a:p>
            <a:r>
              <a:rPr lang="en-US" dirty="0"/>
              <a:t>Strict requirements on “correlated terms”, </a:t>
            </a:r>
            <a:br>
              <a:rPr lang="en-US" dirty="0"/>
            </a:br>
            <a:r>
              <a:rPr lang="en-US" dirty="0"/>
              <a:t>(e.g. angular resolution of tracking)</a:t>
            </a:r>
          </a:p>
          <a:p>
            <a:r>
              <a:rPr lang="en-US" dirty="0"/>
              <a:t>Works with either standard tracking solution.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E318678-FB0A-4D6A-AE3F-2BFC56278E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5673" y="4305301"/>
            <a:ext cx="5306327" cy="255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3898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351C5A-FF70-4F03-B6D4-DE15C9379737}"/>
              </a:ext>
            </a:extLst>
          </p:cNvPr>
          <p:cNvSpPr txBox="1">
            <a:spLocks/>
          </p:cNvSpPr>
          <p:nvPr/>
        </p:nvSpPr>
        <p:spPr>
          <a:xfrm>
            <a:off x="0" y="-41195"/>
            <a:ext cx="9128410" cy="617838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800" dirty="0">
                <a:latin typeface="Avenir Roman" panose="02000503020000020003" pitchFamily="2" charset="0"/>
                <a:cs typeface="Avenir Black"/>
              </a:rPr>
              <a:t>Hadron End:  Dual RICH</a:t>
            </a:r>
            <a:endParaRPr lang="en-US" sz="3800" dirty="0">
              <a:solidFill>
                <a:srgbClr val="FFFFFF"/>
              </a:solidFill>
              <a:latin typeface="Avenir Roman" panose="02000503020000020003" pitchFamily="2" charset="0"/>
              <a:cs typeface="Avenir Black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2AED087-1DB7-4169-A81E-5071FF0E68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4589" y="144766"/>
            <a:ext cx="4939034" cy="258670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D4DADB2-300B-4BA9-8FFF-1F04E749DC51}"/>
              </a:ext>
            </a:extLst>
          </p:cNvPr>
          <p:cNvSpPr/>
          <p:nvPr/>
        </p:nvSpPr>
        <p:spPr>
          <a:xfrm>
            <a:off x="124393" y="954243"/>
            <a:ext cx="33880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A71C00"/>
                </a:solidFill>
                <a:latin typeface="Avenir Book" panose="02000503020000020003" pitchFamily="2" charset="0"/>
              </a:rPr>
              <a:t>Cherenkov radiator</a:t>
            </a:r>
          </a:p>
          <a:p>
            <a:pPr marL="677863" indent="-620713"/>
            <a:r>
              <a:rPr lang="it-IT" sz="1400" dirty="0">
                <a:solidFill>
                  <a:srgbClr val="595959"/>
                </a:solidFill>
                <a:latin typeface="Avenir Book" panose="02000503020000020003" pitchFamily="2" charset="0"/>
              </a:rPr>
              <a:t>○ Refractive Index </a:t>
            </a:r>
          </a:p>
          <a:p>
            <a:pPr marL="490538" indent="-433388"/>
            <a:r>
              <a:rPr lang="it-IT" sz="1400" dirty="0">
                <a:solidFill>
                  <a:srgbClr val="3C78D9"/>
                </a:solidFill>
                <a:latin typeface="Avenir Book" panose="02000503020000020003" pitchFamily="2" charset="0"/>
              </a:rPr>
              <a:t>n = 1.02 (aerogel)   1.0008 (C</a:t>
            </a:r>
            <a:r>
              <a:rPr lang="it-IT" sz="1400" baseline="-25000" dirty="0">
                <a:solidFill>
                  <a:srgbClr val="3C78D9"/>
                </a:solidFill>
                <a:latin typeface="Avenir Book" panose="02000503020000020003" pitchFamily="2" charset="0"/>
              </a:rPr>
              <a:t>2</a:t>
            </a:r>
            <a:r>
              <a:rPr lang="it-IT" sz="1400" dirty="0">
                <a:solidFill>
                  <a:srgbClr val="3C78D9"/>
                </a:solidFill>
                <a:latin typeface="Avenir Book" panose="02000503020000020003" pitchFamily="2" charset="0"/>
              </a:rPr>
              <a:t>F</a:t>
            </a:r>
            <a:r>
              <a:rPr lang="it-IT" sz="1400" baseline="-25000" dirty="0">
                <a:solidFill>
                  <a:srgbClr val="3C78D9"/>
                </a:solidFill>
                <a:latin typeface="Avenir Book" panose="02000503020000020003" pitchFamily="2" charset="0"/>
              </a:rPr>
              <a:t>6</a:t>
            </a:r>
            <a:r>
              <a:rPr lang="it-IT" sz="1400" dirty="0">
                <a:solidFill>
                  <a:srgbClr val="3C78D9"/>
                </a:solidFill>
                <a:latin typeface="Avenir Book" panose="02000503020000020003" pitchFamily="2" charset="0"/>
              </a:rPr>
              <a:t>)</a:t>
            </a:r>
          </a:p>
          <a:p>
            <a:r>
              <a:rPr lang="it-IT" sz="1400" dirty="0">
                <a:solidFill>
                  <a:srgbClr val="595959"/>
                </a:solidFill>
                <a:latin typeface="Avenir Book" panose="02000503020000020003" pitchFamily="2" charset="0"/>
              </a:rPr>
              <a:t>○ Length of the radiator </a:t>
            </a:r>
          </a:p>
          <a:p>
            <a:r>
              <a:rPr lang="it-IT" sz="1400" dirty="0">
                <a:solidFill>
                  <a:srgbClr val="3C78D9"/>
                </a:solidFill>
                <a:latin typeface="Avenir Book" panose="02000503020000020003" pitchFamily="2" charset="0"/>
              </a:rPr>
              <a:t>L = 4 cm (aerogel) , 160 cm (C</a:t>
            </a:r>
            <a:r>
              <a:rPr lang="it-IT" sz="1400" baseline="-25000" dirty="0">
                <a:solidFill>
                  <a:srgbClr val="3C78D9"/>
                </a:solidFill>
                <a:latin typeface="Avenir Book" panose="02000503020000020003" pitchFamily="2" charset="0"/>
              </a:rPr>
              <a:t>2</a:t>
            </a:r>
            <a:r>
              <a:rPr lang="it-IT" sz="1400" dirty="0">
                <a:solidFill>
                  <a:srgbClr val="3C78D9"/>
                </a:solidFill>
                <a:latin typeface="Avenir Book" panose="02000503020000020003" pitchFamily="2" charset="0"/>
              </a:rPr>
              <a:t>F</a:t>
            </a:r>
            <a:r>
              <a:rPr lang="it-IT" sz="1400" baseline="-25000" dirty="0">
                <a:solidFill>
                  <a:srgbClr val="3C78D9"/>
                </a:solidFill>
                <a:latin typeface="Avenir Book" panose="02000503020000020003" pitchFamily="2" charset="0"/>
              </a:rPr>
              <a:t>6</a:t>
            </a:r>
            <a:r>
              <a:rPr lang="it-IT" sz="1400" dirty="0">
                <a:solidFill>
                  <a:srgbClr val="3C78D9"/>
                </a:solidFill>
                <a:latin typeface="Avenir Book" panose="02000503020000020003" pitchFamily="2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A71C00"/>
                </a:solidFill>
                <a:latin typeface="Avenir Book" panose="02000503020000020003" pitchFamily="2" charset="0"/>
              </a:rPr>
              <a:t>Mirrors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A71C00"/>
                </a:solidFill>
                <a:latin typeface="Avenir Book" panose="02000503020000020003" pitchFamily="2" charset="0"/>
              </a:rPr>
              <a:t>Photon Detector</a:t>
            </a:r>
          </a:p>
          <a:p>
            <a:r>
              <a:rPr lang="it-IT" sz="1400" dirty="0">
                <a:solidFill>
                  <a:srgbClr val="3C78D9"/>
                </a:solidFill>
                <a:latin typeface="Avenir Book" panose="02000503020000020003" pitchFamily="2" charset="0"/>
              </a:rPr>
              <a:t>3 mm pixel size; 200-500 nm MAPMT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A71C00"/>
                </a:solidFill>
                <a:latin typeface="Avenir Book" panose="02000503020000020003" pitchFamily="2" charset="0"/>
              </a:rPr>
              <a:t>Particle Generation</a:t>
            </a:r>
          </a:p>
          <a:p>
            <a:r>
              <a:rPr lang="it-IT" sz="1400" dirty="0">
                <a:solidFill>
                  <a:srgbClr val="3C78D9"/>
                </a:solidFill>
                <a:latin typeface="Avenir Book" panose="02000503020000020003" pitchFamily="2" charset="0"/>
              </a:rPr>
              <a:t>Originate from the vertex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ABCCBF-CC1B-4F28-BBBE-F13C965598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6" y="3601327"/>
            <a:ext cx="5892800" cy="3213607"/>
          </a:xfrm>
          <a:prstGeom prst="rect">
            <a:avLst/>
          </a:prstGeom>
        </p:spPr>
      </p:pic>
      <p:sp>
        <p:nvSpPr>
          <p:cNvPr id="6" name="Rectangle 1">
            <a:extLst>
              <a:ext uri="{FF2B5EF4-FFF2-40B4-BE49-F238E27FC236}">
                <a16:creationId xmlns:a16="http://schemas.microsoft.com/office/drawing/2014/main" id="{8D3B2A7E-60DB-4AE6-BB2D-32EDEB7011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786" y="312873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it-IT" altLang="it-IT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</a:br>
            <a:endParaRPr kumimoji="0" lang="it-IT" alt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93E15B9-D4B5-4D2F-A1E5-E5523274B303}"/>
              </a:ext>
            </a:extLst>
          </p:cNvPr>
          <p:cNvSpPr/>
          <p:nvPr/>
        </p:nvSpPr>
        <p:spPr>
          <a:xfrm>
            <a:off x="5923931" y="2808386"/>
            <a:ext cx="315957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2875" indent="-142875">
              <a:buFont typeface="Arial" panose="020B0604020202020204" pitchFamily="34" charset="0"/>
              <a:buChar char="•"/>
            </a:pPr>
            <a:r>
              <a:rPr lang="it-IT" sz="1600" dirty="0">
                <a:latin typeface="Avenir Book" panose="02000503020000020003" pitchFamily="2" charset="0"/>
              </a:rPr>
              <a:t>Exquisite detail in simulation.</a:t>
            </a:r>
          </a:p>
          <a:p>
            <a:pPr marL="142875" indent="-142875">
              <a:buFont typeface="Arial" panose="020B0604020202020204" pitchFamily="34" charset="0"/>
              <a:buChar char="•"/>
            </a:pPr>
            <a:r>
              <a:rPr lang="it-IT" sz="1600" dirty="0">
                <a:latin typeface="Avenir Book" panose="02000503020000020003" pitchFamily="2" charset="0"/>
              </a:rPr>
              <a:t>AI-based optimization.</a:t>
            </a:r>
          </a:p>
          <a:p>
            <a:pPr marL="142875" indent="-142875">
              <a:buFont typeface="Arial" panose="020B0604020202020204" pitchFamily="34" charset="0"/>
              <a:buChar char="•"/>
            </a:pPr>
            <a:r>
              <a:rPr lang="it-IT" sz="1600" dirty="0">
                <a:latin typeface="Avenir Book" panose="02000503020000020003" pitchFamily="2" charset="0"/>
              </a:rPr>
              <a:t>Uses constant external angular resolution assumption.</a:t>
            </a:r>
          </a:p>
          <a:p>
            <a:pPr marL="142875" indent="-142875">
              <a:buFont typeface="Arial" panose="020B0604020202020204" pitchFamily="34" charset="0"/>
              <a:buChar char="•"/>
            </a:pPr>
            <a:r>
              <a:rPr lang="it-IT" sz="1600" dirty="0">
                <a:latin typeface="Avenir Book" panose="02000503020000020003" pitchFamily="2" charset="0"/>
              </a:rPr>
              <a:t>Similar external constraint assumed as deduced for separate gas &amp; aerogel RICHes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E61E6DA-DCC6-4484-889B-18AF575946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4511" y="5498972"/>
            <a:ext cx="1739909" cy="6622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E662CEC-9169-49F5-BC50-0B259B3AE1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5614" y="2779838"/>
            <a:ext cx="2719137" cy="233177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CAD93CE-F5B0-4DF1-B85C-E5E1B47963AE}"/>
              </a:ext>
            </a:extLst>
          </p:cNvPr>
          <p:cNvSpPr txBox="1"/>
          <p:nvPr/>
        </p:nvSpPr>
        <p:spPr>
          <a:xfrm>
            <a:off x="9145614" y="3327961"/>
            <a:ext cx="23892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Tracking maybe tolerates ~2X sim</a:t>
            </a:r>
            <a:br>
              <a:rPr lang="en-US" dirty="0"/>
            </a:br>
            <a:r>
              <a:rPr lang="en-US" dirty="0"/>
              <a:t>(0.5 – 1.0 </a:t>
            </a:r>
            <a:r>
              <a:rPr lang="en-US" dirty="0" err="1"/>
              <a:t>mrad</a:t>
            </a:r>
            <a:r>
              <a:rPr lang="en-US" dirty="0"/>
              <a:t>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732A4F0-4505-49D2-9E9D-38A247A929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49606" y="620292"/>
            <a:ext cx="3705879" cy="224677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0D91B4F-4F87-4BAB-885F-CD9576FA07CB}"/>
              </a:ext>
            </a:extLst>
          </p:cNvPr>
          <p:cNvSpPr txBox="1"/>
          <p:nvPr/>
        </p:nvSpPr>
        <p:spPr>
          <a:xfrm>
            <a:off x="6930641" y="5965986"/>
            <a:ext cx="418800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NOTE:  PMTs to the side makes optical aberration (“Emission”) dominant</a:t>
            </a:r>
          </a:p>
        </p:txBody>
      </p:sp>
    </p:spTree>
    <p:extLst>
      <p:ext uri="{BB962C8B-B14F-4D97-AF65-F5344CB8AC3E}">
        <p14:creationId xmlns:p14="http://schemas.microsoft.com/office/powerpoint/2010/main" val="1416091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ular Callout 4"/>
          <p:cNvSpPr/>
          <p:nvPr/>
        </p:nvSpPr>
        <p:spPr bwMode="auto">
          <a:xfrm rot="5400000">
            <a:off x="4430007" y="290801"/>
            <a:ext cx="2669909" cy="3549407"/>
          </a:xfrm>
          <a:prstGeom prst="wedgeRoundRectCallout">
            <a:avLst>
              <a:gd name="adj1" fmla="val -9071"/>
              <a:gd name="adj2" fmla="val 62626"/>
              <a:gd name="adj3" fmla="val 16667"/>
            </a:avLst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kumimoji="1" lang="en-US" sz="135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0" y="0"/>
            <a:ext cx="8034505" cy="506061"/>
          </a:xfrm>
        </p:spPr>
        <p:txBody>
          <a:bodyPr>
            <a:normAutofit fontScale="90000"/>
          </a:bodyPr>
          <a:lstStyle/>
          <a:p>
            <a:r>
              <a:rPr lang="en-US" dirty="0"/>
              <a:t>Electron Ion Collider Future Collider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262579" y="3474240"/>
            <a:ext cx="4225984" cy="145798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lvl="1"/>
            <a:r>
              <a:rPr lang="en-US" sz="1350" dirty="0"/>
              <a:t>What is the spatial mapping of quark and gluon fields in the nucleon AND nucleus.</a:t>
            </a:r>
          </a:p>
          <a:p>
            <a:pPr lvl="1"/>
            <a:r>
              <a:rPr lang="en-US" sz="1350" dirty="0"/>
              <a:t>Is the missing spin to be found via quark orbital momentum?</a:t>
            </a:r>
          </a:p>
          <a:p>
            <a:pPr lvl="1"/>
            <a:r>
              <a:rPr lang="en-US" sz="1350" dirty="0"/>
              <a:t>Are new phases of matter (Color-Glass Condensate) accessible at low x in nuclei?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440887" y="6460538"/>
            <a:ext cx="683339" cy="365125"/>
          </a:xfrm>
        </p:spPr>
        <p:txBody>
          <a:bodyPr/>
          <a:lstStyle/>
          <a:p>
            <a:fld id="{A7B1A700-7212-524C-82CA-F704C367C37F}" type="slidenum">
              <a:rPr lang="en-US" altLang="ja-JP" smtClean="0"/>
              <a:pPr/>
              <a:t>2</a:t>
            </a:fld>
            <a:endParaRPr lang="en-US" altLang="ja-JP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74" y="762969"/>
            <a:ext cx="3476171" cy="449857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72298" y="840243"/>
            <a:ext cx="3267366" cy="24505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633481" y="4492546"/>
            <a:ext cx="1385124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</a:rPr>
              <a:t>Site Selected</a:t>
            </a:r>
            <a:br>
              <a:rPr lang="en-US" dirty="0">
                <a:solidFill>
                  <a:schemeClr val="bg2"/>
                </a:solidFill>
              </a:rPr>
            </a:br>
            <a:r>
              <a:rPr lang="en-US" dirty="0">
                <a:solidFill>
                  <a:schemeClr val="bg2"/>
                </a:solidFill>
              </a:rPr>
              <a:t>BNL !!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3DA5F69-52F6-4885-B8E3-0C7CE97077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74" y="5404680"/>
            <a:ext cx="3401819" cy="105585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AA9124A-F9C9-4FBC-A7B1-4D1E8B8C6B7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364" r="14663"/>
          <a:stretch/>
        </p:blipFill>
        <p:spPr>
          <a:xfrm>
            <a:off x="3786620" y="4999335"/>
            <a:ext cx="3765606" cy="183393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4" name="Picture 13" descr="A picture containing website&#10;&#10;Description automatically generated">
            <a:extLst>
              <a:ext uri="{FF2B5EF4-FFF2-40B4-BE49-F238E27FC236}">
                <a16:creationId xmlns:a16="http://schemas.microsoft.com/office/drawing/2014/main" id="{84291694-61F4-4008-99FD-2475DD6986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37592" y="0"/>
            <a:ext cx="4572000" cy="6858000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 bwMode="auto">
          <a:xfrm>
            <a:off x="3841229" y="2541206"/>
            <a:ext cx="4069081" cy="842555"/>
          </a:xfrm>
          <a:prstGeom prst="ellipse">
            <a:avLst/>
          </a:prstGeom>
          <a:noFill/>
          <a:ln w="5715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kumimoji="1" lang="en-US" sz="135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65031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0B943-7822-4208-A3CA-B8DAB7119003}"/>
              </a:ext>
            </a:extLst>
          </p:cNvPr>
          <p:cNvSpPr txBox="1">
            <a:spLocks/>
          </p:cNvSpPr>
          <p:nvPr/>
        </p:nvSpPr>
        <p:spPr>
          <a:xfrm>
            <a:off x="0" y="-73525"/>
            <a:ext cx="9128410" cy="617838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800" dirty="0">
                <a:latin typeface="Avenir Roman" panose="02000503020000020003" pitchFamily="2" charset="0"/>
                <a:cs typeface="Avenir Black"/>
              </a:rPr>
              <a:t>Electron Arm:  Modular RICH</a:t>
            </a:r>
            <a:endParaRPr lang="en-US" sz="3800" dirty="0">
              <a:solidFill>
                <a:srgbClr val="FFFFFF"/>
              </a:solidFill>
              <a:latin typeface="Avenir Roman" panose="02000503020000020003" pitchFamily="2" charset="0"/>
              <a:cs typeface="Avenir Black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FC02A2-E6BA-4519-B39A-623945226773}"/>
              </a:ext>
            </a:extLst>
          </p:cNvPr>
          <p:cNvSpPr/>
          <p:nvPr/>
        </p:nvSpPr>
        <p:spPr>
          <a:xfrm>
            <a:off x="328427" y="616714"/>
            <a:ext cx="522836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>
                <a:solidFill>
                  <a:srgbClr val="A71C00"/>
                </a:solidFill>
                <a:latin typeface="Avenir Book" panose="02000503020000020003" pitchFamily="2" charset="0"/>
              </a:rPr>
              <a:t>Cherenkov radiator 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3C78D9"/>
                </a:solidFill>
                <a:latin typeface="Avenir Book" panose="02000503020000020003" pitchFamily="2" charset="0"/>
              </a:rPr>
              <a:t>(Aerogel) refractive index, n = 1.03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3C78D9"/>
                </a:solidFill>
                <a:latin typeface="Avenir Book" panose="02000503020000020003" pitchFamily="2" charset="0"/>
              </a:rPr>
              <a:t>Length of the radiator, L = 3cm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3C78D9"/>
                </a:solidFill>
                <a:latin typeface="Avenir Book" panose="02000503020000020003" pitchFamily="2" charset="0"/>
              </a:rPr>
              <a:t>lens with focal length, 𝑓= 6” </a:t>
            </a:r>
          </a:p>
          <a:p>
            <a:r>
              <a:rPr lang="it-IT" sz="1400" dirty="0">
                <a:solidFill>
                  <a:srgbClr val="A71C00"/>
                </a:solidFill>
                <a:latin typeface="Avenir Book" panose="02000503020000020003" pitchFamily="2" charset="0"/>
              </a:rPr>
              <a:t>Photon Detector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3C78D9"/>
                </a:solidFill>
                <a:latin typeface="Avenir Book" panose="02000503020000020003" pitchFamily="2" charset="0"/>
              </a:rPr>
              <a:t>3 mm pixel size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6B52ACD-6537-47BE-AB71-28A67886A2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427" y="2387438"/>
            <a:ext cx="3938773" cy="34806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B2D57B7-0593-4E81-A5CB-71270A89D5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620" y="544313"/>
            <a:ext cx="6232004" cy="313060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2D75336-E4F6-46D2-AE04-149DE76A765C}"/>
              </a:ext>
            </a:extLst>
          </p:cNvPr>
          <p:cNvSpPr txBox="1"/>
          <p:nvPr/>
        </p:nvSpPr>
        <p:spPr>
          <a:xfrm>
            <a:off x="7047643" y="6488668"/>
            <a:ext cx="514435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NOTE:  Similar performance to aerogel in dRICH</a:t>
            </a:r>
          </a:p>
        </p:txBody>
      </p:sp>
      <p:sp>
        <p:nvSpPr>
          <p:cNvPr id="14" name="Content Placeholder 4">
            <a:extLst>
              <a:ext uri="{FF2B5EF4-FFF2-40B4-BE49-F238E27FC236}">
                <a16:creationId xmlns:a16="http://schemas.microsoft.com/office/drawing/2014/main" id="{08274757-BD6B-46B8-884D-F75F49C1FA19}"/>
              </a:ext>
            </a:extLst>
          </p:cNvPr>
          <p:cNvSpPr txBox="1">
            <a:spLocks/>
          </p:cNvSpPr>
          <p:nvPr/>
        </p:nvSpPr>
        <p:spPr>
          <a:xfrm>
            <a:off x="4933952" y="3843989"/>
            <a:ext cx="5981700" cy="2475607"/>
          </a:xfrm>
          <a:prstGeom prst="rect">
            <a:avLst/>
          </a:prstGeom>
          <a:solidFill>
            <a:schemeClr val="bg1"/>
          </a:solidFill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Hadron ID requirements relaxed…aerogel only</a:t>
            </a:r>
          </a:p>
          <a:p>
            <a:r>
              <a:rPr lang="en-US" dirty="0"/>
              <a:t>Additionally require </a:t>
            </a:r>
            <a:r>
              <a:rPr lang="en-US" dirty="0" err="1"/>
              <a:t>eID</a:t>
            </a:r>
            <a:r>
              <a:rPr lang="en-US" dirty="0"/>
              <a:t> ~ 4GeV/c</a:t>
            </a:r>
          </a:p>
          <a:p>
            <a:r>
              <a:rPr lang="en-US" dirty="0"/>
              <a:t>Modular RICH focused by Fresnel Lens</a:t>
            </a:r>
          </a:p>
          <a:p>
            <a:pPr lvl="1"/>
            <a:r>
              <a:rPr lang="en-US" dirty="0"/>
              <a:t>Sharp image improves resolution.</a:t>
            </a:r>
          </a:p>
          <a:p>
            <a:pPr lvl="1"/>
            <a:r>
              <a:rPr lang="en-US" dirty="0"/>
              <a:t>Transmission of lens combats dispersion</a:t>
            </a:r>
          </a:p>
          <a:p>
            <a:r>
              <a:rPr lang="en-US" dirty="0"/>
              <a:t>Provides TOF with suitable readout device (LAPPD)</a:t>
            </a:r>
          </a:p>
        </p:txBody>
      </p:sp>
    </p:spTree>
    <p:extLst>
      <p:ext uri="{BB962C8B-B14F-4D97-AF65-F5344CB8AC3E}">
        <p14:creationId xmlns:p14="http://schemas.microsoft.com/office/powerpoint/2010/main" val="33579893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14AEE848-93D3-46F0-9806-F94C0AA6FFAA}"/>
              </a:ext>
            </a:extLst>
          </p:cNvPr>
          <p:cNvSpPr/>
          <p:nvPr/>
        </p:nvSpPr>
        <p:spPr>
          <a:xfrm>
            <a:off x="8394192" y="350982"/>
            <a:ext cx="3752088" cy="5693202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B73F00A-1FCB-4D07-8E9F-91586D475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596668" cy="701964"/>
          </a:xfrm>
        </p:spPr>
        <p:txBody>
          <a:bodyPr>
            <a:normAutofit/>
          </a:bodyPr>
          <a:lstStyle/>
          <a:p>
            <a:r>
              <a:rPr lang="en-US" dirty="0" err="1"/>
              <a:t>eID</a:t>
            </a:r>
            <a:r>
              <a:rPr lang="en-US" dirty="0"/>
              <a:t> by Transition Radiation (TRD)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C13D4B-A4A1-4DE3-B240-80E2C5FF8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411" y="5927215"/>
            <a:ext cx="8596668" cy="823526"/>
          </a:xfrm>
        </p:spPr>
        <p:txBody>
          <a:bodyPr/>
          <a:lstStyle/>
          <a:p>
            <a:r>
              <a:rPr lang="en-US" dirty="0"/>
              <a:t>“Threshold detector” (TR X-rays produced or not)</a:t>
            </a:r>
          </a:p>
          <a:p>
            <a:r>
              <a:rPr lang="en-US" dirty="0" err="1"/>
              <a:t>P</a:t>
            </a:r>
            <a:r>
              <a:rPr lang="en-US" baseline="-25000" dirty="0" err="1"/>
              <a:t>min</a:t>
            </a:r>
            <a:r>
              <a:rPr lang="en-US" dirty="0"/>
              <a:t> ~ 1 GeV (rejection ~constant at higher momentum)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B31590-E63D-462A-86B1-36B36486D0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1882" y="3746126"/>
            <a:ext cx="5619714" cy="210458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64A05C0-233D-4D8D-9963-AC63D30719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9967" y="657893"/>
            <a:ext cx="2017364" cy="24531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99A9239-47D7-493E-B7CD-0F86A85348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5782" y="850591"/>
            <a:ext cx="3676650" cy="16954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3C575F3-B648-45EA-BCE7-F181A22BF3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89583" y="890913"/>
            <a:ext cx="3161306" cy="1135232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0425002-9C99-448D-871A-072A52E536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27199" y="2164458"/>
            <a:ext cx="2886075" cy="3705225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57A57F1-92CA-4999-9B67-30653F715D6F}"/>
              </a:ext>
            </a:extLst>
          </p:cNvPr>
          <p:cNvSpPr txBox="1">
            <a:spLocks/>
          </p:cNvSpPr>
          <p:nvPr/>
        </p:nvSpPr>
        <p:spPr>
          <a:xfrm>
            <a:off x="101448" y="1046766"/>
            <a:ext cx="1914294" cy="823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00B0F0"/>
                </a:solidFill>
              </a:rPr>
              <a:t>1: Make TR photons:</a:t>
            </a:r>
          </a:p>
          <a:p>
            <a:r>
              <a:rPr lang="en-US" dirty="0"/>
              <a:t>Index, n, change</a:t>
            </a:r>
          </a:p>
          <a:p>
            <a:r>
              <a:rPr lang="en-US" dirty="0"/>
              <a:t>X-ray regime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22489F-777C-4A19-A5D1-1929B50AB2A4}"/>
              </a:ext>
            </a:extLst>
          </p:cNvPr>
          <p:cNvSpPr txBox="1"/>
          <p:nvPr/>
        </p:nvSpPr>
        <p:spPr>
          <a:xfrm>
            <a:off x="70176" y="2401326"/>
            <a:ext cx="2108269" cy="369332"/>
          </a:xfrm>
          <a:prstGeom prst="rect">
            <a:avLst/>
          </a:prstGeom>
          <a:noFill/>
          <a:ln>
            <a:solidFill>
              <a:srgbClr val="F6AE9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6AE91"/>
                </a:solidFill>
              </a:rPr>
              <a:t>Film, foam, fleece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C017567-3182-4D89-95FE-1FF0092C0739}"/>
              </a:ext>
            </a:extLst>
          </p:cNvPr>
          <p:cNvSpPr txBox="1"/>
          <p:nvPr/>
        </p:nvSpPr>
        <p:spPr>
          <a:xfrm>
            <a:off x="4668561" y="2510002"/>
            <a:ext cx="3453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2: Layered to get more photons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4F340C3-4075-46ED-886A-A0E888F937FF}"/>
              </a:ext>
            </a:extLst>
          </p:cNvPr>
          <p:cNvSpPr/>
          <p:nvPr/>
        </p:nvSpPr>
        <p:spPr>
          <a:xfrm>
            <a:off x="70176" y="657893"/>
            <a:ext cx="4218360" cy="2524219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5B1862F-F7E9-441C-8D7E-ADF952B98872}"/>
              </a:ext>
            </a:extLst>
          </p:cNvPr>
          <p:cNvSpPr/>
          <p:nvPr/>
        </p:nvSpPr>
        <p:spPr>
          <a:xfrm>
            <a:off x="4392761" y="821545"/>
            <a:ext cx="3819525" cy="22604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2BE773-6624-4743-AEEE-E2797EB8E2D2}"/>
              </a:ext>
            </a:extLst>
          </p:cNvPr>
          <p:cNvSpPr txBox="1"/>
          <p:nvPr/>
        </p:nvSpPr>
        <p:spPr>
          <a:xfrm>
            <a:off x="8524085" y="481259"/>
            <a:ext cx="349230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3: ID TR photons by energy/pos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106D167-4CFB-4CD6-9DD6-427C6F7348EE}"/>
              </a:ext>
            </a:extLst>
          </p:cNvPr>
          <p:cNvSpPr txBox="1"/>
          <p:nvPr/>
        </p:nvSpPr>
        <p:spPr>
          <a:xfrm>
            <a:off x="3229644" y="3376794"/>
            <a:ext cx="1724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4: Reject Pions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B08058-AE69-47C0-B541-3B09A0A6147B}"/>
              </a:ext>
            </a:extLst>
          </p:cNvPr>
          <p:cNvSpPr/>
          <p:nvPr/>
        </p:nvSpPr>
        <p:spPr>
          <a:xfrm>
            <a:off x="1124310" y="3376794"/>
            <a:ext cx="5934858" cy="24739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FD1E7A-127F-4A8B-A690-DD93C10FE29B}"/>
              </a:ext>
            </a:extLst>
          </p:cNvPr>
          <p:cNvSpPr txBox="1"/>
          <p:nvPr/>
        </p:nvSpPr>
        <p:spPr>
          <a:xfrm>
            <a:off x="8394192" y="6438941"/>
            <a:ext cx="370005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Balance between X</a:t>
            </a:r>
            <a:r>
              <a:rPr lang="en-US" baseline="-25000" dirty="0"/>
              <a:t>0</a:t>
            </a:r>
            <a:r>
              <a:rPr lang="en-US" dirty="0"/>
              <a:t> and rejection</a:t>
            </a:r>
          </a:p>
        </p:txBody>
      </p:sp>
    </p:spTree>
    <p:extLst>
      <p:ext uri="{BB962C8B-B14F-4D97-AF65-F5344CB8AC3E}">
        <p14:creationId xmlns:p14="http://schemas.microsoft.com/office/powerpoint/2010/main" val="39664373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BDDD6-DB61-4757-B073-BCAB77BA6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596668" cy="665018"/>
          </a:xfrm>
        </p:spPr>
        <p:txBody>
          <a:bodyPr>
            <a:normAutofit/>
          </a:bodyPr>
          <a:lstStyle/>
          <a:p>
            <a:r>
              <a:rPr lang="en-US" dirty="0" err="1"/>
              <a:t>eID</a:t>
            </a:r>
            <a:r>
              <a:rPr lang="en-US" dirty="0"/>
              <a:t> by Hadron Blind Detector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BC72B7-3A42-4B78-A770-99EF2810C6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686" y="4852939"/>
            <a:ext cx="6308591" cy="147732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PHENIX HBD optimized for 1e-vs-2e separation.</a:t>
            </a:r>
          </a:p>
          <a:p>
            <a:pPr lvl="1"/>
            <a:r>
              <a:rPr lang="en-US" dirty="0"/>
              <a:t>20 photoelectrons vs 40 </a:t>
            </a:r>
            <a:r>
              <a:rPr lang="en-US" dirty="0" err="1"/>
              <a:t>photelectrons</a:t>
            </a:r>
            <a:endParaRPr lang="en-US" dirty="0"/>
          </a:p>
          <a:p>
            <a:r>
              <a:rPr lang="en-US" dirty="0"/>
              <a:t>Non-zero hadron response.</a:t>
            </a:r>
          </a:p>
          <a:p>
            <a:r>
              <a:rPr lang="en-US" dirty="0"/>
              <a:t>Re-optimize for EIC??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EEE29B-3FA3-4A5E-938F-378CAC51CF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962"/>
          <a:stretch/>
        </p:blipFill>
        <p:spPr>
          <a:xfrm>
            <a:off x="418686" y="2845821"/>
            <a:ext cx="2974096" cy="18573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2C8B448-EBC6-4855-B181-5A2626B830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7887" y="1106174"/>
            <a:ext cx="5554817" cy="219531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B6496C4-3CD7-4A5C-822C-9C4D5141E2BF}"/>
              </a:ext>
            </a:extLst>
          </p:cNvPr>
          <p:cNvCxnSpPr/>
          <p:nvPr/>
        </p:nvCxnSpPr>
        <p:spPr>
          <a:xfrm flipH="1" flipV="1">
            <a:off x="1060704" y="859536"/>
            <a:ext cx="1289304" cy="221284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03B3F09-361C-4DAB-A0E9-7F7BB23E3572}"/>
              </a:ext>
            </a:extLst>
          </p:cNvPr>
          <p:cNvSpPr txBox="1"/>
          <p:nvPr/>
        </p:nvSpPr>
        <p:spPr>
          <a:xfrm rot="3596400">
            <a:off x="932998" y="1063199"/>
            <a:ext cx="1050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electron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5B6095D-B362-472E-8343-96DA84D98DD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4427030">
            <a:off x="447346" y="1170582"/>
            <a:ext cx="1609876" cy="71438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64E574E-1277-438C-964F-AFC6F7AC74F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4427030">
            <a:off x="900418" y="1899638"/>
            <a:ext cx="1609876" cy="71438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B45EE07-446A-40E6-99EA-43F0C2F547A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3122347">
            <a:off x="1249609" y="2004298"/>
            <a:ext cx="1609876" cy="71438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8C66625-04B6-49C7-A28C-565FDF52F0C7}"/>
              </a:ext>
            </a:extLst>
          </p:cNvPr>
          <p:cNvSpPr txBox="1"/>
          <p:nvPr/>
        </p:nvSpPr>
        <p:spPr>
          <a:xfrm>
            <a:off x="1881019" y="744376"/>
            <a:ext cx="12731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Unfocused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Threshold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Cherenkov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BADDB1B-CD7B-48C6-AF1C-45080D3DF74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2894" b="65984"/>
          <a:stretch/>
        </p:blipFill>
        <p:spPr>
          <a:xfrm>
            <a:off x="5921393" y="3774078"/>
            <a:ext cx="6033633" cy="3039352"/>
          </a:xfrm>
          <a:prstGeom prst="rect">
            <a:avLst/>
          </a:prstGeom>
        </p:spPr>
      </p:pic>
      <p:sp>
        <p:nvSpPr>
          <p:cNvPr id="9" name="Right Brace 8">
            <a:extLst>
              <a:ext uri="{FF2B5EF4-FFF2-40B4-BE49-F238E27FC236}">
                <a16:creationId xmlns:a16="http://schemas.microsoft.com/office/drawing/2014/main" id="{92EB924D-1EBE-45F1-80A7-94F41F9CE520}"/>
              </a:ext>
            </a:extLst>
          </p:cNvPr>
          <p:cNvSpPr/>
          <p:nvPr/>
        </p:nvSpPr>
        <p:spPr>
          <a:xfrm>
            <a:off x="3355207" y="3244616"/>
            <a:ext cx="88260" cy="368768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4" name="Right Brace 23">
            <a:extLst>
              <a:ext uri="{FF2B5EF4-FFF2-40B4-BE49-F238E27FC236}">
                <a16:creationId xmlns:a16="http://schemas.microsoft.com/office/drawing/2014/main" id="{3AA961AE-6539-4D1F-B00E-D8AC9382CF96}"/>
              </a:ext>
            </a:extLst>
          </p:cNvPr>
          <p:cNvSpPr/>
          <p:nvPr/>
        </p:nvSpPr>
        <p:spPr>
          <a:xfrm>
            <a:off x="3499218" y="3581574"/>
            <a:ext cx="88260" cy="368768"/>
          </a:xfrm>
          <a:prstGeom prst="rightBrac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D7B8A140-1D6E-436C-A2FB-95A7B07C1710}"/>
              </a:ext>
            </a:extLst>
          </p:cNvPr>
          <p:cNvSpPr/>
          <p:nvPr/>
        </p:nvSpPr>
        <p:spPr>
          <a:xfrm>
            <a:off x="3660007" y="3868197"/>
            <a:ext cx="88260" cy="368768"/>
          </a:xfrm>
          <a:prstGeom prst="rightBrac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6" name="Right Brace 25">
            <a:extLst>
              <a:ext uri="{FF2B5EF4-FFF2-40B4-BE49-F238E27FC236}">
                <a16:creationId xmlns:a16="http://schemas.microsoft.com/office/drawing/2014/main" id="{D53DC00F-079C-4A9A-B43C-1D4212B9A1E3}"/>
              </a:ext>
            </a:extLst>
          </p:cNvPr>
          <p:cNvSpPr/>
          <p:nvPr/>
        </p:nvSpPr>
        <p:spPr>
          <a:xfrm>
            <a:off x="3854352" y="4174881"/>
            <a:ext cx="88260" cy="368768"/>
          </a:xfrm>
          <a:prstGeom prst="rightBrace">
            <a:avLst/>
          </a:prstGeom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608121D-4706-4F0B-A8C6-2E4759AC6A89}"/>
              </a:ext>
            </a:extLst>
          </p:cNvPr>
          <p:cNvSpPr txBox="1"/>
          <p:nvPr/>
        </p:nvSpPr>
        <p:spPr>
          <a:xfrm>
            <a:off x="7556975" y="6452021"/>
            <a:ext cx="3534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Fractional Contribution to signal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21415B-B8E2-4C41-9905-0EDB98381562}"/>
              </a:ext>
            </a:extLst>
          </p:cNvPr>
          <p:cNvSpPr txBox="1"/>
          <p:nvPr/>
        </p:nvSpPr>
        <p:spPr>
          <a:xfrm>
            <a:off x="7762396" y="4194037"/>
            <a:ext cx="2486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Pion Signals Simulated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33C6D1-B62C-4C30-96B3-82125B08CA93}"/>
              </a:ext>
            </a:extLst>
          </p:cNvPr>
          <p:cNvSpPr txBox="1"/>
          <p:nvPr/>
        </p:nvSpPr>
        <p:spPr>
          <a:xfrm>
            <a:off x="8465439" y="4826608"/>
            <a:ext cx="2140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1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Gap Dominates!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03E76CF-84DA-410D-875A-0189D5922B28}"/>
              </a:ext>
            </a:extLst>
          </p:cNvPr>
          <p:cNvCxnSpPr/>
          <p:nvPr/>
        </p:nvCxnSpPr>
        <p:spPr>
          <a:xfrm>
            <a:off x="9535604" y="5175783"/>
            <a:ext cx="915228" cy="438528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10B2D9CB-F4CB-4A9A-81C2-5D02B052D418}"/>
              </a:ext>
            </a:extLst>
          </p:cNvPr>
          <p:cNvSpPr txBox="1"/>
          <p:nvPr/>
        </p:nvSpPr>
        <p:spPr>
          <a:xfrm>
            <a:off x="7628441" y="1391314"/>
            <a:ext cx="207140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Limited by 1</a:t>
            </a:r>
            <a:r>
              <a:rPr kumimoji="0" lang="en-US" sz="1800" b="0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st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Gap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CA2FE65-048B-4D16-B6EE-17C1EE4C7917}"/>
              </a:ext>
            </a:extLst>
          </p:cNvPr>
          <p:cNvSpPr txBox="1"/>
          <p:nvPr/>
        </p:nvSpPr>
        <p:spPr>
          <a:xfrm>
            <a:off x="7384498" y="3638140"/>
            <a:ext cx="302198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Garfield + Fast Monte Carlo</a:t>
            </a:r>
          </a:p>
        </p:txBody>
      </p:sp>
    </p:spTree>
    <p:extLst>
      <p:ext uri="{BB962C8B-B14F-4D97-AF65-F5344CB8AC3E}">
        <p14:creationId xmlns:p14="http://schemas.microsoft.com/office/powerpoint/2010/main" val="31507251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82A0780F-3971-4A66-8FFA-E244A9A08D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649" t="19647" b="27900"/>
          <a:stretch/>
        </p:blipFill>
        <p:spPr>
          <a:xfrm>
            <a:off x="1387287" y="2798859"/>
            <a:ext cx="3682579" cy="48463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96872F0-2692-49D6-AC2F-40A7EC37AE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307" b="48484"/>
          <a:stretch/>
        </p:blipFill>
        <p:spPr>
          <a:xfrm>
            <a:off x="860625" y="1595199"/>
            <a:ext cx="2969670" cy="12306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1DBDDD6-DB61-4757-B073-BCAB77BA61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596668" cy="665018"/>
          </a:xfrm>
        </p:spPr>
        <p:txBody>
          <a:bodyPr/>
          <a:lstStyle/>
          <a:p>
            <a:r>
              <a:rPr lang="en-US" dirty="0"/>
              <a:t>Speculative HBD++ ??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10309F20-2BEC-4F8E-80C8-E3D7DF2114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056" y="4286810"/>
            <a:ext cx="5330270" cy="2162461"/>
          </a:xfrm>
        </p:spPr>
        <p:txBody>
          <a:bodyPr/>
          <a:lstStyle/>
          <a:p>
            <a:r>
              <a:rPr lang="en-US" dirty="0" err="1"/>
              <a:t>microMEGAS</a:t>
            </a:r>
            <a:r>
              <a:rPr lang="en-US" dirty="0"/>
              <a:t> provide the smallest gas length.</a:t>
            </a:r>
          </a:p>
          <a:p>
            <a:r>
              <a:rPr lang="en-US" dirty="0"/>
              <a:t>Gain from any or all of three layers:</a:t>
            </a:r>
          </a:p>
          <a:p>
            <a:pPr lvl="1"/>
            <a:r>
              <a:rPr lang="en-US" dirty="0"/>
              <a:t>Gain from GEM</a:t>
            </a:r>
          </a:p>
          <a:p>
            <a:pPr lvl="1"/>
            <a:r>
              <a:rPr lang="en-US" dirty="0"/>
              <a:t>Gain from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baseline="-25000" dirty="0"/>
              <a:t>1</a:t>
            </a:r>
            <a:endParaRPr lang="en-US" dirty="0"/>
          </a:p>
          <a:p>
            <a:pPr lvl="1"/>
            <a:r>
              <a:rPr lang="en-US" dirty="0"/>
              <a:t>Gain from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baseline="-25000" dirty="0"/>
              <a:t>2</a:t>
            </a:r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0606EC0-0B9B-41D0-9591-45A5BCA158E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578"/>
          <a:stretch/>
        </p:blipFill>
        <p:spPr>
          <a:xfrm>
            <a:off x="121682" y="3191555"/>
            <a:ext cx="4953000" cy="85391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6FD8A1C-E580-4383-A558-51BF69D60150}"/>
              </a:ext>
            </a:extLst>
          </p:cNvPr>
          <p:cNvSpPr txBox="1"/>
          <p:nvPr/>
        </p:nvSpPr>
        <p:spPr>
          <a:xfrm>
            <a:off x="5408666" y="2842542"/>
            <a:ext cx="397866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m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1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A082DB3E-0020-4DFE-AEC1-112D11EA68BA}"/>
              </a:ext>
            </a:extLst>
          </p:cNvPr>
          <p:cNvSpPr/>
          <p:nvPr/>
        </p:nvSpPr>
        <p:spPr>
          <a:xfrm>
            <a:off x="5212988" y="2816841"/>
            <a:ext cx="211321" cy="448668"/>
          </a:xfrm>
          <a:prstGeom prst="rightBrac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D505D5F-F3C9-42B4-881A-BB8D671333F6}"/>
              </a:ext>
            </a:extLst>
          </p:cNvPr>
          <p:cNvSpPr txBox="1"/>
          <p:nvPr/>
        </p:nvSpPr>
        <p:spPr>
          <a:xfrm>
            <a:off x="5408666" y="3317528"/>
            <a:ext cx="39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m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2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1" name="Right Brace 20">
            <a:extLst>
              <a:ext uri="{FF2B5EF4-FFF2-40B4-BE49-F238E27FC236}">
                <a16:creationId xmlns:a16="http://schemas.microsoft.com/office/drawing/2014/main" id="{609F8D09-7E44-43F1-814F-FE7F2DC1BE23}"/>
              </a:ext>
            </a:extLst>
          </p:cNvPr>
          <p:cNvSpPr/>
          <p:nvPr/>
        </p:nvSpPr>
        <p:spPr>
          <a:xfrm>
            <a:off x="5212988" y="3291827"/>
            <a:ext cx="211321" cy="448668"/>
          </a:xfrm>
          <a:prstGeom prst="rightBrac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A12921-C1B8-4F1A-A1C2-178F0CD4AF76}"/>
              </a:ext>
            </a:extLst>
          </p:cNvPr>
          <p:cNvSpPr txBox="1"/>
          <p:nvPr/>
        </p:nvSpPr>
        <p:spPr>
          <a:xfrm>
            <a:off x="1588456" y="1004633"/>
            <a:ext cx="1858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Conceptual Idea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DCF7A64-E4A4-42A8-AABB-1477EFD95CC0}"/>
              </a:ext>
            </a:extLst>
          </p:cNvPr>
          <p:cNvSpPr txBox="1"/>
          <p:nvPr/>
        </p:nvSpPr>
        <p:spPr>
          <a:xfrm>
            <a:off x="5384142" y="2263572"/>
            <a:ext cx="34015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G</a:t>
            </a:r>
          </a:p>
        </p:txBody>
      </p:sp>
      <p:sp>
        <p:nvSpPr>
          <p:cNvPr id="38" name="Right Brace 37">
            <a:extLst>
              <a:ext uri="{FF2B5EF4-FFF2-40B4-BE49-F238E27FC236}">
                <a16:creationId xmlns:a16="http://schemas.microsoft.com/office/drawing/2014/main" id="{827795F3-A68E-4C8E-B156-521822F7E0D9}"/>
              </a:ext>
            </a:extLst>
          </p:cNvPr>
          <p:cNvSpPr/>
          <p:nvPr/>
        </p:nvSpPr>
        <p:spPr>
          <a:xfrm>
            <a:off x="5188464" y="2237871"/>
            <a:ext cx="211321" cy="448668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228370-C657-4911-9084-1F87BC8996F3}"/>
              </a:ext>
            </a:extLst>
          </p:cNvPr>
          <p:cNvSpPr txBox="1"/>
          <p:nvPr/>
        </p:nvSpPr>
        <p:spPr>
          <a:xfrm>
            <a:off x="8588463" y="55406"/>
            <a:ext cx="3453189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HBD:  Phenix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HBD+:  Gem + 1-stage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m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M gain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HBD++:  GEM _ 2-stage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m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M gain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57E437-04CA-47F4-9582-0EB0E4A0A3D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66269"/>
          <a:stretch/>
        </p:blipFill>
        <p:spPr>
          <a:xfrm>
            <a:off x="6295411" y="1211998"/>
            <a:ext cx="5227098" cy="1494287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4D8FDB54-D327-4C7F-B817-9424C7D144E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6269"/>
          <a:stretch/>
        </p:blipFill>
        <p:spPr>
          <a:xfrm>
            <a:off x="6295411" y="2706285"/>
            <a:ext cx="5227098" cy="14942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5684CD0-18B0-4E0F-8E63-01C49ECE58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1600" y="4173541"/>
            <a:ext cx="3853100" cy="26844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96D84ED-DFB2-4D6F-8DF6-68DAD0B7E2D0}"/>
              </a:ext>
            </a:extLst>
          </p:cNvPr>
          <p:cNvSpPr txBox="1"/>
          <p:nvPr/>
        </p:nvSpPr>
        <p:spPr>
          <a:xfrm>
            <a:off x="3799035" y="6416740"/>
            <a:ext cx="299017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Speculative!  Requires R&amp;D</a:t>
            </a:r>
          </a:p>
        </p:txBody>
      </p:sp>
    </p:spTree>
    <p:extLst>
      <p:ext uri="{BB962C8B-B14F-4D97-AF65-F5344CB8AC3E}">
        <p14:creationId xmlns:p14="http://schemas.microsoft.com/office/powerpoint/2010/main" val="28101302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A580E-29DE-49B0-8BB9-6A122CAC5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596668" cy="705394"/>
          </a:xfrm>
        </p:spPr>
        <p:txBody>
          <a:bodyPr/>
          <a:lstStyle/>
          <a:p>
            <a:r>
              <a:rPr lang="en-US" dirty="0"/>
              <a:t>Time-of-Flight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C53F0E-B9C4-49C1-86D3-9D769C46FB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1112" y="4608876"/>
            <a:ext cx="8596668" cy="1657898"/>
          </a:xfrm>
        </p:spPr>
        <p:txBody>
          <a:bodyPr/>
          <a:lstStyle/>
          <a:p>
            <a:r>
              <a:rPr lang="en-US" dirty="0"/>
              <a:t>Direct measurements of velocity require a fast charge collection device.</a:t>
            </a:r>
          </a:p>
          <a:p>
            <a:r>
              <a:rPr lang="en-US" dirty="0"/>
              <a:t>The time resolution is automatically helped by small devices:</a:t>
            </a:r>
          </a:p>
          <a:p>
            <a:pPr lvl="1"/>
            <a:r>
              <a:rPr lang="en-US" dirty="0"/>
              <a:t>LGAD:  Low Gain Avalanche Device.  Instantly small.</a:t>
            </a:r>
          </a:p>
          <a:p>
            <a:pPr lvl="1"/>
            <a:r>
              <a:rPr lang="en-US" dirty="0"/>
              <a:t>MCP: Micro Channel Plate </a:t>
            </a:r>
            <a:r>
              <a:rPr lang="en-US" dirty="0">
                <a:sym typeface="Wingdings" panose="05000000000000000000" pitchFamily="2" charset="2"/>
              </a:rPr>
              <a:t> LAPPD (Large Area Picosecond Photon Detector)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DAB21A-9A12-421F-BAD3-91958CBDD9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18" y="816638"/>
            <a:ext cx="5740126" cy="273500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74FED7C-5487-4458-92C5-99E43ED99C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172" y="2249124"/>
            <a:ext cx="5047636" cy="21343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83A9DA4-B266-4D24-9B61-998D69A96A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1565" y="591226"/>
            <a:ext cx="5276850" cy="13811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80B418D-EED4-446C-A885-7180A0EE24CD}"/>
              </a:ext>
            </a:extLst>
          </p:cNvPr>
          <p:cNvSpPr txBox="1"/>
          <p:nvPr/>
        </p:nvSpPr>
        <p:spPr>
          <a:xfrm>
            <a:off x="6728999" y="289783"/>
            <a:ext cx="283122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MCP: Micro Channel Plate</a:t>
            </a:r>
          </a:p>
        </p:txBody>
      </p:sp>
    </p:spTree>
    <p:extLst>
      <p:ext uri="{BB962C8B-B14F-4D97-AF65-F5344CB8AC3E}">
        <p14:creationId xmlns:p14="http://schemas.microsoft.com/office/powerpoint/2010/main" val="10044421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E68FB-3AA7-452A-8885-32A23D122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748672"/>
          </a:xfrm>
        </p:spPr>
        <p:txBody>
          <a:bodyPr/>
          <a:lstStyle/>
          <a:p>
            <a:r>
              <a:rPr lang="en-US" dirty="0"/>
              <a:t>TOF @ EIC:  Available space</a:t>
            </a:r>
          </a:p>
        </p:txBody>
      </p:sp>
      <p:pic>
        <p:nvPicPr>
          <p:cNvPr id="4" name="Picture 3" descr="Chart, histogram&#10;&#10;Description automatically generated">
            <a:extLst>
              <a:ext uri="{FF2B5EF4-FFF2-40B4-BE49-F238E27FC236}">
                <a16:creationId xmlns:a16="http://schemas.microsoft.com/office/drawing/2014/main" id="{472DE1FB-6445-48D1-8CD6-5695172DD7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431" y="4833760"/>
            <a:ext cx="6053182" cy="1866914"/>
          </a:xfrm>
          <a:prstGeom prst="rect">
            <a:avLst/>
          </a:prstGeom>
        </p:spPr>
      </p:pic>
      <p:pic>
        <p:nvPicPr>
          <p:cNvPr id="16" name="Picture 15" descr="A picture containing diagram&#10;&#10;Description automatically generated">
            <a:extLst>
              <a:ext uri="{FF2B5EF4-FFF2-40B4-BE49-F238E27FC236}">
                <a16:creationId xmlns:a16="http://schemas.microsoft.com/office/drawing/2014/main" id="{D0DE6087-5F5B-4B02-A2FF-BF1661934F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431" y="816638"/>
            <a:ext cx="5872205" cy="358142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0" name="Content Placeholder 19">
                <a:extLst>
                  <a:ext uri="{FF2B5EF4-FFF2-40B4-BE49-F238E27FC236}">
                    <a16:creationId xmlns:a16="http://schemas.microsoft.com/office/drawing/2014/main" id="{AF50AB7E-A42A-4197-8BFE-2CE1EC1D658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31725" y="1593667"/>
                <a:ext cx="4275909" cy="3814355"/>
              </a:xfrm>
              <a:solidFill>
                <a:schemeClr val="bg1"/>
              </a:solidFill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PID from TOF requires:</a:t>
                </a:r>
              </a:p>
              <a:p>
                <a:pPr lvl="1"/>
                <a:r>
                  <a:rPr lang="en-US" dirty="0"/>
                  <a:t>Time resolution.</a:t>
                </a:r>
              </a:p>
              <a:p>
                <a:pPr lvl="1"/>
                <a:r>
                  <a:rPr lang="en-US" dirty="0"/>
                  <a:t>Maximum path length.</a:t>
                </a:r>
              </a:p>
              <a:p>
                <a:r>
                  <a:rPr lang="en-US" dirty="0"/>
                  <a:t>Known ring makes size restrictions!</a:t>
                </a:r>
              </a:p>
              <a:p>
                <a:pPr lvl="1"/>
                <a:r>
                  <a:rPr lang="en-US" dirty="0"/>
                  <a:t>Civil construction already there.</a:t>
                </a:r>
              </a:p>
              <a:p>
                <a:pPr lvl="1"/>
                <a:r>
                  <a:rPr lang="en-US" dirty="0"/>
                  <a:t>One ring outsize the detector.</a:t>
                </a:r>
              </a:p>
              <a:p>
                <a:r>
                  <a:rPr lang="en-US" dirty="0"/>
                  <a:t>Practical Implementation:</a:t>
                </a:r>
              </a:p>
              <a:p>
                <a:pPr lvl="1"/>
                <a:r>
                  <a:rPr lang="en-US" dirty="0"/>
                  <a:t>Tempting to assume time resolution scales as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rad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Extreme care required to minimize or eliminate correlated errors </a:t>
                </a:r>
                <a:br>
                  <a:rPr lang="en-US" dirty="0"/>
                </a:br>
                <a:r>
                  <a:rPr lang="en-US" dirty="0"/>
                  <a:t>(e.g. “start clock jitter”)</a:t>
                </a:r>
              </a:p>
            </p:txBody>
          </p:sp>
        </mc:Choice>
        <mc:Fallback>
          <p:sp>
            <p:nvSpPr>
              <p:cNvPr id="20" name="Content Placeholder 19">
                <a:extLst>
                  <a:ext uri="{FF2B5EF4-FFF2-40B4-BE49-F238E27FC236}">
                    <a16:creationId xmlns:a16="http://schemas.microsoft.com/office/drawing/2014/main" id="{AF50AB7E-A42A-4197-8BFE-2CE1EC1D658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31725" y="1593667"/>
                <a:ext cx="4275909" cy="3814355"/>
              </a:xfrm>
              <a:blipFill>
                <a:blip r:embed="rId4"/>
                <a:stretch>
                  <a:fillRect l="-142" t="-11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6644775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527FD-D2D1-47EC-8677-3504FCB8F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596668" cy="723900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04B4A3-22D5-48A2-A997-E29E7AAB46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5104" y="3232456"/>
            <a:ext cx="8596668" cy="3632485"/>
          </a:xfrm>
        </p:spPr>
        <p:txBody>
          <a:bodyPr/>
          <a:lstStyle/>
          <a:p>
            <a:r>
              <a:rPr lang="en-US" dirty="0"/>
              <a:t>Electron Ion Collider has passed “CD0” and will be built at BNL.</a:t>
            </a:r>
          </a:p>
          <a:p>
            <a:r>
              <a:rPr lang="en-US" dirty="0"/>
              <a:t>Detector challenges in PID are exacerbated by limited available space.</a:t>
            </a:r>
          </a:p>
          <a:p>
            <a:r>
              <a:rPr lang="en-US" dirty="0"/>
              <a:t>Asymmetric collisions lead to asymmetric requirements</a:t>
            </a:r>
          </a:p>
          <a:p>
            <a:r>
              <a:rPr lang="en-US" dirty="0"/>
              <a:t>Options exist to leverage </a:t>
            </a:r>
          </a:p>
          <a:p>
            <a:pPr lvl="1"/>
            <a:r>
              <a:rPr lang="en-US" dirty="0"/>
              <a:t>TOF.</a:t>
            </a:r>
          </a:p>
          <a:p>
            <a:pPr lvl="1"/>
            <a:r>
              <a:rPr lang="en-US" dirty="0"/>
              <a:t>Cherenkov</a:t>
            </a:r>
          </a:p>
          <a:p>
            <a:pPr lvl="1"/>
            <a:r>
              <a:rPr lang="en-US" dirty="0" err="1"/>
              <a:t>dE</a:t>
            </a:r>
            <a:r>
              <a:rPr lang="en-US" dirty="0"/>
              <a:t>/dx</a:t>
            </a:r>
          </a:p>
          <a:p>
            <a:r>
              <a:rPr lang="en-US" dirty="0"/>
              <a:t>Solutions seem to be in hand.</a:t>
            </a:r>
          </a:p>
          <a:p>
            <a:r>
              <a:rPr lang="en-US" dirty="0"/>
              <a:t>More R&amp;D possible on alternative speculative avenues.</a:t>
            </a:r>
          </a:p>
        </p:txBody>
      </p:sp>
      <p:pic>
        <p:nvPicPr>
          <p:cNvPr id="5" name="Picture 4" descr="Chart, bubble chart&#10;&#10;Description automatically generated">
            <a:extLst>
              <a:ext uri="{FF2B5EF4-FFF2-40B4-BE49-F238E27FC236}">
                <a16:creationId xmlns:a16="http://schemas.microsoft.com/office/drawing/2014/main" id="{7FB8C5BE-5E42-4155-90E9-9B5C061E665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38588" y="703913"/>
            <a:ext cx="3595687" cy="2301240"/>
          </a:xfrm>
          <a:prstGeom prst="rect">
            <a:avLst/>
          </a:prstGeom>
        </p:spPr>
      </p:pic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071460DF-4B3E-485A-AA24-E4CBF01FA5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309" y="687026"/>
            <a:ext cx="3387432" cy="2298140"/>
          </a:xfrm>
          <a:prstGeom prst="rect">
            <a:avLst/>
          </a:prstGeom>
        </p:spPr>
      </p:pic>
      <p:pic>
        <p:nvPicPr>
          <p:cNvPr id="9" name="Picture 8" descr="Diagram, engineering drawing&#10;&#10;Description automatically generated">
            <a:extLst>
              <a:ext uri="{FF2B5EF4-FFF2-40B4-BE49-F238E27FC236}">
                <a16:creationId xmlns:a16="http://schemas.microsoft.com/office/drawing/2014/main" id="{1D2CC372-4227-4AA7-B3A6-E6CF062903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49902" y="597352"/>
            <a:ext cx="4248150" cy="2387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8950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481FFC9-E248-4C42-AF2E-DE6B7032018D}"/>
              </a:ext>
            </a:extLst>
          </p:cNvPr>
          <p:cNvSpPr txBox="1"/>
          <p:nvPr/>
        </p:nvSpPr>
        <p:spPr>
          <a:xfrm>
            <a:off x="2952925" y="2413337"/>
            <a:ext cx="535165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/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32488720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A4BB9F7-5A11-4631-AE18-74C27DA85549}"/>
              </a:ext>
            </a:extLst>
          </p:cNvPr>
          <p:cNvSpPr txBox="1">
            <a:spLocks/>
          </p:cNvSpPr>
          <p:nvPr/>
        </p:nvSpPr>
        <p:spPr>
          <a:xfrm>
            <a:off x="174197" y="557017"/>
            <a:ext cx="8583755" cy="54587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 baseline="0">
                <a:solidFill>
                  <a:schemeClr val="accent1"/>
                </a:solidFill>
                <a:latin typeface="Arial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Cherenkov Pointing: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Parameterizations of gas Cherenkov indicate pointing required at 0.5-1.0 </a:t>
            </a:r>
            <a:r>
              <a:rPr lang="en-US" dirty="0" err="1"/>
              <a:t>mrad</a:t>
            </a:r>
            <a:r>
              <a:rPr lang="en-US" dirty="0"/>
              <a:t> level while inside the radiator.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Calculations of aerogel devices indicate 0.5 -1.0 </a:t>
            </a:r>
            <a:r>
              <a:rPr lang="en-US" dirty="0" err="1"/>
              <a:t>mrad</a:t>
            </a:r>
            <a:r>
              <a:rPr lang="en-US" dirty="0"/>
              <a:t> level.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Calculations of DIRC indicate 0.5 </a:t>
            </a:r>
            <a:r>
              <a:rPr lang="en-US" dirty="0" err="1"/>
              <a:t>mrad</a:t>
            </a:r>
            <a:r>
              <a:rPr lang="en-US" dirty="0"/>
              <a:t> level or better.</a:t>
            </a:r>
          </a:p>
          <a:p>
            <a:r>
              <a:rPr lang="en-US" dirty="0"/>
              <a:t>TOF: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Path length can influence PID resolution at the best </a:t>
            </a:r>
            <a:r>
              <a:rPr lang="en-US" dirty="0">
                <a:latin typeface="Symbol" panose="05050102010706020507" pitchFamily="18" charset="2"/>
              </a:rPr>
              <a:t>d</a:t>
            </a:r>
            <a:r>
              <a:rPr lang="en-US" dirty="0"/>
              <a:t>t.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Non-trivial influence of “material budget distribution”.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Need deeper understanding of this issue.</a:t>
            </a:r>
          </a:p>
          <a:p>
            <a:r>
              <a:rPr lang="en-US" dirty="0"/>
              <a:t>PID requirements toughening with time: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SIDIS group shown on right.  Jets want even more.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PID requirements are not symmetric in eta, driven by 0.8 </a:t>
            </a:r>
            <a:r>
              <a:rPr lang="en-US" dirty="0">
                <a:sym typeface="Wingdings" panose="05000000000000000000" pitchFamily="2" charset="2"/>
              </a:rPr>
              <a:t> 1.0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Is a symmetric barrel optimal at our asymmetric collider?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latin typeface="+mn-lt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30E72B4-03A0-469F-AEB0-77CD805E3D2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28410" cy="6178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 cap="none" baseline="0">
                <a:solidFill>
                  <a:schemeClr val="tx1"/>
                </a:solidFill>
                <a:latin typeface="Arial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800" b="0" dirty="0">
                <a:solidFill>
                  <a:schemeClr val="accent1"/>
                </a:solidFill>
                <a:latin typeface="Avenir Roman" panose="02000503020000020003" pitchFamily="2" charset="0"/>
                <a:cs typeface="Avenir Black"/>
              </a:rPr>
              <a:t>Summary</a:t>
            </a:r>
            <a:endParaRPr lang="en-US" sz="3800" b="0" dirty="0">
              <a:solidFill>
                <a:srgbClr val="FFFFFF"/>
              </a:solidFill>
              <a:latin typeface="Avenir Roman" panose="02000503020000020003" pitchFamily="2" charset="0"/>
              <a:cs typeface="Avenir Black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D07F95-2950-422A-B539-95D409E255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3" t="17591" r="77955" b="43134"/>
          <a:stretch/>
        </p:blipFill>
        <p:spPr>
          <a:xfrm>
            <a:off x="9372462" y="67112"/>
            <a:ext cx="2406333" cy="23153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7AB17D5-8FB0-4FA8-9E4B-8DACD95968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5408" t="17995" b="44011"/>
          <a:stretch/>
        </p:blipFill>
        <p:spPr>
          <a:xfrm>
            <a:off x="9353517" y="2499920"/>
            <a:ext cx="2425277" cy="19756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4B6745A-EE29-49E4-8D6C-3AE9095E1C1F}"/>
              </a:ext>
            </a:extLst>
          </p:cNvPr>
          <p:cNvSpPr txBox="1"/>
          <p:nvPr/>
        </p:nvSpPr>
        <p:spPr>
          <a:xfrm rot="16200000">
            <a:off x="8982963" y="1105823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Old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BCA0C9-B005-4632-8826-A2FC0797C943}"/>
              </a:ext>
            </a:extLst>
          </p:cNvPr>
          <p:cNvSpPr txBox="1"/>
          <p:nvPr/>
        </p:nvSpPr>
        <p:spPr>
          <a:xfrm rot="16200000">
            <a:off x="8935674" y="3303056"/>
            <a:ext cx="63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B6FD1F-8FF3-4D1A-B34D-AACADF7E6B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2004" y="4491642"/>
            <a:ext cx="2776790" cy="2222208"/>
          </a:xfrm>
          <a:prstGeom prst="rect">
            <a:avLst/>
          </a:prstGeom>
        </p:spPr>
      </p:pic>
      <p:sp>
        <p:nvSpPr>
          <p:cNvPr id="10" name="Left Brace 9">
            <a:extLst>
              <a:ext uri="{FF2B5EF4-FFF2-40B4-BE49-F238E27FC236}">
                <a16:creationId xmlns:a16="http://schemas.microsoft.com/office/drawing/2014/main" id="{B1F90190-3243-4BFB-AAA9-46F515DCD187}"/>
              </a:ext>
            </a:extLst>
          </p:cNvPr>
          <p:cNvSpPr/>
          <p:nvPr/>
        </p:nvSpPr>
        <p:spPr>
          <a:xfrm>
            <a:off x="8863763" y="5821741"/>
            <a:ext cx="134224" cy="705112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14B6341-63ED-4960-BC99-F062DD30880E}"/>
              </a:ext>
            </a:extLst>
          </p:cNvPr>
          <p:cNvSpPr/>
          <p:nvPr/>
        </p:nvSpPr>
        <p:spPr>
          <a:xfrm>
            <a:off x="9353517" y="5805400"/>
            <a:ext cx="2089066" cy="721453"/>
          </a:xfrm>
          <a:prstGeom prst="rect">
            <a:avLst/>
          </a:prstGeom>
          <a:solidFill>
            <a:srgbClr val="FF00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DC336A5-089B-4BC9-A99E-0D20E7C57EA3}"/>
              </a:ext>
            </a:extLst>
          </p:cNvPr>
          <p:cNvGrpSpPr/>
          <p:nvPr/>
        </p:nvGrpSpPr>
        <p:grpSpPr>
          <a:xfrm>
            <a:off x="939567" y="5461014"/>
            <a:ext cx="6266576" cy="1477328"/>
            <a:chOff x="293615" y="5427462"/>
            <a:chExt cx="6266576" cy="147732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EAEB3F2C-E621-4C20-8874-F0CD39369C7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23551"/>
            <a:stretch/>
          </p:blipFill>
          <p:spPr>
            <a:xfrm>
              <a:off x="2337105" y="5427462"/>
              <a:ext cx="4062510" cy="1429774"/>
            </a:xfrm>
            <a:prstGeom prst="rect">
              <a:avLst/>
            </a:prstGeom>
            <a:ln>
              <a:noFill/>
            </a:ln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24F292B-DC33-4198-BABA-56FFC0DAA632}"/>
                </a:ext>
              </a:extLst>
            </p:cNvPr>
            <p:cNvSpPr txBox="1"/>
            <p:nvPr/>
          </p:nvSpPr>
          <p:spPr>
            <a:xfrm>
              <a:off x="413206" y="5427462"/>
              <a:ext cx="1923899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Meta-materials:  Game changer,</a:t>
              </a:r>
            </a:p>
            <a:p>
              <a:r>
                <a:rPr lang="en-US" dirty="0"/>
                <a:t>But we can’t assume these will work:</a:t>
              </a:r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F4701040-FFC0-4CD9-BCA1-32779EA2C698}"/>
                </a:ext>
              </a:extLst>
            </p:cNvPr>
            <p:cNvSpPr/>
            <p:nvPr/>
          </p:nvSpPr>
          <p:spPr>
            <a:xfrm>
              <a:off x="293615" y="5427462"/>
              <a:ext cx="6266576" cy="1429774"/>
            </a:xfrm>
            <a:prstGeom prst="roundRect">
              <a:avLst/>
            </a:prstGeom>
            <a:no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BC333F6-6DC0-4312-B760-9F8127423163}"/>
              </a:ext>
            </a:extLst>
          </p:cNvPr>
          <p:cNvCxnSpPr/>
          <p:nvPr/>
        </p:nvCxnSpPr>
        <p:spPr>
          <a:xfrm>
            <a:off x="7575259" y="5066950"/>
            <a:ext cx="1182693" cy="94880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35803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C3BDB-AE5A-42B3-A375-6BF9D5948B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596668" cy="775855"/>
          </a:xfrm>
        </p:spPr>
        <p:txBody>
          <a:bodyPr/>
          <a:lstStyle/>
          <a:p>
            <a:r>
              <a:rPr lang="en-US" dirty="0"/>
              <a:t>What is the meaning of “Long Shadow”?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C93E66-D0BA-438D-9222-82E9E33B8D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A7944DA-503F-4547-851C-C769AD9DA1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114" y="624415"/>
            <a:ext cx="11018552" cy="613334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088A28A-67FB-422A-81EA-A8F74597F0C8}"/>
              </a:ext>
            </a:extLst>
          </p:cNvPr>
          <p:cNvSpPr txBox="1"/>
          <p:nvPr/>
        </p:nvSpPr>
        <p:spPr>
          <a:xfrm rot="1319602">
            <a:off x="6285928" y="5779752"/>
            <a:ext cx="1217000" cy="523220"/>
          </a:xfrm>
          <a:prstGeom prst="rect">
            <a:avLst/>
          </a:prstGeom>
          <a:noFill/>
          <a:ln w="38100">
            <a:solidFill>
              <a:srgbClr val="996633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996633"/>
                </a:solidFill>
              </a:rPr>
              <a:t>Camel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1E6E33D-914A-4EE2-853B-59165F18299E}"/>
              </a:ext>
            </a:extLst>
          </p:cNvPr>
          <p:cNvCxnSpPr>
            <a:cxnSpLocks/>
            <a:stCxn id="5" idx="1"/>
          </p:cNvCxnSpPr>
          <p:nvPr/>
        </p:nvCxnSpPr>
        <p:spPr>
          <a:xfrm flipH="1" flipV="1">
            <a:off x="5637360" y="5519957"/>
            <a:ext cx="692850" cy="293522"/>
          </a:xfrm>
          <a:prstGeom prst="straightConnector1">
            <a:avLst/>
          </a:prstGeom>
          <a:ln w="76200">
            <a:solidFill>
              <a:srgbClr val="9966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1131CE70-AAC8-4C33-A164-2BF52A1332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593608">
            <a:off x="3282946" y="2744553"/>
            <a:ext cx="1472893" cy="3132827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D7D2B23-BC91-4883-827B-20C6D07AEB6F}"/>
              </a:ext>
            </a:extLst>
          </p:cNvPr>
          <p:cNvCxnSpPr/>
          <p:nvPr/>
        </p:nvCxnSpPr>
        <p:spPr>
          <a:xfrm>
            <a:off x="4645891" y="4682836"/>
            <a:ext cx="443345" cy="6465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82E7DBE-A3DB-4B8C-A513-F8AA615CD959}"/>
              </a:ext>
            </a:extLst>
          </p:cNvPr>
          <p:cNvSpPr txBox="1"/>
          <p:nvPr/>
        </p:nvSpPr>
        <p:spPr>
          <a:xfrm>
            <a:off x="9809969" y="624415"/>
            <a:ext cx="170469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Satellite Photo</a:t>
            </a:r>
          </a:p>
        </p:txBody>
      </p:sp>
    </p:spTree>
    <p:extLst>
      <p:ext uri="{BB962C8B-B14F-4D97-AF65-F5344CB8AC3E}">
        <p14:creationId xmlns:p14="http://schemas.microsoft.com/office/powerpoint/2010/main" val="3594867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096000" y="6182039"/>
            <a:ext cx="911939" cy="365125"/>
          </a:xfrm>
        </p:spPr>
        <p:txBody>
          <a:bodyPr/>
          <a:lstStyle/>
          <a:p>
            <a:r>
              <a:rPr lang="en-US"/>
              <a:t>E.C. Aschenauer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>
          <a:xfrm>
            <a:off x="7481530" y="6182039"/>
            <a:ext cx="683339" cy="365125"/>
          </a:xfrm>
        </p:spPr>
        <p:txBody>
          <a:bodyPr/>
          <a:lstStyle/>
          <a:p>
            <a:fld id="{A290956C-1F8E-0B40-A6DA-3E931C67369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0" name="Title 49"/>
          <p:cNvSpPr>
            <a:spLocks noGrp="1"/>
          </p:cNvSpPr>
          <p:nvPr>
            <p:ph type="title"/>
          </p:nvPr>
        </p:nvSpPr>
        <p:spPr>
          <a:xfrm>
            <a:off x="23785" y="5191"/>
            <a:ext cx="8229600" cy="1143000"/>
          </a:xfrm>
        </p:spPr>
        <p:txBody>
          <a:bodyPr>
            <a:no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en-US" sz="3200" dirty="0">
                <a:effectLst>
                  <a:reflection blurRad="12700" stA="50000" endPos="50000" dist="12700" dir="5400000" sy="-100000" rotWithShape="0"/>
                </a:effectLst>
              </a:rPr>
              <a:t>Compelling EIC SCIENCE Questions</a:t>
            </a:r>
          </a:p>
        </p:txBody>
      </p:sp>
      <p:grpSp>
        <p:nvGrpSpPr>
          <p:cNvPr id="15" name="Gruppierung 50"/>
          <p:cNvGrpSpPr/>
          <p:nvPr/>
        </p:nvGrpSpPr>
        <p:grpSpPr>
          <a:xfrm>
            <a:off x="598611" y="4757103"/>
            <a:ext cx="8868832" cy="2322811"/>
            <a:chOff x="148168" y="4696598"/>
            <a:chExt cx="8868832" cy="2322811"/>
          </a:xfrm>
        </p:grpSpPr>
        <p:grpSp>
          <p:nvGrpSpPr>
            <p:cNvPr id="19" name="Gruppierung 48"/>
            <p:cNvGrpSpPr/>
            <p:nvPr/>
          </p:nvGrpSpPr>
          <p:grpSpPr>
            <a:xfrm>
              <a:off x="148168" y="4696598"/>
              <a:ext cx="8868832" cy="2056543"/>
              <a:chOff x="148168" y="4696598"/>
              <a:chExt cx="8868832" cy="2056543"/>
            </a:xfrm>
          </p:grpSpPr>
          <p:sp>
            <p:nvSpPr>
              <p:cNvPr id="12" name="Abgerundetes Rechteck 11"/>
              <p:cNvSpPr/>
              <p:nvPr/>
            </p:nvSpPr>
            <p:spPr>
              <a:xfrm>
                <a:off x="148168" y="4696598"/>
                <a:ext cx="8868832" cy="2056543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0" name="Gruppierung 7"/>
              <p:cNvGrpSpPr/>
              <p:nvPr/>
            </p:nvGrpSpPr>
            <p:grpSpPr>
              <a:xfrm>
                <a:off x="1984741" y="5209405"/>
                <a:ext cx="1347503" cy="636003"/>
                <a:chOff x="-660038" y="1953399"/>
                <a:chExt cx="1654236" cy="846342"/>
              </a:xfrm>
            </p:grpSpPr>
            <p:pic>
              <p:nvPicPr>
                <p:cNvPr id="38" name="Bild 37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60038" y="1953399"/>
                  <a:ext cx="514527" cy="698500"/>
                </a:xfrm>
                <a:prstGeom prst="rect">
                  <a:avLst/>
                </a:prstGeom>
              </p:spPr>
            </p:pic>
            <p:sp>
              <p:nvSpPr>
                <p:cNvPr id="39" name="Textfeld 38"/>
                <p:cNvSpPr txBox="1"/>
                <p:nvPr/>
              </p:nvSpPr>
              <p:spPr>
                <a:xfrm>
                  <a:off x="809532" y="2390176"/>
                  <a:ext cx="184666" cy="4095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1400" b="1" dirty="0">
                    <a:latin typeface="Comic Sans MS"/>
                    <a:cs typeface="Comic Sans MS"/>
                  </a:endParaRPr>
                </a:p>
              </p:txBody>
            </p:sp>
          </p:grpSp>
          <p:sp>
            <p:nvSpPr>
              <p:cNvPr id="40" name="Textfeld 39"/>
              <p:cNvSpPr txBox="1"/>
              <p:nvPr/>
            </p:nvSpPr>
            <p:spPr>
              <a:xfrm>
                <a:off x="2428288" y="5979767"/>
                <a:ext cx="6151343" cy="584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Does this saturation produce matter of universal properties in </a:t>
                </a:r>
              </a:p>
              <a:p>
                <a:r>
                  <a:rPr lang="en-US" sz="1600" dirty="0"/>
                  <a:t>the nucleon and all nuclei viewed at nearly the speed of light?</a:t>
                </a:r>
                <a:endParaRPr lang="en-US" sz="1600" dirty="0">
                  <a:latin typeface="Comic Sans MS"/>
                  <a:cs typeface="Comic Sans MS"/>
                </a:endParaRPr>
              </a:p>
            </p:txBody>
          </p:sp>
          <p:grpSp>
            <p:nvGrpSpPr>
              <p:cNvPr id="28" name="Gruppierung 7"/>
              <p:cNvGrpSpPr/>
              <p:nvPr/>
            </p:nvGrpSpPr>
            <p:grpSpPr>
              <a:xfrm>
                <a:off x="1963575" y="6042044"/>
                <a:ext cx="1368669" cy="524904"/>
                <a:chOff x="-686022" y="2178727"/>
                <a:chExt cx="1680220" cy="698500"/>
              </a:xfrm>
            </p:grpSpPr>
            <p:pic>
              <p:nvPicPr>
                <p:cNvPr id="45" name="Bild 44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686022" y="2178727"/>
                  <a:ext cx="495300" cy="698500"/>
                </a:xfrm>
                <a:prstGeom prst="rect">
                  <a:avLst/>
                </a:prstGeom>
              </p:spPr>
            </p:pic>
            <p:sp>
              <p:nvSpPr>
                <p:cNvPr id="46" name="Textfeld 45"/>
                <p:cNvSpPr txBox="1"/>
                <p:nvPr/>
              </p:nvSpPr>
              <p:spPr>
                <a:xfrm>
                  <a:off x="809532" y="2390176"/>
                  <a:ext cx="184666" cy="4095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1400" b="1" dirty="0">
                    <a:latin typeface="Comic Sans MS"/>
                    <a:cs typeface="Comic Sans MS"/>
                  </a:endParaRPr>
                </a:p>
              </p:txBody>
            </p:sp>
          </p:grpSp>
          <p:sp>
            <p:nvSpPr>
              <p:cNvPr id="48" name="Textfeld 47"/>
              <p:cNvSpPr txBox="1"/>
              <p:nvPr/>
            </p:nvSpPr>
            <p:spPr>
              <a:xfrm>
                <a:off x="2504506" y="5147679"/>
                <a:ext cx="651249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Is there a simple boundary that separates the region from the more dilute quark gluon matter? If so how do the distributions of quarks and gluons change as one crosses the boundary?</a:t>
                </a:r>
                <a:endParaRPr lang="en-US" sz="1600" dirty="0">
                  <a:latin typeface="Comic Sans MS"/>
                  <a:cs typeface="Comic Sans MS"/>
                </a:endParaRPr>
              </a:p>
            </p:txBody>
          </p:sp>
          <p:sp>
            <p:nvSpPr>
              <p:cNvPr id="35" name="Textfeld 34"/>
              <p:cNvSpPr txBox="1"/>
              <p:nvPr/>
            </p:nvSpPr>
            <p:spPr>
              <a:xfrm>
                <a:off x="542020" y="4745403"/>
                <a:ext cx="612860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Where does the saturation of gluon densities set in?</a:t>
                </a:r>
                <a:endParaRPr lang="en-US" sz="2000" b="1" dirty="0">
                  <a:solidFill>
                    <a:srgbClr val="000000"/>
                  </a:solidFill>
                  <a:latin typeface="Comic Sans MS"/>
                  <a:cs typeface="Comic Sans MS"/>
                </a:endParaRPr>
              </a:p>
            </p:txBody>
          </p:sp>
        </p:grpSp>
        <p:pic>
          <p:nvPicPr>
            <p:cNvPr id="43" name="Bild 4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887" y="4835437"/>
              <a:ext cx="1687615" cy="2183972"/>
            </a:xfrm>
            <a:prstGeom prst="rect">
              <a:avLst/>
            </a:prstGeom>
          </p:spPr>
        </p:pic>
      </p:grpSp>
      <p:grpSp>
        <p:nvGrpSpPr>
          <p:cNvPr id="37" name="Group 36"/>
          <p:cNvGrpSpPr/>
          <p:nvPr/>
        </p:nvGrpSpPr>
        <p:grpSpPr>
          <a:xfrm>
            <a:off x="573115" y="611213"/>
            <a:ext cx="8226445" cy="2302998"/>
            <a:chOff x="176722" y="740600"/>
            <a:chExt cx="8226445" cy="2302998"/>
          </a:xfrm>
        </p:grpSpPr>
        <p:sp>
          <p:nvSpPr>
            <p:cNvPr id="11" name="Abgerundetes Rechteck 10"/>
            <p:cNvSpPr/>
            <p:nvPr/>
          </p:nvSpPr>
          <p:spPr>
            <a:xfrm>
              <a:off x="202218" y="773116"/>
              <a:ext cx="8200949" cy="1936215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b="1" dirty="0">
                <a:solidFill>
                  <a:schemeClr val="tx1"/>
                </a:solidFill>
                <a:latin typeface="Comic Sans MS"/>
                <a:cs typeface="Comic Sans MS"/>
              </a:endParaRPr>
            </a:p>
          </p:txBody>
        </p:sp>
        <p:pic>
          <p:nvPicPr>
            <p:cNvPr id="13" name="Picture 27" descr="uli_nucleon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23503" y="1181641"/>
              <a:ext cx="1066800" cy="842963"/>
            </a:xfrm>
            <a:prstGeom prst="rect">
              <a:avLst/>
            </a:prstGeom>
            <a:noFill/>
          </p:spPr>
        </p:pic>
        <p:sp>
          <p:nvSpPr>
            <p:cNvPr id="14" name="Textfeld 13"/>
            <p:cNvSpPr txBox="1"/>
            <p:nvPr/>
          </p:nvSpPr>
          <p:spPr>
            <a:xfrm>
              <a:off x="520802" y="740600"/>
              <a:ext cx="670728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How are sea quarks and gluons and their spin distributed</a:t>
              </a:r>
            </a:p>
            <a:p>
              <a:r>
                <a:rPr lang="en-US" sz="2000" dirty="0"/>
                <a:t>in </a:t>
              </a:r>
              <a:r>
                <a:rPr lang="en-US" sz="2000" dirty="0">
                  <a:solidFill>
                    <a:srgbClr val="FF0000"/>
                  </a:solidFill>
                </a:rPr>
                <a:t>space</a:t>
              </a:r>
              <a:r>
                <a:rPr lang="en-US" sz="2000" dirty="0"/>
                <a:t> and momentum inside the nucleon?</a:t>
              </a:r>
              <a:endParaRPr lang="en-US" sz="2000" b="1" dirty="0">
                <a:solidFill>
                  <a:srgbClr val="000000"/>
                </a:solidFill>
                <a:latin typeface="Comic Sans MS"/>
                <a:cs typeface="Comic Sans MS"/>
              </a:endParaRPr>
            </a:p>
          </p:txBody>
        </p:sp>
        <p:grpSp>
          <p:nvGrpSpPr>
            <p:cNvPr id="4" name="Gruppierung 7"/>
            <p:cNvGrpSpPr/>
            <p:nvPr/>
          </p:nvGrpSpPr>
          <p:grpSpPr>
            <a:xfrm>
              <a:off x="176722" y="1523707"/>
              <a:ext cx="871268" cy="614837"/>
              <a:chOff x="-75398" y="1981565"/>
              <a:chExt cx="1069596" cy="818176"/>
            </a:xfrm>
          </p:grpSpPr>
          <p:pic>
            <p:nvPicPr>
              <p:cNvPr id="16" name="Bild 15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75398" y="1981565"/>
                <a:ext cx="495300" cy="698500"/>
              </a:xfrm>
              <a:prstGeom prst="rect">
                <a:avLst/>
              </a:prstGeom>
            </p:spPr>
          </p:pic>
          <p:sp>
            <p:nvSpPr>
              <p:cNvPr id="17" name="Textfeld 16"/>
              <p:cNvSpPr txBox="1"/>
              <p:nvPr/>
            </p:nvSpPr>
            <p:spPr>
              <a:xfrm>
                <a:off x="809532" y="2390176"/>
                <a:ext cx="184666" cy="409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</p:grpSp>
        <p:sp>
          <p:nvSpPr>
            <p:cNvPr id="18" name="Textfeld 17"/>
            <p:cNvSpPr txBox="1"/>
            <p:nvPr/>
          </p:nvSpPr>
          <p:spPr>
            <a:xfrm>
              <a:off x="599919" y="1448493"/>
              <a:ext cx="6328976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How are these quark and gluon distributions correlated with the </a:t>
              </a:r>
            </a:p>
            <a:p>
              <a:r>
                <a:rPr lang="en-US" sz="1600" dirty="0"/>
                <a:t>over all nucleon properties, such as spin direction?</a:t>
              </a:r>
              <a:endParaRPr lang="en-US" sz="1600" dirty="0">
                <a:latin typeface="Comic Sans MS"/>
                <a:cs typeface="Comic Sans MS"/>
              </a:endParaRPr>
            </a:p>
          </p:txBody>
        </p:sp>
        <p:grpSp>
          <p:nvGrpSpPr>
            <p:cNvPr id="5" name="Gruppierung 7"/>
            <p:cNvGrpSpPr/>
            <p:nvPr/>
          </p:nvGrpSpPr>
          <p:grpSpPr>
            <a:xfrm>
              <a:off x="176722" y="2037190"/>
              <a:ext cx="871268" cy="1006408"/>
              <a:chOff x="-75398" y="1460494"/>
              <a:chExt cx="1069596" cy="1339247"/>
            </a:xfrm>
          </p:grpSpPr>
          <p:pic>
            <p:nvPicPr>
              <p:cNvPr id="21" name="Bild 20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75398" y="1460494"/>
                <a:ext cx="495300" cy="698500"/>
              </a:xfrm>
              <a:prstGeom prst="rect">
                <a:avLst/>
              </a:prstGeom>
            </p:spPr>
          </p:pic>
          <p:sp>
            <p:nvSpPr>
              <p:cNvPr id="22" name="Textfeld 21"/>
              <p:cNvSpPr txBox="1"/>
              <p:nvPr/>
            </p:nvSpPr>
            <p:spPr>
              <a:xfrm>
                <a:off x="809532" y="2390176"/>
                <a:ext cx="184666" cy="4095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400" b="1" dirty="0">
                  <a:latin typeface="Comic Sans MS"/>
                  <a:cs typeface="Comic Sans MS"/>
                </a:endParaRPr>
              </a:p>
            </p:txBody>
          </p:sp>
        </p:grpSp>
        <p:sp>
          <p:nvSpPr>
            <p:cNvPr id="23" name="Textfeld 22"/>
            <p:cNvSpPr txBox="1"/>
            <p:nvPr/>
          </p:nvSpPr>
          <p:spPr>
            <a:xfrm>
              <a:off x="599919" y="2012974"/>
              <a:ext cx="5506435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What is the role of the motion of sea quarks and gluons </a:t>
              </a:r>
            </a:p>
            <a:p>
              <a:r>
                <a:rPr lang="en-US" sz="1600" dirty="0"/>
                <a:t>in building the nucleon spin?</a:t>
              </a:r>
              <a:endParaRPr lang="en-US" sz="1600" dirty="0">
                <a:latin typeface="Comic Sans MS"/>
                <a:cs typeface="Comic Sans MS"/>
              </a:endParaRPr>
            </a:p>
          </p:txBody>
        </p:sp>
        <p:pic>
          <p:nvPicPr>
            <p:cNvPr id="49" name="Bild 25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5070" y="1819150"/>
              <a:ext cx="1183405" cy="932380"/>
            </a:xfrm>
            <a:prstGeom prst="rect">
              <a:avLst/>
            </a:prstGeom>
          </p:spPr>
        </p:pic>
      </p:grpSp>
      <p:grpSp>
        <p:nvGrpSpPr>
          <p:cNvPr id="41" name="Group 40"/>
          <p:cNvGrpSpPr/>
          <p:nvPr/>
        </p:nvGrpSpPr>
        <p:grpSpPr>
          <a:xfrm>
            <a:off x="573115" y="2675117"/>
            <a:ext cx="8867795" cy="2271249"/>
            <a:chOff x="138622" y="2681584"/>
            <a:chExt cx="8867795" cy="2271249"/>
          </a:xfrm>
        </p:grpSpPr>
        <p:grpSp>
          <p:nvGrpSpPr>
            <p:cNvPr id="51" name="Group 50"/>
            <p:cNvGrpSpPr/>
            <p:nvPr/>
          </p:nvGrpSpPr>
          <p:grpSpPr>
            <a:xfrm>
              <a:off x="138622" y="2681584"/>
              <a:ext cx="8867795" cy="2271249"/>
              <a:chOff x="176722" y="772349"/>
              <a:chExt cx="8867795" cy="2271249"/>
            </a:xfrm>
          </p:grpSpPr>
          <p:sp>
            <p:nvSpPr>
              <p:cNvPr id="52" name="Abgerundetes Rechteck 10"/>
              <p:cNvSpPr/>
              <p:nvPr/>
            </p:nvSpPr>
            <p:spPr>
              <a:xfrm>
                <a:off x="202218" y="773116"/>
                <a:ext cx="8842299" cy="2010301"/>
              </a:xfrm>
              <a:prstGeom prst="round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b="1" dirty="0">
                  <a:solidFill>
                    <a:schemeClr val="tx1"/>
                  </a:solidFill>
                  <a:latin typeface="Comic Sans MS"/>
                  <a:cs typeface="Comic Sans MS"/>
                </a:endParaRPr>
              </a:p>
            </p:txBody>
          </p:sp>
          <p:sp>
            <p:nvSpPr>
              <p:cNvPr id="54" name="Textfeld 13"/>
              <p:cNvSpPr txBox="1"/>
              <p:nvPr/>
            </p:nvSpPr>
            <p:spPr>
              <a:xfrm>
                <a:off x="520802" y="772349"/>
                <a:ext cx="6825908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How does the nuclear environment affect the distribution</a:t>
                </a:r>
              </a:p>
              <a:p>
                <a:r>
                  <a:rPr lang="en-US" sz="2000" dirty="0"/>
                  <a:t>of quarks and gluons and their interaction in nuclei?</a:t>
                </a:r>
                <a:endParaRPr lang="en-US" sz="2000" b="1" dirty="0">
                  <a:solidFill>
                    <a:srgbClr val="000000"/>
                  </a:solidFill>
                  <a:latin typeface="Comic Sans MS"/>
                  <a:cs typeface="Comic Sans MS"/>
                </a:endParaRPr>
              </a:p>
            </p:txBody>
          </p:sp>
          <p:grpSp>
            <p:nvGrpSpPr>
              <p:cNvPr id="55" name="Gruppierung 7"/>
              <p:cNvGrpSpPr/>
              <p:nvPr/>
            </p:nvGrpSpPr>
            <p:grpSpPr>
              <a:xfrm>
                <a:off x="176722" y="1481375"/>
                <a:ext cx="871268" cy="657169"/>
                <a:chOff x="-75398" y="1925233"/>
                <a:chExt cx="1069596" cy="874508"/>
              </a:xfrm>
            </p:grpSpPr>
            <p:pic>
              <p:nvPicPr>
                <p:cNvPr id="62" name="Bild 15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5398" y="1925233"/>
                  <a:ext cx="495300" cy="698500"/>
                </a:xfrm>
                <a:prstGeom prst="rect">
                  <a:avLst/>
                </a:prstGeom>
              </p:spPr>
            </p:pic>
            <p:sp>
              <p:nvSpPr>
                <p:cNvPr id="63" name="Textfeld 16"/>
                <p:cNvSpPr txBox="1"/>
                <p:nvPr/>
              </p:nvSpPr>
              <p:spPr>
                <a:xfrm>
                  <a:off x="809532" y="2390176"/>
                  <a:ext cx="184666" cy="4095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1400" b="1" dirty="0">
                    <a:latin typeface="Comic Sans MS"/>
                    <a:cs typeface="Comic Sans MS"/>
                  </a:endParaRPr>
                </a:p>
              </p:txBody>
            </p:sp>
          </p:grpSp>
          <p:sp>
            <p:nvSpPr>
              <p:cNvPr id="56" name="Textfeld 17"/>
              <p:cNvSpPr txBox="1"/>
              <p:nvPr/>
            </p:nvSpPr>
            <p:spPr>
              <a:xfrm>
                <a:off x="599919" y="1437910"/>
                <a:ext cx="843401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How does the transverse spatial distribution of gluons compare to that in the nucleon?</a:t>
                </a:r>
                <a:endParaRPr lang="en-US" sz="1600" dirty="0">
                  <a:latin typeface="Comic Sans MS"/>
                  <a:cs typeface="Comic Sans MS"/>
                </a:endParaRPr>
              </a:p>
            </p:txBody>
          </p:sp>
          <p:grpSp>
            <p:nvGrpSpPr>
              <p:cNvPr id="57" name="Gruppierung 7"/>
              <p:cNvGrpSpPr/>
              <p:nvPr/>
            </p:nvGrpSpPr>
            <p:grpSpPr>
              <a:xfrm>
                <a:off x="176722" y="1867862"/>
                <a:ext cx="871268" cy="1175736"/>
                <a:chOff x="-75398" y="1235166"/>
                <a:chExt cx="1069596" cy="1564575"/>
              </a:xfrm>
            </p:grpSpPr>
            <p:pic>
              <p:nvPicPr>
                <p:cNvPr id="60" name="Bild 20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75398" y="1235166"/>
                  <a:ext cx="495300" cy="698500"/>
                </a:xfrm>
                <a:prstGeom prst="rect">
                  <a:avLst/>
                </a:prstGeom>
              </p:spPr>
            </p:pic>
            <p:sp>
              <p:nvSpPr>
                <p:cNvPr id="61" name="Textfeld 21"/>
                <p:cNvSpPr txBox="1"/>
                <p:nvPr/>
              </p:nvSpPr>
              <p:spPr>
                <a:xfrm>
                  <a:off x="809532" y="2390176"/>
                  <a:ext cx="184666" cy="4095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1400" b="1" dirty="0">
                    <a:latin typeface="Comic Sans MS"/>
                    <a:cs typeface="Comic Sans MS"/>
                  </a:endParaRPr>
                </a:p>
              </p:txBody>
            </p:sp>
          </p:grpSp>
          <p:sp>
            <p:nvSpPr>
              <p:cNvPr id="58" name="Textfeld 22"/>
              <p:cNvSpPr txBox="1"/>
              <p:nvPr/>
            </p:nvSpPr>
            <p:spPr>
              <a:xfrm>
                <a:off x="599919" y="1780148"/>
                <a:ext cx="7151517" cy="584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How does matter respond to fast moving color charge passing through it? </a:t>
                </a:r>
              </a:p>
              <a:p>
                <a:r>
                  <a:rPr lang="en-US" sz="1600" dirty="0"/>
                  <a:t>Is this response different for light and heavy quarks?</a:t>
                </a:r>
                <a:endParaRPr lang="en-US" sz="1600" dirty="0">
                  <a:latin typeface="Comic Sans MS"/>
                  <a:cs typeface="Comic Sans MS"/>
                </a:endParaRPr>
              </a:p>
            </p:txBody>
          </p:sp>
        </p:grpSp>
        <p:grpSp>
          <p:nvGrpSpPr>
            <p:cNvPr id="64" name="Group 2"/>
            <p:cNvGrpSpPr>
              <a:grpSpLocks/>
            </p:cNvGrpSpPr>
            <p:nvPr/>
          </p:nvGrpSpPr>
          <p:grpSpPr bwMode="auto">
            <a:xfrm>
              <a:off x="7233802" y="3602025"/>
              <a:ext cx="1772613" cy="1128726"/>
              <a:chOff x="-57" y="125"/>
              <a:chExt cx="3628" cy="2065"/>
            </a:xfrm>
          </p:grpSpPr>
          <p:grpSp>
            <p:nvGrpSpPr>
              <p:cNvPr id="65" name="Group 3"/>
              <p:cNvGrpSpPr>
                <a:grpSpLocks/>
              </p:cNvGrpSpPr>
              <p:nvPr/>
            </p:nvGrpSpPr>
            <p:grpSpPr bwMode="auto">
              <a:xfrm>
                <a:off x="879" y="130"/>
                <a:ext cx="2058" cy="2060"/>
                <a:chOff x="0" y="0"/>
                <a:chExt cx="2058" cy="2060"/>
              </a:xfrm>
            </p:grpSpPr>
            <p:sp>
              <p:nvSpPr>
                <p:cNvPr id="101" name="Oval 4"/>
                <p:cNvSpPr>
                  <a:spLocks/>
                </p:cNvSpPr>
                <p:nvPr/>
              </p:nvSpPr>
              <p:spPr bwMode="auto">
                <a:xfrm>
                  <a:off x="395" y="107"/>
                  <a:ext cx="625" cy="623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FF00"/>
                    </a:gs>
                    <a:gs pos="100000">
                      <a:srgbClr val="00AE00"/>
                    </a:gs>
                  </a:gsLst>
                  <a:path path="rect">
                    <a:fillToRect l="50000" t="50000" r="50000" b="50000"/>
                  </a:path>
                </a:gradFill>
                <a:ln w="936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02" name="Oval 5"/>
                <p:cNvSpPr>
                  <a:spLocks/>
                </p:cNvSpPr>
                <p:nvPr/>
              </p:nvSpPr>
              <p:spPr bwMode="auto">
                <a:xfrm>
                  <a:off x="588" y="396"/>
                  <a:ext cx="630" cy="623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FF00"/>
                    </a:gs>
                    <a:gs pos="100000">
                      <a:srgbClr val="00AE00"/>
                    </a:gs>
                  </a:gsLst>
                  <a:path path="rect">
                    <a:fillToRect l="50000" t="50000" r="50000" b="50000"/>
                  </a:path>
                </a:gradFill>
                <a:ln w="936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03" name="Oval 6"/>
                <p:cNvSpPr>
                  <a:spLocks/>
                </p:cNvSpPr>
                <p:nvPr/>
              </p:nvSpPr>
              <p:spPr bwMode="auto">
                <a:xfrm>
                  <a:off x="114" y="399"/>
                  <a:ext cx="627" cy="623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FF00"/>
                    </a:gs>
                    <a:gs pos="100000">
                      <a:srgbClr val="00AE00"/>
                    </a:gs>
                  </a:gsLst>
                  <a:path path="rect">
                    <a:fillToRect l="50000" t="50000" r="50000" b="50000"/>
                  </a:path>
                </a:gradFill>
                <a:ln w="936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04" name="Oval 7"/>
                <p:cNvSpPr>
                  <a:spLocks/>
                </p:cNvSpPr>
                <p:nvPr/>
              </p:nvSpPr>
              <p:spPr bwMode="auto">
                <a:xfrm>
                  <a:off x="1286" y="892"/>
                  <a:ext cx="628" cy="623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FF00"/>
                    </a:gs>
                    <a:gs pos="100000">
                      <a:srgbClr val="00AE00"/>
                    </a:gs>
                  </a:gsLst>
                  <a:path path="rect">
                    <a:fillToRect l="50000" t="50000" r="50000" b="50000"/>
                  </a:path>
                </a:gradFill>
                <a:ln w="936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05" name="Oval 8"/>
                <p:cNvSpPr>
                  <a:spLocks/>
                </p:cNvSpPr>
                <p:nvPr/>
              </p:nvSpPr>
              <p:spPr bwMode="auto">
                <a:xfrm>
                  <a:off x="842" y="1436"/>
                  <a:ext cx="628" cy="62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FF00"/>
                    </a:gs>
                    <a:gs pos="100000">
                      <a:srgbClr val="00AE00"/>
                    </a:gs>
                  </a:gsLst>
                  <a:path path="rect">
                    <a:fillToRect l="50000" t="50000" r="50000" b="50000"/>
                  </a:path>
                </a:gradFill>
                <a:ln w="936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06" name="Oval 9"/>
                <p:cNvSpPr>
                  <a:spLocks/>
                </p:cNvSpPr>
                <p:nvPr/>
              </p:nvSpPr>
              <p:spPr bwMode="auto">
                <a:xfrm>
                  <a:off x="1119" y="128"/>
                  <a:ext cx="626" cy="62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FF00"/>
                    </a:gs>
                    <a:gs pos="100000">
                      <a:srgbClr val="00AE00"/>
                    </a:gs>
                  </a:gsLst>
                  <a:path path="rect">
                    <a:fillToRect l="50000" t="50000" r="50000" b="50000"/>
                  </a:path>
                </a:gradFill>
                <a:ln w="936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07" name="Oval 10"/>
                <p:cNvSpPr>
                  <a:spLocks/>
                </p:cNvSpPr>
                <p:nvPr/>
              </p:nvSpPr>
              <p:spPr bwMode="auto">
                <a:xfrm>
                  <a:off x="752" y="0"/>
                  <a:ext cx="632" cy="621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FF00"/>
                    </a:gs>
                    <a:gs pos="100000">
                      <a:srgbClr val="00AE00"/>
                    </a:gs>
                  </a:gsLst>
                  <a:path path="rect">
                    <a:fillToRect l="50000" t="50000" r="50000" b="50000"/>
                  </a:path>
                </a:gradFill>
                <a:ln w="936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08" name="Oval 11"/>
                <p:cNvSpPr>
                  <a:spLocks/>
                </p:cNvSpPr>
                <p:nvPr/>
              </p:nvSpPr>
              <p:spPr bwMode="auto">
                <a:xfrm>
                  <a:off x="1430" y="490"/>
                  <a:ext cx="628" cy="623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FF00"/>
                    </a:gs>
                    <a:gs pos="100000">
                      <a:srgbClr val="00AE00"/>
                    </a:gs>
                  </a:gsLst>
                  <a:path path="rect">
                    <a:fillToRect l="50000" t="50000" r="50000" b="50000"/>
                  </a:path>
                </a:gradFill>
                <a:ln w="936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09" name="Oval 12"/>
                <p:cNvSpPr>
                  <a:spLocks/>
                </p:cNvSpPr>
                <p:nvPr/>
              </p:nvSpPr>
              <p:spPr bwMode="auto">
                <a:xfrm>
                  <a:off x="424" y="791"/>
                  <a:ext cx="632" cy="623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FF00"/>
                    </a:gs>
                    <a:gs pos="100000">
                      <a:srgbClr val="00AE00"/>
                    </a:gs>
                  </a:gsLst>
                  <a:path path="rect">
                    <a:fillToRect l="50000" t="50000" r="50000" b="50000"/>
                  </a:path>
                </a:gradFill>
                <a:ln w="936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10" name="Oval 13"/>
                <p:cNvSpPr>
                  <a:spLocks/>
                </p:cNvSpPr>
                <p:nvPr/>
              </p:nvSpPr>
              <p:spPr bwMode="auto">
                <a:xfrm>
                  <a:off x="0" y="891"/>
                  <a:ext cx="628" cy="623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FF00"/>
                    </a:gs>
                    <a:gs pos="100000">
                      <a:srgbClr val="00AE00"/>
                    </a:gs>
                  </a:gsLst>
                  <a:path path="rect">
                    <a:fillToRect l="50000" t="50000" r="50000" b="50000"/>
                  </a:path>
                </a:gradFill>
                <a:ln w="936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11" name="Oval 14"/>
                <p:cNvSpPr>
                  <a:spLocks/>
                </p:cNvSpPr>
                <p:nvPr/>
              </p:nvSpPr>
              <p:spPr bwMode="auto">
                <a:xfrm>
                  <a:off x="351" y="1326"/>
                  <a:ext cx="628" cy="622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FF00"/>
                    </a:gs>
                    <a:gs pos="100000">
                      <a:srgbClr val="00AE00"/>
                    </a:gs>
                  </a:gsLst>
                  <a:path path="rect">
                    <a:fillToRect l="50000" t="50000" r="50000" b="50000"/>
                  </a:path>
                </a:gradFill>
                <a:ln w="936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12" name="Oval 15"/>
                <p:cNvSpPr>
                  <a:spLocks/>
                </p:cNvSpPr>
                <p:nvPr/>
              </p:nvSpPr>
              <p:spPr bwMode="auto">
                <a:xfrm>
                  <a:off x="842" y="1128"/>
                  <a:ext cx="628" cy="621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FF00"/>
                    </a:gs>
                    <a:gs pos="100000">
                      <a:srgbClr val="00AE00"/>
                    </a:gs>
                  </a:gsLst>
                  <a:path path="rect">
                    <a:fillToRect l="50000" t="50000" r="50000" b="50000"/>
                  </a:path>
                </a:gradFill>
                <a:ln w="936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13" name="Oval 16"/>
                <p:cNvSpPr>
                  <a:spLocks/>
                </p:cNvSpPr>
                <p:nvPr/>
              </p:nvSpPr>
              <p:spPr bwMode="auto">
                <a:xfrm>
                  <a:off x="917" y="672"/>
                  <a:ext cx="632" cy="62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FF00"/>
                    </a:gs>
                    <a:gs pos="100000">
                      <a:srgbClr val="00AE00"/>
                    </a:gs>
                  </a:gsLst>
                  <a:path path="rect">
                    <a:fillToRect l="50000" t="50000" r="50000" b="50000"/>
                  </a:path>
                </a:gradFill>
                <a:ln w="936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14" name="Oval 17"/>
                <p:cNvSpPr>
                  <a:spLocks/>
                </p:cNvSpPr>
                <p:nvPr/>
              </p:nvSpPr>
              <p:spPr bwMode="auto">
                <a:xfrm>
                  <a:off x="1245" y="1229"/>
                  <a:ext cx="631" cy="623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00FF00"/>
                    </a:gs>
                    <a:gs pos="100000">
                      <a:srgbClr val="00AE00"/>
                    </a:gs>
                  </a:gsLst>
                  <a:path path="rect">
                    <a:fillToRect l="50000" t="50000" r="50000" b="50000"/>
                  </a:path>
                </a:gradFill>
                <a:ln w="936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6" name="Group 18"/>
              <p:cNvGrpSpPr>
                <a:grpSpLocks/>
              </p:cNvGrpSpPr>
              <p:nvPr/>
            </p:nvGrpSpPr>
            <p:grpSpPr bwMode="auto">
              <a:xfrm>
                <a:off x="1272" y="165"/>
                <a:ext cx="1568" cy="1879"/>
                <a:chOff x="0" y="0"/>
                <a:chExt cx="1568" cy="1878"/>
              </a:xfrm>
            </p:grpSpPr>
            <p:sp>
              <p:nvSpPr>
                <p:cNvPr id="79" name="Freeform 19"/>
                <p:cNvSpPr>
                  <a:spLocks/>
                </p:cNvSpPr>
                <p:nvPr/>
              </p:nvSpPr>
              <p:spPr bwMode="auto">
                <a:xfrm rot="-660000">
                  <a:off x="437" y="499"/>
                  <a:ext cx="527" cy="369"/>
                </a:xfrm>
                <a:custGeom>
                  <a:avLst/>
                  <a:gdLst>
                    <a:gd name="T0" fmla="*/ 0 w 19443"/>
                    <a:gd name="T1" fmla="*/ 369 h 21600"/>
                    <a:gd name="T2" fmla="*/ 172 w 19443"/>
                    <a:gd name="T3" fmla="*/ 265 h 21600"/>
                    <a:gd name="T4" fmla="*/ 143 w 19443"/>
                    <a:gd name="T5" fmla="*/ 333 h 21600"/>
                    <a:gd name="T6" fmla="*/ 78 w 19443"/>
                    <a:gd name="T7" fmla="*/ 330 h 21600"/>
                    <a:gd name="T8" fmla="*/ 168 w 19443"/>
                    <a:gd name="T9" fmla="*/ 212 h 21600"/>
                    <a:gd name="T10" fmla="*/ 323 w 19443"/>
                    <a:gd name="T11" fmla="*/ 174 h 21600"/>
                    <a:gd name="T12" fmla="*/ 297 w 19443"/>
                    <a:gd name="T13" fmla="*/ 231 h 21600"/>
                    <a:gd name="T14" fmla="*/ 234 w 19443"/>
                    <a:gd name="T15" fmla="*/ 210 h 21600"/>
                    <a:gd name="T16" fmla="*/ 326 w 19443"/>
                    <a:gd name="T17" fmla="*/ 117 h 21600"/>
                    <a:gd name="T18" fmla="*/ 484 w 19443"/>
                    <a:gd name="T19" fmla="*/ 77 h 21600"/>
                    <a:gd name="T20" fmla="*/ 448 w 19443"/>
                    <a:gd name="T21" fmla="*/ 139 h 21600"/>
                    <a:gd name="T22" fmla="*/ 390 w 19443"/>
                    <a:gd name="T23" fmla="*/ 124 h 21600"/>
                    <a:gd name="T24" fmla="*/ 527 w 19443"/>
                    <a:gd name="T25" fmla="*/ 0 h 2160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9443" h="21600">
                      <a:moveTo>
                        <a:pt x="0" y="21600"/>
                      </a:moveTo>
                      <a:cubicBezTo>
                        <a:pt x="1868" y="16383"/>
                        <a:pt x="5097" y="14699"/>
                        <a:pt x="6343" y="15504"/>
                      </a:cubicBezTo>
                      <a:cubicBezTo>
                        <a:pt x="7588" y="16328"/>
                        <a:pt x="5259" y="19513"/>
                        <a:pt x="5259" y="19513"/>
                      </a:cubicBezTo>
                      <a:cubicBezTo>
                        <a:pt x="5259" y="19513"/>
                        <a:pt x="3171" y="20904"/>
                        <a:pt x="2883" y="19312"/>
                      </a:cubicBezTo>
                      <a:cubicBezTo>
                        <a:pt x="2606" y="17719"/>
                        <a:pt x="6193" y="12393"/>
                        <a:pt x="6193" y="12393"/>
                      </a:cubicBezTo>
                      <a:cubicBezTo>
                        <a:pt x="6193" y="12393"/>
                        <a:pt x="12120" y="8164"/>
                        <a:pt x="11924" y="10159"/>
                      </a:cubicBezTo>
                      <a:cubicBezTo>
                        <a:pt x="11717" y="12173"/>
                        <a:pt x="12686" y="11862"/>
                        <a:pt x="10967" y="13546"/>
                      </a:cubicBezTo>
                      <a:cubicBezTo>
                        <a:pt x="9249" y="15230"/>
                        <a:pt x="8649" y="12301"/>
                        <a:pt x="8649" y="12301"/>
                      </a:cubicBezTo>
                      <a:cubicBezTo>
                        <a:pt x="8649" y="12301"/>
                        <a:pt x="10045" y="8182"/>
                        <a:pt x="12040" y="6846"/>
                      </a:cubicBezTo>
                      <a:cubicBezTo>
                        <a:pt x="14023" y="5528"/>
                        <a:pt x="14150" y="5107"/>
                        <a:pt x="17875" y="4503"/>
                      </a:cubicBezTo>
                      <a:cubicBezTo>
                        <a:pt x="21600" y="3899"/>
                        <a:pt x="16514" y="8164"/>
                        <a:pt x="16514" y="8164"/>
                      </a:cubicBezTo>
                      <a:cubicBezTo>
                        <a:pt x="16514" y="8164"/>
                        <a:pt x="14634" y="9592"/>
                        <a:pt x="14392" y="7231"/>
                      </a:cubicBezTo>
                      <a:cubicBezTo>
                        <a:pt x="14150" y="4869"/>
                        <a:pt x="19328" y="732"/>
                        <a:pt x="19443" y="0"/>
                      </a:cubicBezTo>
                    </a:path>
                  </a:pathLst>
                </a:custGeom>
                <a:noFill/>
                <a:ln w="36000" cap="flat">
                  <a:solidFill>
                    <a:srgbClr val="8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80" name="Freeform 20"/>
                <p:cNvSpPr>
                  <a:spLocks/>
                </p:cNvSpPr>
                <p:nvPr/>
              </p:nvSpPr>
              <p:spPr bwMode="auto">
                <a:xfrm>
                  <a:off x="947" y="869"/>
                  <a:ext cx="621" cy="298"/>
                </a:xfrm>
                <a:custGeom>
                  <a:avLst/>
                  <a:gdLst>
                    <a:gd name="T0" fmla="*/ 0 w 19898"/>
                    <a:gd name="T1" fmla="*/ 0 h 21600"/>
                    <a:gd name="T2" fmla="*/ 200 w 19898"/>
                    <a:gd name="T3" fmla="*/ 79 h 21600"/>
                    <a:gd name="T4" fmla="*/ 157 w 19898"/>
                    <a:gd name="T5" fmla="*/ 12 h 21600"/>
                    <a:gd name="T6" fmla="*/ 92 w 19898"/>
                    <a:gd name="T7" fmla="*/ 33 h 21600"/>
                    <a:gd name="T8" fmla="*/ 204 w 19898"/>
                    <a:gd name="T9" fmla="*/ 136 h 21600"/>
                    <a:gd name="T10" fmla="*/ 375 w 19898"/>
                    <a:gd name="T11" fmla="*/ 150 h 21600"/>
                    <a:gd name="T12" fmla="*/ 338 w 19898"/>
                    <a:gd name="T13" fmla="*/ 94 h 21600"/>
                    <a:gd name="T14" fmla="*/ 275 w 19898"/>
                    <a:gd name="T15" fmla="*/ 126 h 21600"/>
                    <a:gd name="T16" fmla="*/ 388 w 19898"/>
                    <a:gd name="T17" fmla="*/ 208 h 21600"/>
                    <a:gd name="T18" fmla="*/ 564 w 19898"/>
                    <a:gd name="T19" fmla="*/ 228 h 21600"/>
                    <a:gd name="T20" fmla="*/ 514 w 19898"/>
                    <a:gd name="T21" fmla="*/ 164 h 21600"/>
                    <a:gd name="T22" fmla="*/ 455 w 19898"/>
                    <a:gd name="T23" fmla="*/ 191 h 21600"/>
                    <a:gd name="T24" fmla="*/ 621 w 19898"/>
                    <a:gd name="T25" fmla="*/ 298 h 2160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9898" h="21600">
                      <a:moveTo>
                        <a:pt x="0" y="0"/>
                      </a:moveTo>
                      <a:cubicBezTo>
                        <a:pt x="2302" y="6426"/>
                        <a:pt x="5335" y="7238"/>
                        <a:pt x="6396" y="5727"/>
                      </a:cubicBezTo>
                      <a:cubicBezTo>
                        <a:pt x="7457" y="4216"/>
                        <a:pt x="5025" y="857"/>
                        <a:pt x="5025" y="857"/>
                      </a:cubicBezTo>
                      <a:cubicBezTo>
                        <a:pt x="5025" y="857"/>
                        <a:pt x="3003" y="0"/>
                        <a:pt x="2953" y="2367"/>
                      </a:cubicBezTo>
                      <a:cubicBezTo>
                        <a:pt x="2903" y="4735"/>
                        <a:pt x="6546" y="9830"/>
                        <a:pt x="6546" y="9830"/>
                      </a:cubicBezTo>
                      <a:cubicBezTo>
                        <a:pt x="6546" y="9830"/>
                        <a:pt x="12422" y="13393"/>
                        <a:pt x="12031" y="10845"/>
                      </a:cubicBezTo>
                      <a:cubicBezTo>
                        <a:pt x="11641" y="8297"/>
                        <a:pt x="12572" y="8387"/>
                        <a:pt x="10830" y="6832"/>
                      </a:cubicBezTo>
                      <a:cubicBezTo>
                        <a:pt x="9088" y="5276"/>
                        <a:pt x="8818" y="9154"/>
                        <a:pt x="8818" y="9154"/>
                      </a:cubicBezTo>
                      <a:cubicBezTo>
                        <a:pt x="8818" y="9154"/>
                        <a:pt x="10490" y="14069"/>
                        <a:pt x="12442" y="15106"/>
                      </a:cubicBezTo>
                      <a:cubicBezTo>
                        <a:pt x="14393" y="16144"/>
                        <a:pt x="14573" y="17046"/>
                        <a:pt x="18087" y="16549"/>
                      </a:cubicBezTo>
                      <a:cubicBezTo>
                        <a:pt x="21600" y="16053"/>
                        <a:pt x="16465" y="11905"/>
                        <a:pt x="16465" y="11905"/>
                      </a:cubicBezTo>
                      <a:cubicBezTo>
                        <a:pt x="16465" y="11905"/>
                        <a:pt x="14573" y="10665"/>
                        <a:pt x="14573" y="13866"/>
                      </a:cubicBezTo>
                      <a:cubicBezTo>
                        <a:pt x="14573" y="17068"/>
                        <a:pt x="19778" y="20969"/>
                        <a:pt x="19898" y="21600"/>
                      </a:cubicBezTo>
                    </a:path>
                  </a:pathLst>
                </a:custGeom>
                <a:noFill/>
                <a:ln w="36000" cap="flat">
                  <a:solidFill>
                    <a:srgbClr val="8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81" name="Freeform 21"/>
                <p:cNvSpPr>
                  <a:spLocks/>
                </p:cNvSpPr>
                <p:nvPr/>
              </p:nvSpPr>
              <p:spPr bwMode="auto">
                <a:xfrm>
                  <a:off x="0" y="760"/>
                  <a:ext cx="1156" cy="240"/>
                </a:xfrm>
                <a:custGeom>
                  <a:avLst/>
                  <a:gdLst>
                    <a:gd name="T0" fmla="*/ 0 w 21600"/>
                    <a:gd name="T1" fmla="*/ 240 h 21600"/>
                    <a:gd name="T2" fmla="*/ 282 w 21600"/>
                    <a:gd name="T3" fmla="*/ 240 h 21600"/>
                    <a:gd name="T4" fmla="*/ 488 w 21600"/>
                    <a:gd name="T5" fmla="*/ 144 h 21600"/>
                    <a:gd name="T6" fmla="*/ 688 w 21600"/>
                    <a:gd name="T7" fmla="*/ 165 h 21600"/>
                    <a:gd name="T8" fmla="*/ 929 w 21600"/>
                    <a:gd name="T9" fmla="*/ 123 h 21600"/>
                    <a:gd name="T10" fmla="*/ 1156 w 21600"/>
                    <a:gd name="T11" fmla="*/ 0 h 2160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600" h="21600">
                      <a:moveTo>
                        <a:pt x="0" y="21600"/>
                      </a:moveTo>
                      <a:lnTo>
                        <a:pt x="5272" y="21600"/>
                      </a:lnTo>
                      <a:lnTo>
                        <a:pt x="9126" y="12971"/>
                      </a:lnTo>
                      <a:lnTo>
                        <a:pt x="12853" y="14820"/>
                      </a:lnTo>
                      <a:lnTo>
                        <a:pt x="17355" y="11094"/>
                      </a:lnTo>
                      <a:lnTo>
                        <a:pt x="21600" y="0"/>
                      </a:lnTo>
                    </a:path>
                  </a:pathLst>
                </a:custGeom>
                <a:noFill/>
                <a:ln w="36720" cap="flat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grpSp>
              <p:nvGrpSpPr>
                <p:cNvPr id="82" name="Group 22"/>
                <p:cNvGrpSpPr>
                  <a:grpSpLocks/>
                </p:cNvGrpSpPr>
                <p:nvPr/>
              </p:nvGrpSpPr>
              <p:grpSpPr bwMode="auto">
                <a:xfrm>
                  <a:off x="78" y="994"/>
                  <a:ext cx="443" cy="852"/>
                  <a:chOff x="0" y="0"/>
                  <a:chExt cx="443" cy="852"/>
                </a:xfrm>
              </p:grpSpPr>
              <p:sp>
                <p:nvSpPr>
                  <p:cNvPr id="99" name="Freeform 23"/>
                  <p:cNvSpPr>
                    <a:spLocks/>
                  </p:cNvSpPr>
                  <p:nvPr/>
                </p:nvSpPr>
                <p:spPr bwMode="auto">
                  <a:xfrm>
                    <a:off x="149" y="0"/>
                    <a:ext cx="145" cy="560"/>
                  </a:xfrm>
                  <a:custGeom>
                    <a:avLst/>
                    <a:gdLst>
                      <a:gd name="T0" fmla="*/ 41 w 16954"/>
                      <a:gd name="T1" fmla="*/ 0 h 21225"/>
                      <a:gd name="T2" fmla="*/ 64 w 16954"/>
                      <a:gd name="T3" fmla="*/ 175 h 21225"/>
                      <a:gd name="T4" fmla="*/ 116 w 16954"/>
                      <a:gd name="T5" fmla="*/ 117 h 21225"/>
                      <a:gd name="T6" fmla="*/ 56 w 16954"/>
                      <a:gd name="T7" fmla="*/ 79 h 21225"/>
                      <a:gd name="T8" fmla="*/ 0 w 16954"/>
                      <a:gd name="T9" fmla="*/ 199 h 21225"/>
                      <a:gd name="T10" fmla="*/ 79 w 16954"/>
                      <a:gd name="T11" fmla="*/ 328 h 21225"/>
                      <a:gd name="T12" fmla="*/ 122 w 16954"/>
                      <a:gd name="T13" fmla="*/ 280 h 21225"/>
                      <a:gd name="T14" fmla="*/ 50 w 16954"/>
                      <a:gd name="T15" fmla="*/ 247 h 21225"/>
                      <a:gd name="T16" fmla="*/ 20 w 16954"/>
                      <a:gd name="T17" fmla="*/ 358 h 21225"/>
                      <a:gd name="T18" fmla="*/ 95 w 16954"/>
                      <a:gd name="T19" fmla="*/ 493 h 21225"/>
                      <a:gd name="T20" fmla="*/ 141 w 16954"/>
                      <a:gd name="T21" fmla="*/ 432 h 21225"/>
                      <a:gd name="T22" fmla="*/ 77 w 16954"/>
                      <a:gd name="T23" fmla="*/ 400 h 21225"/>
                      <a:gd name="T24" fmla="*/ 47 w 16954"/>
                      <a:gd name="T25" fmla="*/ 560 h 21225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0" t="0" r="r" b="b"/>
                    <a:pathLst>
                      <a:path w="16954" h="21225">
                        <a:moveTo>
                          <a:pt x="4842" y="0"/>
                        </a:moveTo>
                        <a:cubicBezTo>
                          <a:pt x="-2279" y="3232"/>
                          <a:pt x="2373" y="5972"/>
                          <a:pt x="7453" y="6618"/>
                        </a:cubicBezTo>
                        <a:cubicBezTo>
                          <a:pt x="12532" y="7265"/>
                          <a:pt x="13529" y="4447"/>
                          <a:pt x="13529" y="4447"/>
                        </a:cubicBezTo>
                        <a:cubicBezTo>
                          <a:pt x="13529" y="4447"/>
                          <a:pt x="10918" y="2585"/>
                          <a:pt x="6551" y="2999"/>
                        </a:cubicBezTo>
                        <a:cubicBezTo>
                          <a:pt x="2136" y="3413"/>
                          <a:pt x="0" y="7536"/>
                          <a:pt x="0" y="7536"/>
                        </a:cubicBezTo>
                        <a:cubicBezTo>
                          <a:pt x="0" y="7536"/>
                          <a:pt x="5412" y="13262"/>
                          <a:pt x="9257" y="12422"/>
                        </a:cubicBezTo>
                        <a:cubicBezTo>
                          <a:pt x="13102" y="11569"/>
                          <a:pt x="15048" y="12409"/>
                          <a:pt x="14241" y="10600"/>
                        </a:cubicBezTo>
                        <a:cubicBezTo>
                          <a:pt x="13482" y="8790"/>
                          <a:pt x="5886" y="9346"/>
                          <a:pt x="5886" y="9346"/>
                        </a:cubicBezTo>
                        <a:cubicBezTo>
                          <a:pt x="5886" y="9346"/>
                          <a:pt x="332" y="11750"/>
                          <a:pt x="2326" y="13573"/>
                        </a:cubicBezTo>
                        <a:cubicBezTo>
                          <a:pt x="4367" y="15408"/>
                          <a:pt x="2990" y="15809"/>
                          <a:pt x="11156" y="18704"/>
                        </a:cubicBezTo>
                        <a:cubicBezTo>
                          <a:pt x="19321" y="21600"/>
                          <a:pt x="16473" y="16365"/>
                          <a:pt x="16473" y="16365"/>
                        </a:cubicBezTo>
                        <a:cubicBezTo>
                          <a:pt x="16473" y="16365"/>
                          <a:pt x="14859" y="14490"/>
                          <a:pt x="9019" y="15176"/>
                        </a:cubicBezTo>
                        <a:cubicBezTo>
                          <a:pt x="3180" y="15874"/>
                          <a:pt x="6408" y="20992"/>
                          <a:pt x="5459" y="21225"/>
                        </a:cubicBezTo>
                      </a:path>
                    </a:pathLst>
                  </a:custGeom>
                  <a:noFill/>
                  <a:ln w="18360" cap="flat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00" name="AutoShape 24"/>
                  <p:cNvSpPr>
                    <a:spLocks/>
                  </p:cNvSpPr>
                  <p:nvPr/>
                </p:nvSpPr>
                <p:spPr bwMode="auto">
                  <a:xfrm rot="2700000">
                    <a:off x="90" y="447"/>
                    <a:ext cx="261" cy="366"/>
                  </a:xfrm>
                  <a:prstGeom prst="star4">
                    <a:avLst>
                      <a:gd name="adj" fmla="val 13653"/>
                    </a:avLst>
                  </a:prstGeom>
                  <a:solidFill>
                    <a:srgbClr val="FF0000"/>
                  </a:solidFill>
                  <a:ln w="936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3" name="Group 25"/>
                <p:cNvGrpSpPr>
                  <a:grpSpLocks/>
                </p:cNvGrpSpPr>
                <p:nvPr/>
              </p:nvGrpSpPr>
              <p:grpSpPr bwMode="auto">
                <a:xfrm>
                  <a:off x="505" y="925"/>
                  <a:ext cx="443" cy="832"/>
                  <a:chOff x="0" y="0"/>
                  <a:chExt cx="442" cy="832"/>
                </a:xfrm>
              </p:grpSpPr>
              <p:sp>
                <p:nvSpPr>
                  <p:cNvPr id="97" name="Freeform 26"/>
                  <p:cNvSpPr>
                    <a:spLocks/>
                  </p:cNvSpPr>
                  <p:nvPr/>
                </p:nvSpPr>
                <p:spPr bwMode="auto">
                  <a:xfrm>
                    <a:off x="133" y="0"/>
                    <a:ext cx="146" cy="560"/>
                  </a:xfrm>
                  <a:custGeom>
                    <a:avLst/>
                    <a:gdLst>
                      <a:gd name="T0" fmla="*/ 42 w 16914"/>
                      <a:gd name="T1" fmla="*/ 0 h 21238"/>
                      <a:gd name="T2" fmla="*/ 63 w 16914"/>
                      <a:gd name="T3" fmla="*/ 174 h 21238"/>
                      <a:gd name="T4" fmla="*/ 118 w 16914"/>
                      <a:gd name="T5" fmla="*/ 117 h 21238"/>
                      <a:gd name="T6" fmla="*/ 57 w 16914"/>
                      <a:gd name="T7" fmla="*/ 78 h 21238"/>
                      <a:gd name="T8" fmla="*/ 0 w 16914"/>
                      <a:gd name="T9" fmla="*/ 198 h 21238"/>
                      <a:gd name="T10" fmla="*/ 80 w 16914"/>
                      <a:gd name="T11" fmla="*/ 327 h 21238"/>
                      <a:gd name="T12" fmla="*/ 124 w 16914"/>
                      <a:gd name="T13" fmla="*/ 279 h 21238"/>
                      <a:gd name="T14" fmla="*/ 51 w 16914"/>
                      <a:gd name="T15" fmla="*/ 246 h 21238"/>
                      <a:gd name="T16" fmla="*/ 20 w 16914"/>
                      <a:gd name="T17" fmla="*/ 358 h 21238"/>
                      <a:gd name="T18" fmla="*/ 96 w 16914"/>
                      <a:gd name="T19" fmla="*/ 493 h 21238"/>
                      <a:gd name="T20" fmla="*/ 142 w 16914"/>
                      <a:gd name="T21" fmla="*/ 430 h 21238"/>
                      <a:gd name="T22" fmla="*/ 78 w 16914"/>
                      <a:gd name="T23" fmla="*/ 398 h 21238"/>
                      <a:gd name="T24" fmla="*/ 47 w 16914"/>
                      <a:gd name="T25" fmla="*/ 560 h 21238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0" t="0" r="r" b="b"/>
                    <a:pathLst>
                      <a:path w="16914" h="21238">
                        <a:moveTo>
                          <a:pt x="4853" y="0"/>
                        </a:moveTo>
                        <a:cubicBezTo>
                          <a:pt x="-2284" y="3208"/>
                          <a:pt x="2379" y="5976"/>
                          <a:pt x="7327" y="6596"/>
                        </a:cubicBezTo>
                        <a:cubicBezTo>
                          <a:pt x="12322" y="7217"/>
                          <a:pt x="13654" y="4423"/>
                          <a:pt x="13654" y="4423"/>
                        </a:cubicBezTo>
                        <a:cubicBezTo>
                          <a:pt x="13654" y="4423"/>
                          <a:pt x="11133" y="2548"/>
                          <a:pt x="6565" y="2962"/>
                        </a:cubicBezTo>
                        <a:cubicBezTo>
                          <a:pt x="1950" y="3376"/>
                          <a:pt x="0" y="7528"/>
                          <a:pt x="0" y="7528"/>
                        </a:cubicBezTo>
                        <a:cubicBezTo>
                          <a:pt x="0" y="7528"/>
                          <a:pt x="5471" y="13206"/>
                          <a:pt x="9325" y="12391"/>
                        </a:cubicBezTo>
                        <a:cubicBezTo>
                          <a:pt x="13226" y="11563"/>
                          <a:pt x="14986" y="12339"/>
                          <a:pt x="14368" y="10580"/>
                        </a:cubicBezTo>
                        <a:cubicBezTo>
                          <a:pt x="13749" y="8821"/>
                          <a:pt x="5899" y="9338"/>
                          <a:pt x="5899" y="9338"/>
                        </a:cubicBezTo>
                        <a:cubicBezTo>
                          <a:pt x="5899" y="9338"/>
                          <a:pt x="190" y="11731"/>
                          <a:pt x="2331" y="13581"/>
                        </a:cubicBezTo>
                        <a:cubicBezTo>
                          <a:pt x="4520" y="15456"/>
                          <a:pt x="2902" y="15793"/>
                          <a:pt x="11133" y="18703"/>
                        </a:cubicBezTo>
                        <a:cubicBezTo>
                          <a:pt x="19316" y="21600"/>
                          <a:pt x="16414" y="16323"/>
                          <a:pt x="16414" y="16323"/>
                        </a:cubicBezTo>
                        <a:cubicBezTo>
                          <a:pt x="16414" y="16323"/>
                          <a:pt x="14891" y="14525"/>
                          <a:pt x="8992" y="15107"/>
                        </a:cubicBezTo>
                        <a:cubicBezTo>
                          <a:pt x="3140" y="15702"/>
                          <a:pt x="6518" y="20966"/>
                          <a:pt x="5471" y="21238"/>
                        </a:cubicBezTo>
                      </a:path>
                    </a:pathLst>
                  </a:custGeom>
                  <a:noFill/>
                  <a:ln w="18360" cap="flat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98" name="AutoShape 27"/>
                  <p:cNvSpPr>
                    <a:spLocks/>
                  </p:cNvSpPr>
                  <p:nvPr/>
                </p:nvSpPr>
                <p:spPr bwMode="auto">
                  <a:xfrm rot="2700000">
                    <a:off x="91" y="427"/>
                    <a:ext cx="260" cy="366"/>
                  </a:xfrm>
                  <a:prstGeom prst="star4">
                    <a:avLst>
                      <a:gd name="adj" fmla="val 13653"/>
                    </a:avLst>
                  </a:prstGeom>
                  <a:solidFill>
                    <a:srgbClr val="FF0000"/>
                  </a:solidFill>
                  <a:ln w="936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4" name="Rectangle 28"/>
                <p:cNvSpPr>
                  <a:spLocks/>
                </p:cNvSpPr>
                <p:nvPr/>
              </p:nvSpPr>
              <p:spPr bwMode="auto">
                <a:xfrm>
                  <a:off x="211" y="663"/>
                  <a:ext cx="210" cy="2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39200" bIns="0"/>
                <a:lstStyle/>
                <a:p>
                  <a:pPr marL="38100">
                    <a:lnSpc>
                      <a:spcPct val="86000"/>
                    </a:lnSpc>
                    <a:tabLst>
                      <a:tab pos="38100" algn="l"/>
                      <a:tab pos="482600" algn="l"/>
                      <a:tab pos="939800" algn="l"/>
                      <a:tab pos="1384300" algn="l"/>
                      <a:tab pos="1828800" algn="l"/>
                      <a:tab pos="2286000" algn="l"/>
                      <a:tab pos="2730500" algn="l"/>
                      <a:tab pos="3187700" algn="l"/>
                      <a:tab pos="3632200" algn="l"/>
                      <a:tab pos="4076700" algn="l"/>
                      <a:tab pos="4533900" algn="l"/>
                      <a:tab pos="4978400" algn="l"/>
                      <a:tab pos="5422900" algn="l"/>
                      <a:tab pos="5880100" algn="l"/>
                      <a:tab pos="6324600" algn="l"/>
                      <a:tab pos="6781800" algn="l"/>
                      <a:tab pos="7226300" algn="l"/>
                      <a:tab pos="7670800" algn="l"/>
                      <a:tab pos="8128000" algn="l"/>
                      <a:tab pos="8572500" algn="l"/>
                      <a:tab pos="9017000" algn="l"/>
                      <a:tab pos="9029700" algn="l"/>
                    </a:tabLst>
                  </a:pPr>
                  <a:r>
                    <a:rPr lang="en-US" sz="1200" b="1" dirty="0">
                      <a:latin typeface="Comic Sans MS"/>
                      <a:ea typeface="ＭＳ Ｐゴシック" charset="0"/>
                      <a:cs typeface="Comic Sans MS"/>
                      <a:sym typeface="Times New Roman" charset="0"/>
                    </a:rPr>
                    <a:t>q</a:t>
                  </a:r>
                </a:p>
              </p:txBody>
            </p:sp>
            <p:grpSp>
              <p:nvGrpSpPr>
                <p:cNvPr id="85" name="Group 29"/>
                <p:cNvGrpSpPr>
                  <a:grpSpLocks/>
                </p:cNvGrpSpPr>
                <p:nvPr/>
              </p:nvGrpSpPr>
              <p:grpSpPr bwMode="auto">
                <a:xfrm>
                  <a:off x="1004" y="1046"/>
                  <a:ext cx="441" cy="832"/>
                  <a:chOff x="0" y="0"/>
                  <a:chExt cx="441" cy="832"/>
                </a:xfrm>
              </p:grpSpPr>
              <p:sp>
                <p:nvSpPr>
                  <p:cNvPr id="95" name="Freeform 30"/>
                  <p:cNvSpPr>
                    <a:spLocks/>
                  </p:cNvSpPr>
                  <p:nvPr/>
                </p:nvSpPr>
                <p:spPr bwMode="auto">
                  <a:xfrm>
                    <a:off x="131" y="0"/>
                    <a:ext cx="145" cy="560"/>
                  </a:xfrm>
                  <a:custGeom>
                    <a:avLst/>
                    <a:gdLst>
                      <a:gd name="T0" fmla="*/ 42 w 16891"/>
                      <a:gd name="T1" fmla="*/ 0 h 21238"/>
                      <a:gd name="T2" fmla="*/ 62 w 16891"/>
                      <a:gd name="T3" fmla="*/ 174 h 21238"/>
                      <a:gd name="T4" fmla="*/ 117 w 16891"/>
                      <a:gd name="T5" fmla="*/ 117 h 21238"/>
                      <a:gd name="T6" fmla="*/ 56 w 16891"/>
                      <a:gd name="T7" fmla="*/ 78 h 21238"/>
                      <a:gd name="T8" fmla="*/ 0 w 16891"/>
                      <a:gd name="T9" fmla="*/ 198 h 21238"/>
                      <a:gd name="T10" fmla="*/ 80 w 16891"/>
                      <a:gd name="T11" fmla="*/ 327 h 21238"/>
                      <a:gd name="T12" fmla="*/ 123 w 16891"/>
                      <a:gd name="T13" fmla="*/ 279 h 21238"/>
                      <a:gd name="T14" fmla="*/ 51 w 16891"/>
                      <a:gd name="T15" fmla="*/ 246 h 21238"/>
                      <a:gd name="T16" fmla="*/ 20 w 16891"/>
                      <a:gd name="T17" fmla="*/ 358 h 21238"/>
                      <a:gd name="T18" fmla="*/ 95 w 16891"/>
                      <a:gd name="T19" fmla="*/ 493 h 21238"/>
                      <a:gd name="T20" fmla="*/ 141 w 16891"/>
                      <a:gd name="T21" fmla="*/ 430 h 21238"/>
                      <a:gd name="T22" fmla="*/ 77 w 16891"/>
                      <a:gd name="T23" fmla="*/ 398 h 21238"/>
                      <a:gd name="T24" fmla="*/ 47 w 16891"/>
                      <a:gd name="T25" fmla="*/ 560 h 21238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0" t="0" r="r" b="b"/>
                    <a:pathLst>
                      <a:path w="16891" h="21238">
                        <a:moveTo>
                          <a:pt x="4842" y="0"/>
                        </a:moveTo>
                        <a:cubicBezTo>
                          <a:pt x="-2279" y="3208"/>
                          <a:pt x="2373" y="5976"/>
                          <a:pt x="7216" y="6609"/>
                        </a:cubicBezTo>
                        <a:cubicBezTo>
                          <a:pt x="12010" y="7256"/>
                          <a:pt x="13624" y="4423"/>
                          <a:pt x="13624" y="4423"/>
                        </a:cubicBezTo>
                        <a:cubicBezTo>
                          <a:pt x="13624" y="4423"/>
                          <a:pt x="11108" y="2548"/>
                          <a:pt x="6551" y="2962"/>
                        </a:cubicBezTo>
                        <a:cubicBezTo>
                          <a:pt x="1994" y="3389"/>
                          <a:pt x="0" y="7528"/>
                          <a:pt x="0" y="7528"/>
                        </a:cubicBezTo>
                        <a:cubicBezTo>
                          <a:pt x="0" y="7528"/>
                          <a:pt x="5412" y="13232"/>
                          <a:pt x="9304" y="12391"/>
                        </a:cubicBezTo>
                        <a:cubicBezTo>
                          <a:pt x="13150" y="11550"/>
                          <a:pt x="14954" y="12339"/>
                          <a:pt x="14289" y="10580"/>
                        </a:cubicBezTo>
                        <a:cubicBezTo>
                          <a:pt x="13672" y="8834"/>
                          <a:pt x="5886" y="9338"/>
                          <a:pt x="5886" y="9338"/>
                        </a:cubicBezTo>
                        <a:cubicBezTo>
                          <a:pt x="5886" y="9338"/>
                          <a:pt x="142" y="11731"/>
                          <a:pt x="2326" y="13581"/>
                        </a:cubicBezTo>
                        <a:cubicBezTo>
                          <a:pt x="4557" y="15443"/>
                          <a:pt x="2896" y="15793"/>
                          <a:pt x="11108" y="18703"/>
                        </a:cubicBezTo>
                        <a:cubicBezTo>
                          <a:pt x="19321" y="21600"/>
                          <a:pt x="16378" y="16323"/>
                          <a:pt x="16378" y="16323"/>
                        </a:cubicBezTo>
                        <a:cubicBezTo>
                          <a:pt x="16378" y="16323"/>
                          <a:pt x="14859" y="14525"/>
                          <a:pt x="8972" y="15107"/>
                        </a:cubicBezTo>
                        <a:cubicBezTo>
                          <a:pt x="3085" y="15715"/>
                          <a:pt x="6503" y="20966"/>
                          <a:pt x="5459" y="21238"/>
                        </a:cubicBezTo>
                      </a:path>
                    </a:pathLst>
                  </a:custGeom>
                  <a:noFill/>
                  <a:ln w="18360" cap="flat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96" name="AutoShape 31"/>
                  <p:cNvSpPr>
                    <a:spLocks/>
                  </p:cNvSpPr>
                  <p:nvPr/>
                </p:nvSpPr>
                <p:spPr bwMode="auto">
                  <a:xfrm rot="2700000">
                    <a:off x="90" y="430"/>
                    <a:ext cx="260" cy="364"/>
                  </a:xfrm>
                  <a:prstGeom prst="star4">
                    <a:avLst>
                      <a:gd name="adj" fmla="val 13653"/>
                    </a:avLst>
                  </a:prstGeom>
                  <a:solidFill>
                    <a:srgbClr val="FF0000"/>
                  </a:solidFill>
                  <a:ln w="936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6" name="Group 32"/>
                <p:cNvGrpSpPr>
                  <a:grpSpLocks/>
                </p:cNvGrpSpPr>
                <p:nvPr/>
              </p:nvGrpSpPr>
              <p:grpSpPr bwMode="auto">
                <a:xfrm>
                  <a:off x="429" y="324"/>
                  <a:ext cx="253" cy="475"/>
                  <a:chOff x="0" y="0"/>
                  <a:chExt cx="253" cy="475"/>
                </a:xfrm>
              </p:grpSpPr>
              <p:sp>
                <p:nvSpPr>
                  <p:cNvPr id="93" name="Freeform 33"/>
                  <p:cNvSpPr>
                    <a:spLocks/>
                  </p:cNvSpPr>
                  <p:nvPr/>
                </p:nvSpPr>
                <p:spPr bwMode="auto">
                  <a:xfrm rot="-10680000">
                    <a:off x="86" y="155"/>
                    <a:ext cx="83" cy="319"/>
                  </a:xfrm>
                  <a:custGeom>
                    <a:avLst/>
                    <a:gdLst>
                      <a:gd name="T0" fmla="*/ 24 w 16914"/>
                      <a:gd name="T1" fmla="*/ 0 h 21238"/>
                      <a:gd name="T2" fmla="*/ 36 w 16914"/>
                      <a:gd name="T3" fmla="*/ 99 h 21238"/>
                      <a:gd name="T4" fmla="*/ 67 w 16914"/>
                      <a:gd name="T5" fmla="*/ 66 h 21238"/>
                      <a:gd name="T6" fmla="*/ 32 w 16914"/>
                      <a:gd name="T7" fmla="*/ 44 h 21238"/>
                      <a:gd name="T8" fmla="*/ 0 w 16914"/>
                      <a:gd name="T9" fmla="*/ 113 h 21238"/>
                      <a:gd name="T10" fmla="*/ 46 w 16914"/>
                      <a:gd name="T11" fmla="*/ 186 h 21238"/>
                      <a:gd name="T12" fmla="*/ 71 w 16914"/>
                      <a:gd name="T13" fmla="*/ 159 h 21238"/>
                      <a:gd name="T14" fmla="*/ 29 w 16914"/>
                      <a:gd name="T15" fmla="*/ 140 h 21238"/>
                      <a:gd name="T16" fmla="*/ 11 w 16914"/>
                      <a:gd name="T17" fmla="*/ 204 h 21238"/>
                      <a:gd name="T18" fmla="*/ 55 w 16914"/>
                      <a:gd name="T19" fmla="*/ 281 h 21238"/>
                      <a:gd name="T20" fmla="*/ 81 w 16914"/>
                      <a:gd name="T21" fmla="*/ 245 h 21238"/>
                      <a:gd name="T22" fmla="*/ 44 w 16914"/>
                      <a:gd name="T23" fmla="*/ 227 h 21238"/>
                      <a:gd name="T24" fmla="*/ 27 w 16914"/>
                      <a:gd name="T25" fmla="*/ 319 h 21238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0" t="0" r="r" b="b"/>
                    <a:pathLst>
                      <a:path w="16914" h="21238">
                        <a:moveTo>
                          <a:pt x="4853" y="0"/>
                        </a:moveTo>
                        <a:cubicBezTo>
                          <a:pt x="-2284" y="3208"/>
                          <a:pt x="2379" y="5976"/>
                          <a:pt x="7327" y="6596"/>
                        </a:cubicBezTo>
                        <a:cubicBezTo>
                          <a:pt x="12322" y="7217"/>
                          <a:pt x="13654" y="4423"/>
                          <a:pt x="13654" y="4423"/>
                        </a:cubicBezTo>
                        <a:cubicBezTo>
                          <a:pt x="13654" y="4423"/>
                          <a:pt x="11133" y="2548"/>
                          <a:pt x="6565" y="2962"/>
                        </a:cubicBezTo>
                        <a:cubicBezTo>
                          <a:pt x="1950" y="3376"/>
                          <a:pt x="0" y="7528"/>
                          <a:pt x="0" y="7528"/>
                        </a:cubicBezTo>
                        <a:cubicBezTo>
                          <a:pt x="0" y="7528"/>
                          <a:pt x="5471" y="13206"/>
                          <a:pt x="9325" y="12391"/>
                        </a:cubicBezTo>
                        <a:cubicBezTo>
                          <a:pt x="13226" y="11563"/>
                          <a:pt x="14986" y="12339"/>
                          <a:pt x="14368" y="10580"/>
                        </a:cubicBezTo>
                        <a:cubicBezTo>
                          <a:pt x="13749" y="8821"/>
                          <a:pt x="5899" y="9338"/>
                          <a:pt x="5899" y="9338"/>
                        </a:cubicBezTo>
                        <a:cubicBezTo>
                          <a:pt x="5899" y="9338"/>
                          <a:pt x="190" y="11731"/>
                          <a:pt x="2331" y="13581"/>
                        </a:cubicBezTo>
                        <a:cubicBezTo>
                          <a:pt x="4520" y="15456"/>
                          <a:pt x="2902" y="15793"/>
                          <a:pt x="11133" y="18703"/>
                        </a:cubicBezTo>
                        <a:cubicBezTo>
                          <a:pt x="19316" y="21600"/>
                          <a:pt x="16414" y="16323"/>
                          <a:pt x="16414" y="16323"/>
                        </a:cubicBezTo>
                        <a:cubicBezTo>
                          <a:pt x="16414" y="16323"/>
                          <a:pt x="14891" y="14525"/>
                          <a:pt x="8992" y="15107"/>
                        </a:cubicBezTo>
                        <a:cubicBezTo>
                          <a:pt x="3140" y="15702"/>
                          <a:pt x="6518" y="20966"/>
                          <a:pt x="5471" y="21238"/>
                        </a:cubicBezTo>
                      </a:path>
                    </a:pathLst>
                  </a:custGeom>
                  <a:noFill/>
                  <a:ln w="18360" cap="flat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94" name="AutoShape 34"/>
                  <p:cNvSpPr>
                    <a:spLocks/>
                  </p:cNvSpPr>
                  <p:nvPr/>
                </p:nvSpPr>
                <p:spPr bwMode="auto">
                  <a:xfrm rot="-7980000">
                    <a:off x="52" y="21"/>
                    <a:ext cx="148" cy="208"/>
                  </a:xfrm>
                  <a:prstGeom prst="star4">
                    <a:avLst>
                      <a:gd name="adj" fmla="val 13653"/>
                    </a:avLst>
                  </a:prstGeom>
                  <a:solidFill>
                    <a:srgbClr val="FF0000"/>
                  </a:solidFill>
                  <a:ln w="936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87" name="Freeform 35"/>
                <p:cNvSpPr>
                  <a:spLocks/>
                </p:cNvSpPr>
                <p:nvPr/>
              </p:nvSpPr>
              <p:spPr bwMode="auto">
                <a:xfrm rot="-2400000">
                  <a:off x="610" y="300"/>
                  <a:ext cx="367" cy="257"/>
                </a:xfrm>
                <a:custGeom>
                  <a:avLst/>
                  <a:gdLst>
                    <a:gd name="T0" fmla="*/ 0 w 19443"/>
                    <a:gd name="T1" fmla="*/ 257 h 21600"/>
                    <a:gd name="T2" fmla="*/ 120 w 19443"/>
                    <a:gd name="T3" fmla="*/ 184 h 21600"/>
                    <a:gd name="T4" fmla="*/ 99 w 19443"/>
                    <a:gd name="T5" fmla="*/ 232 h 21600"/>
                    <a:gd name="T6" fmla="*/ 54 w 19443"/>
                    <a:gd name="T7" fmla="*/ 230 h 21600"/>
                    <a:gd name="T8" fmla="*/ 117 w 19443"/>
                    <a:gd name="T9" fmla="*/ 147 h 21600"/>
                    <a:gd name="T10" fmla="*/ 225 w 19443"/>
                    <a:gd name="T11" fmla="*/ 121 h 21600"/>
                    <a:gd name="T12" fmla="*/ 207 w 19443"/>
                    <a:gd name="T13" fmla="*/ 161 h 21600"/>
                    <a:gd name="T14" fmla="*/ 163 w 19443"/>
                    <a:gd name="T15" fmla="*/ 146 h 21600"/>
                    <a:gd name="T16" fmla="*/ 227 w 19443"/>
                    <a:gd name="T17" fmla="*/ 81 h 21600"/>
                    <a:gd name="T18" fmla="*/ 337 w 19443"/>
                    <a:gd name="T19" fmla="*/ 54 h 21600"/>
                    <a:gd name="T20" fmla="*/ 312 w 19443"/>
                    <a:gd name="T21" fmla="*/ 97 h 21600"/>
                    <a:gd name="T22" fmla="*/ 272 w 19443"/>
                    <a:gd name="T23" fmla="*/ 86 h 21600"/>
                    <a:gd name="T24" fmla="*/ 367 w 19443"/>
                    <a:gd name="T25" fmla="*/ 0 h 2160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9443" h="21600">
                      <a:moveTo>
                        <a:pt x="0" y="21600"/>
                      </a:moveTo>
                      <a:cubicBezTo>
                        <a:pt x="1868" y="16383"/>
                        <a:pt x="5097" y="14699"/>
                        <a:pt x="6343" y="15504"/>
                      </a:cubicBezTo>
                      <a:cubicBezTo>
                        <a:pt x="7588" y="16328"/>
                        <a:pt x="5259" y="19513"/>
                        <a:pt x="5259" y="19513"/>
                      </a:cubicBezTo>
                      <a:cubicBezTo>
                        <a:pt x="5259" y="19513"/>
                        <a:pt x="3171" y="20904"/>
                        <a:pt x="2883" y="19312"/>
                      </a:cubicBezTo>
                      <a:cubicBezTo>
                        <a:pt x="2606" y="17719"/>
                        <a:pt x="6193" y="12393"/>
                        <a:pt x="6193" y="12393"/>
                      </a:cubicBezTo>
                      <a:cubicBezTo>
                        <a:pt x="6193" y="12393"/>
                        <a:pt x="12120" y="8164"/>
                        <a:pt x="11924" y="10159"/>
                      </a:cubicBezTo>
                      <a:cubicBezTo>
                        <a:pt x="11717" y="12173"/>
                        <a:pt x="12686" y="11862"/>
                        <a:pt x="10967" y="13546"/>
                      </a:cubicBezTo>
                      <a:cubicBezTo>
                        <a:pt x="9249" y="15230"/>
                        <a:pt x="8649" y="12301"/>
                        <a:pt x="8649" y="12301"/>
                      </a:cubicBezTo>
                      <a:cubicBezTo>
                        <a:pt x="8649" y="12301"/>
                        <a:pt x="10045" y="8182"/>
                        <a:pt x="12040" y="6846"/>
                      </a:cubicBezTo>
                      <a:cubicBezTo>
                        <a:pt x="14023" y="5528"/>
                        <a:pt x="14150" y="5107"/>
                        <a:pt x="17875" y="4503"/>
                      </a:cubicBezTo>
                      <a:cubicBezTo>
                        <a:pt x="21600" y="3899"/>
                        <a:pt x="16514" y="8164"/>
                        <a:pt x="16514" y="8164"/>
                      </a:cubicBezTo>
                      <a:cubicBezTo>
                        <a:pt x="16514" y="8164"/>
                        <a:pt x="14634" y="9592"/>
                        <a:pt x="14392" y="7231"/>
                      </a:cubicBezTo>
                      <a:cubicBezTo>
                        <a:pt x="14150" y="4869"/>
                        <a:pt x="19328" y="732"/>
                        <a:pt x="19443" y="0"/>
                      </a:cubicBezTo>
                    </a:path>
                  </a:pathLst>
                </a:custGeom>
                <a:noFill/>
                <a:ln w="36000" cap="flat">
                  <a:solidFill>
                    <a:srgbClr val="8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88" name="Freeform 36"/>
                <p:cNvSpPr>
                  <a:spLocks/>
                </p:cNvSpPr>
                <p:nvPr/>
              </p:nvSpPr>
              <p:spPr bwMode="auto">
                <a:xfrm rot="479999">
                  <a:off x="944" y="216"/>
                  <a:ext cx="367" cy="256"/>
                </a:xfrm>
                <a:custGeom>
                  <a:avLst/>
                  <a:gdLst>
                    <a:gd name="T0" fmla="*/ 0 w 19443"/>
                    <a:gd name="T1" fmla="*/ 256 h 21600"/>
                    <a:gd name="T2" fmla="*/ 120 w 19443"/>
                    <a:gd name="T3" fmla="*/ 184 h 21600"/>
                    <a:gd name="T4" fmla="*/ 99 w 19443"/>
                    <a:gd name="T5" fmla="*/ 231 h 21600"/>
                    <a:gd name="T6" fmla="*/ 54 w 19443"/>
                    <a:gd name="T7" fmla="*/ 229 h 21600"/>
                    <a:gd name="T8" fmla="*/ 117 w 19443"/>
                    <a:gd name="T9" fmla="*/ 147 h 21600"/>
                    <a:gd name="T10" fmla="*/ 225 w 19443"/>
                    <a:gd name="T11" fmla="*/ 120 h 21600"/>
                    <a:gd name="T12" fmla="*/ 207 w 19443"/>
                    <a:gd name="T13" fmla="*/ 161 h 21600"/>
                    <a:gd name="T14" fmla="*/ 163 w 19443"/>
                    <a:gd name="T15" fmla="*/ 146 h 21600"/>
                    <a:gd name="T16" fmla="*/ 227 w 19443"/>
                    <a:gd name="T17" fmla="*/ 81 h 21600"/>
                    <a:gd name="T18" fmla="*/ 337 w 19443"/>
                    <a:gd name="T19" fmla="*/ 53 h 21600"/>
                    <a:gd name="T20" fmla="*/ 312 w 19443"/>
                    <a:gd name="T21" fmla="*/ 97 h 21600"/>
                    <a:gd name="T22" fmla="*/ 272 w 19443"/>
                    <a:gd name="T23" fmla="*/ 86 h 21600"/>
                    <a:gd name="T24" fmla="*/ 367 w 19443"/>
                    <a:gd name="T25" fmla="*/ 0 h 2160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9443" h="21600">
                      <a:moveTo>
                        <a:pt x="0" y="21600"/>
                      </a:moveTo>
                      <a:cubicBezTo>
                        <a:pt x="1868" y="16383"/>
                        <a:pt x="5097" y="14699"/>
                        <a:pt x="6343" y="15504"/>
                      </a:cubicBezTo>
                      <a:cubicBezTo>
                        <a:pt x="7588" y="16328"/>
                        <a:pt x="5259" y="19513"/>
                        <a:pt x="5259" y="19513"/>
                      </a:cubicBezTo>
                      <a:cubicBezTo>
                        <a:pt x="5259" y="19513"/>
                        <a:pt x="3171" y="20904"/>
                        <a:pt x="2883" y="19312"/>
                      </a:cubicBezTo>
                      <a:cubicBezTo>
                        <a:pt x="2606" y="17719"/>
                        <a:pt x="6193" y="12393"/>
                        <a:pt x="6193" y="12393"/>
                      </a:cubicBezTo>
                      <a:cubicBezTo>
                        <a:pt x="6193" y="12393"/>
                        <a:pt x="12120" y="8164"/>
                        <a:pt x="11924" y="10159"/>
                      </a:cubicBezTo>
                      <a:cubicBezTo>
                        <a:pt x="11717" y="12173"/>
                        <a:pt x="12686" y="11862"/>
                        <a:pt x="10967" y="13546"/>
                      </a:cubicBezTo>
                      <a:cubicBezTo>
                        <a:pt x="9249" y="15230"/>
                        <a:pt x="8649" y="12301"/>
                        <a:pt x="8649" y="12301"/>
                      </a:cubicBezTo>
                      <a:cubicBezTo>
                        <a:pt x="8649" y="12301"/>
                        <a:pt x="10045" y="8182"/>
                        <a:pt x="12040" y="6846"/>
                      </a:cubicBezTo>
                      <a:cubicBezTo>
                        <a:pt x="14023" y="5528"/>
                        <a:pt x="14150" y="5107"/>
                        <a:pt x="17875" y="4503"/>
                      </a:cubicBezTo>
                      <a:cubicBezTo>
                        <a:pt x="21600" y="3899"/>
                        <a:pt x="16514" y="8164"/>
                        <a:pt x="16514" y="8164"/>
                      </a:cubicBezTo>
                      <a:cubicBezTo>
                        <a:pt x="16514" y="8164"/>
                        <a:pt x="14634" y="9592"/>
                        <a:pt x="14392" y="7231"/>
                      </a:cubicBezTo>
                      <a:cubicBezTo>
                        <a:pt x="14150" y="4869"/>
                        <a:pt x="19328" y="732"/>
                        <a:pt x="19443" y="0"/>
                      </a:cubicBezTo>
                    </a:path>
                  </a:pathLst>
                </a:custGeom>
                <a:noFill/>
                <a:ln w="36000" cap="flat">
                  <a:solidFill>
                    <a:srgbClr val="8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89" name="Freeform 37"/>
                <p:cNvSpPr>
                  <a:spLocks/>
                </p:cNvSpPr>
                <p:nvPr/>
              </p:nvSpPr>
              <p:spPr bwMode="auto">
                <a:xfrm rot="-1739999">
                  <a:off x="830" y="129"/>
                  <a:ext cx="367" cy="257"/>
                </a:xfrm>
                <a:custGeom>
                  <a:avLst/>
                  <a:gdLst>
                    <a:gd name="T0" fmla="*/ 0 w 19443"/>
                    <a:gd name="T1" fmla="*/ 257 h 21600"/>
                    <a:gd name="T2" fmla="*/ 120 w 19443"/>
                    <a:gd name="T3" fmla="*/ 184 h 21600"/>
                    <a:gd name="T4" fmla="*/ 99 w 19443"/>
                    <a:gd name="T5" fmla="*/ 232 h 21600"/>
                    <a:gd name="T6" fmla="*/ 54 w 19443"/>
                    <a:gd name="T7" fmla="*/ 230 h 21600"/>
                    <a:gd name="T8" fmla="*/ 117 w 19443"/>
                    <a:gd name="T9" fmla="*/ 147 h 21600"/>
                    <a:gd name="T10" fmla="*/ 225 w 19443"/>
                    <a:gd name="T11" fmla="*/ 121 h 21600"/>
                    <a:gd name="T12" fmla="*/ 207 w 19443"/>
                    <a:gd name="T13" fmla="*/ 161 h 21600"/>
                    <a:gd name="T14" fmla="*/ 163 w 19443"/>
                    <a:gd name="T15" fmla="*/ 146 h 21600"/>
                    <a:gd name="T16" fmla="*/ 227 w 19443"/>
                    <a:gd name="T17" fmla="*/ 81 h 21600"/>
                    <a:gd name="T18" fmla="*/ 337 w 19443"/>
                    <a:gd name="T19" fmla="*/ 54 h 21600"/>
                    <a:gd name="T20" fmla="*/ 312 w 19443"/>
                    <a:gd name="T21" fmla="*/ 97 h 21600"/>
                    <a:gd name="T22" fmla="*/ 272 w 19443"/>
                    <a:gd name="T23" fmla="*/ 86 h 21600"/>
                    <a:gd name="T24" fmla="*/ 367 w 19443"/>
                    <a:gd name="T25" fmla="*/ 0 h 21600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9443" h="21600">
                      <a:moveTo>
                        <a:pt x="0" y="21600"/>
                      </a:moveTo>
                      <a:cubicBezTo>
                        <a:pt x="1868" y="16383"/>
                        <a:pt x="5097" y="14699"/>
                        <a:pt x="6343" y="15504"/>
                      </a:cubicBezTo>
                      <a:cubicBezTo>
                        <a:pt x="7588" y="16328"/>
                        <a:pt x="5259" y="19513"/>
                        <a:pt x="5259" y="19513"/>
                      </a:cubicBezTo>
                      <a:cubicBezTo>
                        <a:pt x="5259" y="19513"/>
                        <a:pt x="3171" y="20904"/>
                        <a:pt x="2883" y="19312"/>
                      </a:cubicBezTo>
                      <a:cubicBezTo>
                        <a:pt x="2606" y="17719"/>
                        <a:pt x="6193" y="12393"/>
                        <a:pt x="6193" y="12393"/>
                      </a:cubicBezTo>
                      <a:cubicBezTo>
                        <a:pt x="6193" y="12393"/>
                        <a:pt x="12120" y="8164"/>
                        <a:pt x="11924" y="10159"/>
                      </a:cubicBezTo>
                      <a:cubicBezTo>
                        <a:pt x="11717" y="12173"/>
                        <a:pt x="12686" y="11862"/>
                        <a:pt x="10967" y="13546"/>
                      </a:cubicBezTo>
                      <a:cubicBezTo>
                        <a:pt x="9249" y="15230"/>
                        <a:pt x="8649" y="12301"/>
                        <a:pt x="8649" y="12301"/>
                      </a:cubicBezTo>
                      <a:cubicBezTo>
                        <a:pt x="8649" y="12301"/>
                        <a:pt x="10045" y="8182"/>
                        <a:pt x="12040" y="6846"/>
                      </a:cubicBezTo>
                      <a:cubicBezTo>
                        <a:pt x="14023" y="5528"/>
                        <a:pt x="14150" y="5107"/>
                        <a:pt x="17875" y="4503"/>
                      </a:cubicBezTo>
                      <a:cubicBezTo>
                        <a:pt x="21600" y="3899"/>
                        <a:pt x="16514" y="8164"/>
                        <a:pt x="16514" y="8164"/>
                      </a:cubicBezTo>
                      <a:cubicBezTo>
                        <a:pt x="16514" y="8164"/>
                        <a:pt x="14634" y="9592"/>
                        <a:pt x="14392" y="7231"/>
                      </a:cubicBezTo>
                      <a:cubicBezTo>
                        <a:pt x="14150" y="4869"/>
                        <a:pt x="19328" y="732"/>
                        <a:pt x="19443" y="0"/>
                      </a:cubicBezTo>
                    </a:path>
                  </a:pathLst>
                </a:custGeom>
                <a:noFill/>
                <a:ln w="36000" cap="flat">
                  <a:solidFill>
                    <a:srgbClr val="8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grpSp>
              <p:nvGrpSpPr>
                <p:cNvPr id="90" name="Group 38"/>
                <p:cNvGrpSpPr>
                  <a:grpSpLocks/>
                </p:cNvGrpSpPr>
                <p:nvPr/>
              </p:nvGrpSpPr>
              <p:grpSpPr bwMode="auto">
                <a:xfrm>
                  <a:off x="622" y="0"/>
                  <a:ext cx="253" cy="476"/>
                  <a:chOff x="0" y="0"/>
                  <a:chExt cx="253" cy="476"/>
                </a:xfrm>
              </p:grpSpPr>
              <p:sp>
                <p:nvSpPr>
                  <p:cNvPr id="91" name="Freeform 39"/>
                  <p:cNvSpPr>
                    <a:spLocks/>
                  </p:cNvSpPr>
                  <p:nvPr/>
                </p:nvSpPr>
                <p:spPr bwMode="auto">
                  <a:xfrm rot="-10680000">
                    <a:off x="86" y="156"/>
                    <a:ext cx="83" cy="319"/>
                  </a:xfrm>
                  <a:custGeom>
                    <a:avLst/>
                    <a:gdLst>
                      <a:gd name="T0" fmla="*/ 24 w 16914"/>
                      <a:gd name="T1" fmla="*/ 0 h 21238"/>
                      <a:gd name="T2" fmla="*/ 36 w 16914"/>
                      <a:gd name="T3" fmla="*/ 99 h 21238"/>
                      <a:gd name="T4" fmla="*/ 67 w 16914"/>
                      <a:gd name="T5" fmla="*/ 66 h 21238"/>
                      <a:gd name="T6" fmla="*/ 32 w 16914"/>
                      <a:gd name="T7" fmla="*/ 44 h 21238"/>
                      <a:gd name="T8" fmla="*/ 0 w 16914"/>
                      <a:gd name="T9" fmla="*/ 113 h 21238"/>
                      <a:gd name="T10" fmla="*/ 46 w 16914"/>
                      <a:gd name="T11" fmla="*/ 186 h 21238"/>
                      <a:gd name="T12" fmla="*/ 71 w 16914"/>
                      <a:gd name="T13" fmla="*/ 159 h 21238"/>
                      <a:gd name="T14" fmla="*/ 29 w 16914"/>
                      <a:gd name="T15" fmla="*/ 140 h 21238"/>
                      <a:gd name="T16" fmla="*/ 11 w 16914"/>
                      <a:gd name="T17" fmla="*/ 204 h 21238"/>
                      <a:gd name="T18" fmla="*/ 55 w 16914"/>
                      <a:gd name="T19" fmla="*/ 281 h 21238"/>
                      <a:gd name="T20" fmla="*/ 81 w 16914"/>
                      <a:gd name="T21" fmla="*/ 245 h 21238"/>
                      <a:gd name="T22" fmla="*/ 44 w 16914"/>
                      <a:gd name="T23" fmla="*/ 227 h 21238"/>
                      <a:gd name="T24" fmla="*/ 27 w 16914"/>
                      <a:gd name="T25" fmla="*/ 319 h 21238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0" t="0" r="r" b="b"/>
                    <a:pathLst>
                      <a:path w="16914" h="21238">
                        <a:moveTo>
                          <a:pt x="4853" y="0"/>
                        </a:moveTo>
                        <a:cubicBezTo>
                          <a:pt x="-2284" y="3208"/>
                          <a:pt x="2379" y="5976"/>
                          <a:pt x="7327" y="6596"/>
                        </a:cubicBezTo>
                        <a:cubicBezTo>
                          <a:pt x="12322" y="7217"/>
                          <a:pt x="13654" y="4423"/>
                          <a:pt x="13654" y="4423"/>
                        </a:cubicBezTo>
                        <a:cubicBezTo>
                          <a:pt x="13654" y="4423"/>
                          <a:pt x="11133" y="2548"/>
                          <a:pt x="6565" y="2962"/>
                        </a:cubicBezTo>
                        <a:cubicBezTo>
                          <a:pt x="1950" y="3376"/>
                          <a:pt x="0" y="7528"/>
                          <a:pt x="0" y="7528"/>
                        </a:cubicBezTo>
                        <a:cubicBezTo>
                          <a:pt x="0" y="7528"/>
                          <a:pt x="5471" y="13206"/>
                          <a:pt x="9325" y="12391"/>
                        </a:cubicBezTo>
                        <a:cubicBezTo>
                          <a:pt x="13226" y="11563"/>
                          <a:pt x="14986" y="12339"/>
                          <a:pt x="14368" y="10580"/>
                        </a:cubicBezTo>
                        <a:cubicBezTo>
                          <a:pt x="13749" y="8821"/>
                          <a:pt x="5899" y="9338"/>
                          <a:pt x="5899" y="9338"/>
                        </a:cubicBezTo>
                        <a:cubicBezTo>
                          <a:pt x="5899" y="9338"/>
                          <a:pt x="190" y="11731"/>
                          <a:pt x="2331" y="13581"/>
                        </a:cubicBezTo>
                        <a:cubicBezTo>
                          <a:pt x="4520" y="15456"/>
                          <a:pt x="2902" y="15793"/>
                          <a:pt x="11133" y="18703"/>
                        </a:cubicBezTo>
                        <a:cubicBezTo>
                          <a:pt x="19316" y="21600"/>
                          <a:pt x="16414" y="16323"/>
                          <a:pt x="16414" y="16323"/>
                        </a:cubicBezTo>
                        <a:cubicBezTo>
                          <a:pt x="16414" y="16323"/>
                          <a:pt x="14891" y="14525"/>
                          <a:pt x="8992" y="15107"/>
                        </a:cubicBezTo>
                        <a:cubicBezTo>
                          <a:pt x="3140" y="15702"/>
                          <a:pt x="6518" y="20966"/>
                          <a:pt x="5471" y="21238"/>
                        </a:cubicBezTo>
                      </a:path>
                    </a:pathLst>
                  </a:custGeom>
                  <a:noFill/>
                  <a:ln w="18360" cap="flat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92" name="AutoShape 40"/>
                  <p:cNvSpPr>
                    <a:spLocks/>
                  </p:cNvSpPr>
                  <p:nvPr/>
                </p:nvSpPr>
                <p:spPr bwMode="auto">
                  <a:xfrm rot="-7980000">
                    <a:off x="52" y="21"/>
                    <a:ext cx="148" cy="208"/>
                  </a:xfrm>
                  <a:prstGeom prst="star4">
                    <a:avLst>
                      <a:gd name="adj" fmla="val 13653"/>
                    </a:avLst>
                  </a:prstGeom>
                  <a:solidFill>
                    <a:srgbClr val="FF0000"/>
                  </a:solidFill>
                  <a:ln w="936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7" name="Group 41"/>
              <p:cNvGrpSpPr>
                <a:grpSpLocks/>
              </p:cNvGrpSpPr>
              <p:nvPr/>
            </p:nvGrpSpPr>
            <p:grpSpPr bwMode="auto">
              <a:xfrm>
                <a:off x="2260" y="125"/>
                <a:ext cx="1311" cy="837"/>
                <a:chOff x="17" y="125"/>
                <a:chExt cx="1310" cy="837"/>
              </a:xfrm>
            </p:grpSpPr>
            <p:sp>
              <p:nvSpPr>
                <p:cNvPr id="75" name="Line 42"/>
                <p:cNvSpPr>
                  <a:spLocks noChangeShapeType="1"/>
                </p:cNvSpPr>
                <p:nvPr/>
              </p:nvSpPr>
              <p:spPr bwMode="auto">
                <a:xfrm rot="10800000" flipH="1">
                  <a:off x="242" y="125"/>
                  <a:ext cx="1085" cy="789"/>
                </a:xfrm>
                <a:prstGeom prst="line">
                  <a:avLst/>
                </a:prstGeom>
                <a:noFill/>
                <a:ln w="54000">
                  <a:solidFill>
                    <a:srgbClr val="66CCFF"/>
                  </a:solidFill>
                  <a:miter lim="800000"/>
                  <a:headEnd/>
                  <a:tailEnd type="triangl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6" name="Oval 43"/>
                <p:cNvSpPr>
                  <a:spLocks/>
                </p:cNvSpPr>
                <p:nvPr/>
              </p:nvSpPr>
              <p:spPr bwMode="auto">
                <a:xfrm rot="-1860000">
                  <a:off x="17" y="535"/>
                  <a:ext cx="964" cy="336"/>
                </a:xfrm>
                <a:prstGeom prst="ellipse">
                  <a:avLst/>
                </a:prstGeom>
                <a:solidFill>
                  <a:srgbClr val="C0C0C0"/>
                </a:solidFill>
                <a:ln w="936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7" name="AutoShape 44"/>
                <p:cNvSpPr>
                  <a:spLocks/>
                </p:cNvSpPr>
                <p:nvPr/>
              </p:nvSpPr>
              <p:spPr bwMode="auto">
                <a:xfrm rot="-2700000">
                  <a:off x="203" y="637"/>
                  <a:ext cx="325" cy="325"/>
                </a:xfrm>
                <a:prstGeom prst="star4">
                  <a:avLst>
                    <a:gd name="adj" fmla="val 12500"/>
                  </a:avLst>
                </a:prstGeom>
                <a:solidFill>
                  <a:srgbClr val="FF0000"/>
                </a:solidFill>
                <a:ln w="936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8" name="Rectangle 45"/>
                <p:cNvSpPr>
                  <a:spLocks/>
                </p:cNvSpPr>
                <p:nvPr/>
              </p:nvSpPr>
              <p:spPr bwMode="auto">
                <a:xfrm>
                  <a:off x="998" y="312"/>
                  <a:ext cx="312" cy="2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39200" bIns="0"/>
                <a:lstStyle/>
                <a:p>
                  <a:pPr marL="38100">
                    <a:lnSpc>
                      <a:spcPct val="86000"/>
                    </a:lnSpc>
                    <a:tabLst>
                      <a:tab pos="38100" algn="l"/>
                      <a:tab pos="482600" algn="l"/>
                      <a:tab pos="939800" algn="l"/>
                      <a:tab pos="1384300" algn="l"/>
                      <a:tab pos="1828800" algn="l"/>
                      <a:tab pos="2286000" algn="l"/>
                      <a:tab pos="2730500" algn="l"/>
                      <a:tab pos="3187700" algn="l"/>
                      <a:tab pos="3632200" algn="l"/>
                      <a:tab pos="4076700" algn="l"/>
                      <a:tab pos="4533900" algn="l"/>
                      <a:tab pos="4978400" algn="l"/>
                      <a:tab pos="5422900" algn="l"/>
                      <a:tab pos="5880100" algn="l"/>
                      <a:tab pos="6324600" algn="l"/>
                      <a:tab pos="6781800" algn="l"/>
                      <a:tab pos="7226300" algn="l"/>
                      <a:tab pos="7670800" algn="l"/>
                      <a:tab pos="8128000" algn="l"/>
                      <a:tab pos="8572500" algn="l"/>
                      <a:tab pos="9017000" algn="l"/>
                      <a:tab pos="9029700" algn="l"/>
                    </a:tabLst>
                  </a:pPr>
                  <a:r>
                    <a:rPr lang="en-US" sz="1600" b="1" dirty="0">
                      <a:solidFill>
                        <a:srgbClr val="66CCFF"/>
                      </a:solidFill>
                      <a:latin typeface="Comic Sans MS"/>
                      <a:ea typeface="ＭＳ Ｐゴシック" charset="0"/>
                      <a:cs typeface="Comic Sans MS"/>
                      <a:sym typeface="Times New Roman" charset="0"/>
                    </a:rPr>
                    <a:t>h</a:t>
                  </a:r>
                </a:p>
              </p:txBody>
            </p:sp>
          </p:grpSp>
          <p:grpSp>
            <p:nvGrpSpPr>
              <p:cNvPr id="68" name="Group 46"/>
              <p:cNvGrpSpPr>
                <a:grpSpLocks/>
              </p:cNvGrpSpPr>
              <p:nvPr/>
            </p:nvGrpSpPr>
            <p:grpSpPr bwMode="auto">
              <a:xfrm>
                <a:off x="-57" y="471"/>
                <a:ext cx="1530" cy="1436"/>
                <a:chOff x="-57" y="315"/>
                <a:chExt cx="1530" cy="1436"/>
              </a:xfrm>
            </p:grpSpPr>
            <p:sp>
              <p:nvSpPr>
                <p:cNvPr id="69" name="Rectangle 47"/>
                <p:cNvSpPr>
                  <a:spLocks/>
                </p:cNvSpPr>
                <p:nvPr/>
              </p:nvSpPr>
              <p:spPr bwMode="auto">
                <a:xfrm>
                  <a:off x="635" y="315"/>
                  <a:ext cx="838" cy="499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39200" bIns="0"/>
                <a:lstStyle/>
                <a:p>
                  <a:pPr marL="38100">
                    <a:lnSpc>
                      <a:spcPct val="119000"/>
                    </a:lnSpc>
                    <a:tabLst>
                      <a:tab pos="38100" algn="l"/>
                      <a:tab pos="482600" algn="l"/>
                      <a:tab pos="939800" algn="l"/>
                      <a:tab pos="1384300" algn="l"/>
                      <a:tab pos="1828800" algn="l"/>
                      <a:tab pos="2286000" algn="l"/>
                      <a:tab pos="2730500" algn="l"/>
                      <a:tab pos="3187700" algn="l"/>
                      <a:tab pos="3632200" algn="l"/>
                      <a:tab pos="4076700" algn="l"/>
                      <a:tab pos="4533900" algn="l"/>
                      <a:tab pos="4978400" algn="l"/>
                      <a:tab pos="5422900" algn="l"/>
                      <a:tab pos="5880100" algn="l"/>
                      <a:tab pos="6324600" algn="l"/>
                      <a:tab pos="6781800" algn="l"/>
                      <a:tab pos="7226300" algn="l"/>
                      <a:tab pos="7670800" algn="l"/>
                      <a:tab pos="8128000" algn="l"/>
                      <a:tab pos="8572500" algn="l"/>
                      <a:tab pos="9017000" algn="l"/>
                      <a:tab pos="9029700" algn="l"/>
                    </a:tabLst>
                  </a:pPr>
                  <a:r>
                    <a:rPr lang="en-US" sz="1600" dirty="0">
                      <a:solidFill>
                        <a:srgbClr val="66CCFF"/>
                      </a:solidFill>
                      <a:latin typeface="Symbol" charset="2"/>
                      <a:ea typeface="ＭＳ Ｐゴシック" charset="0"/>
                      <a:cs typeface="Symbol" charset="2"/>
                      <a:sym typeface="Lucida Grande" charset="0"/>
                    </a:rPr>
                    <a:t>g</a:t>
                  </a:r>
                  <a:r>
                    <a:rPr lang="en-US" sz="1600" dirty="0">
                      <a:solidFill>
                        <a:srgbClr val="66CCFF"/>
                      </a:solidFill>
                      <a:latin typeface="Times New Roman" charset="0"/>
                      <a:ea typeface="ＭＳ Ｐゴシック" charset="0"/>
                      <a:sym typeface="Times New Roman" charset="0"/>
                    </a:rPr>
                    <a:t>*</a:t>
                  </a:r>
                </a:p>
              </p:txBody>
            </p:sp>
            <p:sp>
              <p:nvSpPr>
                <p:cNvPr id="70" name="Freeform 48"/>
                <p:cNvSpPr>
                  <a:spLocks/>
                </p:cNvSpPr>
                <p:nvPr/>
              </p:nvSpPr>
              <p:spPr bwMode="auto">
                <a:xfrm>
                  <a:off x="552" y="834"/>
                  <a:ext cx="714" cy="319"/>
                </a:xfrm>
                <a:custGeom>
                  <a:avLst/>
                  <a:gdLst>
                    <a:gd name="T0" fmla="*/ 0 w 21600"/>
                    <a:gd name="T1" fmla="*/ 281 h 10609"/>
                    <a:gd name="T2" fmla="*/ 181 w 21600"/>
                    <a:gd name="T3" fmla="*/ 261 h 10609"/>
                    <a:gd name="T4" fmla="*/ 358 w 21600"/>
                    <a:gd name="T5" fmla="*/ 240 h 10609"/>
                    <a:gd name="T6" fmla="*/ 539 w 21600"/>
                    <a:gd name="T7" fmla="*/ 218 h 10609"/>
                    <a:gd name="T8" fmla="*/ 714 w 21600"/>
                    <a:gd name="T9" fmla="*/ 194 h 1060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1600" h="10609">
                      <a:moveTo>
                        <a:pt x="0" y="6366"/>
                      </a:moveTo>
                      <a:cubicBezTo>
                        <a:pt x="2928" y="-2979"/>
                        <a:pt x="3891" y="-1014"/>
                        <a:pt x="5468" y="5690"/>
                      </a:cubicBezTo>
                      <a:cubicBezTo>
                        <a:pt x="7046" y="12883"/>
                        <a:pt x="8245" y="11781"/>
                        <a:pt x="10833" y="5014"/>
                      </a:cubicBezTo>
                      <a:cubicBezTo>
                        <a:pt x="13657" y="-2470"/>
                        <a:pt x="15593" y="-474"/>
                        <a:pt x="16311" y="4276"/>
                      </a:cubicBezTo>
                      <a:cubicBezTo>
                        <a:pt x="18455" y="18621"/>
                        <a:pt x="21600" y="3486"/>
                        <a:pt x="21600" y="3486"/>
                      </a:cubicBezTo>
                    </a:path>
                  </a:pathLst>
                </a:custGeom>
                <a:noFill/>
                <a:ln w="36720" cap="flat">
                  <a:solidFill>
                    <a:srgbClr val="66CCFF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1" name="Freeform 49"/>
                <p:cNvSpPr>
                  <a:spLocks/>
                </p:cNvSpPr>
                <p:nvPr/>
              </p:nvSpPr>
              <p:spPr bwMode="auto">
                <a:xfrm>
                  <a:off x="1148" y="821"/>
                  <a:ext cx="283" cy="324"/>
                </a:xfrm>
                <a:custGeom>
                  <a:avLst/>
                  <a:gdLst>
                    <a:gd name="T0" fmla="*/ 142 w 21600"/>
                    <a:gd name="T1" fmla="*/ 87 h 21600"/>
                    <a:gd name="T2" fmla="*/ 110 w 21600"/>
                    <a:gd name="T3" fmla="*/ 35 h 21600"/>
                    <a:gd name="T4" fmla="*/ 96 w 21600"/>
                    <a:gd name="T5" fmla="*/ 96 h 21600"/>
                    <a:gd name="T6" fmla="*/ 5 w 21600"/>
                    <a:gd name="T7" fmla="*/ 35 h 21600"/>
                    <a:gd name="T8" fmla="*/ 62 w 21600"/>
                    <a:gd name="T9" fmla="*/ 115 h 21600"/>
                    <a:gd name="T10" fmla="*/ 0 w 21600"/>
                    <a:gd name="T11" fmla="*/ 130 h 21600"/>
                    <a:gd name="T12" fmla="*/ 50 w 21600"/>
                    <a:gd name="T13" fmla="*/ 177 h 21600"/>
                    <a:gd name="T14" fmla="*/ 3 w 21600"/>
                    <a:gd name="T15" fmla="*/ 220 h 21600"/>
                    <a:gd name="T16" fmla="*/ 75 w 21600"/>
                    <a:gd name="T17" fmla="*/ 211 h 21600"/>
                    <a:gd name="T18" fmla="*/ 64 w 21600"/>
                    <a:gd name="T19" fmla="*/ 267 h 21600"/>
                    <a:gd name="T20" fmla="*/ 102 w 21600"/>
                    <a:gd name="T21" fmla="*/ 236 h 21600"/>
                    <a:gd name="T22" fmla="*/ 112 w 21600"/>
                    <a:gd name="T23" fmla="*/ 324 h 21600"/>
                    <a:gd name="T24" fmla="*/ 139 w 21600"/>
                    <a:gd name="T25" fmla="*/ 225 h 21600"/>
                    <a:gd name="T26" fmla="*/ 175 w 21600"/>
                    <a:gd name="T27" fmla="*/ 298 h 21600"/>
                    <a:gd name="T28" fmla="*/ 185 w 21600"/>
                    <a:gd name="T29" fmla="*/ 218 h 21600"/>
                    <a:gd name="T30" fmla="*/ 239 w 21600"/>
                    <a:gd name="T31" fmla="*/ 273 h 21600"/>
                    <a:gd name="T32" fmla="*/ 221 w 21600"/>
                    <a:gd name="T33" fmla="*/ 195 h 21600"/>
                    <a:gd name="T34" fmla="*/ 283 w 21600"/>
                    <a:gd name="T35" fmla="*/ 201 h 21600"/>
                    <a:gd name="T36" fmla="*/ 232 w 21600"/>
                    <a:gd name="T37" fmla="*/ 158 h 21600"/>
                    <a:gd name="T38" fmla="*/ 278 w 21600"/>
                    <a:gd name="T39" fmla="*/ 122 h 21600"/>
                    <a:gd name="T40" fmla="*/ 220 w 21600"/>
                    <a:gd name="T41" fmla="*/ 110 h 21600"/>
                    <a:gd name="T42" fmla="*/ 242 w 21600"/>
                    <a:gd name="T43" fmla="*/ 67 h 21600"/>
                    <a:gd name="T44" fmla="*/ 186 w 21600"/>
                    <a:gd name="T45" fmla="*/ 80 h 21600"/>
                    <a:gd name="T46" fmla="*/ 191 w 21600"/>
                    <a:gd name="T47" fmla="*/ 0 h 21600"/>
                    <a:gd name="T48" fmla="*/ 142 w 21600"/>
                    <a:gd name="T49" fmla="*/ 87 h 21600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21600" h="21600">
                      <a:moveTo>
                        <a:pt x="10848" y="5800"/>
                      </a:moveTo>
                      <a:lnTo>
                        <a:pt x="8374" y="2308"/>
                      </a:lnTo>
                      <a:lnTo>
                        <a:pt x="7327" y="6382"/>
                      </a:lnTo>
                      <a:lnTo>
                        <a:pt x="404" y="2308"/>
                      </a:lnTo>
                      <a:lnTo>
                        <a:pt x="4734" y="7650"/>
                      </a:lnTo>
                      <a:lnTo>
                        <a:pt x="0" y="8669"/>
                      </a:lnTo>
                      <a:lnTo>
                        <a:pt x="3806" y="11829"/>
                      </a:lnTo>
                      <a:lnTo>
                        <a:pt x="214" y="14677"/>
                      </a:lnTo>
                      <a:lnTo>
                        <a:pt x="5757" y="14054"/>
                      </a:lnTo>
                      <a:lnTo>
                        <a:pt x="4853" y="17796"/>
                      </a:lnTo>
                      <a:lnTo>
                        <a:pt x="7755" y="15717"/>
                      </a:lnTo>
                      <a:lnTo>
                        <a:pt x="8564" y="21600"/>
                      </a:lnTo>
                      <a:lnTo>
                        <a:pt x="10633" y="15010"/>
                      </a:lnTo>
                      <a:lnTo>
                        <a:pt x="13322" y="19874"/>
                      </a:lnTo>
                      <a:lnTo>
                        <a:pt x="14107" y="14552"/>
                      </a:lnTo>
                      <a:lnTo>
                        <a:pt x="18222" y="18211"/>
                      </a:lnTo>
                      <a:lnTo>
                        <a:pt x="16890" y="12993"/>
                      </a:lnTo>
                      <a:lnTo>
                        <a:pt x="21600" y="13388"/>
                      </a:lnTo>
                      <a:lnTo>
                        <a:pt x="17675" y="10561"/>
                      </a:lnTo>
                      <a:lnTo>
                        <a:pt x="21243" y="8149"/>
                      </a:lnTo>
                      <a:lnTo>
                        <a:pt x="16819" y="7339"/>
                      </a:lnTo>
                      <a:lnTo>
                        <a:pt x="18484" y="4470"/>
                      </a:lnTo>
                      <a:lnTo>
                        <a:pt x="14226" y="5322"/>
                      </a:lnTo>
                      <a:lnTo>
                        <a:pt x="14606" y="0"/>
                      </a:lnTo>
                      <a:lnTo>
                        <a:pt x="10848" y="5800"/>
                      </a:lnTo>
                    </a:path>
                  </a:pathLst>
                </a:custGeom>
                <a:solidFill>
                  <a:srgbClr val="FF9900"/>
                </a:solidFill>
                <a:ln w="15840" cap="flat">
                  <a:solidFill>
                    <a:srgbClr val="FF9900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2" name="Freeform 50"/>
                <p:cNvSpPr>
                  <a:spLocks/>
                </p:cNvSpPr>
                <p:nvPr/>
              </p:nvSpPr>
              <p:spPr bwMode="auto">
                <a:xfrm>
                  <a:off x="0" y="351"/>
                  <a:ext cx="547" cy="1400"/>
                </a:xfrm>
                <a:custGeom>
                  <a:avLst/>
                  <a:gdLst>
                    <a:gd name="T0" fmla="*/ 0 w 21600"/>
                    <a:gd name="T1" fmla="*/ 1400 h 21600"/>
                    <a:gd name="T2" fmla="*/ 547 w 21600"/>
                    <a:gd name="T3" fmla="*/ 649 h 21600"/>
                    <a:gd name="T4" fmla="*/ 34 w 21600"/>
                    <a:gd name="T5" fmla="*/ 0 h 21600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21600" h="21600">
                      <a:moveTo>
                        <a:pt x="0" y="21600"/>
                      </a:moveTo>
                      <a:lnTo>
                        <a:pt x="21600" y="10013"/>
                      </a:lnTo>
                      <a:lnTo>
                        <a:pt x="1356" y="0"/>
                      </a:lnTo>
                    </a:path>
                  </a:pathLst>
                </a:custGeom>
                <a:noFill/>
                <a:ln w="36720" cap="flat">
                  <a:solidFill>
                    <a:srgbClr val="8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3" name="Rectangle 51"/>
                <p:cNvSpPr>
                  <a:spLocks/>
                </p:cNvSpPr>
                <p:nvPr/>
              </p:nvSpPr>
              <p:spPr bwMode="auto">
                <a:xfrm>
                  <a:off x="-57" y="506"/>
                  <a:ext cx="656" cy="2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39200" bIns="0"/>
                <a:lstStyle/>
                <a:p>
                  <a:pPr marL="38100">
                    <a:lnSpc>
                      <a:spcPct val="86000"/>
                    </a:lnSpc>
                    <a:tabLst>
                      <a:tab pos="38100" algn="l"/>
                      <a:tab pos="482600" algn="l"/>
                      <a:tab pos="939800" algn="l"/>
                      <a:tab pos="1384300" algn="l"/>
                      <a:tab pos="1828800" algn="l"/>
                      <a:tab pos="2286000" algn="l"/>
                      <a:tab pos="2730500" algn="l"/>
                      <a:tab pos="3187700" algn="l"/>
                      <a:tab pos="3632200" algn="l"/>
                      <a:tab pos="4076700" algn="l"/>
                      <a:tab pos="4533900" algn="l"/>
                      <a:tab pos="4978400" algn="l"/>
                      <a:tab pos="5422900" algn="l"/>
                      <a:tab pos="5880100" algn="l"/>
                      <a:tab pos="6324600" algn="l"/>
                      <a:tab pos="6781800" algn="l"/>
                      <a:tab pos="7226300" algn="l"/>
                      <a:tab pos="7670800" algn="l"/>
                      <a:tab pos="8128000" algn="l"/>
                      <a:tab pos="8572500" algn="l"/>
                      <a:tab pos="9017000" algn="l"/>
                      <a:tab pos="9029700" algn="l"/>
                    </a:tabLst>
                  </a:pPr>
                  <a:r>
                    <a:rPr lang="en-US" sz="1400" dirty="0">
                      <a:solidFill>
                        <a:srgbClr val="800000"/>
                      </a:solidFill>
                      <a:latin typeface="Times New Roman" charset="0"/>
                      <a:ea typeface="ＭＳ Ｐゴシック" charset="0"/>
                      <a:sym typeface="Times New Roman" charset="0"/>
                    </a:rPr>
                    <a:t>e</a:t>
                  </a:r>
                  <a:r>
                    <a:rPr lang="en-US" sz="1400" baseline="33000" dirty="0">
                      <a:solidFill>
                        <a:srgbClr val="800000"/>
                      </a:solidFill>
                      <a:latin typeface="Lucida Grande" charset="0"/>
                      <a:ea typeface="ＭＳ Ｐゴシック" charset="0"/>
                      <a:sym typeface="Lucida Grande" charset="0"/>
                    </a:rPr>
                    <a:t>’</a:t>
                  </a:r>
                </a:p>
              </p:txBody>
            </p:sp>
            <p:sp>
              <p:nvSpPr>
                <p:cNvPr id="74" name="Rectangle 52"/>
                <p:cNvSpPr>
                  <a:spLocks/>
                </p:cNvSpPr>
                <p:nvPr/>
              </p:nvSpPr>
              <p:spPr bwMode="auto">
                <a:xfrm>
                  <a:off x="-38" y="1090"/>
                  <a:ext cx="656" cy="2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39200" bIns="0"/>
                <a:lstStyle/>
                <a:p>
                  <a:pPr marL="38100">
                    <a:lnSpc>
                      <a:spcPct val="86000"/>
                    </a:lnSpc>
                    <a:tabLst>
                      <a:tab pos="38100" algn="l"/>
                      <a:tab pos="482600" algn="l"/>
                      <a:tab pos="939800" algn="l"/>
                      <a:tab pos="1384300" algn="l"/>
                      <a:tab pos="1828800" algn="l"/>
                      <a:tab pos="2286000" algn="l"/>
                      <a:tab pos="2730500" algn="l"/>
                      <a:tab pos="3187700" algn="l"/>
                      <a:tab pos="3632200" algn="l"/>
                      <a:tab pos="4076700" algn="l"/>
                      <a:tab pos="4533900" algn="l"/>
                      <a:tab pos="4978400" algn="l"/>
                      <a:tab pos="5422900" algn="l"/>
                      <a:tab pos="5880100" algn="l"/>
                      <a:tab pos="6324600" algn="l"/>
                      <a:tab pos="6781800" algn="l"/>
                      <a:tab pos="7226300" algn="l"/>
                      <a:tab pos="7670800" algn="l"/>
                      <a:tab pos="8128000" algn="l"/>
                      <a:tab pos="8572500" algn="l"/>
                      <a:tab pos="9017000" algn="l"/>
                      <a:tab pos="9029700" algn="l"/>
                    </a:tabLst>
                  </a:pPr>
                  <a:r>
                    <a:rPr lang="en-US" sz="1400" dirty="0">
                      <a:solidFill>
                        <a:srgbClr val="800000"/>
                      </a:solidFill>
                      <a:latin typeface="Times New Roman" charset="0"/>
                      <a:ea typeface="ＭＳ Ｐゴシック" charset="0"/>
                      <a:sym typeface="Times New Roman" charset="0"/>
                    </a:rPr>
                    <a:t>e</a:t>
                  </a:r>
                  <a:endParaRPr lang="en-US" sz="1400" baseline="33000" dirty="0">
                    <a:solidFill>
                      <a:srgbClr val="800000"/>
                    </a:solidFill>
                    <a:latin typeface="Lucida Grande" charset="0"/>
                    <a:ea typeface="ＭＳ Ｐゴシック" charset="0"/>
                    <a:sym typeface="Lucida Grande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888736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72C560-685C-4DF8-8304-CAB26E061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6096000" cy="724250"/>
          </a:xfrm>
        </p:spPr>
        <p:txBody>
          <a:bodyPr/>
          <a:lstStyle/>
          <a:p>
            <a:r>
              <a:rPr lang="en-US" dirty="0"/>
              <a:t>Additional Integration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B7DECB-98FD-4528-8277-8186429288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196" y="633792"/>
            <a:ext cx="7646820" cy="6069012"/>
          </a:xfrm>
        </p:spPr>
        <p:txBody>
          <a:bodyPr/>
          <a:lstStyle/>
          <a:p>
            <a:r>
              <a:rPr lang="en-US" dirty="0"/>
              <a:t>Gas RICH at highest momentum (hadron arm) does not enjoy an over-abundance of Cherenkov photons (love to have lots of Zed).</a:t>
            </a:r>
          </a:p>
          <a:p>
            <a:r>
              <a:rPr lang="en-US" dirty="0"/>
              <a:t>Angular resolutions required for Cherenkov-based PID detectors must be evaluated WITHIN the radiator:</a:t>
            </a:r>
          </a:p>
          <a:p>
            <a:pPr lvl="1"/>
            <a:r>
              <a:rPr lang="en-US" dirty="0"/>
              <a:t>Services at Zed &gt; 1.2 may scatter particle before hadron arm Cherenkov.</a:t>
            </a:r>
          </a:p>
          <a:p>
            <a:pPr lvl="1"/>
            <a:r>
              <a:rPr lang="en-US" dirty="0"/>
              <a:t>DIRC bars scatter particles on their own (17 mm quartz)</a:t>
            </a:r>
          </a:p>
          <a:p>
            <a:pPr lvl="1"/>
            <a:r>
              <a:rPr lang="en-US" dirty="0"/>
              <a:t>Must evaluate needs of a tracking layer behind Cherenkov devices.</a:t>
            </a:r>
          </a:p>
          <a:p>
            <a:r>
              <a:rPr lang="en-US" dirty="0"/>
              <a:t>Cherenkov detectors require photo-sensors</a:t>
            </a:r>
          </a:p>
          <a:p>
            <a:pPr lvl="1"/>
            <a:r>
              <a:rPr lang="en-US" dirty="0"/>
              <a:t>Many technologies  are sensitive to field strength and orientation.</a:t>
            </a:r>
          </a:p>
          <a:p>
            <a:pPr lvl="1"/>
            <a:r>
              <a:rPr lang="en-US" dirty="0"/>
              <a:t>1 Tesla at the sensor is fine.</a:t>
            </a:r>
          </a:p>
          <a:p>
            <a:pPr lvl="1"/>
            <a:r>
              <a:rPr lang="en-US" dirty="0"/>
              <a:t>Easy to achieve with central field = 1.5 Tesla.</a:t>
            </a:r>
          </a:p>
          <a:p>
            <a:pPr lvl="1"/>
            <a:r>
              <a:rPr lang="en-US" dirty="0"/>
              <a:t>Very challenging but seems doable if central field </a:t>
            </a:r>
            <a:br>
              <a:rPr lang="en-US" dirty="0"/>
            </a:br>
            <a:r>
              <a:rPr lang="en-US" dirty="0"/>
              <a:t>= 3 Tesla…trade off with optical aberration as you </a:t>
            </a:r>
            <a:br>
              <a:rPr lang="en-US" dirty="0"/>
            </a:br>
            <a:r>
              <a:rPr lang="en-US" dirty="0"/>
              <a:t>move sensors back.</a:t>
            </a:r>
          </a:p>
          <a:p>
            <a:pPr lvl="1"/>
            <a:r>
              <a:rPr lang="en-US" dirty="0" err="1"/>
              <a:t>SiPM</a:t>
            </a:r>
            <a:r>
              <a:rPr lang="en-US" dirty="0"/>
              <a:t> sensors operate fine in the field, but radiation </a:t>
            </a:r>
            <a:br>
              <a:rPr lang="en-US" dirty="0"/>
            </a:br>
            <a:r>
              <a:rPr lang="en-US" dirty="0"/>
              <a:t>damage can lead to high rate of “false photons”</a:t>
            </a:r>
          </a:p>
          <a:p>
            <a:r>
              <a:rPr lang="en-US" dirty="0"/>
              <a:t>Need to minimize bending of tracks within the RICH.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49C5F1-F1EB-40FA-BC3D-440368D8D8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5696" y="0"/>
            <a:ext cx="4196304" cy="35528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3DDF77C-9E67-4799-B5E3-DD345E9DA3B2}"/>
              </a:ext>
            </a:extLst>
          </p:cNvPr>
          <p:cNvSpPr txBox="1"/>
          <p:nvPr/>
        </p:nvSpPr>
        <p:spPr>
          <a:xfrm>
            <a:off x="9693712" y="2050839"/>
            <a:ext cx="10647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</a:rPr>
              <a:t>Zed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1760516-7231-4A44-9C9B-C057D5E88D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4944" y="3668298"/>
            <a:ext cx="3269860" cy="193536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B342B96-BCC4-40DE-9594-ACFC302793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3348" y="3837539"/>
            <a:ext cx="2164562" cy="288965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424B445-FCDD-48B4-8421-1FAD492DFB8C}"/>
              </a:ext>
            </a:extLst>
          </p:cNvPr>
          <p:cNvSpPr txBox="1"/>
          <p:nvPr/>
        </p:nvSpPr>
        <p:spPr>
          <a:xfrm>
            <a:off x="9085180" y="5788057"/>
            <a:ext cx="201733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Is this less than </a:t>
            </a:r>
            <a:br>
              <a:rPr lang="en-US" dirty="0"/>
            </a:br>
            <a:r>
              <a:rPr lang="en-US" dirty="0"/>
              <a:t>1 </a:t>
            </a:r>
            <a:r>
              <a:rPr lang="en-US" dirty="0" err="1"/>
              <a:t>mrad</a:t>
            </a:r>
            <a:r>
              <a:rPr lang="en-US" dirty="0"/>
              <a:t> scattering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F8414F2-84F3-40C1-B8D1-9AAC1693F606}"/>
              </a:ext>
            </a:extLst>
          </p:cNvPr>
          <p:cNvCxnSpPr>
            <a:stCxn id="10" idx="1"/>
          </p:cNvCxnSpPr>
          <p:nvPr/>
        </p:nvCxnSpPr>
        <p:spPr>
          <a:xfrm flipH="1" flipV="1">
            <a:off x="8212822" y="6098796"/>
            <a:ext cx="872358" cy="12427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403115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A306B-AAF4-4A7C-AA3E-C05664864589}"/>
              </a:ext>
            </a:extLst>
          </p:cNvPr>
          <p:cNvSpPr txBox="1">
            <a:spLocks/>
          </p:cNvSpPr>
          <p:nvPr/>
        </p:nvSpPr>
        <p:spPr>
          <a:xfrm>
            <a:off x="0" y="95395"/>
            <a:ext cx="9128410" cy="617838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800" dirty="0">
                <a:latin typeface="Avenir Roman" panose="02000503020000020003" pitchFamily="2" charset="0"/>
                <a:cs typeface="Avenir Black"/>
              </a:rPr>
              <a:t>High Momentum GEM RICH</a:t>
            </a:r>
            <a:endParaRPr lang="en-US" sz="3800" dirty="0">
              <a:solidFill>
                <a:srgbClr val="FFFFFF"/>
              </a:solidFill>
              <a:latin typeface="Avenir Roman" panose="02000503020000020003" pitchFamily="2" charset="0"/>
              <a:cs typeface="Avenir Black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F309516-0F6E-49E9-9188-42F90CC7690B}"/>
              </a:ext>
            </a:extLst>
          </p:cNvPr>
          <p:cNvSpPr/>
          <p:nvPr/>
        </p:nvSpPr>
        <p:spPr>
          <a:xfrm>
            <a:off x="248786" y="905662"/>
            <a:ext cx="88029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3C78D9"/>
                </a:solidFill>
                <a:latin typeface="Avenir Book" panose="02000503020000020003" pitchFamily="2" charset="0"/>
              </a:rPr>
              <a:t>1m of CF</a:t>
            </a:r>
            <a:r>
              <a:rPr lang="it-IT" sz="1400" baseline="-25000" dirty="0">
                <a:solidFill>
                  <a:srgbClr val="3C78D9"/>
                </a:solidFill>
                <a:latin typeface="Avenir Book" panose="02000503020000020003" pitchFamily="2" charset="0"/>
              </a:rPr>
              <a:t>4</a:t>
            </a:r>
            <a:r>
              <a:rPr lang="it-IT" sz="1400" dirty="0">
                <a:solidFill>
                  <a:srgbClr val="3C78D9"/>
                </a:solidFill>
                <a:latin typeface="Avenir Book" panose="02000503020000020003" pitchFamily="2" charset="0"/>
              </a:rPr>
              <a:t> radiator at 1.003 bar (slightly overpressure)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3C78D9"/>
                </a:solidFill>
                <a:latin typeface="Avenir Book" panose="02000503020000020003" pitchFamily="2" charset="0"/>
              </a:rPr>
              <a:t>CsI Photocathode on top GEM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3C78D9"/>
                </a:solidFill>
                <a:latin typeface="Avenir Book" panose="02000503020000020003" pitchFamily="2" charset="0"/>
              </a:rPr>
              <a:t>Mirror in deep UV -&gt; MgF</a:t>
            </a:r>
            <a:r>
              <a:rPr lang="it-IT" sz="1400" baseline="-25000" dirty="0">
                <a:solidFill>
                  <a:srgbClr val="3C78D9"/>
                </a:solidFill>
                <a:latin typeface="Avenir Book" panose="02000503020000020003" pitchFamily="2" charset="0"/>
              </a:rPr>
              <a:t>2</a:t>
            </a:r>
            <a:r>
              <a:rPr lang="it-IT" sz="1400" dirty="0">
                <a:solidFill>
                  <a:srgbClr val="3C78D9"/>
                </a:solidFill>
                <a:latin typeface="Avenir Book" panose="02000503020000020003" pitchFamily="2" charset="0"/>
              </a:rPr>
              <a:t> coating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3C78D9"/>
                </a:solidFill>
                <a:latin typeface="Avenir Book" panose="02000503020000020003" pitchFamily="2" charset="0"/>
              </a:rPr>
              <a:t>Single Photon Capability -&gt;quintuple GEM stack with APV25-SRS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3C78D9"/>
                </a:solidFill>
                <a:latin typeface="Avenir Book" panose="02000503020000020003" pitchFamily="2" charset="0"/>
              </a:rPr>
              <a:t>Particles ~perpendicularly incident on spherical mirror, focused onto a GEM stack directly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400" dirty="0">
              <a:solidFill>
                <a:srgbClr val="A71C00"/>
              </a:solidFill>
              <a:latin typeface="Avenir Book" panose="02000503020000020003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01753FB-9E97-4098-B328-9549A2CDEBFA}"/>
              </a:ext>
            </a:extLst>
          </p:cNvPr>
          <p:cNvSpPr/>
          <p:nvPr/>
        </p:nvSpPr>
        <p:spPr>
          <a:xfrm>
            <a:off x="6585546" y="3198911"/>
            <a:ext cx="315957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2875" indent="-142875">
              <a:buFont typeface="Arial" panose="020B0604020202020204" pitchFamily="34" charset="0"/>
              <a:buChar char="•"/>
            </a:pPr>
            <a:r>
              <a:rPr lang="it-IT" sz="1600" dirty="0">
                <a:latin typeface="Avenir Book" panose="02000503020000020003" pitchFamily="2" charset="0"/>
              </a:rPr>
              <a:t>According to the parameterization, tracking is leading error contribution is worse than ~7 mrad, becomes negligible resolution factor around 2 mrad. Between 2 and 7mrad , more detailed investigation is required.</a:t>
            </a:r>
          </a:p>
          <a:p>
            <a:pPr marL="142875" indent="-142875">
              <a:buFont typeface="Arial" panose="020B0604020202020204" pitchFamily="34" charset="0"/>
              <a:buChar char="•"/>
            </a:pPr>
            <a:endParaRPr lang="it-IT" sz="1600" dirty="0">
              <a:latin typeface="Avenir Book" panose="02000503020000020003" pitchFamily="2" charset="0"/>
            </a:endParaRPr>
          </a:p>
          <a:p>
            <a:pPr marL="142875" indent="-142875">
              <a:buFont typeface="Arial" panose="020B0604020202020204" pitchFamily="34" charset="0"/>
              <a:buChar char="•"/>
            </a:pPr>
            <a:r>
              <a:rPr lang="it-IT" sz="1600" dirty="0">
                <a:latin typeface="Avenir Book" panose="02000503020000020003" pitchFamily="2" charset="0"/>
              </a:rPr>
              <a:t>Plot shows viscerally the effect.</a:t>
            </a:r>
          </a:p>
          <a:p>
            <a:pPr marL="142875" indent="-142875">
              <a:buFont typeface="Arial" panose="020B0604020202020204" pitchFamily="34" charset="0"/>
              <a:buChar char="•"/>
            </a:pPr>
            <a:r>
              <a:rPr lang="it-IT" sz="1600" dirty="0">
                <a:latin typeface="Avenir Book" panose="02000503020000020003" pitchFamily="2" charset="0"/>
              </a:rPr>
              <a:t>More detailed simulation required.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D22DCAF2-8CC8-480B-BCD7-D88FB12A5B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786" y="312873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it-IT" altLang="it-IT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</a:br>
            <a:endParaRPr kumimoji="0" lang="it-IT" alt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76EE2E-109A-4153-9E1A-3903074AE3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529" y="2290657"/>
            <a:ext cx="5637664" cy="3733800"/>
          </a:xfrm>
          <a:prstGeom prst="rect">
            <a:avLst/>
          </a:prstGeom>
        </p:spPr>
      </p:pic>
      <p:sp>
        <p:nvSpPr>
          <p:cNvPr id="7" name="Right Brace 6">
            <a:extLst>
              <a:ext uri="{FF2B5EF4-FFF2-40B4-BE49-F238E27FC236}">
                <a16:creationId xmlns:a16="http://schemas.microsoft.com/office/drawing/2014/main" id="{C9C5A464-931F-43C2-AEB0-544DD7A0DAE9}"/>
              </a:ext>
            </a:extLst>
          </p:cNvPr>
          <p:cNvSpPr/>
          <p:nvPr/>
        </p:nvSpPr>
        <p:spPr>
          <a:xfrm>
            <a:off x="2611454" y="3161964"/>
            <a:ext cx="155448" cy="33296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A0C5D7-92EA-472D-AA95-70963D51F721}"/>
              </a:ext>
            </a:extLst>
          </p:cNvPr>
          <p:cNvSpPr txBox="1"/>
          <p:nvPr/>
        </p:nvSpPr>
        <p:spPr>
          <a:xfrm>
            <a:off x="2828827" y="3143781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OK</a:t>
            </a: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6B6BDFC2-E735-4C5A-AFEC-63E649A7ACB9}"/>
              </a:ext>
            </a:extLst>
          </p:cNvPr>
          <p:cNvSpPr/>
          <p:nvPr/>
        </p:nvSpPr>
        <p:spPr>
          <a:xfrm>
            <a:off x="2611454" y="2759118"/>
            <a:ext cx="155448" cy="33296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4E5CBE-FCBF-44E6-9BAC-160CBEF6D301}"/>
              </a:ext>
            </a:extLst>
          </p:cNvPr>
          <p:cNvSpPr txBox="1"/>
          <p:nvPr/>
        </p:nvSpPr>
        <p:spPr>
          <a:xfrm>
            <a:off x="2802797" y="2740935"/>
            <a:ext cx="675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hmm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E4D3BB5-C740-483F-A012-988523FD85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0091" y="86900"/>
            <a:ext cx="4229380" cy="2962212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D6EAF8B-ECA4-4281-99A2-DB3090DDB5AE}"/>
              </a:ext>
            </a:extLst>
          </p:cNvPr>
          <p:cNvCxnSpPr/>
          <p:nvPr/>
        </p:nvCxnSpPr>
        <p:spPr>
          <a:xfrm flipV="1">
            <a:off x="10217791" y="1744910"/>
            <a:ext cx="310392" cy="1264092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76BCC34-2FA5-45C9-8607-D92C2681E2BF}"/>
              </a:ext>
            </a:extLst>
          </p:cNvPr>
          <p:cNvSpPr txBox="1"/>
          <p:nvPr/>
        </p:nvSpPr>
        <p:spPr>
          <a:xfrm>
            <a:off x="117010" y="6393273"/>
            <a:ext cx="5299784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Performance from Parameterized Test Beam Data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0AA7B62-EA03-4213-BBA8-4A7037D76A95}"/>
              </a:ext>
            </a:extLst>
          </p:cNvPr>
          <p:cNvSpPr txBox="1"/>
          <p:nvPr/>
        </p:nvSpPr>
        <p:spPr>
          <a:xfrm>
            <a:off x="2610449" y="595233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007415-A80B-4129-88ED-6996EA07A7D7}"/>
              </a:ext>
            </a:extLst>
          </p:cNvPr>
          <p:cNvSpPr txBox="1"/>
          <p:nvPr/>
        </p:nvSpPr>
        <p:spPr>
          <a:xfrm>
            <a:off x="5556383" y="595084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E173989-B0D1-4A24-B4E2-535B79B60DB2}"/>
              </a:ext>
            </a:extLst>
          </p:cNvPr>
          <p:cNvSpPr/>
          <p:nvPr/>
        </p:nvSpPr>
        <p:spPr>
          <a:xfrm>
            <a:off x="8766495" y="4219662"/>
            <a:ext cx="755010" cy="28522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6B747B7-B651-4C4F-B061-8A1FDFF2E751}"/>
              </a:ext>
            </a:extLst>
          </p:cNvPr>
          <p:cNvSpPr txBox="1"/>
          <p:nvPr/>
        </p:nvSpPr>
        <p:spPr>
          <a:xfrm>
            <a:off x="8011123" y="6024457"/>
            <a:ext cx="3307316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NOTE:  High chromaticity = </a:t>
            </a:r>
            <a:br>
              <a:rPr lang="en-US" dirty="0"/>
            </a:br>
            <a:r>
              <a:rPr lang="en-US" dirty="0"/>
              <a:t>loose requirement on tracking</a:t>
            </a:r>
          </a:p>
        </p:txBody>
      </p:sp>
    </p:spTree>
    <p:extLst>
      <p:ext uri="{BB962C8B-B14F-4D97-AF65-F5344CB8AC3E}">
        <p14:creationId xmlns:p14="http://schemas.microsoft.com/office/powerpoint/2010/main" val="33643626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2">
                <a:extLst>
                  <a:ext uri="{FF2B5EF4-FFF2-40B4-BE49-F238E27FC236}">
                    <a16:creationId xmlns:a16="http://schemas.microsoft.com/office/drawing/2014/main" id="{2491DE6E-F010-4C89-9E3C-ACD68CF3465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02830" y="2418732"/>
                <a:ext cx="5535710" cy="362478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200" kern="1200" baseline="0">
                    <a:solidFill>
                      <a:schemeClr val="accent1"/>
                    </a:solidFill>
                    <a:latin typeface="Arial" charset="0"/>
                    <a:ea typeface="+mn-ea"/>
                    <a:cs typeface="Arial" panose="020B0604020202020204" pitchFamily="34" charset="0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Trivial (just math) Calculation: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US" dirty="0"/>
                  <a:t>Assume photon measured perfectly.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US" dirty="0"/>
                  <a:t>Tracker makes fixed error </a:t>
                </a:r>
                <a:r>
                  <a:rPr lang="en-US" dirty="0">
                    <a:latin typeface="Symbol" panose="05050102010706020507" pitchFamily="18" charset="2"/>
                  </a:rPr>
                  <a:t>a</a:t>
                </a:r>
                <a:r>
                  <a:rPr lang="en-US" dirty="0"/>
                  <a:t>.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US" dirty="0" err="1">
                    <a:latin typeface="Symbol" panose="05050102010706020507" pitchFamily="18" charset="2"/>
                  </a:rPr>
                  <a:t>dq</a:t>
                </a:r>
                <a:r>
                  <a:rPr lang="en-US" baseline="-25000" dirty="0" err="1"/>
                  <a:t>C</a:t>
                </a:r>
                <a:r>
                  <a:rPr lang="en-US" dirty="0"/>
                  <a:t> depends on both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d>
                          <m:dPr>
                            <m:begChr m:val="⟨"/>
                            <m:endChr m:val="⟩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𝑝𝑒</m:t>
                                </m:r>
                              </m:sub>
                            </m:sSub>
                          </m:e>
                        </m:d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𝑟𝑖𝑛𝑔</m:t>
                        </m:r>
                      </m:den>
                    </m:f>
                  </m:oMath>
                </a14:m>
                <a:r>
                  <a:rPr lang="en-US" dirty="0"/>
                  <a:t> and </a:t>
                </a:r>
                <a:r>
                  <a:rPr lang="en-US" dirty="0">
                    <a:latin typeface="Symbol" panose="05050102010706020507" pitchFamily="18" charset="2"/>
                  </a:rPr>
                  <a:t>a!</a:t>
                </a:r>
              </a:p>
              <a:p>
                <a:r>
                  <a:rPr lang="en-US" dirty="0">
                    <a:latin typeface="Arial" panose="020B0604020202020204" pitchFamily="34" charset="0"/>
                  </a:rPr>
                  <a:t>Requirements depend upon performance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US" dirty="0"/>
                  <a:t>Parameterizations:</a:t>
                </a:r>
              </a:p>
              <a:p>
                <a:pPr marL="1257300" lvl="2" indent="-342900" algn="l">
                  <a:buFont typeface="Arial" panose="020B0604020202020204" pitchFamily="34" charset="0"/>
                  <a:buChar char="•"/>
                </a:pPr>
                <a:r>
                  <a:rPr lang="en-US" dirty="0"/>
                  <a:t>Wide range of assumptions possible.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US" dirty="0"/>
                  <a:t>Full Monte Carlo</a:t>
                </a:r>
              </a:p>
              <a:p>
                <a:pPr marL="1257300" lvl="2" indent="-342900" algn="l">
                  <a:buFont typeface="Arial" panose="020B0604020202020204" pitchFamily="34" charset="0"/>
                  <a:buChar char="•"/>
                </a:pPr>
                <a:r>
                  <a:rPr lang="en-US" dirty="0"/>
                  <a:t>Robust and Reliable results.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>
                  <a:latin typeface="+mn-lt"/>
                </a:endParaRPr>
              </a:p>
            </p:txBody>
          </p:sp>
        </mc:Choice>
        <mc:Fallback xmlns="">
          <p:sp>
            <p:nvSpPr>
              <p:cNvPr id="2" name="Content Placeholder 2">
                <a:extLst>
                  <a:ext uri="{FF2B5EF4-FFF2-40B4-BE49-F238E27FC236}">
                    <a16:creationId xmlns:a16="http://schemas.microsoft.com/office/drawing/2014/main" id="{2491DE6E-F010-4C89-9E3C-ACD68CF346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2830" y="2418732"/>
                <a:ext cx="5535710" cy="3624788"/>
              </a:xfrm>
              <a:prstGeom prst="rect">
                <a:avLst/>
              </a:prstGeom>
              <a:blipFill>
                <a:blip r:embed="rId2"/>
                <a:stretch>
                  <a:fillRect l="-1432" t="-10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888D9E98-3BB0-4110-9271-70D778A2AB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318" y="1558586"/>
            <a:ext cx="4316342" cy="90228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A6671FC-9F9F-4FC2-ADE4-952851FC10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1718" y="0"/>
            <a:ext cx="3857452" cy="22229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52603B6-18AE-4E86-88BF-050E1D9893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1719" y="4571403"/>
            <a:ext cx="3856425" cy="228659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07CB19B-45AB-478C-B3C1-71DDF5154B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31718" y="2285702"/>
            <a:ext cx="3856427" cy="222293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C578D0B-E722-4284-A0AB-474B4F7630D6}"/>
              </a:ext>
            </a:extLst>
          </p:cNvPr>
          <p:cNvSpPr txBox="1">
            <a:spLocks/>
          </p:cNvSpPr>
          <p:nvPr/>
        </p:nvSpPr>
        <p:spPr>
          <a:xfrm>
            <a:off x="0" y="125781"/>
            <a:ext cx="9128410" cy="1043838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800">
                <a:latin typeface="Avenir Roman" panose="02000503020000020003" pitchFamily="2" charset="0"/>
                <a:cs typeface="Avenir Black"/>
              </a:rPr>
              <a:t>Ring Imaging Cherenkov </a:t>
            </a:r>
            <a:br>
              <a:rPr lang="en-US" sz="3800">
                <a:latin typeface="Avenir Roman" panose="02000503020000020003" pitchFamily="2" charset="0"/>
                <a:cs typeface="Avenir Black"/>
              </a:rPr>
            </a:br>
            <a:r>
              <a:rPr lang="en-US" sz="3800">
                <a:latin typeface="Avenir Roman" panose="02000503020000020003" pitchFamily="2" charset="0"/>
                <a:cs typeface="Avenir Black"/>
              </a:rPr>
              <a:t>(RICH) vs. Track Direction</a:t>
            </a:r>
            <a:endParaRPr lang="en-US" sz="3800" dirty="0">
              <a:solidFill>
                <a:srgbClr val="FFFFFF"/>
              </a:solidFill>
              <a:latin typeface="Avenir Roman" panose="02000503020000020003" pitchFamily="2" charset="0"/>
              <a:cs typeface="Avenir Black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B8223C-78D6-4C4C-9CD7-C0BD75C1B037}"/>
              </a:ext>
            </a:extLst>
          </p:cNvPr>
          <p:cNvSpPr txBox="1"/>
          <p:nvPr/>
        </p:nvSpPr>
        <p:spPr>
          <a:xfrm>
            <a:off x="2543175" y="6237810"/>
            <a:ext cx="3978923" cy="646331"/>
          </a:xfrm>
          <a:prstGeom prst="rect">
            <a:avLst/>
          </a:prstGeom>
          <a:solidFill>
            <a:srgbClr val="F0F4A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We present both parameterizations and full Monte Carlo calculations</a:t>
            </a:r>
          </a:p>
        </p:txBody>
      </p:sp>
    </p:spTree>
    <p:extLst>
      <p:ext uri="{BB962C8B-B14F-4D97-AF65-F5344CB8AC3E}">
        <p14:creationId xmlns:p14="http://schemas.microsoft.com/office/powerpoint/2010/main" val="6697254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5555CB7-20CB-4A01-8ABC-B3AE5764E935}"/>
              </a:ext>
            </a:extLst>
          </p:cNvPr>
          <p:cNvSpPr txBox="1">
            <a:spLocks/>
          </p:cNvSpPr>
          <p:nvPr/>
        </p:nvSpPr>
        <p:spPr>
          <a:xfrm>
            <a:off x="-6701" y="7327"/>
            <a:ext cx="9128410" cy="6178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 cap="none" baseline="0">
                <a:solidFill>
                  <a:schemeClr val="tx1"/>
                </a:solidFill>
                <a:latin typeface="Arial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3800" b="0" dirty="0">
                <a:solidFill>
                  <a:schemeClr val="accent1"/>
                </a:solidFill>
                <a:latin typeface="Avenir Roman" panose="02000503020000020003" pitchFamily="2" charset="0"/>
                <a:cs typeface="Avenir Black"/>
              </a:rPr>
              <a:t>Basic Coupling of Tracking to PID</a:t>
            </a:r>
            <a:endParaRPr lang="en-US" sz="3800" b="0" dirty="0">
              <a:solidFill>
                <a:srgbClr val="FFFFFF"/>
              </a:solidFill>
              <a:latin typeface="Avenir Roman" panose="02000503020000020003" pitchFamily="2" charset="0"/>
              <a:cs typeface="Avenir Black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0B0FE0E7-AFF8-4D54-BB14-16BB3544C676}"/>
              </a:ext>
            </a:extLst>
          </p:cNvPr>
          <p:cNvSpPr txBox="1">
            <a:spLocks/>
          </p:cNvSpPr>
          <p:nvPr/>
        </p:nvSpPr>
        <p:spPr>
          <a:xfrm>
            <a:off x="473939" y="3113428"/>
            <a:ext cx="5535710" cy="290809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200" kern="1200" baseline="0">
                <a:solidFill>
                  <a:schemeClr val="accent1"/>
                </a:solidFill>
                <a:latin typeface="Arial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Cherenkov Angle (</a:t>
            </a:r>
            <a:r>
              <a:rPr lang="en-US" dirty="0" err="1">
                <a:latin typeface="Symbol" panose="05050102010706020507" pitchFamily="18" charset="2"/>
              </a:rPr>
              <a:t>q</a:t>
            </a:r>
            <a:r>
              <a:rPr lang="en-US" baseline="-25000" dirty="0" err="1"/>
              <a:t>C</a:t>
            </a:r>
            <a:r>
              <a:rPr lang="en-US" dirty="0"/>
              <a:t>):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/>
              <a:t>Centroid from n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 err="1">
                <a:latin typeface="Symbol" panose="05050102010706020507" pitchFamily="18" charset="2"/>
              </a:rPr>
              <a:t>dq</a:t>
            </a:r>
            <a:r>
              <a:rPr lang="en-US" baseline="-25000" dirty="0" err="1"/>
              <a:t>c</a:t>
            </a:r>
            <a:r>
              <a:rPr lang="en-US" baseline="-25000" dirty="0"/>
              <a:t> </a:t>
            </a:r>
            <a:r>
              <a:rPr lang="en-US" dirty="0"/>
              <a:t>from: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dirty="0" err="1"/>
              <a:t>N</a:t>
            </a:r>
            <a:r>
              <a:rPr lang="en-US" baseline="-25000" dirty="0" err="1"/>
              <a:t>photo</a:t>
            </a:r>
            <a:r>
              <a:rPr lang="en-US" baseline="-25000" dirty="0"/>
              <a:t>-electrons</a:t>
            </a:r>
            <a:endParaRPr lang="en-US" dirty="0"/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dirty="0"/>
              <a:t>chromaticity (aka dispersion; n(</a:t>
            </a:r>
            <a:r>
              <a:rPr lang="en-US" dirty="0">
                <a:latin typeface="Symbol" panose="05050102010706020507" pitchFamily="18" charset="2"/>
              </a:rPr>
              <a:t>l</a:t>
            </a:r>
            <a:r>
              <a:rPr lang="en-US" dirty="0"/>
              <a:t>))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dirty="0"/>
              <a:t>pixel size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dirty="0"/>
              <a:t>optical aberration (aka “emission”)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dirty="0"/>
              <a:t>magnetic field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C00000"/>
                </a:solidFill>
              </a:rPr>
              <a:t>Track Pointing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 err="1">
                <a:latin typeface="Symbol" panose="05050102010706020507" pitchFamily="18" charset="2"/>
              </a:rPr>
              <a:t>d</a:t>
            </a:r>
            <a:r>
              <a:rPr lang="en-US" dirty="0" err="1"/>
              <a:t>p</a:t>
            </a:r>
            <a:r>
              <a:rPr lang="en-US" dirty="0"/>
              <a:t> from tracking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8950462A-5C6F-4491-BF01-52CD0B36FF0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85148" y="3117459"/>
                <a:ext cx="4489848" cy="260321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Arial" panose="020B0604020202020204" pitchFamily="34" charset="0"/>
                  <a:buNone/>
                  <a:defRPr sz="2200" kern="1200" baseline="0">
                    <a:solidFill>
                      <a:schemeClr val="accent1"/>
                    </a:solidFill>
                    <a:latin typeface="Arial" charset="0"/>
                    <a:ea typeface="+mn-ea"/>
                    <a:cs typeface="Arial" panose="020B0604020202020204" pitchFamily="34" charset="0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8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Time Of Flight (TOF):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US" dirty="0"/>
                  <a:t>Calculates m</a:t>
                </a:r>
                <a:r>
                  <a:rPr lang="en-US" baseline="30000" dirty="0"/>
                  <a:t>2</a:t>
                </a:r>
                <a:r>
                  <a:rPr lang="en-US" dirty="0"/>
                  <a:t> using p, </a:t>
                </a:r>
                <a:r>
                  <a:rPr lang="en-US" dirty="0">
                    <a:latin typeface="Symbol" panose="05050102010706020507" pitchFamily="18" charset="2"/>
                  </a:rPr>
                  <a:t>b</a:t>
                </a:r>
                <a:r>
                  <a:rPr lang="en-US" dirty="0"/>
                  <a:t>.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Symbol" panose="05050102010706020507" pitchFamily="18" charset="2"/>
                  </a:rPr>
                  <a:t>d</a:t>
                </a:r>
                <a:r>
                  <a:rPr lang="en-US" dirty="0"/>
                  <a:t>m from:</a:t>
                </a:r>
              </a:p>
              <a:p>
                <a:pPr marL="1257300" lvl="2" indent="-342900" algn="l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Symbol" panose="05050102010706020507" pitchFamily="18" charset="2"/>
                  </a:rPr>
                  <a:t>d</a:t>
                </a:r>
                <a:r>
                  <a:rPr lang="en-US" baseline="-25000" dirty="0"/>
                  <a:t>t</a:t>
                </a:r>
                <a:endParaRPr lang="en-US" dirty="0"/>
              </a:p>
              <a:p>
                <a:pPr marL="1257300" lvl="2" indent="-342900" algn="l">
                  <a:buFont typeface="Arial" panose="020B0604020202020204" pitchFamily="34" charset="0"/>
                  <a:buChar char="•"/>
                </a:pPr>
                <a:r>
                  <a:rPr lang="en-US" dirty="0" err="1">
                    <a:latin typeface="Symbol" panose="05050102010706020507" pitchFamily="18" charset="2"/>
                  </a:rPr>
                  <a:t>d</a:t>
                </a:r>
                <a:r>
                  <a:rPr lang="en-US" baseline="-25000" dirty="0" err="1"/>
                  <a:t>p</a:t>
                </a:r>
                <a:endParaRPr lang="en-US" baseline="-25000" dirty="0"/>
              </a:p>
              <a:p>
                <a:pPr marL="1257300" lvl="2" indent="-342900" algn="l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Symbol" panose="05050102010706020507" pitchFamily="18" charset="2"/>
                  </a:rPr>
                  <a:t>d</a:t>
                </a:r>
                <a:r>
                  <a:rPr lang="en-US" baseline="-25000" dirty="0"/>
                  <a:t>L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∙5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=1.5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dirty="0">
                  <a:latin typeface="+mn-lt"/>
                </a:endParaRPr>
              </a:p>
            </p:txBody>
          </p:sp>
        </mc:Choice>
        <mc:Fallback xmlns="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8950462A-5C6F-4491-BF01-52CD0B36FF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5148" y="3117459"/>
                <a:ext cx="4489848" cy="2603218"/>
              </a:xfrm>
              <a:prstGeom prst="rect">
                <a:avLst/>
              </a:prstGeom>
              <a:blipFill>
                <a:blip r:embed="rId2"/>
                <a:stretch>
                  <a:fillRect l="-1764" t="-11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6A74D790-6018-4E03-A7B7-CB256FB78F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828" y="815223"/>
            <a:ext cx="3667495" cy="2142865"/>
          </a:xfrm>
          <a:prstGeom prst="rect">
            <a:avLst/>
          </a:prstGeom>
        </p:spPr>
      </p:pic>
      <p:sp>
        <p:nvSpPr>
          <p:cNvPr id="8" name="Left Brace 7">
            <a:extLst>
              <a:ext uri="{FF2B5EF4-FFF2-40B4-BE49-F238E27FC236}">
                <a16:creationId xmlns:a16="http://schemas.microsoft.com/office/drawing/2014/main" id="{01D6FBA3-47E3-445C-A4C6-069A7D7C2204}"/>
              </a:ext>
            </a:extLst>
          </p:cNvPr>
          <p:cNvSpPr/>
          <p:nvPr/>
        </p:nvSpPr>
        <p:spPr>
          <a:xfrm>
            <a:off x="1151944" y="4203178"/>
            <a:ext cx="155448" cy="1356451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BB03D8-396B-4911-8AC6-3CC51ED1FCE4}"/>
              </a:ext>
            </a:extLst>
          </p:cNvPr>
          <p:cNvSpPr txBox="1"/>
          <p:nvPr/>
        </p:nvSpPr>
        <p:spPr>
          <a:xfrm rot="16200000">
            <a:off x="255193" y="4670415"/>
            <a:ext cx="11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Dominant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BF21B60-275D-405B-A31A-BE3222EC4A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1061" y="780505"/>
            <a:ext cx="3217271" cy="219804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746699-D4BD-4578-BBBC-54E7AB8FB252}"/>
              </a:ext>
            </a:extLst>
          </p:cNvPr>
          <p:cNvSpPr txBox="1"/>
          <p:nvPr/>
        </p:nvSpPr>
        <p:spPr>
          <a:xfrm>
            <a:off x="7754333" y="4297332"/>
            <a:ext cx="1771695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If </a:t>
            </a:r>
            <a:r>
              <a:rPr lang="en-US" dirty="0">
                <a:latin typeface="Symbol" panose="05050102010706020507" pitchFamily="18" charset="2"/>
              </a:rPr>
              <a:t>d</a:t>
            </a:r>
            <a:r>
              <a:rPr lang="en-US" baseline="-25000" dirty="0"/>
              <a:t>t</a:t>
            </a:r>
            <a:r>
              <a:rPr lang="en-US" dirty="0"/>
              <a:t> is tiny, </a:t>
            </a:r>
            <a:br>
              <a:rPr lang="en-US" dirty="0"/>
            </a:br>
            <a:r>
              <a:rPr lang="en-US" dirty="0">
                <a:latin typeface="Symbol" panose="05050102010706020507" pitchFamily="18" charset="2"/>
              </a:rPr>
              <a:t>d</a:t>
            </a:r>
            <a:r>
              <a:rPr lang="en-US" baseline="-25000" dirty="0"/>
              <a:t>L</a:t>
            </a:r>
            <a:r>
              <a:rPr lang="en-US" dirty="0"/>
              <a:t> is significant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4A31ED6-1839-4EF2-8632-7A232962BEA8}"/>
              </a:ext>
            </a:extLst>
          </p:cNvPr>
          <p:cNvCxnSpPr>
            <a:cxnSpLocks/>
            <a:stCxn id="11" idx="1"/>
          </p:cNvCxnSpPr>
          <p:nvPr/>
        </p:nvCxnSpPr>
        <p:spPr>
          <a:xfrm flipH="1" flipV="1">
            <a:off x="7078059" y="4419068"/>
            <a:ext cx="676274" cy="2014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7D1EB64-8E94-4BF5-9AE9-064F115D4D36}"/>
              </a:ext>
            </a:extLst>
          </p:cNvPr>
          <p:cNvCxnSpPr/>
          <p:nvPr/>
        </p:nvCxnSpPr>
        <p:spPr>
          <a:xfrm flipH="1">
            <a:off x="7078058" y="4620498"/>
            <a:ext cx="641368" cy="3496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4B697F2-D991-42C9-B198-83AC0B7033F4}"/>
                  </a:ext>
                </a:extLst>
              </p:cNvPr>
              <p:cNvSpPr txBox="1"/>
              <p:nvPr/>
            </p:nvSpPr>
            <p:spPr>
              <a:xfrm>
                <a:off x="1318122" y="1029648"/>
                <a:ext cx="2439963" cy="618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𝑑𝑚</m:t>
                                  </m:r>
                                </m:num>
                                <m:den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1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4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4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f>
                                <m:fPr>
                                  <m:ctrlPr>
                                    <a:rPr lang="en-US" sz="14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sz="14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num>
                                <m:den>
                                  <m:r>
                                    <a:rPr lang="en-US" sz="1400" b="0" i="1" smtClean="0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4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𝑑𝑝</m:t>
                                  </m:r>
                                </m:num>
                                <m:den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4B697F2-D991-42C9-B198-83AC0B7033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8122" y="1029648"/>
                <a:ext cx="2439963" cy="618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F5CDD57C-B928-47E5-ACA2-94089A2E8424}"/>
              </a:ext>
            </a:extLst>
          </p:cNvPr>
          <p:cNvSpPr txBox="1"/>
          <p:nvPr/>
        </p:nvSpPr>
        <p:spPr>
          <a:xfrm>
            <a:off x="7992443" y="-17469"/>
            <a:ext cx="4199557" cy="646331"/>
          </a:xfrm>
          <a:prstGeom prst="rect">
            <a:avLst/>
          </a:prstGeom>
          <a:solidFill>
            <a:srgbClr val="F0F4A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NOTE:  Where PID is excellent, it can contribute to momentum resolution.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4D340A5-0CF3-4AA4-B875-C89DFEC96CE2}"/>
              </a:ext>
            </a:extLst>
          </p:cNvPr>
          <p:cNvSpPr txBox="1"/>
          <p:nvPr/>
        </p:nvSpPr>
        <p:spPr>
          <a:xfrm>
            <a:off x="2672055" y="2207986"/>
            <a:ext cx="1316386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00000"/>
                </a:solidFill>
              </a:rPr>
              <a:t>Dominant Term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F0B66CB-2984-4D8E-8B4C-8424F639EE05}"/>
              </a:ext>
            </a:extLst>
          </p:cNvPr>
          <p:cNvCxnSpPr/>
          <p:nvPr/>
        </p:nvCxnSpPr>
        <p:spPr>
          <a:xfrm flipH="1" flipV="1">
            <a:off x="2859259" y="1600676"/>
            <a:ext cx="470989" cy="6073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634B783-4974-4845-9859-C8AC7240CA57}"/>
              </a:ext>
            </a:extLst>
          </p:cNvPr>
          <p:cNvCxnSpPr>
            <a:cxnSpLocks/>
          </p:cNvCxnSpPr>
          <p:nvPr/>
        </p:nvCxnSpPr>
        <p:spPr>
          <a:xfrm>
            <a:off x="5271404" y="837481"/>
            <a:ext cx="0" cy="5940824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272C759-4673-4009-80B4-195600E2C08A}"/>
              </a:ext>
            </a:extLst>
          </p:cNvPr>
          <p:cNvSpPr txBox="1"/>
          <p:nvPr/>
        </p:nvSpPr>
        <p:spPr>
          <a:xfrm>
            <a:off x="983756" y="6370543"/>
            <a:ext cx="326563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Strongly reliant upon tracking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A90A4CD-9D63-492B-A2CA-2D3C339078AB}"/>
              </a:ext>
            </a:extLst>
          </p:cNvPr>
          <p:cNvSpPr txBox="1"/>
          <p:nvPr/>
        </p:nvSpPr>
        <p:spPr>
          <a:xfrm>
            <a:off x="5818501" y="6370543"/>
            <a:ext cx="600741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Weakly reliant upon tracking…discussed in backup slides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D00B1D1-1B0B-496E-A49B-72F7E4849664}"/>
                  </a:ext>
                </a:extLst>
              </p:cNvPr>
              <p:cNvSpPr txBox="1"/>
              <p:nvPr/>
            </p:nvSpPr>
            <p:spPr>
              <a:xfrm>
                <a:off x="9368543" y="1210886"/>
                <a:ext cx="2718299" cy="2609753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NOTE: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N independent TOF measurements, </a:t>
                </a: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</m:rad>
                      </m:den>
                    </m:f>
                  </m:oMath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Challenges exist to make independent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Common clock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dirty="0" err="1"/>
                  <a:t>Etc</a:t>
                </a:r>
                <a:r>
                  <a:rPr lang="en-US" dirty="0"/>
                  <a:t>…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D00B1D1-1B0B-496E-A49B-72F7E48496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8543" y="1210886"/>
                <a:ext cx="2718299" cy="2609753"/>
              </a:xfrm>
              <a:prstGeom prst="rect">
                <a:avLst/>
              </a:prstGeom>
              <a:blipFill>
                <a:blip r:embed="rId6"/>
                <a:stretch>
                  <a:fillRect l="-2018" t="-1636" b="-25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983310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2086F6C-87E2-4C1F-A7D4-C18282F5E4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2444" y="2395383"/>
            <a:ext cx="3074030" cy="230812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9A1B338-303D-4B14-B442-373F2D1E9D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111" y="2395383"/>
            <a:ext cx="3072220" cy="230812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C614AFB-D2DB-429E-9184-119E0B20881C}"/>
              </a:ext>
            </a:extLst>
          </p:cNvPr>
          <p:cNvSpPr/>
          <p:nvPr/>
        </p:nvSpPr>
        <p:spPr>
          <a:xfrm>
            <a:off x="7541847" y="4270646"/>
            <a:ext cx="27003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FRANCOIS-XAVIER GIROD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96392C7-9074-48BE-9E0C-8AA257A96276}"/>
              </a:ext>
            </a:extLst>
          </p:cNvPr>
          <p:cNvSpPr/>
          <p:nvPr/>
        </p:nvSpPr>
        <p:spPr>
          <a:xfrm>
            <a:off x="1691958" y="3287963"/>
            <a:ext cx="2055371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202020"/>
                </a:solidFill>
                <a:latin typeface="verdana" panose="020B0604030504040204" pitchFamily="34" charset="0"/>
              </a:rPr>
              <a:t>SPENCER KLEIN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49CF2D-CC2F-48A6-8694-57693B4F14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923" y="47756"/>
            <a:ext cx="3096857" cy="232184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9575388-0AA5-4A4B-ADEF-219095C3889E}"/>
              </a:ext>
            </a:extLst>
          </p:cNvPr>
          <p:cNvSpPr/>
          <p:nvPr/>
        </p:nvSpPr>
        <p:spPr>
          <a:xfrm>
            <a:off x="8867869" y="2066868"/>
            <a:ext cx="1194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202020"/>
                </a:solidFill>
                <a:latin typeface="verdana" panose="020B0604030504040204" pitchFamily="34" charset="0"/>
              </a:rPr>
              <a:t>XUAN LI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5E92881-5653-4729-867A-61096FBCB4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168" y="52701"/>
            <a:ext cx="3072219" cy="230565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B85BAA8-709A-4691-A41B-E7068DEB1F65}"/>
              </a:ext>
            </a:extLst>
          </p:cNvPr>
          <p:cNvSpPr/>
          <p:nvPr/>
        </p:nvSpPr>
        <p:spPr>
          <a:xfrm>
            <a:off x="2356233" y="2066868"/>
            <a:ext cx="1406154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202020"/>
                </a:solidFill>
                <a:latin typeface="verdana" panose="020B0604030504040204" pitchFamily="34" charset="0"/>
              </a:rPr>
              <a:t>XIN DONG</a:t>
            </a:r>
            <a:endParaRPr lang="en-US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413DA9BD-A62A-4FF0-B878-C3DBF55708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3883795" y="2395383"/>
            <a:ext cx="3067294" cy="2300471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51F3BDA-D6E8-4CEE-A138-4042E9F0EA19}"/>
              </a:ext>
            </a:extLst>
          </p:cNvPr>
          <p:cNvSpPr/>
          <p:nvPr/>
        </p:nvSpPr>
        <p:spPr>
          <a:xfrm>
            <a:off x="4691573" y="4270646"/>
            <a:ext cx="2161169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i="1" dirty="0">
                <a:solidFill>
                  <a:srgbClr val="202020"/>
                </a:solidFill>
                <a:latin typeface="verdana" panose="020B0604030504040204" pitchFamily="34" charset="0"/>
              </a:rPr>
              <a:t>Håkan WENNLÖF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08D5B85-F557-450E-8135-A1B10BA09CD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5508" y="50229"/>
            <a:ext cx="3067294" cy="230565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887BAE9-61D9-449C-A2FA-4761336B975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5136" y="4740537"/>
            <a:ext cx="2782193" cy="209166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AF71288-54EA-4BAF-B7EA-E57A1EF764F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37701" y="4766340"/>
            <a:ext cx="3697694" cy="209166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A26D080F-E4C2-4C45-9150-C9EB657D6004}"/>
              </a:ext>
            </a:extLst>
          </p:cNvPr>
          <p:cNvSpPr/>
          <p:nvPr/>
        </p:nvSpPr>
        <p:spPr>
          <a:xfrm>
            <a:off x="5088012" y="6394108"/>
            <a:ext cx="245383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202020"/>
                </a:solidFill>
                <a:latin typeface="verdana" panose="020B0604030504040204" pitchFamily="34" charset="0"/>
              </a:rPr>
              <a:t>ASTRID MORREALE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4749743-D97B-4CD8-83A8-546F885A7AD3}"/>
              </a:ext>
            </a:extLst>
          </p:cNvPr>
          <p:cNvSpPr/>
          <p:nvPr/>
        </p:nvSpPr>
        <p:spPr>
          <a:xfrm>
            <a:off x="4398907" y="1879318"/>
            <a:ext cx="245383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202020"/>
                </a:solidFill>
                <a:latin typeface="verdana" panose="020B0604030504040204" pitchFamily="34" charset="0"/>
              </a:rPr>
              <a:t>Rey Cruz-Torres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E29A05A-BF9B-4542-AA7C-09431A4F8B1C}"/>
              </a:ext>
            </a:extLst>
          </p:cNvPr>
          <p:cNvSpPr/>
          <p:nvPr/>
        </p:nvSpPr>
        <p:spPr>
          <a:xfrm>
            <a:off x="1364448" y="6434512"/>
            <a:ext cx="230143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202020"/>
                </a:solidFill>
                <a:latin typeface="verdana" panose="020B0604030504040204" pitchFamily="34" charset="0"/>
              </a:rPr>
              <a:t>RACHID NOUICER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E2EF98F-1F60-43A6-8972-68C0CC82976E}"/>
              </a:ext>
            </a:extLst>
          </p:cNvPr>
          <p:cNvSpPr txBox="1"/>
          <p:nvPr/>
        </p:nvSpPr>
        <p:spPr>
          <a:xfrm>
            <a:off x="8313576" y="5141167"/>
            <a:ext cx="2268570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Many presentations.</a:t>
            </a:r>
          </a:p>
          <a:p>
            <a:r>
              <a:rPr lang="en-US" dirty="0"/>
              <a:t>Similar themes: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 as a vertex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All-Silicon</a:t>
            </a:r>
          </a:p>
        </p:txBody>
      </p:sp>
    </p:spTree>
    <p:extLst>
      <p:ext uri="{BB962C8B-B14F-4D97-AF65-F5344CB8AC3E}">
        <p14:creationId xmlns:p14="http://schemas.microsoft.com/office/powerpoint/2010/main" val="414003442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ED2CD-8C5A-40BB-ADA9-0B0BB4369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596668" cy="762000"/>
          </a:xfrm>
        </p:spPr>
        <p:txBody>
          <a:bodyPr/>
          <a:lstStyle/>
          <a:p>
            <a:r>
              <a:rPr lang="en-US" dirty="0"/>
              <a:t>Superb e/</a:t>
            </a:r>
            <a:r>
              <a:rPr lang="en-US" dirty="0">
                <a:latin typeface="Symbol" panose="05050102010706020507" pitchFamily="18" charset="2"/>
              </a:rPr>
              <a:t>p</a:t>
            </a:r>
            <a:r>
              <a:rPr lang="en-US" dirty="0"/>
              <a:t> Separation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80F8F4-0F2D-47AD-B197-BCABA42170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087" y="4433899"/>
            <a:ext cx="8596668" cy="2274632"/>
          </a:xfrm>
        </p:spPr>
        <p:txBody>
          <a:bodyPr/>
          <a:lstStyle/>
          <a:p>
            <a:r>
              <a:rPr lang="en-US" dirty="0"/>
              <a:t>Focused Gas RICH</a:t>
            </a:r>
          </a:p>
          <a:p>
            <a:r>
              <a:rPr lang="en-US" dirty="0"/>
              <a:t>Low index gas pushed the e/</a:t>
            </a:r>
            <a:r>
              <a:rPr lang="en-US" dirty="0">
                <a:latin typeface="Symbol" panose="05050102010706020507" pitchFamily="18" charset="2"/>
              </a:rPr>
              <a:t>p</a:t>
            </a:r>
            <a:r>
              <a:rPr lang="en-US" dirty="0"/>
              <a:t> out to 15 GeV or beyond.</a:t>
            </a:r>
          </a:p>
          <a:p>
            <a:r>
              <a:rPr lang="en-US" dirty="0"/>
              <a:t>Compromise parameter is Zed length:</a:t>
            </a:r>
          </a:p>
          <a:p>
            <a:pPr lvl="1"/>
            <a:r>
              <a:rPr lang="en-US" dirty="0"/>
              <a:t>1-1.5 meters in Zed</a:t>
            </a:r>
          </a:p>
          <a:p>
            <a:pPr lvl="1"/>
            <a:r>
              <a:rPr lang="en-US" dirty="0"/>
              <a:t>Under study:</a:t>
            </a:r>
          </a:p>
          <a:p>
            <a:pPr lvl="2"/>
            <a:r>
              <a:rPr lang="en-US" dirty="0"/>
              <a:t>Move </a:t>
            </a:r>
            <a:r>
              <a:rPr lang="en-US" dirty="0" err="1"/>
              <a:t>Z</a:t>
            </a:r>
            <a:r>
              <a:rPr lang="en-US" baseline="-25000" dirty="0" err="1"/>
              <a:t>vertex</a:t>
            </a:r>
            <a:r>
              <a:rPr lang="en-US" dirty="0"/>
              <a:t> toward –</a:t>
            </a:r>
            <a:r>
              <a:rPr lang="en-US" dirty="0">
                <a:latin typeface="Symbol" panose="05050102010706020507" pitchFamily="18" charset="2"/>
              </a:rPr>
              <a:t>h </a:t>
            </a:r>
            <a:r>
              <a:rPr lang="en-US" dirty="0"/>
              <a:t>exacerbating the space issue.</a:t>
            </a:r>
            <a:endParaRPr lang="en-US" dirty="0">
              <a:latin typeface="Symbol" panose="05050102010706020507" pitchFamily="18" charset="2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ACF733-677E-4420-B96C-1640A8967E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808" y="957001"/>
            <a:ext cx="5523192" cy="32818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16AA73D-13E3-46A9-8207-D83DDA619D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5983" y="762000"/>
            <a:ext cx="3041814" cy="352914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F2CC12A-9B36-4E4C-9B7F-0DC8CDB48A24}"/>
              </a:ext>
            </a:extLst>
          </p:cNvPr>
          <p:cNvSpPr txBox="1"/>
          <p:nvPr/>
        </p:nvSpPr>
        <p:spPr>
          <a:xfrm>
            <a:off x="7589764" y="1208260"/>
            <a:ext cx="1265090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eRD6 RICH</a:t>
            </a:r>
          </a:p>
          <a:p>
            <a:pPr algn="ctr"/>
            <a:r>
              <a:rPr lang="en-US" dirty="0"/>
              <a:t>prototype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5640DD-C1D7-4291-8DBA-F42F5C2BE0B5}"/>
              </a:ext>
            </a:extLst>
          </p:cNvPr>
          <p:cNvSpPr txBox="1"/>
          <p:nvPr/>
        </p:nvSpPr>
        <p:spPr>
          <a:xfrm>
            <a:off x="3334404" y="2597949"/>
            <a:ext cx="2143536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eRD14 “dual RICH”</a:t>
            </a:r>
          </a:p>
          <a:p>
            <a:pPr algn="ctr"/>
            <a:r>
              <a:rPr lang="en-US" dirty="0"/>
              <a:t>simulation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193E97B-23F2-49A3-8E0B-27BD646AE222}"/>
              </a:ext>
            </a:extLst>
          </p:cNvPr>
          <p:cNvCxnSpPr/>
          <p:nvPr/>
        </p:nvCxnSpPr>
        <p:spPr>
          <a:xfrm>
            <a:off x="2233246" y="2409092"/>
            <a:ext cx="0" cy="14946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8E45015B-6D57-4B27-9D9F-CE4AC0ED6F60}"/>
              </a:ext>
            </a:extLst>
          </p:cNvPr>
          <p:cNvSpPr txBox="1"/>
          <p:nvPr/>
        </p:nvSpPr>
        <p:spPr>
          <a:xfrm>
            <a:off x="8211423" y="5926707"/>
            <a:ext cx="3980577" cy="92333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Notice: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eID needs met w threshold device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Optics maybe unnecessary</a:t>
            </a:r>
          </a:p>
        </p:txBody>
      </p:sp>
    </p:spTree>
    <p:extLst>
      <p:ext uri="{BB962C8B-B14F-4D97-AF65-F5344CB8AC3E}">
        <p14:creationId xmlns:p14="http://schemas.microsoft.com/office/powerpoint/2010/main" val="31730788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81D51-1959-48A0-803F-15E72A8D8E32}"/>
              </a:ext>
            </a:extLst>
          </p:cNvPr>
          <p:cNvSpPr txBox="1">
            <a:spLocks/>
          </p:cNvSpPr>
          <p:nvPr/>
        </p:nvSpPr>
        <p:spPr>
          <a:xfrm>
            <a:off x="7794" y="18907"/>
            <a:ext cx="9128410" cy="617838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3800" dirty="0" err="1">
                <a:latin typeface="Avenir Roman" panose="02000503020000020003" pitchFamily="2" charset="0"/>
                <a:cs typeface="Avenir Black"/>
              </a:rPr>
              <a:t>psTOF</a:t>
            </a:r>
            <a:endParaRPr lang="en-US" sz="3800" dirty="0">
              <a:solidFill>
                <a:srgbClr val="FFFFFF"/>
              </a:solidFill>
              <a:latin typeface="Avenir Roman" panose="02000503020000020003" pitchFamily="2" charset="0"/>
              <a:cs typeface="Avenir Black"/>
            </a:endParaRP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37EDF369-935A-44FE-ADA8-B2B80F5CF077}"/>
              </a:ext>
            </a:extLst>
          </p:cNvPr>
          <p:cNvSpPr txBox="1">
            <a:spLocks/>
          </p:cNvSpPr>
          <p:nvPr/>
        </p:nvSpPr>
        <p:spPr>
          <a:xfrm>
            <a:off x="0" y="6467475"/>
            <a:ext cx="534988" cy="3032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7E1C93C-5050-FC42-8F10-D22D4F119D13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20C87275-2E6A-48B3-966A-30F8C32199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786" y="312873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it-IT" altLang="it-IT" sz="9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</a:br>
            <a:endParaRPr kumimoji="0" lang="it-IT" alt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911265A-A41F-40B2-8136-21539AD3796D}"/>
              </a:ext>
            </a:extLst>
          </p:cNvPr>
          <p:cNvSpPr/>
          <p:nvPr/>
        </p:nvSpPr>
        <p:spPr>
          <a:xfrm>
            <a:off x="534988" y="4175609"/>
            <a:ext cx="8943059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Avenir Heavy" panose="02000503020000020003" pitchFamily="2" charset="0"/>
              </a:rPr>
              <a:t>TOF needs a measurement of p and 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C3CFF"/>
                </a:solidFill>
                <a:latin typeface="Avenir Book" panose="02000503020000020003" pitchFamily="2" charset="0"/>
              </a:rPr>
              <a:t>As </a:t>
            </a:r>
            <a:r>
              <a:rPr lang="en-US" dirty="0">
                <a:solidFill>
                  <a:srgbClr val="1C3CFF"/>
                </a:solidFill>
                <a:latin typeface="Symbol" panose="05050102010706020507" pitchFamily="18" charset="2"/>
              </a:rPr>
              <a:t>d</a:t>
            </a:r>
            <a:r>
              <a:rPr lang="en-US" dirty="0">
                <a:solidFill>
                  <a:srgbClr val="1C3CFF"/>
                </a:solidFill>
                <a:latin typeface="Avenir Book" panose="02000503020000020003" pitchFamily="2" charset="0"/>
              </a:rPr>
              <a:t>t➝5 </a:t>
            </a:r>
            <a:r>
              <a:rPr lang="en-US" dirty="0" err="1">
                <a:solidFill>
                  <a:srgbClr val="1C3CFF"/>
                </a:solidFill>
                <a:latin typeface="Avenir Book" panose="02000503020000020003" pitchFamily="2" charset="0"/>
              </a:rPr>
              <a:t>ps</a:t>
            </a:r>
            <a:r>
              <a:rPr lang="en-US" dirty="0">
                <a:latin typeface="Avenir Book" panose="02000503020000020003" pitchFamily="2" charset="0"/>
              </a:rPr>
              <a:t>,  requires precision path length L </a:t>
            </a:r>
            <a:r>
              <a:rPr lang="en-US" dirty="0">
                <a:solidFill>
                  <a:srgbClr val="1C3CFF"/>
                </a:solidFill>
                <a:latin typeface="Avenir Book" panose="02000503020000020003" pitchFamily="2" charset="0"/>
              </a:rPr>
              <a:t>( c*</a:t>
            </a:r>
            <a:r>
              <a:rPr lang="en-US" dirty="0">
                <a:solidFill>
                  <a:srgbClr val="1C3CFF"/>
                </a:solidFill>
                <a:latin typeface="Symbol" panose="05050102010706020507" pitchFamily="18" charset="2"/>
              </a:rPr>
              <a:t>d</a:t>
            </a:r>
            <a:r>
              <a:rPr lang="en-US" dirty="0">
                <a:solidFill>
                  <a:srgbClr val="1C3CFF"/>
                </a:solidFill>
                <a:latin typeface="Avenir Book" panose="02000503020000020003" pitchFamily="2" charset="0"/>
              </a:rPr>
              <a:t>t~1.5 mm…tracking must exceed this.)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>
              <a:latin typeface="Avenir Book" panose="0200050302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Multiple scattering might be the biggest worry, need to ensure low material budget and/or enough tracking layers to catch scattering.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Depends partly upon the material that does not provide position measurement:</a:t>
            </a:r>
          </a:p>
          <a:p>
            <a:endParaRPr lang="en-US" sz="1600" dirty="0">
              <a:latin typeface="Avenir Book" panose="02000503020000020003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A0F571A-20F9-4496-BC67-B83F40F635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189" y="1096398"/>
            <a:ext cx="4635725" cy="297028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CC769C0-4102-4109-85BB-81ACFC03208F}"/>
              </a:ext>
            </a:extLst>
          </p:cNvPr>
          <p:cNvSpPr/>
          <p:nvPr/>
        </p:nvSpPr>
        <p:spPr>
          <a:xfrm>
            <a:off x="5209845" y="1385663"/>
            <a:ext cx="4371627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Avenir Heavy" panose="02000503020000020003" pitchFamily="2" charset="0"/>
              </a:rPr>
              <a:t>Several technologies reviewed, no one chosen yet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>
              <a:latin typeface="Avenir Book" panose="0200050302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AC-LGADs could provide a very good tracking layer (~100 um) + timing (20 </a:t>
            </a:r>
            <a:r>
              <a:rPr lang="en-US" dirty="0" err="1">
                <a:latin typeface="Avenir Book" panose="02000503020000020003" pitchFamily="2" charset="0"/>
              </a:rPr>
              <a:t>ps</a:t>
            </a:r>
            <a:r>
              <a:rPr lang="en-US" dirty="0">
                <a:latin typeface="Avenir Book" panose="02000503020000020003" pitchFamily="2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>
              <a:latin typeface="Avenir Book" panose="0200050302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External start time provided by forward detectors could be helpful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800" dirty="0">
              <a:latin typeface="Avenir Book" panose="02000503020000020003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Book" panose="02000503020000020003" pitchFamily="2" charset="0"/>
              </a:rPr>
              <a:t>Study of  Self-timing (Internal) using tracks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3394C44-2FA3-4982-9694-7D35ACAEA16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9697" y="5673445"/>
            <a:ext cx="2497810" cy="1049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3157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91C495C-0F26-4440-AF6A-921CF4D8AF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727" y="1251783"/>
            <a:ext cx="8131886" cy="5224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4355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75FB25B8-8B8E-40D8-A622-3BA5F30E3C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0406" y="897257"/>
            <a:ext cx="4197644" cy="29371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B16ACEB-260C-4833-AF03-DBB2E06C81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596668" cy="700454"/>
          </a:xfrm>
        </p:spPr>
        <p:txBody>
          <a:bodyPr/>
          <a:lstStyle/>
          <a:p>
            <a:r>
              <a:rPr lang="en-US" dirty="0"/>
              <a:t>More Compact Cherenkov eID 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01B11D-0D9E-42A5-83F5-892D8D964F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9082" y="4155245"/>
            <a:ext cx="3372380" cy="2069336"/>
          </a:xfrm>
        </p:spPr>
        <p:txBody>
          <a:bodyPr/>
          <a:lstStyle/>
          <a:p>
            <a:r>
              <a:rPr lang="en-US" dirty="0"/>
              <a:t>Close to 4 GeV.</a:t>
            </a:r>
          </a:p>
          <a:p>
            <a:r>
              <a:rPr lang="en-US" dirty="0"/>
              <a:t>Effective enough alone?</a:t>
            </a:r>
          </a:p>
          <a:p>
            <a:r>
              <a:rPr lang="en-US" dirty="0"/>
              <a:t>Complementary detector?</a:t>
            </a:r>
          </a:p>
          <a:p>
            <a:pPr lvl="1"/>
            <a:r>
              <a:rPr lang="en-US" dirty="0"/>
              <a:t>TRD?</a:t>
            </a:r>
          </a:p>
          <a:p>
            <a:pPr lvl="1"/>
            <a:r>
              <a:rPr lang="en-US" dirty="0" err="1"/>
              <a:t>dE</a:t>
            </a:r>
            <a:r>
              <a:rPr lang="en-US" dirty="0"/>
              <a:t>/dx?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6B9986-A58B-4D3F-B307-783EC90E74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78940"/>
            <a:ext cx="3659139" cy="317906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8D6BA1E-3D11-45FF-A7E6-63207642AD47}"/>
              </a:ext>
            </a:extLst>
          </p:cNvPr>
          <p:cNvSpPr txBox="1"/>
          <p:nvPr/>
        </p:nvSpPr>
        <p:spPr>
          <a:xfrm>
            <a:off x="32997" y="1172583"/>
            <a:ext cx="18415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Modular RICH:</a:t>
            </a:r>
          </a:p>
          <a:p>
            <a:r>
              <a:rPr lang="en-US" dirty="0"/>
              <a:t>Fresnel-focused compact RICH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034B11-E922-4F64-89C1-3BFDB4F9BD12}"/>
              </a:ext>
            </a:extLst>
          </p:cNvPr>
          <p:cNvSpPr txBox="1"/>
          <p:nvPr/>
        </p:nvSpPr>
        <p:spPr>
          <a:xfrm>
            <a:off x="1630837" y="4347269"/>
            <a:ext cx="182293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eRD14 “mRICH”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4CDE05-834B-43B9-B16C-F12683326A5F}"/>
              </a:ext>
            </a:extLst>
          </p:cNvPr>
          <p:cNvSpPr txBox="1"/>
          <p:nvPr/>
        </p:nvSpPr>
        <p:spPr>
          <a:xfrm>
            <a:off x="9679228" y="1059617"/>
            <a:ext cx="187583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eRD14 “</a:t>
            </a:r>
            <a:r>
              <a:rPr lang="en-US" dirty="0" err="1"/>
              <a:t>hpDIRC</a:t>
            </a:r>
            <a:r>
              <a:rPr lang="en-US" dirty="0"/>
              <a:t>”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32AD331-D6C0-4748-9E2C-D118D38F664B}"/>
              </a:ext>
            </a:extLst>
          </p:cNvPr>
          <p:cNvSpPr txBox="1">
            <a:spLocks/>
          </p:cNvSpPr>
          <p:nvPr/>
        </p:nvSpPr>
        <p:spPr>
          <a:xfrm>
            <a:off x="7450648" y="4286577"/>
            <a:ext cx="4814168" cy="206933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Useful at the lowest momenta.</a:t>
            </a:r>
          </a:p>
          <a:p>
            <a:r>
              <a:rPr lang="en-US" dirty="0"/>
              <a:t>Performance limited by </a:t>
            </a:r>
            <a:r>
              <a:rPr lang="en-US" dirty="0" err="1"/>
              <a:t>Mult</a:t>
            </a:r>
            <a:r>
              <a:rPr lang="en-US" dirty="0"/>
              <a:t>. Scattering.</a:t>
            </a:r>
          </a:p>
          <a:p>
            <a:r>
              <a:rPr lang="en-US" dirty="0"/>
              <a:t>Detailed simulations </a:t>
            </a:r>
            <a:r>
              <a:rPr lang="en-US" dirty="0" err="1"/>
              <a:t>req’d</a:t>
            </a:r>
            <a:r>
              <a:rPr lang="en-US" dirty="0"/>
              <a:t> and underway</a:t>
            </a:r>
          </a:p>
          <a:p>
            <a:r>
              <a:rPr lang="en-US" dirty="0"/>
              <a:t>Expectation:</a:t>
            </a:r>
          </a:p>
          <a:p>
            <a:pPr lvl="1"/>
            <a:r>
              <a:rPr lang="en-US" dirty="0"/>
              <a:t>3-4</a:t>
            </a:r>
            <a:r>
              <a:rPr lang="en-US" dirty="0">
                <a:latin typeface="Symbol" panose="05050102010706020507" pitchFamily="18" charset="2"/>
              </a:rPr>
              <a:t>s</a:t>
            </a:r>
            <a:r>
              <a:rPr lang="en-US" dirty="0"/>
              <a:t> @ 1 GeV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95C0B15-B3A7-4840-B6EA-4570B19D0F35}"/>
              </a:ext>
            </a:extLst>
          </p:cNvPr>
          <p:cNvCxnSpPr/>
          <p:nvPr/>
        </p:nvCxnSpPr>
        <p:spPr>
          <a:xfrm>
            <a:off x="7306056" y="832104"/>
            <a:ext cx="0" cy="59103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6D6376B8-D672-4778-BA17-BD4DC5690A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0213" y="897257"/>
            <a:ext cx="5351252" cy="2688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102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>
          <a:xfrm>
            <a:off x="1085616" y="2996491"/>
            <a:ext cx="8229600" cy="3699690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008000"/>
                </a:solidFill>
                <a:sym typeface="Wingdings"/>
              </a:rPr>
              <a:t>Traditionally we </a:t>
            </a:r>
            <a:r>
              <a:rPr lang="en-US" i="1" dirty="0">
                <a:solidFill>
                  <a:srgbClr val="008000"/>
                </a:solidFill>
                <a:sym typeface="Wingdings"/>
              </a:rPr>
              <a:t>treated proton as a 1D object  </a:t>
            </a:r>
            <a:r>
              <a:rPr lang="en-US" dirty="0"/>
              <a:t>What are the </a:t>
            </a:r>
            <a:r>
              <a:rPr lang="en-US" b="1" i="1" dirty="0">
                <a:solidFill>
                  <a:srgbClr val="0000FF"/>
                </a:solidFill>
              </a:rPr>
              <a:t>quark, gluon intrinsic spin </a:t>
            </a:r>
            <a:r>
              <a:rPr lang="en-US" dirty="0"/>
              <a:t>contributions to the nucleon’s spin? </a:t>
            </a:r>
            <a:endParaRPr lang="en-US" i="1" dirty="0">
              <a:solidFill>
                <a:srgbClr val="008000"/>
              </a:solidFill>
            </a:endParaRPr>
          </a:p>
          <a:p>
            <a:endParaRPr lang="en-US" dirty="0">
              <a:solidFill>
                <a:srgbClr val="0000FF"/>
              </a:solidFill>
              <a:sym typeface="Wingdings"/>
            </a:endParaRPr>
          </a:p>
          <a:p>
            <a:r>
              <a:rPr lang="en-US" sz="2000" dirty="0">
                <a:solidFill>
                  <a:srgbClr val="008000"/>
                </a:solidFill>
                <a:sym typeface="Wingdings"/>
              </a:rPr>
              <a:t>Last 10+ years: Theoretical tools and experiments to view proton as a (2+1)D object became available.</a:t>
            </a:r>
          </a:p>
          <a:p>
            <a:endParaRPr lang="en-US" sz="2000" dirty="0">
              <a:solidFill>
                <a:srgbClr val="008000"/>
              </a:solidFill>
              <a:sym typeface="Wingdings"/>
            </a:endParaRPr>
          </a:p>
          <a:p>
            <a:endParaRPr lang="en-US" sz="2000" dirty="0">
              <a:solidFill>
                <a:srgbClr val="008000"/>
              </a:solidFill>
              <a:sym typeface="Wingdings"/>
            </a:endParaRPr>
          </a:p>
          <a:p>
            <a:endParaRPr lang="en-US" sz="2000" dirty="0">
              <a:solidFill>
                <a:srgbClr val="008000"/>
              </a:solidFill>
              <a:sym typeface="Wingdings"/>
            </a:endParaRPr>
          </a:p>
          <a:p>
            <a:r>
              <a:rPr lang="en-US" sz="2000" dirty="0">
                <a:sym typeface="Wingdings"/>
              </a:rPr>
              <a:t>What are the</a:t>
            </a:r>
            <a:r>
              <a:rPr lang="en-US" sz="2000" b="1" i="1" u="sng" dirty="0">
                <a:solidFill>
                  <a:srgbClr val="0000FF"/>
                </a:solidFill>
                <a:sym typeface="Wingdings"/>
              </a:rPr>
              <a:t> position &amp; momentum correlations </a:t>
            </a:r>
            <a:r>
              <a:rPr lang="en-US" sz="2000" dirty="0">
                <a:sym typeface="Wingdings"/>
              </a:rPr>
              <a:t>amongst partons? Do they contribute to nucleon’s spin?</a:t>
            </a:r>
            <a:endParaRPr lang="en-US" sz="2000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422"/>
            <a:ext cx="8825744" cy="694446"/>
          </a:xfrm>
        </p:spPr>
        <p:txBody>
          <a:bodyPr anchor="ctr">
            <a:normAutofit/>
          </a:bodyPr>
          <a:lstStyle/>
          <a:p>
            <a:r>
              <a:rPr lang="en-US" sz="2800" dirty="0"/>
              <a:t>Evolution In Our Understanding Of Nucleon “Spin”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32001" y="1553120"/>
            <a:ext cx="811106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6624" y="440982"/>
            <a:ext cx="1552919" cy="2307743"/>
          </a:xfrm>
          <a:prstGeom prst="rect">
            <a:avLst/>
          </a:prstGeom>
        </p:spPr>
      </p:pic>
      <p:pic>
        <p:nvPicPr>
          <p:cNvPr id="10" name="Picture 9" descr="Screen shot 2013-02-10 at 2.36.16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848" y="926757"/>
            <a:ext cx="4086846" cy="1821968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416" y="4846336"/>
            <a:ext cx="4572000" cy="779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289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 isContent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2-08-20 at 10.03.0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791" y="1455484"/>
            <a:ext cx="8832273" cy="42358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82881" y="984838"/>
            <a:ext cx="3035094" cy="421414"/>
          </a:xfrm>
          <a:prstGeom prst="rect">
            <a:avLst/>
          </a:prstGeom>
          <a:noFill/>
        </p:spPr>
        <p:txBody>
          <a:bodyPr wrap="none" lIns="82058" tIns="41029" rIns="82058" bIns="41029" rtlCol="0">
            <a:spAutoFit/>
          </a:bodyPr>
          <a:lstStyle/>
          <a:p>
            <a:pPr marL="307718" indent="-307718">
              <a:buFont typeface="Wingdings" charset="2"/>
              <a:buChar char="q"/>
            </a:pPr>
            <a:r>
              <a:rPr lang="en-US" sz="2200" dirty="0">
                <a:solidFill>
                  <a:srgbClr val="006600"/>
                </a:solidFill>
                <a:latin typeface="Arial"/>
              </a:rPr>
              <a:t>Wigner distributions: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20191" y="-763"/>
            <a:ext cx="8687983" cy="990600"/>
          </a:xfrm>
        </p:spPr>
        <p:txBody>
          <a:bodyPr anchor="t"/>
          <a:lstStyle/>
          <a:p>
            <a:pPr algn="ctr"/>
            <a:r>
              <a:rPr lang="en-US" dirty="0"/>
              <a:t>Unified view of the Nucleon Structure</a:t>
            </a:r>
          </a:p>
        </p:txBody>
      </p:sp>
      <p:pic>
        <p:nvPicPr>
          <p:cNvPr id="8" name="Picture 7" descr="Screen shot 2012-08-20 at 10.03.20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701" y="917602"/>
            <a:ext cx="1783177" cy="1524418"/>
          </a:xfrm>
          <a:prstGeom prst="rect">
            <a:avLst/>
          </a:prstGeom>
        </p:spPr>
      </p:pic>
      <p:grpSp>
        <p:nvGrpSpPr>
          <p:cNvPr id="34" name="Group 33"/>
          <p:cNvGrpSpPr/>
          <p:nvPr/>
        </p:nvGrpSpPr>
        <p:grpSpPr>
          <a:xfrm>
            <a:off x="982881" y="5489606"/>
            <a:ext cx="9046066" cy="1275446"/>
            <a:chOff x="228600" y="6172200"/>
            <a:chExt cx="9950672" cy="1445505"/>
          </a:xfrm>
        </p:grpSpPr>
        <p:sp>
          <p:nvSpPr>
            <p:cNvPr id="9" name="TextBox 8"/>
            <p:cNvSpPr txBox="1"/>
            <p:nvPr/>
          </p:nvSpPr>
          <p:spPr>
            <a:xfrm>
              <a:off x="228600" y="6172200"/>
              <a:ext cx="9950672" cy="4883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07718" indent="-307718">
                <a:buFont typeface="Wingdings" charset="2"/>
                <a:buChar char="q"/>
              </a:pPr>
              <a:r>
                <a:rPr lang="en-US" sz="2200" dirty="0">
                  <a:solidFill>
                    <a:srgbClr val="006600"/>
                  </a:solidFill>
                  <a:latin typeface="Arial"/>
                </a:rPr>
                <a:t>EIC – 3D imaging of partons: Quarks </a:t>
              </a:r>
              <a:r>
                <a:rPr lang="en-US" sz="2200" dirty="0">
                  <a:solidFill>
                    <a:srgbClr val="006600"/>
                  </a:solidFill>
                  <a:latin typeface="Arial"/>
                  <a:sym typeface="Wingdings"/>
                </a:rPr>
                <a:t>(fixed target) , Gluons (collider)</a:t>
              </a:r>
              <a:endParaRPr lang="en-US" sz="2200" dirty="0">
                <a:solidFill>
                  <a:srgbClr val="006600"/>
                </a:solidFill>
                <a:latin typeface="Arial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62000" y="6629400"/>
              <a:ext cx="7584319" cy="9883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07718" indent="-307718">
                <a:lnSpc>
                  <a:spcPct val="150000"/>
                </a:lnSpc>
                <a:buFont typeface="Wingdings" charset="2"/>
                <a:buChar char="²"/>
              </a:pPr>
              <a:r>
                <a:rPr lang="en-US" dirty="0">
                  <a:solidFill>
                    <a:srgbClr val="0000FF"/>
                  </a:solidFill>
                  <a:latin typeface="Arial"/>
                </a:rPr>
                <a:t>TMDs – confined motion in a nucleon (semi-inclusive DIS)</a:t>
              </a:r>
            </a:p>
            <a:p>
              <a:pPr marL="307718" indent="-307718">
                <a:lnSpc>
                  <a:spcPct val="150000"/>
                </a:lnSpc>
                <a:buFont typeface="Wingdings" charset="2"/>
                <a:buChar char="²"/>
              </a:pPr>
              <a:r>
                <a:rPr lang="en-US" dirty="0">
                  <a:solidFill>
                    <a:srgbClr val="0000FF"/>
                  </a:solidFill>
                  <a:latin typeface="Arial"/>
                </a:rPr>
                <a:t>GPDs – Spatial imaging of quarks and gluons (exclusive DIS)  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75063" y="1510743"/>
            <a:ext cx="9144000" cy="617095"/>
            <a:chOff x="0" y="1662826"/>
            <a:chExt cx="10058400" cy="699374"/>
          </a:xfrm>
        </p:grpSpPr>
        <p:sp>
          <p:nvSpPr>
            <p:cNvPr id="5" name="Rectangle 4"/>
            <p:cNvSpPr/>
            <p:nvPr/>
          </p:nvSpPr>
          <p:spPr>
            <a:xfrm>
              <a:off x="0" y="1662826"/>
              <a:ext cx="10058400" cy="699374"/>
            </a:xfrm>
            <a:prstGeom prst="rect">
              <a:avLst/>
            </a:prstGeom>
            <a:solidFill>
              <a:srgbClr val="FF6600">
                <a:alpha val="2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2400" y="1828800"/>
              <a:ext cx="527718" cy="4185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292934"/>
                  </a:solidFill>
                  <a:latin typeface="Arial"/>
                </a:rPr>
                <a:t>5D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75063" y="2127838"/>
            <a:ext cx="9144000" cy="1815353"/>
            <a:chOff x="0" y="2362200"/>
            <a:chExt cx="10058400" cy="2057400"/>
          </a:xfrm>
        </p:grpSpPr>
        <p:sp>
          <p:nvSpPr>
            <p:cNvPr id="6" name="Rectangle 5"/>
            <p:cNvSpPr/>
            <p:nvPr/>
          </p:nvSpPr>
          <p:spPr>
            <a:xfrm>
              <a:off x="0" y="2362200"/>
              <a:ext cx="10058400" cy="2057400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1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52400" y="3124200"/>
              <a:ext cx="527718" cy="4185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292934"/>
                  </a:solidFill>
                  <a:latin typeface="Arial"/>
                </a:rPr>
                <a:t>3D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95779" y="3943190"/>
            <a:ext cx="9123284" cy="1546412"/>
            <a:chOff x="22788" y="4419600"/>
            <a:chExt cx="10035612" cy="1752600"/>
          </a:xfrm>
        </p:grpSpPr>
        <p:sp>
          <p:nvSpPr>
            <p:cNvPr id="10" name="Rectangle 9"/>
            <p:cNvSpPr/>
            <p:nvPr/>
          </p:nvSpPr>
          <p:spPr>
            <a:xfrm>
              <a:off x="22788" y="4419600"/>
              <a:ext cx="10035612" cy="1752600"/>
            </a:xfrm>
            <a:prstGeom prst="rect">
              <a:avLst/>
            </a:prstGeom>
            <a:solidFill>
              <a:srgbClr val="3366FF">
                <a:alpha val="2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2400" y="4724400"/>
              <a:ext cx="527718" cy="4185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292934"/>
                  </a:solidFill>
                  <a:latin typeface="Arial"/>
                </a:rPr>
                <a:t>1D</a:t>
              </a: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576155" y="1657190"/>
            <a:ext cx="7135091" cy="3548246"/>
            <a:chOff x="1828800" y="1828800"/>
            <a:chExt cx="7848600" cy="4021345"/>
          </a:xfrm>
        </p:grpSpPr>
        <p:grpSp>
          <p:nvGrpSpPr>
            <p:cNvPr id="38" name="Group 37"/>
            <p:cNvGrpSpPr/>
            <p:nvPr/>
          </p:nvGrpSpPr>
          <p:grpSpPr>
            <a:xfrm>
              <a:off x="3048000" y="4038600"/>
              <a:ext cx="2438399" cy="1811545"/>
              <a:chOff x="3048000" y="4038600"/>
              <a:chExt cx="2438399" cy="1811545"/>
            </a:xfrm>
          </p:grpSpPr>
          <p:pic>
            <p:nvPicPr>
              <p:cNvPr id="49" name="Picture 48" descr="Screen shot 2010-08-26 at 11.07.28 PM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86200" y="4038600"/>
                <a:ext cx="1600199" cy="1811545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</p:pic>
          <p:cxnSp>
            <p:nvCxnSpPr>
              <p:cNvPr id="50" name="Straight Arrow Connector 49"/>
              <p:cNvCxnSpPr>
                <a:stCxn id="49" idx="1"/>
              </p:cNvCxnSpPr>
              <p:nvPr/>
            </p:nvCxnSpPr>
            <p:spPr>
              <a:xfrm flipH="1">
                <a:off x="3048000" y="4944373"/>
                <a:ext cx="838200" cy="618227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Group 38"/>
            <p:cNvGrpSpPr/>
            <p:nvPr/>
          </p:nvGrpSpPr>
          <p:grpSpPr>
            <a:xfrm>
              <a:off x="8458200" y="1828800"/>
              <a:ext cx="1219200" cy="1447800"/>
              <a:chOff x="8458200" y="1828800"/>
              <a:chExt cx="1219200" cy="1447800"/>
            </a:xfrm>
          </p:grpSpPr>
          <p:grpSp>
            <p:nvGrpSpPr>
              <p:cNvPr id="45" name="Group 44"/>
              <p:cNvGrpSpPr/>
              <p:nvPr/>
            </p:nvGrpSpPr>
            <p:grpSpPr>
              <a:xfrm>
                <a:off x="8458200" y="1828800"/>
                <a:ext cx="1210087" cy="1447800"/>
                <a:chOff x="8458200" y="1828800"/>
                <a:chExt cx="1210087" cy="1447800"/>
              </a:xfrm>
            </p:grpSpPr>
            <p:cxnSp>
              <p:nvCxnSpPr>
                <p:cNvPr id="47" name="Straight Arrow Connector 46"/>
                <p:cNvCxnSpPr/>
                <p:nvPr/>
              </p:nvCxnSpPr>
              <p:spPr>
                <a:xfrm flipH="1">
                  <a:off x="8991600" y="2895600"/>
                  <a:ext cx="76200" cy="381000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TextBox 47"/>
                <p:cNvSpPr txBox="1"/>
                <p:nvPr/>
              </p:nvSpPr>
              <p:spPr>
                <a:xfrm>
                  <a:off x="8458200" y="1828800"/>
                  <a:ext cx="1210087" cy="107721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>
                      <a:solidFill>
                        <a:srgbClr val="0000FF"/>
                      </a:solidFill>
                      <a:latin typeface="Arial"/>
                    </a:rPr>
                    <a:t>JLab12</a:t>
                  </a:r>
                </a:p>
                <a:p>
                  <a:pPr algn="ctr"/>
                  <a:r>
                    <a:rPr lang="en-US" sz="1400" dirty="0">
                      <a:solidFill>
                        <a:srgbClr val="0000FF"/>
                      </a:solidFill>
                      <a:latin typeface="Arial"/>
                    </a:rPr>
                    <a:t>COMPASS</a:t>
                  </a:r>
                </a:p>
                <a:p>
                  <a:pPr algn="ctr"/>
                  <a:r>
                    <a:rPr lang="en-US" sz="1400" dirty="0">
                      <a:solidFill>
                        <a:srgbClr val="0000FF"/>
                      </a:solidFill>
                      <a:latin typeface="Arial"/>
                    </a:rPr>
                    <a:t>for</a:t>
                  </a:r>
                </a:p>
                <a:p>
                  <a:pPr algn="ctr"/>
                  <a:r>
                    <a:rPr lang="en-US" sz="1400" dirty="0">
                      <a:solidFill>
                        <a:srgbClr val="0000FF"/>
                      </a:solidFill>
                      <a:latin typeface="Arial"/>
                    </a:rPr>
                    <a:t>Valence</a:t>
                  </a:r>
                </a:p>
              </p:txBody>
            </p:sp>
          </p:grpSp>
          <p:sp>
            <p:nvSpPr>
              <p:cNvPr id="46" name="Rectangle 45"/>
              <p:cNvSpPr/>
              <p:nvPr/>
            </p:nvSpPr>
            <p:spPr>
              <a:xfrm>
                <a:off x="8458200" y="1828800"/>
                <a:ext cx="1219200" cy="106680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1828800" y="2743200"/>
              <a:ext cx="1210087" cy="1295400"/>
              <a:chOff x="1828800" y="2743200"/>
              <a:chExt cx="1210087" cy="1295400"/>
            </a:xfrm>
          </p:grpSpPr>
          <p:grpSp>
            <p:nvGrpSpPr>
              <p:cNvPr id="41" name="Group 40"/>
              <p:cNvGrpSpPr/>
              <p:nvPr/>
            </p:nvGrpSpPr>
            <p:grpSpPr>
              <a:xfrm>
                <a:off x="1828800" y="2819400"/>
                <a:ext cx="1210087" cy="1219200"/>
                <a:chOff x="1828800" y="2819400"/>
                <a:chExt cx="1210087" cy="1219200"/>
              </a:xfrm>
            </p:grpSpPr>
            <p:sp>
              <p:nvSpPr>
                <p:cNvPr id="43" name="TextBox 42"/>
                <p:cNvSpPr txBox="1"/>
                <p:nvPr/>
              </p:nvSpPr>
              <p:spPr>
                <a:xfrm>
                  <a:off x="1828800" y="2819400"/>
                  <a:ext cx="1210087" cy="83099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400" dirty="0">
                      <a:solidFill>
                        <a:srgbClr val="0000FF"/>
                      </a:solidFill>
                      <a:latin typeface="Arial"/>
                    </a:rPr>
                    <a:t>HERMES</a:t>
                  </a:r>
                </a:p>
                <a:p>
                  <a:pPr algn="ctr"/>
                  <a:r>
                    <a:rPr lang="en-US" sz="1400" dirty="0">
                      <a:solidFill>
                        <a:srgbClr val="0000FF"/>
                      </a:solidFill>
                      <a:latin typeface="Arial"/>
                    </a:rPr>
                    <a:t>JLab12</a:t>
                  </a:r>
                </a:p>
                <a:p>
                  <a:pPr algn="ctr"/>
                  <a:r>
                    <a:rPr lang="en-US" sz="1400" dirty="0">
                      <a:solidFill>
                        <a:srgbClr val="0000FF"/>
                      </a:solidFill>
                      <a:latin typeface="Arial"/>
                    </a:rPr>
                    <a:t>COMPASS</a:t>
                  </a:r>
                </a:p>
              </p:txBody>
            </p:sp>
            <p:cxnSp>
              <p:nvCxnSpPr>
                <p:cNvPr id="44" name="Straight Arrow Connector 43"/>
                <p:cNvCxnSpPr/>
                <p:nvPr/>
              </p:nvCxnSpPr>
              <p:spPr>
                <a:xfrm flipH="1">
                  <a:off x="2286000" y="3657600"/>
                  <a:ext cx="76200" cy="381000"/>
                </a:xfrm>
                <a:prstGeom prst="straightConnector1">
                  <a:avLst/>
                </a:prstGeom>
                <a:ln>
                  <a:solidFill>
                    <a:srgbClr val="FF0000"/>
                  </a:solidFill>
                  <a:tailEnd type="arrow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2" name="Rectangle 41"/>
              <p:cNvSpPr/>
              <p:nvPr/>
            </p:nvSpPr>
            <p:spPr>
              <a:xfrm>
                <a:off x="1828800" y="2743200"/>
                <a:ext cx="1143000" cy="914400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9383193" y="31567"/>
            <a:ext cx="280880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292934"/>
                </a:solidFill>
                <a:latin typeface="Arial"/>
              </a:rPr>
              <a:t>(X. </a:t>
            </a:r>
            <a:r>
              <a:rPr lang="en-US" sz="1400" dirty="0" err="1">
                <a:solidFill>
                  <a:srgbClr val="292934"/>
                </a:solidFill>
                <a:latin typeface="Arial"/>
              </a:rPr>
              <a:t>Ji</a:t>
            </a:r>
            <a:r>
              <a:rPr lang="en-US" sz="1400" dirty="0">
                <a:solidFill>
                  <a:srgbClr val="292934"/>
                </a:solidFill>
                <a:latin typeface="Arial"/>
              </a:rPr>
              <a:t>, D. Mueller, A. </a:t>
            </a:r>
            <a:r>
              <a:rPr lang="en-US" sz="1400" dirty="0" err="1">
                <a:solidFill>
                  <a:srgbClr val="292934"/>
                </a:solidFill>
                <a:latin typeface="Arial"/>
              </a:rPr>
              <a:t>Radyushkin</a:t>
            </a:r>
            <a:r>
              <a:rPr lang="en-US" sz="1400" dirty="0">
                <a:solidFill>
                  <a:srgbClr val="292934"/>
                </a:solidFill>
                <a:latin typeface="Arial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4290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126"/>
            <a:ext cx="8229600" cy="625024"/>
          </a:xfrm>
        </p:spPr>
        <p:txBody>
          <a:bodyPr anchor="ctr">
            <a:noAutofit/>
          </a:bodyPr>
          <a:lstStyle/>
          <a:p>
            <a:r>
              <a:rPr lang="en-US" sz="3200" dirty="0"/>
              <a:t>Physics at Low x?</a:t>
            </a:r>
          </a:p>
        </p:txBody>
      </p:sp>
      <p:grpSp>
        <p:nvGrpSpPr>
          <p:cNvPr id="26" name="Group 14"/>
          <p:cNvGrpSpPr/>
          <p:nvPr/>
        </p:nvGrpSpPr>
        <p:grpSpPr>
          <a:xfrm>
            <a:off x="314183" y="1173089"/>
            <a:ext cx="4101200" cy="3917669"/>
            <a:chOff x="4824350" y="615358"/>
            <a:chExt cx="4190480" cy="3657590"/>
          </a:xfrm>
        </p:grpSpPr>
        <p:pic>
          <p:nvPicPr>
            <p:cNvPr id="27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4350" y="615358"/>
              <a:ext cx="4190480" cy="34904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8" name="Rectangle 27"/>
            <p:cNvSpPr/>
            <p:nvPr/>
          </p:nvSpPr>
          <p:spPr>
            <a:xfrm>
              <a:off x="4967745" y="4044348"/>
              <a:ext cx="1648916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3950342" y="188497"/>
            <a:ext cx="63521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See Ann. Rev. </a:t>
            </a:r>
            <a:r>
              <a:rPr lang="en-US" sz="1600" dirty="0" err="1"/>
              <a:t>Nucl</a:t>
            </a:r>
            <a:r>
              <a:rPr lang="en-US" sz="1600" dirty="0"/>
              <a:t> Part (60) 2010 F. </a:t>
            </a:r>
            <a:r>
              <a:rPr lang="en-US" sz="1600" dirty="0" err="1"/>
              <a:t>Gelis</a:t>
            </a:r>
            <a:r>
              <a:rPr lang="en-US" sz="1600" dirty="0"/>
              <a:t> et al., , arXiv:1002.0333)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214982" y="890040"/>
            <a:ext cx="465372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Method of including </a:t>
            </a:r>
            <a:r>
              <a:rPr lang="en-US" sz="2200" b="1" dirty="0">
                <a:solidFill>
                  <a:srgbClr val="80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non-linear </a:t>
            </a:r>
            <a:r>
              <a:rPr lang="en-US" sz="2200" dirty="0"/>
              <a:t>effects  </a:t>
            </a:r>
            <a:r>
              <a:rPr lang="en-US" dirty="0"/>
              <a:t>(</a:t>
            </a:r>
            <a:r>
              <a:rPr lang="en-US" dirty="0" err="1"/>
              <a:t>McLerran</a:t>
            </a:r>
            <a:r>
              <a:rPr lang="en-US" dirty="0"/>
              <a:t>, </a:t>
            </a:r>
            <a:r>
              <a:rPr lang="en-US" dirty="0" err="1"/>
              <a:t>Venugopalan</a:t>
            </a:r>
            <a:r>
              <a:rPr lang="en-US" dirty="0"/>
              <a:t>)</a:t>
            </a:r>
            <a:endParaRPr lang="en-US" dirty="0">
              <a:sym typeface="Wingdings"/>
            </a:endParaRPr>
          </a:p>
          <a:p>
            <a:pPr marL="342900" indent="-342900">
              <a:buFont typeface="Arial"/>
              <a:buChar char="•"/>
            </a:pPr>
            <a:r>
              <a:rPr lang="en-US" sz="2200" dirty="0">
                <a:solidFill>
                  <a:srgbClr val="FF00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Small coupling, high gluon densities</a:t>
            </a:r>
            <a:endParaRPr lang="en-US" sz="2200" dirty="0">
              <a:solidFill>
                <a:srgbClr val="FF00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sym typeface="Wingdings"/>
            </a:endParaRPr>
          </a:p>
          <a:p>
            <a:pPr marL="342900" indent="-342900">
              <a:buFont typeface="Arial"/>
              <a:buChar char="•"/>
            </a:pPr>
            <a:r>
              <a:rPr lang="en-US" sz="22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BK/JMWLK equations lead to a Saturation Scale Q</a:t>
            </a:r>
            <a:r>
              <a:rPr lang="en-US" sz="2200" baseline="-250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</a:t>
            </a:r>
            <a:r>
              <a:rPr lang="en-US" sz="2200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(Y)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7492" y="5451673"/>
            <a:ext cx="9017374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  <a:sym typeface="Wingdings"/>
              </a:rPr>
              <a:t>At Q</a:t>
            </a:r>
            <a:r>
              <a:rPr lang="en-US" sz="2400" b="1" baseline="-25000" dirty="0">
                <a:solidFill>
                  <a:srgbClr val="FF0000"/>
                </a:solidFill>
                <a:sym typeface="Wingdings"/>
              </a:rPr>
              <a:t>S</a:t>
            </a:r>
            <a:r>
              <a:rPr lang="en-US" sz="2400" b="1" dirty="0">
                <a:solidFill>
                  <a:srgbClr val="FF0000"/>
                </a:solidFill>
                <a:sym typeface="Wingdings"/>
              </a:rPr>
              <a:t> gluon emission balances the recombination</a:t>
            </a:r>
          </a:p>
          <a:p>
            <a:pPr algn="ctr"/>
            <a:r>
              <a:rPr lang="en-US" sz="2400" b="1" dirty="0">
                <a:sym typeface="Wingdings"/>
              </a:rPr>
              <a:t>Strongly </a:t>
            </a:r>
            <a:r>
              <a:rPr lang="en-US" sz="2400" b="1" dirty="0">
                <a:solidFill>
                  <a:srgbClr val="3366FF"/>
                </a:solidFill>
                <a:sym typeface="Wingdings"/>
              </a:rPr>
              <a:t>correlated </a:t>
            </a:r>
            <a:r>
              <a:rPr lang="en-US" sz="2400" b="1" dirty="0" err="1">
                <a:sym typeface="Wingdings"/>
              </a:rPr>
              <a:t>gluonic</a:t>
            </a:r>
            <a:r>
              <a:rPr lang="en-US" sz="2400" b="1" dirty="0">
                <a:sym typeface="Wingdings"/>
              </a:rPr>
              <a:t> system at high energy (low-x)</a:t>
            </a:r>
          </a:p>
          <a:p>
            <a:pPr algn="ctr"/>
            <a:r>
              <a:rPr lang="en-US" sz="2400" b="1" dirty="0">
                <a:solidFill>
                  <a:schemeClr val="tx2"/>
                </a:solidFill>
                <a:sym typeface="Wingdings"/>
              </a:rPr>
              <a:t>Universal?</a:t>
            </a:r>
            <a:r>
              <a:rPr lang="en-US" sz="2400" b="1" dirty="0">
                <a:solidFill>
                  <a:srgbClr val="93A299"/>
                </a:solidFill>
                <a:sym typeface="Wingdings"/>
              </a:rPr>
              <a:t> Color Glass Condensate ??</a:t>
            </a:r>
          </a:p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5556" y="4381850"/>
            <a:ext cx="1403412" cy="8001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7602" y="4365779"/>
            <a:ext cx="1749773" cy="80644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05556" y="3337582"/>
            <a:ext cx="13356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Linear QCD</a:t>
            </a:r>
          </a:p>
          <a:p>
            <a:r>
              <a:rPr lang="en-US" dirty="0"/>
              <a:t>BFKL:</a:t>
            </a:r>
          </a:p>
          <a:p>
            <a:r>
              <a:rPr lang="en-US" dirty="0"/>
              <a:t> gluon </a:t>
            </a:r>
          </a:p>
          <a:p>
            <a:r>
              <a:rPr lang="en-US" dirty="0"/>
              <a:t>emission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747602" y="3252917"/>
            <a:ext cx="17627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Nonlinear QCD</a:t>
            </a:r>
          </a:p>
          <a:p>
            <a:r>
              <a:rPr lang="en-US" dirty="0"/>
              <a:t>BK/JMWLK gluon recombination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5563123" y="3252917"/>
            <a:ext cx="1630510" cy="1919307"/>
          </a:xfrm>
          <a:prstGeom prst="rect">
            <a:avLst/>
          </a:prstGeom>
          <a:noFill/>
          <a:ln w="28575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776619" y="3252917"/>
            <a:ext cx="1733715" cy="1919307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102175" y="4230244"/>
            <a:ext cx="790601" cy="33855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800000"/>
                </a:solidFill>
              </a:rPr>
              <a:t>DGLAP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102175" y="4117093"/>
            <a:ext cx="877163" cy="0"/>
          </a:xfrm>
          <a:prstGeom prst="straightConnector1">
            <a:avLst/>
          </a:prstGeom>
          <a:ln w="28575" cmpd="sng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1191145" y="3256116"/>
            <a:ext cx="0" cy="742447"/>
          </a:xfrm>
          <a:prstGeom prst="straightConnector1">
            <a:avLst/>
          </a:prstGeom>
          <a:ln w="28575" cmpd="sng">
            <a:solidFill>
              <a:srgbClr val="8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339711" y="3535977"/>
            <a:ext cx="630301" cy="33855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800000"/>
                </a:solidFill>
              </a:rPr>
              <a:t>BFKL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1191145" y="1733536"/>
            <a:ext cx="0" cy="1416403"/>
          </a:xfrm>
          <a:prstGeom prst="straightConnector1">
            <a:avLst/>
          </a:prstGeom>
          <a:ln w="28575" cmpd="sng"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339711" y="2486111"/>
            <a:ext cx="1167307" cy="33855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BK/JMWLK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42982" y="5277300"/>
            <a:ext cx="9144000" cy="156966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Need a higher energy e-p collider than HERA? </a:t>
            </a:r>
          </a:p>
          <a:p>
            <a:pPr marL="342900" indent="-342900" algn="ctr">
              <a:buFont typeface="Wingdings" charset="0"/>
              <a:buChar char="è"/>
            </a:pPr>
            <a:r>
              <a:rPr lang="en-US" sz="2400" dirty="0">
                <a:solidFill>
                  <a:srgbClr val="66FFFF"/>
                </a:solidFill>
                <a:sym typeface="Wingdings"/>
              </a:rPr>
              <a:t>L</a:t>
            </a:r>
            <a:r>
              <a:rPr lang="en-US" sz="2400" dirty="0">
                <a:sym typeface="Wingdings"/>
              </a:rPr>
              <a:t>arge </a:t>
            </a:r>
            <a:r>
              <a:rPr lang="en-US" sz="2400" dirty="0">
                <a:solidFill>
                  <a:srgbClr val="66FFFF"/>
                </a:solidFill>
                <a:sym typeface="Wingdings"/>
              </a:rPr>
              <a:t>H</a:t>
            </a:r>
            <a:r>
              <a:rPr lang="en-US" sz="2400" dirty="0">
                <a:sym typeface="Wingdings"/>
              </a:rPr>
              <a:t>adron </a:t>
            </a:r>
            <a:r>
              <a:rPr lang="en-US" sz="2400" dirty="0">
                <a:solidFill>
                  <a:srgbClr val="66FFFF"/>
                </a:solidFill>
                <a:sym typeface="Wingdings"/>
              </a:rPr>
              <a:t>e</a:t>
            </a:r>
            <a:r>
              <a:rPr lang="en-US" sz="2400" dirty="0">
                <a:solidFill>
                  <a:schemeClr val="bg1"/>
                </a:solidFill>
                <a:sym typeface="Wingdings"/>
              </a:rPr>
              <a:t>lectron</a:t>
            </a:r>
            <a:r>
              <a:rPr lang="en-US" sz="2400" dirty="0">
                <a:sym typeface="Wingdings"/>
              </a:rPr>
              <a:t> </a:t>
            </a:r>
            <a:r>
              <a:rPr lang="en-US" sz="2400" dirty="0">
                <a:solidFill>
                  <a:srgbClr val="66FFFF"/>
                </a:solidFill>
                <a:sym typeface="Wingdings"/>
              </a:rPr>
              <a:t>C</a:t>
            </a:r>
            <a:r>
              <a:rPr lang="en-US" sz="2400" dirty="0">
                <a:sym typeface="Wingdings"/>
              </a:rPr>
              <a:t>ollider (</a:t>
            </a:r>
            <a:r>
              <a:rPr lang="en-US" sz="2400" dirty="0" err="1">
                <a:solidFill>
                  <a:srgbClr val="66FFFF"/>
                </a:solidFill>
                <a:sym typeface="Wingdings"/>
              </a:rPr>
              <a:t>LHeC</a:t>
            </a:r>
            <a:r>
              <a:rPr lang="en-US" sz="2400" dirty="0">
                <a:sym typeface="Wingdings"/>
              </a:rPr>
              <a:t>)</a:t>
            </a:r>
            <a:endParaRPr lang="en-US" sz="2400" dirty="0">
              <a:solidFill>
                <a:srgbClr val="FF0080"/>
              </a:solidFill>
            </a:endParaRPr>
          </a:p>
          <a:p>
            <a:pPr algn="ctr"/>
            <a:r>
              <a:rPr lang="en-US" sz="2400" dirty="0"/>
              <a:t> </a:t>
            </a:r>
            <a:r>
              <a:rPr lang="en-US" sz="2400" dirty="0">
                <a:sym typeface="Wingdings"/>
              </a:rPr>
              <a:t> </a:t>
            </a:r>
            <a:r>
              <a:rPr lang="en-US" sz="2000" dirty="0">
                <a:solidFill>
                  <a:srgbClr val="FFFF00"/>
                </a:solidFill>
                <a:sym typeface="Wingdings"/>
              </a:rPr>
              <a:t>Nuclei: naturally enhance the densities of </a:t>
            </a:r>
            <a:r>
              <a:rPr lang="en-US" sz="2000" dirty="0" err="1">
                <a:solidFill>
                  <a:srgbClr val="FFFF00"/>
                </a:solidFill>
                <a:sym typeface="Wingdings"/>
              </a:rPr>
              <a:t>partonic</a:t>
            </a:r>
            <a:r>
              <a:rPr lang="en-US" sz="2000" dirty="0">
                <a:solidFill>
                  <a:srgbClr val="FFFF00"/>
                </a:solidFill>
                <a:sym typeface="Wingdings"/>
              </a:rPr>
              <a:t> matter</a:t>
            </a:r>
          </a:p>
          <a:p>
            <a:pPr algn="ctr"/>
            <a:r>
              <a:rPr lang="en-US" sz="2400" b="1" dirty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Why not use Nuclear DIS at high energy?</a:t>
            </a:r>
          </a:p>
        </p:txBody>
      </p:sp>
    </p:spTree>
    <p:extLst>
      <p:ext uri="{BB962C8B-B14F-4D97-AF65-F5344CB8AC3E}">
        <p14:creationId xmlns:p14="http://schemas.microsoft.com/office/powerpoint/2010/main" val="4039156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781032" cy="990600"/>
          </a:xfrm>
        </p:spPr>
        <p:txBody>
          <a:bodyPr>
            <a:normAutofit fontScale="90000"/>
          </a:bodyPr>
          <a:lstStyle/>
          <a:p>
            <a:r>
              <a:rPr lang="en-US" dirty="0"/>
              <a:t>Gluon and the consequences of its properties: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7191" y="648899"/>
            <a:ext cx="8853006" cy="81368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Gluons carry color charge </a:t>
            </a:r>
            <a:r>
              <a:rPr lang="en-US" sz="2000" dirty="0">
                <a:sym typeface="Wingdings"/>
              </a:rPr>
              <a:t> Can interact with other gluons!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678571" y="2168899"/>
            <a:ext cx="4093334" cy="3446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What could </a:t>
            </a:r>
            <a:r>
              <a:rPr lang="en-US" sz="2000" b="1" dirty="0"/>
              <a:t>limit this indefinite rise? </a:t>
            </a:r>
            <a:r>
              <a:rPr lang="en-US" sz="2000" dirty="0">
                <a:sym typeface="Wingdings"/>
              </a:rPr>
              <a:t> saturation of soft gluon densities via </a:t>
            </a:r>
            <a:r>
              <a:rPr lang="en-US" sz="2000" dirty="0" err="1">
                <a:solidFill>
                  <a:srgbClr val="FF0000"/>
                </a:solidFill>
                <a:sym typeface="Wingdings"/>
              </a:rPr>
              <a:t>ggg</a:t>
            </a:r>
            <a:r>
              <a:rPr lang="en-US" sz="2000" dirty="0">
                <a:solidFill>
                  <a:srgbClr val="FF0000"/>
                </a:solidFill>
                <a:sym typeface="Wingdings"/>
              </a:rPr>
              <a:t> recombination </a:t>
            </a:r>
            <a:r>
              <a:rPr lang="en-US" sz="2000" dirty="0">
                <a:sym typeface="Wingdings"/>
              </a:rPr>
              <a:t>must be responsible.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8566517" y="1503177"/>
            <a:ext cx="3290667" cy="850900"/>
            <a:chOff x="797239" y="5725491"/>
            <a:chExt cx="3290667" cy="85090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14706" y="5725491"/>
              <a:ext cx="1473200" cy="850900"/>
            </a:xfrm>
            <a:prstGeom prst="rect">
              <a:avLst/>
            </a:prstGeom>
            <a:ln w="38100" cmpd="sng">
              <a:solidFill>
                <a:srgbClr val="FF0000"/>
              </a:solidFill>
            </a:ln>
          </p:spPr>
        </p:pic>
        <p:sp>
          <p:nvSpPr>
            <p:cNvPr id="14" name="Rectangle 13"/>
            <p:cNvSpPr/>
            <p:nvPr/>
          </p:nvSpPr>
          <p:spPr>
            <a:xfrm>
              <a:off x="797239" y="5967315"/>
              <a:ext cx="1920719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</a:rPr>
                <a:t>recombination 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724491" y="1314784"/>
            <a:ext cx="41984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Apparent </a:t>
            </a:r>
            <a:r>
              <a:rPr lang="en-US" sz="2000" dirty="0">
                <a:solidFill>
                  <a:srgbClr val="FF0000"/>
                </a:solidFill>
              </a:rPr>
              <a:t>“indefinite rise</a:t>
            </a:r>
            <a:r>
              <a:rPr lang="en-US" sz="2000" dirty="0"/>
              <a:t>” in gluon distribution in proton!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155360" y="1293686"/>
            <a:ext cx="4524005" cy="3006274"/>
            <a:chOff x="111151" y="2507021"/>
            <a:chExt cx="4524005" cy="3006274"/>
          </a:xfrm>
        </p:grpSpPr>
        <p:pic>
          <p:nvPicPr>
            <p:cNvPr id="16" name="Picture 15" descr="Screen shot 2014-12-11 at 9.33.01 AM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151" y="2507021"/>
              <a:ext cx="4524005" cy="3006274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 flipV="1">
              <a:off x="2151527" y="3552935"/>
              <a:ext cx="900427" cy="520074"/>
            </a:xfrm>
            <a:prstGeom prst="rect">
              <a:avLst/>
            </a:prstGeom>
            <a:ln w="28575" cmpd="sng">
              <a:solidFill>
                <a:srgbClr val="FF0000"/>
              </a:solidFill>
            </a:ln>
          </p:spPr>
        </p:pic>
        <p:sp>
          <p:nvSpPr>
            <p:cNvPr id="20" name="Rectangle 19"/>
            <p:cNvSpPr/>
            <p:nvPr/>
          </p:nvSpPr>
          <p:spPr>
            <a:xfrm>
              <a:off x="767357" y="2689415"/>
              <a:ext cx="1634582" cy="5674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6428720" y="3465961"/>
            <a:ext cx="5628173" cy="15696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E248F7"/>
                </a:solidFill>
              </a:rPr>
              <a:t>No unambiguously observation</a:t>
            </a:r>
          </a:p>
          <a:p>
            <a:r>
              <a:rPr lang="en-US" sz="2400" b="1" dirty="0">
                <a:solidFill>
                  <a:srgbClr val="E248F7"/>
                </a:solidFill>
              </a:rPr>
              <a:t>Fundamental limiting state of matter</a:t>
            </a:r>
          </a:p>
          <a:p>
            <a:r>
              <a:rPr lang="en-US" sz="2400" dirty="0">
                <a:solidFill>
                  <a:srgbClr val="0000FF"/>
                </a:solidFill>
              </a:rPr>
              <a:t>“Color Glass Condensate”</a:t>
            </a:r>
          </a:p>
          <a:p>
            <a:pPr algn="ctr"/>
            <a:r>
              <a:rPr lang="en-US" sz="2400" dirty="0">
                <a:solidFill>
                  <a:srgbClr val="0000FF"/>
                </a:solidFill>
              </a:rPr>
              <a:t>            </a:t>
            </a:r>
            <a:r>
              <a:rPr lang="en-US" sz="1600" dirty="0" err="1">
                <a:solidFill>
                  <a:srgbClr val="0000FF"/>
                </a:solidFill>
              </a:rPr>
              <a:t>McLerran</a:t>
            </a:r>
            <a:r>
              <a:rPr lang="en-US" sz="1600" dirty="0">
                <a:solidFill>
                  <a:srgbClr val="0000FF"/>
                </a:solidFill>
              </a:rPr>
              <a:t> &amp; Venugopalan et al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93216" y="5060203"/>
            <a:ext cx="637753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“…The result is a self catalyzing enhancement that leads to a runaway growth. A small color charge in isolation builds up a big color thundercloud….”</a:t>
            </a:r>
          </a:p>
          <a:p>
            <a:pPr algn="r"/>
            <a:endParaRPr lang="en-US" dirty="0">
              <a:solidFill>
                <a:srgbClr val="0000FF"/>
              </a:solidFill>
            </a:endParaRPr>
          </a:p>
          <a:p>
            <a:pPr algn="r"/>
            <a:r>
              <a:rPr lang="en-US" i="1" dirty="0">
                <a:solidFill>
                  <a:srgbClr val="0000FF"/>
                </a:solidFill>
              </a:rPr>
              <a:t>F. </a:t>
            </a:r>
            <a:r>
              <a:rPr lang="en-US" i="1" dirty="0" err="1">
                <a:solidFill>
                  <a:srgbClr val="0000FF"/>
                </a:solidFill>
              </a:rPr>
              <a:t>Wilczek</a:t>
            </a:r>
            <a:r>
              <a:rPr lang="en-US" i="1" dirty="0">
                <a:solidFill>
                  <a:srgbClr val="0000FF"/>
                </a:solidFill>
              </a:rPr>
              <a:t>, in “Origin of Mass</a:t>
            </a:r>
            <a:r>
              <a:rPr lang="en-US" dirty="0">
                <a:solidFill>
                  <a:srgbClr val="0000FF"/>
                </a:solidFill>
              </a:rPr>
              <a:t>”</a:t>
            </a:r>
          </a:p>
          <a:p>
            <a:pPr algn="r"/>
            <a:r>
              <a:rPr lang="en-US" dirty="0">
                <a:solidFill>
                  <a:srgbClr val="0000FF"/>
                </a:solidFill>
              </a:rPr>
              <a:t>Nobel Prize, 2004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6634" y="5142745"/>
            <a:ext cx="2336571" cy="1715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493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2" grpId="0" animBg="1"/>
      <p:bldP spid="23" grpId="0"/>
      <p:bldP spid="23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0287717" y="6424459"/>
            <a:ext cx="365760" cy="365125"/>
          </a:xfrm>
        </p:spPr>
        <p:txBody>
          <a:bodyPr/>
          <a:lstStyle/>
          <a:p>
            <a:fld id="{86573F6C-F8D8-B348-B654-EE84CB3F7996}" type="slidenum">
              <a:rPr lang="en-US" smtClean="0"/>
              <a:t>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7404"/>
            <a:ext cx="8229600" cy="683841"/>
          </a:xfrm>
        </p:spPr>
        <p:txBody>
          <a:bodyPr>
            <a:noAutofit/>
          </a:bodyPr>
          <a:lstStyle/>
          <a:p>
            <a:r>
              <a:rPr lang="en-US" sz="3200" dirty="0"/>
              <a:t>How to reach the high gluon density?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38" y="2773519"/>
            <a:ext cx="2714896" cy="227013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344" y="1075434"/>
            <a:ext cx="4068939" cy="431031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527085" y="6048492"/>
            <a:ext cx="4999568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Enhancement of Q</a:t>
            </a:r>
            <a:r>
              <a:rPr lang="en-US" sz="2000" baseline="-25000" dirty="0"/>
              <a:t>S </a:t>
            </a:r>
            <a:r>
              <a:rPr lang="en-US" sz="2000" dirty="0"/>
              <a:t>with A, not energy 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543" y="1075434"/>
            <a:ext cx="4471277" cy="431544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841018" y="2844224"/>
            <a:ext cx="1828800" cy="5847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dirty="0"/>
              <a:t>Kowalski, </a:t>
            </a:r>
            <a:r>
              <a:rPr lang="en-US" sz="1400" dirty="0" err="1"/>
              <a:t>Teany</a:t>
            </a:r>
            <a:endParaRPr lang="en-US" sz="1400" dirty="0"/>
          </a:p>
          <a:p>
            <a:r>
              <a:rPr lang="en-US" sz="1400" dirty="0">
                <a:solidFill>
                  <a:schemeClr val="tx1"/>
                </a:solidFill>
              </a:rPr>
              <a:t>PRD 68:11400</a:t>
            </a:r>
            <a:r>
              <a:rPr lang="en-US" sz="1400" dirty="0">
                <a:solidFill>
                  <a:schemeClr val="tx1"/>
                </a:solidFill>
                <a:latin typeface="Futura Condensed" pitchFamily="-106" charset="0"/>
              </a:rPr>
              <a:t>5</a:t>
            </a:r>
            <a:r>
              <a:rPr lang="en-US" dirty="0">
                <a:solidFill>
                  <a:schemeClr val="tx1"/>
                </a:solidFill>
                <a:latin typeface="Futura Condensed" pitchFamily="-106" charset="0"/>
              </a:rPr>
              <a:t> 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24104" y="1075434"/>
            <a:ext cx="43457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ym typeface="Wingdings"/>
              </a:rPr>
              <a:t>Alternatively,</a:t>
            </a:r>
            <a:endParaRPr lang="en-US" sz="2400" i="1" dirty="0"/>
          </a:p>
          <a:p>
            <a:r>
              <a:rPr lang="en-US" sz="2400" dirty="0"/>
              <a:t>Probe the nucleons in </a:t>
            </a:r>
            <a:r>
              <a:rPr lang="en-US" sz="2400" b="1" i="1" dirty="0">
                <a:solidFill>
                  <a:srgbClr val="000090"/>
                </a:solidFill>
              </a:rPr>
              <a:t>NUCLEI</a:t>
            </a:r>
            <a:r>
              <a:rPr lang="en-US" sz="2400" dirty="0"/>
              <a:t> </a:t>
            </a:r>
            <a:r>
              <a:rPr lang="en-US" sz="2400" b="1" dirty="0">
                <a:solidFill>
                  <a:srgbClr val="0000FF"/>
                </a:solidFill>
              </a:rPr>
              <a:t>US Electron Ion Collider (EIC)</a:t>
            </a:r>
          </a:p>
        </p:txBody>
      </p:sp>
    </p:spTree>
    <p:extLst>
      <p:ext uri="{BB962C8B-B14F-4D97-AF65-F5344CB8AC3E}">
        <p14:creationId xmlns:p14="http://schemas.microsoft.com/office/powerpoint/2010/main" val="15885339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2B087-3EFA-49CD-9763-2B97A9813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596668" cy="791529"/>
          </a:xfrm>
        </p:spPr>
        <p:txBody>
          <a:bodyPr/>
          <a:lstStyle/>
          <a:p>
            <a:r>
              <a:rPr lang="en-US" dirty="0"/>
              <a:t>EIC Basics and Timeline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EF9D74-4D2B-4D86-AD18-FC96A88BD6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630" y="3429000"/>
            <a:ext cx="4923770" cy="33686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4D3342A-C144-4155-A724-669FA61D51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7659" y="4837453"/>
            <a:ext cx="4204370" cy="2020547"/>
          </a:xfrm>
          <a:prstGeom prst="rect">
            <a:avLst/>
          </a:prstGeom>
        </p:spPr>
      </p:pic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2A1E4EE0-6A65-44A8-9016-CFBD7F0194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5602" y="285225"/>
            <a:ext cx="3344981" cy="432033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114E53D-A46F-4E15-B7ED-CC747B2F2236}"/>
              </a:ext>
            </a:extLst>
          </p:cNvPr>
          <p:cNvSpPr txBox="1">
            <a:spLocks/>
          </p:cNvSpPr>
          <p:nvPr/>
        </p:nvSpPr>
        <p:spPr>
          <a:xfrm>
            <a:off x="198615" y="791529"/>
            <a:ext cx="5287785" cy="25156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Center of Mass Energies:    	20 GeV – 141 GeV</a:t>
            </a:r>
          </a:p>
          <a:p>
            <a:r>
              <a:rPr lang="en-US" dirty="0"/>
              <a:t>Maximum Luminosity:		10</a:t>
            </a:r>
            <a:r>
              <a:rPr lang="en-US" baseline="30000" dirty="0"/>
              <a:t>34 </a:t>
            </a:r>
            <a:r>
              <a:rPr lang="en-US" dirty="0"/>
              <a:t>cm</a:t>
            </a:r>
            <a:r>
              <a:rPr lang="en-US" baseline="30000" dirty="0"/>
              <a:t>-2</a:t>
            </a:r>
            <a:r>
              <a:rPr lang="en-US" dirty="0"/>
              <a:t>s</a:t>
            </a:r>
            <a:r>
              <a:rPr lang="en-US" baseline="30000" dirty="0"/>
              <a:t>-1</a:t>
            </a:r>
          </a:p>
          <a:p>
            <a:r>
              <a:rPr lang="en-US" dirty="0"/>
              <a:t>Hadron Beam Polarization:	80%</a:t>
            </a:r>
          </a:p>
          <a:p>
            <a:r>
              <a:rPr lang="en-US" dirty="0"/>
              <a:t>Electron Beam Polarization:	80%</a:t>
            </a:r>
          </a:p>
          <a:p>
            <a:r>
              <a:rPr lang="en-US" dirty="0"/>
              <a:t>Ion Species Range:			p to Uranium</a:t>
            </a:r>
          </a:p>
          <a:p>
            <a:r>
              <a:rPr lang="en-US" dirty="0"/>
              <a:t>Interaction regions:		up to two</a:t>
            </a:r>
          </a:p>
        </p:txBody>
      </p:sp>
    </p:spTree>
    <p:extLst>
      <p:ext uri="{BB962C8B-B14F-4D97-AF65-F5344CB8AC3E}">
        <p14:creationId xmlns:p14="http://schemas.microsoft.com/office/powerpoint/2010/main" val="1162639881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717</TotalTime>
  <Words>2774</Words>
  <Application>Microsoft Office PowerPoint</Application>
  <PresentationFormat>Widescreen</PresentationFormat>
  <Paragraphs>451</Paragraphs>
  <Slides>38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54" baseType="lpstr">
      <vt:lpstr>Arial</vt:lpstr>
      <vt:lpstr>Avenir Book</vt:lpstr>
      <vt:lpstr>Avenir Heavy</vt:lpstr>
      <vt:lpstr>Avenir Roman</vt:lpstr>
      <vt:lpstr>Calibri</vt:lpstr>
      <vt:lpstr>Cambria Math</vt:lpstr>
      <vt:lpstr>Comic Sans MS</vt:lpstr>
      <vt:lpstr>Futura Condensed</vt:lpstr>
      <vt:lpstr>Lucida Grande</vt:lpstr>
      <vt:lpstr>Symbol</vt:lpstr>
      <vt:lpstr>Times New Roman</vt:lpstr>
      <vt:lpstr>Trebuchet MS</vt:lpstr>
      <vt:lpstr>verdana</vt:lpstr>
      <vt:lpstr>Wingdings</vt:lpstr>
      <vt:lpstr>Wingdings 3</vt:lpstr>
      <vt:lpstr>Facet</vt:lpstr>
      <vt:lpstr>PID at EIC</vt:lpstr>
      <vt:lpstr>Electron Ion Collider Future Collider</vt:lpstr>
      <vt:lpstr>Compelling EIC SCIENCE Questions</vt:lpstr>
      <vt:lpstr>Evolution In Our Understanding Of Nucleon “Spin”</vt:lpstr>
      <vt:lpstr>Unified view of the Nucleon Structure</vt:lpstr>
      <vt:lpstr>Physics at Low x?</vt:lpstr>
      <vt:lpstr>Gluon and the consequences of its properties:</vt:lpstr>
      <vt:lpstr>How to reach the high gluon density? </vt:lpstr>
      <vt:lpstr>EIC Basics and Timeline</vt:lpstr>
      <vt:lpstr>Interaction Region</vt:lpstr>
      <vt:lpstr>PowerPoint Presentation</vt:lpstr>
      <vt:lpstr>PID ~ Velocity</vt:lpstr>
      <vt:lpstr>Available Space Depends Upon Tracking Options</vt:lpstr>
      <vt:lpstr>dE/dx w/ hybrid detector</vt:lpstr>
      <vt:lpstr>Speculative Cluster Counting Concept</vt:lpstr>
      <vt:lpstr>Long Shadow Detector -- LSD</vt:lpstr>
      <vt:lpstr>PowerPoint Presentation</vt:lpstr>
      <vt:lpstr>hpDIRC Performance Simulations</vt:lpstr>
      <vt:lpstr>PowerPoint Presentation</vt:lpstr>
      <vt:lpstr>PowerPoint Presentation</vt:lpstr>
      <vt:lpstr>eID by Transition Radiation (TRD)</vt:lpstr>
      <vt:lpstr>eID by Hadron Blind Detector</vt:lpstr>
      <vt:lpstr>Speculative HBD++ ??</vt:lpstr>
      <vt:lpstr>Time-of-Flight</vt:lpstr>
      <vt:lpstr>TOF @ EIC:  Available space</vt:lpstr>
      <vt:lpstr>Summary</vt:lpstr>
      <vt:lpstr>PowerPoint Presentation</vt:lpstr>
      <vt:lpstr>PowerPoint Presentation</vt:lpstr>
      <vt:lpstr>What is the meaning of “Long Shadow”?</vt:lpstr>
      <vt:lpstr>Additional Integration Points</vt:lpstr>
      <vt:lpstr>PowerPoint Presentation</vt:lpstr>
      <vt:lpstr>PowerPoint Presentation</vt:lpstr>
      <vt:lpstr>PowerPoint Presentation</vt:lpstr>
      <vt:lpstr>PowerPoint Presentation</vt:lpstr>
      <vt:lpstr>Superb e/p Separation</vt:lpstr>
      <vt:lpstr>PowerPoint Presentation</vt:lpstr>
      <vt:lpstr>PowerPoint Presentation</vt:lpstr>
      <vt:lpstr>More Compact Cherenkov eID Detectors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Hemmick</dc:creator>
  <cp:lastModifiedBy>Thomas Hemmick</cp:lastModifiedBy>
  <cp:revision>46</cp:revision>
  <dcterms:created xsi:type="dcterms:W3CDTF">2020-09-04T06:54:49Z</dcterms:created>
  <dcterms:modified xsi:type="dcterms:W3CDTF">2021-01-14T15:13:58Z</dcterms:modified>
</cp:coreProperties>
</file>