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60" r:id="rId2"/>
  </p:sldMasterIdLst>
  <p:notesMasterIdLst>
    <p:notesMasterId r:id="rId83"/>
  </p:notesMasterIdLst>
  <p:sldIdLst>
    <p:sldId id="1415" r:id="rId3"/>
    <p:sldId id="827" r:id="rId4"/>
    <p:sldId id="1289" r:id="rId5"/>
    <p:sldId id="1416" r:id="rId6"/>
    <p:sldId id="1450" r:id="rId7"/>
    <p:sldId id="1417" r:id="rId8"/>
    <p:sldId id="1411" r:id="rId9"/>
    <p:sldId id="1414" r:id="rId10"/>
    <p:sldId id="1386" r:id="rId11"/>
    <p:sldId id="1389" r:id="rId12"/>
    <p:sldId id="1391" r:id="rId13"/>
    <p:sldId id="1393" r:id="rId14"/>
    <p:sldId id="1419" r:id="rId15"/>
    <p:sldId id="1400" r:id="rId16"/>
    <p:sldId id="1430" r:id="rId17"/>
    <p:sldId id="1397" r:id="rId18"/>
    <p:sldId id="1405" r:id="rId19"/>
    <p:sldId id="1402" r:id="rId20"/>
    <p:sldId id="1398" r:id="rId21"/>
    <p:sldId id="1403" r:id="rId22"/>
    <p:sldId id="1404" r:id="rId23"/>
    <p:sldId id="1407" r:id="rId24"/>
    <p:sldId id="1446" r:id="rId25"/>
    <p:sldId id="1445" r:id="rId26"/>
    <p:sldId id="1420" r:id="rId27"/>
    <p:sldId id="1426" r:id="rId28"/>
    <p:sldId id="1456" r:id="rId29"/>
    <p:sldId id="1449" r:id="rId30"/>
    <p:sldId id="1448" r:id="rId31"/>
    <p:sldId id="1428" r:id="rId32"/>
    <p:sldId id="1455" r:id="rId33"/>
    <p:sldId id="1453" r:id="rId34"/>
    <p:sldId id="1432" r:id="rId35"/>
    <p:sldId id="1437" r:id="rId36"/>
    <p:sldId id="1442" r:id="rId37"/>
    <p:sldId id="1452" r:id="rId38"/>
    <p:sldId id="1439" r:id="rId39"/>
    <p:sldId id="1459" r:id="rId40"/>
    <p:sldId id="1460" r:id="rId41"/>
    <p:sldId id="1440" r:id="rId42"/>
    <p:sldId id="1469" r:id="rId43"/>
    <p:sldId id="1433" r:id="rId44"/>
    <p:sldId id="1436" r:id="rId45"/>
    <p:sldId id="1435" r:id="rId46"/>
    <p:sldId id="1408" r:id="rId47"/>
    <p:sldId id="1475" r:id="rId48"/>
    <p:sldId id="1323" r:id="rId49"/>
    <p:sldId id="1483" r:id="rId50"/>
    <p:sldId id="1464" r:id="rId51"/>
    <p:sldId id="1244" r:id="rId52"/>
    <p:sldId id="1473" r:id="rId53"/>
    <p:sldId id="1474" r:id="rId54"/>
    <p:sldId id="1470" r:id="rId55"/>
    <p:sldId id="1305" r:id="rId56"/>
    <p:sldId id="1479" r:id="rId57"/>
    <p:sldId id="1308" r:id="rId58"/>
    <p:sldId id="1295" r:id="rId59"/>
    <p:sldId id="1310" r:id="rId60"/>
    <p:sldId id="1481" r:id="rId61"/>
    <p:sldId id="1409" r:id="rId62"/>
    <p:sldId id="1484" r:id="rId63"/>
    <p:sldId id="1216" r:id="rId64"/>
    <p:sldId id="1214" r:id="rId65"/>
    <p:sldId id="1219" r:id="rId66"/>
    <p:sldId id="1366" r:id="rId67"/>
    <p:sldId id="1226" r:id="rId68"/>
    <p:sldId id="1486" r:id="rId69"/>
    <p:sldId id="1488" r:id="rId70"/>
    <p:sldId id="1374" r:id="rId71"/>
    <p:sldId id="1489" r:id="rId72"/>
    <p:sldId id="1212" r:id="rId73"/>
    <p:sldId id="1375" r:id="rId74"/>
    <p:sldId id="1376" r:id="rId75"/>
    <p:sldId id="1377" r:id="rId76"/>
    <p:sldId id="1461" r:id="rId77"/>
    <p:sldId id="1316" r:id="rId78"/>
    <p:sldId id="1300" r:id="rId79"/>
    <p:sldId id="1267" r:id="rId80"/>
    <p:sldId id="1476" r:id="rId81"/>
    <p:sldId id="1477" r:id="rId82"/>
  </p:sldIdLst>
  <p:sldSz cx="9144000" cy="6858000" type="screen4x3"/>
  <p:notesSz cx="6940550" cy="90805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4400" kern="1200">
        <a:solidFill>
          <a:srgbClr val="FF6600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4400" kern="1200">
        <a:solidFill>
          <a:srgbClr val="FF6600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4400" kern="1200">
        <a:solidFill>
          <a:srgbClr val="FF6600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4400" kern="1200">
        <a:solidFill>
          <a:srgbClr val="FF6600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4400" kern="1200">
        <a:solidFill>
          <a:srgbClr val="FF6600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4400" kern="1200">
        <a:solidFill>
          <a:srgbClr val="FF6600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4400" kern="1200">
        <a:solidFill>
          <a:srgbClr val="FF6600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4400" kern="1200">
        <a:solidFill>
          <a:srgbClr val="FF6600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4400" kern="1200">
        <a:solidFill>
          <a:srgbClr val="FF6600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30F1"/>
    <a:srgbClr val="C2FFF0"/>
    <a:srgbClr val="E73315"/>
    <a:srgbClr val="36990D"/>
    <a:srgbClr val="FF66CC"/>
    <a:srgbClr val="2951D0"/>
    <a:srgbClr val="FFFFE5"/>
    <a:srgbClr val="FF99FF"/>
    <a:srgbClr val="FFFF66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中度样式 1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14" autoAdjust="0"/>
    <p:restoredTop sz="98399" autoAdjust="0"/>
  </p:normalViewPr>
  <p:slideViewPr>
    <p:cSldViewPr>
      <p:cViewPr varScale="1">
        <p:scale>
          <a:sx n="59" d="100"/>
          <a:sy n="59" d="100"/>
        </p:scale>
        <p:origin x="169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83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3" tIns="45663" rIns="91323" bIns="45663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2238" y="0"/>
            <a:ext cx="30083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3" tIns="45663" rIns="91323" bIns="4566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1038"/>
            <a:ext cx="4540250" cy="3405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13238"/>
            <a:ext cx="508952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3" tIns="45663" rIns="91323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6475"/>
            <a:ext cx="30083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3" tIns="45663" rIns="91323" bIns="45663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2238" y="8626475"/>
            <a:ext cx="30083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3" tIns="45663" rIns="91323" bIns="4566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D46D3E4-72BD-8C4B-8CB2-14C3DB9189D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26017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5B9DF687-5949-5E48-9E87-62CAC8A1A647}" type="slidenum">
              <a:rPr kumimoji="0" lang="en-US" altLang="zh-CN" sz="1200">
                <a:solidFill>
                  <a:schemeClr val="tx1"/>
                </a:solidFill>
              </a:rPr>
              <a:pPr/>
              <a:t>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051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379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2905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37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400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0574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626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6218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3524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2503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19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663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20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166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21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7397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Times New Roman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D880E23B-9BC4-F74C-8F13-CD44399698D0}" type="slidenum">
              <a:rPr kumimoji="0" lang="en-US" altLang="zh-CN" sz="1200">
                <a:solidFill>
                  <a:schemeClr val="tx1"/>
                </a:solidFill>
              </a:rPr>
              <a:pPr/>
              <a:t>22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1475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23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2663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Times New Roman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549DBD1E-EE67-B640-8B5B-A2DAFC04240C}" type="slidenum">
              <a:rPr kumimoji="0" lang="en-US" altLang="zh-CN" sz="1200">
                <a:solidFill>
                  <a:schemeClr val="tx1"/>
                </a:solidFill>
              </a:rPr>
              <a:pPr/>
              <a:t>24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5467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25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7076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26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3311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27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0680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28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5146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29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603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Times New Roman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D880E23B-9BC4-F74C-8F13-CD44399698D0}" type="slidenum">
              <a:rPr kumimoji="0" lang="en-US" altLang="zh-CN" sz="1200">
                <a:solidFill>
                  <a:schemeClr val="tx1"/>
                </a:solidFill>
              </a:rPr>
              <a:pPr/>
              <a:t>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1963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30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1382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31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0759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32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6852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33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95657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Times New Roman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D880E23B-9BC4-F74C-8F13-CD44399698D0}" type="slidenum">
              <a:rPr kumimoji="0" lang="en-US" altLang="zh-CN" sz="1200">
                <a:solidFill>
                  <a:schemeClr val="tx1"/>
                </a:solidFill>
              </a:rPr>
              <a:pPr/>
              <a:t>34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5008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35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49581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36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2041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37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566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38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88157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39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934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77847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40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6919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41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493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42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4853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43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16093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44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5127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Times New Roman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D880E23B-9BC4-F74C-8F13-CD44399698D0}" type="slidenum">
              <a:rPr kumimoji="0" lang="en-US" altLang="zh-CN" sz="1200">
                <a:solidFill>
                  <a:schemeClr val="tx1"/>
                </a:solidFill>
              </a:rPr>
              <a:pPr/>
              <a:t>45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76044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46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8757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47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84714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48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655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832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03231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02913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05775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6439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37601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3682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13431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34187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63055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7055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59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628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3252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Times New Roman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D880E23B-9BC4-F74C-8F13-CD44399698D0}" type="slidenum">
              <a:rPr kumimoji="0" lang="en-US" altLang="zh-CN" sz="1200">
                <a:solidFill>
                  <a:schemeClr val="tx1"/>
                </a:solidFill>
              </a:rPr>
              <a:pPr/>
              <a:t>60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33869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61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9883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62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38397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63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33391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64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411700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65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1954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24384C-AB2C-C944-AC5B-92C9B153A033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23881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67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8680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68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24922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69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315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67527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94016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zh-CN" altLang="en-US">
              <a:latin typeface="Times New Roman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D880E23B-9BC4-F74C-8F13-CD44399698D0}" type="slidenum">
              <a:rPr kumimoji="0" lang="en-US" altLang="zh-CN" sz="1200">
                <a:solidFill>
                  <a:schemeClr val="tx1"/>
                </a:solidFill>
              </a:rPr>
              <a:pPr/>
              <a:t>71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23692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35529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5786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07059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667330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75911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071919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582648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79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205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133494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80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512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1E24384C-AB2C-C944-AC5B-92C9B153A033}" type="slidenum">
              <a:rPr kumimoji="0" lang="en-US" altLang="zh-CN" sz="1200">
                <a:solidFill>
                  <a:schemeClr val="tx1"/>
                </a:solidFill>
              </a:rPr>
              <a:pPr/>
              <a:t>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kumimoji="0" lang="zh-CN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15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F17B1-9F06-554C-B369-EC0C1CC976C5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610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F099-61E2-CC46-A65A-E0FC9CBB99CA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61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CD193-6794-5449-BDF4-D38CC0FB7F8F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950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55576-2B18-42A7-A078-85752C4014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067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4C42F-54E3-4284-895A-845F375C7B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286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08262-FE46-425D-95E5-5BC2999385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4408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000F4-768A-4407-BC58-702F361B93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2128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F6AC8-A775-4599-A52E-3F0FA1D113B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45565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D9137-CF79-4E37-8351-30A9717422D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1604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998B8-CE04-48B6-95C2-56F5C69659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0129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4C821-FF9C-4754-BB6A-71C3C8B82F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773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E09C5-A7EF-AC4E-839E-EEC08746BD18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933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44D6D-28C7-4A68-9974-3EDE048F92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93028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721D6-D525-48FB-AAA6-D8864AD650E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3439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EC04-1BCA-4574-A83D-ECF44DA438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126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BF72A-EE5B-254D-B5FE-EA13B4783E37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3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96964-AEE9-9043-AE43-D39271D33030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2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648D8-74E7-254F-B84D-0FAB009DDB26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05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3D703-A9D6-3F42-8C9D-F7D1AFB54EA5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42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13767-2554-5745-AAAD-F8EF79015091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96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CDC28-A869-0543-8E81-4B20D2861583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441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43385-FA22-2945-B3CE-E409190AFDC3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39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990099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CN"/>
              <a:t>2011 Moriond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3366FF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Yuehong Xie, Moriond EW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990099"/>
                </a:solidFill>
              </a:defRPr>
            </a:lvl1pPr>
          </a:lstStyle>
          <a:p>
            <a:pPr>
              <a:defRPr/>
            </a:pPr>
            <a:fld id="{B5448118-73A5-2647-858D-3F8F729CF6F7}" type="slidenum">
              <a:rPr lang="en-US" altLang="zh-CN"/>
              <a:pPr>
                <a:defRPr/>
              </a:pPr>
              <a:t>‹#›</a:t>
            </a:fld>
            <a:endParaRPr lang="en-US" altLang="zh-CN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宋体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宋体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81750"/>
            <a:ext cx="18351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>
                <a:solidFill>
                  <a:srgbClr val="00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2011 Moriond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6003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600">
                <a:solidFill>
                  <a:srgbClr val="00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华文楷体" charset="0"/>
                <a:cs typeface="华文楷体" charset="0"/>
              </a:defRPr>
            </a:lvl1pPr>
          </a:lstStyle>
          <a:p>
            <a:pPr>
              <a:defRPr/>
            </a:pPr>
            <a:r>
              <a:rPr lang="en-US" altLang="zh-CN"/>
              <a:t>Yuehong Xie, Moriond EW </a:t>
            </a: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381750"/>
            <a:ext cx="188277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B7F7DF66-D85F-46C5-BEA8-B3C2813E014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657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charset="0"/>
          <a:cs typeface="宋体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charset="0"/>
          <a:cs typeface="宋体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charset="0"/>
          <a:cs typeface="宋体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charset="0"/>
          <a:cs typeface="宋体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0"/>
          <a:cs typeface="宋体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0"/>
          <a:cs typeface="宋体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0"/>
          <a:cs typeface="宋体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0"/>
          <a:cs typeface="宋体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jpe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6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6.emf"/><Relationship Id="rId9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48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67.png"/><Relationship Id="rId4" Type="http://schemas.openxmlformats.org/officeDocument/2006/relationships/image" Target="../media/image4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6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61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77.png"/><Relationship Id="rId4" Type="http://schemas.openxmlformats.org/officeDocument/2006/relationships/image" Target="../media/image62.png"/><Relationship Id="rId9" Type="http://schemas.openxmlformats.org/officeDocument/2006/relationships/image" Target="../media/image64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gif"/><Relationship Id="rId3" Type="http://schemas.openxmlformats.org/officeDocument/2006/relationships/image" Target="../media/image82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46.emf"/><Relationship Id="rId9" Type="http://schemas.openxmlformats.org/officeDocument/2006/relationships/image" Target="../media/image7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76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92.png"/><Relationship Id="rId4" Type="http://schemas.openxmlformats.org/officeDocument/2006/relationships/image" Target="../media/image70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5.png"/><Relationship Id="rId3" Type="http://schemas.openxmlformats.org/officeDocument/2006/relationships/image" Target="../media/image810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emf"/><Relationship Id="rId11" Type="http://schemas.openxmlformats.org/officeDocument/2006/relationships/image" Target="../media/image76.emf"/><Relationship Id="rId5" Type="http://schemas.openxmlformats.org/officeDocument/2006/relationships/image" Target="../media/image73.emf"/><Relationship Id="rId10" Type="http://schemas.openxmlformats.org/officeDocument/2006/relationships/image" Target="../media/image75.emf"/><Relationship Id="rId4" Type="http://schemas.openxmlformats.org/officeDocument/2006/relationships/image" Target="../media/image72.emf"/><Relationship Id="rId9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11" Type="http://schemas.openxmlformats.org/officeDocument/2006/relationships/image" Target="../media/image105.png"/><Relationship Id="rId5" Type="http://schemas.openxmlformats.org/officeDocument/2006/relationships/image" Target="../media/image98.png"/><Relationship Id="rId10" Type="http://schemas.openxmlformats.org/officeDocument/2006/relationships/image" Target="../media/image104.png"/><Relationship Id="rId4" Type="http://schemas.openxmlformats.org/officeDocument/2006/relationships/image" Target="../media/image77.emf"/><Relationship Id="rId9" Type="http://schemas.openxmlformats.org/officeDocument/2006/relationships/image" Target="../media/image10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85.emf"/><Relationship Id="rId4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6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89.png"/><Relationship Id="rId7" Type="http://schemas.openxmlformats.org/officeDocument/2006/relationships/image" Target="../media/image98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3.png"/><Relationship Id="rId4" Type="http://schemas.openxmlformats.org/officeDocument/2006/relationships/image" Target="../media/image91.png"/><Relationship Id="rId9" Type="http://schemas.openxmlformats.org/officeDocument/2006/relationships/image" Target="../media/image12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2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emf"/><Relationship Id="rId5" Type="http://schemas.openxmlformats.org/officeDocument/2006/relationships/image" Target="../media/image123.png"/><Relationship Id="rId4" Type="http://schemas.openxmlformats.org/officeDocument/2006/relationships/image" Target="../media/image107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5.png"/><Relationship Id="rId7" Type="http://schemas.openxmlformats.org/officeDocument/2006/relationships/image" Target="../media/image112.emf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11" Type="http://schemas.openxmlformats.org/officeDocument/2006/relationships/image" Target="../media/image122.png"/><Relationship Id="rId5" Type="http://schemas.openxmlformats.org/officeDocument/2006/relationships/image" Target="../media/image114.png"/><Relationship Id="rId10" Type="http://schemas.openxmlformats.org/officeDocument/2006/relationships/image" Target="../media/image121.png"/><Relationship Id="rId4" Type="http://schemas.openxmlformats.org/officeDocument/2006/relationships/image" Target="../media/image109.emf"/><Relationship Id="rId9" Type="http://schemas.openxmlformats.org/officeDocument/2006/relationships/image" Target="../media/image1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emf"/><Relationship Id="rId5" Type="http://schemas.openxmlformats.org/officeDocument/2006/relationships/image" Target="../media/image118.emf"/><Relationship Id="rId4" Type="http://schemas.openxmlformats.org/officeDocument/2006/relationships/image" Target="../media/image117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9.png"/><Relationship Id="rId7" Type="http://schemas.openxmlformats.org/officeDocument/2006/relationships/image" Target="../media/image13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23.emf"/><Relationship Id="rId5" Type="http://schemas.openxmlformats.org/officeDocument/2006/relationships/image" Target="../media/image121.emf"/><Relationship Id="rId10" Type="http://schemas.openxmlformats.org/officeDocument/2006/relationships/image" Target="../media/image122.emf"/><Relationship Id="rId4" Type="http://schemas.openxmlformats.org/officeDocument/2006/relationships/image" Target="../media/image120.emf"/><Relationship Id="rId9" Type="http://schemas.openxmlformats.org/officeDocument/2006/relationships/image" Target="../media/image1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26.png"/><Relationship Id="rId4" Type="http://schemas.openxmlformats.org/officeDocument/2006/relationships/image" Target="../media/image13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image" Target="../media/image131.png"/><Relationship Id="rId7" Type="http://schemas.openxmlformats.org/officeDocument/2006/relationships/image" Target="../media/image14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11" Type="http://schemas.openxmlformats.org/officeDocument/2006/relationships/image" Target="../media/image129.emf"/><Relationship Id="rId5" Type="http://schemas.openxmlformats.org/officeDocument/2006/relationships/image" Target="../media/image127.emf"/><Relationship Id="rId10" Type="http://schemas.openxmlformats.org/officeDocument/2006/relationships/image" Target="../media/image128.emf"/><Relationship Id="rId4" Type="http://schemas.openxmlformats.org/officeDocument/2006/relationships/image" Target="../media/image135.png"/><Relationship Id="rId9" Type="http://schemas.openxmlformats.org/officeDocument/2006/relationships/image" Target="../media/image14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0.png"/><Relationship Id="rId3" Type="http://schemas.openxmlformats.org/officeDocument/2006/relationships/image" Target="../media/image1390.png"/><Relationship Id="rId7" Type="http://schemas.openxmlformats.org/officeDocument/2006/relationships/image" Target="../media/image14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png"/><Relationship Id="rId5" Type="http://schemas.openxmlformats.org/officeDocument/2006/relationships/image" Target="../media/image131.jpg"/><Relationship Id="rId10" Type="http://schemas.openxmlformats.org/officeDocument/2006/relationships/image" Target="../media/image146.png"/><Relationship Id="rId4" Type="http://schemas.openxmlformats.org/officeDocument/2006/relationships/image" Target="../media/image130.jpg"/><Relationship Id="rId9" Type="http://schemas.openxmlformats.org/officeDocument/2006/relationships/image" Target="../media/image145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1.png"/><Relationship Id="rId3" Type="http://schemas.openxmlformats.org/officeDocument/2006/relationships/image" Target="../media/image147.png"/><Relationship Id="rId7" Type="http://schemas.openxmlformats.org/officeDocument/2006/relationships/image" Target="../media/image150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.emf"/><Relationship Id="rId5" Type="http://schemas.openxmlformats.org/officeDocument/2006/relationships/image" Target="../media/image148.png"/><Relationship Id="rId4" Type="http://schemas.openxmlformats.org/officeDocument/2006/relationships/image" Target="../media/image66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jpeg"/><Relationship Id="rId3" Type="http://schemas.openxmlformats.org/officeDocument/2006/relationships/image" Target="../media/image540.png"/><Relationship Id="rId7" Type="http://schemas.openxmlformats.org/officeDocument/2006/relationships/image" Target="../media/image15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5.png"/><Relationship Id="rId5" Type="http://schemas.openxmlformats.org/officeDocument/2006/relationships/image" Target="../media/image153.png"/><Relationship Id="rId4" Type="http://schemas.openxmlformats.org/officeDocument/2006/relationships/image" Target="../media/image15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158.png"/></Relationships>
</file>

<file path=ppt/slides/_rels/slide4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2.png"/><Relationship Id="rId3" Type="http://schemas.openxmlformats.org/officeDocument/2006/relationships/image" Target="../media/image161.png"/><Relationship Id="rId12" Type="http://schemas.openxmlformats.org/officeDocument/2006/relationships/image" Target="../media/image650.png"/><Relationship Id="rId2" Type="http://schemas.openxmlformats.org/officeDocument/2006/relationships/notesSlide" Target="../notesSlides/notesSlide49.xml"/><Relationship Id="rId16" Type="http://schemas.openxmlformats.org/officeDocument/2006/relationships/image" Target="../media/image165.jp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64.png"/><Relationship Id="rId14" Type="http://schemas.openxmlformats.org/officeDocument/2006/relationships/image" Target="../media/image16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175.png"/><Relationship Id="rId3" Type="http://schemas.openxmlformats.org/officeDocument/2006/relationships/image" Target="../media/image1210.png"/><Relationship Id="rId7" Type="http://schemas.openxmlformats.org/officeDocument/2006/relationships/image" Target="../media/image169.png"/><Relationship Id="rId12" Type="http://schemas.openxmlformats.org/officeDocument/2006/relationships/image" Target="../media/image17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8.png"/><Relationship Id="rId11" Type="http://schemas.openxmlformats.org/officeDocument/2006/relationships/image" Target="../media/image173.png"/><Relationship Id="rId5" Type="http://schemas.openxmlformats.org/officeDocument/2006/relationships/image" Target="../media/image167.png"/><Relationship Id="rId10" Type="http://schemas.openxmlformats.org/officeDocument/2006/relationships/image" Target="../media/image172.png"/><Relationship Id="rId4" Type="http://schemas.openxmlformats.org/officeDocument/2006/relationships/image" Target="../media/image166.emf"/><Relationship Id="rId9" Type="http://schemas.openxmlformats.org/officeDocument/2006/relationships/image" Target="../media/image17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7.emf"/><Relationship Id="rId5" Type="http://schemas.openxmlformats.org/officeDocument/2006/relationships/image" Target="../media/image176.emf"/><Relationship Id="rId4" Type="http://schemas.openxmlformats.org/officeDocument/2006/relationships/image" Target="../media/image175.e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emf"/><Relationship Id="rId3" Type="http://schemas.openxmlformats.org/officeDocument/2006/relationships/image" Target="../media/image180.png"/><Relationship Id="rId7" Type="http://schemas.openxmlformats.org/officeDocument/2006/relationships/image" Target="../media/image18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emf"/><Relationship Id="rId5" Type="http://schemas.openxmlformats.org/officeDocument/2006/relationships/image" Target="../media/image179.emf"/><Relationship Id="rId4" Type="http://schemas.openxmlformats.org/officeDocument/2006/relationships/image" Target="../media/image178.e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3" Type="http://schemas.openxmlformats.org/officeDocument/2006/relationships/image" Target="../media/image186.png"/><Relationship Id="rId7" Type="http://schemas.openxmlformats.org/officeDocument/2006/relationships/image" Target="../media/image184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9.png"/><Relationship Id="rId5" Type="http://schemas.openxmlformats.org/officeDocument/2006/relationships/image" Target="../media/image183.emf"/><Relationship Id="rId4" Type="http://schemas.openxmlformats.org/officeDocument/2006/relationships/image" Target="../media/image182.emf"/><Relationship Id="rId9" Type="http://schemas.openxmlformats.org/officeDocument/2006/relationships/image" Target="../media/image18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.emf"/><Relationship Id="rId5" Type="http://schemas.openxmlformats.org/officeDocument/2006/relationships/image" Target="../media/image186.jpg"/><Relationship Id="rId4" Type="http://schemas.openxmlformats.org/officeDocument/2006/relationships/image" Target="../media/image175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8.emf"/><Relationship Id="rId5" Type="http://schemas.openxmlformats.org/officeDocument/2006/relationships/image" Target="../media/image196.png"/><Relationship Id="rId4" Type="http://schemas.openxmlformats.org/officeDocument/2006/relationships/image" Target="../media/image1850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233.png"/><Relationship Id="rId7" Type="http://schemas.openxmlformats.org/officeDocument/2006/relationships/image" Target="../media/image189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0.png"/><Relationship Id="rId5" Type="http://schemas.openxmlformats.org/officeDocument/2006/relationships/image" Target="../media/image188.png"/><Relationship Id="rId4" Type="http://schemas.openxmlformats.org/officeDocument/2006/relationships/image" Target="../media/image187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png"/><Relationship Id="rId3" Type="http://schemas.openxmlformats.org/officeDocument/2006/relationships/image" Target="../media/image191.jpg"/><Relationship Id="rId7" Type="http://schemas.openxmlformats.org/officeDocument/2006/relationships/image" Target="../media/image20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3.png"/><Relationship Id="rId5" Type="http://schemas.openxmlformats.org/officeDocument/2006/relationships/image" Target="../media/image192.jpg"/><Relationship Id="rId4" Type="http://schemas.openxmlformats.org/officeDocument/2006/relationships/image" Target="../media/image201.png"/><Relationship Id="rId9" Type="http://schemas.openxmlformats.org/officeDocument/2006/relationships/image" Target="../media/image19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5.png"/><Relationship Id="rId4" Type="http://schemas.openxmlformats.org/officeDocument/2006/relationships/image" Target="../media/image194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2.png"/><Relationship Id="rId3" Type="http://schemas.openxmlformats.org/officeDocument/2006/relationships/image" Target="../media/image196.jp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9.png"/><Relationship Id="rId5" Type="http://schemas.openxmlformats.org/officeDocument/2006/relationships/image" Target="../media/image198.jpeg"/><Relationship Id="rId4" Type="http://schemas.openxmlformats.org/officeDocument/2006/relationships/image" Target="../media/image197.jpg"/><Relationship Id="rId9" Type="http://schemas.openxmlformats.org/officeDocument/2006/relationships/image" Target="../media/image20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7" Type="http://schemas.openxmlformats.org/officeDocument/2006/relationships/image" Target="../media/image212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1.png"/><Relationship Id="rId5" Type="http://schemas.openxmlformats.org/officeDocument/2006/relationships/image" Target="../media/image210.png"/><Relationship Id="rId4" Type="http://schemas.openxmlformats.org/officeDocument/2006/relationships/image" Target="../media/image20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jp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00.png"/><Relationship Id="rId4" Type="http://schemas.openxmlformats.org/officeDocument/2006/relationships/image" Target="../media/image53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jp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7" Type="http://schemas.openxmlformats.org/officeDocument/2006/relationships/image" Target="../media/image222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9.jpg"/><Relationship Id="rId5" Type="http://schemas.openxmlformats.org/officeDocument/2006/relationships/image" Target="../media/image218.jpg"/><Relationship Id="rId4" Type="http://schemas.openxmlformats.org/officeDocument/2006/relationships/image" Target="../media/image21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1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tif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5.png"/><Relationship Id="rId4" Type="http://schemas.openxmlformats.org/officeDocument/2006/relationships/image" Target="../media/image2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7.bin"/><Relationship Id="rId3" Type="http://schemas.openxmlformats.org/officeDocument/2006/relationships/image" Target="../media/image113.png"/><Relationship Id="rId7" Type="http://schemas.openxmlformats.org/officeDocument/2006/relationships/image" Target="../media/image9.emf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15.wmf"/><Relationship Id="rId2" Type="http://schemas.openxmlformats.org/officeDocument/2006/relationships/notesSlide" Target="../notesSlides/notesSlide7.xml"/><Relationship Id="rId16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png"/><Relationship Id="rId5" Type="http://schemas.openxmlformats.org/officeDocument/2006/relationships/image" Target="../media/image8.emf"/><Relationship Id="rId15" Type="http://schemas.openxmlformats.org/officeDocument/2006/relationships/image" Target="../media/image14.wmf"/><Relationship Id="rId10" Type="http://schemas.openxmlformats.org/officeDocument/2006/relationships/image" Target="../media/image19.png"/><Relationship Id="rId19" Type="http://schemas.openxmlformats.org/officeDocument/2006/relationships/image" Target="../media/image16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emf"/><Relationship Id="rId14" Type="http://schemas.openxmlformats.org/officeDocument/2006/relationships/oleObject" Target="../embeddings/oleObject5.bin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e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tif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tiff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0.png"/><Relationship Id="rId7" Type="http://schemas.openxmlformats.org/officeDocument/2006/relationships/image" Target="../media/image1990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emf"/><Relationship Id="rId5" Type="http://schemas.openxmlformats.org/officeDocument/2006/relationships/image" Target="../media/image229.emf"/><Relationship Id="rId4" Type="http://schemas.openxmlformats.org/officeDocument/2006/relationships/image" Target="../media/image121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7" Type="http://schemas.openxmlformats.org/officeDocument/2006/relationships/image" Target="../media/image2070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4.png"/><Relationship Id="rId5" Type="http://schemas.openxmlformats.org/officeDocument/2006/relationships/image" Target="../media/image232.png"/><Relationship Id="rId4" Type="http://schemas.openxmlformats.org/officeDocument/2006/relationships/image" Target="../media/image231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7.emf"/><Relationship Id="rId3" Type="http://schemas.openxmlformats.org/officeDocument/2006/relationships/image" Target="../media/image37.png"/><Relationship Id="rId7" Type="http://schemas.openxmlformats.org/officeDocument/2006/relationships/image" Target="../media/image410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5" Type="http://schemas.openxmlformats.org/officeDocument/2006/relationships/image" Target="../media/image236.emf"/><Relationship Id="rId4" Type="http://schemas.openxmlformats.org/officeDocument/2006/relationships/image" Target="../media/image235.jpg"/><Relationship Id="rId9" Type="http://schemas.openxmlformats.org/officeDocument/2006/relationships/image" Target="../media/image2110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2.png"/><Relationship Id="rId3" Type="http://schemas.openxmlformats.org/officeDocument/2006/relationships/image" Target="../media/image215.png"/><Relationship Id="rId7" Type="http://schemas.openxmlformats.org/officeDocument/2006/relationships/image" Target="../media/image241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39.png"/><Relationship Id="rId4" Type="http://schemas.openxmlformats.org/officeDocument/2006/relationships/image" Target="../media/image238.jp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3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/>
          <p:cNvSpPr txBox="1">
            <a:spLocks noChangeArrowheads="1"/>
          </p:cNvSpPr>
          <p:nvPr/>
        </p:nvSpPr>
        <p:spPr bwMode="auto">
          <a:xfrm>
            <a:off x="899592" y="6237312"/>
            <a:ext cx="7273106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altLang="zh-CN" sz="2000" b="1" dirty="0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IAS program on High Energy Physics, 14-21 </a:t>
            </a:r>
            <a:r>
              <a:rPr kumimoji="0" lang="en-US" altLang="zh-CN" sz="2000" b="1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Wingdings"/>
              </a:rPr>
              <a:t>Jan</a:t>
            </a:r>
            <a:r>
              <a:rPr kumimoji="0" lang="zh-CN" altLang="en-US" sz="2000" b="1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Wingdings"/>
              </a:rPr>
              <a:t> </a:t>
            </a:r>
            <a:r>
              <a:rPr kumimoji="0" lang="en-US" altLang="zh-CN" sz="2000" b="1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Wingdings"/>
              </a:rPr>
              <a:t>2021</a:t>
            </a:r>
            <a:endParaRPr kumimoji="0" lang="en-US" altLang="zh-CN" sz="2400" b="1" dirty="0">
              <a:solidFill>
                <a:srgbClr val="000000"/>
              </a:solidFill>
              <a:latin typeface="微软雅黑"/>
              <a:ea typeface="微软雅黑"/>
              <a:cs typeface="微软雅黑"/>
            </a:endParaRPr>
          </a:p>
        </p:txBody>
      </p:sp>
      <p:pic>
        <p:nvPicPr>
          <p:cNvPr id="2051" name="Picture 3" descr="http://www.vividict.com/UserFiles/Image/00001denghao.gif">
            <a:extLst>
              <a:ext uri="{FF2B5EF4-FFF2-40B4-BE49-F238E27FC236}">
                <a16:creationId xmlns:a16="http://schemas.microsoft.com/office/drawing/2014/main" id="{F7FB19E3-E86B-49C3-BF91-57E522042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-136525"/>
            <a:ext cx="85725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47B3C5E-72AD-48B9-86E0-5192EDA16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78" y="29593"/>
            <a:ext cx="7551322" cy="5559647"/>
          </a:xfrm>
          <a:prstGeom prst="rect">
            <a:avLst/>
          </a:prstGeom>
        </p:spPr>
      </p:pic>
      <p:sp>
        <p:nvSpPr>
          <p:cNvPr id="13" name="Rectangle 14">
            <a:extLst>
              <a:ext uri="{FF2B5EF4-FFF2-40B4-BE49-F238E27FC236}">
                <a16:creationId xmlns:a16="http://schemas.microsoft.com/office/drawing/2014/main" id="{164E334A-A3EB-40F9-9373-EA450CED50F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96888" y="4293096"/>
            <a:ext cx="7817979" cy="1868016"/>
          </a:xfrm>
          <a:solidFill>
            <a:schemeClr val="bg1"/>
          </a:solidFill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zh-CN" sz="2400" b="1" dirty="0"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2400" b="1" dirty="0" err="1">
                <a:solidFill>
                  <a:srgbClr val="0930F1"/>
                </a:solidFill>
                <a:latin typeface="微软雅黑"/>
                <a:ea typeface="微软雅黑"/>
                <a:cs typeface="微软雅黑"/>
              </a:rPr>
              <a:t>Yuehong</a:t>
            </a:r>
            <a:r>
              <a:rPr kumimoji="0" lang="en-US" altLang="zh-CN" sz="2400" b="1" dirty="0">
                <a:solidFill>
                  <a:srgbClr val="0930F1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0" lang="en-US" altLang="zh-CN" sz="2400" b="1" dirty="0" err="1">
                <a:solidFill>
                  <a:srgbClr val="0930F1"/>
                </a:solidFill>
                <a:latin typeface="微软雅黑"/>
                <a:ea typeface="微软雅黑"/>
                <a:cs typeface="微软雅黑"/>
              </a:rPr>
              <a:t>Xie</a:t>
            </a:r>
            <a:endParaRPr kumimoji="0" lang="en-US" altLang="zh-CN" sz="2400" b="1" dirty="0">
              <a:solidFill>
                <a:srgbClr val="0930F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2400" b="1" dirty="0">
                <a:solidFill>
                  <a:srgbClr val="0930F1"/>
                </a:solidFill>
                <a:latin typeface="微软雅黑"/>
                <a:ea typeface="微软雅黑"/>
              </a:rPr>
              <a:t>Central China Normal University</a:t>
            </a: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zh-CN" sz="2400" b="1" dirty="0">
              <a:latin typeface="微软雅黑"/>
              <a:ea typeface="微软雅黑"/>
            </a:endParaRP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zh-CN" sz="2400" b="1" dirty="0">
              <a:latin typeface="微软雅黑"/>
              <a:ea typeface="微软雅黑"/>
            </a:endParaRP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1E3BA459-AA9D-4F85-9F25-C4A59C472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2924944"/>
            <a:ext cx="8933500" cy="16629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Past, present &amp; future of B physics </a:t>
            </a:r>
          </a:p>
          <a:p>
            <a:pPr>
              <a:spcBef>
                <a:spcPts val="1200"/>
              </a:spcBef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&amp; role of particle identification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AA316AA-4F24-49EB-809E-3BB369E124BB}"/>
              </a:ext>
            </a:extLst>
          </p:cNvPr>
          <p:cNvSpPr/>
          <p:nvPr/>
        </p:nvSpPr>
        <p:spPr bwMode="auto">
          <a:xfrm>
            <a:off x="7380312" y="2348880"/>
            <a:ext cx="864096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2018</a:t>
            </a:r>
            <a:endParaRPr kumimoji="0" lang="zh-CN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2F508A2-82FD-4E0E-BCA5-E3025E382C2E}"/>
              </a:ext>
            </a:extLst>
          </p:cNvPr>
          <p:cNvSpPr/>
          <p:nvPr/>
        </p:nvSpPr>
        <p:spPr bwMode="auto">
          <a:xfrm flipH="1">
            <a:off x="4139952" y="1550069"/>
            <a:ext cx="720080" cy="366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</a:rPr>
              <a:t>FCC-</a:t>
            </a:r>
            <a:r>
              <a:rPr lang="en-US" altLang="zh-CN" sz="1800" b="1" dirty="0" err="1">
                <a:solidFill>
                  <a:srgbClr val="FF0000"/>
                </a:solidFill>
                <a:latin typeface="Times New Roman" pitchFamily="18" charset="0"/>
              </a:rPr>
              <a:t>ee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</a:rPr>
              <a:t>?</a:t>
            </a:r>
            <a:endParaRPr kumimoji="0" lang="zh-CN" altLang="en-US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46D3A5BF-7D82-474F-8091-73333F9FD3C3}"/>
              </a:ext>
            </a:extLst>
          </p:cNvPr>
          <p:cNvSpPr/>
          <p:nvPr/>
        </p:nvSpPr>
        <p:spPr bwMode="auto">
          <a:xfrm flipH="1">
            <a:off x="6300192" y="1412776"/>
            <a:ext cx="720080" cy="366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</a:rPr>
              <a:t>CEPC?</a:t>
            </a:r>
            <a:endParaRPr kumimoji="0" lang="zh-CN" altLang="en-US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839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Babar detector  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67C61DE-7217-44D6-8674-8A3612CAA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48" y="836712"/>
            <a:ext cx="7452320" cy="51442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079CDA3-1A04-4A9E-B5B1-77CC438A826C}"/>
                  </a:ext>
                </a:extLst>
              </p:cNvPr>
              <p:cNvSpPr txBox="1"/>
              <p:nvPr/>
            </p:nvSpPr>
            <p:spPr bwMode="auto">
              <a:xfrm>
                <a:off x="899592" y="5961474"/>
                <a:ext cx="7344816" cy="707886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000" dirty="0">
                    <a:solidFill>
                      <a:srgbClr val="C00000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T</a:t>
                </a:r>
                <a:r>
                  <a:rPr lang="en-US" altLang="zh-CN" sz="20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agging power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𝜖</m:t>
                    </m:r>
                    <m:sSup>
                      <m:sSupPr>
                        <m:ctrlPr>
                          <a:rPr lang="en-US" altLang="zh-CN" sz="2000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黑体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黑体"/>
                                <a:cs typeface="Arial" panose="020B0604020202020204" pitchFamily="34" charset="0"/>
                              </a:rPr>
                              <m:t>1</m:t>
                            </m:r>
                            <m:r>
                              <a:rPr lang="en-US" altLang="zh-CN" sz="20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黑体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en-US" altLang="zh-CN" sz="20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黑体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en-US" altLang="zh-CN" sz="20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黑体"/>
                                <a:cs typeface="Arial" panose="020B0604020202020204" pitchFamily="34" charset="0"/>
                              </a:rPr>
                              <m:t>𝜔</m:t>
                            </m:r>
                          </m:e>
                        </m:d>
                      </m:e>
                      <m:sup>
                        <m:r>
                          <a:rPr lang="en-US" altLang="zh-CN" sz="2000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US" altLang="zh-CN" sz="2000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∼</m:t>
                    </m:r>
                    <m:r>
                      <a:rPr lang="en-US" altLang="zh-CN" sz="2000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35</m:t>
                    </m:r>
                    <m:r>
                      <a:rPr lang="en-US" altLang="zh-CN" sz="2000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%</m:t>
                    </m:r>
                  </m:oMath>
                </a14:m>
                <a:endParaRPr lang="en-US" altLang="zh-CN" sz="2000" dirty="0">
                  <a:solidFill>
                    <a:srgbClr val="C00000"/>
                  </a:solidFill>
                  <a:effectLst/>
                  <a:latin typeface="+mn-lt"/>
                  <a:ea typeface="黑体"/>
                  <a:cs typeface="黑体"/>
                </a:endParaRPr>
              </a:p>
              <a:p>
                <a:pPr algn="l"/>
                <a:r>
                  <a:rPr lang="en-US" altLang="zh-CN" sz="2000" dirty="0">
                    <a:solidFill>
                      <a:srgbClr val="2951D0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Time resolution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∼</m:t>
                    </m:r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1</m:t>
                    </m:r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5</m:t>
                    </m:r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ps</m:t>
                    </m:r>
                  </m:oMath>
                </a14:m>
                <a:r>
                  <a:rPr lang="en-US" altLang="zh-CN" sz="2000" dirty="0">
                    <a:solidFill>
                      <a:srgbClr val="2951D0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smtClean="0">
                            <a:solidFill>
                              <a:srgbClr val="2951D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2951D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B</m:t>
                        </m:r>
                      </m:e>
                      <m:sup>
                        <m:r>
                          <a:rPr lang="en-US" altLang="zh-CN" sz="2000" b="0" i="0" smtClean="0">
                            <a:solidFill>
                              <a:srgbClr val="2951D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000" dirty="0">
                    <a:solidFill>
                      <a:srgbClr val="2951D0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oscillation period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∼</m:t>
                    </m:r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12</m:t>
                    </m:r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ps</m:t>
                    </m:r>
                  </m:oMath>
                </a14:m>
                <a:endParaRPr lang="zh-CN" altLang="en-US" sz="2000" dirty="0">
                  <a:solidFill>
                    <a:srgbClr val="2951D0"/>
                  </a:solidFill>
                  <a:effectLst/>
                  <a:latin typeface="Arial" panose="020B0604020202020204" pitchFamily="34" charset="0"/>
                  <a:ea typeface="黑体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079CDA3-1A04-4A9E-B5B1-77CC438A82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9592" y="5961474"/>
                <a:ext cx="7344816" cy="707886"/>
              </a:xfrm>
              <a:prstGeom prst="rect">
                <a:avLst/>
              </a:prstGeom>
              <a:blipFill>
                <a:blip r:embed="rId4"/>
                <a:stretch>
                  <a:fillRect l="-661" t="-2459" b="-12295"/>
                </a:stretch>
              </a:blipFill>
              <a:ln w="38100">
                <a:solidFill>
                  <a:schemeClr val="accent1"/>
                </a:solidFill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994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Babar Cherenkov detector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E60BCA6-29AB-416A-BD0F-D8001977DDEB}"/>
              </a:ext>
            </a:extLst>
          </p:cNvPr>
          <p:cNvSpPr/>
          <p:nvPr/>
        </p:nvSpPr>
        <p:spPr bwMode="auto">
          <a:xfrm>
            <a:off x="4139952" y="5157192"/>
            <a:ext cx="4320480" cy="4762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0BF8833-A628-455B-8855-168B92D00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32" y="836712"/>
            <a:ext cx="8172400" cy="512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356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Babar PID performance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E60BCA6-29AB-416A-BD0F-D8001977DDEB}"/>
              </a:ext>
            </a:extLst>
          </p:cNvPr>
          <p:cNvSpPr/>
          <p:nvPr/>
        </p:nvSpPr>
        <p:spPr bwMode="auto">
          <a:xfrm>
            <a:off x="4139952" y="5157192"/>
            <a:ext cx="4320480" cy="4762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23DFEED-493E-449D-9748-6EC4DDB1D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3426"/>
            <a:ext cx="9144000" cy="557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773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The LHCb approach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155382D0-62F1-464B-B44C-573B67DF9546}"/>
                  </a:ext>
                </a:extLst>
              </p:cNvPr>
              <p:cNvSpPr txBox="1"/>
              <p:nvPr/>
            </p:nvSpPr>
            <p:spPr bwMode="auto">
              <a:xfrm>
                <a:off x="827584" y="5877272"/>
                <a:ext cx="7416824" cy="707886"/>
              </a:xfrm>
              <a:prstGeom prst="rect">
                <a:avLst/>
              </a:prstGeom>
              <a:noFill/>
              <a:ln w="38100"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Prompt particles produced in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𝒑𝒑</m:t>
                    </m:r>
                  </m:oMath>
                </a14:m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collision facilitate PV reconstruction, but also form a huge background. </a:t>
                </a:r>
                <a:endParaRPr lang="zh-CN" altLang="en-US" sz="2000" b="1" dirty="0">
                  <a:solidFill>
                    <a:srgbClr val="0930F1"/>
                  </a:solidFill>
                  <a:effectLst/>
                  <a:latin typeface="Arial" panose="020B0604020202020204" pitchFamily="34" charset="0"/>
                  <a:ea typeface="黑体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155382D0-62F1-464B-B44C-573B67DF95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5877272"/>
                <a:ext cx="7416824" cy="707886"/>
              </a:xfrm>
              <a:prstGeom prst="rect">
                <a:avLst/>
              </a:prstGeom>
              <a:blipFill>
                <a:blip r:embed="rId3"/>
                <a:stretch>
                  <a:fillRect l="-905" t="-3448" b="-15517"/>
                </a:stretch>
              </a:blipFill>
              <a:ln w="38100"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3B43FB1F-67CD-46E4-B7C6-FB883A985A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129" y="1700337"/>
            <a:ext cx="7784311" cy="4104927"/>
          </a:xfrm>
          <a:prstGeom prst="rect">
            <a:avLst/>
          </a:prstGeom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EDEFA8AC-B16A-4A42-B23E-CCFFF8881CF0}"/>
              </a:ext>
            </a:extLst>
          </p:cNvPr>
          <p:cNvCxnSpPr/>
          <p:nvPr/>
        </p:nvCxnSpPr>
        <p:spPr bwMode="auto">
          <a:xfrm>
            <a:off x="1403648" y="1124744"/>
            <a:ext cx="0" cy="26280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54A14F14-845B-4099-AAFF-052F42AABE41}"/>
              </a:ext>
            </a:extLst>
          </p:cNvPr>
          <p:cNvCxnSpPr>
            <a:cxnSpLocks/>
          </p:cNvCxnSpPr>
          <p:nvPr/>
        </p:nvCxnSpPr>
        <p:spPr bwMode="auto">
          <a:xfrm>
            <a:off x="4716016" y="1124744"/>
            <a:ext cx="0" cy="20519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4178AB22-DE60-4F50-92F1-DECCAF05AA71}"/>
              </a:ext>
            </a:extLst>
          </p:cNvPr>
          <p:cNvCxnSpPr>
            <a:cxnSpLocks/>
          </p:cNvCxnSpPr>
          <p:nvPr/>
        </p:nvCxnSpPr>
        <p:spPr bwMode="auto">
          <a:xfrm>
            <a:off x="1403648" y="1412776"/>
            <a:ext cx="331236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B4DE5470-E79F-4F7B-A73B-AF6604280A0B}"/>
                  </a:ext>
                </a:extLst>
              </p:cNvPr>
              <p:cNvSpPr txBox="1"/>
              <p:nvPr/>
            </p:nvSpPr>
            <p:spPr bwMode="auto">
              <a:xfrm>
                <a:off x="5532364" y="908475"/>
                <a:ext cx="1487908" cy="7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rtlCol="0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2400" b="1" i="1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𝒕</m:t>
                      </m:r>
                      <m:r>
                        <a:rPr kumimoji="0" lang="en-US" altLang="zh-CN" sz="2400" b="1" i="1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=</m:t>
                      </m:r>
                      <m:r>
                        <a:rPr kumimoji="0" lang="en-US" altLang="zh-CN" sz="2400" b="1" i="1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𝑳</m:t>
                      </m:r>
                      <m:r>
                        <a:rPr kumimoji="0" lang="en-US" altLang="zh-CN" sz="2400" b="1" i="1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⋅</m:t>
                      </m:r>
                      <m:f>
                        <m:fPr>
                          <m:ctrlPr>
                            <a:rPr kumimoji="0" lang="en-US" altLang="zh-CN" sz="24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𝒎</m:t>
                          </m:r>
                        </m:num>
                        <m:den>
                          <m:r>
                            <a:rPr kumimoji="0" lang="en-US" altLang="zh-CN" sz="24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𝒑</m:t>
                          </m:r>
                        </m:den>
                      </m:f>
                    </m:oMath>
                  </m:oMathPara>
                </a14:m>
                <a:endParaRPr kumimoji="0" lang="zh-CN" altLang="en-US" sz="2400" b="1" dirty="0">
                  <a:solidFill>
                    <a:srgbClr val="0930F1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B4DE5470-E79F-4F7B-A73B-AF6604280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32364" y="908475"/>
                <a:ext cx="1487908" cy="7923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6DFA5BF4-8193-44A5-8503-EC39322409ED}"/>
                  </a:ext>
                </a:extLst>
              </p:cNvPr>
              <p:cNvSpPr txBox="1"/>
              <p:nvPr/>
            </p:nvSpPr>
            <p:spPr bwMode="auto">
              <a:xfrm>
                <a:off x="2678914" y="1012666"/>
                <a:ext cx="44916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rtlCol="0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2400" b="1" i="1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𝑳</m:t>
                      </m:r>
                    </m:oMath>
                  </m:oMathPara>
                </a14:m>
                <a:endParaRPr kumimoji="0" lang="zh-CN" altLang="en-US" sz="2400" b="1" dirty="0">
                  <a:solidFill>
                    <a:srgbClr val="0930F1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6DFA5BF4-8193-44A5-8503-EC3932240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78914" y="1012666"/>
                <a:ext cx="449161" cy="461665"/>
              </a:xfrm>
              <a:prstGeom prst="rect">
                <a:avLst/>
              </a:prstGeom>
              <a:blipFill>
                <a:blip r:embed="rId6"/>
                <a:stretch>
                  <a:fillRect l="-13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703AC705-4DAE-4B21-8A92-B0DF7539E4B5}"/>
              </a:ext>
            </a:extLst>
          </p:cNvPr>
          <p:cNvCxnSpPr>
            <a:cxnSpLocks/>
          </p:cNvCxnSpPr>
          <p:nvPr/>
        </p:nvCxnSpPr>
        <p:spPr bwMode="auto">
          <a:xfrm flipH="1">
            <a:off x="745308" y="3996208"/>
            <a:ext cx="586331" cy="7289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CC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96501E9D-ACA2-415D-9EE0-5E6720B2BDED}"/>
              </a:ext>
            </a:extLst>
          </p:cNvPr>
          <p:cNvCxnSpPr>
            <a:cxnSpLocks/>
          </p:cNvCxnSpPr>
          <p:nvPr/>
        </p:nvCxnSpPr>
        <p:spPr bwMode="auto">
          <a:xfrm flipH="1">
            <a:off x="1187625" y="3996208"/>
            <a:ext cx="216023" cy="11609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CC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93F1D003-CCA3-428A-8BEE-4D8613B25AB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11562" y="3068960"/>
            <a:ext cx="720077" cy="6396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CC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D33C901B-6DCD-405B-8946-B9CBFC8CF47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71602" y="2400806"/>
            <a:ext cx="360037" cy="12358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CC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E13BA4FE-1E7B-4E55-A5D1-2A00774905A4}"/>
              </a:ext>
            </a:extLst>
          </p:cNvPr>
          <p:cNvCxnSpPr>
            <a:cxnSpLocks/>
          </p:cNvCxnSpPr>
          <p:nvPr/>
        </p:nvCxnSpPr>
        <p:spPr bwMode="auto">
          <a:xfrm flipV="1">
            <a:off x="1547664" y="3537248"/>
            <a:ext cx="1224136" cy="2517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CC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6F018CB2-A357-4EDF-8C1B-092902F15987}"/>
              </a:ext>
            </a:extLst>
          </p:cNvPr>
          <p:cNvCxnSpPr>
            <a:cxnSpLocks/>
          </p:cNvCxnSpPr>
          <p:nvPr/>
        </p:nvCxnSpPr>
        <p:spPr bwMode="auto">
          <a:xfrm>
            <a:off x="1475656" y="3869432"/>
            <a:ext cx="864096" cy="4236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CC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200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LHCb detector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4E2B18D-B306-4FC0-A951-AA5198F7C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90" y="980728"/>
            <a:ext cx="7480402" cy="47504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20FD7E4-4E39-4A6A-8B21-F98E916273E4}"/>
                  </a:ext>
                </a:extLst>
              </p:cNvPr>
              <p:cNvSpPr txBox="1"/>
              <p:nvPr/>
            </p:nvSpPr>
            <p:spPr bwMode="auto">
              <a:xfrm>
                <a:off x="1187624" y="5949280"/>
                <a:ext cx="6552728" cy="707886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0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Effective tagging</a:t>
                </a:r>
                <a:r>
                  <a:rPr lang="en-US" altLang="zh-CN" sz="2000" dirty="0">
                    <a:solidFill>
                      <a:srgbClr val="C00000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efficiency</a:t>
                </a:r>
                <a:r>
                  <a:rPr lang="en-US" altLang="zh-CN" sz="20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𝜖</m:t>
                    </m:r>
                    <m:sSup>
                      <m:sSupPr>
                        <m:ctrlPr>
                          <a:rPr lang="en-US" altLang="zh-CN" sz="2000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黑体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黑体"/>
                                <a:cs typeface="Arial" panose="020B0604020202020204" pitchFamily="34" charset="0"/>
                              </a:rPr>
                              <m:t>1−2</m:t>
                            </m:r>
                            <m:r>
                              <a:rPr lang="en-US" altLang="zh-CN" sz="20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黑体"/>
                                <a:cs typeface="Arial" panose="020B0604020202020204" pitchFamily="34" charset="0"/>
                              </a:rPr>
                              <m:t>𝜔</m:t>
                            </m:r>
                          </m:e>
                        </m:d>
                      </m:e>
                      <m:sup>
                        <m:r>
                          <a:rPr lang="en-US" altLang="zh-CN" sz="2000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US" altLang="zh-CN" sz="2000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∼5%</m:t>
                    </m:r>
                  </m:oMath>
                </a14:m>
                <a:endParaRPr lang="en-US" altLang="zh-CN" sz="2000" dirty="0">
                  <a:solidFill>
                    <a:srgbClr val="C00000"/>
                  </a:solidFill>
                  <a:effectLst/>
                  <a:latin typeface="+mn-lt"/>
                  <a:ea typeface="黑体"/>
                  <a:cs typeface="黑体"/>
                </a:endParaRPr>
              </a:p>
              <a:p>
                <a:pPr algn="l"/>
                <a:r>
                  <a:rPr lang="en-US" altLang="zh-CN" sz="2000" dirty="0">
                    <a:solidFill>
                      <a:srgbClr val="2951D0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Time resolution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∼40</m:t>
                    </m:r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fs</m:t>
                    </m:r>
                  </m:oMath>
                </a14:m>
                <a:r>
                  <a:rPr lang="en-US" altLang="zh-CN" sz="2000" dirty="0">
                    <a:solidFill>
                      <a:srgbClr val="2951D0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2951D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2951D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2951D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s</m:t>
                        </m:r>
                      </m:sub>
                      <m:sup>
                        <m:r>
                          <a:rPr lang="en-US" altLang="zh-CN" sz="2000" b="0" i="0" smtClean="0">
                            <a:solidFill>
                              <a:srgbClr val="2951D0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sz="2000" dirty="0">
                    <a:solidFill>
                      <a:srgbClr val="2951D0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oscillation period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∼350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2951D0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fs</m:t>
                    </m:r>
                  </m:oMath>
                </a14:m>
                <a:endParaRPr lang="zh-CN" altLang="en-US" sz="2000" dirty="0">
                  <a:solidFill>
                    <a:srgbClr val="2951D0"/>
                  </a:solidFill>
                  <a:effectLst/>
                  <a:latin typeface="Arial" panose="020B0604020202020204" pitchFamily="34" charset="0"/>
                  <a:ea typeface="黑体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20FD7E4-4E39-4A6A-8B21-F98E91627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87624" y="5949280"/>
                <a:ext cx="6552728" cy="707886"/>
              </a:xfrm>
              <a:prstGeom prst="rect">
                <a:avLst/>
              </a:prstGeom>
              <a:blipFill>
                <a:blip r:embed="rId4"/>
                <a:stretch>
                  <a:fillRect l="-740" t="-2459" b="-12295"/>
                </a:stretch>
              </a:blipFill>
              <a:ln w="38100">
                <a:solidFill>
                  <a:schemeClr val="accent1"/>
                </a:solidFill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022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LHCb RICH detectors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F9CDD2F-6726-407B-B173-219A754F8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860731"/>
            <a:ext cx="9144000" cy="523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3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Hadron identification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3700C846-7803-4725-BD58-00EEAE4657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3" y="2276872"/>
            <a:ext cx="347662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B2101547-7B41-46B3-8C90-1A0E7FFB8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1196752"/>
            <a:ext cx="30243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buSzPct val="70000"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951D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Two Ring Imaging Cherenkov detectors</a:t>
            </a:r>
            <a:endParaRPr lang="en-US" altLang="zh-CN" sz="1600" b="1" dirty="0">
              <a:solidFill>
                <a:srgbClr val="2951D0"/>
              </a:solidFill>
              <a:latin typeface="Helvetica" charset="0"/>
              <a:cs typeface="Helvetic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9">
                <a:extLst>
                  <a:ext uri="{FF2B5EF4-FFF2-40B4-BE49-F238E27FC236}">
                    <a16:creationId xmlns:a16="http://schemas.microsoft.com/office/drawing/2014/main" id="{6A42149D-AE6A-4261-8EB8-DDEDA61893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84984" y="1052736"/>
                <a:ext cx="5351512" cy="13029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 eaLnBrk="1" hangingPunct="1">
                  <a:buFont typeface="Arial" panose="020B0604020202020204" pitchFamily="34" charset="0"/>
                  <a:buChar char="•"/>
                  <a:defRPr/>
                </a:pP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Good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𝑲</m:t>
                    </m:r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𝝅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separation up to 100 GeV</a:t>
                </a:r>
              </a:p>
              <a:p>
                <a:pPr marL="342900" indent="-342900" algn="l" eaLnBrk="1" hangingPunct="1">
                  <a:buFont typeface="Arial" panose="020B0604020202020204" pitchFamily="34" charset="0"/>
                  <a:buChar char="•"/>
                  <a:defRPr/>
                </a:pPr>
                <a:endPara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 algn="l" eaLnBrk="1" hangingPunct="1"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𝝐</m:t>
                    </m:r>
                    <m:d>
                      <m:dPr>
                        <m:ctrlP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𝑲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𝑲</m:t>
                        </m:r>
                      </m:e>
                    </m:d>
                    <m:r>
                      <a:rPr lang="en-US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r>
                      <a:rPr lang="en-US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𝟗𝟓</m:t>
                    </m:r>
                    <m:r>
                      <a:rPr lang="en-US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%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𝝐</m:t>
                    </m:r>
                    <m:d>
                      <m:d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𝝅</m:t>
                        </m:r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𝑲</m:t>
                        </m:r>
                      </m:e>
                    </m:d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%</m:t>
                    </m:r>
                  </m:oMath>
                </a14:m>
                <a:endParaRPr lang="en-US" sz="2000" b="1" baseline="-25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eaLnBrk="1" hangingPunct="1">
                  <a:defRPr/>
                </a:pPr>
                <a:endParaRPr lang="en-US" sz="2800" baseline="-25000" dirty="0">
                  <a:solidFill>
                    <a:srgbClr val="FFFFFF"/>
                  </a:solidFill>
                  <a:latin typeface="Arial" charset="0"/>
                  <a:cs typeface="+mn-cs"/>
                </a:endParaRPr>
              </a:p>
            </p:txBody>
          </p:sp>
        </mc:Choice>
        <mc:Fallback xmlns="">
          <p:sp>
            <p:nvSpPr>
              <p:cNvPr id="18" name="Text Box 9">
                <a:extLst>
                  <a:ext uri="{FF2B5EF4-FFF2-40B4-BE49-F238E27FC236}">
                    <a16:creationId xmlns:a16="http://schemas.microsoft.com/office/drawing/2014/main" id="{6A42149D-AE6A-4261-8EB8-DDEDA61893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84984" y="1052736"/>
                <a:ext cx="5351512" cy="1302921"/>
              </a:xfrm>
              <a:prstGeom prst="rect">
                <a:avLst/>
              </a:prstGeom>
              <a:blipFill>
                <a:blip r:embed="rId4"/>
                <a:stretch>
                  <a:fillRect l="-1025" t="-23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7" descr="rich2_cropped">
            <a:extLst>
              <a:ext uri="{FF2B5EF4-FFF2-40B4-BE49-F238E27FC236}">
                <a16:creationId xmlns:a16="http://schemas.microsoft.com/office/drawing/2014/main" id="{28CF923F-EE19-421D-8E09-653A1A38A8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097288" y="2408237"/>
            <a:ext cx="4075112" cy="4075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id="{D257A42F-BF60-4E3E-85EB-1217AF7355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968" y="2770177"/>
            <a:ext cx="4538464" cy="325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97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The RICH Magic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grpSp>
        <p:nvGrpSpPr>
          <p:cNvPr id="9" name="Group 15">
            <a:extLst>
              <a:ext uri="{FF2B5EF4-FFF2-40B4-BE49-F238E27FC236}">
                <a16:creationId xmlns:a16="http://schemas.microsoft.com/office/drawing/2014/main" id="{553C7759-0668-4129-B871-F4CA6B001BE6}"/>
              </a:ext>
            </a:extLst>
          </p:cNvPr>
          <p:cNvGrpSpPr/>
          <p:nvPr/>
        </p:nvGrpSpPr>
        <p:grpSpPr>
          <a:xfrm>
            <a:off x="1079500" y="2492524"/>
            <a:ext cx="6985000" cy="3960812"/>
            <a:chOff x="1746" y="1842"/>
            <a:chExt cx="3992" cy="2223"/>
          </a:xfrm>
        </p:grpSpPr>
        <p:sp>
          <p:nvSpPr>
            <p:cNvPr id="10" name="Rectangle 16">
              <a:extLst>
                <a:ext uri="{FF2B5EF4-FFF2-40B4-BE49-F238E27FC236}">
                  <a16:creationId xmlns:a16="http://schemas.microsoft.com/office/drawing/2014/main" id="{5924E6A0-098D-4A74-953F-C049AE251117}"/>
                </a:ext>
              </a:extLst>
            </p:cNvPr>
            <p:cNvSpPr/>
            <p:nvPr/>
          </p:nvSpPr>
          <p:spPr>
            <a:xfrm>
              <a:off x="1746" y="1842"/>
              <a:ext cx="3992" cy="222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lIns="90000" tIns="46800" rIns="90000" bIns="46800" anchor="ctr" anchorCtr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x-none" dirty="0">
                <a:latin typeface="Arial" panose="020B0604020202020204" pitchFamily="34" charset="0"/>
              </a:endParaRPr>
            </a:p>
          </p:txBody>
        </p:sp>
        <p:pic>
          <p:nvPicPr>
            <p:cNvPr id="11" name="Picture 17">
              <a:extLst>
                <a:ext uri="{FF2B5EF4-FFF2-40B4-BE49-F238E27FC236}">
                  <a16:creationId xmlns:a16="http://schemas.microsoft.com/office/drawing/2014/main" id="{A4A6E51F-E9D0-4289-9080-7B760C679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46" y="1978"/>
              <a:ext cx="1976" cy="208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" name="Picture 18">
              <a:extLst>
                <a:ext uri="{FF2B5EF4-FFF2-40B4-BE49-F238E27FC236}">
                  <a16:creationId xmlns:a16="http://schemas.microsoft.com/office/drawing/2014/main" id="{06B1F2E2-368E-4497-9194-C6EB3B1C7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87" y="2197"/>
              <a:ext cx="1931" cy="18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Text Box 19">
              <a:extLst>
                <a:ext uri="{FF2B5EF4-FFF2-40B4-BE49-F238E27FC236}">
                  <a16:creationId xmlns:a16="http://schemas.microsoft.com/office/drawing/2014/main" id="{A32DF9D9-089A-4CE5-A0DC-B7F352BDCC69}"/>
                </a:ext>
              </a:extLst>
            </p:cNvPr>
            <p:cNvSpPr txBox="1"/>
            <p:nvPr/>
          </p:nvSpPr>
          <p:spPr>
            <a:xfrm>
              <a:off x="1746" y="1903"/>
              <a:ext cx="3992" cy="188"/>
            </a:xfrm>
            <a:prstGeom prst="rect">
              <a:avLst/>
            </a:prstGeom>
            <a:noFill/>
            <a:ln w="19050">
              <a:noFill/>
            </a:ln>
          </p:spPr>
          <p:txBody>
            <a:bodyPr lIns="90000" tIns="46800" rIns="90000" bIns="4680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 u="sng" dirty="0">
                  <a:latin typeface="Arial" panose="020B0604020202020204" pitchFamily="34" charset="0"/>
                </a:rPr>
                <a:t>Invariant mass distribution of B → </a:t>
              </a:r>
              <a:r>
                <a:rPr lang="el-GR" altLang="zh-CN" sz="1600" b="1" u="sng" dirty="0">
                  <a:latin typeface="Times New Roman" panose="02020603050405020304" pitchFamily="18" charset="0"/>
                </a:rPr>
                <a:t>ππ</a:t>
              </a:r>
              <a:r>
                <a:rPr lang="en-US" altLang="zh-CN" sz="1600" b="1" u="sng" dirty="0">
                  <a:latin typeface="Arial" panose="020B0604020202020204" pitchFamily="34" charset="0"/>
                </a:rPr>
                <a:t> decays including background</a:t>
              </a:r>
            </a:p>
          </p:txBody>
        </p:sp>
      </p:grpSp>
      <p:sp>
        <p:nvSpPr>
          <p:cNvPr id="21" name="Rectangle 6">
            <a:extLst>
              <a:ext uri="{FF2B5EF4-FFF2-40B4-BE49-F238E27FC236}">
                <a16:creationId xmlns:a16="http://schemas.microsoft.com/office/drawing/2014/main" id="{803913D9-7A9E-481C-AF18-FEDA1AE79194}"/>
              </a:ext>
            </a:extLst>
          </p:cNvPr>
          <p:cNvSpPr/>
          <p:nvPr/>
        </p:nvSpPr>
        <p:spPr>
          <a:xfrm>
            <a:off x="1115046" y="908720"/>
            <a:ext cx="6480175" cy="14414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9050" cap="sq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x-none" dirty="0">
              <a:latin typeface="Arial" panose="020B0604020202020204" pitchFamily="34" charset="0"/>
            </a:endParaRPr>
          </a:p>
        </p:txBody>
      </p:sp>
      <p:pic>
        <p:nvPicPr>
          <p:cNvPr id="22" name="Object 7">
            <a:extLst>
              <a:ext uri="{FF2B5EF4-FFF2-40B4-BE49-F238E27FC236}">
                <a16:creationId xmlns:a16="http://schemas.microsoft.com/office/drawing/2014/main" id="{C6DEEA1B-FB9D-4C86-8A93-0B2E61229B2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924921" y="908720"/>
            <a:ext cx="2303462" cy="625475"/>
          </a:xfrm>
          <a:prstGeom prst="rect">
            <a:avLst/>
          </a:prstGeom>
          <a:noFill/>
          <a:ln w="38100">
            <a:noFill/>
            <a:miter/>
          </a:ln>
        </p:spPr>
      </p:pic>
      <p:pic>
        <p:nvPicPr>
          <p:cNvPr id="23" name="Object 8">
            <a:extLst>
              <a:ext uri="{FF2B5EF4-FFF2-40B4-BE49-F238E27FC236}">
                <a16:creationId xmlns:a16="http://schemas.microsoft.com/office/drawing/2014/main" id="{AEDBE2D0-CD4C-4909-8808-0C8F45438BD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5147296" y="1629445"/>
            <a:ext cx="2197100" cy="576263"/>
          </a:xfrm>
          <a:prstGeom prst="rect">
            <a:avLst/>
          </a:prstGeom>
          <a:noFill/>
          <a:ln w="38100">
            <a:noFill/>
            <a:miter/>
          </a:ln>
        </p:spPr>
      </p:pic>
      <p:pic>
        <p:nvPicPr>
          <p:cNvPr id="24" name="Object 10">
            <a:extLst>
              <a:ext uri="{FF2B5EF4-FFF2-40B4-BE49-F238E27FC236}">
                <a16:creationId xmlns:a16="http://schemas.microsoft.com/office/drawing/2014/main" id="{519DAE9F-A009-43B1-BB69-D04E4796170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2878758" y="1629445"/>
            <a:ext cx="1979613" cy="677863"/>
          </a:xfrm>
          <a:prstGeom prst="rect">
            <a:avLst/>
          </a:prstGeom>
          <a:noFill/>
          <a:ln w="38100">
            <a:noFill/>
            <a:miter/>
          </a:ln>
        </p:spPr>
      </p:pic>
      <p:sp>
        <p:nvSpPr>
          <p:cNvPr id="25" name="Text Box 11">
            <a:extLst>
              <a:ext uri="{FF2B5EF4-FFF2-40B4-BE49-F238E27FC236}">
                <a16:creationId xmlns:a16="http://schemas.microsoft.com/office/drawing/2014/main" id="{ABC74751-2873-4B32-9347-1078BBA259EF}"/>
              </a:ext>
            </a:extLst>
          </p:cNvPr>
          <p:cNvSpPr txBox="1"/>
          <p:nvPr/>
        </p:nvSpPr>
        <p:spPr>
          <a:xfrm>
            <a:off x="1043608" y="1126208"/>
            <a:ext cx="1798638" cy="366712"/>
          </a:xfrm>
          <a:prstGeom prst="rect">
            <a:avLst/>
          </a:prstGeom>
          <a:noFill/>
          <a:ln w="19050">
            <a:noFill/>
          </a:ln>
        </p:spPr>
        <p:txBody>
          <a:bodyPr lIns="90000" tIns="46800" rIns="90000" bIns="4680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</a:rPr>
              <a:t>Signal decay</a:t>
            </a:r>
          </a:p>
        </p:txBody>
      </p:sp>
      <p:sp>
        <p:nvSpPr>
          <p:cNvPr id="26" name="Text Box 12">
            <a:extLst>
              <a:ext uri="{FF2B5EF4-FFF2-40B4-BE49-F238E27FC236}">
                <a16:creationId xmlns:a16="http://schemas.microsoft.com/office/drawing/2014/main" id="{EFDDC898-FA5A-4C87-8A5F-B606007C8F76}"/>
              </a:ext>
            </a:extLst>
          </p:cNvPr>
          <p:cNvSpPr txBox="1"/>
          <p:nvPr/>
        </p:nvSpPr>
        <p:spPr>
          <a:xfrm>
            <a:off x="1115046" y="1773908"/>
            <a:ext cx="1584325" cy="366712"/>
          </a:xfrm>
          <a:prstGeom prst="rect">
            <a:avLst/>
          </a:prstGeom>
          <a:noFill/>
          <a:ln w="19050">
            <a:noFill/>
          </a:ln>
        </p:spPr>
        <p:txBody>
          <a:bodyPr lIns="90000" tIns="46800" rIns="90000" bIns="4680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</a:rPr>
              <a:t>Background</a:t>
            </a:r>
          </a:p>
        </p:txBody>
      </p:sp>
      <p:sp>
        <p:nvSpPr>
          <p:cNvPr id="27" name="Line 13">
            <a:extLst>
              <a:ext uri="{FF2B5EF4-FFF2-40B4-BE49-F238E27FC236}">
                <a16:creationId xmlns:a16="http://schemas.microsoft.com/office/drawing/2014/main" id="{3067C9E4-5CDE-488B-91BA-1A84E4A5A1A6}"/>
              </a:ext>
            </a:extLst>
          </p:cNvPr>
          <p:cNvSpPr/>
          <p:nvPr/>
        </p:nvSpPr>
        <p:spPr>
          <a:xfrm>
            <a:off x="2770808" y="910308"/>
            <a:ext cx="0" cy="1439862"/>
          </a:xfrm>
          <a:prstGeom prst="line">
            <a:avLst/>
          </a:prstGeom>
          <a:ln w="19050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" name="Line 14">
            <a:extLst>
              <a:ext uri="{FF2B5EF4-FFF2-40B4-BE49-F238E27FC236}">
                <a16:creationId xmlns:a16="http://schemas.microsoft.com/office/drawing/2014/main" id="{E923F237-3391-40BA-A7D1-1F95D7D235E6}"/>
              </a:ext>
            </a:extLst>
          </p:cNvPr>
          <p:cNvSpPr/>
          <p:nvPr/>
        </p:nvSpPr>
        <p:spPr>
          <a:xfrm>
            <a:off x="1115046" y="1629445"/>
            <a:ext cx="6480175" cy="0"/>
          </a:xfrm>
          <a:prstGeom prst="line">
            <a:avLst/>
          </a:prstGeom>
          <a:ln w="19050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66649BC-1D96-45EC-9E2C-0B2AABFD979D}"/>
              </a:ext>
            </a:extLst>
          </p:cNvPr>
          <p:cNvSpPr/>
          <p:nvPr/>
        </p:nvSpPr>
        <p:spPr bwMode="auto">
          <a:xfrm>
            <a:off x="4537005" y="2996952"/>
            <a:ext cx="3527495" cy="34546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32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LHCb muon stations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C423D2-FF4C-4C20-95F4-8D6086DB7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05" y="996750"/>
            <a:ext cx="8236843" cy="524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629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Muon identification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19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7" name="Text Box 9">
            <a:extLst>
              <a:ext uri="{FF2B5EF4-FFF2-40B4-BE49-F238E27FC236}">
                <a16:creationId xmlns:a16="http://schemas.microsoft.com/office/drawing/2014/main" id="{347552FD-775C-41FC-A851-69A040097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836712"/>
            <a:ext cx="8305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chemeClr val="accent2"/>
                </a:solidFill>
                <a:latin typeface="Arial" charset="0"/>
                <a:cs typeface="+mn-cs"/>
              </a:rPr>
              <a:t>Five MWPC detectors (interleaved with iron walls)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9">
                <a:extLst>
                  <a:ext uri="{FF2B5EF4-FFF2-40B4-BE49-F238E27FC236}">
                    <a16:creationId xmlns:a16="http://schemas.microsoft.com/office/drawing/2014/main" id="{20729175-C60F-42D2-A78E-26CB91507E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1600" y="5775647"/>
                <a:ext cx="741040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 eaLnBrk="1" hangingPunct="1">
                  <a:defRPr/>
                </a:pP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𝝐</m:t>
                    </m:r>
                    <m:d>
                      <m:dPr>
                        <m:ctrlPr>
                          <a:rPr lang="en-US" altLang="zh-CN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𝝁</m:t>
                        </m:r>
                        <m:r>
                          <a:rPr lang="en-US" altLang="zh-CN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r>
                          <a:rPr lang="en-US" altLang="zh-CN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𝝁</m:t>
                        </m:r>
                      </m:e>
                    </m:d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𝟗𝟕</m:t>
                    </m:r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%</m:t>
                    </m:r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above 3 GeV, 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𝝐</m:t>
                    </m:r>
                    <m:r>
                      <a:rPr lang="en-US" altLang="zh-CN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𝝅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𝝁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)∼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%</m:t>
                    </m:r>
                  </m:oMath>
                </a14:m>
                <a:endParaRPr lang="en-US" altLang="zh-CN" sz="2400" b="1" baseline="-25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Text Box 9">
                <a:extLst>
                  <a:ext uri="{FF2B5EF4-FFF2-40B4-BE49-F238E27FC236}">
                    <a16:creationId xmlns:a16="http://schemas.microsoft.com/office/drawing/2014/main" id="{20729175-C60F-42D2-A78E-26CB91507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600" y="5775647"/>
                <a:ext cx="7410400" cy="461665"/>
              </a:xfrm>
              <a:prstGeom prst="rect">
                <a:avLst/>
              </a:prstGeom>
              <a:blipFill>
                <a:blip r:embed="rId3"/>
                <a:stretch>
                  <a:fillRect t="-9211" b="-302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">
            <a:extLst>
              <a:ext uri="{FF2B5EF4-FFF2-40B4-BE49-F238E27FC236}">
                <a16:creationId xmlns:a16="http://schemas.microsoft.com/office/drawing/2014/main" id="{D2F57F98-ED49-4D8B-9A20-574653838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700807"/>
            <a:ext cx="3240360" cy="3772705"/>
          </a:xfrm>
          <a:prstGeom prst="rect">
            <a:avLst/>
          </a:prstGeom>
        </p:spPr>
      </p:pic>
      <p:pic>
        <p:nvPicPr>
          <p:cNvPr id="28" name="Picture 3" descr="MuonIDEff">
            <a:extLst>
              <a:ext uri="{FF2B5EF4-FFF2-40B4-BE49-F238E27FC236}">
                <a16:creationId xmlns:a16="http://schemas.microsoft.com/office/drawing/2014/main" id="{7905573E-CBEF-42D0-A633-F3F20C6A36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5489" y="1853605"/>
            <a:ext cx="4752975" cy="3303587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702301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latin typeface="Helvetica" charset="0"/>
                <a:cs typeface="Helvetica" charset="0"/>
              </a:rPr>
              <a:t>Outline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386" name="矩形 7"/>
              <p:cNvSpPr>
                <a:spLocks noChangeArrowheads="1"/>
              </p:cNvSpPr>
              <p:nvPr/>
            </p:nvSpPr>
            <p:spPr bwMode="auto">
              <a:xfrm>
                <a:off x="899592" y="1124744"/>
                <a:ext cx="7272808" cy="39143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457200" indent="-457200" algn="l">
                  <a:lnSpc>
                    <a:spcPct val="150000"/>
                  </a:lnSpc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4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Introduction to </a:t>
                </a:r>
                <a14:m>
                  <m:oMath xmlns:m="http://schemas.openxmlformats.org/officeDocument/2006/math">
                    <m:r>
                      <a:rPr lang="en-US" altLang="zh-CN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𝐁</m:t>
                    </m:r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physics experiments </a:t>
                </a:r>
              </a:p>
              <a:p>
                <a:pPr marL="457200" indent="-457200" algn="l">
                  <a:lnSpc>
                    <a:spcPct val="150000"/>
                  </a:lnSpc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4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Unitarity test </a:t>
                </a:r>
              </a:p>
              <a:p>
                <a:pPr marL="457200" indent="-457200" algn="l">
                  <a:lnSpc>
                    <a:spcPct val="150000"/>
                  </a:lnSpc>
                  <a:buSzPct val="70000"/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mixing and CP violation </a:t>
                </a:r>
              </a:p>
              <a:p>
                <a:pPr marL="457200" indent="-457200" algn="l">
                  <a:lnSpc>
                    <a:spcPct val="150000"/>
                  </a:lnSpc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4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Anomalies in </a:t>
                </a:r>
                <a14:m>
                  <m:oMath xmlns:m="http://schemas.openxmlformats.org/officeDocument/2006/math">
                    <m:r>
                      <a:rPr lang="en-US" altLang="zh-CN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𝐁</m:t>
                    </m:r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sector</a:t>
                </a:r>
              </a:p>
              <a:p>
                <a:pPr marL="457200" indent="-457200" algn="l">
                  <a:lnSpc>
                    <a:spcPct val="150000"/>
                  </a:lnSpc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4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Future prospects</a:t>
                </a:r>
              </a:p>
              <a:p>
                <a:pPr marL="457200" indent="-457200" algn="l">
                  <a:lnSpc>
                    <a:spcPct val="150000"/>
                  </a:lnSpc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4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Conclusions </a:t>
                </a:r>
              </a:p>
              <a:p>
                <a:pPr marL="457200" indent="-457200" algn="l">
                  <a:lnSpc>
                    <a:spcPct val="150000"/>
                  </a:lnSpc>
                  <a:buSzPct val="70000"/>
                  <a:buFont typeface="Wingdings" panose="05000000000000000000" pitchFamily="2" charset="2"/>
                  <a:buChar char="l"/>
                </a:pPr>
                <a:endParaRPr lang="en-US" altLang="zh-CN" sz="2400" b="1" dirty="0">
                  <a:solidFill>
                    <a:schemeClr val="tx1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>
          <p:sp>
            <p:nvSpPr>
              <p:cNvPr id="16386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9592" y="1124744"/>
                <a:ext cx="7272808" cy="3914341"/>
              </a:xfrm>
              <a:prstGeom prst="rect">
                <a:avLst/>
              </a:prstGeom>
              <a:blipFill>
                <a:blip r:embed="rId3"/>
                <a:stretch>
                  <a:fillRect l="-41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LHCb CALO system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421BB09-6D0B-4E06-89C6-A7E7CA448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57" y="1052736"/>
            <a:ext cx="8352999" cy="509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19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Electron identification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9">
                <a:extLst>
                  <a:ext uri="{FF2B5EF4-FFF2-40B4-BE49-F238E27FC236}">
                    <a16:creationId xmlns:a16="http://schemas.microsoft.com/office/drawing/2014/main" id="{20729175-C60F-42D2-A78E-26CB91507E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3568" y="6135687"/>
                <a:ext cx="7921575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 eaLnBrk="1" hangingPunct="1">
                  <a:defRPr/>
                </a:pPr>
                <a:r>
                  <a:rPr lang="en-US" sz="2400" dirty="0">
                    <a:solidFill>
                      <a:srgbClr val="FFFFFF"/>
                    </a:solidFill>
                    <a:latin typeface="Arial" charset="0"/>
                    <a:cs typeface="+mn-cs"/>
                  </a:rPr>
                  <a:t>97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𝝐</m:t>
                    </m:r>
                    <m:d>
                      <m:dPr>
                        <m:ctrlPr>
                          <a:rPr lang="en-US" altLang="zh-CN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𝒆</m:t>
                        </m:r>
                        <m:r>
                          <a:rPr lang="en-US" altLang="zh-CN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r>
                          <a:rPr lang="en-US" altLang="zh-CN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𝒆</m:t>
                        </m:r>
                      </m:e>
                    </m:d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𝟗𝟓</m:t>
                    </m:r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𝟕𝟓</m:t>
                    </m:r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)%,</m:t>
                    </m:r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𝝐</m:t>
                    </m:r>
                    <m:r>
                      <a:rPr lang="en-US" altLang="zh-CN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𝝅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𝒆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)∼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𝟏𝟎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)%</m:t>
                    </m:r>
                  </m:oMath>
                </a14:m>
                <a:endParaRPr lang="en-US" altLang="zh-CN" sz="2400" b="1" baseline="-25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Text Box 9">
                <a:extLst>
                  <a:ext uri="{FF2B5EF4-FFF2-40B4-BE49-F238E27FC236}">
                    <a16:creationId xmlns:a16="http://schemas.microsoft.com/office/drawing/2014/main" id="{20729175-C60F-42D2-A78E-26CB91507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8" y="6135687"/>
                <a:ext cx="7921575" cy="461665"/>
              </a:xfrm>
              <a:prstGeom prst="rect">
                <a:avLst/>
              </a:prstGeom>
              <a:blipFill>
                <a:blip r:embed="rId3"/>
                <a:stretch>
                  <a:fillRect l="-1154" t="-9333" b="-32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2F30224E-13BC-4721-92EE-86A8641C0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760" y="3212976"/>
            <a:ext cx="3909256" cy="273630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A21FB14-4D12-4BF6-99F5-A76E012258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2" y="908720"/>
            <a:ext cx="3106757" cy="436818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7430EF0-CEB1-44C9-B1EB-61B97B91FA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9259" y="1003855"/>
            <a:ext cx="3106757" cy="170506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4408EB9-009F-4649-B878-2076F9C8CF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4208" y="2438027"/>
            <a:ext cx="291699" cy="1927077"/>
          </a:xfrm>
          <a:prstGeom prst="rect">
            <a:avLst/>
          </a:prstGeom>
        </p:spPr>
      </p:pic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3EE0FFAD-0AA4-4994-A38F-4C8D70D9BD8C}"/>
              </a:ext>
            </a:extLst>
          </p:cNvPr>
          <p:cNvCxnSpPr>
            <a:stCxn id="10" idx="3"/>
          </p:cNvCxnSpPr>
          <p:nvPr/>
        </p:nvCxnSpPr>
        <p:spPr bwMode="auto">
          <a:xfrm>
            <a:off x="4716016" y="1856388"/>
            <a:ext cx="1728192" cy="581639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1A7A0957-D3FC-41CA-BA83-9C7E6B4B954E}"/>
              </a:ext>
            </a:extLst>
          </p:cNvPr>
          <p:cNvCxnSpPr>
            <a:cxnSpLocks/>
          </p:cNvCxnSpPr>
          <p:nvPr/>
        </p:nvCxnSpPr>
        <p:spPr bwMode="auto">
          <a:xfrm>
            <a:off x="4716016" y="2631337"/>
            <a:ext cx="1944216" cy="581639"/>
          </a:xfrm>
          <a:prstGeom prst="straightConnector1">
            <a:avLst/>
          </a:prstGeom>
          <a:ln w="28575">
            <a:solidFill>
              <a:srgbClr val="E73315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7178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zh-CN" sz="3600" b="1" dirty="0">
                <a:solidFill>
                  <a:srgbClr val="2D2BCC"/>
                </a:solidFill>
                <a:latin typeface="Franklin Gothic Medium" charset="0"/>
                <a:cs typeface="Franklin Gothic Medium" charset="0"/>
              </a:rPr>
              <a:t>Unitarity test</a:t>
            </a:r>
          </a:p>
        </p:txBody>
      </p:sp>
      <p:sp>
        <p:nvSpPr>
          <p:cNvPr id="109570" name="Slide Number Placeholder 3"/>
          <p:cNvSpPr txBox="1">
            <a:spLocks/>
          </p:cNvSpPr>
          <p:nvPr/>
        </p:nvSpPr>
        <p:spPr bwMode="auto">
          <a:xfrm>
            <a:off x="8382000" y="6237312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E0576417-1D49-5D40-B934-DB66AB32B65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22</a:t>
            </a:fld>
            <a:endParaRPr kumimoji="0" lang="en-US" altLang="zh-CN" sz="1200" dirty="0">
              <a:solidFill>
                <a:schemeClr val="tx1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A99268F-6B47-45F4-8C50-4CD1DF614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494" y="3717032"/>
            <a:ext cx="4751794" cy="208823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95840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8353623" cy="6588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Helvetica" charset="0"/>
                          </a:rPr>
                          <m:t>𝐁</m:t>
                        </m:r>
                      </m:e>
                      <m:sup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Helvetica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黑体"/>
                    <a:cs typeface="Helvetica" charset="0"/>
                  </a:rPr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Helvetic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3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黑体"/>
                                <a:cs typeface="Helvetica" charset="0"/>
                              </a:rPr>
                            </m:ctrlPr>
                          </m:accPr>
                          <m:e>
                            <m:r>
                              <a:rPr lang="en-US" altLang="zh-CN" sz="36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黑体"/>
                                <a:cs typeface="Helvetica" charset="0"/>
                              </a:rPr>
                              <m:t>𝐁</m:t>
                            </m:r>
                          </m:e>
                        </m:acc>
                      </m:e>
                      <m:sup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Helvetica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ea typeface="黑体"/>
                    <a:cs typeface="Helvetica" charset="0"/>
                  </a:rPr>
                  <a:t> mixing phase 2</a:t>
                </a: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𝛃</m:t>
                    </m:r>
                  </m:oMath>
                </a14:m>
                <a:endParaRPr lang="zh-CN" altLang="en-US" sz="3600" b="1" dirty="0">
                  <a:solidFill>
                    <a:srgbClr val="C00000"/>
                  </a:solidFill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8353623" cy="658898"/>
              </a:xfrm>
              <a:prstGeom prst="rect">
                <a:avLst/>
              </a:prstGeom>
              <a:blipFill>
                <a:blip r:embed="rId3"/>
                <a:stretch>
                  <a:fillRect t="-12037" b="-342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2DA0031-6B5B-46C3-9EBA-A71683B7F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980728"/>
            <a:ext cx="4751794" cy="2088232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椭圆 3">
                <a:extLst>
                  <a:ext uri="{FF2B5EF4-FFF2-40B4-BE49-F238E27FC236}">
                    <a16:creationId xmlns:a16="http://schemas.microsoft.com/office/drawing/2014/main" id="{DC6849A5-E14B-4F60-BB69-569627D66EDD}"/>
                  </a:ext>
                </a:extLst>
              </p:cNvPr>
              <p:cNvSpPr/>
              <p:nvPr/>
            </p:nvSpPr>
            <p:spPr bwMode="auto">
              <a:xfrm>
                <a:off x="4716016" y="2420888"/>
                <a:ext cx="504056" cy="28803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𝛃</m:t>
                      </m:r>
                    </m:oMath>
                  </m:oMathPara>
                </a14:m>
                <a:endParaRPr kumimoji="0" lang="zh-CN" altLang="en-US" sz="4800" b="1" dirty="0">
                  <a:solidFill>
                    <a:srgbClr val="FF0000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4" name="椭圆 3">
                <a:extLst>
                  <a:ext uri="{FF2B5EF4-FFF2-40B4-BE49-F238E27FC236}">
                    <a16:creationId xmlns:a16="http://schemas.microsoft.com/office/drawing/2014/main" id="{DC6849A5-E14B-4F60-BB69-569627D66E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16016" y="2420888"/>
                <a:ext cx="504056" cy="288032"/>
              </a:xfrm>
              <a:prstGeom prst="ellipse">
                <a:avLst/>
              </a:prstGeom>
              <a:blipFill>
                <a:blip r:embed="rId5"/>
                <a:stretch>
                  <a:fillRect l="-4762" t="-6122" b="-59184"/>
                </a:stretch>
              </a:blip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弧形 6">
            <a:extLst>
              <a:ext uri="{FF2B5EF4-FFF2-40B4-BE49-F238E27FC236}">
                <a16:creationId xmlns:a16="http://schemas.microsoft.com/office/drawing/2014/main" id="{C62577D7-666E-4C0E-8A42-06CB8BE5B3A3}"/>
              </a:ext>
            </a:extLst>
          </p:cNvPr>
          <p:cNvSpPr/>
          <p:nvPr/>
        </p:nvSpPr>
        <p:spPr bwMode="auto">
          <a:xfrm rot="15400127">
            <a:off x="5162101" y="2583011"/>
            <a:ext cx="373781" cy="238464"/>
          </a:xfrm>
          <a:prstGeom prst="arc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649CC6F-135C-4BE1-8987-38F2A46CFDF7}"/>
                  </a:ext>
                </a:extLst>
              </p:cNvPr>
              <p:cNvSpPr txBox="1"/>
              <p:nvPr/>
            </p:nvSpPr>
            <p:spPr bwMode="auto">
              <a:xfrm>
                <a:off x="395536" y="4365104"/>
                <a:ext cx="4680520" cy="1866280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altLang="zh-CN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𝐀</m:t>
                          </m:r>
                        </m:e>
                        <m:sub>
                          <m:r>
                            <a:rPr lang="en-US" altLang="zh-CN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𝐂𝐏</m:t>
                          </m:r>
                        </m:sub>
                        <m:sup>
                          <m:r>
                            <a:rPr lang="en-US" altLang="zh-CN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𝐦𝐢𝐱</m:t>
                          </m:r>
                        </m:sup>
                      </m:sSubSup>
                      <m:d>
                        <m:dPr>
                          <m:ctrlPr>
                            <a:rPr lang="en-US" altLang="zh-C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altLang="zh-CN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𝐭</m:t>
                          </m:r>
                        </m:e>
                      </m:d>
                      <m:r>
                        <a:rPr lang="en-US" altLang="zh-CN" sz="1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zh-CN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黑体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800" b="1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黑体"/>
                                          <a:cs typeface="Arial" panose="020B0604020202020204" pitchFamily="34" charset="0"/>
                                        </a:rPr>
                                        <m:t>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altLang="zh-CN" sz="18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𝟎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altLang="zh-CN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8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𝐭</m:t>
                                  </m:r>
                                </m:e>
                              </m:d>
                              <m:r>
                                <a:rPr lang="en-US" altLang="zh-CN" sz="18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𝐟</m:t>
                                  </m:r>
                                </m:e>
                                <m:sub>
                                  <m:r>
                                    <a:rPr lang="en-US" altLang="zh-CN" sz="18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𝐂𝐏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sz="18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US" altLang="zh-CN" sz="18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𝐁</m:t>
                                  </m:r>
                                </m:e>
                                <m:sup>
                                  <m:r>
                                    <a:rPr lang="en-US" altLang="zh-CN" sz="18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𝟎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altLang="zh-CN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8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𝐭</m:t>
                                  </m:r>
                                </m:e>
                              </m:d>
                              <m:r>
                                <a:rPr lang="en-US" altLang="zh-CN" sz="18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𝐟</m:t>
                                  </m:r>
                                </m:e>
                                <m:sub>
                                  <m:r>
                                    <a:rPr lang="en-US" altLang="zh-CN" sz="18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𝐂𝐏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altLang="zh-CN" sz="18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18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黑体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800" b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黑体"/>
                                          <a:cs typeface="Arial" panose="020B0604020202020204" pitchFamily="34" charset="0"/>
                                        </a:rPr>
                                        <m:t>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altLang="zh-CN" sz="18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𝟎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altLang="zh-CN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8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𝐭</m:t>
                                  </m:r>
                                </m:e>
                              </m:d>
                              <m:r>
                                <a:rPr lang="en-US" altLang="zh-CN" sz="1800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𝐟</m:t>
                                  </m:r>
                                </m:e>
                                <m:sub>
                                  <m:r>
                                    <a:rPr lang="en-US" altLang="zh-CN" sz="18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𝐂𝐏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altLang="zh-CN" sz="18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𝐁</m:t>
                                  </m:r>
                                </m:e>
                                <m:sup>
                                  <m:r>
                                    <a:rPr lang="en-US" altLang="zh-CN" sz="18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𝟎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altLang="zh-CN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8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𝐭</m:t>
                                  </m:r>
                                </m:e>
                              </m:d>
                              <m:r>
                                <a:rPr lang="en-US" altLang="zh-CN" sz="1800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𝐟</m:t>
                                  </m:r>
                                </m:e>
                                <m:sub>
                                  <m:r>
                                    <a:rPr lang="en-US" altLang="zh-CN" sz="18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𝐂𝐏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altLang="zh-CN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  </m:t>
                      </m:r>
                    </m:oMath>
                  </m:oMathPara>
                </a14:m>
                <a:endParaRPr lang="en-US" altLang="zh-CN" sz="18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黑体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1800" b="1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黑体"/>
                    <a:cs typeface="Arial" panose="020B0604020202020204" pitchFamily="34" charset="0"/>
                  </a:rPr>
                  <a:t>               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≈</m:t>
                    </m:r>
                    <m:sSub>
                      <m:sSub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𝛈</m:t>
                        </m:r>
                      </m:e>
                      <m:sub>
                        <m:r>
                          <a:rPr lang="en-US" altLang="zh-CN" sz="1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𝐂𝐏</m:t>
                        </m:r>
                      </m:sub>
                    </m:sSub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𝐬𝐢𝐧𝟐</m:t>
                    </m:r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𝛃</m:t>
                    </m:r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𝐬𝐢𝐧</m:t>
                    </m:r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𝚫</m:t>
                    </m:r>
                    <m:sSub>
                      <m:sSub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𝐦</m:t>
                        </m:r>
                      </m:e>
                      <m:sub>
                        <m:r>
                          <a:rPr lang="en-US" altLang="zh-CN" sz="1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𝐝</m:t>
                        </m:r>
                      </m:sub>
                    </m:sSub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𝐭</m:t>
                    </m:r>
                  </m:oMath>
                </a14:m>
                <a:endParaRPr lang="en-US" altLang="zh-CN" sz="1800" b="1" dirty="0">
                  <a:solidFill>
                    <a:schemeClr val="tx1"/>
                  </a:solidFill>
                  <a:latin typeface="Cambria Math" panose="02040503050406030204" pitchFamily="18" charset="0"/>
                  <a:ea typeface="黑体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1600" b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黑体"/>
                    <a:cs typeface="Arial" panose="020B0604020202020204" pitchFamily="34" charset="0"/>
                  </a:rPr>
                  <a:t>          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649CC6F-135C-4BE1-8987-38F2A46CFD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4365104"/>
                <a:ext cx="4680520" cy="18662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68005629-3316-4B19-9677-42B0E14439FF}"/>
                  </a:ext>
                </a:extLst>
              </p:cNvPr>
              <p:cNvSpPr/>
              <p:nvPr/>
            </p:nvSpPr>
            <p:spPr>
              <a:xfrm>
                <a:off x="5156511" y="3485496"/>
                <a:ext cx="3087897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FF0000"/>
                    </a:solidFill>
                    <a:latin typeface="Helvetica" charset="0"/>
                    <a:cs typeface="Helvetica" charset="0"/>
                  </a:rPr>
                  <a:t>Golden mode: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Helvetica" charset="0"/>
                    <a:cs typeface="Helvetica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p>
                        <m:r>
                          <a:rPr lang="en-US" altLang="zh-CN" sz="1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p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𝐉</m:t>
                    </m:r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/</m:t>
                    </m:r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𝛙</m:t>
                    </m:r>
                    <m:sSub>
                      <m:sSubPr>
                        <m:ctrlP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1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𝐊</m:t>
                        </m:r>
                      </m:e>
                      <m:sub>
                        <m:r>
                          <a:rPr lang="en-US" altLang="zh-CN" sz="1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𝐒</m:t>
                        </m:r>
                      </m:sub>
                    </m:sSub>
                  </m:oMath>
                </a14:m>
                <a:r>
                  <a:rPr lang="zh-CN" altLang="en-US" sz="1800" b="1" baseline="-25000" dirty="0">
                    <a:solidFill>
                      <a:srgbClr val="FF0000"/>
                    </a:solidFill>
                    <a:latin typeface="Helvetica" charset="0"/>
                    <a:cs typeface="Helvetica" charset="0"/>
                  </a:rPr>
                  <a:t> </a:t>
                </a:r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68005629-3316-4B19-9677-42B0E14439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511" y="3485496"/>
                <a:ext cx="3087897" cy="375552"/>
              </a:xfrm>
              <a:prstGeom prst="rect">
                <a:avLst/>
              </a:prstGeom>
              <a:blipFill>
                <a:blip r:embed="rId7"/>
                <a:stretch>
                  <a:fillRect l="-1186" t="-8197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 descr="Screen Shot 2016-08-09 at 11.19.26 AM.png">
            <a:extLst>
              <a:ext uri="{FF2B5EF4-FFF2-40B4-BE49-F238E27FC236}">
                <a16:creationId xmlns:a16="http://schemas.microsoft.com/office/drawing/2014/main" id="{DF811A5B-BDFC-4A67-9B4C-E05B2DBA09A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121294"/>
            <a:ext cx="3572152" cy="21707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4FBC7F35-8574-46A8-A081-9A6138E9E2E5}"/>
                  </a:ext>
                </a:extLst>
              </p:cNvPr>
              <p:cNvSpPr/>
              <p:nvPr/>
            </p:nvSpPr>
            <p:spPr>
              <a:xfrm>
                <a:off x="323528" y="3502749"/>
                <a:ext cx="4392488" cy="929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Can be measured in TD CPV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p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decays to CP eigenstate via 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𝐛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𝐜</m:t>
                    </m:r>
                    <m:acc>
                      <m:accPr>
                        <m:chr m:val="̅"/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acc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𝐜</m:t>
                        </m:r>
                      </m:e>
                    </m:acc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𝐬</m:t>
                    </m:r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</a:t>
                </a:r>
              </a:p>
              <a:p>
                <a:r>
                  <a:rPr lang="zh-CN" altLang="en-US" sz="1800" b="1" baseline="-25000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</a:t>
                </a:r>
                <a:endParaRPr lang="zh-CN" altLang="en-US" sz="1800" b="1" dirty="0">
                  <a:solidFill>
                    <a:srgbClr val="0930F1"/>
                  </a:solidFill>
                </a:endParaRPr>
              </a:p>
            </p:txBody>
          </p:sp>
        </mc:Choice>
        <mc:Fallback xmlns="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4FBC7F35-8574-46A8-A081-9A6138E9E2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502749"/>
                <a:ext cx="4392488" cy="929550"/>
              </a:xfrm>
              <a:prstGeom prst="rect">
                <a:avLst/>
              </a:prstGeom>
              <a:blipFill>
                <a:blip r:embed="rId9"/>
                <a:stretch>
                  <a:fillRect l="-1110" t="-26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616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1B92E87-ECD3-A641-84E4-3796718A6E86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0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251520" y="0"/>
                <a:ext cx="8496944" cy="836613"/>
              </a:xfrm>
            </p:spPr>
            <p:txBody>
              <a:bodyPr/>
              <a:lstStyle/>
              <a:p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sin2</a:t>
                </a: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𝛃</m:t>
                    </m:r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: a</a:t>
                </a:r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milestone</a:t>
                </a:r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in</a:t>
                </a:r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particle</a:t>
                </a:r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physics</a:t>
                </a:r>
              </a:p>
            </p:txBody>
          </p:sp>
        </mc:Choice>
        <mc:Fallback xmlns="">
          <p:sp>
            <p:nvSpPr>
              <p:cNvPr id="32770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1520" y="0"/>
                <a:ext cx="8496944" cy="836613"/>
              </a:xfrm>
              <a:blipFill>
                <a:blip r:embed="rId3"/>
                <a:stretch>
                  <a:fillRect l="-861" r="-861" b="-160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83569" y="4870321"/>
            <a:ext cx="37444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defRPr/>
            </a:pPr>
            <a:r>
              <a:rPr lang="en-US" altLang="zh-CN" sz="2000" dirty="0">
                <a:solidFill>
                  <a:srgbClr val="0000FF"/>
                </a:solidFill>
                <a:latin typeface="Helvetica"/>
                <a:ea typeface="黑体"/>
                <a:cs typeface="Helvetica"/>
              </a:rPr>
              <a:t>sin2</a:t>
            </a:r>
            <a:r>
              <a:rPr lang="en-US" altLang="zh-CN" sz="2000" dirty="0">
                <a:solidFill>
                  <a:srgbClr val="0000FF"/>
                </a:solidFill>
                <a:latin typeface="Symbol" charset="2"/>
                <a:ea typeface="黑体"/>
                <a:cs typeface="Symbol" charset="2"/>
              </a:rPr>
              <a:t>b</a:t>
            </a:r>
            <a:r>
              <a:rPr lang="zh-CN" altLang="en-US" sz="2000" dirty="0">
                <a:solidFill>
                  <a:srgbClr val="0000FF"/>
                </a:solidFill>
                <a:latin typeface="Helvetica"/>
                <a:ea typeface="黑体"/>
                <a:cs typeface="Helvetica"/>
              </a:rPr>
              <a:t> </a:t>
            </a:r>
            <a:r>
              <a:rPr lang="en-US" altLang="zh-CN" sz="2000" dirty="0">
                <a:solidFill>
                  <a:srgbClr val="0000FF"/>
                </a:solidFill>
                <a:latin typeface="Helvetica"/>
                <a:ea typeface="黑体"/>
                <a:cs typeface="Helvetica"/>
              </a:rPr>
              <a:t>=</a:t>
            </a:r>
            <a:r>
              <a:rPr lang="zh-CN" altLang="en-US" sz="2000" dirty="0">
                <a:solidFill>
                  <a:srgbClr val="0000FF"/>
                </a:solidFill>
                <a:latin typeface="Helvetica"/>
                <a:ea typeface="黑体"/>
                <a:cs typeface="Helvetica"/>
              </a:rPr>
              <a:t> </a:t>
            </a:r>
            <a:r>
              <a:rPr lang="en-US" altLang="zh-CN" sz="2000" dirty="0">
                <a:solidFill>
                  <a:srgbClr val="0000FF"/>
                </a:solidFill>
                <a:latin typeface="Helvetica"/>
                <a:ea typeface="黑体"/>
                <a:cs typeface="Helvetica"/>
              </a:rPr>
              <a:t>0.59</a:t>
            </a:r>
            <a:r>
              <a:rPr lang="zh-CN" altLang="en-US" sz="2000" dirty="0">
                <a:solidFill>
                  <a:srgbClr val="0000FF"/>
                </a:solidFill>
                <a:latin typeface="Helvetica"/>
                <a:ea typeface="黑体"/>
                <a:cs typeface="Helvetica"/>
              </a:rPr>
              <a:t>±</a:t>
            </a:r>
            <a:r>
              <a:rPr lang="en-US" altLang="zh-CN" sz="2000" dirty="0">
                <a:solidFill>
                  <a:srgbClr val="0000FF"/>
                </a:solidFill>
                <a:latin typeface="Helvetica"/>
                <a:ea typeface="黑体"/>
                <a:cs typeface="Helvetica"/>
              </a:rPr>
              <a:t>0.14</a:t>
            </a:r>
            <a:r>
              <a:rPr lang="zh-CN" altLang="en-US" sz="2000" dirty="0">
                <a:solidFill>
                  <a:srgbClr val="0000FF"/>
                </a:solidFill>
                <a:latin typeface="Helvetica"/>
                <a:ea typeface="黑体"/>
                <a:cs typeface="Helvetica"/>
              </a:rPr>
              <a:t>±</a:t>
            </a:r>
            <a:r>
              <a:rPr lang="en-US" altLang="zh-CN" sz="2000" dirty="0">
                <a:solidFill>
                  <a:srgbClr val="0000FF"/>
                </a:solidFill>
                <a:latin typeface="Helvetica"/>
                <a:ea typeface="黑体"/>
                <a:cs typeface="Helvetica"/>
              </a:rPr>
              <a:t>0.05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721023" y="5909210"/>
                <a:ext cx="3778969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127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黑体"/>
                            <a:cs typeface="Helvetica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黑体"/>
                            <a:cs typeface="Helvetica"/>
                          </a:rPr>
                          <m:t>𝜙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黑体"/>
                            <a:cs typeface="Helvetica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rgbClr val="0000FF"/>
                    </a:solidFill>
                    <a:latin typeface="Helvetica"/>
                    <a:ea typeface="黑体"/>
                    <a:cs typeface="Helvetica"/>
                  </a:rPr>
                  <a:t>=sin2</a:t>
                </a:r>
                <a:r>
                  <a:rPr lang="en-US" altLang="zh-CN" sz="2000" dirty="0">
                    <a:solidFill>
                      <a:srgbClr val="0000FF"/>
                    </a:solidFill>
                    <a:latin typeface="Symbol" charset="2"/>
                    <a:ea typeface="黑体"/>
                    <a:cs typeface="Symbol" charset="2"/>
                  </a:rPr>
                  <a:t>b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黑体"/>
                        <a:cs typeface="Helvetica"/>
                      </a:rPr>
                      <m:t> </m:t>
                    </m:r>
                    <m:r>
                      <a:rPr lang="zh-CN" alt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黑体"/>
                        <a:cs typeface="Helvetica"/>
                      </a:rPr>
                      <m:t> </m:t>
                    </m:r>
                  </m:oMath>
                </a14:m>
                <a:r>
                  <a:rPr lang="en-US" altLang="zh-CN" sz="2000" dirty="0">
                    <a:solidFill>
                      <a:srgbClr val="0000FF"/>
                    </a:solidFill>
                    <a:latin typeface="Helvetica"/>
                    <a:ea typeface="黑体"/>
                    <a:cs typeface="Helvetica"/>
                  </a:rPr>
                  <a:t>=</a:t>
                </a:r>
                <a:r>
                  <a:rPr lang="zh-CN" altLang="en-US" sz="2000" dirty="0">
                    <a:solidFill>
                      <a:srgbClr val="0000FF"/>
                    </a:solidFill>
                    <a:latin typeface="Helvetica"/>
                    <a:ea typeface="黑体"/>
                    <a:cs typeface="Helvetica"/>
                  </a:rPr>
                  <a:t> </a:t>
                </a:r>
                <a:r>
                  <a:rPr lang="en-US" altLang="zh-CN" sz="2000" dirty="0">
                    <a:solidFill>
                      <a:srgbClr val="0000FF"/>
                    </a:solidFill>
                    <a:latin typeface="Helvetica"/>
                    <a:ea typeface="黑体"/>
                    <a:cs typeface="Helvetica"/>
                  </a:rPr>
                  <a:t>0.99</a:t>
                </a:r>
                <a:r>
                  <a:rPr lang="zh-CN" altLang="en-US" sz="2000" dirty="0">
                    <a:solidFill>
                      <a:srgbClr val="0000FF"/>
                    </a:solidFill>
                    <a:latin typeface="Helvetica"/>
                    <a:ea typeface="黑体"/>
                    <a:cs typeface="Helvetica"/>
                  </a:rPr>
                  <a:t>±</a:t>
                </a:r>
                <a:r>
                  <a:rPr lang="en-US" altLang="zh-CN" sz="2000" dirty="0">
                    <a:solidFill>
                      <a:srgbClr val="0000FF"/>
                    </a:solidFill>
                    <a:latin typeface="Helvetica"/>
                    <a:ea typeface="黑体"/>
                    <a:cs typeface="Helvetica"/>
                  </a:rPr>
                  <a:t>0.1</a:t>
                </a:r>
                <a:r>
                  <a:rPr lang="zh-CN" altLang="zh-CN" sz="2000" dirty="0">
                    <a:solidFill>
                      <a:srgbClr val="0000FF"/>
                    </a:solidFill>
                    <a:latin typeface="Helvetica"/>
                    <a:ea typeface="黑体"/>
                    <a:cs typeface="Helvetica"/>
                  </a:rPr>
                  <a:t>4</a:t>
                </a:r>
                <a:r>
                  <a:rPr lang="zh-CN" altLang="en-US" sz="2000" dirty="0">
                    <a:solidFill>
                      <a:srgbClr val="0000FF"/>
                    </a:solidFill>
                    <a:latin typeface="Helvetica"/>
                    <a:ea typeface="黑体"/>
                    <a:cs typeface="Helvetica"/>
                  </a:rPr>
                  <a:t>±</a:t>
                </a:r>
                <a:r>
                  <a:rPr lang="en-US" altLang="zh-CN" sz="2000" dirty="0">
                    <a:solidFill>
                      <a:srgbClr val="0000FF"/>
                    </a:solidFill>
                    <a:latin typeface="Helvetica"/>
                    <a:ea typeface="黑体"/>
                    <a:cs typeface="Helvetica"/>
                  </a:rPr>
                  <a:t>0.06</a:t>
                </a:r>
              </a:p>
            </p:txBody>
          </p:sp>
        </mc:Choice>
        <mc:Fallback xmlns="">
          <p:sp>
            <p:nvSpPr>
              <p:cNvPr id="1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1023" y="5909210"/>
                <a:ext cx="3778969" cy="400110"/>
              </a:xfrm>
              <a:prstGeom prst="rect">
                <a:avLst/>
              </a:prstGeom>
              <a:blipFill>
                <a:blip r:embed="rId4"/>
                <a:stretch>
                  <a:fillRect l="-645" t="-10606" b="-2727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/>
          <p:cNvSpPr/>
          <p:nvPr/>
        </p:nvSpPr>
        <p:spPr>
          <a:xfrm>
            <a:off x="683568" y="5568916"/>
            <a:ext cx="3153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Belle,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PRL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87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(2001)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091802</a:t>
            </a:r>
            <a:endParaRPr lang="zh-CN" altLang="en-US" sz="1800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3568" y="4560804"/>
            <a:ext cx="3243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Babar,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PRL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87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(2001)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091801</a:t>
            </a:r>
            <a:endParaRPr lang="zh-CN" altLang="en-US" sz="1800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pic>
        <p:nvPicPr>
          <p:cNvPr id="20" name="图片 19" descr="Screen Shot 2016-08-09 at 10.28.45 AM.png">
            <a:extLst>
              <a:ext uri="{FF2B5EF4-FFF2-40B4-BE49-F238E27FC236}">
                <a16:creationId xmlns:a16="http://schemas.microsoft.com/office/drawing/2014/main" id="{BBA6BC17-D974-4CF6-9B61-8770A5916D7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80727"/>
            <a:ext cx="3315542" cy="3532823"/>
          </a:xfrm>
          <a:prstGeom prst="rect">
            <a:avLst/>
          </a:prstGeom>
        </p:spPr>
      </p:pic>
      <p:sp>
        <p:nvSpPr>
          <p:cNvPr id="22" name="文本框 8">
            <a:extLst>
              <a:ext uri="{FF2B5EF4-FFF2-40B4-BE49-F238E27FC236}">
                <a16:creationId xmlns:a16="http://schemas.microsoft.com/office/drawing/2014/main" id="{53C53E5A-A815-4DF5-BF61-F6CD10904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016" y="1280954"/>
            <a:ext cx="40324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/>
            <a:r>
              <a:rPr kumimoji="0" lang="en-US" altLang="zh-CN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First</a:t>
            </a:r>
            <a:r>
              <a:rPr kumimoji="0" lang="zh-CN" altLang="en-US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observation</a:t>
            </a:r>
            <a:r>
              <a:rPr kumimoji="0" lang="zh-CN" altLang="en-US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of</a:t>
            </a:r>
            <a:r>
              <a:rPr kumimoji="0" lang="zh-CN" altLang="en-US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CPV</a:t>
            </a:r>
            <a:r>
              <a:rPr kumimoji="0" lang="zh-CN" altLang="en-US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in</a:t>
            </a:r>
            <a:r>
              <a:rPr kumimoji="0" lang="zh-CN" altLang="en-US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B</a:t>
            </a:r>
            <a:r>
              <a:rPr kumimoji="0" lang="zh-CN" altLang="en-US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2000" dirty="0">
                <a:solidFill>
                  <a:srgbClr val="FF0000"/>
                </a:solidFill>
                <a:latin typeface="Helvetica" charset="0"/>
                <a:cs typeface="Helvetica" charset="0"/>
              </a:rPr>
              <a:t>decays, powerful verification of the CKM theory!</a:t>
            </a:r>
            <a:endParaRPr kumimoji="0" lang="en-US" altLang="zh-CN" sz="2000" dirty="0">
              <a:solidFill>
                <a:srgbClr val="000000"/>
              </a:solidFill>
              <a:latin typeface="Helvetica" charset="0"/>
              <a:cs typeface="Helvetica" charset="0"/>
            </a:endParaRPr>
          </a:p>
        </p:txBody>
      </p:sp>
      <p:pic>
        <p:nvPicPr>
          <p:cNvPr id="23" name="图片 22" descr="Screen Shot 2016-08-09 at 10.58.47 AM.png">
            <a:extLst>
              <a:ext uri="{FF2B5EF4-FFF2-40B4-BE49-F238E27FC236}">
                <a16:creationId xmlns:a16="http://schemas.microsoft.com/office/drawing/2014/main" id="{E3A7F978-610D-425A-BDC2-451256ED9A9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515644"/>
            <a:ext cx="4320480" cy="357765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D21C4FF6-9B86-49F4-87C9-9C7B02598F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8069" y="2484472"/>
            <a:ext cx="4170395" cy="375284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B0DB8361-67C2-4857-8E02-B43E7F454C54}"/>
              </a:ext>
            </a:extLst>
          </p:cNvPr>
          <p:cNvSpPr txBox="1"/>
          <p:nvPr/>
        </p:nvSpPr>
        <p:spPr>
          <a:xfrm>
            <a:off x="4355976" y="6221289"/>
            <a:ext cx="4104456" cy="448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lnSpc>
                <a:spcPct val="130000"/>
              </a:lnSpc>
              <a:defRPr/>
            </a:pPr>
            <a:r>
              <a:rPr lang="zh-CN" altLang="en-US" sz="2000" b="1" dirty="0">
                <a:solidFill>
                  <a:srgbClr val="FF0000"/>
                </a:solidFill>
                <a:ea typeface="黑体"/>
                <a:cs typeface="黑体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ea typeface="黑体"/>
                <a:cs typeface="黑体"/>
              </a:rPr>
              <a:t>2008</a:t>
            </a:r>
            <a:r>
              <a:rPr lang="zh-CN" altLang="en-US" sz="2000" b="1" dirty="0">
                <a:solidFill>
                  <a:srgbClr val="FF0000"/>
                </a:solidFill>
                <a:ea typeface="黑体"/>
                <a:cs typeface="黑体"/>
              </a:rPr>
              <a:t>年诺贝尔物理奖）</a:t>
            </a:r>
            <a:endParaRPr lang="en-US" altLang="zh-CN" sz="2000" b="1" dirty="0">
              <a:solidFill>
                <a:srgbClr val="FF0000"/>
              </a:solidFill>
              <a:ea typeface="黑体"/>
              <a:cs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100996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849763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𝐬𝐢𝐧𝟐</m:t>
                    </m:r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𝛃</m:t>
                    </m:r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latin typeface="黑体"/>
                    <a:ea typeface="黑体"/>
                    <a:cs typeface="黑体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status </a:t>
                </a:r>
                <a:r>
                  <a:rPr lang="zh-CN" altLang="en-US" sz="3600" b="1" dirty="0">
                    <a:solidFill>
                      <a:srgbClr val="C00000"/>
                    </a:solidFill>
                    <a:latin typeface="黑体"/>
                    <a:ea typeface="黑体"/>
                    <a:cs typeface="黑体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8497639" cy="646331"/>
              </a:xfrm>
              <a:prstGeom prst="rect">
                <a:avLst/>
              </a:prstGeom>
              <a:blipFill>
                <a:blip r:embed="rId3"/>
                <a:stretch>
                  <a:fillRect t="-13208" b="-358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07CCA102-887E-4675-800C-F40BEB084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60" y="992922"/>
                <a:ext cx="367240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LHCb Run 1 result </a:t>
                </a:r>
                <a14:m>
                  <m:oMath xmlns:m="http://schemas.openxmlformats.org/officeDocument/2006/math"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𝐬𝐢𝐧𝟐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𝛃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=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𝟕𝟔𝟎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±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𝟎𝟑𝟒</m:t>
                    </m:r>
                  </m:oMath>
                </a14:m>
                <a:r>
                  <a:rPr lang="en-US" altLang="zh-CN" sz="2000" b="1" dirty="0">
                    <a:solidFill>
                      <a:srgbClr val="2D2BCC"/>
                    </a:solidFill>
                    <a:latin typeface="Helvetica" charset="0"/>
                    <a:cs typeface="Helvetica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07CCA102-887E-4675-800C-F40BEB0848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560" y="992922"/>
                <a:ext cx="3672408" cy="707886"/>
              </a:xfrm>
              <a:prstGeom prst="rect">
                <a:avLst/>
              </a:prstGeom>
              <a:blipFill>
                <a:blip r:embed="rId4"/>
                <a:stretch>
                  <a:fillRect l="-166" t="-4310" b="-948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>
            <a:extLst>
              <a:ext uri="{FF2B5EF4-FFF2-40B4-BE49-F238E27FC236}">
                <a16:creationId xmlns:a16="http://schemas.microsoft.com/office/drawing/2014/main" id="{38657D54-7B39-4D14-BDE4-9EA5BF8E8697}"/>
              </a:ext>
            </a:extLst>
          </p:cNvPr>
          <p:cNvSpPr/>
          <p:nvPr/>
        </p:nvSpPr>
        <p:spPr>
          <a:xfrm>
            <a:off x="971600" y="1700808"/>
            <a:ext cx="3449960" cy="408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lnSpc>
                <a:spcPts val="2800"/>
              </a:lnSpc>
            </a:pPr>
            <a:r>
              <a:rPr lang="en-US" altLang="zh-CN" sz="1600" b="1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LHCb, JHEP 11 (2017) 170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309B59F6-D990-427C-884C-D2191D5197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4464496" cy="32069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21EB32C-904B-47BD-84A9-DD8249B8139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95213"/>
            <a:ext cx="3794027" cy="37940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2B0BF07D-A0CF-42FD-BE77-0A30D9D9E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8024" y="992922"/>
                <a:ext cx="4176464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World average:                 </a:t>
                </a:r>
                <a14:m>
                  <m:oMath xmlns:m="http://schemas.openxmlformats.org/officeDocument/2006/math"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𝐬𝐢𝐧𝟐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𝛃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=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𝟕𝟎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±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𝟎𝟐</m:t>
                    </m:r>
                  </m:oMath>
                </a14:m>
                <a:endParaRPr lang="en-US" altLang="zh-CN" sz="2000" b="1" dirty="0">
                  <a:solidFill>
                    <a:srgbClr val="2D2BCC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2B0BF07D-A0CF-42FD-BE77-0A30D9D9E1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88024" y="992922"/>
                <a:ext cx="4176464" cy="707886"/>
              </a:xfrm>
              <a:prstGeom prst="rect">
                <a:avLst/>
              </a:prstGeom>
              <a:blipFill>
                <a:blip r:embed="rId7"/>
                <a:stretch>
                  <a:fillRect l="-146" t="-4310" b="-948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49A8E61C-93BD-4715-A68E-4DA97E1D4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577" y="5645998"/>
                <a:ext cx="7826474" cy="889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1200"/>
                  </a:spcAft>
                  <a:buSzPct val="70000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Consistent with indirect determination:    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𝐬𝐢𝐧𝟐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𝛃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=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𝟕𝟒</m:t>
                    </m:r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−</m:t>
                        </m:r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.</m:t>
                        </m:r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𝟎𝟐𝟓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+</m:t>
                        </m:r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.</m:t>
                        </m:r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𝟎𝟐𝟎</m:t>
                        </m:r>
                      </m:sup>
                    </m:sSubSup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</m:oMath>
                </a14:m>
                <a:endParaRPr lang="en-US" altLang="zh-CN" sz="2000" b="1" dirty="0">
                  <a:solidFill>
                    <a:schemeClr val="tx1"/>
                  </a:solidFill>
                  <a:latin typeface="Helvetica" charset="0"/>
                  <a:cs typeface="Helvetica" charset="0"/>
                </a:endParaRPr>
              </a:p>
              <a:p>
                <a:pPr algn="l">
                  <a:spcAft>
                    <a:spcPts val="1200"/>
                  </a:spcAft>
                  <a:buSzPct val="70000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Large improvement expected with LHCb Run 2 data.</a:t>
                </a:r>
              </a:p>
            </p:txBody>
          </p:sp>
        </mc:Choice>
        <mc:Fallback xmlns="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49A8E61C-93BD-4715-A68E-4DA97E1D42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577" y="5645998"/>
                <a:ext cx="7826474" cy="889218"/>
              </a:xfrm>
              <a:prstGeom prst="rect">
                <a:avLst/>
              </a:prstGeom>
              <a:blipFill>
                <a:blip r:embed="rId8"/>
                <a:stretch>
                  <a:fillRect l="-857" t="-685" b="-11644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108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cs typeface="Helvetica" charset="0"/>
                  </a:rPr>
                  <a:t>CKM phase </a:t>
                </a: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𝛄</m:t>
                    </m:r>
                  </m:oMath>
                </a14:m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67CD967-5623-4EE7-8DF7-4E1E79646C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107" y="692696"/>
            <a:ext cx="4983565" cy="2190087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75832A59-1A3D-4437-802E-6E83F1415708}"/>
                  </a:ext>
                </a:extLst>
              </p:cNvPr>
              <p:cNvSpPr/>
              <p:nvPr/>
            </p:nvSpPr>
            <p:spPr bwMode="auto">
              <a:xfrm>
                <a:off x="2987824" y="2204864"/>
                <a:ext cx="504056" cy="28803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𝜸</m:t>
                      </m:r>
                    </m:oMath>
                  </m:oMathPara>
                </a14:m>
                <a:endParaRPr kumimoji="0" lang="zh-CN" altLang="en-US" sz="3200" b="1" dirty="0">
                  <a:solidFill>
                    <a:srgbClr val="FF0000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75832A59-1A3D-4437-802E-6E83F14157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87824" y="2204864"/>
                <a:ext cx="504056" cy="288032"/>
              </a:xfrm>
              <a:prstGeom prst="ellipse">
                <a:avLst/>
              </a:prstGeom>
              <a:blipFill>
                <a:blip r:embed="rId5"/>
                <a:stretch>
                  <a:fillRect b="-28571"/>
                </a:stretch>
              </a:blip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弧形 6">
            <a:extLst>
              <a:ext uri="{FF2B5EF4-FFF2-40B4-BE49-F238E27FC236}">
                <a16:creationId xmlns:a16="http://schemas.microsoft.com/office/drawing/2014/main" id="{BD26144E-8CB8-4360-8167-DABD8FEC4951}"/>
              </a:ext>
            </a:extLst>
          </p:cNvPr>
          <p:cNvSpPr/>
          <p:nvPr/>
        </p:nvSpPr>
        <p:spPr bwMode="auto">
          <a:xfrm rot="2224755">
            <a:off x="2603568" y="2317928"/>
            <a:ext cx="429396" cy="210855"/>
          </a:xfrm>
          <a:prstGeom prst="arc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E4DE8D8-8B85-40DD-BFB7-B729C27A0E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4653136"/>
            <a:ext cx="6665465" cy="16761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9C30A308-62EC-441D-B24A-D2AB40AFE796}"/>
                  </a:ext>
                </a:extLst>
              </p:cNvPr>
              <p:cNvSpPr/>
              <p:nvPr/>
            </p:nvSpPr>
            <p:spPr>
              <a:xfrm>
                <a:off x="755576" y="3356992"/>
                <a:ext cx="7488832" cy="12180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Measured through 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𝐛</m:t>
                    </m:r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𝐮</m:t>
                    </m:r>
                  </m:oMath>
                </a14:m>
                <a:r>
                  <a:rPr lang="en-US" altLang="zh-CN" sz="1800" b="1" dirty="0">
                    <a:solidFill>
                      <a:srgbClr val="FF0000"/>
                    </a:solidFill>
                    <a:latin typeface="Helvetica" charset="0"/>
                    <a:cs typeface="Helvetica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𝐛</m:t>
                    </m:r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𝐜</m:t>
                    </m:r>
                  </m:oMath>
                </a14:m>
                <a:r>
                  <a:rPr lang="en-US" altLang="zh-CN" sz="1800" b="1" dirty="0">
                    <a:solidFill>
                      <a:srgbClr val="FF0000"/>
                    </a:solidFill>
                    <a:latin typeface="Helvetica" charset="0"/>
                    <a:cs typeface="Helvetica" charset="0"/>
                  </a:rPr>
                  <a:t> interference 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𝐁</m:t>
                    </m:r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sSup>
                      <m:sSup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𝐃</m:t>
                        </m:r>
                      </m:e>
                      <m:sup>
                        <m:r>
                          <a:rPr lang="en-US" altLang="zh-CN" sz="1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(∗)</m:t>
                        </m:r>
                      </m:sup>
                    </m:sSup>
                    <m:sSup>
                      <m:sSup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𝐊</m:t>
                        </m:r>
                      </m:e>
                      <m:sup>
                        <m:r>
                          <a:rPr lang="en-US" altLang="zh-CN" sz="1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(∗)</m:t>
                        </m:r>
                      </m:sup>
                    </m:sSup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 </m:t>
                    </m:r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decays, which leads to direct CP violation.</a:t>
                </a:r>
                <a:endParaRPr lang="en-US" altLang="zh-CN" sz="1800" b="1" dirty="0">
                  <a:solidFill>
                    <a:srgbClr val="0930F1"/>
                  </a:solidFill>
                  <a:latin typeface="Helvetica" charset="0"/>
                  <a:cs typeface="Helvetica" charset="0"/>
                </a:endParaRPr>
              </a:p>
              <a:p>
                <a:pPr marL="742950" lvl="1" indent="-285750" algn="l">
                  <a:buFont typeface="Wingdings" panose="05000000000000000000" pitchFamily="2" charset="2"/>
                  <a:buChar char="Ø"/>
                </a:pPr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Can 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p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p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p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±</m:t>
                        </m:r>
                      </m:sup>
                    </m:sSup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bSup>
                      <m:sSubSup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decays</a:t>
                </a:r>
              </a:p>
              <a:p>
                <a:pPr marL="742950" lvl="1" indent="-285750" algn="l">
                  <a:buFont typeface="Wingdings" panose="05000000000000000000" pitchFamily="2" charset="2"/>
                  <a:buChar char="Ø"/>
                </a:pPr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And many decay modes of 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𝐃</m:t>
                    </m:r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meson</a:t>
                </a:r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9C30A308-62EC-441D-B24A-D2AB40AFE7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356992"/>
                <a:ext cx="7488832" cy="1218026"/>
              </a:xfrm>
              <a:prstGeom prst="rect">
                <a:avLst/>
              </a:prstGeom>
              <a:blipFill>
                <a:blip r:embed="rId7"/>
                <a:stretch>
                  <a:fillRect l="-733" t="-2010" b="-7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椭圆 15">
            <a:extLst>
              <a:ext uri="{FF2B5EF4-FFF2-40B4-BE49-F238E27FC236}">
                <a16:creationId xmlns:a16="http://schemas.microsoft.com/office/drawing/2014/main" id="{00D55820-32C2-41CF-8DAB-914051BDA08E}"/>
              </a:ext>
            </a:extLst>
          </p:cNvPr>
          <p:cNvSpPr/>
          <p:nvPr/>
        </p:nvSpPr>
        <p:spPr bwMode="auto">
          <a:xfrm>
            <a:off x="2238400" y="5768466"/>
            <a:ext cx="533400" cy="54085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FE9F318E-F0AE-4152-85A1-1493E65B7F2A}"/>
              </a:ext>
            </a:extLst>
          </p:cNvPr>
          <p:cNvSpPr/>
          <p:nvPr/>
        </p:nvSpPr>
        <p:spPr bwMode="auto">
          <a:xfrm>
            <a:off x="5982816" y="5768466"/>
            <a:ext cx="533400" cy="54085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13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cs typeface="Helvetica" charset="0"/>
                  </a:rPr>
                  <a:t>PID essential for </a:t>
                </a: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𝛄</m:t>
                    </m:r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measurement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06B4B73-0392-4431-8532-B621E2850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282" y="1874634"/>
            <a:ext cx="7200800" cy="31984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EAD8A208-091C-45FE-8726-B66344210DB6}"/>
                  </a:ext>
                </a:extLst>
              </p:cNvPr>
              <p:cNvSpPr txBox="1"/>
              <p:nvPr/>
            </p:nvSpPr>
            <p:spPr bwMode="auto">
              <a:xfrm>
                <a:off x="5037556" y="5127382"/>
                <a:ext cx="2342756" cy="38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rtlCol="0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𝐁</m:t>
                          </m:r>
                        </m:e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+</m:t>
                          </m:r>
                        </m:sup>
                      </m:sSup>
                      <m:r>
                        <a:rPr kumimoji="0" lang="en-US" altLang="zh-CN" sz="18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→</m:t>
                      </m:r>
                      <m:sSubSup>
                        <m:sSub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b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𝐃</m:t>
                          </m:r>
                        </m:e>
                        <m:sub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𝐂𝐏</m:t>
                          </m:r>
                        </m:sub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𝟎</m:t>
                          </m:r>
                        </m:sup>
                      </m:sSubSup>
                      <m:r>
                        <a:rPr kumimoji="0" lang="en-US" altLang="zh-CN" sz="18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(</m:t>
                      </m:r>
                      <m:sSup>
                        <m:s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𝐊</m:t>
                          </m:r>
                        </m:e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𝐊</m:t>
                          </m:r>
                        </m:e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−</m:t>
                          </m:r>
                        </m:sup>
                      </m:sSup>
                      <m:r>
                        <a:rPr kumimoji="0" lang="en-US" altLang="zh-CN" sz="18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)</m:t>
                      </m:r>
                      <m:sSup>
                        <m:s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𝐊</m:t>
                          </m:r>
                        </m:e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0" lang="zh-CN" altLang="en-US" sz="2800" b="1" dirty="0">
                  <a:solidFill>
                    <a:schemeClr val="tx1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EAD8A208-091C-45FE-8726-B66344210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37556" y="5127382"/>
                <a:ext cx="2342756" cy="389850"/>
              </a:xfrm>
              <a:prstGeom prst="rect">
                <a:avLst/>
              </a:prstGeom>
              <a:blipFill>
                <a:blip r:embed="rId5"/>
                <a:stretch>
                  <a:fillRect b="-1406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E3D8BECD-261B-4D59-9DB6-6277D712027C}"/>
                  </a:ext>
                </a:extLst>
              </p:cNvPr>
              <p:cNvSpPr txBox="1"/>
              <p:nvPr/>
            </p:nvSpPr>
            <p:spPr bwMode="auto">
              <a:xfrm>
                <a:off x="1653180" y="5127382"/>
                <a:ext cx="2342756" cy="38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rtlCol="0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𝐁</m:t>
                          </m:r>
                        </m:e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−</m:t>
                          </m:r>
                        </m:sup>
                      </m:sSup>
                      <m:r>
                        <a:rPr kumimoji="0" lang="en-US" altLang="zh-CN" sz="18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→</m:t>
                      </m:r>
                      <m:sSubSup>
                        <m:sSub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b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𝐃</m:t>
                          </m:r>
                        </m:e>
                        <m:sub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𝐂𝐏</m:t>
                          </m:r>
                        </m:sub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𝟎</m:t>
                          </m:r>
                        </m:sup>
                      </m:sSubSup>
                      <m:r>
                        <a:rPr kumimoji="0" lang="en-US" altLang="zh-CN" sz="18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(</m:t>
                      </m:r>
                      <m:sSup>
                        <m:s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𝐊</m:t>
                          </m:r>
                        </m:e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𝐊</m:t>
                          </m:r>
                        </m:e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−</m:t>
                          </m:r>
                        </m:sup>
                      </m:sSup>
                      <m:r>
                        <a:rPr kumimoji="0" lang="en-US" altLang="zh-CN" sz="18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)</m:t>
                      </m:r>
                      <m:sSup>
                        <m:sSupPr>
                          <m:ctrlPr>
                            <a:rPr kumimoji="0" lang="en-US" altLang="zh-CN" sz="18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pPr>
                        <m:e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𝐊</m:t>
                          </m:r>
                        </m:e>
                        <m:sup>
                          <m:r>
                            <a:rPr kumimoji="0" lang="en-US" altLang="zh-CN" sz="18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kumimoji="0" lang="zh-CN" altLang="en-US" sz="2800" b="1" dirty="0">
                  <a:solidFill>
                    <a:schemeClr val="tx1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E3D8BECD-261B-4D59-9DB6-6277D71202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3180" y="5127382"/>
                <a:ext cx="2342756" cy="389850"/>
              </a:xfrm>
              <a:prstGeom prst="rect">
                <a:avLst/>
              </a:prstGeom>
              <a:blipFill>
                <a:blip r:embed="rId6"/>
                <a:stretch>
                  <a:fillRect b="-1406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04793B4E-DB7F-4301-9C5F-6660E45C7567}"/>
                  </a:ext>
                </a:extLst>
              </p:cNvPr>
              <p:cNvSpPr txBox="1"/>
              <p:nvPr/>
            </p:nvSpPr>
            <p:spPr bwMode="auto">
              <a:xfrm>
                <a:off x="527198" y="1052736"/>
                <a:ext cx="5340946" cy="407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kumimoji="0" lang="en-US" altLang="zh-CN" sz="2000" b="1" dirty="0">
                    <a:solidFill>
                      <a:srgbClr val="0930F1"/>
                    </a:solidFill>
                    <a:latin typeface="Tahoma" charset="0"/>
                    <a:cs typeface="Tahoma" charset="0"/>
                  </a:rPr>
                  <a:t>Example: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pPr>
                      <m:e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𝐁</m:t>
                        </m:r>
                      </m:e>
                      <m:sup>
                        <m:r>
                          <a:rPr kumimoji="0"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±</m:t>
                        </m:r>
                      </m:sup>
                    </m:sSup>
                    <m:r>
                      <a:rPr kumimoji="0" lang="en-US" altLang="zh-CN" sz="20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→</m:t>
                    </m:r>
                    <m:sSup>
                      <m:sSupPr>
                        <m:ctrlPr>
                          <a:rPr kumimoji="0"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pPr>
                      <m:e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𝐃</m:t>
                        </m:r>
                      </m:e>
                      <m:sup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kumimoji="0"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pPr>
                      <m:e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𝐊</m:t>
                        </m:r>
                      </m:e>
                      <m:sup>
                        <m:r>
                          <a:rPr kumimoji="0"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±</m:t>
                        </m:r>
                      </m:sup>
                    </m:sSup>
                    <m:r>
                      <a:rPr kumimoji="0" lang="en-US" altLang="zh-CN" sz="20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 </m:t>
                    </m:r>
                  </m:oMath>
                </a14:m>
                <a:r>
                  <a:rPr kumimoji="0" lang="en-US" altLang="zh-CN" sz="2000" b="1" dirty="0">
                    <a:solidFill>
                      <a:srgbClr val="0930F1"/>
                    </a:solidFill>
                    <a:latin typeface="Tahoma" charset="0"/>
                    <a:cs typeface="Tahoma" charset="0"/>
                  </a:rPr>
                  <a:t>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pPr>
                      <m:e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𝐃</m:t>
                        </m:r>
                      </m:e>
                      <m:sup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</m:sup>
                    </m:sSup>
                    <m:r>
                      <a:rPr kumimoji="0" lang="en-US" altLang="zh-CN" sz="20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→</m:t>
                    </m:r>
                    <m:sSup>
                      <m:sSupPr>
                        <m:ctrlPr>
                          <a:rPr kumimoji="0"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pPr>
                      <m:e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𝐊</m:t>
                        </m:r>
                      </m:e>
                      <m:sup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0"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pPr>
                      <m:e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𝐊</m:t>
                        </m:r>
                      </m:e>
                      <m:sup>
                        <m:r>
                          <a:rPr kumimoji="0"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−</m:t>
                        </m:r>
                      </m:sup>
                    </m:sSup>
                  </m:oMath>
                </a14:m>
                <a:endParaRPr kumimoji="0" lang="en-US" altLang="zh-CN" sz="2000" b="1" dirty="0">
                  <a:solidFill>
                    <a:srgbClr val="0930F1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04793B4E-DB7F-4301-9C5F-6660E45C75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7198" y="1052736"/>
                <a:ext cx="5340946" cy="407099"/>
              </a:xfrm>
              <a:prstGeom prst="rect">
                <a:avLst/>
              </a:prstGeom>
              <a:blipFill>
                <a:blip r:embed="rId7"/>
                <a:stretch>
                  <a:fillRect t="-7576" b="-2727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椭圆 15">
            <a:extLst>
              <a:ext uri="{FF2B5EF4-FFF2-40B4-BE49-F238E27FC236}">
                <a16:creationId xmlns:a16="http://schemas.microsoft.com/office/drawing/2014/main" id="{00D55820-32C2-41CF-8DAB-914051BDA08E}"/>
              </a:ext>
            </a:extLst>
          </p:cNvPr>
          <p:cNvSpPr/>
          <p:nvPr/>
        </p:nvSpPr>
        <p:spPr bwMode="auto">
          <a:xfrm>
            <a:off x="1403648" y="4352543"/>
            <a:ext cx="1512168" cy="44460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FE9F318E-F0AE-4152-85A1-1493E65B7F2A}"/>
              </a:ext>
            </a:extLst>
          </p:cNvPr>
          <p:cNvSpPr/>
          <p:nvPr/>
        </p:nvSpPr>
        <p:spPr bwMode="auto">
          <a:xfrm>
            <a:off x="4860032" y="4365104"/>
            <a:ext cx="1512168" cy="50367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D168E78-931D-4ACC-988C-705AFD85C1E1}"/>
              </a:ext>
            </a:extLst>
          </p:cNvPr>
          <p:cNvSpPr txBox="1"/>
          <p:nvPr/>
        </p:nvSpPr>
        <p:spPr bwMode="auto">
          <a:xfrm>
            <a:off x="527198" y="5877272"/>
            <a:ext cx="7501186" cy="70788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kumimoji="0" lang="en-US" altLang="zh-CN" sz="2000" b="1" dirty="0">
                <a:solidFill>
                  <a:schemeClr val="tx1"/>
                </a:solidFill>
                <a:latin typeface="Tahoma" charset="0"/>
                <a:cs typeface="Tahoma" charset="0"/>
              </a:rPr>
              <a:t>Without RICH, the mis-identification and partially reconstructed background would be much higher!</a:t>
            </a: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BC2A8BDA-5752-4973-8B17-DA188031E5E8}"/>
              </a:ext>
            </a:extLst>
          </p:cNvPr>
          <p:cNvCxnSpPr/>
          <p:nvPr/>
        </p:nvCxnSpPr>
        <p:spPr bwMode="auto">
          <a:xfrm>
            <a:off x="1547664" y="4767342"/>
            <a:ext cx="0" cy="11099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6B0A9191-B14E-443A-B553-84E3743AD2F5}"/>
              </a:ext>
            </a:extLst>
          </p:cNvPr>
          <p:cNvCxnSpPr>
            <a:cxnSpLocks/>
          </p:cNvCxnSpPr>
          <p:nvPr/>
        </p:nvCxnSpPr>
        <p:spPr bwMode="auto">
          <a:xfrm>
            <a:off x="5076056" y="4797152"/>
            <a:ext cx="0" cy="10801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3834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cs typeface="Helvetica" charset="0"/>
                  </a:rPr>
                  <a:t>Status of </a:t>
                </a: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𝛄</m:t>
                    </m:r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measurement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79F9C65-D211-4D7D-9B34-9B72B0B7A6F1}"/>
              </a:ext>
            </a:extLst>
          </p:cNvPr>
          <p:cNvSpPr/>
          <p:nvPr/>
        </p:nvSpPr>
        <p:spPr>
          <a:xfrm>
            <a:off x="1050032" y="2996952"/>
            <a:ext cx="3449960" cy="408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lnSpc>
                <a:spcPts val="2800"/>
              </a:lnSpc>
            </a:pPr>
            <a:r>
              <a:rPr lang="en-US" altLang="zh-CN" sz="1600" b="1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LHCb-CONF-2020-003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0A6410DD-9ED7-4EC1-A34A-AB35EC5E798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23" y="3429000"/>
            <a:ext cx="3917461" cy="28150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5E1CAC7C-DEE8-4832-971D-B5F28C958D14}"/>
                  </a:ext>
                </a:extLst>
              </p:cNvPr>
              <p:cNvSpPr/>
              <p:nvPr/>
            </p:nvSpPr>
            <p:spPr>
              <a:xfrm>
                <a:off x="1043608" y="2636912"/>
                <a:ext cx="6840760" cy="4681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l">
                  <a:spcAft>
                    <a:spcPts val="600"/>
                  </a:spcAft>
                  <a:buSzPct val="70000"/>
                </a:pPr>
                <a:r>
                  <a:rPr lang="en-US" altLang="zh-CN" sz="1600" b="1" dirty="0">
                    <a:solidFill>
                      <a:srgbClr val="FF0000"/>
                    </a:solidFill>
                    <a:latin typeface="Helvetica" charset="0"/>
                    <a:cs typeface="Helvetica" charset="0"/>
                  </a:rPr>
                  <a:t>LHCb: </a:t>
                </a:r>
                <a14:m>
                  <m:oMath xmlns:m="http://schemas.openxmlformats.org/officeDocument/2006/math">
                    <m:r>
                      <a:rPr lang="en-US" altLang="zh-CN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𝜸</m:t>
                    </m:r>
                    <m:r>
                      <a:rPr lang="en-US" altLang="zh-CN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=</m:t>
                    </m:r>
                    <m:sSup>
                      <m:sSupPr>
                        <m:ctrlP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</m:ctrlPr>
                          </m:dPr>
                          <m:e>
                            <m:r>
                              <a:rPr lang="en-US" altLang="zh-CN" sz="16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  <m:t>𝟔𝟕</m:t>
                            </m:r>
                            <m: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  <m:t>±</m:t>
                            </m:r>
                            <m: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  <m:t>𝟒</m:t>
                            </m:r>
                            <m: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  <m:t> </m:t>
                            </m:r>
                          </m:e>
                        </m:d>
                      </m:e>
                      <m:sup>
                        <m:r>
                          <a:rPr lang="en-US" altLang="zh-CN" sz="16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altLang="zh-CN" sz="1600" b="1" dirty="0">
                    <a:solidFill>
                      <a:srgbClr val="000000"/>
                    </a:solidFill>
                    <a:latin typeface="Helvetica" charset="0"/>
                    <a:cs typeface="Helvetica" charset="0"/>
                  </a:rPr>
                  <a:t>       </a:t>
                </a:r>
                <a:r>
                  <a:rPr lang="en-US" altLang="zh-CN" sz="1800" b="1" dirty="0">
                    <a:solidFill>
                      <a:srgbClr val="000000"/>
                    </a:solidFill>
                    <a:latin typeface="Helvetica" charset="0"/>
                    <a:cs typeface="Helvetica" charset="0"/>
                  </a:rPr>
                  <a:t>Indirect determination </a:t>
                </a:r>
                <a14:m>
                  <m:oMath xmlns:m="http://schemas.openxmlformats.org/officeDocument/2006/math">
                    <m:r>
                      <a:rPr lang="en-US" altLang="zh-CN" sz="18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𝜸</m:t>
                    </m:r>
                    <m:r>
                      <a:rPr lang="en-US" altLang="zh-CN" sz="18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=</m:t>
                    </m:r>
                    <m:sSup>
                      <m:sSupPr>
                        <m:ctrlP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18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𝟔𝟓</m:t>
                                </m:r>
                                <m:r>
                                  <a:rPr lang="en-US" altLang="zh-CN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.</m:t>
                                </m:r>
                                <m:r>
                                  <a:rPr lang="en-US" altLang="zh-CN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𝟕</m:t>
                                </m:r>
                              </m:e>
                              <m:sub>
                                <m:r>
                                  <a:rPr lang="en-US" altLang="zh-CN" sz="18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−</m:t>
                                </m:r>
                                <m:r>
                                  <a:rPr lang="en-US" altLang="zh-CN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𝟐</m:t>
                                </m:r>
                                <m:r>
                                  <a:rPr lang="en-US" altLang="zh-CN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.</m:t>
                                </m:r>
                                <m:r>
                                  <a:rPr lang="en-US" altLang="zh-CN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𝟕</m:t>
                                </m:r>
                              </m:sub>
                              <m:sup>
                                <m:r>
                                  <a:rPr lang="en-US" altLang="zh-CN" sz="18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+</m:t>
                                </m:r>
                                <m:r>
                                  <a:rPr lang="en-US" altLang="zh-CN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𝟎</m:t>
                                </m:r>
                                <m:r>
                                  <a:rPr lang="en-US" altLang="zh-CN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.</m:t>
                                </m:r>
                                <m:r>
                                  <a:rPr lang="en-US" altLang="zh-CN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Helvetica" charset="0"/>
                                  </a:rPr>
                                  <m:t>𝟗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zh-CN" sz="1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°</m:t>
                        </m:r>
                      </m:sup>
                    </m:sSup>
                  </m:oMath>
                </a14:m>
                <a:endParaRPr lang="en-US" altLang="zh-CN" sz="1800" b="1" dirty="0">
                  <a:solidFill>
                    <a:srgbClr val="0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5E1CAC7C-DEE8-4832-971D-B5F28C958D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636912"/>
                <a:ext cx="6840760" cy="468141"/>
              </a:xfrm>
              <a:prstGeom prst="rect">
                <a:avLst/>
              </a:prstGeom>
              <a:blipFill>
                <a:blip r:embed="rId5"/>
                <a:stretch>
                  <a:fillRect l="-446" b="-17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图片 15" descr="Screen Shot 2016-07-19 at 3.00.32 AM.png">
            <a:extLst>
              <a:ext uri="{FF2B5EF4-FFF2-40B4-BE49-F238E27FC236}">
                <a16:creationId xmlns:a16="http://schemas.microsoft.com/office/drawing/2014/main" id="{E573BC6E-E0C4-486F-BC6C-A19D0FE3C5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016" y="1484784"/>
            <a:ext cx="2503912" cy="648072"/>
          </a:xfrm>
          <a:prstGeom prst="rect">
            <a:avLst/>
          </a:prstGeom>
        </p:spPr>
      </p:pic>
      <p:sp>
        <p:nvSpPr>
          <p:cNvPr id="17" name="矩形 8">
            <a:extLst>
              <a:ext uri="{FF2B5EF4-FFF2-40B4-BE49-F238E27FC236}">
                <a16:creationId xmlns:a16="http://schemas.microsoft.com/office/drawing/2014/main" id="{CD99DCED-0633-4E35-9649-E98840A4A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944" y="1444714"/>
            <a:ext cx="2808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PRD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87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(2015)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052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015</a:t>
            </a:r>
            <a:endParaRPr lang="zh-CN" altLang="en-US" sz="1800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sp>
        <p:nvSpPr>
          <p:cNvPr id="18" name="矩形 8">
            <a:extLst>
              <a:ext uri="{FF2B5EF4-FFF2-40B4-BE49-F238E27FC236}">
                <a16:creationId xmlns:a16="http://schemas.microsoft.com/office/drawing/2014/main" id="{3E356685-A4D5-4C65-9B48-6AD3D7590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249" y="1763524"/>
            <a:ext cx="23769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err="1">
                <a:solidFill>
                  <a:srgbClr val="36990D"/>
                </a:solidFill>
                <a:latin typeface="Helvetica"/>
                <a:cs typeface="Helvetica"/>
              </a:rPr>
              <a:t>arXiv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: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1301.2033</a:t>
            </a:r>
            <a:endParaRPr lang="zh-CN" altLang="en-US" sz="1800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19355564-7ECE-4A4A-BAAC-0D5BF1888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60" y="908720"/>
                <a:ext cx="705678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B factories achieved a  precision of about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𝟏𝟓</m:t>
                    </m:r>
                    <m:r>
                      <a:rPr lang="en-US" altLang="zh-CN" sz="20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°</m:t>
                    </m:r>
                  </m:oMath>
                </a14:m>
                <a:endParaRPr lang="en-US" altLang="zh-CN" sz="2000" b="1" dirty="0">
                  <a:solidFill>
                    <a:srgbClr val="0930F1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19355564-7ECE-4A4A-BAAC-0D5BF18889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560" y="908720"/>
                <a:ext cx="7056784" cy="400110"/>
              </a:xfrm>
              <a:prstGeom prst="rect">
                <a:avLst/>
              </a:prstGeom>
              <a:blipFill>
                <a:blip r:embed="rId7"/>
                <a:stretch>
                  <a:fillRect l="-86" t="-6061" b="-2727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05D3681A-ECC7-49C2-A84A-9EF58F030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60" y="2236802"/>
                <a:ext cx="7056784" cy="4040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LHCb combinations of 16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±</m:t>
                        </m:r>
                      </m:sup>
                    </m:sSup>
                    <m:r>
                      <a:rPr lang="en-US" altLang="zh-CN" sz="20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p>
                    <m:r>
                      <a:rPr lang="en-US" altLang="zh-CN" sz="20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decay modes</a:t>
                </a:r>
              </a:p>
            </p:txBody>
          </p:sp>
        </mc:Choice>
        <mc:Fallback xmlns=""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05D3681A-ECC7-49C2-A84A-9EF58F0308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560" y="2236802"/>
                <a:ext cx="7056784" cy="404021"/>
              </a:xfrm>
              <a:prstGeom prst="rect">
                <a:avLst/>
              </a:prstGeom>
              <a:blipFill>
                <a:blip r:embed="rId8"/>
                <a:stretch>
                  <a:fillRect l="-86" t="-6061" b="-28788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图片 20">
            <a:extLst>
              <a:ext uri="{FF2B5EF4-FFF2-40B4-BE49-F238E27FC236}">
                <a16:creationId xmlns:a16="http://schemas.microsoft.com/office/drawing/2014/main" id="{247CA6D6-ED7F-4241-976A-9388F85617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27984" y="3418297"/>
            <a:ext cx="3917460" cy="2792830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1DDAA1F4-45C8-41FC-9F8E-DF84C2F73542}"/>
              </a:ext>
            </a:extLst>
          </p:cNvPr>
          <p:cNvSpPr/>
          <p:nvPr/>
        </p:nvSpPr>
        <p:spPr>
          <a:xfrm>
            <a:off x="755577" y="6228020"/>
            <a:ext cx="7626423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C00000"/>
                </a:solidFill>
                <a:latin typeface="Helvetica"/>
                <a:cs typeface="Helvetica"/>
              </a:rPr>
              <a:t>Large improvement from </a:t>
            </a:r>
            <a:r>
              <a:rPr lang="en-US" altLang="zh-CN" sz="1800" b="1" dirty="0" err="1">
                <a:solidFill>
                  <a:srgbClr val="C00000"/>
                </a:solidFill>
                <a:latin typeface="Helvetica"/>
                <a:cs typeface="Helvetica"/>
              </a:rPr>
              <a:t>LHCb</a:t>
            </a:r>
            <a:r>
              <a:rPr lang="en-US" altLang="zh-CN" sz="1800" b="1" dirty="0">
                <a:solidFill>
                  <a:srgbClr val="C00000"/>
                </a:solidFill>
                <a:latin typeface="Helvetica"/>
                <a:cs typeface="Helvetica"/>
              </a:rPr>
              <a:t> upgrade &amp; BELLEII expected!</a:t>
            </a:r>
            <a:endParaRPr lang="zh-CN" altLang="en-US" sz="1800" b="1" dirty="0">
              <a:solidFill>
                <a:srgbClr val="C0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1399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20" grpId="0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黑体"/>
                      </a:rPr>
                      <m:t>𝚫</m:t>
                    </m:r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𝐦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𝐝</m:t>
                        </m:r>
                      </m:sub>
                    </m:sSub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latin typeface="黑体"/>
                    <a:ea typeface="黑体"/>
                    <a:cs typeface="黑体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panose="020B0604020202020204" pitchFamily="34" charset="0"/>
                    <a:ea typeface="黑体"/>
                    <a:cs typeface="Helvetica" panose="020B0604020202020204" pitchFamily="34" charset="0"/>
                  </a:rPr>
                  <a:t>measurement</a:t>
                </a:r>
                <a:endParaRPr lang="zh-CN" altLang="en-US" sz="3600" b="1" dirty="0">
                  <a:solidFill>
                    <a:srgbClr val="C00000"/>
                  </a:solidFill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3"/>
                <a:stretch>
                  <a:fillRect t="-13208" b="-358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29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2DA0031-6B5B-46C3-9EBA-A71683B7F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764704"/>
            <a:ext cx="3744416" cy="1645528"/>
          </a:xfrm>
          <a:prstGeom prst="rect">
            <a:avLst/>
          </a:prstGeom>
        </p:spPr>
      </p:pic>
      <p:cxnSp>
        <p:nvCxnSpPr>
          <p:cNvPr id="8" name="直线连接符 4">
            <a:extLst>
              <a:ext uri="{FF2B5EF4-FFF2-40B4-BE49-F238E27FC236}">
                <a16:creationId xmlns:a16="http://schemas.microsoft.com/office/drawing/2014/main" id="{F26C11D4-5922-471C-BF5E-8CED3252D4D7}"/>
              </a:ext>
            </a:extLst>
          </p:cNvPr>
          <p:cNvCxnSpPr>
            <a:cxnSpLocks/>
          </p:cNvCxnSpPr>
          <p:nvPr/>
        </p:nvCxnSpPr>
        <p:spPr bwMode="auto">
          <a:xfrm>
            <a:off x="1619672" y="1124744"/>
            <a:ext cx="2088232" cy="10694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67976632-D058-49F8-AC83-5635C876DC7E}"/>
                  </a:ext>
                </a:extLst>
              </p:cNvPr>
              <p:cNvSpPr txBox="1"/>
              <p:nvPr/>
            </p:nvSpPr>
            <p:spPr>
              <a:xfrm>
                <a:off x="3779912" y="735087"/>
                <a:ext cx="52565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0" i="1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∝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Δ</m:t>
                    </m:r>
                    <m:sSub>
                      <m:sSubPr>
                        <m:ctrlPr>
                          <a:rPr lang="en-US" altLang="zh-CN" sz="2000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d</m:t>
                        </m:r>
                      </m:sub>
                    </m:sSub>
                  </m:oMath>
                </a14:m>
                <a:r>
                  <a:rPr kumimoji="1" lang="en-US" altLang="zh-CN" sz="2000" dirty="0">
                    <a:solidFill>
                      <a:srgbClr val="0000FF"/>
                    </a:solidFill>
                    <a:latin typeface="Symbol" charset="2"/>
                    <a:cs typeface="Symbol" charset="2"/>
                  </a:rPr>
                  <a:t>, </a:t>
                </a:r>
                <a:r>
                  <a:rPr lang="en-US" altLang="zh-CN" sz="2000" dirty="0">
                    <a:solidFill>
                      <a:srgbClr val="0930F1"/>
                    </a:solidFill>
                    <a:cs typeface="Helvetica" panose="020B0604020202020204" pitchFamily="34" charset="0"/>
                  </a:rPr>
                  <a:t>theory uncertainty reduced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d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kumimoji="1" lang="en-US" altLang="zh-CN" sz="2000" dirty="0">
                    <a:solidFill>
                      <a:srgbClr val="0000FF"/>
                    </a:solidFill>
                    <a:latin typeface="Symbol" charset="2"/>
                    <a:cs typeface="Symbol" charset="2"/>
                  </a:rPr>
                  <a:t> </a:t>
                </a: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67976632-D058-49F8-AC83-5635C876DC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735087"/>
                <a:ext cx="5256584" cy="400110"/>
              </a:xfrm>
              <a:prstGeom prst="rect">
                <a:avLst/>
              </a:prstGeom>
              <a:blipFill>
                <a:blip r:embed="rId5"/>
                <a:stretch>
                  <a:fillRect t="-10769" b="-27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>
            <a:extLst>
              <a:ext uri="{FF2B5EF4-FFF2-40B4-BE49-F238E27FC236}">
                <a16:creationId xmlns:a16="http://schemas.microsoft.com/office/drawing/2014/main" id="{07F99D6A-46A3-48DB-BE7F-8429F54B11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0072" y="1196752"/>
            <a:ext cx="2232248" cy="1026834"/>
          </a:xfrm>
          <a:prstGeom prst="rect">
            <a:avLst/>
          </a:prstGeom>
        </p:spPr>
      </p:pic>
      <p:sp>
        <p:nvSpPr>
          <p:cNvPr id="16" name="椭圆 15">
            <a:extLst>
              <a:ext uri="{FF2B5EF4-FFF2-40B4-BE49-F238E27FC236}">
                <a16:creationId xmlns:a16="http://schemas.microsoft.com/office/drawing/2014/main" id="{4CA11E61-6DDC-4208-A5DC-6FDB5304C416}"/>
              </a:ext>
            </a:extLst>
          </p:cNvPr>
          <p:cNvSpPr/>
          <p:nvPr/>
        </p:nvSpPr>
        <p:spPr bwMode="auto">
          <a:xfrm>
            <a:off x="2411760" y="898064"/>
            <a:ext cx="481957" cy="56638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宋体" charset="0"/>
              <a:cs typeface="宋体" charset="0"/>
            </a:endParaRPr>
          </a:p>
        </p:txBody>
      </p:sp>
      <p:cxnSp>
        <p:nvCxnSpPr>
          <p:cNvPr id="17" name="直线箭头连接符 11">
            <a:extLst>
              <a:ext uri="{FF2B5EF4-FFF2-40B4-BE49-F238E27FC236}">
                <a16:creationId xmlns:a16="http://schemas.microsoft.com/office/drawing/2014/main" id="{D671179E-1E10-4EFC-862F-2F71BBB52FE7}"/>
              </a:ext>
            </a:extLst>
          </p:cNvPr>
          <p:cNvCxnSpPr>
            <a:cxnSpLocks/>
          </p:cNvCxnSpPr>
          <p:nvPr/>
        </p:nvCxnSpPr>
        <p:spPr bwMode="auto">
          <a:xfrm flipH="1">
            <a:off x="2915818" y="980729"/>
            <a:ext cx="864094" cy="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" name="图片 23" descr="Screen Shot 2016-07-18 at 10.58.44 PM.png">
            <a:extLst>
              <a:ext uri="{FF2B5EF4-FFF2-40B4-BE49-F238E27FC236}">
                <a16:creationId xmlns:a16="http://schemas.microsoft.com/office/drawing/2014/main" id="{DF8F09D5-60F5-4C9E-A0E9-31D5BBAB99B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552" y="4272271"/>
            <a:ext cx="3169530" cy="2325081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9F35269F-A452-4F20-BE3D-0A610ABB08A5}"/>
              </a:ext>
            </a:extLst>
          </p:cNvPr>
          <p:cNvSpPr/>
          <p:nvPr/>
        </p:nvSpPr>
        <p:spPr>
          <a:xfrm>
            <a:off x="4788024" y="2946430"/>
            <a:ext cx="2714205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LHCb, EPJC</a:t>
            </a:r>
            <a:r>
              <a:rPr lang="zh-CN" altLang="en-US" sz="1600" b="1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76</a:t>
            </a:r>
            <a:r>
              <a:rPr lang="zh-CN" altLang="en-US" sz="1600" b="1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(2016)</a:t>
            </a:r>
            <a:r>
              <a:rPr lang="zh-CN" altLang="en-US" sz="1600" b="1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412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0D24775-9479-4C8F-90FE-E41F5C54767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66" y="3047473"/>
            <a:ext cx="3213954" cy="3643501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01A6C3FC-DC69-4D74-9A77-5608B394C2DC}"/>
                  </a:ext>
                </a:extLst>
              </p:cNvPr>
              <p:cNvSpPr txBox="1"/>
              <p:nvPr/>
            </p:nvSpPr>
            <p:spPr bwMode="auto">
              <a:xfrm>
                <a:off x="4860032" y="3311609"/>
                <a:ext cx="3305944" cy="1040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6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p>
                        <m:r>
                          <a:rPr lang="en-US" altLang="zh-CN" sz="16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p>
                    <m:r>
                      <a:rPr lang="en-US" altLang="zh-CN" sz="1600" b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sSup>
                      <m:sSupPr>
                        <m:ctrlPr>
                          <a:rPr lang="en-US" altLang="zh-CN" sz="16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6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𝐃</m:t>
                        </m:r>
                      </m:e>
                      <m:sup>
                        <m:d>
                          <m:dPr>
                            <m:ctrlPr>
                              <a:rPr lang="en-US" altLang="zh-CN" sz="1600" b="1" i="1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</m:ctrlPr>
                          </m:dPr>
                          <m:e>
                            <m:r>
                              <a:rPr lang="en-US" altLang="zh-CN" sz="1600" b="1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  <m:t>∗</m:t>
                            </m:r>
                          </m:e>
                        </m:d>
                        <m:r>
                          <a:rPr lang="en-US" altLang="zh-CN" sz="16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6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6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𝛍</m:t>
                        </m:r>
                      </m:e>
                      <m:sup>
                        <m:r>
                          <a:rPr lang="en-US" altLang="zh-CN" sz="16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+</m:t>
                        </m:r>
                      </m:sup>
                    </m:sSup>
                    <m:r>
                      <a:rPr lang="en-US" altLang="zh-CN" sz="1600" b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𝛎</m:t>
                    </m:r>
                  </m:oMath>
                </a14:m>
                <a:r>
                  <a:rPr lang="en-US" altLang="zh-CN" sz="1600" dirty="0">
                    <a:solidFill>
                      <a:srgbClr val="0930F1"/>
                    </a:solidFill>
                  </a:rPr>
                  <a:t> </a:t>
                </a:r>
                <a:r>
                  <a:rPr lang="en-US" altLang="zh-CN" sz="1600" b="1" dirty="0">
                    <a:solidFill>
                      <a:srgbClr val="0930F1"/>
                    </a:solidFill>
                  </a:rPr>
                  <a:t>decay</a:t>
                </a:r>
                <a:endParaRPr lang="en-US" altLang="zh-CN" sz="1600" b="1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𝐀</m:t>
                      </m:r>
                      <m:d>
                        <m:dPr>
                          <m:ctrlPr>
                            <a:rPr lang="en-US" altLang="zh-CN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e>
                      </m:d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600" b="1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altLang="zh-CN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p>
                              </m:sSup>
                              <m:r>
                                <a:rPr lang="en-US" altLang="zh-CN" sz="16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𝐟</m:t>
                                  </m:r>
                                </m:e>
                              </m:acc>
                            </m:e>
                          </m:d>
                          <m:r>
                            <a:rPr lang="en-US" altLang="zh-CN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6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𝐁</m:t>
                                  </m:r>
                                </m:e>
                                <m:sup>
                                  <m:r>
                                    <a:rPr lang="en-US" altLang="zh-CN" sz="16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p>
                              </m:sSup>
                              <m:r>
                                <a:rPr lang="en-US" altLang="zh-CN" sz="16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altLang="zh-CN" sz="16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𝐟</m:t>
                              </m:r>
                            </m:e>
                          </m:d>
                        </m:num>
                        <m:den>
                          <m:r>
                            <a:rPr lang="en-US" altLang="zh-CN" sz="16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600" b="1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altLang="zh-CN" sz="16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p>
                              </m:sSup>
                              <m:r>
                                <a:rPr lang="en-US" altLang="zh-CN" sz="16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𝐟</m:t>
                                  </m:r>
                                </m:e>
                              </m:acc>
                            </m:e>
                          </m:d>
                          <m:r>
                            <a:rPr lang="en-US" altLang="zh-CN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16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𝐁</m:t>
                                  </m:r>
                                </m:e>
                                <m:sup>
                                  <m:r>
                                    <a:rPr lang="en-US" altLang="zh-CN" sz="16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p>
                              </m:sSup>
                              <m:r>
                                <a:rPr lang="en-US" altLang="zh-CN" sz="16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altLang="zh-CN" sz="16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𝐟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01A6C3FC-DC69-4D74-9A77-5608B394C2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0032" y="3311609"/>
                <a:ext cx="3305944" cy="104041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9C812196-1240-47CB-8A52-F6BD6F05E432}"/>
                  </a:ext>
                </a:extLst>
              </p:cNvPr>
              <p:cNvSpPr/>
              <p:nvPr/>
            </p:nvSpPr>
            <p:spPr>
              <a:xfrm>
                <a:off x="4427984" y="6381847"/>
                <a:ext cx="4104456" cy="421077"/>
              </a:xfrm>
              <a:prstGeom prst="rect">
                <a:avLst/>
              </a:prstGeom>
              <a:solidFill>
                <a:srgbClr val="C2FFF0"/>
              </a:solidFill>
            </p:spPr>
            <p:txBody>
              <a:bodyPr wrap="square">
                <a:spAutoFit/>
              </a:bodyPr>
              <a:lstStyle/>
              <a:p>
                <a:pPr lvl="0" algn="l">
                  <a:spcAft>
                    <a:spcPts val="600"/>
                  </a:spcAft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𝚫</m:t>
                      </m:r>
                      <m:sSub>
                        <m:sSubPr>
                          <m:ctrlP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</m:ctrlPr>
                        </m:sSubPr>
                        <m:e>
                          <m:r>
                            <a:rPr lang="en-US" altLang="zh-CN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𝐦</m:t>
                          </m:r>
                        </m:e>
                        <m:sub>
                          <m:r>
                            <a:rPr lang="en-US" altLang="zh-CN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𝐝</m:t>
                          </m:r>
                        </m:sub>
                      </m:sSub>
                      <m:r>
                        <a:rPr lang="en-US" altLang="zh-CN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=</m:t>
                      </m:r>
                      <m:d>
                        <m:dPr>
                          <m:ctrlP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</m:ctrlPr>
                        </m:dPr>
                        <m:e>
                          <m:r>
                            <a:rPr lang="en-US" altLang="zh-CN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𝟎</m:t>
                          </m:r>
                          <m:r>
                            <a:rPr lang="en-US" altLang="zh-CN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.</m:t>
                          </m:r>
                          <m:r>
                            <a:rPr lang="en-US" altLang="zh-CN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𝟓𝟎𝟓𝟎</m:t>
                          </m:r>
                          <m: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±</m:t>
                          </m:r>
                          <m: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𝟎</m:t>
                          </m:r>
                          <m: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.</m:t>
                          </m:r>
                          <m: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𝟎𝟎𝟐𝟏</m:t>
                          </m:r>
                          <m: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±</m:t>
                          </m:r>
                          <m: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𝟎</m:t>
                          </m:r>
                          <m: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.</m:t>
                          </m:r>
                          <m: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𝟎𝟎𝟏𝟎</m:t>
                          </m:r>
                        </m:e>
                      </m:d>
                      <m:r>
                        <a:rPr lang="en-US" altLang="zh-CN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 </m:t>
                      </m:r>
                      <m:r>
                        <a:rPr lang="en-US" altLang="zh-CN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𝐩</m:t>
                      </m:r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</m:ctrlPr>
                        </m:sSupPr>
                        <m:e>
                          <m:r>
                            <a:rPr lang="en-US" altLang="zh-CN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𝐬</m:t>
                          </m:r>
                        </m:e>
                        <m:sup>
                          <m:r>
                            <a:rPr lang="en-US" altLang="zh-CN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−</m:t>
                          </m:r>
                          <m:r>
                            <a:rPr lang="en-US" altLang="zh-CN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zh-CN" sz="1600" b="1" dirty="0">
                  <a:solidFill>
                    <a:srgbClr val="0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9C812196-1240-47CB-8A52-F6BD6F05E4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6381847"/>
                <a:ext cx="4104456" cy="4210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矩形 25">
            <a:extLst>
              <a:ext uri="{FF2B5EF4-FFF2-40B4-BE49-F238E27FC236}">
                <a16:creationId xmlns:a16="http://schemas.microsoft.com/office/drawing/2014/main" id="{70189FB2-E79B-4E7E-9C8B-7497F7508F95}"/>
              </a:ext>
            </a:extLst>
          </p:cNvPr>
          <p:cNvSpPr/>
          <p:nvPr/>
        </p:nvSpPr>
        <p:spPr>
          <a:xfrm>
            <a:off x="611561" y="2555612"/>
            <a:ext cx="6840759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C00000"/>
                </a:solidFill>
                <a:latin typeface="Helvetica"/>
                <a:cs typeface="Helvetica"/>
              </a:rPr>
              <a:t>Very well measured</a:t>
            </a:r>
            <a:endParaRPr lang="zh-CN" altLang="en-US" sz="1800" b="1" dirty="0">
              <a:solidFill>
                <a:srgbClr val="C0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8985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0" grpId="0"/>
      <p:bldP spid="22" grpId="0" animBg="1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zh-CN" sz="3600" b="1" dirty="0">
                <a:solidFill>
                  <a:srgbClr val="2D2BCC"/>
                </a:solidFill>
                <a:latin typeface="Franklin Gothic Medium" charset="0"/>
                <a:cs typeface="Franklin Gothic Medium" charset="0"/>
              </a:rPr>
              <a:t>Introduction to B physics experiments </a:t>
            </a:r>
          </a:p>
        </p:txBody>
      </p:sp>
      <p:sp>
        <p:nvSpPr>
          <p:cNvPr id="109570" name="Slide Number Placeholder 3"/>
          <p:cNvSpPr txBox="1">
            <a:spLocks/>
          </p:cNvSpPr>
          <p:nvPr/>
        </p:nvSpPr>
        <p:spPr bwMode="auto">
          <a:xfrm>
            <a:off x="8382000" y="6237312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E0576417-1D49-5D40-B934-DB66AB32B65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</a:t>
            </a:fld>
            <a:endParaRPr kumimoji="0" lang="en-US" altLang="zh-CN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4867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𝐕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𝐮𝐛</m:t>
                        </m:r>
                      </m:sub>
                    </m:sSub>
                    <m:r>
                      <a:rPr lang="en-US" altLang="zh-CN" sz="3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 </m:t>
                    </m:r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latin typeface="Cambria Math" panose="02040503050406030204" pitchFamily="18" charset="0"/>
                    <a:cs typeface="Helvetica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𝐕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𝐜𝐛</m:t>
                        </m:r>
                      </m:sub>
                    </m:sSub>
                  </m:oMath>
                </a14:m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06629BF-44C4-4A69-B89D-FFC7B6F5E4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991" y="764704"/>
            <a:ext cx="5288096" cy="2208882"/>
          </a:xfrm>
          <a:prstGeom prst="rect">
            <a:avLst/>
          </a:prstGeom>
        </p:spPr>
      </p:pic>
      <p:cxnSp>
        <p:nvCxnSpPr>
          <p:cNvPr id="8" name="直线连接符 4">
            <a:extLst>
              <a:ext uri="{FF2B5EF4-FFF2-40B4-BE49-F238E27FC236}">
                <a16:creationId xmlns:a16="http://schemas.microsoft.com/office/drawing/2014/main" id="{3B4E64C7-26CC-419D-B35A-AB0B539C2051}"/>
              </a:ext>
            </a:extLst>
          </p:cNvPr>
          <p:cNvCxnSpPr>
            <a:cxnSpLocks/>
          </p:cNvCxnSpPr>
          <p:nvPr/>
        </p:nvCxnSpPr>
        <p:spPr bwMode="auto">
          <a:xfrm flipH="1">
            <a:off x="3173576" y="1206436"/>
            <a:ext cx="966376" cy="143047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椭圆 10">
            <a:extLst>
              <a:ext uri="{FF2B5EF4-FFF2-40B4-BE49-F238E27FC236}">
                <a16:creationId xmlns:a16="http://schemas.microsoft.com/office/drawing/2014/main" id="{51E242C2-B94C-4148-8CAE-CED3BC310112}"/>
              </a:ext>
            </a:extLst>
          </p:cNvPr>
          <p:cNvSpPr/>
          <p:nvPr/>
        </p:nvSpPr>
        <p:spPr bwMode="auto">
          <a:xfrm>
            <a:off x="3029559" y="1206436"/>
            <a:ext cx="481957" cy="49437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宋体" charset="0"/>
              <a:cs typeface="宋体" charset="0"/>
            </a:endParaRPr>
          </a:p>
        </p:txBody>
      </p:sp>
      <p:cxnSp>
        <p:nvCxnSpPr>
          <p:cNvPr id="12" name="直线箭头连接符 11">
            <a:extLst>
              <a:ext uri="{FF2B5EF4-FFF2-40B4-BE49-F238E27FC236}">
                <a16:creationId xmlns:a16="http://schemas.microsoft.com/office/drawing/2014/main" id="{40A8D399-C063-4B55-ACD4-5FB86E832BC2}"/>
              </a:ext>
            </a:extLst>
          </p:cNvPr>
          <p:cNvCxnSpPr>
            <a:cxnSpLocks/>
          </p:cNvCxnSpPr>
          <p:nvPr/>
        </p:nvCxnSpPr>
        <p:spPr bwMode="auto">
          <a:xfrm flipH="1">
            <a:off x="2093455" y="1340768"/>
            <a:ext cx="864094" cy="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454A6D62-39D0-424E-86BF-4426F5CAE73C}"/>
                  </a:ext>
                </a:extLst>
              </p:cNvPr>
              <p:cNvSpPr txBox="1"/>
              <p:nvPr/>
            </p:nvSpPr>
            <p:spPr>
              <a:xfrm>
                <a:off x="797311" y="1124744"/>
                <a:ext cx="1296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0" dirty="0">
                    <a:solidFill>
                      <a:srgbClr val="0930F1"/>
                    </a:solidFill>
                    <a:cs typeface="Helvetica" panose="020B0604020202020204" pitchFamily="34" charset="0"/>
                  </a:rPr>
                  <a:t>b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ulν</m:t>
                    </m:r>
                  </m:oMath>
                </a14:m>
                <a:endParaRPr kumimoji="1" lang="en-US" altLang="zh-CN" sz="2000" dirty="0">
                  <a:solidFill>
                    <a:srgbClr val="0000FF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454A6D62-39D0-424E-86BF-4426F5CAE7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311" y="1124744"/>
                <a:ext cx="1296144" cy="400110"/>
              </a:xfrm>
              <a:prstGeom prst="rect">
                <a:avLst/>
              </a:prstGeom>
              <a:blipFill>
                <a:blip r:embed="rId5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0577E7E4-49D0-48D0-A659-1F9B9E437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976" y="3876144"/>
                <a:ext cx="3888432" cy="1785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Arial" panose="020B0604020202020204" pitchFamily="34" charset="0"/>
                  <a:buChar char="•"/>
                </a:pPr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B-factory results dominates </a:t>
                </a:r>
              </a:p>
              <a:p>
                <a:pPr marL="342900" indent="-342900" algn="l">
                  <a:spcAft>
                    <a:spcPts val="600"/>
                  </a:spcAft>
                  <a:buSzPct val="70000"/>
                  <a:buFont typeface="Arial" panose="020B0604020202020204" pitchFamily="34" charset="0"/>
                  <a:buChar char="•"/>
                </a:pPr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Exclusive: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𝑩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𝝅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𝒍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𝝂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𝑩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𝑫𝒍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𝝂</m:t>
                    </m:r>
                  </m:oMath>
                </a14:m>
                <a:endParaRPr lang="en-US" altLang="zh-CN" sz="1800" b="1" dirty="0">
                  <a:solidFill>
                    <a:schemeClr val="tx1"/>
                  </a:solidFill>
                  <a:latin typeface="Helvetica" charset="0"/>
                  <a:cs typeface="Helvetica" charset="0"/>
                </a:endParaRP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need Lattice QCD  inputs</a:t>
                </a:r>
              </a:p>
              <a:p>
                <a:pPr marL="342900" indent="-342900" algn="l">
                  <a:spcAft>
                    <a:spcPts val="600"/>
                  </a:spcAft>
                  <a:buSzPct val="70000"/>
                  <a:buFont typeface="Arial" panose="020B0604020202020204" pitchFamily="34" charset="0"/>
                  <a:buChar char="•"/>
                </a:pPr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Inclusive: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𝑩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sSub>
                      <m:sSub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𝒖</m:t>
                        </m:r>
                      </m:sub>
                    </m:sSub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𝒍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𝝂</m:t>
                    </m:r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𝑩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sSub>
                      <m:sSub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𝒄</m:t>
                        </m:r>
                      </m:sub>
                    </m:sSub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𝒍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𝝂</m:t>
                    </m:r>
                  </m:oMath>
                </a14:m>
                <a:endParaRPr lang="en-US" altLang="zh-CN" sz="1800" b="1" dirty="0">
                  <a:solidFill>
                    <a:schemeClr val="tx1"/>
                  </a:solidFill>
                  <a:latin typeface="Helvetica" charset="0"/>
                  <a:cs typeface="Helvetica" charset="0"/>
                </a:endParaRPr>
              </a:p>
              <a:p>
                <a:pPr marL="800100" lvl="1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high </a:t>
                </a:r>
                <a:r>
                  <a:rPr lang="en-US" altLang="zh-CN" sz="1800" b="1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background </a:t>
                </a:r>
                <a:endParaRPr lang="en-US" altLang="zh-CN" sz="1800" b="1" dirty="0">
                  <a:solidFill>
                    <a:srgbClr val="0930F1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0577E7E4-49D0-48D0-A659-1F9B9E4371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6" y="3876144"/>
                <a:ext cx="3888432" cy="1785104"/>
              </a:xfrm>
              <a:prstGeom prst="rect">
                <a:avLst/>
              </a:prstGeom>
              <a:blipFill>
                <a:blip r:embed="rId6"/>
                <a:stretch>
                  <a:fillRect l="-157" t="-2048" b="-4437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矩形 21">
            <a:extLst>
              <a:ext uri="{FF2B5EF4-FFF2-40B4-BE49-F238E27FC236}">
                <a16:creationId xmlns:a16="http://schemas.microsoft.com/office/drawing/2014/main" id="{51882D53-F76C-4E4D-9CD2-F6D6D4430EF2}"/>
              </a:ext>
            </a:extLst>
          </p:cNvPr>
          <p:cNvSpPr/>
          <p:nvPr/>
        </p:nvSpPr>
        <p:spPr>
          <a:xfrm>
            <a:off x="539553" y="3275692"/>
            <a:ext cx="6840759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C00000"/>
                </a:solidFill>
                <a:latin typeface="Helvetica"/>
                <a:cs typeface="Helvetica"/>
              </a:rPr>
              <a:t>Tension between inclusive and exclusive</a:t>
            </a:r>
            <a:endParaRPr lang="zh-CN" altLang="en-US" sz="1800" b="1" dirty="0">
              <a:solidFill>
                <a:srgbClr val="C00000"/>
              </a:solidFill>
              <a:latin typeface="Helvetica"/>
              <a:cs typeface="Helvetic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1E288EC8-850D-4A7B-9449-686C038EF869}"/>
                  </a:ext>
                </a:extLst>
              </p:cNvPr>
              <p:cNvSpPr txBox="1"/>
              <p:nvPr/>
            </p:nvSpPr>
            <p:spPr>
              <a:xfrm>
                <a:off x="869319" y="1876762"/>
                <a:ext cx="1296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0" dirty="0">
                    <a:solidFill>
                      <a:srgbClr val="0930F1"/>
                    </a:solidFill>
                    <a:cs typeface="Helvetica" panose="020B0604020202020204" pitchFamily="34" charset="0"/>
                  </a:rPr>
                  <a:t>b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clν</m:t>
                    </m:r>
                  </m:oMath>
                </a14:m>
                <a:endParaRPr kumimoji="1" lang="en-US" altLang="zh-CN" sz="2000" dirty="0">
                  <a:solidFill>
                    <a:srgbClr val="0000FF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1E288EC8-850D-4A7B-9449-686C038EF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319" y="1876762"/>
                <a:ext cx="1296144" cy="400110"/>
              </a:xfrm>
              <a:prstGeom prst="rect">
                <a:avLst/>
              </a:prstGeom>
              <a:blipFill>
                <a:blip r:embed="rId7"/>
                <a:stretch>
                  <a:fillRect t="-9091" b="-257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直线箭头连接符 11">
            <a:extLst>
              <a:ext uri="{FF2B5EF4-FFF2-40B4-BE49-F238E27FC236}">
                <a16:creationId xmlns:a16="http://schemas.microsoft.com/office/drawing/2014/main" id="{8D36AA70-4A74-498A-B3C7-9889B0C1783A}"/>
              </a:ext>
            </a:extLst>
          </p:cNvPr>
          <p:cNvCxnSpPr>
            <a:cxnSpLocks/>
          </p:cNvCxnSpPr>
          <p:nvPr/>
        </p:nvCxnSpPr>
        <p:spPr bwMode="auto">
          <a:xfrm flipH="1">
            <a:off x="2165465" y="2132856"/>
            <a:ext cx="864094" cy="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椭圆 28">
            <a:extLst>
              <a:ext uri="{FF2B5EF4-FFF2-40B4-BE49-F238E27FC236}">
                <a16:creationId xmlns:a16="http://schemas.microsoft.com/office/drawing/2014/main" id="{24C5987B-07E1-45DB-A4DB-B127B23D90C8}"/>
              </a:ext>
            </a:extLst>
          </p:cNvPr>
          <p:cNvSpPr/>
          <p:nvPr/>
        </p:nvSpPr>
        <p:spPr bwMode="auto">
          <a:xfrm>
            <a:off x="3029559" y="1700808"/>
            <a:ext cx="481957" cy="49437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宋体" charset="0"/>
              <a:cs typeface="宋体" charset="0"/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C2C709FF-5441-407D-8DAE-0CB75A198FF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22" y="3694284"/>
            <a:ext cx="3995935" cy="261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9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cs typeface="Helvetica" charset="0"/>
                  </a:rPr>
                  <a:t>LHCb efforts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𝐕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𝐮𝐛</m:t>
                        </m:r>
                      </m:sub>
                    </m:sSub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𝐕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𝐜𝐛</m:t>
                        </m:r>
                      </m:sub>
                    </m:sSub>
                  </m:oMath>
                </a14:m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E27F102-0078-40EF-96E5-2DFCA6981A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049" y="870846"/>
            <a:ext cx="2785247" cy="191008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44D9886-C416-436C-A1CE-778F776CD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3074" y="872293"/>
            <a:ext cx="2727952" cy="1946033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E64CA1FF-56C4-4630-8E7C-5C892DD951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9649" y="910564"/>
            <a:ext cx="2848752" cy="18694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F0171C04-0F09-4791-92B0-E15C2FAF9885}"/>
                  </a:ext>
                </a:extLst>
              </p:cNvPr>
              <p:cNvSpPr txBox="1"/>
              <p:nvPr/>
            </p:nvSpPr>
            <p:spPr bwMode="auto">
              <a:xfrm>
                <a:off x="7020272" y="2780928"/>
                <a:ext cx="1853952" cy="344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b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𝐁</m:t>
                          </m:r>
                        </m:e>
                        <m:sub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𝐬</m:t>
                          </m:r>
                        </m:sub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𝟎</m:t>
                          </m:r>
                        </m:sup>
                      </m:sSub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→</m:t>
                      </m:r>
                      <m:sSubSup>
                        <m:sSub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b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𝐃</m:t>
                          </m:r>
                        </m:e>
                        <m:sub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𝐬</m:t>
                          </m:r>
                        </m:sub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−</m:t>
                          </m:r>
                        </m:sup>
                      </m:sSubSup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𝛍</m:t>
                          </m:r>
                        </m:e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+</m:t>
                          </m:r>
                        </m:sup>
                      </m:s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𝛎</m:t>
                      </m:r>
                      <m:r>
                        <a:rPr lang="en-US" altLang="zh-CN" sz="1600" b="1" i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 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F0171C04-0F09-4791-92B0-E15C2FAF9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272" y="2780928"/>
                <a:ext cx="1853952" cy="344133"/>
              </a:xfrm>
              <a:prstGeom prst="rect">
                <a:avLst/>
              </a:prstGeom>
              <a:blipFill>
                <a:blip r:embed="rId7"/>
                <a:stretch>
                  <a:fillRect b="-1754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BE25F880-E631-4A5F-B521-66EB4ACD185B}"/>
                  </a:ext>
                </a:extLst>
              </p:cNvPr>
              <p:cNvSpPr txBox="1"/>
              <p:nvPr/>
            </p:nvSpPr>
            <p:spPr bwMode="auto">
              <a:xfrm>
                <a:off x="3635896" y="2780928"/>
                <a:ext cx="2232248" cy="344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b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𝐁</m:t>
                          </m:r>
                        </m:e>
                        <m:sub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𝐬</m:t>
                          </m:r>
                        </m:sub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𝟎</m:t>
                          </m:r>
                        </m:sup>
                      </m:sSub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→</m:t>
                      </m:r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pPr>
                        <m:e>
                          <m: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𝑲</m:t>
                          </m:r>
                        </m:e>
                        <m:sup>
                          <m: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𝛍</m:t>
                          </m:r>
                        </m:e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+</m:t>
                          </m:r>
                        </m:sup>
                      </m:s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𝛎</m:t>
                      </m:r>
                      <m:r>
                        <a:rPr lang="en-US" altLang="zh-CN" sz="1600" b="1" i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 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𝐡𝐢𝐠𝐡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</m:ctrlPr>
                        </m:s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𝐪</m:t>
                          </m:r>
                        </m:e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BE25F880-E631-4A5F-B521-66EB4ACD1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5896" y="2780928"/>
                <a:ext cx="2232248" cy="344133"/>
              </a:xfrm>
              <a:prstGeom prst="rect">
                <a:avLst/>
              </a:prstGeom>
              <a:blipFill>
                <a:blip r:embed="rId8"/>
                <a:stretch>
                  <a:fillRect b="-12281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651523BB-F70E-4537-AF43-A181428B082E}"/>
                  </a:ext>
                </a:extLst>
              </p:cNvPr>
              <p:cNvSpPr txBox="1"/>
              <p:nvPr/>
            </p:nvSpPr>
            <p:spPr bwMode="auto">
              <a:xfrm>
                <a:off x="827584" y="2708920"/>
                <a:ext cx="2232248" cy="344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b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𝐁</m:t>
                          </m:r>
                        </m:e>
                        <m:sub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𝐬</m:t>
                          </m:r>
                        </m:sub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𝟎</m:t>
                          </m:r>
                        </m:sup>
                      </m:sSub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→</m:t>
                      </m:r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pPr>
                        <m:e>
                          <m: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𝑲</m:t>
                          </m:r>
                        </m:e>
                        <m:sup>
                          <m: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𝛍</m:t>
                          </m:r>
                        </m:e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+</m:t>
                          </m:r>
                        </m:sup>
                      </m:s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𝛎</m:t>
                      </m:r>
                      <m:r>
                        <a:rPr lang="en-US" altLang="zh-CN" sz="1600" b="1" i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 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𝐥𝐨𝐰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</m:ctrlPr>
                        </m:s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𝐪</m:t>
                          </m:r>
                        </m:e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651523BB-F70E-4537-AF43-A181428B08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2708920"/>
                <a:ext cx="2232248" cy="344133"/>
              </a:xfrm>
              <a:prstGeom prst="rect">
                <a:avLst/>
              </a:prstGeom>
              <a:blipFill>
                <a:blip r:embed="rId9"/>
                <a:stretch>
                  <a:fillRect b="-526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44A63207-7E69-4A66-8034-8CE8E8EE6F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2360" y="3429000"/>
            <a:ext cx="2790548" cy="21456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B1804BB-213C-45A4-9DCA-9E57448A3D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45521" y="3429001"/>
            <a:ext cx="2848753" cy="22731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D7E8D6E7-1498-4B5B-A565-9D30EA4F3B26}"/>
                  </a:ext>
                </a:extLst>
              </p:cNvPr>
              <p:cNvSpPr txBox="1"/>
              <p:nvPr/>
            </p:nvSpPr>
            <p:spPr bwMode="auto">
              <a:xfrm>
                <a:off x="1475656" y="5677840"/>
                <a:ext cx="2232248" cy="366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b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𝚲</m:t>
                          </m:r>
                        </m:e>
                        <m:sub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𝐛</m:t>
                          </m:r>
                        </m:sub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𝟎</m:t>
                          </m:r>
                        </m:sup>
                      </m:sSub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→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𝐩</m:t>
                      </m:r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𝛍</m:t>
                          </m:r>
                        </m:e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+</m:t>
                          </m:r>
                        </m:sup>
                      </m:s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𝛎</m:t>
                      </m:r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D7E8D6E7-1498-4B5B-A565-9D30EA4F3B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5656" y="5677840"/>
                <a:ext cx="2232248" cy="366639"/>
              </a:xfrm>
              <a:prstGeom prst="rect">
                <a:avLst/>
              </a:prstGeom>
              <a:blipFill>
                <a:blip r:embed="rId12"/>
                <a:stretch>
                  <a:fillRect b="-163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6358D1A0-7354-4456-A928-457E3F5B1183}"/>
                  </a:ext>
                </a:extLst>
              </p:cNvPr>
              <p:cNvSpPr txBox="1"/>
              <p:nvPr/>
            </p:nvSpPr>
            <p:spPr bwMode="auto">
              <a:xfrm>
                <a:off x="5364088" y="5540423"/>
                <a:ext cx="2232248" cy="366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b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𝚲</m:t>
                          </m:r>
                        </m:e>
                        <m:sub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𝐛</m:t>
                          </m:r>
                        </m:sub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𝟎</m:t>
                          </m:r>
                        </m:sup>
                      </m:sSub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→</m:t>
                      </m:r>
                      <m:sSubSup>
                        <m:sSub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b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𝚲</m:t>
                          </m:r>
                        </m:e>
                        <m:sub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𝐜</m:t>
                          </m:r>
                        </m:sub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pPr>
                        <m:e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𝛍</m:t>
                          </m:r>
                        </m:e>
                        <m:sup>
                          <m:r>
                            <a:rPr lang="en-US" altLang="zh-CN" sz="16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+</m:t>
                          </m:r>
                        </m:sup>
                      </m:sSup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𝛎</m:t>
                      </m:r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6358D1A0-7354-4456-A928-457E3F5B11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4088" y="5540423"/>
                <a:ext cx="2232248" cy="366639"/>
              </a:xfrm>
              <a:prstGeom prst="rect">
                <a:avLst/>
              </a:prstGeom>
              <a:blipFill>
                <a:blip r:embed="rId13"/>
                <a:stretch>
                  <a:fillRect b="-1667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矩形 28">
            <a:extLst>
              <a:ext uri="{FF2B5EF4-FFF2-40B4-BE49-F238E27FC236}">
                <a16:creationId xmlns:a16="http://schemas.microsoft.com/office/drawing/2014/main" id="{13C23921-224F-4E4D-89C0-C1036A3B2D45}"/>
              </a:ext>
            </a:extLst>
          </p:cNvPr>
          <p:cNvSpPr/>
          <p:nvPr/>
        </p:nvSpPr>
        <p:spPr>
          <a:xfrm>
            <a:off x="755577" y="6093296"/>
            <a:ext cx="762642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>
                <a:solidFill>
                  <a:srgbClr val="C00000"/>
                </a:solidFill>
                <a:latin typeface="Helvetica"/>
                <a:cs typeface="Helvetica"/>
              </a:rPr>
              <a:t>Reconstruction of decay modes with missing neutrinos is challenging but still possible at </a:t>
            </a:r>
            <a:r>
              <a:rPr lang="en-US" altLang="zh-CN" sz="1800" b="1" dirty="0" err="1">
                <a:solidFill>
                  <a:srgbClr val="C00000"/>
                </a:solidFill>
                <a:latin typeface="Helvetica"/>
                <a:cs typeface="Helvetica"/>
              </a:rPr>
              <a:t>LHCb</a:t>
            </a:r>
            <a:endParaRPr lang="zh-CN" altLang="en-US" sz="1800" b="1" dirty="0">
              <a:solidFill>
                <a:srgbClr val="C0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8007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𝐕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𝐮𝐛</m:t>
                        </m:r>
                      </m:sub>
                    </m:sSub>
                    <m:r>
                      <a:rPr lang="en-US" altLang="zh-CN" sz="3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/</m:t>
                    </m:r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𝐕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𝐜𝐛</m:t>
                        </m:r>
                      </m:sub>
                    </m:sSub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ratio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panose="020B0604020202020204" pitchFamily="34" charset="0"/>
                    <a:ea typeface="黑体"/>
                    <a:cs typeface="Helvetica" panose="020B0604020202020204" pitchFamily="34" charset="0"/>
                  </a:rPr>
                  <a:t>from LHCb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00BACC6-32F6-4239-B999-42FA8C81AF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897425"/>
            <a:ext cx="3751108" cy="2747599"/>
          </a:xfrm>
          <a:prstGeom prst="rect">
            <a:avLst/>
          </a:prstGeom>
        </p:spPr>
      </p:pic>
      <p:sp>
        <p:nvSpPr>
          <p:cNvPr id="16384" name="矩形 16383">
            <a:extLst>
              <a:ext uri="{FF2B5EF4-FFF2-40B4-BE49-F238E27FC236}">
                <a16:creationId xmlns:a16="http://schemas.microsoft.com/office/drawing/2014/main" id="{C19A3661-A553-4C4B-BEBF-3B3259B0533E}"/>
              </a:ext>
            </a:extLst>
          </p:cNvPr>
          <p:cNvSpPr/>
          <p:nvPr/>
        </p:nvSpPr>
        <p:spPr bwMode="auto">
          <a:xfrm>
            <a:off x="2051720" y="1401481"/>
            <a:ext cx="5958408" cy="80338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6A5BA027-EA57-4660-A7C0-DFB1FD032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4008" y="4195850"/>
                <a:ext cx="3960440" cy="1681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𝛍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+</m:t>
                        </m:r>
                      </m:sup>
                    </m:sSup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𝛎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vs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𝐃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−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𝛍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+</m:t>
                        </m:r>
                      </m:sup>
                    </m:sSup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𝛎</m:t>
                    </m:r>
                  </m:oMath>
                </a14:m>
                <a:endParaRPr lang="en-US" altLang="zh-CN" sz="2000" b="1" dirty="0">
                  <a:solidFill>
                    <a:schemeClr val="tx1"/>
                  </a:solidFill>
                  <a:latin typeface="Helvetica" charset="0"/>
                  <a:cs typeface="Helvetica" charset="0"/>
                </a:endParaRP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High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𝒒</m:t>
                        </m:r>
                      </m:e>
                      <m:sup>
                        <m: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result consistent with PDG exclusive value</a:t>
                </a: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Tension between high and 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𝒒</m:t>
                        </m:r>
                      </m:e>
                      <m:sup>
                        <m: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results</a:t>
                </a: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6A5BA027-EA57-4660-A7C0-DFB1FD032F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4008" y="4195850"/>
                <a:ext cx="3960440" cy="1681422"/>
              </a:xfrm>
              <a:prstGeom prst="rect">
                <a:avLst/>
              </a:prstGeom>
              <a:blipFill>
                <a:blip r:embed="rId5"/>
                <a:stretch>
                  <a:fillRect l="-308" t="-1087" b="-5072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64255C36-0D0B-4EDF-95EA-D37DD1FBE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536" y="4181093"/>
                <a:ext cx="3960440" cy="1120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𝚲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𝐛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𝐩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𝛍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−</m:t>
                        </m:r>
                      </m:sup>
                    </m:sSup>
                    <m:acc>
                      <m:accPr>
                        <m:chr m:val="̅"/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acc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𝛎</m:t>
                        </m:r>
                      </m:e>
                    </m:acc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vs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𝚲</m:t>
                        </m:r>
                      </m:e>
                      <m:sub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𝐛</m:t>
                        </m:r>
                      </m:sub>
                      <m:sup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𝚲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𝛍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−</m:t>
                        </m:r>
                      </m:sup>
                    </m:sSup>
                    <m:acc>
                      <m:accPr>
                        <m:chr m:val="̅"/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accPr>
                      <m:e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𝛎</m:t>
                        </m:r>
                      </m:e>
                    </m:acc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</a:t>
                </a: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Consistent with  PDG exclusive value</a:t>
                </a:r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64255C36-0D0B-4EDF-95EA-D37DD1FBEC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4181093"/>
                <a:ext cx="3960440" cy="1120115"/>
              </a:xfrm>
              <a:prstGeom prst="rect">
                <a:avLst/>
              </a:prstGeom>
              <a:blipFill>
                <a:blip r:embed="rId6"/>
                <a:stretch>
                  <a:fillRect l="-308" t="-1087" b="-8696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>
            <a:extLst>
              <a:ext uri="{FF2B5EF4-FFF2-40B4-BE49-F238E27FC236}">
                <a16:creationId xmlns:a16="http://schemas.microsoft.com/office/drawing/2014/main" id="{E9D336A1-CCF3-4B6A-9DC1-9CCCCB92B320}"/>
              </a:ext>
            </a:extLst>
          </p:cNvPr>
          <p:cNvSpPr/>
          <p:nvPr/>
        </p:nvSpPr>
        <p:spPr>
          <a:xfrm>
            <a:off x="755577" y="5949280"/>
            <a:ext cx="762642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>
                <a:solidFill>
                  <a:srgbClr val="C00000"/>
                </a:solidFill>
                <a:latin typeface="Helvetica"/>
                <a:cs typeface="Helvetica"/>
              </a:rPr>
              <a:t>Better understanding requires higher measurement precision and new inputs from  LQCD </a:t>
            </a:r>
            <a:endParaRPr lang="zh-CN" altLang="en-US" sz="1800" b="1" dirty="0">
              <a:solidFill>
                <a:srgbClr val="C00000"/>
              </a:solidFill>
              <a:latin typeface="Helvetica"/>
              <a:cs typeface="Helvetic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F2E2F6FE-18A4-480D-9D47-88A51C2D0AD8}"/>
                  </a:ext>
                </a:extLst>
              </p:cNvPr>
              <p:cNvSpPr txBox="1"/>
              <p:nvPr/>
            </p:nvSpPr>
            <p:spPr bwMode="auto">
              <a:xfrm>
                <a:off x="6102424" y="2195572"/>
                <a:ext cx="192596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𝟎𝟕𝟗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𝟎𝟎𝟔</m:t>
                      </m:r>
                    </m:oMath>
                  </m:oMathPara>
                </a14:m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F2E2F6FE-18A4-480D-9D47-88A51C2D0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02424" y="2195572"/>
                <a:ext cx="1925960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6F55118B-3A6F-4357-B25B-085D529F8F49}"/>
                  </a:ext>
                </a:extLst>
              </p:cNvPr>
              <p:cNvSpPr txBox="1"/>
              <p:nvPr/>
            </p:nvSpPr>
            <p:spPr bwMode="auto">
              <a:xfrm>
                <a:off x="6084168" y="1772816"/>
                <a:ext cx="192596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𝟎𝟗𝟓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𝟎𝟎𝟖</m:t>
                      </m:r>
                    </m:oMath>
                  </m:oMathPara>
                </a14:m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6F55118B-3A6F-4357-B25B-085D529F8F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84168" y="1772816"/>
                <a:ext cx="1925960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B471BE8-16F4-4807-8877-B790372BF32C}"/>
                  </a:ext>
                </a:extLst>
              </p:cNvPr>
              <p:cNvSpPr txBox="1"/>
              <p:nvPr/>
            </p:nvSpPr>
            <p:spPr bwMode="auto">
              <a:xfrm>
                <a:off x="6084168" y="1412776"/>
                <a:ext cx="192596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𝟎𝟔𝟏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𝟎𝟎𝟒</m:t>
                      </m:r>
                    </m:oMath>
                  </m:oMathPara>
                </a14:m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B471BE8-16F4-4807-8877-B790372BF3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84168" y="1412776"/>
                <a:ext cx="1925960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11C2615-5EE9-4D6A-8483-A0FA728302C7}"/>
                  </a:ext>
                </a:extLst>
              </p:cNvPr>
              <p:cNvSpPr txBox="1"/>
              <p:nvPr/>
            </p:nvSpPr>
            <p:spPr bwMode="auto">
              <a:xfrm>
                <a:off x="6102424" y="2658398"/>
                <a:ext cx="192596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𝟎𝟗𝟎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𝟎𝟎𝟒</m:t>
                      </m:r>
                    </m:oMath>
                  </m:oMathPara>
                </a14:m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11C2615-5EE9-4D6A-8483-A0FA72830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02424" y="2658398"/>
                <a:ext cx="1925960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3572CE01-E624-4120-8A78-4D0A07D4C5A2}"/>
                  </a:ext>
                </a:extLst>
              </p:cNvPr>
              <p:cNvSpPr txBox="1"/>
              <p:nvPr/>
            </p:nvSpPr>
            <p:spPr bwMode="auto">
              <a:xfrm>
                <a:off x="6156176" y="3090446"/>
                <a:ext cx="293407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𝟏𝟎𝟏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𝟎𝟎𝟕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𝐏𝐃𝐆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𝐢𝐧𝐜𝐥</m:t>
                      </m:r>
                      <m:r>
                        <a:rPr lang="en-US" altLang="zh-CN" sz="16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</a:rPr>
                        <m:t>.)</m:t>
                      </m:r>
                    </m:oMath>
                  </m:oMathPara>
                </a14:m>
                <a:endParaRPr lang="zh-CN" altLang="en-US" sz="1600" b="1" dirty="0">
                  <a:solidFill>
                    <a:srgbClr val="0930F1"/>
                  </a:solidFill>
                </a:endParaRPr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3572CE01-E624-4120-8A78-4D0A07D4C5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6176" y="3090446"/>
                <a:ext cx="2934072" cy="338554"/>
              </a:xfrm>
              <a:prstGeom prst="rect">
                <a:avLst/>
              </a:prstGeom>
              <a:blipFill>
                <a:blip r:embed="rId11"/>
                <a:stretch>
                  <a:fillRect b="-10714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矩形 16">
            <a:extLst>
              <a:ext uri="{FF2B5EF4-FFF2-40B4-BE49-F238E27FC236}">
                <a16:creationId xmlns:a16="http://schemas.microsoft.com/office/drawing/2014/main" id="{AEC041F1-2D3A-4EE6-9DF0-46A9AB9C395C}"/>
              </a:ext>
            </a:extLst>
          </p:cNvPr>
          <p:cNvSpPr/>
          <p:nvPr/>
        </p:nvSpPr>
        <p:spPr>
          <a:xfrm>
            <a:off x="539552" y="3933056"/>
            <a:ext cx="3103607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Nature Physics 11</a:t>
            </a:r>
            <a:r>
              <a:rPr lang="zh-CN" altLang="en-US" sz="1600" b="1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(2015)</a:t>
            </a:r>
            <a:r>
              <a:rPr lang="zh-CN" altLang="en-US" sz="1600" b="1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743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1AE30A2-5108-4226-BC73-9B7BCDAC34A2}"/>
              </a:ext>
            </a:extLst>
          </p:cNvPr>
          <p:cNvSpPr/>
          <p:nvPr/>
        </p:nvSpPr>
        <p:spPr>
          <a:xfrm>
            <a:off x="5017291" y="3882534"/>
            <a:ext cx="2291013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LHCb-paper-2020-038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6916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" grpId="0" animBg="1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Global test of CKM 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29E2F5D8-83DF-4A25-99C0-90E79B0C3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2708920"/>
            <a:ext cx="33528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buSzPct val="70000"/>
            </a:pPr>
            <a:r>
              <a:rPr lang="en-US" altLang="zh-CN" sz="2000" b="1" dirty="0">
                <a:solidFill>
                  <a:srgbClr val="2951D0"/>
                </a:solidFill>
                <a:latin typeface="Helvetica" charset="0"/>
                <a:cs typeface="Helvetica" charset="0"/>
              </a:rPr>
              <a:t>When LHC started (2009)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FEFCE66-F99B-4310-966A-9ADDE235CD6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90" y="2996952"/>
            <a:ext cx="3215997" cy="320919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1F098D2-2877-430F-96EF-56EB72F21BD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634" y="3068960"/>
            <a:ext cx="3175857" cy="317025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BB287DBB-2DF6-4BAC-837B-C3EF2CAA8D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704" y="908720"/>
            <a:ext cx="5127617" cy="163944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0FA30436-57DB-4437-8530-738D70588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796642"/>
            <a:ext cx="29523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buSzPct val="70000"/>
            </a:pPr>
            <a:r>
              <a:rPr lang="en-US" altLang="zh-CN" sz="2000" b="1" dirty="0">
                <a:solidFill>
                  <a:srgbClr val="2951D0"/>
                </a:solidFill>
                <a:latin typeface="Helvetica" charset="0"/>
                <a:cs typeface="Helvetica" charset="0"/>
              </a:rPr>
              <a:t>In the middle of 1990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35314A4-F209-4603-BCE2-5D9907A70E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0031" y="2740858"/>
            <a:ext cx="30976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buSzPct val="70000"/>
            </a:pPr>
            <a:r>
              <a:rPr lang="en-US" altLang="zh-CN" sz="2000" b="1" dirty="0">
                <a:solidFill>
                  <a:srgbClr val="2951D0"/>
                </a:solidFill>
                <a:latin typeface="Helvetica" charset="0"/>
                <a:cs typeface="Helvetica" charset="0"/>
              </a:rPr>
              <a:t>Ten years later  (2019)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996D11B9-F549-42DF-94FC-0B67756E731E}"/>
                  </a:ext>
                </a:extLst>
              </p:cNvPr>
              <p:cNvSpPr/>
              <p:nvPr/>
            </p:nvSpPr>
            <p:spPr>
              <a:xfrm>
                <a:off x="755577" y="6093296"/>
                <a:ext cx="7626423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C00000"/>
                    </a:solidFill>
                    <a:latin typeface="Helvetica"/>
                    <a:cs typeface="Helvetica"/>
                  </a:rPr>
                  <a:t>Still large room for precision improvement, particularly in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/>
                      </a:rPr>
                      <m:t>𝜸</m:t>
                    </m:r>
                  </m:oMath>
                </a14:m>
                <a:r>
                  <a:rPr lang="en-US" altLang="zh-CN" sz="1800" b="1" dirty="0">
                    <a:solidFill>
                      <a:srgbClr val="C00000"/>
                    </a:solidFill>
                    <a:latin typeface="Helvetica"/>
                    <a:cs typeface="Helvetica"/>
                  </a:rPr>
                  <a:t>.</a:t>
                </a:r>
              </a:p>
              <a:p>
                <a:r>
                  <a:rPr lang="en-US" altLang="zh-CN" sz="1800" b="1" dirty="0">
                    <a:solidFill>
                      <a:srgbClr val="C00000"/>
                    </a:solidFill>
                    <a:latin typeface="Helvetica"/>
                    <a:cs typeface="Helvetica"/>
                  </a:rPr>
                  <a:t>What will happen with even higher precision?</a:t>
                </a:r>
              </a:p>
            </p:txBody>
          </p:sp>
        </mc:Choice>
        <mc:Fallback xmlns="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996D11B9-F549-42DF-94FC-0B67756E73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7" y="6093296"/>
                <a:ext cx="7626423" cy="646331"/>
              </a:xfrm>
              <a:prstGeom prst="rect">
                <a:avLst/>
              </a:prstGeom>
              <a:blipFill>
                <a:blip r:embed="rId6"/>
                <a:stretch>
                  <a:fillRect t="-5660" b="-141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87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9569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685800" y="2057400"/>
                <a:ext cx="7772400" cy="1143000"/>
              </a:xfrm>
              <a:ln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Franklin Gothic Medium" charset="0"/>
                          </a:rPr>
                        </m:ctrlPr>
                      </m:sSubSupPr>
                      <m:e>
                        <m:r>
                          <a:rPr lang="en-US" altLang="zh-CN" sz="3600" b="1" i="0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Franklin Gothic Medium" charset="0"/>
                          </a:rPr>
                          <m:t>𝐁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Franklin Gothic Medium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3600" b="1" i="0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Franklin Gothic Medium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sz="3600" b="1" dirty="0">
                    <a:solidFill>
                      <a:srgbClr val="2D2BCC"/>
                    </a:solidFill>
                    <a:latin typeface="Franklin Gothic Medium" charset="0"/>
                    <a:cs typeface="Franklin Gothic Medium" charset="0"/>
                  </a:rPr>
                  <a:t> mixing and CP violation </a:t>
                </a:r>
              </a:p>
            </p:txBody>
          </p:sp>
        </mc:Choice>
        <mc:Fallback xmlns="">
          <p:sp>
            <p:nvSpPr>
              <p:cNvPr id="109569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85800" y="2057400"/>
                <a:ext cx="7772400" cy="1143000"/>
              </a:xfrm>
              <a:blipFill>
                <a:blip r:embed="rId3"/>
                <a:stretch>
                  <a:fillRect/>
                </a:stretch>
              </a:blipFill>
              <a:ln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570" name="Slide Number Placeholder 3"/>
          <p:cNvSpPr txBox="1">
            <a:spLocks/>
          </p:cNvSpPr>
          <p:nvPr/>
        </p:nvSpPr>
        <p:spPr bwMode="auto">
          <a:xfrm>
            <a:off x="8382000" y="6237312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E0576417-1D49-5D40-B934-DB66AB32B65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34</a:t>
            </a:fld>
            <a:endParaRPr kumimoji="0" lang="en-US" altLang="zh-CN" sz="1200" dirty="0">
              <a:solidFill>
                <a:schemeClr val="tx1"/>
              </a:solidFill>
            </a:endParaRP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C659D8F9-7524-492B-930E-88D5354B0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2575" y="3298002"/>
            <a:ext cx="3189585" cy="2363246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7753575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latin typeface="Helvetica" charset="0"/>
                <a:cs typeface="Helvetica" charset="0"/>
              </a:rPr>
              <a:t>Pioneering work at Tevatron</a:t>
            </a:r>
            <a:endParaRPr lang="zh-CN" altLang="en-US" sz="3600" b="1" dirty="0">
              <a:solidFill>
                <a:srgbClr val="C00000"/>
              </a:solidFill>
              <a:latin typeface="Helvetica" charset="0"/>
              <a:cs typeface="Helvetica" charset="0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0292800-14C6-4FEF-90EA-B217D343A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851755"/>
            <a:ext cx="3544002" cy="2546695"/>
          </a:xfrm>
          <a:prstGeom prst="rect">
            <a:avLst/>
          </a:prstGeom>
        </p:spPr>
      </p:pic>
      <p:sp>
        <p:nvSpPr>
          <p:cNvPr id="11" name="矩形 8">
            <a:extLst>
              <a:ext uri="{FF2B5EF4-FFF2-40B4-BE49-F238E27FC236}">
                <a16:creationId xmlns:a16="http://schemas.microsoft.com/office/drawing/2014/main" id="{B081918C-FE94-4AC2-B5B5-EC7FE36E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6300028"/>
            <a:ext cx="34570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CDF,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PRL 97</a:t>
            </a:r>
            <a:r>
              <a:rPr lang="zh-CN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(2006)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242003 </a:t>
            </a:r>
            <a:endParaRPr lang="zh-CN" altLang="en-US" sz="1800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sp>
        <p:nvSpPr>
          <p:cNvPr id="12" name="文本框 13">
            <a:extLst>
              <a:ext uri="{FF2B5EF4-FFF2-40B4-BE49-F238E27FC236}">
                <a16:creationId xmlns:a16="http://schemas.microsoft.com/office/drawing/2014/main" id="{21162759-027D-4427-A561-28EFD3897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635" y="3505310"/>
            <a:ext cx="2134237" cy="42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kumimoji="0" lang="en-US" altLang="zh-CN" sz="2000" dirty="0">
                <a:solidFill>
                  <a:srgbClr val="800000"/>
                </a:solidFill>
                <a:latin typeface="Helvetica" charset="0"/>
                <a:cs typeface="Helvetica" charset="0"/>
              </a:rPr>
              <a:t>B</a:t>
            </a:r>
            <a:r>
              <a:rPr kumimoji="0" lang="en-US" altLang="zh-CN" sz="2000" baseline="-25000" dirty="0">
                <a:solidFill>
                  <a:srgbClr val="800000"/>
                </a:solidFill>
                <a:latin typeface="Helvetica" charset="0"/>
                <a:cs typeface="Helvetica" charset="0"/>
              </a:rPr>
              <a:t>s</a:t>
            </a:r>
            <a:r>
              <a:rPr kumimoji="0" lang="zh-CN" altLang="en-US" sz="2000" dirty="0">
                <a:solidFill>
                  <a:srgbClr val="800000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2000" dirty="0">
                <a:solidFill>
                  <a:srgbClr val="800000"/>
                </a:solidFill>
                <a:latin typeface="Helvetica" charset="0"/>
                <a:cs typeface="Helvetica" charset="0"/>
              </a:rPr>
              <a:t>oscillation</a:t>
            </a: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4A5997F4-44D5-4A5A-A9F5-3A0BAD87A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056" y="6300028"/>
            <a:ext cx="34570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D0,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PRL 101</a:t>
            </a:r>
            <a:r>
              <a:rPr lang="zh-CN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(2008)</a:t>
            </a:r>
            <a:r>
              <a:rPr lang="zh-CN" altLang="en-US" sz="1800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r>
              <a:rPr lang="en-US" altLang="zh-CN" sz="1800" dirty="0">
                <a:solidFill>
                  <a:srgbClr val="36990D"/>
                </a:solidFill>
                <a:latin typeface="Helvetica"/>
                <a:cs typeface="Helvetica"/>
              </a:rPr>
              <a:t>241801 </a:t>
            </a:r>
            <a:endParaRPr lang="zh-CN" altLang="en-US" sz="1800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pic>
        <p:nvPicPr>
          <p:cNvPr id="16" name="图片 15" descr="Screen Shot 2016-09-10 at 12.01.57 PM.png">
            <a:extLst>
              <a:ext uri="{FF2B5EF4-FFF2-40B4-BE49-F238E27FC236}">
                <a16:creationId xmlns:a16="http://schemas.microsoft.com/office/drawing/2014/main" id="{08077866-3499-425F-9887-2CB3437523D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13804"/>
            <a:ext cx="3528392" cy="2293757"/>
          </a:xfrm>
          <a:prstGeom prst="rect">
            <a:avLst/>
          </a:prstGeom>
        </p:spPr>
      </p:pic>
      <p:pic>
        <p:nvPicPr>
          <p:cNvPr id="17" name="Picture 14" descr="bluefade.gif">
            <a:extLst>
              <a:ext uri="{FF2B5EF4-FFF2-40B4-BE49-F238E27FC236}">
                <a16:creationId xmlns:a16="http://schemas.microsoft.com/office/drawing/2014/main" id="{CFA8B535-2ED4-4DA1-948A-7103DB41FF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836613"/>
            <a:ext cx="7920037" cy="7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 descr="luminosity_dzero.png">
            <a:extLst>
              <a:ext uri="{FF2B5EF4-FFF2-40B4-BE49-F238E27FC236}">
                <a16:creationId xmlns:a16="http://schemas.microsoft.com/office/drawing/2014/main" id="{655479FF-D3CC-4486-8DC1-895EC2B0AEA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24744"/>
            <a:ext cx="3384376" cy="2314452"/>
          </a:xfrm>
          <a:prstGeom prst="rect">
            <a:avLst/>
          </a:prstGeom>
        </p:spPr>
      </p:pic>
      <p:pic>
        <p:nvPicPr>
          <p:cNvPr id="19" name="图片 18" descr="luminosity_cdf.eps">
            <a:extLst>
              <a:ext uri="{FF2B5EF4-FFF2-40B4-BE49-F238E27FC236}">
                <a16:creationId xmlns:a16="http://schemas.microsoft.com/office/drawing/2014/main" id="{9B5541D3-A9F2-418E-BD13-3D63BD337D8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35" y="1302922"/>
            <a:ext cx="3697809" cy="212607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C870552B-E929-4AC4-80B8-25945B4FC9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544" y="908720"/>
            <a:ext cx="360040" cy="360040"/>
          </a:xfrm>
          <a:prstGeom prst="rect">
            <a:avLst/>
          </a:prstGeom>
        </p:spPr>
      </p:pic>
      <p:sp>
        <p:nvSpPr>
          <p:cNvPr id="21" name="文本框 13">
            <a:extLst>
              <a:ext uri="{FF2B5EF4-FFF2-40B4-BE49-F238E27FC236}">
                <a16:creationId xmlns:a16="http://schemas.microsoft.com/office/drawing/2014/main" id="{32DB2DB3-CC8E-462C-B829-E44AE85D0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378" y="942836"/>
            <a:ext cx="243647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/>
            <a:r>
              <a:rPr kumimoji="0" lang="en-US" altLang="zh-CN" sz="105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Run</a:t>
            </a:r>
            <a:r>
              <a:rPr kumimoji="0" lang="zh-CN" altLang="en-US" sz="105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105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II</a:t>
            </a:r>
            <a:r>
              <a:rPr kumimoji="0" lang="zh-CN" altLang="en-US" sz="105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105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integrated</a:t>
            </a:r>
            <a:r>
              <a:rPr kumimoji="0" lang="zh-CN" altLang="en-US" sz="105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105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Luminosity:</a:t>
            </a:r>
            <a:r>
              <a:rPr kumimoji="0" lang="zh-CN" altLang="en-US" sz="105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 </a:t>
            </a:r>
            <a:r>
              <a:rPr kumimoji="0" lang="en-US" altLang="zh-CN" sz="105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9.6/</a:t>
            </a:r>
            <a:r>
              <a:rPr kumimoji="0" lang="en-US" altLang="zh-CN" sz="1050" b="1" dirty="0" err="1">
                <a:solidFill>
                  <a:srgbClr val="2D2BCC"/>
                </a:solidFill>
                <a:latin typeface="Helvetica" charset="0"/>
                <a:cs typeface="Helvetica" charset="0"/>
              </a:rPr>
              <a:t>fb</a:t>
            </a:r>
            <a:endParaRPr kumimoji="0" lang="en-US" altLang="zh-CN" sz="1050" b="1" dirty="0">
              <a:solidFill>
                <a:srgbClr val="2D2BCC"/>
              </a:solidFill>
              <a:latin typeface="Helvetica" charset="0"/>
              <a:cs typeface="Helvetic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13">
                <a:extLst>
                  <a:ext uri="{FF2B5EF4-FFF2-40B4-BE49-F238E27FC236}">
                    <a16:creationId xmlns:a16="http://schemas.microsoft.com/office/drawing/2014/main" id="{DCA2CBE0-7F3D-4FB3-B088-0F00D721E1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16488" y="3501008"/>
                <a:ext cx="2655912" cy="4277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 sz="4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 sz="4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>
                  <a:defRPr kumimoji="1" sz="4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>
                  <a:defRPr kumimoji="1" sz="4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>
                  <a:defRPr kumimoji="1" sz="4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 algn="l" eaLnBrk="1" hangingPunct="1">
                  <a:lnSpc>
                    <a:spcPct val="120000"/>
                  </a:lnSpc>
                </a:pPr>
                <a:r>
                  <a:rPr kumimoji="0" lang="en-US" altLang="zh-CN" sz="2000" dirty="0">
                    <a:solidFill>
                      <a:srgbClr val="800000"/>
                    </a:solidFill>
                    <a:latin typeface="Helvetica" charset="0"/>
                    <a:cs typeface="Helvetica" charset="0"/>
                  </a:rPr>
                  <a:t>B</a:t>
                </a:r>
                <a:r>
                  <a:rPr kumimoji="0" lang="en-US" altLang="zh-CN" sz="2000" baseline="-25000" dirty="0">
                    <a:solidFill>
                      <a:srgbClr val="800000"/>
                    </a:solidFill>
                    <a:latin typeface="Helvetica" charset="0"/>
                    <a:cs typeface="Helvetica" charset="0"/>
                  </a:rPr>
                  <a:t>s</a:t>
                </a:r>
                <a:r>
                  <a:rPr kumimoji="0" lang="zh-CN" altLang="en-US" sz="2000" dirty="0">
                    <a:solidFill>
                      <a:srgbClr val="8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kumimoji="0" lang="en-US" altLang="zh-CN" sz="2000" dirty="0">
                    <a:solidFill>
                      <a:srgbClr val="800000"/>
                    </a:solidFill>
                    <a:latin typeface="Helvetica" charset="0"/>
                    <a:cs typeface="Helvetica" charset="0"/>
                  </a:rPr>
                  <a:t>CP</a:t>
                </a:r>
                <a:r>
                  <a:rPr kumimoji="0" lang="zh-CN" altLang="en-US" sz="2000" dirty="0">
                    <a:solidFill>
                      <a:srgbClr val="8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kumimoji="0" lang="en-US" altLang="zh-CN" sz="2000" dirty="0">
                    <a:solidFill>
                      <a:srgbClr val="800000"/>
                    </a:solidFill>
                    <a:latin typeface="Helvetica" charset="0"/>
                    <a:cs typeface="Helvetica" charset="0"/>
                  </a:rPr>
                  <a:t>violation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smtClean="0">
                            <a:solidFill>
                              <a:srgbClr val="8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smtClean="0">
                            <a:solidFill>
                              <a:srgbClr val="8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ϕ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2000" b="0" i="0" smtClean="0">
                            <a:solidFill>
                              <a:srgbClr val="8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kumimoji="0" lang="en-US" altLang="zh-CN" sz="2000" dirty="0">
                    <a:solidFill>
                      <a:srgbClr val="800000"/>
                    </a:solidFill>
                    <a:latin typeface="Helvetica" charset="0"/>
                    <a:cs typeface="Helvetica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2" name="文本框 13">
                <a:extLst>
                  <a:ext uri="{FF2B5EF4-FFF2-40B4-BE49-F238E27FC236}">
                    <a16:creationId xmlns:a16="http://schemas.microsoft.com/office/drawing/2014/main" id="{DCA2CBE0-7F3D-4FB3-B088-0F00D721E1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6488" y="3501008"/>
                <a:ext cx="2655912" cy="427746"/>
              </a:xfrm>
              <a:prstGeom prst="rect">
                <a:avLst/>
              </a:prstGeom>
              <a:blipFill>
                <a:blip r:embed="rId9"/>
                <a:stretch>
                  <a:fillRect l="-2523" b="-25714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2482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𝚫</m:t>
                    </m:r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𝐦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</m:sSub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pinned down by </a:t>
                </a:r>
                <a:r>
                  <a:rPr lang="en-US" altLang="zh-CN" sz="3600" b="1" dirty="0" err="1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LHCb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D9A13D0-7C37-4EBC-AFD3-48A6D5746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984958"/>
            <a:ext cx="3846478" cy="25376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8">
                <a:extLst>
                  <a:ext uri="{FF2B5EF4-FFF2-40B4-BE49-F238E27FC236}">
                    <a16:creationId xmlns:a16="http://schemas.microsoft.com/office/drawing/2014/main" id="{7044EF9E-BD48-4CAF-8C18-51745A7BC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5616" y="5182141"/>
                <a:ext cx="5328592" cy="407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𝚫</m:t>
                      </m:r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bPr>
                        <m:e>
                          <m:r>
                            <a:rPr lang="en-US" altLang="zh-CN" sz="20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𝐦</m:t>
                          </m:r>
                        </m:e>
                        <m:sub>
                          <m:r>
                            <a:rPr lang="en-US" altLang="zh-CN" sz="20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𝐬</m:t>
                          </m:r>
                        </m:sub>
                      </m:sSub>
                      <m:r>
                        <a:rPr lang="en-US" altLang="zh-CN" sz="20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=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dPr>
                        <m:e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𝟏𝟕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.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𝟕𝟓𝟕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±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𝟎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.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𝟎𝟎𝟕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±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𝟎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.</m:t>
                          </m:r>
                          <m: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𝟎𝟎𝟖</m:t>
                          </m:r>
                        </m:e>
                      </m:d>
                      <m:r>
                        <a:rPr lang="en-US" altLang="zh-CN" sz="2000" b="1" i="1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 </m:t>
                      </m:r>
                      <m:r>
                        <a:rPr lang="en-US" altLang="zh-CN" sz="2000" b="1" i="0" smtClean="0">
                          <a:solidFill>
                            <a:srgbClr val="0930F1"/>
                          </a:solidFill>
                          <a:latin typeface="Cambria Math" panose="02040503050406030204" pitchFamily="18" charset="0"/>
                          <a:cs typeface="Helvetica"/>
                        </a:rPr>
                        <m:t>𝐩</m:t>
                      </m:r>
                      <m:sSup>
                        <m:sSupPr>
                          <m:ctrlPr>
                            <a:rPr lang="en-US" altLang="zh-CN" sz="2000" b="1" i="1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</m:ctrlPr>
                        </m:sSupPr>
                        <m:e>
                          <m:r>
                            <a:rPr lang="en-US" altLang="zh-CN" sz="20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𝐬</m:t>
                          </m:r>
                        </m:e>
                        <m:sup>
                          <m:r>
                            <a:rPr lang="en-US" altLang="zh-CN" sz="20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−</m:t>
                          </m:r>
                          <m:r>
                            <a:rPr lang="en-US" altLang="zh-CN" sz="2000" b="1" i="0" smtClean="0">
                              <a:solidFill>
                                <a:srgbClr val="0930F1"/>
                              </a:solidFill>
                              <a:latin typeface="Cambria Math" panose="02040503050406030204" pitchFamily="18" charset="0"/>
                              <a:cs typeface="Helvetica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zh-CN" sz="1800" b="1" dirty="0">
                  <a:solidFill>
                    <a:srgbClr val="36990D"/>
                  </a:solidFill>
                  <a:latin typeface="Helvetica"/>
                  <a:cs typeface="Helvetica"/>
                </a:endParaRPr>
              </a:p>
            </p:txBody>
          </p:sp>
        </mc:Choice>
        <mc:Fallback xmlns="">
          <p:sp>
            <p:nvSpPr>
              <p:cNvPr id="20" name="矩形 8">
                <a:extLst>
                  <a:ext uri="{FF2B5EF4-FFF2-40B4-BE49-F238E27FC236}">
                    <a16:creationId xmlns:a16="http://schemas.microsoft.com/office/drawing/2014/main" id="{7044EF9E-BD48-4CAF-8C18-51745A7BC1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5182141"/>
                <a:ext cx="5328592" cy="407099"/>
              </a:xfrm>
              <a:prstGeom prst="rect">
                <a:avLst/>
              </a:prstGeom>
              <a:blipFill>
                <a:blip r:embed="rId5"/>
                <a:stretch>
                  <a:fillRect b="-11940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矩形 8">
            <a:extLst>
              <a:ext uri="{FF2B5EF4-FFF2-40B4-BE49-F238E27FC236}">
                <a16:creationId xmlns:a16="http://schemas.microsoft.com/office/drawing/2014/main" id="{52E71727-08BB-4D64-AE0B-74E2BE3EE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5661248"/>
            <a:ext cx="40324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LHCb-paper-2020-030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221F3B4-89CA-49A6-BB7A-BA9BA896EE73}"/>
              </a:ext>
            </a:extLst>
          </p:cNvPr>
          <p:cNvSpPr/>
          <p:nvPr/>
        </p:nvSpPr>
        <p:spPr bwMode="auto">
          <a:xfrm>
            <a:off x="755576" y="692696"/>
            <a:ext cx="1368152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03A63A18-1FB6-482E-A5A7-997AF6F030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1052736"/>
            <a:ext cx="3774169" cy="252428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A713F90C-8ECA-4160-B0C0-F4F6AE3D1DC6}"/>
              </a:ext>
            </a:extLst>
          </p:cNvPr>
          <p:cNvSpPr txBox="1"/>
          <p:nvPr/>
        </p:nvSpPr>
        <p:spPr bwMode="auto">
          <a:xfrm>
            <a:off x="611560" y="6165304"/>
            <a:ext cx="7848872" cy="40011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Demonstration of excellent time resolution at </a:t>
            </a:r>
            <a:r>
              <a:rPr lang="en-US" altLang="zh-CN" sz="2000" b="1" dirty="0" err="1">
                <a:solidFill>
                  <a:srgbClr val="C00000"/>
                </a:solidFill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LHCb</a:t>
            </a:r>
            <a:endParaRPr lang="en-US" altLang="zh-CN" sz="2000" b="1" dirty="0">
              <a:solidFill>
                <a:srgbClr val="C00000"/>
              </a:solidFill>
              <a:latin typeface="Arial" panose="020B0604020202020204" pitchFamily="34" charset="0"/>
              <a:ea typeface="黑体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525C8923-8C8D-48DB-9F48-54B0E54183E0}"/>
                  </a:ext>
                </a:extLst>
              </p:cNvPr>
              <p:cNvSpPr txBox="1"/>
              <p:nvPr/>
            </p:nvSpPr>
            <p:spPr bwMode="auto">
              <a:xfrm>
                <a:off x="899592" y="3645024"/>
                <a:ext cx="7461076" cy="1330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sz="20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Time evolution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𝐃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𝛑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𝛑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𝛑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sz="20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800100" lvl="1" indent="-342900" algn="l"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Unmixed (mixed): same (opposite) 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flavors at  production and decay </a:t>
                </a:r>
              </a:p>
              <a:p>
                <a:pPr marL="800100" lvl="1" indent="-342900" algn="l"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Tagging power ~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𝟔</m:t>
                    </m:r>
                    <m:r>
                      <a:rPr lang="en-US" altLang="zh-CN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%</m:t>
                    </m:r>
                  </m:oMath>
                </a14:m>
                <a:r>
                  <a:rPr lang="en-US" altLang="zh-CN" sz="20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, time resolution 37 fs </a:t>
                </a: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525C8923-8C8D-48DB-9F48-54B0E54183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9592" y="3645024"/>
                <a:ext cx="7461076" cy="1330429"/>
              </a:xfrm>
              <a:prstGeom prst="rect">
                <a:avLst/>
              </a:prstGeom>
              <a:blipFill>
                <a:blip r:embed="rId7"/>
                <a:stretch>
                  <a:fillRect l="-899" t="-1835" b="-7798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56357977-AF2B-436A-B5C2-FA635C65FB2D}"/>
              </a:ext>
            </a:extLst>
          </p:cNvPr>
          <p:cNvSpPr txBox="1"/>
          <p:nvPr/>
        </p:nvSpPr>
        <p:spPr bwMode="auto">
          <a:xfrm>
            <a:off x="3867926" y="1362325"/>
            <a:ext cx="95160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kumimoji="0" lang="en-US" altLang="zh-CN" sz="1600" dirty="0">
                <a:solidFill>
                  <a:srgbClr val="0930F1"/>
                </a:solidFill>
                <a:latin typeface="Tahoma" charset="0"/>
                <a:cs typeface="Tahoma" charset="0"/>
              </a:rPr>
              <a:t>unmixed</a:t>
            </a:r>
            <a:endParaRPr kumimoji="0" lang="zh-CN" altLang="en-US" sz="1600" dirty="0">
              <a:solidFill>
                <a:srgbClr val="0930F1"/>
              </a:solidFill>
              <a:latin typeface="Tahoma" charset="0"/>
              <a:cs typeface="Tahoma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2232A03-86EF-40D8-B2C7-A45E406FE1AA}"/>
              </a:ext>
            </a:extLst>
          </p:cNvPr>
          <p:cNvSpPr txBox="1"/>
          <p:nvPr/>
        </p:nvSpPr>
        <p:spPr bwMode="auto">
          <a:xfrm>
            <a:off x="3905829" y="1650357"/>
            <a:ext cx="72398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kumimoji="0" lang="en-US" altLang="zh-CN" sz="1600" dirty="0">
                <a:solidFill>
                  <a:srgbClr val="FF0000"/>
                </a:solidFill>
                <a:latin typeface="Tahoma" charset="0"/>
                <a:cs typeface="Tahoma" charset="0"/>
              </a:rPr>
              <a:t>mixed</a:t>
            </a:r>
            <a:endParaRPr kumimoji="0" lang="zh-CN" altLang="en-US" sz="1600" dirty="0">
              <a:solidFill>
                <a:srgbClr val="FF0000"/>
              </a:solidFill>
              <a:latin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75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561535" cy="6588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ea typeface="黑体"/>
                    <a:cs typeface="黑体"/>
                  </a:rPr>
                  <a:t>CP violating phase: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𝛟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𝐬</m:t>
                        </m:r>
                      </m:sub>
                    </m:sSub>
                    <m:r>
                      <a:rPr lang="en-US" altLang="zh-CN" sz="3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黑体"/>
                      </a:rPr>
                      <m:t>≡</m:t>
                    </m:r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黑体"/>
                      </a:rPr>
                      <m:t>−</m:t>
                    </m:r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黑体"/>
                      </a:rPr>
                      <m:t>𝟐</m:t>
                    </m:r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𝛃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𝐬</m:t>
                        </m:r>
                      </m:sub>
                    </m:sSub>
                  </m:oMath>
                </a14:m>
                <a:endParaRPr lang="zh-CN" altLang="en-US" sz="3600" b="1" dirty="0">
                  <a:solidFill>
                    <a:srgbClr val="C00000"/>
                  </a:solidFill>
                  <a:latin typeface="黑体"/>
                  <a:ea typeface="黑体"/>
                  <a:cs typeface="黑体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561535" cy="658898"/>
              </a:xfrm>
              <a:prstGeom prst="rect">
                <a:avLst/>
              </a:prstGeom>
              <a:blipFill>
                <a:blip r:embed="rId3"/>
                <a:stretch>
                  <a:fillRect t="-12963" b="-33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981CC60-5391-4CBC-83E6-7871515C8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8684" y="870095"/>
            <a:ext cx="5573596" cy="1955227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id="{837AA45A-8E81-424F-8121-4561EE91A227}"/>
                  </a:ext>
                </a:extLst>
              </p:cNvPr>
              <p:cNvSpPr/>
              <p:nvPr/>
            </p:nvSpPr>
            <p:spPr bwMode="auto">
              <a:xfrm>
                <a:off x="5004048" y="1241146"/>
                <a:ext cx="504056" cy="28803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</m:ctrlPr>
                        </m:sSubPr>
                        <m:e>
                          <m:r>
                            <a:rPr kumimoji="0"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𝛃</m:t>
                          </m:r>
                        </m:e>
                        <m:sub>
                          <m:r>
                            <a:rPr kumimoji="0"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ahoma" charset="0"/>
                            </a:rPr>
                            <m:t>𝐬</m:t>
                          </m:r>
                        </m:sub>
                      </m:sSub>
                    </m:oMath>
                  </m:oMathPara>
                </a14:m>
                <a:endParaRPr kumimoji="0" lang="zh-CN" altLang="en-US" sz="4400" b="1" dirty="0">
                  <a:solidFill>
                    <a:srgbClr val="FF0000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id="{837AA45A-8E81-424F-8121-4561EE91A2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4048" y="1241146"/>
                <a:ext cx="504056" cy="288032"/>
              </a:xfrm>
              <a:prstGeom prst="ellipse">
                <a:avLst/>
              </a:prstGeom>
              <a:blipFill>
                <a:blip r:embed="rId5"/>
                <a:stretch>
                  <a:fillRect l="-4706" b="-40816"/>
                </a:stretch>
              </a:blip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图片 17" descr="Screen Shot 2015-12-19 at 3.24.56 PM.png">
            <a:extLst>
              <a:ext uri="{FF2B5EF4-FFF2-40B4-BE49-F238E27FC236}">
                <a16:creationId xmlns:a16="http://schemas.microsoft.com/office/drawing/2014/main" id="{2F5D353A-05DF-4304-80A7-721D0BC25D4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158388"/>
            <a:ext cx="2143268" cy="158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E12F204F-5402-4114-9691-D244D72B1B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302404"/>
            <a:ext cx="2503308" cy="141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Screen Shot 2016-06-20 at 5.00.48 PM.png">
            <a:extLst>
              <a:ext uri="{FF2B5EF4-FFF2-40B4-BE49-F238E27FC236}">
                <a16:creationId xmlns:a16="http://schemas.microsoft.com/office/drawing/2014/main" id="{7E1190D8-0C6D-4598-844E-05B98C8EBB6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28" y="3473394"/>
            <a:ext cx="5902272" cy="988631"/>
          </a:xfrm>
          <a:prstGeom prst="rect">
            <a:avLst/>
          </a:prstGeom>
          <a:ln w="38100">
            <a:noFill/>
          </a:ln>
        </p:spPr>
      </p:pic>
      <p:sp>
        <p:nvSpPr>
          <p:cNvPr id="25" name="椭圆 24">
            <a:extLst>
              <a:ext uri="{FF2B5EF4-FFF2-40B4-BE49-F238E27FC236}">
                <a16:creationId xmlns:a16="http://schemas.microsoft.com/office/drawing/2014/main" id="{A54BDC93-F99C-48F2-BD6A-EC0F150B7747}"/>
              </a:ext>
            </a:extLst>
          </p:cNvPr>
          <p:cNvSpPr/>
          <p:nvPr/>
        </p:nvSpPr>
        <p:spPr bwMode="auto">
          <a:xfrm>
            <a:off x="4572000" y="3833434"/>
            <a:ext cx="648072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07080F8E-49BA-4771-96B0-6719805C5EE9}"/>
                  </a:ext>
                </a:extLst>
              </p:cNvPr>
              <p:cNvSpPr txBox="1"/>
              <p:nvPr/>
            </p:nvSpPr>
            <p:spPr bwMode="auto">
              <a:xfrm>
                <a:off x="3998320" y="3761426"/>
                <a:ext cx="358135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ahoma" charset="0"/>
                        </a:rPr>
                        <m:t>≈</m:t>
                      </m:r>
                    </m:oMath>
                  </m:oMathPara>
                </a14:m>
                <a:endParaRPr kumimoji="0" lang="zh-CN" altLang="en-US" sz="1800" dirty="0">
                  <a:solidFill>
                    <a:schemeClr val="tx1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07080F8E-49BA-4771-96B0-6719805C5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98320" y="3761426"/>
                <a:ext cx="35813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矩形 27">
            <a:extLst>
              <a:ext uri="{FF2B5EF4-FFF2-40B4-BE49-F238E27FC236}">
                <a16:creationId xmlns:a16="http://schemas.microsoft.com/office/drawing/2014/main" id="{6AC0B43D-9422-4544-A80C-03F6E61C49B7}"/>
              </a:ext>
            </a:extLst>
          </p:cNvPr>
          <p:cNvSpPr/>
          <p:nvPr/>
        </p:nvSpPr>
        <p:spPr bwMode="auto">
          <a:xfrm>
            <a:off x="2610812" y="5674723"/>
            <a:ext cx="648072" cy="63579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NP?</a:t>
            </a:r>
            <a:endParaRPr kumimoji="0" lang="zh-CN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3A7AA7DF-E684-44E3-82A2-3356F9A08AE6}"/>
                  </a:ext>
                </a:extLst>
              </p:cNvPr>
              <p:cNvSpPr/>
              <p:nvPr/>
            </p:nvSpPr>
            <p:spPr>
              <a:xfrm>
                <a:off x="467544" y="2987660"/>
                <a:ext cx="7776864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Measured through TD CPV in 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𝐛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𝐜</m:t>
                    </m:r>
                    <m:acc>
                      <m:accPr>
                        <m:chr m:val="̅"/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acc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𝐜</m:t>
                        </m:r>
                      </m:e>
                    </m:acc>
                    <m:r>
                      <a:rPr lang="en-US" altLang="zh-CN" sz="1800" b="1" i="0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𝐬</m:t>
                    </m:r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decays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</m:oMath>
                </a14:m>
                <a:endParaRPr lang="zh-CN" altLang="en-US" sz="1800" b="1" dirty="0">
                  <a:solidFill>
                    <a:srgbClr val="0930F1"/>
                  </a:solidFill>
                </a:endParaRPr>
              </a:p>
            </p:txBody>
          </p:sp>
        </mc:Choice>
        <mc:Fallback xmlns=""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3A7AA7DF-E684-44E3-82A2-3356F9A08A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987660"/>
                <a:ext cx="7776864" cy="375552"/>
              </a:xfrm>
              <a:prstGeom prst="rect">
                <a:avLst/>
              </a:prstGeom>
              <a:blipFill>
                <a:blip r:embed="rId10"/>
                <a:stretch>
                  <a:fillRect l="-706" t="-6452" b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D309608D-D842-4E02-8051-731F8D1CE80A}"/>
                  </a:ext>
                </a:extLst>
              </p:cNvPr>
              <p:cNvSpPr/>
              <p:nvPr/>
            </p:nvSpPr>
            <p:spPr>
              <a:xfrm>
                <a:off x="467544" y="4643844"/>
                <a:ext cx="7416824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Sensitive to new physics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mixing, golden mode</a:t>
                </a:r>
                <a:r>
                  <a:rPr lang="zh-CN" altLang="en-US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18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𝒔</m:t>
                        </m:r>
                      </m:sub>
                      <m:sup>
                        <m:r>
                          <a:rPr lang="en-US" altLang="zh-CN" sz="18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  <m:r>
                      <a:rPr lang="en-US" altLang="zh-CN" sz="1800" b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𝐉</m:t>
                    </m:r>
                    <m:r>
                      <a:rPr lang="en-US" altLang="zh-CN" sz="1800" b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/</m:t>
                    </m:r>
                    <m:r>
                      <a:rPr lang="en-US" altLang="zh-CN" sz="1800" b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𝛙𝛟</m:t>
                    </m:r>
                  </m:oMath>
                </a14:m>
                <a:endParaRPr lang="zh-CN" altLang="en-US" sz="1800" b="1" dirty="0">
                  <a:solidFill>
                    <a:srgbClr val="0930F1"/>
                  </a:solidFill>
                </a:endParaRPr>
              </a:p>
            </p:txBody>
          </p:sp>
        </mc:Choice>
        <mc:Fallback xmlns="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D309608D-D842-4E02-8051-731F8D1CE8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643844"/>
                <a:ext cx="7416824" cy="375552"/>
              </a:xfrm>
              <a:prstGeom prst="rect">
                <a:avLst/>
              </a:prstGeom>
              <a:blipFill>
                <a:blip r:embed="rId11"/>
                <a:stretch>
                  <a:fillRect l="-740" t="-8197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图片 3" descr="Screen Shot 2015-07-08 at 10.21.31 PM.png">
            <a:extLst>
              <a:ext uri="{FF2B5EF4-FFF2-40B4-BE49-F238E27FC236}">
                <a16:creationId xmlns:a16="http://schemas.microsoft.com/office/drawing/2014/main" id="{44389F91-A018-4129-A604-4069CC0C2D2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996952"/>
            <a:ext cx="2392760" cy="138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23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8" grpId="0" animBg="1"/>
      <p:bldP spid="29" grpId="0"/>
      <p:bldP spid="3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Key ingredients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𝛟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</m:sSub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(</a:t>
                </a:r>
                <a:r>
                  <a:rPr lang="en-US" altLang="zh-CN" sz="3600" b="1" dirty="0" err="1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LHCb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)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5A712F1F-C1D2-485E-B9DF-A17B1E985F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64" y="1084674"/>
            <a:ext cx="4422933" cy="19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E9C5EAC-BB38-46D9-8115-CA41E69188F3}"/>
              </a:ext>
            </a:extLst>
          </p:cNvPr>
          <p:cNvSpPr txBox="1"/>
          <p:nvPr/>
        </p:nvSpPr>
        <p:spPr bwMode="auto">
          <a:xfrm>
            <a:off x="4985945" y="1084674"/>
            <a:ext cx="32584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Time resolution: 45 fs</a:t>
            </a:r>
            <a:endParaRPr lang="en-US" altLang="ja-JP" sz="2000" b="1" baseline="30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2" name="图片 5">
            <a:extLst>
              <a:ext uri="{FF2B5EF4-FFF2-40B4-BE49-F238E27FC236}">
                <a16:creationId xmlns:a16="http://schemas.microsoft.com/office/drawing/2014/main" id="{7BCB4E45-91B8-4105-AACE-831D0E9081D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55970"/>
            <a:ext cx="3744416" cy="227180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D83BE2D-3597-4316-99F8-79D3451CE2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2388" y="4509120"/>
            <a:ext cx="4338084" cy="1576996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27FD3E99-DE22-49D0-9711-256A757B6F0C}"/>
              </a:ext>
            </a:extLst>
          </p:cNvPr>
          <p:cNvSpPr txBox="1"/>
          <p:nvPr/>
        </p:nvSpPr>
        <p:spPr bwMode="auto">
          <a:xfrm>
            <a:off x="5057953" y="3748970"/>
            <a:ext cx="32584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Tagging power: 4.7%</a:t>
            </a:r>
            <a:endParaRPr lang="en-US" altLang="ja-JP" sz="2000" b="1" baseline="30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表格 10">
                <a:extLst>
                  <a:ext uri="{FF2B5EF4-FFF2-40B4-BE49-F238E27FC236}">
                    <a16:creationId xmlns:a16="http://schemas.microsoft.com/office/drawing/2014/main" id="{FDF55CEF-096C-49FC-9F6E-370F8432D5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2621244"/>
                  </p:ext>
                </p:extLst>
              </p:nvPr>
            </p:nvGraphicFramePr>
            <p:xfrm>
              <a:off x="5148064" y="1736224"/>
              <a:ext cx="2699776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9888">
                      <a:extLst>
                        <a:ext uri="{9D8B030D-6E8A-4147-A177-3AD203B41FA5}">
                          <a16:colId xmlns:a16="http://schemas.microsoft.com/office/drawing/2014/main" val="134381442"/>
                        </a:ext>
                      </a:extLst>
                    </a:gridCol>
                    <a:gridCol w="1349888">
                      <a:extLst>
                        <a:ext uri="{9D8B030D-6E8A-4147-A177-3AD203B41FA5}">
                          <a16:colId xmlns:a16="http://schemas.microsoft.com/office/drawing/2014/main" val="85621026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000" b="0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2000" b="0" kern="1200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ea typeface="黑体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lang="en-US" altLang="zh-CN" sz="2000" b="0" kern="1200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ea typeface="黑体"/>
                              <a:cs typeface="Helvetica" panose="020B0604020202020204" pitchFamily="34" charset="0"/>
                            </a:rPr>
                            <a:t>(fs)</a:t>
                          </a:r>
                          <a:endParaRPr lang="zh-CN" altLang="en-US" sz="2000" b="0" kern="1200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ea typeface="黑体"/>
                            <a:cs typeface="Helvetica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b="0" kern="1200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ea typeface="黑体"/>
                              <a:cs typeface="Helvetica" panose="020B0604020202020204" pitchFamily="34" charset="0"/>
                            </a:rPr>
                            <a:t>Dilution</a:t>
                          </a:r>
                          <a:endParaRPr lang="zh-CN" altLang="en-US" sz="2000" b="0" kern="1200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ea typeface="黑体"/>
                            <a:cs typeface="Helvetica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09989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2000" b="0" dirty="0">
                              <a:solidFill>
                                <a:srgbClr val="0930F1"/>
                              </a:solidFill>
                            </a:rPr>
                            <a:t>45</a:t>
                          </a:r>
                          <a:endParaRPr lang="zh-CN" altLang="en-US" sz="2000" b="0" dirty="0">
                            <a:solidFill>
                              <a:srgbClr val="0930F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b="0" dirty="0">
                              <a:solidFill>
                                <a:srgbClr val="0930F1"/>
                              </a:solidFill>
                            </a:rPr>
                            <a:t>0.73</a:t>
                          </a:r>
                          <a:endParaRPr lang="zh-CN" altLang="en-US" sz="2000" b="0" dirty="0">
                            <a:solidFill>
                              <a:srgbClr val="0930F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144066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2×45</m:t>
                                </m:r>
                              </m:oMath>
                            </m:oMathPara>
                          </a14:m>
                          <a:endParaRPr lang="zh-CN" altLang="en-US" sz="2000" b="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b="0" dirty="0"/>
                            <a:t>0.28</a:t>
                          </a:r>
                          <a:endParaRPr lang="zh-CN" altLang="en-US" sz="2000" b="0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569521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表格 10">
                <a:extLst>
                  <a:ext uri="{FF2B5EF4-FFF2-40B4-BE49-F238E27FC236}">
                    <a16:creationId xmlns:a16="http://schemas.microsoft.com/office/drawing/2014/main" id="{FDF55CEF-096C-49FC-9F6E-370F8432D5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2621244"/>
                  </p:ext>
                </p:extLst>
              </p:nvPr>
            </p:nvGraphicFramePr>
            <p:xfrm>
              <a:off x="5148064" y="1736224"/>
              <a:ext cx="2699776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9888">
                      <a:extLst>
                        <a:ext uri="{9D8B030D-6E8A-4147-A177-3AD203B41FA5}">
                          <a16:colId xmlns:a16="http://schemas.microsoft.com/office/drawing/2014/main" val="134381442"/>
                        </a:ext>
                      </a:extLst>
                    </a:gridCol>
                    <a:gridCol w="1349888">
                      <a:extLst>
                        <a:ext uri="{9D8B030D-6E8A-4147-A177-3AD203B41FA5}">
                          <a16:colId xmlns:a16="http://schemas.microsoft.com/office/drawing/2014/main" val="856210260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7"/>
                          <a:stretch>
                            <a:fillRect l="-450" t="-6154" r="-101802" b="-2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b="0" kern="1200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ea typeface="黑体"/>
                              <a:cs typeface="Helvetica" panose="020B0604020202020204" pitchFamily="34" charset="0"/>
                            </a:rPr>
                            <a:t>Dilution</a:t>
                          </a:r>
                          <a:endParaRPr lang="zh-CN" altLang="en-US" sz="2000" b="0" kern="1200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ea typeface="黑体"/>
                            <a:cs typeface="Helvetica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099898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altLang="zh-CN" sz="2000" b="0" dirty="0">
                              <a:solidFill>
                                <a:srgbClr val="0930F1"/>
                              </a:solidFill>
                            </a:rPr>
                            <a:t>45</a:t>
                          </a:r>
                          <a:endParaRPr lang="zh-CN" altLang="en-US" sz="2000" b="0" dirty="0">
                            <a:solidFill>
                              <a:srgbClr val="0930F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b="0" dirty="0">
                              <a:solidFill>
                                <a:srgbClr val="0930F1"/>
                              </a:solidFill>
                            </a:rPr>
                            <a:t>0.73</a:t>
                          </a:r>
                          <a:endParaRPr lang="zh-CN" altLang="en-US" sz="2000" b="0" dirty="0">
                            <a:solidFill>
                              <a:srgbClr val="0930F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1440664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7"/>
                          <a:stretch>
                            <a:fillRect l="-450" t="-207692" r="-101802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b="0" dirty="0"/>
                            <a:t>0.28</a:t>
                          </a:r>
                          <a:endParaRPr lang="zh-CN" altLang="en-US" sz="2000" b="0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569521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矩形 1">
            <a:extLst>
              <a:ext uri="{FF2B5EF4-FFF2-40B4-BE49-F238E27FC236}">
                <a16:creationId xmlns:a16="http://schemas.microsoft.com/office/drawing/2014/main" id="{7D5944A8-63B5-498F-A2E5-B6B5BFD810D6}"/>
              </a:ext>
            </a:extLst>
          </p:cNvPr>
          <p:cNvSpPr/>
          <p:nvPr/>
        </p:nvSpPr>
        <p:spPr bwMode="auto">
          <a:xfrm>
            <a:off x="7524328" y="5661248"/>
            <a:ext cx="1368152" cy="29594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71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𝛟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𝐬</m:t>
                        </m:r>
                      </m:sub>
                    </m:sSub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measurements at LHCb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39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E639CA8-ECBC-465F-A3E3-39FA89C97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1072555"/>
            <a:ext cx="3528392" cy="235644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D534089-0EEB-4900-BD60-639AB8B712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936722"/>
            <a:ext cx="3744416" cy="26002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9">
                <a:extLst>
                  <a:ext uri="{FF2B5EF4-FFF2-40B4-BE49-F238E27FC236}">
                    <a16:creationId xmlns:a16="http://schemas.microsoft.com/office/drawing/2014/main" id="{4166E11F-7D2D-4B51-876C-E9E411DE5A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2053" y="4327936"/>
                <a:ext cx="3863347" cy="14843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 eaLnBrk="1" hangingPunct="1">
                  <a:defRPr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LHCb combination (4.9 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𝐟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𝐛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algn="l" eaLnBrk="1" hangingPunct="1">
                  <a:spcAft>
                    <a:spcPts val="1200"/>
                  </a:spcAft>
                  <a:defRPr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𝛟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𝐬</m:t>
                        </m:r>
                      </m:sub>
                    </m:sSub>
                    <m:r>
                      <a:rPr lang="en-US" altLang="zh-CN" sz="20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=−</m:t>
                    </m:r>
                    <m:r>
                      <a:rPr lang="en-US" altLang="zh-CN" sz="20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𝟎𝟒</m:t>
                    </m:r>
                    <m:r>
                      <a:rPr lang="en-US" altLang="zh-CN" sz="20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20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𝟎𝟐𝟓</m:t>
                    </m:r>
                  </m:oMath>
                </a14:m>
                <a:r>
                  <a:rPr lang="en-US" altLang="zh-CN" sz="2000" b="1" i="1" dirty="0">
                    <a:solidFill>
                      <a:srgbClr val="0930F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930F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  <a:t>rad</a:t>
                </a:r>
              </a:p>
              <a:p>
                <a:pPr algn="l" eaLnBrk="1" hangingPunct="1">
                  <a:defRPr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SM expectation</a:t>
                </a:r>
              </a:p>
              <a:p>
                <a:pPr algn="l" eaLnBrk="1" hangingPunct="1">
                  <a:defRPr/>
                </a:pPr>
                <a:r>
                  <a:rPr lang="en-US" altLang="zh-CN" sz="20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𝛟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𝐬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=−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𝟎𝟑𝟕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𝟎𝟎𝟏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rad</a:t>
                </a:r>
              </a:p>
            </p:txBody>
          </p:sp>
        </mc:Choice>
        <mc:Fallback xmlns="">
          <p:sp>
            <p:nvSpPr>
              <p:cNvPr id="12" name="Text Box 9">
                <a:extLst>
                  <a:ext uri="{FF2B5EF4-FFF2-40B4-BE49-F238E27FC236}">
                    <a16:creationId xmlns:a16="http://schemas.microsoft.com/office/drawing/2014/main" id="{4166E11F-7D2D-4B51-876C-E9E411DE5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2053" y="4327936"/>
                <a:ext cx="3863347" cy="1484317"/>
              </a:xfrm>
              <a:prstGeom prst="rect">
                <a:avLst/>
              </a:prstGeom>
              <a:blipFill>
                <a:blip r:embed="rId7"/>
                <a:stretch>
                  <a:fillRect l="-1735" t="-1646" b="-658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矩形 8">
            <a:extLst>
              <a:ext uri="{FF2B5EF4-FFF2-40B4-BE49-F238E27FC236}">
                <a16:creationId xmlns:a16="http://schemas.microsoft.com/office/drawing/2014/main" id="{37DB5CFA-30C2-4353-B460-15A0BB3E9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4048" y="3933056"/>
            <a:ext cx="31683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zh-CN" sz="1600" b="1" dirty="0" err="1">
                <a:solidFill>
                  <a:srgbClr val="36990D"/>
                </a:solidFill>
                <a:latin typeface="Helvetica"/>
                <a:cs typeface="Helvetica"/>
              </a:rPr>
              <a:t>LHCb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, EPJC 80 (2020) 601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C78287C-FAF4-4E93-AE55-6893B54DD3B6}"/>
                  </a:ext>
                </a:extLst>
              </p:cNvPr>
              <p:cNvSpPr txBox="1"/>
              <p:nvPr/>
            </p:nvSpPr>
            <p:spPr bwMode="auto">
              <a:xfrm>
                <a:off x="1331640" y="692696"/>
                <a:ext cx="2160240" cy="407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𝐁</m:t>
                          </m:r>
                        </m:e>
                        <m:sub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𝐬</m:t>
                          </m:r>
                        </m:sub>
                        <m:sup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𝟎</m:t>
                          </m:r>
                        </m:sup>
                      </m:sSubSup>
                      <m:r>
                        <a:rPr lang="en-US" altLang="zh-CN" sz="2000" b="1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→</m:t>
                      </m:r>
                      <m:r>
                        <a:rPr lang="en-US" altLang="zh-CN" sz="2000" b="1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𝐉</m:t>
                      </m:r>
                      <m:r>
                        <a:rPr lang="en-US" altLang="zh-CN" sz="2000" b="1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/</m:t>
                      </m:r>
                      <m:r>
                        <a:rPr lang="en-US" altLang="zh-CN" sz="2000" b="1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𝛙𝛟</m:t>
                      </m:r>
                    </m:oMath>
                  </m:oMathPara>
                </a14:m>
                <a:endParaRPr lang="en-US" altLang="ja-JP" sz="2000" b="1" baseline="30000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C78287C-FAF4-4E93-AE55-6893B54DD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1640" y="692696"/>
                <a:ext cx="2160240" cy="407099"/>
              </a:xfrm>
              <a:prstGeom prst="rect">
                <a:avLst/>
              </a:prstGeom>
              <a:blipFill>
                <a:blip r:embed="rId8"/>
                <a:stretch>
                  <a:fillRect b="-18182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C824CC7D-DA98-46F7-84B2-A98970210B39}"/>
                  </a:ext>
                </a:extLst>
              </p:cNvPr>
              <p:cNvSpPr txBox="1"/>
              <p:nvPr/>
            </p:nvSpPr>
            <p:spPr bwMode="auto">
              <a:xfrm>
                <a:off x="5220072" y="692696"/>
                <a:ext cx="2160240" cy="407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𝐁</m:t>
                          </m:r>
                        </m:e>
                        <m:sub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𝐬</m:t>
                          </m:r>
                        </m:sub>
                        <m:sup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𝟎</m:t>
                          </m:r>
                        </m:sup>
                      </m:sSubSup>
                      <m:r>
                        <a:rPr lang="en-US" altLang="zh-CN" sz="2000" b="1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→</m:t>
                      </m:r>
                      <m:r>
                        <a:rPr lang="en-US" altLang="zh-CN" sz="2000" b="1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𝐉</m:t>
                      </m:r>
                      <m:r>
                        <a:rPr lang="en-US" altLang="zh-CN" sz="2000" b="1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/</m:t>
                      </m:r>
                      <m:r>
                        <a:rPr lang="en-US" altLang="zh-CN" sz="2000" b="1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𝛙</m:t>
                      </m:r>
                      <m:sSup>
                        <m:sSupPr>
                          <m:ctrlPr>
                            <a:rPr lang="en-US" altLang="zh-CN" sz="20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𝛑</m:t>
                          </m:r>
                        </m:e>
                        <m:sup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20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𝛑</m:t>
                          </m:r>
                        </m:e>
                        <m:sup>
                          <m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altLang="ja-JP" sz="2000" b="1" baseline="30000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C824CC7D-DA98-46F7-84B2-A98970210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072" y="692696"/>
                <a:ext cx="2160240" cy="407099"/>
              </a:xfrm>
              <a:prstGeom prst="rect">
                <a:avLst/>
              </a:prstGeom>
              <a:blipFill>
                <a:blip r:embed="rId9"/>
                <a:stretch>
                  <a:fillRect b="-18182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9717F34B-033C-4A38-9A56-334114F514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1600" y="3645024"/>
            <a:ext cx="3398353" cy="268844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AA21188-6FF3-48A0-9D14-104ACF9599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4186" y="3645024"/>
            <a:ext cx="4463838" cy="295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9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Timeline of B physics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EF0A49A-DB24-41F1-B9C2-406CB1C44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862594"/>
            <a:ext cx="1981201" cy="1447801"/>
          </a:xfrm>
          <a:prstGeom prst="rect">
            <a:avLst/>
          </a:prstGeom>
          <a:ln>
            <a:noFill/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D7B340C-C8D8-41DB-B4A2-D08C9C390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8905" y="1804204"/>
            <a:ext cx="4616897" cy="17688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72868887-B37A-4C91-B54D-1F9BD382E4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6672" y="908720"/>
                <a:ext cx="7921575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1973: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2000" b="1" dirty="0" err="1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Kaboyashi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&amp; </a:t>
                </a:r>
                <a:r>
                  <a:rPr lang="en-US" altLang="zh-CN" sz="2000" b="1" dirty="0" err="1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Maskawa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proposed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𝟑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×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𝟑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quark mixing model with 4 parameters  to accommodate CP violation </a:t>
                </a:r>
              </a:p>
            </p:txBody>
          </p:sp>
        </mc:Choice>
        <mc:Fallback xmlns="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72868887-B37A-4C91-B54D-1F9BD382E4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6672" y="908720"/>
                <a:ext cx="7921575" cy="707886"/>
              </a:xfrm>
              <a:prstGeom prst="rect">
                <a:avLst/>
              </a:prstGeom>
              <a:blipFill>
                <a:blip r:embed="rId5"/>
                <a:stretch>
                  <a:fillRect l="-154" t="-3448" b="-15517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0A01D283-AC9F-4B27-848E-E130DFAAA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591" y="3720924"/>
                <a:ext cx="7921575" cy="28764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1977: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Upsilon (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𝐛</m:t>
                    </m:r>
                    <m:acc>
                      <m:accPr>
                        <m:chr m:val="̅"/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acc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𝐛</m:t>
                        </m:r>
                      </m:e>
                    </m:acc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) meson discovered by E288 at Fermilab</a:t>
                </a:r>
              </a:p>
              <a:p>
                <a:pPr marL="342900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1981: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I. I. </a:t>
                </a:r>
                <a:r>
                  <a:rPr lang="en-US" altLang="zh-CN" sz="2000" b="1" dirty="0" err="1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Bigi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&amp; A. Santa pointed out the expectation of large CP violation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decays according to CKM theory</a:t>
                </a:r>
              </a:p>
              <a:p>
                <a:pPr marL="342900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1987: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P.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2000" b="1" dirty="0" err="1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Oddone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proposed construction of asymmetric B factories to study CP violation in B decays  </a:t>
                </a:r>
              </a:p>
              <a:p>
                <a:pPr marL="342900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1999: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BABAR and BELLE started running </a:t>
                </a:r>
              </a:p>
              <a:p>
                <a:pPr marL="342900" indent="-342900" algn="l">
                  <a:spcAft>
                    <a:spcPts val="1200"/>
                  </a:spcAft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New century: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Tevatron &amp; LHC experiments entered the game</a:t>
                </a:r>
              </a:p>
            </p:txBody>
          </p:sp>
        </mc:Choice>
        <mc:Fallback xmlns=""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0A01D283-AC9F-4B27-848E-E130DFAAA6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9591" y="3720924"/>
                <a:ext cx="7921575" cy="2876428"/>
              </a:xfrm>
              <a:prstGeom prst="rect">
                <a:avLst/>
              </a:prstGeom>
              <a:blipFill>
                <a:blip r:embed="rId6"/>
                <a:stretch>
                  <a:fillRect l="-154" t="-636" r="-693" b="-2966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5">
            <a:extLst>
              <a:ext uri="{FF2B5EF4-FFF2-40B4-BE49-F238E27FC236}">
                <a16:creationId xmlns:a16="http://schemas.microsoft.com/office/drawing/2014/main" id="{6061F96B-D43B-4670-AA84-BB09D5235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4358381"/>
            <a:ext cx="7776864" cy="13189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B physics has played a central role in the advance of particle physics in recent decades</a:t>
            </a:r>
          </a:p>
        </p:txBody>
      </p:sp>
    </p:spTree>
    <p:extLst>
      <p:ext uri="{BB962C8B-B14F-4D97-AF65-F5344CB8AC3E}">
        <p14:creationId xmlns:p14="http://schemas.microsoft.com/office/powerpoint/2010/main" val="212206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𝛟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𝐬</m:t>
                        </m:r>
                      </m:sub>
                    </m:sSub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competition at LHC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表格 11">
                <a:extLst>
                  <a:ext uri="{FF2B5EF4-FFF2-40B4-BE49-F238E27FC236}">
                    <a16:creationId xmlns:a16="http://schemas.microsoft.com/office/drawing/2014/main" id="{72B031DE-1679-4DC2-A3C6-F92D700CD75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1281029"/>
                  </p:ext>
                </p:extLst>
              </p:nvPr>
            </p:nvGraphicFramePr>
            <p:xfrm>
              <a:off x="658145" y="764705"/>
              <a:ext cx="7370240" cy="19810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9275">
                      <a:extLst>
                        <a:ext uri="{9D8B030D-6E8A-4147-A177-3AD203B41FA5}">
                          <a16:colId xmlns:a16="http://schemas.microsoft.com/office/drawing/2014/main" val="3724772984"/>
                        </a:ext>
                      </a:extLst>
                    </a:gridCol>
                    <a:gridCol w="2429597">
                      <a:extLst>
                        <a:ext uri="{9D8B030D-6E8A-4147-A177-3AD203B41FA5}">
                          <a16:colId xmlns:a16="http://schemas.microsoft.com/office/drawing/2014/main" val="1536235222"/>
                        </a:ext>
                      </a:extLst>
                    </a:gridCol>
                    <a:gridCol w="921279">
                      <a:extLst>
                        <a:ext uri="{9D8B030D-6E8A-4147-A177-3AD203B41FA5}">
                          <a16:colId xmlns:a16="http://schemas.microsoft.com/office/drawing/2014/main" val="3631188906"/>
                        </a:ext>
                      </a:extLst>
                    </a:gridCol>
                    <a:gridCol w="1172538">
                      <a:extLst>
                        <a:ext uri="{9D8B030D-6E8A-4147-A177-3AD203B41FA5}">
                          <a16:colId xmlns:a16="http://schemas.microsoft.com/office/drawing/2014/main" val="2103902556"/>
                        </a:ext>
                      </a:extLst>
                    </a:gridCol>
                    <a:gridCol w="1507551">
                      <a:extLst>
                        <a:ext uri="{9D8B030D-6E8A-4147-A177-3AD203B41FA5}">
                          <a16:colId xmlns:a16="http://schemas.microsoft.com/office/drawing/2014/main" val="4091444399"/>
                        </a:ext>
                      </a:extLst>
                    </a:gridCol>
                  </a:tblGrid>
                  <a:tr h="356123">
                    <a:tc>
                      <a:txBody>
                        <a:bodyPr/>
                        <a:lstStyle/>
                        <a:p>
                          <a:r>
                            <a:rPr lang="en-US" altLang="zh-CN" i="0" dirty="0"/>
                            <a:t>Exp.</a:t>
                          </a:r>
                          <a:endParaRPr lang="zh-CN" altLang="en-US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0" smtClean="0">
                                        <a:latin typeface="Cambria Math" panose="02040503050406030204" pitchFamily="18" charset="0"/>
                                      </a:rPr>
                                      <m:t>𝛟</m:t>
                                    </m:r>
                                  </m:e>
                                  <m:sub>
                                    <m:r>
                                      <a:rPr lang="en-US" altLang="zh-CN" b="1" i="0" smtClean="0">
                                        <a:latin typeface="Cambria Math" panose="02040503050406030204" pitchFamily="18" charset="0"/>
                                      </a:rPr>
                                      <m:t>𝐬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i="0" dirty="0"/>
                            <a:t>yields</a:t>
                          </a:r>
                          <a:endParaRPr lang="zh-CN" altLang="en-US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0" smtClean="0">
                                        <a:latin typeface="Cambria Math" panose="02040503050406030204" pitchFamily="18" charset="0"/>
                                      </a:rPr>
                                      <m:t>𝛔</m:t>
                                    </m:r>
                                  </m:e>
                                  <m:sub>
                                    <m:r>
                                      <a:rPr lang="en-US" altLang="zh-CN" b="1" i="0" smtClean="0"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b="1" i="0" smtClean="0">
                                    <a:latin typeface="Cambria Math" panose="02040503050406030204" pitchFamily="18" charset="0"/>
                                  </a:rPr>
                                  <m:t>𝛜</m:t>
                                </m:r>
                                <m:sSup>
                                  <m:sSupPr>
                                    <m:ctrlPr>
                                      <a:rPr lang="en-US" altLang="zh-CN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b="1" i="0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  <m:r>
                                          <a:rPr lang="en-US" altLang="zh-CN" b="1" i="0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altLang="zh-CN" b="1" i="0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  <m:r>
                                          <a:rPr lang="en-US" altLang="zh-CN" b="1" i="0" smtClean="0">
                                            <a:latin typeface="Cambria Math" panose="02040503050406030204" pitchFamily="18" charset="0"/>
                                          </a:rPr>
                                          <m:t>𝛚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b="1" i="0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0936070"/>
                      </a:ext>
                    </a:extLst>
                  </a:tr>
                  <a:tr h="514571">
                    <a:tc>
                      <a:txBody>
                        <a:bodyPr/>
                        <a:lstStyle/>
                        <a:p>
                          <a:r>
                            <a:rPr lang="en-US" altLang="zh-CN" b="1" dirty="0" err="1"/>
                            <a:t>LHCb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altLang="zh-CN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altLang="zh-CN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altLang="zh-CN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𝟎𝟒𝟐</m:t>
                              </m:r>
                              <m:r>
                                <a:rPr lang="en-US" altLang="zh-CN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altLang="zh-CN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altLang="zh-CN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altLang="zh-CN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𝟎𝟐𝟓</m:t>
                              </m:r>
                            </m:oMath>
                          </a14:m>
                          <a:r>
                            <a:rPr lang="zh-CN" altLang="en-US" b="1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altLang="zh-CN" b="1" dirty="0">
                              <a:solidFill>
                                <a:srgbClr val="FF0000"/>
                              </a:solidFill>
                            </a:rPr>
                            <a:t>rad</a:t>
                          </a:r>
                          <a:endParaRPr lang="zh-CN" alt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~210k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~45 fs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~4.7%</a:t>
                          </a:r>
                          <a:endParaRPr lang="zh-CN" alt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8931929"/>
                      </a:ext>
                    </a:extLst>
                  </a:tr>
                  <a:tr h="481660"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ATLAS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𝟎𝟖𝟕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𝟎𝟒𝟐</m:t>
                              </m:r>
                            </m:oMath>
                          </a14:m>
                          <a:r>
                            <a:rPr lang="en-US" altLang="zh-CN" b="1" dirty="0">
                              <a:solidFill>
                                <a:srgbClr val="FF0000"/>
                              </a:solidFill>
                            </a:rPr>
                            <a:t> rad</a:t>
                          </a:r>
                          <a:endParaRPr lang="zh-CN" alt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~500k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~70 fs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1.75%</a:t>
                          </a:r>
                          <a:endParaRPr lang="zh-CN" alt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695674"/>
                      </a:ext>
                    </a:extLst>
                  </a:tr>
                  <a:tr h="612894"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CMS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𝟎𝟐𝟏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𝟎𝟒𝟓</m:t>
                              </m:r>
                            </m:oMath>
                          </a14:m>
                          <a:r>
                            <a:rPr lang="zh-CN" altLang="en-US" b="1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altLang="zh-CN" b="1" dirty="0">
                              <a:solidFill>
                                <a:srgbClr val="FF0000"/>
                              </a:solidFill>
                            </a:rPr>
                            <a:t>rad</a:t>
                          </a:r>
                          <a:endParaRPr lang="zh-CN" alt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~60k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~130 fs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~10% (run 2)</a:t>
                          </a:r>
                          <a:endParaRPr lang="zh-CN" alt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101631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表格 11">
                <a:extLst>
                  <a:ext uri="{FF2B5EF4-FFF2-40B4-BE49-F238E27FC236}">
                    <a16:creationId xmlns:a16="http://schemas.microsoft.com/office/drawing/2014/main" id="{72B031DE-1679-4DC2-A3C6-F92D700CD75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1281029"/>
                  </p:ext>
                </p:extLst>
              </p:nvPr>
            </p:nvGraphicFramePr>
            <p:xfrm>
              <a:off x="658145" y="764705"/>
              <a:ext cx="7370240" cy="19810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9275">
                      <a:extLst>
                        <a:ext uri="{9D8B030D-6E8A-4147-A177-3AD203B41FA5}">
                          <a16:colId xmlns:a16="http://schemas.microsoft.com/office/drawing/2014/main" val="3724772984"/>
                        </a:ext>
                      </a:extLst>
                    </a:gridCol>
                    <a:gridCol w="2429597">
                      <a:extLst>
                        <a:ext uri="{9D8B030D-6E8A-4147-A177-3AD203B41FA5}">
                          <a16:colId xmlns:a16="http://schemas.microsoft.com/office/drawing/2014/main" val="1536235222"/>
                        </a:ext>
                      </a:extLst>
                    </a:gridCol>
                    <a:gridCol w="921279">
                      <a:extLst>
                        <a:ext uri="{9D8B030D-6E8A-4147-A177-3AD203B41FA5}">
                          <a16:colId xmlns:a16="http://schemas.microsoft.com/office/drawing/2014/main" val="3631188906"/>
                        </a:ext>
                      </a:extLst>
                    </a:gridCol>
                    <a:gridCol w="1172538">
                      <a:extLst>
                        <a:ext uri="{9D8B030D-6E8A-4147-A177-3AD203B41FA5}">
                          <a16:colId xmlns:a16="http://schemas.microsoft.com/office/drawing/2014/main" val="2103902556"/>
                        </a:ext>
                      </a:extLst>
                    </a:gridCol>
                    <a:gridCol w="1507551">
                      <a:extLst>
                        <a:ext uri="{9D8B030D-6E8A-4147-A177-3AD203B41FA5}">
                          <a16:colId xmlns:a16="http://schemas.microsoft.com/office/drawing/2014/main" val="4091444399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r>
                            <a:rPr lang="en-US" altLang="zh-CN" i="0" dirty="0"/>
                            <a:t>Exp.</a:t>
                          </a:r>
                          <a:endParaRPr lang="zh-CN" altLang="en-US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55388" t="-8197" r="-149373" b="-4377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i="0" dirty="0"/>
                            <a:t>yields</a:t>
                          </a:r>
                          <a:endParaRPr lang="zh-CN" altLang="en-US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401563" t="-8197" r="-131771" b="-4377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388306" t="-8197" r="-2016" b="-4377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90936070"/>
                      </a:ext>
                    </a:extLst>
                  </a:tr>
                  <a:tr h="514571">
                    <a:tc>
                      <a:txBody>
                        <a:bodyPr/>
                        <a:lstStyle/>
                        <a:p>
                          <a:r>
                            <a:rPr lang="en-US" altLang="zh-CN" b="1" dirty="0" err="1"/>
                            <a:t>LHCb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55388" t="-77647" r="-149373" b="-21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~210k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~45 fs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~4.7%</a:t>
                          </a:r>
                          <a:endParaRPr lang="zh-CN" alt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8931929"/>
                      </a:ext>
                    </a:extLst>
                  </a:tr>
                  <a:tr h="481660"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ATLAS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55388" t="-191139" r="-149373" b="-130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~500k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~70 fs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1.75%</a:t>
                          </a:r>
                          <a:endParaRPr lang="zh-CN" alt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695674"/>
                      </a:ext>
                    </a:extLst>
                  </a:tr>
                  <a:tr h="612894"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CMS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55388" t="-227723" r="-149373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~60k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~130 fs</a:t>
                          </a:r>
                          <a:endParaRPr lang="zh-CN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/>
                            <a:t>~10% (run 2)</a:t>
                          </a:r>
                          <a:endParaRPr lang="zh-CN" alt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1016312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4" name="图片 23">
            <a:extLst>
              <a:ext uri="{FF2B5EF4-FFF2-40B4-BE49-F238E27FC236}">
                <a16:creationId xmlns:a16="http://schemas.microsoft.com/office/drawing/2014/main" id="{14CC1745-7D44-4E39-8E9F-00D5D184FC3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48" y="3212976"/>
            <a:ext cx="4153544" cy="27818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D621C87A-F6C2-4986-A8E5-8425A9C37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8024" y="3645024"/>
                <a:ext cx="3888432" cy="1800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Good agreement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2000" b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𝛟</m:t>
                        </m:r>
                      </m:e>
                      <m:sub>
                        <m:r>
                          <a:rPr lang="en-US" altLang="zh-CN" sz="2000" b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 </a:t>
                </a: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All consistent with SM</a:t>
                </a: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No sign of CPV yet  </a:t>
                </a:r>
              </a:p>
              <a:p>
                <a:pPr marL="342900" indent="-342900" algn="l">
                  <a:spcAft>
                    <a:spcPts val="600"/>
                  </a:spcAft>
                  <a:buSzPct val="70000"/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Significant discrepancy in 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𝚫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𝚪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</m:sSub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 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to be understood </a:t>
                </a:r>
              </a:p>
            </p:txBody>
          </p:sp>
        </mc:Choice>
        <mc:Fallback xmlns="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D621C87A-F6C2-4986-A8E5-8425A9C373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88024" y="3645024"/>
                <a:ext cx="3888432" cy="1800493"/>
              </a:xfrm>
              <a:prstGeom prst="rect">
                <a:avLst/>
              </a:prstGeom>
              <a:blipFill>
                <a:blip r:embed="rId6"/>
                <a:stretch>
                  <a:fillRect l="-157" t="-1695" b="-5424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文本框 25">
            <a:extLst>
              <a:ext uri="{FF2B5EF4-FFF2-40B4-BE49-F238E27FC236}">
                <a16:creationId xmlns:a16="http://schemas.microsoft.com/office/drawing/2014/main" id="{F901EBB1-A5D1-43EE-860F-6AACA83B6D28}"/>
              </a:ext>
            </a:extLst>
          </p:cNvPr>
          <p:cNvSpPr txBox="1"/>
          <p:nvPr/>
        </p:nvSpPr>
        <p:spPr bwMode="auto">
          <a:xfrm>
            <a:off x="611560" y="6021288"/>
            <a:ext cx="7848872" cy="70788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Measurement precision ~25-45 </a:t>
            </a:r>
            <a:r>
              <a:rPr lang="en-US" altLang="zh-CN" sz="2000" b="1" dirty="0" err="1">
                <a:solidFill>
                  <a:srgbClr val="C00000"/>
                </a:solidFill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mrad</a:t>
            </a:r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, long way to go to approach the precision of SM prediction!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5CAB468-ED58-413E-9ADD-3755C924405F}"/>
                  </a:ext>
                </a:extLst>
              </p:cNvPr>
              <p:cNvSpPr txBox="1"/>
              <p:nvPr/>
            </p:nvSpPr>
            <p:spPr bwMode="auto">
              <a:xfrm>
                <a:off x="683568" y="2686301"/>
                <a:ext cx="415354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1800" b="1" dirty="0">
                    <a:solidFill>
                      <a:srgbClr val="0930F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  <a:t>SM                    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𝟎𝟑𝟕</m:t>
                    </m:r>
                    <m:r>
                      <a:rPr lang="en-US" altLang="zh-CN" sz="18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18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𝟎𝟎𝟏</m:t>
                    </m:r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rad</a:t>
                </a:r>
                <a:endParaRPr lang="zh-CN" altLang="en-US" dirty="0">
                  <a:solidFill>
                    <a:srgbClr val="0930F1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5CAB468-ED58-413E-9ADD-3755C9244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8" y="2686301"/>
                <a:ext cx="4153544" cy="369332"/>
              </a:xfrm>
              <a:prstGeom prst="rect">
                <a:avLst/>
              </a:prstGeom>
              <a:blipFill>
                <a:blip r:embed="rId7"/>
                <a:stretch>
                  <a:fillRect l="-1175" t="-11667" b="-26667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38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633739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ea typeface="黑体"/>
                    <a:cs typeface="Helvetica" charset="0"/>
                  </a:rPr>
                  <a:t>CPV </a:t>
                </a: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charset="0"/>
                    <a:ea typeface="黑体"/>
                    <a:cs typeface="Helvetica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𝐛</m:t>
                    </m:r>
                    <m:r>
                      <a:rPr lang="en-US" altLang="zh-CN" sz="36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→</m:t>
                    </m:r>
                    <m:r>
                      <a:rPr lang="en-US" altLang="zh-CN" sz="36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𝐬</m:t>
                    </m:r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charset="0"/>
                    <a:ea typeface="黑体"/>
                    <a:cs typeface="Helvetica" charset="0"/>
                  </a:rPr>
                  <a:t> penguins</a:t>
                </a:r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黑体"/>
                  <a:ea typeface="黑体"/>
                  <a:cs typeface="黑体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6337399" cy="646331"/>
              </a:xfrm>
              <a:prstGeom prst="rect">
                <a:avLst/>
              </a:prstGeom>
              <a:blipFill>
                <a:blip r:embed="rId3"/>
                <a:stretch>
                  <a:fillRect t="-14151" b="-4245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CA9E6460-3E7C-4CFA-A02C-D5190B31A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017" y="908720"/>
                <a:ext cx="5561151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  <a:buSzPct val="70000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CP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𝛟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</m:sSub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 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𝐛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𝐬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decays ~ 0 in SM, sensitive to new particles in loop diagrams</a:t>
                </a:r>
              </a:p>
            </p:txBody>
          </p:sp>
        </mc:Choice>
        <mc:Fallback xmlns="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CA9E6460-3E7C-4CFA-A02C-D5190B31A7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3017" y="908720"/>
                <a:ext cx="5561151" cy="707886"/>
              </a:xfrm>
              <a:prstGeom prst="rect">
                <a:avLst/>
              </a:prstGeom>
              <a:blipFill>
                <a:blip r:embed="rId4"/>
                <a:stretch>
                  <a:fillRect l="-1206" t="-3448" b="-15517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3">
            <a:extLst>
              <a:ext uri="{FF2B5EF4-FFF2-40B4-BE49-F238E27FC236}">
                <a16:creationId xmlns:a16="http://schemas.microsoft.com/office/drawing/2014/main" id="{EF2C3905-B273-45DF-B9E9-91E23C377B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524283" cy="153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B7112D1F-DB73-42D9-9524-B1507862D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567" y="1916832"/>
                <a:ext cx="4968553" cy="413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𝐬</m:t>
                        </m:r>
                      </m:sub>
                    </m:sSub>
                    <m:r>
                      <a:rPr lang="en-US" altLang="zh-CN" sz="20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r>
                      <a:rPr lang="en-US" altLang="zh-CN" sz="20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𝛟𝛟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0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𝐛</m:t>
                    </m:r>
                    <m:r>
                      <a:rPr lang="en-US" altLang="zh-CN" sz="20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r>
                      <a:rPr lang="en-US" altLang="zh-CN" sz="20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𝐬</m:t>
                    </m:r>
                    <m:acc>
                      <m:accPr>
                        <m:chr m:val="̅"/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𝐬</m:t>
                        </m:r>
                      </m:e>
                    </m:acc>
                    <m:r>
                      <a:rPr lang="en-US" altLang="zh-CN" sz="20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𝐬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B7112D1F-DB73-42D9-9524-B1507862DD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7" y="1916832"/>
                <a:ext cx="4968553" cy="413896"/>
              </a:xfrm>
              <a:prstGeom prst="rect">
                <a:avLst/>
              </a:prstGeom>
              <a:blipFill>
                <a:blip r:embed="rId6"/>
                <a:stretch>
                  <a:fillRect l="-123" t="-5882" b="-2352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1A2E93A2-5498-4476-B671-3C9772B03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569" y="3885869"/>
                <a:ext cx="4896543" cy="407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𝐬</m:t>
                        </m:r>
                      </m:sub>
                    </m:sSub>
                    <m:r>
                      <a:rPr lang="en-US" altLang="zh-CN" sz="20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∗</m:t>
                        </m:r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𝐊</m:t>
                            </m:r>
                          </m:e>
                        </m:acc>
                      </m:e>
                      <m:sup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∗</m:t>
                        </m:r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𝟎</m:t>
                        </m:r>
                      </m:sup>
                    </m:sSup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𝛑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𝛑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𝐛</m:t>
                    </m:r>
                    <m:r>
                      <a:rPr lang="en-US" altLang="zh-CN" sz="20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r>
                      <a:rPr lang="en-US" altLang="zh-CN" sz="20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𝐬</m:t>
                    </m:r>
                    <m:acc>
                      <m:accPr>
                        <m:chr m:val="̅"/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𝐝</m:t>
                        </m:r>
                      </m:e>
                    </m:acc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𝐝</m:t>
                    </m:r>
                  </m:oMath>
                </a14:m>
                <a:endParaRPr lang="en-US" altLang="zh-CN" sz="2000" b="1" dirty="0">
                  <a:solidFill>
                    <a:srgbClr val="C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1A2E93A2-5498-4476-B671-3C9772B03C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9" y="3885869"/>
                <a:ext cx="4896543" cy="407227"/>
              </a:xfrm>
              <a:prstGeom prst="rect">
                <a:avLst/>
              </a:prstGeom>
              <a:blipFill>
                <a:blip r:embed="rId7"/>
                <a:stretch>
                  <a:fillRect l="-125" t="-4478" b="-26866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51985057-98C4-4DE4-A2FA-CB7472AE405B}"/>
                  </a:ext>
                </a:extLst>
              </p:cNvPr>
              <p:cNvSpPr/>
              <p:nvPr/>
            </p:nvSpPr>
            <p:spPr>
              <a:xfrm>
                <a:off x="971600" y="2492896"/>
                <a:ext cx="5256584" cy="791050"/>
              </a:xfrm>
              <a:prstGeom prst="rect">
                <a:avLst/>
              </a:prstGeom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𝛟</m:t>
                        </m:r>
                      </m:e>
                      <m:sub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</m:sSub>
                    <m:r>
                      <a:rPr lang="en-US" altLang="zh-CN" sz="1800" b="1" i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𝟎𝟕𝟑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𝟏𝟏𝟓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𝟎𝟐𝟕</m:t>
                    </m:r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rad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  </a:t>
                </a:r>
              </a:p>
              <a:p>
                <a:pPr algn="l"/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(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4.9 </a:t>
                </a:r>
                <a14:m>
                  <m:oMath xmlns:m="http://schemas.openxmlformats.org/officeDocument/2006/math">
                    <m:r>
                      <a:rPr lang="en-US" altLang="zh-CN" sz="18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𝐟</m:t>
                    </m:r>
                    <m:sSup>
                      <m:sSupPr>
                        <m:ctrlP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1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𝐛</m:t>
                        </m:r>
                      </m:e>
                      <m:sup>
                        <m:r>
                          <a:rPr lang="en-US" altLang="zh-CN" sz="1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  <m:r>
                          <a:rPr lang="en-US" altLang="zh-CN" sz="1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data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)</a:t>
                </a:r>
                <a:endParaRPr lang="en-US" altLang="zh-CN" sz="1800" b="1" dirty="0">
                  <a:solidFill>
                    <a:srgbClr val="2951D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51985057-98C4-4DE4-A2FA-CB7472AE40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492896"/>
                <a:ext cx="5256584" cy="791050"/>
              </a:xfrm>
              <a:prstGeom prst="rect">
                <a:avLst/>
              </a:prstGeom>
              <a:blipFill>
                <a:blip r:embed="rId8"/>
                <a:stretch>
                  <a:fillRect l="-927" b="-11538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0AC67D07-6A1D-4623-8761-4D0CA0130908}"/>
                  </a:ext>
                </a:extLst>
              </p:cNvPr>
              <p:cNvSpPr/>
              <p:nvPr/>
            </p:nvSpPr>
            <p:spPr>
              <a:xfrm>
                <a:off x="1043608" y="4428981"/>
                <a:ext cx="5256584" cy="791050"/>
              </a:xfrm>
              <a:prstGeom prst="rect">
                <a:avLst/>
              </a:prstGeom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𝛟</m:t>
                        </m:r>
                      </m:e>
                      <m:sub>
                        <m:r>
                          <a:rPr lang="en-US" altLang="zh-CN" sz="18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</m:sSub>
                    <m:r>
                      <a:rPr lang="en-US" altLang="zh-CN" sz="1800" b="1" i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=−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𝟏𝟎</m:t>
                    </m:r>
                    <m:r>
                      <a:rPr lang="en-US" altLang="zh-CN" sz="1800" b="1" i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±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𝟏𝟑</m:t>
                    </m:r>
                    <m:r>
                      <a:rPr lang="en-US" altLang="zh-CN" sz="1800" b="1" i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±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𝟎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18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𝟏𝟒</m:t>
                    </m:r>
                  </m:oMath>
                </a14:m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rad  </a:t>
                </a:r>
              </a:p>
              <a:p>
                <a:pPr algn="l">
                  <a:spcAft>
                    <a:spcPts val="1200"/>
                  </a:spcAft>
                </a:pPr>
                <a:r>
                  <a:rPr lang="en-US" altLang="zh-CN" sz="18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(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3.0 </a:t>
                </a:r>
                <a14:m>
                  <m:oMath xmlns:m="http://schemas.openxmlformats.org/officeDocument/2006/math">
                    <m:r>
                      <a:rPr lang="en-US" altLang="zh-CN" sz="18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𝐟</m:t>
                    </m:r>
                    <m:sSup>
                      <m:sSupPr>
                        <m:ctrlP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1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𝐛</m:t>
                        </m:r>
                      </m:e>
                      <m:sup>
                        <m:r>
                          <a:rPr lang="en-US" altLang="zh-CN" sz="1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  <m:r>
                          <a:rPr lang="en-US" altLang="zh-CN" sz="1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data)</a:t>
                </a:r>
                <a:endParaRPr lang="en-US" altLang="zh-CN" sz="1800" b="1" dirty="0">
                  <a:solidFill>
                    <a:srgbClr val="2951D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0AC67D07-6A1D-4623-8761-4D0CA01309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428981"/>
                <a:ext cx="5256584" cy="791050"/>
              </a:xfrm>
              <a:prstGeom prst="rect">
                <a:avLst/>
              </a:prstGeom>
              <a:blipFill>
                <a:blip r:embed="rId9"/>
                <a:stretch>
                  <a:fillRect l="-232" b="-12403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矩形 25">
            <a:extLst>
              <a:ext uri="{FF2B5EF4-FFF2-40B4-BE49-F238E27FC236}">
                <a16:creationId xmlns:a16="http://schemas.microsoft.com/office/drawing/2014/main" id="{11D3DC32-EFDC-46B5-9DC1-AAF08F40F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7" y="5877272"/>
            <a:ext cx="73448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buSzPct val="70000"/>
            </a:pPr>
            <a:r>
              <a:rPr lang="en-US" altLang="zh-CN" sz="2000" b="1" dirty="0">
                <a:solidFill>
                  <a:srgbClr val="C00000"/>
                </a:solidFill>
                <a:latin typeface="Helvetica" charset="0"/>
                <a:cs typeface="Helvetica" charset="0"/>
              </a:rPr>
              <a:t>Kaon identification extremely important for decays to multi-hadron final states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3780EE36-1079-4F17-A2A6-AC0449E2B4C1}"/>
              </a:ext>
            </a:extLst>
          </p:cNvPr>
          <p:cNvSpPr/>
          <p:nvPr/>
        </p:nvSpPr>
        <p:spPr>
          <a:xfrm>
            <a:off x="971600" y="3306470"/>
            <a:ext cx="2768194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LHCb, JHEP 12 (2019) 155 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9183F4F-5D5B-4BBA-B845-E02BA3DBE587}"/>
              </a:ext>
            </a:extLst>
          </p:cNvPr>
          <p:cNvSpPr/>
          <p:nvPr/>
        </p:nvSpPr>
        <p:spPr>
          <a:xfrm>
            <a:off x="1083726" y="5250686"/>
            <a:ext cx="2768194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LHCb, JHEP 03 (2018) 140 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837AE041-EB0A-4895-9748-5C463175F2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96136" y="3861048"/>
            <a:ext cx="2866501" cy="198782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A668AA3-7E6F-461C-8CE4-1C01727966C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96136" y="1916832"/>
            <a:ext cx="2862224" cy="186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59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6" grpId="0"/>
      <p:bldP spid="1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588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cs typeface="Helvetica" charset="0"/>
                  </a:rPr>
                  <a:t>Observation of CPV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3600" b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3600" b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3600" b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system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58898"/>
              </a:xfrm>
              <a:prstGeom prst="rect">
                <a:avLst/>
              </a:prstGeom>
              <a:blipFill>
                <a:blip r:embed="rId3"/>
                <a:stretch>
                  <a:fillRect t="-12037" b="-342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1" name="object 16">
            <a:extLst>
              <a:ext uri="{FF2B5EF4-FFF2-40B4-BE49-F238E27FC236}">
                <a16:creationId xmlns:a16="http://schemas.microsoft.com/office/drawing/2014/main" id="{93772F28-4D01-48EB-B818-E0031CC148B9}"/>
              </a:ext>
            </a:extLst>
          </p:cNvPr>
          <p:cNvSpPr/>
          <p:nvPr/>
        </p:nvSpPr>
        <p:spPr>
          <a:xfrm>
            <a:off x="1043607" y="1268760"/>
            <a:ext cx="1814291" cy="13712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3A76171E-E9AB-4259-B477-136A0B437144}"/>
              </a:ext>
            </a:extLst>
          </p:cNvPr>
          <p:cNvSpPr/>
          <p:nvPr/>
        </p:nvSpPr>
        <p:spPr>
          <a:xfrm>
            <a:off x="3779912" y="1429884"/>
            <a:ext cx="1813574" cy="13144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4888A7D8-730F-4A8B-A14A-7A9D6F4DC11B}"/>
              </a:ext>
            </a:extLst>
          </p:cNvPr>
          <p:cNvSpPr/>
          <p:nvPr/>
        </p:nvSpPr>
        <p:spPr>
          <a:xfrm>
            <a:off x="3101127" y="1556792"/>
            <a:ext cx="750793" cy="86392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9">
            <a:extLst>
              <a:ext uri="{FF2B5EF4-FFF2-40B4-BE49-F238E27FC236}">
                <a16:creationId xmlns:a16="http://schemas.microsoft.com/office/drawing/2014/main" id="{27446CF3-2F6A-4B12-9DD2-96DC057CBD3F}"/>
              </a:ext>
            </a:extLst>
          </p:cNvPr>
          <p:cNvSpPr/>
          <p:nvPr/>
        </p:nvSpPr>
        <p:spPr>
          <a:xfrm>
            <a:off x="539552" y="1556792"/>
            <a:ext cx="473100" cy="6376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7">
            <a:extLst>
              <a:ext uri="{FF2B5EF4-FFF2-40B4-BE49-F238E27FC236}">
                <a16:creationId xmlns:a16="http://schemas.microsoft.com/office/drawing/2014/main" id="{7ED925E7-CA9E-405E-88D4-2197DB3B0FA1}"/>
              </a:ext>
            </a:extLst>
          </p:cNvPr>
          <p:cNvSpPr/>
          <p:nvPr/>
        </p:nvSpPr>
        <p:spPr>
          <a:xfrm>
            <a:off x="6358110" y="1430984"/>
            <a:ext cx="1958306" cy="131447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C2B3DE9B-A9F8-4D2F-A024-502AD2B2620C}"/>
              </a:ext>
            </a:extLst>
          </p:cNvPr>
          <p:cNvSpPr/>
          <p:nvPr/>
        </p:nvSpPr>
        <p:spPr bwMode="auto">
          <a:xfrm>
            <a:off x="6876256" y="1429884"/>
            <a:ext cx="648072" cy="5589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NP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39347413-F413-4716-B9A7-03F1DB565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567" y="836712"/>
                <a:ext cx="8231831" cy="4706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  <a:buSzPct val="70000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zh-CN" sz="2000" b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𝐬</m:t>
                        </m:r>
                        <m:r>
                          <a:rPr lang="en-US" altLang="zh-CN" sz="20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/</m:t>
                        </m:r>
                        <m:r>
                          <a:rPr lang="en-US" altLang="zh-CN" sz="20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𝐝</m:t>
                        </m:r>
                      </m:sub>
                      <m:sup>
                        <m:r>
                          <a:rPr lang="en-US" altLang="zh-CN" sz="20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2000" b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𝐡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𝐡</m:t>
                        </m:r>
                      </m:e>
                      <m:sup>
                        <m:r>
                          <a:rPr lang="en-US" altLang="zh-CN" sz="2000" b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sensitive to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New Physics</a:t>
                </a:r>
              </a:p>
            </p:txBody>
          </p:sp>
        </mc:Choice>
        <mc:Fallback xmlns="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39347413-F413-4716-B9A7-03F1DB5653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7" y="836712"/>
                <a:ext cx="8231831" cy="470642"/>
              </a:xfrm>
              <a:prstGeom prst="rect">
                <a:avLst/>
              </a:prstGeom>
              <a:blipFill>
                <a:blip r:embed="rId8"/>
                <a:stretch>
                  <a:fillRect b="-14286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图片 21">
            <a:extLst>
              <a:ext uri="{FF2B5EF4-FFF2-40B4-BE49-F238E27FC236}">
                <a16:creationId xmlns:a16="http://schemas.microsoft.com/office/drawing/2014/main" id="{970EAB74-2783-4433-998A-FDD34E3DE57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77072"/>
            <a:ext cx="5616624" cy="2209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632EEFC6-2DC6-4D19-85AA-07796CBF25D2}"/>
                  </a:ext>
                </a:extLst>
              </p:cNvPr>
              <p:cNvSpPr txBox="1"/>
              <p:nvPr/>
            </p:nvSpPr>
            <p:spPr bwMode="auto">
              <a:xfrm>
                <a:off x="708730" y="2780928"/>
                <a:ext cx="8039734" cy="991490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2013: Direct CPV observed 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𝛑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(and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𝐁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  <m:r>
                      <a:rPr lang="en-US" altLang="zh-CN" sz="2000" b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𝛑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)</a:t>
                </a:r>
                <a:endParaRPr lang="en-US" altLang="zh-CN" sz="2000" b="1" dirty="0">
                  <a:solidFill>
                    <a:schemeClr val="tx1"/>
                  </a:solidFill>
                  <a:latin typeface="Arial" panose="020B0604020202020204" pitchFamily="34" charset="0"/>
                  <a:ea typeface="黑体"/>
                  <a:cs typeface="Arial" panose="020B0604020202020204" pitchFamily="34" charset="0"/>
                </a:endParaRPr>
              </a:p>
              <a:p>
                <a:pPr algn="l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𝐀</m:t>
                          </m:r>
                        </m:e>
                        <m:sub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𝐂𝐏</m:t>
                          </m:r>
                        </m:sub>
                        <m:sup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𝐝𝐢𝐫</m:t>
                          </m:r>
                        </m:sup>
                      </m:sSubSup>
                      <m:d>
                        <m:d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𝐁</m:t>
                              </m:r>
                            </m:e>
                            <m:sub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𝐬</m:t>
                              </m:r>
                            </m:sub>
                            <m:sup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𝟎</m:t>
                              </m:r>
                            </m:sup>
                          </m:sSubSup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altLang="zh-C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𝐊</m:t>
                              </m:r>
                            </m:e>
                            <m:sup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−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𝛑</m:t>
                              </m:r>
                            </m:e>
                            <m:sup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𝟐𝟕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±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𝟎𝟒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𝐬𝐭𝐚𝐭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)±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𝟎𝟏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𝐬𝐲𝐬𝐭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) </m:t>
                      </m:r>
                    </m:oMath>
                  </m:oMathPara>
                </a14:m>
                <a:endParaRPr lang="en-US" altLang="zh-CN" sz="2000" b="1" dirty="0">
                  <a:solidFill>
                    <a:srgbClr val="0930F1"/>
                  </a:solidFill>
                  <a:latin typeface="Arial" panose="020B0604020202020204" pitchFamily="34" charset="0"/>
                  <a:ea typeface="黑体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632EEFC6-2DC6-4D19-85AA-07796CBF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8730" y="2780928"/>
                <a:ext cx="8039734" cy="991490"/>
              </a:xfrm>
              <a:prstGeom prst="rect">
                <a:avLst/>
              </a:prstGeom>
              <a:blipFill>
                <a:blip r:embed="rId10"/>
                <a:stretch>
                  <a:fillRect l="-758" t="-1840"/>
                </a:stretch>
              </a:blipFill>
              <a:ln w="38100"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>
            <a:extLst>
              <a:ext uri="{FF2B5EF4-FFF2-40B4-BE49-F238E27FC236}">
                <a16:creationId xmlns:a16="http://schemas.microsoft.com/office/drawing/2014/main" id="{1C863F37-CF74-44D4-8533-1E6B0095790F}"/>
              </a:ext>
            </a:extLst>
          </p:cNvPr>
          <p:cNvSpPr txBox="1"/>
          <p:nvPr/>
        </p:nvSpPr>
        <p:spPr bwMode="auto">
          <a:xfrm>
            <a:off x="1259632" y="6351711"/>
            <a:ext cx="6912768" cy="40011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Excellent hadron PID makes it happen!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D8879D6-95A2-4430-90C9-6BF72A886811}"/>
              </a:ext>
            </a:extLst>
          </p:cNvPr>
          <p:cNvSpPr/>
          <p:nvPr/>
        </p:nvSpPr>
        <p:spPr>
          <a:xfrm>
            <a:off x="1701232" y="3594502"/>
            <a:ext cx="4022896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LHCb, </a:t>
            </a:r>
            <a:r>
              <a:rPr lang="en-US" altLang="zh-CN" sz="1600" b="1" dirty="0" err="1">
                <a:solidFill>
                  <a:srgbClr val="36990D"/>
                </a:solidFill>
                <a:latin typeface="Helvetica"/>
                <a:cs typeface="Helvetica"/>
              </a:rPr>
              <a:t>Phys.Rev.Lett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. 110 (2013) 221601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45708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8353623" cy="6588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cs typeface="Helvetica" charset="0"/>
                  </a:rPr>
                  <a:t>Observation of TD CPV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𝐁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decays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8353623" cy="658898"/>
              </a:xfrm>
              <a:prstGeom prst="rect">
                <a:avLst/>
              </a:prstGeom>
              <a:blipFill>
                <a:blip r:embed="rId3"/>
                <a:stretch>
                  <a:fillRect l="-511" t="-12037" r="-584" b="-342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5A747D1-9925-451C-B528-125C12D3BD04}"/>
                  </a:ext>
                </a:extLst>
              </p:cNvPr>
              <p:cNvSpPr txBox="1"/>
              <p:nvPr/>
            </p:nvSpPr>
            <p:spPr bwMode="auto">
              <a:xfrm>
                <a:off x="539552" y="836712"/>
                <a:ext cx="8111742" cy="407099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2020: Time-dependent CPV observed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𝐊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altLang="zh-CN" sz="2000" b="1" dirty="0">
                  <a:solidFill>
                    <a:srgbClr val="0930F1"/>
                  </a:solidFill>
                  <a:latin typeface="Cambria Math" panose="02040503050406030204" pitchFamily="18" charset="0"/>
                  <a:ea typeface="黑体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5A747D1-9925-451C-B528-125C12D3BD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836712"/>
                <a:ext cx="8111742" cy="407099"/>
              </a:xfrm>
              <a:prstGeom prst="rect">
                <a:avLst/>
              </a:prstGeom>
              <a:blipFill>
                <a:blip r:embed="rId4"/>
                <a:stretch>
                  <a:fillRect l="-827" t="-4478" b="-26866"/>
                </a:stretch>
              </a:blipFill>
              <a:ln w="38100"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F1594BAC-F6A7-4213-B37F-32F097AC10B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01008"/>
            <a:ext cx="2764295" cy="263064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EC12E002-F307-4604-B82A-C59B2733A1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3725" y="3464430"/>
            <a:ext cx="2853911" cy="27008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6EBB49E2-C5A2-4F9E-B897-BD0131CE6D68}"/>
                  </a:ext>
                </a:extLst>
              </p:cNvPr>
              <p:cNvSpPr txBox="1"/>
              <p:nvPr/>
            </p:nvSpPr>
            <p:spPr bwMode="auto">
              <a:xfrm>
                <a:off x="1691680" y="1340768"/>
                <a:ext cx="5616624" cy="113915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B0F0"/>
                </a:solidFill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𝐀</m:t>
                          </m:r>
                        </m:e>
                        <m:sub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𝐂𝐏</m:t>
                          </m:r>
                        </m:sub>
                        <m:sup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𝐦𝐢𝐱</m:t>
                          </m:r>
                        </m:sup>
                      </m:sSubSup>
                      <m:d>
                        <m:d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𝐭</m:t>
                          </m:r>
                        </m:e>
                      </m:d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黑体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000" b="1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黑体"/>
                                          <a:cs typeface="Arial" panose="020B0604020202020204" pitchFamily="34" charset="0"/>
                                        </a:rPr>
                                        <m:t>𝐁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0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𝐬</m:t>
                                  </m:r>
                                </m:sub>
                                <m:sup>
                                  <m:r>
                                    <a:rPr lang="en-US" altLang="zh-CN" sz="20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𝟎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zh-CN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𝐭</m:t>
                                  </m:r>
                                </m:e>
                              </m:d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→</m:t>
                              </m:r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𝐡𝐡</m:t>
                              </m:r>
                            </m:e>
                          </m:d>
                          <m:r>
                            <a:rPr lang="en-US" altLang="zh-CN" sz="20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US" altLang="zh-CN" sz="20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𝐁</m:t>
                                  </m:r>
                                </m:e>
                                <m:sub>
                                  <m:r>
                                    <a:rPr lang="en-US" altLang="zh-CN" sz="20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𝐬</m:t>
                                  </m:r>
                                </m:sub>
                                <m:sup>
                                  <m:r>
                                    <a:rPr lang="en-US" altLang="zh-CN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𝟎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zh-C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𝐭</m:t>
                                  </m:r>
                                </m:e>
                              </m:d>
                              <m:r>
                                <a:rPr lang="en-US" altLang="zh-CN" sz="20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→</m:t>
                              </m:r>
                              <m:r>
                                <a:rPr lang="en-US" altLang="zh-CN" sz="20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𝐡𝐡</m:t>
                              </m:r>
                            </m:e>
                          </m:d>
                        </m:num>
                        <m:den>
                          <m:r>
                            <a:rPr lang="en-US" altLang="zh-CN" sz="20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黑体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000" b="1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黑体"/>
                                          <a:cs typeface="Arial" panose="020B0604020202020204" pitchFamily="34" charset="0"/>
                                        </a:rPr>
                                        <m:t>𝐁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0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𝐬</m:t>
                                  </m:r>
                                </m:sub>
                                <m:sup>
                                  <m:r>
                                    <a:rPr lang="en-US" altLang="zh-CN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𝟎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zh-C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𝐭</m:t>
                                  </m:r>
                                </m:e>
                              </m:d>
                              <m:r>
                                <a:rPr lang="en-US" altLang="zh-CN" sz="20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→</m:t>
                              </m:r>
                              <m:r>
                                <a:rPr lang="en-US" altLang="zh-CN" sz="20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𝐡𝐡</m:t>
                              </m:r>
                            </m:e>
                          </m:d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altLang="zh-CN" sz="20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𝚪</m:t>
                          </m:r>
                          <m:d>
                            <m:dPr>
                              <m:ctrlPr>
                                <a:rPr lang="en-US" altLang="zh-CN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𝐁</m:t>
                                  </m:r>
                                </m:e>
                                <m:sub>
                                  <m:r>
                                    <a:rPr lang="en-US" altLang="zh-CN" sz="20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𝐬</m:t>
                                  </m:r>
                                </m:sub>
                                <m:sup>
                                  <m:r>
                                    <a:rPr lang="en-US" altLang="zh-CN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𝟎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zh-C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黑体"/>
                                      <a:cs typeface="Arial" panose="020B0604020202020204" pitchFamily="34" charset="0"/>
                                    </a:rPr>
                                    <m:t>𝐭</m:t>
                                  </m:r>
                                </m:e>
                              </m:d>
                              <m:r>
                                <a:rPr lang="en-US" altLang="zh-CN" sz="20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→</m:t>
                              </m:r>
                              <m:r>
                                <a:rPr lang="en-US" altLang="zh-CN" sz="20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𝐡𝐡</m:t>
                              </m:r>
                            </m:e>
                          </m:d>
                        </m:den>
                      </m:f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   </m:t>
                      </m:r>
                    </m:oMath>
                  </m:oMathPara>
                </a14:m>
                <a:endParaRPr lang="en-US" altLang="zh-CN" sz="2000" b="1" dirty="0">
                  <a:solidFill>
                    <a:schemeClr val="tx1"/>
                  </a:solidFill>
                  <a:latin typeface="Cambria Math" panose="02040503050406030204" pitchFamily="18" charset="0"/>
                  <a:ea typeface="黑体"/>
                  <a:cs typeface="Arial" panose="020B0604020202020204" pitchFamily="34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                ≈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𝐂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⋅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𝐜𝐨𝐬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US" altLang="zh-C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𝐦</m:t>
                              </m:r>
                            </m:e>
                            <m:sub>
                              <m:r>
                                <a:rPr lang="en-US" altLang="zh-CN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黑体"/>
                                  <a:cs typeface="Arial" panose="020B0604020202020204" pitchFamily="34" charset="0"/>
                                </a:rPr>
                                <m:t>𝐬</m:t>
                              </m:r>
                            </m:sub>
                          </m:sSub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𝐭</m:t>
                          </m:r>
                        </m:e>
                      </m:d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𝐒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⋅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𝐬𝐢𝐧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𝚫</m:t>
                      </m:r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𝐦</m:t>
                          </m:r>
                        </m:e>
                        <m:sub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黑体"/>
                              <a:cs typeface="Arial" panose="020B0604020202020204" pitchFamily="34" charset="0"/>
                            </a:rPr>
                            <m:t>𝐬</m:t>
                          </m:r>
                        </m:sub>
                      </m:sSub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𝐭</m:t>
                      </m:r>
                      <m:r>
                        <a:rPr lang="en-US" altLang="zh-CN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黑体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US" altLang="zh-CN" sz="2000" b="1" dirty="0">
                  <a:solidFill>
                    <a:schemeClr val="tx1"/>
                  </a:solidFill>
                  <a:ea typeface="黑体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6EBB49E2-C5A2-4F9E-B897-BD0131CE6D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1680" y="1340768"/>
                <a:ext cx="5616624" cy="1139158"/>
              </a:xfrm>
              <a:prstGeom prst="rect">
                <a:avLst/>
              </a:prstGeom>
              <a:blipFill>
                <a:blip r:embed="rId7"/>
                <a:stretch>
                  <a:fillRect b="-3109"/>
                </a:stretch>
              </a:blipFill>
              <a:ln w="38100">
                <a:solidFill>
                  <a:srgbClr val="00B0F0"/>
                </a:solidFill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20DE0338-69E4-416C-ABDB-42044EE3208E}"/>
                  </a:ext>
                </a:extLst>
              </p:cNvPr>
              <p:cNvSpPr txBox="1"/>
              <p:nvPr/>
            </p:nvSpPr>
            <p:spPr bwMode="auto">
              <a:xfrm>
                <a:off x="467544" y="2577098"/>
                <a:ext cx="7128792" cy="707886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𝐒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𝐊𝐊</m:t>
                        </m:r>
                      </m:sub>
                    </m:sSub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=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𝟏𝟐𝟑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𝟎𝟑𝟒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𝐬𝐭𝐚𝐭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)±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𝟎𝟏𝟓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𝐬𝐲𝐬𝐭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) </m:t>
                    </m:r>
                  </m:oMath>
                </a14:m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𝐊𝐊</m:t>
                        </m:r>
                      </m:sub>
                    </m:sSub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=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𝟏𝟔𝟒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𝟎𝟑𝟒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𝐬𝐭𝐚𝐭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)±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𝟎𝟏𝟒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𝐬𝐲𝐬𝐭</m:t>
                    </m:r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) </m:t>
                    </m:r>
                  </m:oMath>
                </a14:m>
                <a:endParaRPr lang="en-US" altLang="zh-CN" sz="2000" b="1" dirty="0">
                  <a:solidFill>
                    <a:srgbClr val="0930F1"/>
                  </a:solidFill>
                  <a:latin typeface="Arial" panose="020B0604020202020204" pitchFamily="34" charset="0"/>
                  <a:ea typeface="黑体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20DE0338-69E4-416C-ABDB-42044EE320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2577098"/>
                <a:ext cx="7128792" cy="707886"/>
              </a:xfrm>
              <a:prstGeom prst="rect">
                <a:avLst/>
              </a:prstGeom>
              <a:blipFill>
                <a:blip r:embed="rId8"/>
                <a:stretch>
                  <a:fillRect b="-9483"/>
                </a:stretch>
              </a:blipFill>
              <a:ln w="38100"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矩形 18">
            <a:extLst>
              <a:ext uri="{FF2B5EF4-FFF2-40B4-BE49-F238E27FC236}">
                <a16:creationId xmlns:a16="http://schemas.microsoft.com/office/drawing/2014/main" id="{7814017F-166D-4586-AD40-80237166E391}"/>
              </a:ext>
            </a:extLst>
          </p:cNvPr>
          <p:cNvSpPr/>
          <p:nvPr/>
        </p:nvSpPr>
        <p:spPr>
          <a:xfrm>
            <a:off x="6516216" y="2636912"/>
            <a:ext cx="259228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LHCb,  arXiv:2012.12789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2B57C06-5F32-4769-85CD-FDF359CF5917}"/>
              </a:ext>
            </a:extLst>
          </p:cNvPr>
          <p:cNvSpPr txBox="1"/>
          <p:nvPr/>
        </p:nvSpPr>
        <p:spPr bwMode="auto">
          <a:xfrm>
            <a:off x="1115616" y="6165304"/>
            <a:ext cx="6912768" cy="40011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Excellent hadron PID makes it happen!</a:t>
            </a:r>
          </a:p>
        </p:txBody>
      </p:sp>
    </p:spTree>
    <p:extLst>
      <p:ext uri="{BB962C8B-B14F-4D97-AF65-F5344CB8AC3E}">
        <p14:creationId xmlns:p14="http://schemas.microsoft.com/office/powerpoint/2010/main" val="264320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7775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latin typeface="Helvetica" charset="0"/>
                <a:cs typeface="Helvetica" charset="0"/>
              </a:rPr>
              <a:t>CP violation milestones  </a:t>
            </a:r>
            <a:endParaRPr lang="zh-CN" altLang="en-US" sz="3600" b="1" dirty="0">
              <a:solidFill>
                <a:srgbClr val="C00000"/>
              </a:solidFill>
              <a:latin typeface="Helvetica" charset="0"/>
              <a:cs typeface="Helvetica" charset="0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02B3602-3862-425B-AB12-71E5FE975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0819"/>
            <a:ext cx="9144000" cy="41223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F559170-2E99-4DFD-84AD-5A3CDBEBBD0D}"/>
                  </a:ext>
                </a:extLst>
              </p:cNvPr>
              <p:cNvSpPr txBox="1"/>
              <p:nvPr/>
            </p:nvSpPr>
            <p:spPr bwMode="auto">
              <a:xfrm>
                <a:off x="1187624" y="4797152"/>
                <a:ext cx="6912768" cy="1330429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The next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CP violation in baryon decays? 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CP violation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𝐉</m:t>
                    </m:r>
                    <m:r>
                      <a:rPr lang="en-US" altLang="zh-CN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/</m:t>
                    </m:r>
                    <m:r>
                      <a:rPr lang="en-US" altLang="zh-CN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𝛙𝛟</m:t>
                    </m:r>
                  </m:oMath>
                </a14:m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decay?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CP violation phenomena beyond the SM?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F559170-2E99-4DFD-84AD-5A3CDBEBB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87624" y="4797152"/>
                <a:ext cx="6912768" cy="1330429"/>
              </a:xfrm>
              <a:prstGeom prst="rect">
                <a:avLst/>
              </a:prstGeom>
              <a:blipFill>
                <a:blip r:embed="rId4"/>
                <a:stretch>
                  <a:fillRect l="-880" t="-1818" b="-7273"/>
                </a:stretch>
              </a:blipFill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996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zh-CN" sz="3600" b="1" dirty="0">
                <a:solidFill>
                  <a:srgbClr val="2D2BCC"/>
                </a:solidFill>
                <a:latin typeface="Franklin Gothic Medium" charset="0"/>
                <a:cs typeface="Franklin Gothic Medium" charset="0"/>
              </a:rPr>
              <a:t>Anomalies in B sector</a:t>
            </a:r>
          </a:p>
        </p:txBody>
      </p:sp>
      <p:sp>
        <p:nvSpPr>
          <p:cNvPr id="109570" name="Slide Number Placeholder 3"/>
          <p:cNvSpPr txBox="1">
            <a:spLocks/>
          </p:cNvSpPr>
          <p:nvPr/>
        </p:nvSpPr>
        <p:spPr bwMode="auto">
          <a:xfrm>
            <a:off x="8382000" y="6237312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E0576417-1D49-5D40-B934-DB66AB32B65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45</a:t>
            </a:fld>
            <a:endParaRPr kumimoji="0" lang="en-US" altLang="zh-CN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880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anose="020B0604020202020204" pitchFamily="34" charset="0"/>
                <a:ea typeface="黑体"/>
                <a:cs typeface="Helvetica" panose="020B0604020202020204" pitchFamily="34" charset="0"/>
              </a:rPr>
              <a:t>Anomalies 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panose="020B0604020202020204" pitchFamily="34" charset="0"/>
              <a:ea typeface="黑体"/>
              <a:cs typeface="Helvetica" panose="020B0604020202020204" pitchFamily="34" charset="0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46</a:t>
            </a:fld>
            <a:endParaRPr kumimoji="0" lang="en-US" altLang="zh-CN" sz="1200" dirty="0">
              <a:solidFill>
                <a:schemeClr val="tx1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5B5DE78-93F2-466D-93D8-44C194E47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0768"/>
            <a:ext cx="9144000" cy="394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6265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Cambria Math" panose="02040503050406030204" pitchFamily="18" charset="0"/>
                          <a:ea typeface="黑体"/>
                          <a:cs typeface="Helvetica" panose="020B0604020202020204" pitchFamily="34" charset="0"/>
                        </a:rPr>
                        <m:t>𝒃</m:t>
                      </m:r>
                      <m:r>
                        <a:rPr lang="en-US" altLang="zh-CN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Cambria Math" panose="02040503050406030204" pitchFamily="18" charset="0"/>
                          <a:ea typeface="黑体"/>
                          <a:cs typeface="Helvetica" panose="020B0604020202020204" pitchFamily="34" charset="0"/>
                        </a:rPr>
                        <m:t>→</m:t>
                      </m:r>
                      <m:r>
                        <a:rPr lang="en-US" altLang="zh-CN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Cambria Math" panose="02040503050406030204" pitchFamily="18" charset="0"/>
                          <a:ea typeface="黑体"/>
                          <a:cs typeface="Helvetica" panose="020B0604020202020204" pitchFamily="34" charset="0"/>
                        </a:rPr>
                        <m:t>𝒔</m:t>
                      </m:r>
                      <m:sSup>
                        <m:sSupPr>
                          <m:ctrlP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𝒍</m:t>
                          </m:r>
                        </m:e>
                        <m:sup>
                          <m: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𝒍</m:t>
                          </m:r>
                        </m:e>
                        <m:sup>
                          <m: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47</a:t>
            </a:fld>
            <a:endParaRPr kumimoji="0" lang="en-US" altLang="zh-CN" sz="1200" dirty="0">
              <a:solidFill>
                <a:schemeClr val="tx1"/>
              </a:solidFill>
            </a:endParaRPr>
          </a:p>
        </p:txBody>
      </p:sp>
      <p:sp>
        <p:nvSpPr>
          <p:cNvPr id="15" name="TextBox 1">
            <a:extLst>
              <a:ext uri="{FF2B5EF4-FFF2-40B4-BE49-F238E27FC236}">
                <a16:creationId xmlns:a16="http://schemas.microsoft.com/office/drawing/2014/main" id="{A9133B40-3F6A-4B59-A503-161154C72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1947538"/>
            <a:ext cx="2088232" cy="55399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 dirty="0"/>
          </a:p>
          <a:p>
            <a:pPr eaLnBrk="1" hangingPunct="1"/>
            <a:r>
              <a:rPr lang="en-US" sz="1400" dirty="0"/>
              <a:t> </a:t>
            </a:r>
          </a:p>
        </p:txBody>
      </p:sp>
      <p:sp>
        <p:nvSpPr>
          <p:cNvPr id="13" name="矩形 2">
            <a:extLst>
              <a:ext uri="{FF2B5EF4-FFF2-40B4-BE49-F238E27FC236}">
                <a16:creationId xmlns:a16="http://schemas.microsoft.com/office/drawing/2014/main" id="{107D9308-5023-477A-B9B2-739ED82E5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5" y="764704"/>
            <a:ext cx="82809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r>
              <a:rPr kumimoji="0" lang="zh-CN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→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sl</a:t>
            </a:r>
            <a:r>
              <a:rPr kumimoji="0" lang="en-US" altLang="zh-CN" sz="2000" b="1" i="1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l</a:t>
            </a:r>
            <a:r>
              <a:rPr kumimoji="0" lang="en-US" altLang="zh-CN" sz="2000" b="1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decay rates sensitive to heavy non-SM particles </a:t>
            </a:r>
            <a:endParaRPr lang="en-US" altLang="zh-CN" sz="2000" b="1" dirty="0">
              <a:solidFill>
                <a:srgbClr val="2D2BCC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7" name="图片 1" descr="Screen Shot 2015-12-20 at 12.47.27 AM.png">
            <a:extLst>
              <a:ext uri="{FF2B5EF4-FFF2-40B4-BE49-F238E27FC236}">
                <a16:creationId xmlns:a16="http://schemas.microsoft.com/office/drawing/2014/main" id="{C126BFEA-8B25-4AC8-A6BC-4B274A466E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61490"/>
            <a:ext cx="2860641" cy="163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3" descr="Screen Shot 2015-12-20 at 12.47.42 AM.png">
            <a:extLst>
              <a:ext uri="{FF2B5EF4-FFF2-40B4-BE49-F238E27FC236}">
                <a16:creationId xmlns:a16="http://schemas.microsoft.com/office/drawing/2014/main" id="{1C75CCD2-B7E9-4601-AA54-8560CF8D034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860" y="1905506"/>
            <a:ext cx="2542596" cy="1157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2" descr="Screen Shot 2015-12-20 at 12.47.35 AM.png">
            <a:extLst>
              <a:ext uri="{FF2B5EF4-FFF2-40B4-BE49-F238E27FC236}">
                <a16:creationId xmlns:a16="http://schemas.microsoft.com/office/drawing/2014/main" id="{9CD7B144-2548-4052-83D2-C54E8FD3E9F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306" y="1905506"/>
            <a:ext cx="2952878" cy="163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D7C088D6-BD81-4D47-9112-E659A3596907}"/>
              </a:ext>
            </a:extLst>
          </p:cNvPr>
          <p:cNvSpPr/>
          <p:nvPr/>
        </p:nvSpPr>
        <p:spPr>
          <a:xfrm>
            <a:off x="827584" y="1489183"/>
            <a:ext cx="25425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SM contributions 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E88CFD29-4AE4-44D2-AD0D-5285503CE06C}"/>
              </a:ext>
            </a:extLst>
          </p:cNvPr>
          <p:cNvSpPr/>
          <p:nvPr/>
        </p:nvSpPr>
        <p:spPr>
          <a:xfrm>
            <a:off x="4932040" y="1529253"/>
            <a:ext cx="3089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NP contributions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2">
                <a:extLst>
                  <a:ext uri="{FF2B5EF4-FFF2-40B4-BE49-F238E27FC236}">
                    <a16:creationId xmlns:a16="http://schemas.microsoft.com/office/drawing/2014/main" id="{BA50C897-9CAF-429D-9198-C73563017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536" y="3861048"/>
                <a:ext cx="4593024" cy="2431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Bef>
                    <a:spcPct val="20000"/>
                  </a:spcBef>
                  <a:buFont typeface="Wingdings" panose="05000000000000000000" pitchFamily="2" charset="2"/>
                  <a:buChar char="l"/>
                  <a:defRPr/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Cannot compute hadronic matrix elements reliably </a:t>
                </a:r>
              </a:p>
              <a:p>
                <a:pPr marL="342900" indent="-342900" algn="l">
                  <a:spcBef>
                    <a:spcPct val="20000"/>
                  </a:spcBef>
                  <a:buFont typeface="Wingdings" panose="05000000000000000000" pitchFamily="2" charset="2"/>
                  <a:buChar char="l"/>
                  <a:defRPr/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Theoretically robust observables 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800100" lvl="1" indent="-342900" algn="l">
                  <a:spcBef>
                    <a:spcPct val="20000"/>
                  </a:spcBef>
                  <a:buFont typeface="Wingdings" panose="05000000000000000000" pitchFamily="2" charset="2"/>
                  <a:buChar char="ü"/>
                  <a:defRPr/>
                </a:pPr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Carefully chosen angular observables </a:t>
                </a:r>
              </a:p>
              <a:p>
                <a:pPr marL="800100" lvl="1" indent="-342900" algn="l">
                  <a:spcBef>
                    <a:spcPct val="20000"/>
                  </a:spcBef>
                  <a:buFont typeface="Wingdings" panose="05000000000000000000" pitchFamily="2" charset="2"/>
                  <a:buChar char="ü"/>
                  <a:defRPr/>
                </a:pPr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Branching fraction ratios between </a:t>
                </a:r>
                <a14:m>
                  <m:oMath xmlns:m="http://schemas.openxmlformats.org/officeDocument/2006/math">
                    <m:r>
                      <a:rPr lang="en-US" altLang="zh-CN" sz="2000" b="1" i="1" dirty="0" smtClean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𝒆</m:t>
                    </m:r>
                  </m:oMath>
                </a14:m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951D0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kumimoji="0" lang="en-US" altLang="zh-CN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951D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𝝁</m:t>
                    </m:r>
                  </m:oMath>
                </a14:m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951D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矩形 2">
                <a:extLst>
                  <a:ext uri="{FF2B5EF4-FFF2-40B4-BE49-F238E27FC236}">
                    <a16:creationId xmlns:a16="http://schemas.microsoft.com/office/drawing/2014/main" id="{BA50C897-9CAF-429D-9198-C73563017B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3861048"/>
                <a:ext cx="4593024" cy="2431435"/>
              </a:xfrm>
              <a:prstGeom prst="rect">
                <a:avLst/>
              </a:prstGeom>
              <a:blipFill>
                <a:blip r:embed="rId7"/>
                <a:stretch>
                  <a:fillRect l="-1195" t="-1003" r="-930" b="-375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图片 15">
            <a:extLst>
              <a:ext uri="{FF2B5EF4-FFF2-40B4-BE49-F238E27FC236}">
                <a16:creationId xmlns:a16="http://schemas.microsoft.com/office/drawing/2014/main" id="{34DCF0A5-53EE-455B-A778-4F21338C949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589" y="3963268"/>
            <a:ext cx="3758867" cy="198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2601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𝑩</m:t>
                          </m:r>
                        </m:e>
                        <m:sub>
                          <m: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𝒔</m:t>
                          </m:r>
                        </m:sub>
                        <m:sup>
                          <m: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𝟎</m:t>
                          </m:r>
                        </m:sup>
                      </m:sSubSup>
                      <m:r>
                        <a:rPr lang="en-US" altLang="zh-CN" sz="3600" b="1" i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Cambria Math" panose="02040503050406030204" pitchFamily="18" charset="0"/>
                          <a:ea typeface="黑体"/>
                          <a:cs typeface="Helvetica" panose="020B0604020202020204" pitchFamily="34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𝝁</m:t>
                          </m:r>
                        </m:e>
                        <m:sup>
                          <m: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𝝁</m:t>
                          </m:r>
                        </m:e>
                        <m:sup>
                          <m:r>
                            <a:rPr lang="en-US" altLang="zh-CN" sz="3600" b="1" i="1" dirty="0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黑体"/>
                  <a:ea typeface="黑体"/>
                  <a:cs typeface="黑体"/>
                </a:endParaRPr>
              </a:p>
            </p:txBody>
          </p:sp>
        </mc:Choice>
        <mc:Fallback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3" name="object 7">
            <a:extLst>
              <a:ext uri="{FF2B5EF4-FFF2-40B4-BE49-F238E27FC236}">
                <a16:creationId xmlns:a16="http://schemas.microsoft.com/office/drawing/2014/main" id="{B222D2EF-C08C-4DC3-AEAE-D1C4ABF19A64}"/>
              </a:ext>
            </a:extLst>
          </p:cNvPr>
          <p:cNvSpPr/>
          <p:nvPr/>
        </p:nvSpPr>
        <p:spPr>
          <a:xfrm>
            <a:off x="2331204" y="1161119"/>
            <a:ext cx="3464932" cy="1037002"/>
          </a:xfrm>
          <a:custGeom>
            <a:avLst/>
            <a:gdLst/>
            <a:ahLst/>
            <a:cxnLst/>
            <a:rect l="l" t="t" r="r" b="b"/>
            <a:pathLst>
              <a:path w="2816860" h="830580">
                <a:moveTo>
                  <a:pt x="0" y="0"/>
                </a:moveTo>
                <a:lnTo>
                  <a:pt x="2816352" y="0"/>
                </a:lnTo>
                <a:lnTo>
                  <a:pt x="2816352" y="830580"/>
                </a:lnTo>
                <a:lnTo>
                  <a:pt x="0" y="830580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FE6DFF7-A326-49BD-BCA1-6C7C8BC70E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472" y="1056021"/>
            <a:ext cx="8382000" cy="532530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ject 5">
                <a:extLst>
                  <a:ext uri="{FF2B5EF4-FFF2-40B4-BE49-F238E27FC236}">
                    <a16:creationId xmlns:a16="http://schemas.microsoft.com/office/drawing/2014/main" id="{E33B14C3-94B1-430B-8AD7-23A8510AC56E}"/>
                  </a:ext>
                </a:extLst>
              </p:cNvPr>
              <p:cNvSpPr txBox="1"/>
              <p:nvPr/>
            </p:nvSpPr>
            <p:spPr>
              <a:xfrm>
                <a:off x="5640919" y="5791680"/>
                <a:ext cx="2603489" cy="6616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516" marR="4607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1" spc="-5" dirty="0">
                    <a:solidFill>
                      <a:srgbClr val="FF0000"/>
                    </a:solidFill>
                    <a:latin typeface="Arial"/>
                    <a:ea typeface="+mn-ea"/>
                    <a:cs typeface="Arial"/>
                  </a:rPr>
                  <a:t>Roughly </a:t>
                </a:r>
                <a14:m>
                  <m:oMath xmlns:m="http://schemas.openxmlformats.org/officeDocument/2006/math">
                    <m:r>
                      <a:rPr lang="en-US" sz="2000" b="1" i="1" spc="-5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+mn-ea"/>
                        <a:cs typeface="Arial"/>
                      </a:rPr>
                      <m:t>𝟐</m:t>
                    </m:r>
                    <m:r>
                      <a:rPr lang="en-US" sz="2000" b="1" i="1" spc="-5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+mn-ea"/>
                        <a:cs typeface="Arial"/>
                      </a:rPr>
                      <m:t>𝝈</m:t>
                    </m:r>
                  </m:oMath>
                </a14:m>
                <a:r>
                  <a:rPr lang="en-US" sz="2000" b="1" spc="-5" dirty="0">
                    <a:solidFill>
                      <a:srgbClr val="FF0000"/>
                    </a:solidFill>
                    <a:latin typeface="Arial"/>
                    <a:ea typeface="+mn-ea"/>
                    <a:cs typeface="Arial"/>
                  </a:rPr>
                  <a:t> below SM predictions</a:t>
                </a:r>
              </a:p>
            </p:txBody>
          </p:sp>
        </mc:Choice>
        <mc:Fallback>
          <p:sp>
            <p:nvSpPr>
              <p:cNvPr id="6" name="object 5">
                <a:extLst>
                  <a:ext uri="{FF2B5EF4-FFF2-40B4-BE49-F238E27FC236}">
                    <a16:creationId xmlns:a16="http://schemas.microsoft.com/office/drawing/2014/main" id="{E33B14C3-94B1-430B-8AD7-23A8510AC5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0919" y="5791680"/>
                <a:ext cx="2603489" cy="661656"/>
              </a:xfrm>
              <a:prstGeom prst="rect">
                <a:avLst/>
              </a:prstGeom>
              <a:blipFill>
                <a:blip r:embed="rId5"/>
                <a:stretch>
                  <a:fillRect l="-5386" t="-10092" b="-229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bject 5">
            <a:extLst>
              <a:ext uri="{FF2B5EF4-FFF2-40B4-BE49-F238E27FC236}">
                <a16:creationId xmlns:a16="http://schemas.microsoft.com/office/drawing/2014/main" id="{16CC030F-A349-4C8A-9590-E7F41B9F9C3E}"/>
              </a:ext>
            </a:extLst>
          </p:cNvPr>
          <p:cNvSpPr txBox="1"/>
          <p:nvPr/>
        </p:nvSpPr>
        <p:spPr>
          <a:xfrm>
            <a:off x="827584" y="764704"/>
            <a:ext cx="7560840" cy="31694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marL="11516" marR="4607" algn="l" defTabSz="829178" eaLnBrk="1" fontAlgn="auto" hangingPunct="1">
              <a:lnSpc>
                <a:spcPct val="111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5" dirty="0">
                <a:solidFill>
                  <a:srgbClr val="0930F1"/>
                </a:solidFill>
                <a:latin typeface="Arial"/>
                <a:ea typeface="+mn-ea"/>
                <a:cs typeface="Arial"/>
              </a:rPr>
              <a:t>Theoretically very clean!</a:t>
            </a:r>
          </a:p>
        </p:txBody>
      </p:sp>
    </p:spTree>
    <p:extLst>
      <p:ext uri="{BB962C8B-B14F-4D97-AF65-F5344CB8AC3E}">
        <p14:creationId xmlns:p14="http://schemas.microsoft.com/office/powerpoint/2010/main" val="36718808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5"/>
              <p:cNvSpPr txBox="1"/>
              <p:nvPr/>
            </p:nvSpPr>
            <p:spPr>
              <a:xfrm>
                <a:off x="395536" y="967144"/>
                <a:ext cx="7992888" cy="66947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54416" marR="4607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l"/>
                </a:pP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Mea</a:t>
                </a:r>
                <a:r>
                  <a:rPr lang="en-US" sz="2000" b="1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s</a:t>
                </a:r>
                <a:r>
                  <a:rPr lang="en-US" sz="2000" b="1" spc="-18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u</a:t>
                </a:r>
                <a:r>
                  <a:rPr lang="en-US" sz="2000" b="1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r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e</a:t>
                </a:r>
                <a:r>
                  <a:rPr lang="en-US" sz="2000" b="1" spc="-14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d</a:t>
                </a:r>
                <a:r>
                  <a:rPr lang="en-US" sz="2000" b="1" spc="-9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 </a:t>
                </a:r>
                <a:r>
                  <a:rPr lang="en-US" sz="2000" b="1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v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a</a:t>
                </a:r>
                <a:r>
                  <a:rPr lang="en-US" sz="2000" b="1" spc="-14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lu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e</a:t>
                </a:r>
                <a:r>
                  <a:rPr lang="en-US" sz="2000" b="1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s c</a:t>
                </a:r>
                <a:r>
                  <a:rPr lang="en-US" sz="2000" b="1" spc="-18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o</a:t>
                </a:r>
                <a:r>
                  <a:rPr lang="en-US" sz="2000" b="1" spc="-14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n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s</a:t>
                </a:r>
                <a:r>
                  <a:rPr lang="en-US" sz="2000" b="1" spc="-14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is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te</a:t>
                </a:r>
                <a:r>
                  <a:rPr lang="en-US" sz="2000" b="1" spc="-14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n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t</a:t>
                </a:r>
                <a:r>
                  <a:rPr lang="en-US" sz="2000" b="1" spc="-14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ly</a:t>
                </a:r>
                <a:r>
                  <a:rPr lang="en-US" sz="2000" b="1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 </a:t>
                </a:r>
                <a:r>
                  <a:rPr lang="en-US" sz="2000" b="1" spc="-18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b</a:t>
                </a:r>
                <a:r>
                  <a:rPr lang="en-US" sz="2000" b="1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e</a:t>
                </a:r>
                <a:r>
                  <a:rPr lang="en-US" sz="2000" b="1" spc="-23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l</a:t>
                </a:r>
                <a:r>
                  <a:rPr lang="en-US" sz="2000" b="1" spc="-18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ow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 </a:t>
                </a:r>
                <a:r>
                  <a:rPr lang="en-US" sz="2000" b="1" spc="-23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SM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 </a:t>
                </a:r>
                <a:r>
                  <a:rPr lang="en-US" sz="2000" b="1" spc="-14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p</a:t>
                </a:r>
                <a:r>
                  <a:rPr lang="en-US" sz="2000" b="1" spc="-9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r</a:t>
                </a:r>
                <a:r>
                  <a:rPr lang="en-US" sz="2000" b="1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e</a:t>
                </a:r>
                <a:r>
                  <a:rPr lang="en-US" sz="2000" b="1" spc="-14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dic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t</a:t>
                </a:r>
                <a:r>
                  <a:rPr lang="en-US" sz="2000" b="1" spc="-14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ions at 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pc="-14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Arial"/>
                          </a:rPr>
                        </m:ctrlPr>
                      </m:sSupPr>
                      <m:e>
                        <m:r>
                          <a:rPr lang="en-US" sz="2000" b="1" i="1" spc="-14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Arial"/>
                          </a:rPr>
                          <m:t>𝒒</m:t>
                        </m:r>
                      </m:e>
                      <m:sup>
                        <m:r>
                          <a:rPr lang="en-US" sz="2000" b="1" i="1" spc="-14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Arial"/>
                          </a:rPr>
                          <m:t>𝟐</m:t>
                        </m:r>
                      </m:sup>
                    </m:sSup>
                  </m:oMath>
                </a14:m>
                <a:endParaRPr lang="en-US" sz="2000" b="1" spc="-14" dirty="0">
                  <a:solidFill>
                    <a:schemeClr val="tx1"/>
                  </a:solidFill>
                  <a:latin typeface="Arial"/>
                  <a:ea typeface="+mn-ea"/>
                  <a:cs typeface="Arial"/>
                </a:endParaRPr>
              </a:p>
              <a:p>
                <a:pPr marL="354416" marR="4607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b="1" spc="-10" dirty="0">
                    <a:solidFill>
                      <a:srgbClr val="C00000"/>
                    </a:solidFill>
                    <a:latin typeface="Arial"/>
                    <a:cs typeface="Arial"/>
                  </a:rPr>
                  <a:t>SM predictions suffer from </a:t>
                </a:r>
                <a:r>
                  <a:rPr lang="en-US" altLang="zh-CN" sz="2000" b="1" spc="-20" dirty="0">
                    <a:solidFill>
                      <a:srgbClr val="C00000"/>
                    </a:solidFill>
                    <a:latin typeface="Arial"/>
                    <a:cs typeface="Arial"/>
                  </a:rPr>
                  <a:t>large 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Arial"/>
                    <a:cs typeface="Arial"/>
                  </a:rPr>
                  <a:t> </a:t>
                </a:r>
                <a:r>
                  <a:rPr lang="en-US" altLang="zh-CN" sz="2000" b="1" spc="-10" dirty="0">
                    <a:solidFill>
                      <a:srgbClr val="C00000"/>
                    </a:solidFill>
                    <a:latin typeface="Arial"/>
                    <a:cs typeface="Arial"/>
                  </a:rPr>
                  <a:t>hadronic uncertainties </a:t>
                </a:r>
                <a:endParaRPr lang="en-US" altLang="zh-CN" sz="2000" dirty="0">
                  <a:solidFill>
                    <a:srgbClr val="C00000"/>
                  </a:solidFill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5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967144"/>
                <a:ext cx="7992888" cy="669479"/>
              </a:xfrm>
              <a:prstGeom prst="rect">
                <a:avLst/>
              </a:prstGeom>
              <a:blipFill>
                <a:blip r:embed="rId3"/>
                <a:stretch>
                  <a:fillRect l="-1678" t="-9174" b="-229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 Box 4">
                <a:extLst>
                  <a:ext uri="{FF2B5EF4-FFF2-40B4-BE49-F238E27FC236}">
                    <a16:creationId xmlns:a16="http://schemas.microsoft.com/office/drawing/2014/main" id="{E58AA8E8-74F2-44EA-A04E-324A951051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r>
                      <a:rPr lang="en-US" altLang="zh-CN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𝒃</m:t>
                    </m:r>
                    <m:r>
                      <a:rPr lang="en-US" altLang="zh-CN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→</m:t>
                    </m:r>
                    <m:r>
                      <a:rPr lang="en-US" altLang="zh-CN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𝒔</m:t>
                    </m:r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  <m:t>𝒍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  <m:t>𝒍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ea typeface="黑体"/>
                    <a:cs typeface="Helvetica" panose="020B0604020202020204" pitchFamily="34" charset="0"/>
                  </a:rPr>
                  <a:t> branching fractions</a:t>
                </a:r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Text Box 4">
                <a:extLst>
                  <a:ext uri="{FF2B5EF4-FFF2-40B4-BE49-F238E27FC236}">
                    <a16:creationId xmlns:a16="http://schemas.microsoft.com/office/drawing/2014/main" id="{E58AA8E8-74F2-44EA-A04E-324A951051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12"/>
                <a:stretch>
                  <a:fillRect t="-15094" b="-4150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矩形 32">
            <a:extLst>
              <a:ext uri="{FF2B5EF4-FFF2-40B4-BE49-F238E27FC236}">
                <a16:creationId xmlns:a16="http://schemas.microsoft.com/office/drawing/2014/main" id="{E81BE6AD-1ABF-40D2-8776-3D3F8B5E4158}"/>
              </a:ext>
            </a:extLst>
          </p:cNvPr>
          <p:cNvSpPr/>
          <p:nvPr/>
        </p:nvSpPr>
        <p:spPr>
          <a:xfrm>
            <a:off x="0" y="6375569"/>
            <a:ext cx="9144000" cy="2791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51DAB5F9-5871-4CC2-AB36-88063C4DC086}"/>
              </a:ext>
            </a:extLst>
          </p:cNvPr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49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25" name="object 6">
            <a:extLst>
              <a:ext uri="{FF2B5EF4-FFF2-40B4-BE49-F238E27FC236}">
                <a16:creationId xmlns:a16="http://schemas.microsoft.com/office/drawing/2014/main" id="{3646C6EE-925A-495B-ADF8-DF51757F3433}"/>
              </a:ext>
            </a:extLst>
          </p:cNvPr>
          <p:cNvSpPr/>
          <p:nvPr/>
        </p:nvSpPr>
        <p:spPr>
          <a:xfrm>
            <a:off x="849114" y="4504526"/>
            <a:ext cx="3146822" cy="222798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sz="1632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7" name="object 7">
            <a:extLst>
              <a:ext uri="{FF2B5EF4-FFF2-40B4-BE49-F238E27FC236}">
                <a16:creationId xmlns:a16="http://schemas.microsoft.com/office/drawing/2014/main" id="{5EC20701-899F-4199-ACE9-75B3F218DBC1}"/>
              </a:ext>
            </a:extLst>
          </p:cNvPr>
          <p:cNvSpPr/>
          <p:nvPr/>
        </p:nvSpPr>
        <p:spPr>
          <a:xfrm>
            <a:off x="846631" y="2051995"/>
            <a:ext cx="3221313" cy="218364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sz="1632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8" name="object 22">
            <a:extLst>
              <a:ext uri="{FF2B5EF4-FFF2-40B4-BE49-F238E27FC236}">
                <a16:creationId xmlns:a16="http://schemas.microsoft.com/office/drawing/2014/main" id="{61439F95-9EF4-4040-9458-DD979B5C94DC}"/>
              </a:ext>
            </a:extLst>
          </p:cNvPr>
          <p:cNvSpPr/>
          <p:nvPr/>
        </p:nvSpPr>
        <p:spPr>
          <a:xfrm>
            <a:off x="4355976" y="2196012"/>
            <a:ext cx="3384376" cy="201622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sz="1632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0" name="object 24">
            <a:extLst>
              <a:ext uri="{FF2B5EF4-FFF2-40B4-BE49-F238E27FC236}">
                <a16:creationId xmlns:a16="http://schemas.microsoft.com/office/drawing/2014/main" id="{9F8A26A4-8BBA-4D9F-A16E-DEA2EB91E2E3}"/>
              </a:ext>
            </a:extLst>
          </p:cNvPr>
          <p:cNvSpPr/>
          <p:nvPr/>
        </p:nvSpPr>
        <p:spPr>
          <a:xfrm>
            <a:off x="4736682" y="4644284"/>
            <a:ext cx="2859653" cy="201622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sz="1632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5" name="object 9">
            <a:extLst>
              <a:ext uri="{FF2B5EF4-FFF2-40B4-BE49-F238E27FC236}">
                <a16:creationId xmlns:a16="http://schemas.microsoft.com/office/drawing/2014/main" id="{D62BA161-7E73-4FBD-AE07-76C71454B6EB}"/>
              </a:ext>
            </a:extLst>
          </p:cNvPr>
          <p:cNvSpPr txBox="1"/>
          <p:nvPr/>
        </p:nvSpPr>
        <p:spPr>
          <a:xfrm>
            <a:off x="2820206" y="1898555"/>
            <a:ext cx="1391754" cy="153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997" spc="-5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[JHE</a:t>
            </a:r>
            <a:r>
              <a:rPr sz="997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P </a:t>
            </a:r>
            <a:r>
              <a:rPr sz="997" spc="-5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06(2014)133</a:t>
            </a:r>
            <a:r>
              <a:rPr sz="997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]</a:t>
            </a:r>
            <a:endParaRPr sz="997" dirty="0">
              <a:solidFill>
                <a:prstClr val="black"/>
              </a:solidFill>
              <a:latin typeface="Courier New"/>
              <a:ea typeface="+mn-ea"/>
              <a:cs typeface="Courier New"/>
            </a:endParaRPr>
          </a:p>
        </p:txBody>
      </p:sp>
      <p:sp>
        <p:nvSpPr>
          <p:cNvPr id="36" name="object 10">
            <a:extLst>
              <a:ext uri="{FF2B5EF4-FFF2-40B4-BE49-F238E27FC236}">
                <a16:creationId xmlns:a16="http://schemas.microsoft.com/office/drawing/2014/main" id="{30F553AD-A172-4466-9C1E-7777E9951618}"/>
              </a:ext>
            </a:extLst>
          </p:cNvPr>
          <p:cNvSpPr txBox="1"/>
          <p:nvPr/>
        </p:nvSpPr>
        <p:spPr>
          <a:xfrm>
            <a:off x="1403648" y="1772816"/>
            <a:ext cx="1314018" cy="279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1814" b="1" i="1" spc="14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B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+ </a:t>
            </a:r>
            <a:r>
              <a:rPr sz="1814" b="1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→</a:t>
            </a:r>
            <a:r>
              <a:rPr sz="1814" b="1" spc="-208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814" b="1" i="1" spc="5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K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+</a:t>
            </a:r>
            <a:r>
              <a:rPr sz="1564" b="1" spc="14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814" b="1" spc="-190" dirty="0">
                <a:solidFill>
                  <a:srgbClr val="00007F"/>
                </a:solidFill>
                <a:latin typeface="微软雅黑"/>
                <a:ea typeface="+mn-ea"/>
                <a:cs typeface="微软雅黑"/>
              </a:rPr>
              <a:t>μ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+</a:t>
            </a:r>
            <a:r>
              <a:rPr sz="1564" b="1" spc="14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814" b="1" spc="-190" dirty="0">
                <a:solidFill>
                  <a:srgbClr val="00007F"/>
                </a:solidFill>
                <a:latin typeface="微软雅黑"/>
                <a:ea typeface="+mn-ea"/>
                <a:cs typeface="微软雅黑"/>
              </a:rPr>
              <a:t>μ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–</a:t>
            </a:r>
            <a:endParaRPr sz="1564" baseline="31400" dirty="0">
              <a:solidFill>
                <a:prstClr val="black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38" name="object 15">
            <a:extLst>
              <a:ext uri="{FF2B5EF4-FFF2-40B4-BE49-F238E27FC236}">
                <a16:creationId xmlns:a16="http://schemas.microsoft.com/office/drawing/2014/main" id="{7B39FA4E-46A6-4EFE-90B9-B4E6EF06CCB4}"/>
              </a:ext>
            </a:extLst>
          </p:cNvPr>
          <p:cNvSpPr txBox="1"/>
          <p:nvPr/>
        </p:nvSpPr>
        <p:spPr>
          <a:xfrm>
            <a:off x="6204582" y="1907979"/>
            <a:ext cx="1391754" cy="153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997" spc="-5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[JHE</a:t>
            </a:r>
            <a:r>
              <a:rPr sz="997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P </a:t>
            </a:r>
            <a:r>
              <a:rPr sz="997" spc="-5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09(2015)179</a:t>
            </a:r>
            <a:r>
              <a:rPr sz="997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]</a:t>
            </a:r>
            <a:endParaRPr sz="997" dirty="0">
              <a:solidFill>
                <a:prstClr val="black"/>
              </a:solidFill>
              <a:latin typeface="Courier New"/>
              <a:ea typeface="+mn-ea"/>
              <a:cs typeface="Courier New"/>
            </a:endParaRPr>
          </a:p>
        </p:txBody>
      </p:sp>
      <p:sp>
        <p:nvSpPr>
          <p:cNvPr id="39" name="object 16">
            <a:extLst>
              <a:ext uri="{FF2B5EF4-FFF2-40B4-BE49-F238E27FC236}">
                <a16:creationId xmlns:a16="http://schemas.microsoft.com/office/drawing/2014/main" id="{A81E643E-1F78-4812-95FA-5A4690BE314F}"/>
              </a:ext>
            </a:extLst>
          </p:cNvPr>
          <p:cNvSpPr txBox="1"/>
          <p:nvPr/>
        </p:nvSpPr>
        <p:spPr>
          <a:xfrm>
            <a:off x="4782810" y="1871845"/>
            <a:ext cx="1258740" cy="3382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algn="l" defTabSz="829178" eaLnBrk="1" fontAlgn="auto" hangingPunct="1">
              <a:lnSpc>
                <a:spcPts val="1773"/>
              </a:lnSpc>
              <a:spcBef>
                <a:spcPts val="0"/>
              </a:spcBef>
              <a:spcAft>
                <a:spcPts val="0"/>
              </a:spcAft>
            </a:pPr>
            <a:r>
              <a:rPr sz="1814" b="1" i="1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B</a:t>
            </a:r>
            <a:r>
              <a:rPr sz="1814" b="1" i="1" spc="86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0</a:t>
            </a:r>
            <a:r>
              <a:rPr sz="1564" b="1" spc="6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814" b="1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→</a:t>
            </a:r>
            <a:r>
              <a:rPr sz="1814" b="1" spc="-208" dirty="0">
                <a:solidFill>
                  <a:srgbClr val="00007F"/>
                </a:solidFill>
                <a:latin typeface="Symbol" panose="05050102010706020507" pitchFamily="18" charset="2"/>
                <a:ea typeface="+mn-ea"/>
                <a:cs typeface="Arial"/>
              </a:rPr>
              <a:t> </a:t>
            </a:r>
            <a:r>
              <a:rPr sz="1814" b="1" spc="204" dirty="0">
                <a:solidFill>
                  <a:srgbClr val="00007F"/>
                </a:solidFill>
                <a:latin typeface="Symbol" panose="05050102010706020507" pitchFamily="18" charset="2"/>
                <a:ea typeface="+mn-ea"/>
                <a:cs typeface="微软雅黑"/>
              </a:rPr>
              <a:t>f</a:t>
            </a:r>
            <a:r>
              <a:rPr sz="1814" b="1" spc="-245" dirty="0">
                <a:solidFill>
                  <a:srgbClr val="00007F"/>
                </a:solidFill>
                <a:latin typeface="Symbol" panose="05050102010706020507" pitchFamily="18" charset="2"/>
                <a:ea typeface="+mn-ea"/>
                <a:cs typeface="微软雅黑"/>
              </a:rPr>
              <a:t> </a:t>
            </a:r>
            <a:r>
              <a:rPr sz="1814" b="1" spc="-190" dirty="0">
                <a:solidFill>
                  <a:srgbClr val="00007F"/>
                </a:solidFill>
                <a:latin typeface="微软雅黑"/>
                <a:ea typeface="+mn-ea"/>
                <a:cs typeface="微软雅黑"/>
              </a:rPr>
              <a:t>μ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+</a:t>
            </a:r>
            <a:r>
              <a:rPr sz="1564" b="1" spc="14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814" b="1" spc="-190" dirty="0">
                <a:solidFill>
                  <a:srgbClr val="00007F"/>
                </a:solidFill>
                <a:latin typeface="微软雅黑"/>
                <a:ea typeface="+mn-ea"/>
                <a:cs typeface="微软雅黑"/>
              </a:rPr>
              <a:t>μ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–</a:t>
            </a:r>
            <a:endParaRPr sz="1564" baseline="31400" dirty="0">
              <a:solidFill>
                <a:prstClr val="black"/>
              </a:solidFill>
              <a:latin typeface="Arial"/>
              <a:ea typeface="+mn-ea"/>
              <a:cs typeface="Arial"/>
            </a:endParaRPr>
          </a:p>
          <a:p>
            <a:pPr marL="178504" algn="l" defTabSz="829178" eaLnBrk="1" fontAlgn="auto" hangingPunct="1">
              <a:lnSpc>
                <a:spcPts val="848"/>
              </a:lnSpc>
              <a:spcBef>
                <a:spcPts val="0"/>
              </a:spcBef>
              <a:spcAft>
                <a:spcPts val="0"/>
              </a:spcAft>
            </a:pPr>
            <a:r>
              <a:rPr sz="1043" b="1" i="1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s</a:t>
            </a:r>
            <a:endParaRPr sz="1043" dirty="0">
              <a:solidFill>
                <a:prstClr val="black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41" name="object 12">
            <a:extLst>
              <a:ext uri="{FF2B5EF4-FFF2-40B4-BE49-F238E27FC236}">
                <a16:creationId xmlns:a16="http://schemas.microsoft.com/office/drawing/2014/main" id="{5383147A-7B80-498F-9916-04FFCF74026E}"/>
              </a:ext>
            </a:extLst>
          </p:cNvPr>
          <p:cNvSpPr txBox="1"/>
          <p:nvPr/>
        </p:nvSpPr>
        <p:spPr>
          <a:xfrm>
            <a:off x="2964222" y="4346827"/>
            <a:ext cx="1391754" cy="153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997" spc="-5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[JHE</a:t>
            </a:r>
            <a:r>
              <a:rPr sz="997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P </a:t>
            </a:r>
            <a:r>
              <a:rPr sz="997" spc="-5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04(2017)142</a:t>
            </a:r>
            <a:r>
              <a:rPr sz="997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]</a:t>
            </a:r>
            <a:endParaRPr sz="997" dirty="0">
              <a:solidFill>
                <a:prstClr val="black"/>
              </a:solidFill>
              <a:latin typeface="Courier New"/>
              <a:ea typeface="+mn-ea"/>
              <a:cs typeface="Courier New"/>
            </a:endParaRPr>
          </a:p>
        </p:txBody>
      </p:sp>
      <p:sp>
        <p:nvSpPr>
          <p:cNvPr id="42" name="object 13">
            <a:extLst>
              <a:ext uri="{FF2B5EF4-FFF2-40B4-BE49-F238E27FC236}">
                <a16:creationId xmlns:a16="http://schemas.microsoft.com/office/drawing/2014/main" id="{4DCC4A38-1AE9-4952-A35B-E925EF1F6324}"/>
              </a:ext>
            </a:extLst>
          </p:cNvPr>
          <p:cNvSpPr txBox="1"/>
          <p:nvPr/>
        </p:nvSpPr>
        <p:spPr>
          <a:xfrm>
            <a:off x="1376016" y="4212235"/>
            <a:ext cx="1395784" cy="279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1814" b="1" i="1" spc="5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B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0</a:t>
            </a:r>
            <a:r>
              <a:rPr sz="1564" b="1" spc="20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814" b="1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→</a:t>
            </a:r>
            <a:r>
              <a:rPr sz="1814" b="1" spc="-218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814" b="1" i="1" spc="14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K</a:t>
            </a:r>
            <a:r>
              <a:rPr sz="1814" b="1" spc="-9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*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0</a:t>
            </a:r>
            <a:r>
              <a:rPr sz="1564" b="1" spc="20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814" b="1" spc="-190" dirty="0">
                <a:solidFill>
                  <a:srgbClr val="00007F"/>
                </a:solidFill>
                <a:latin typeface="微软雅黑"/>
                <a:ea typeface="+mn-ea"/>
                <a:cs typeface="微软雅黑"/>
              </a:rPr>
              <a:t>μ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+</a:t>
            </a:r>
            <a:r>
              <a:rPr sz="1564" b="1" spc="14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sz="1814" b="1" spc="-190" dirty="0">
                <a:solidFill>
                  <a:srgbClr val="00007F"/>
                </a:solidFill>
                <a:latin typeface="微软雅黑"/>
                <a:ea typeface="+mn-ea"/>
                <a:cs typeface="微软雅黑"/>
              </a:rPr>
              <a:t>μ</a:t>
            </a:r>
            <a:r>
              <a:rPr sz="1564" b="1" baseline="31400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–</a:t>
            </a:r>
            <a:endParaRPr sz="1564" baseline="31400">
              <a:solidFill>
                <a:prstClr val="black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44" name="object 18">
            <a:extLst>
              <a:ext uri="{FF2B5EF4-FFF2-40B4-BE49-F238E27FC236}">
                <a16:creationId xmlns:a16="http://schemas.microsoft.com/office/drawing/2014/main" id="{C0F9E56E-0CB2-497D-BDFC-DE7C2B4A1AE4}"/>
              </a:ext>
            </a:extLst>
          </p:cNvPr>
          <p:cNvSpPr txBox="1"/>
          <p:nvPr/>
        </p:nvSpPr>
        <p:spPr>
          <a:xfrm>
            <a:off x="6276590" y="4356251"/>
            <a:ext cx="1391754" cy="153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997" spc="-5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[JHE</a:t>
            </a:r>
            <a:r>
              <a:rPr sz="997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P </a:t>
            </a:r>
            <a:r>
              <a:rPr sz="997" spc="-5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06(2015)115</a:t>
            </a:r>
            <a:r>
              <a:rPr sz="997" dirty="0">
                <a:solidFill>
                  <a:srgbClr val="00007F"/>
                </a:solidFill>
                <a:latin typeface="Courier New"/>
                <a:ea typeface="+mn-ea"/>
                <a:cs typeface="Courier New"/>
              </a:rPr>
              <a:t>]</a:t>
            </a:r>
            <a:endParaRPr sz="997" dirty="0">
              <a:solidFill>
                <a:prstClr val="black"/>
              </a:solidFill>
              <a:latin typeface="Courier New"/>
              <a:ea typeface="+mn-ea"/>
              <a:cs typeface="Courier New"/>
            </a:endParaRPr>
          </a:p>
        </p:txBody>
      </p:sp>
      <p:sp>
        <p:nvSpPr>
          <p:cNvPr id="45" name="object 19">
            <a:extLst>
              <a:ext uri="{FF2B5EF4-FFF2-40B4-BE49-F238E27FC236}">
                <a16:creationId xmlns:a16="http://schemas.microsoft.com/office/drawing/2014/main" id="{ED45416A-BF23-4DD1-8E67-B80CE805C2C6}"/>
              </a:ext>
            </a:extLst>
          </p:cNvPr>
          <p:cNvSpPr txBox="1"/>
          <p:nvPr/>
        </p:nvSpPr>
        <p:spPr>
          <a:xfrm>
            <a:off x="4798934" y="4284243"/>
            <a:ext cx="1369297" cy="279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algn="l" defTabSz="829178" eaLnBrk="1" fontAlgn="auto" hangingPunct="1">
              <a:spcBef>
                <a:spcPts val="0"/>
              </a:spcBef>
              <a:spcAft>
                <a:spcPts val="0"/>
              </a:spcAft>
              <a:tabLst>
                <a:tab pos="290788" algn="l"/>
                <a:tab pos="1007106" algn="l"/>
              </a:tabLst>
            </a:pPr>
            <a:r>
              <a:rPr sz="1814" b="1" spc="268" dirty="0">
                <a:solidFill>
                  <a:srgbClr val="00007F"/>
                </a:solidFill>
                <a:latin typeface="Symbol" panose="05050102010706020507" pitchFamily="18" charset="2"/>
                <a:ea typeface="+mn-ea"/>
                <a:cs typeface="微软雅黑"/>
              </a:rPr>
              <a:t>L</a:t>
            </a:r>
            <a:r>
              <a:rPr sz="1814" b="1" spc="268" dirty="0">
                <a:solidFill>
                  <a:srgbClr val="00007F"/>
                </a:solidFill>
                <a:latin typeface="微软雅黑"/>
                <a:ea typeface="+mn-ea"/>
                <a:cs typeface="微软雅黑"/>
              </a:rPr>
              <a:t>	</a:t>
            </a:r>
            <a:r>
              <a:rPr sz="1814" b="1" spc="268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→</a:t>
            </a:r>
            <a:r>
              <a:rPr sz="1814" b="1" spc="-208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sz="1814" b="1" spc="268" dirty="0">
                <a:solidFill>
                  <a:srgbClr val="00007F"/>
                </a:solidFill>
                <a:latin typeface="Symbol" panose="05050102010706020507" pitchFamily="18" charset="2"/>
                <a:ea typeface="+mn-ea"/>
                <a:cs typeface="微软雅黑"/>
              </a:rPr>
              <a:t>L</a:t>
            </a:r>
            <a:r>
              <a:rPr lang="el-GR" altLang="zh-CN" sz="1800" b="1" spc="-190" dirty="0">
                <a:solidFill>
                  <a:srgbClr val="00007F"/>
                </a:solidFill>
                <a:latin typeface="微软雅黑"/>
                <a:cs typeface="微软雅黑"/>
              </a:rPr>
              <a:t>μ</a:t>
            </a:r>
            <a:r>
              <a:rPr lang="el-GR" altLang="zh-CN" sz="1800" b="1" baseline="31400" dirty="0">
                <a:solidFill>
                  <a:srgbClr val="00007F"/>
                </a:solidFill>
                <a:latin typeface="Arial"/>
                <a:cs typeface="Arial"/>
              </a:rPr>
              <a:t>+</a:t>
            </a:r>
            <a:r>
              <a:rPr lang="el-GR" altLang="zh-CN" sz="1800" b="1" spc="14" baseline="31400" dirty="0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lang="el-GR" altLang="zh-CN" sz="1800" b="1" spc="-190" dirty="0">
                <a:solidFill>
                  <a:srgbClr val="00007F"/>
                </a:solidFill>
                <a:latin typeface="微软雅黑"/>
                <a:cs typeface="微软雅黑"/>
              </a:rPr>
              <a:t>μ</a:t>
            </a:r>
            <a:r>
              <a:rPr lang="el-GR" altLang="zh-CN" sz="1800" b="1" baseline="31400" dirty="0">
                <a:solidFill>
                  <a:srgbClr val="00007F"/>
                </a:solidFill>
                <a:latin typeface="Arial"/>
                <a:cs typeface="Arial"/>
              </a:rPr>
              <a:t>–</a:t>
            </a:r>
            <a:r>
              <a:rPr lang="zh-CN" altLang="en-US" sz="1800" b="1" spc="-240" dirty="0">
                <a:solidFill>
                  <a:srgbClr val="00007F"/>
                </a:solidFill>
                <a:latin typeface="微软雅黑"/>
                <a:ea typeface="+mn-ea"/>
                <a:cs typeface="微软雅黑"/>
              </a:rPr>
              <a:t> </a:t>
            </a:r>
            <a:endParaRPr sz="1400" dirty="0">
              <a:solidFill>
                <a:prstClr val="black"/>
              </a:solidFill>
              <a:latin typeface="微软雅黑"/>
              <a:ea typeface="+mn-ea"/>
              <a:cs typeface="微软雅黑"/>
            </a:endParaRPr>
          </a:p>
        </p:txBody>
      </p:sp>
      <p:sp>
        <p:nvSpPr>
          <p:cNvPr id="46" name="object 20">
            <a:extLst>
              <a:ext uri="{FF2B5EF4-FFF2-40B4-BE49-F238E27FC236}">
                <a16:creationId xmlns:a16="http://schemas.microsoft.com/office/drawing/2014/main" id="{44DD03C5-184D-42FC-B1BC-41E8DB53FA53}"/>
              </a:ext>
            </a:extLst>
          </p:cNvPr>
          <p:cNvSpPr txBox="1"/>
          <p:nvPr/>
        </p:nvSpPr>
        <p:spPr>
          <a:xfrm>
            <a:off x="4960163" y="4437486"/>
            <a:ext cx="104799" cy="160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algn="l"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1043" b="1" i="1" dirty="0">
                <a:solidFill>
                  <a:srgbClr val="00007F"/>
                </a:solidFill>
                <a:latin typeface="Arial"/>
                <a:ea typeface="+mn-ea"/>
                <a:cs typeface="Arial"/>
              </a:rPr>
              <a:t>b</a:t>
            </a:r>
            <a:endParaRPr sz="1043" dirty="0">
              <a:solidFill>
                <a:prstClr val="black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070176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Key B physics measurements 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7BACE2A-1B52-4FD1-A6BA-D2565414E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908" y="1664094"/>
            <a:ext cx="4940276" cy="2016224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72868887-B37A-4C91-B54D-1F9BD382E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59" y="868650"/>
            <a:ext cx="79215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l"/>
            </a:pP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Decay rates and mixing frequencies for determination of magnitudes of CKM matrix elements 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46B5679C-9C6C-49E3-813E-087DABF78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48" y="4017258"/>
            <a:ext cx="76557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l"/>
            </a:pP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CP asymmetries for determination of phases of CKM matrix elements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6D0D979-0001-47A2-B180-6B3BB2914CCA}"/>
              </a:ext>
            </a:extLst>
          </p:cNvPr>
          <p:cNvSpPr/>
          <p:nvPr/>
        </p:nvSpPr>
        <p:spPr bwMode="auto">
          <a:xfrm>
            <a:off x="4860032" y="1808110"/>
            <a:ext cx="1152128" cy="57606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4CE85E0-E440-4157-A9BC-1BA14CC08D79}"/>
              </a:ext>
            </a:extLst>
          </p:cNvPr>
          <p:cNvSpPr/>
          <p:nvPr/>
        </p:nvSpPr>
        <p:spPr bwMode="auto">
          <a:xfrm>
            <a:off x="4860032" y="2384174"/>
            <a:ext cx="1152128" cy="68478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348241AE-588A-45B6-A589-5E8817EB7A5B}"/>
              </a:ext>
            </a:extLst>
          </p:cNvPr>
          <p:cNvSpPr/>
          <p:nvPr/>
        </p:nvSpPr>
        <p:spPr bwMode="auto">
          <a:xfrm>
            <a:off x="2267744" y="3068960"/>
            <a:ext cx="1296144" cy="57606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974602B-082A-4081-83DA-C03DFE9DBC48}"/>
              </a:ext>
            </a:extLst>
          </p:cNvPr>
          <p:cNvSpPr/>
          <p:nvPr/>
        </p:nvSpPr>
        <p:spPr bwMode="auto">
          <a:xfrm>
            <a:off x="3707904" y="3068960"/>
            <a:ext cx="1080120" cy="57606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42555739-39D1-43FF-AEA5-FBB6BE826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4725144"/>
            <a:ext cx="5904656" cy="13627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D860CC4D-A7FF-4541-B08F-B549CB464C8F}"/>
                  </a:ext>
                </a:extLst>
              </p:cNvPr>
              <p:cNvSpPr txBox="1"/>
              <p:nvPr/>
            </p:nvSpPr>
            <p:spPr bwMode="auto">
              <a:xfrm>
                <a:off x="7668344" y="4581128"/>
                <a:ext cx="115212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1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𝐁</m:t>
                      </m:r>
                      <m:r>
                        <a:rPr kumimoji="0" lang="en-US" altLang="zh-CN" sz="1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→</m:t>
                      </m:r>
                      <m:r>
                        <a:rPr kumimoji="0" lang="en-US" altLang="zh-CN" sz="1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𝐃𝐊</m:t>
                      </m:r>
                      <m:r>
                        <a:rPr kumimoji="0" lang="en-US" altLang="zh-CN" sz="1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 </m:t>
                      </m:r>
                    </m:oMath>
                  </m:oMathPara>
                </a14:m>
                <a:endParaRPr lang="zh-CN" altLang="en-US" sz="1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D860CC4D-A7FF-4541-B08F-B549CB464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68344" y="4581128"/>
                <a:ext cx="1152128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C079A28E-3223-48BF-9E33-C443D4396344}"/>
                  </a:ext>
                </a:extLst>
              </p:cNvPr>
              <p:cNvSpPr txBox="1"/>
              <p:nvPr/>
            </p:nvSpPr>
            <p:spPr bwMode="auto">
              <a:xfrm>
                <a:off x="2195736" y="6207502"/>
                <a:ext cx="1619672" cy="38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</m:ctrlPr>
                        </m:sSupPr>
                        <m:e>
                          <m:r>
                            <a:rPr lang="en-US" altLang="zh-CN" sz="1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𝐁</m:t>
                          </m:r>
                        </m:e>
                        <m:sup>
                          <m:r>
                            <a:rPr lang="en-US" altLang="zh-CN" sz="1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𝟎</m:t>
                          </m:r>
                        </m:sup>
                      </m:sSup>
                      <m:r>
                        <a:rPr lang="en-US" altLang="zh-CN" sz="18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→</m:t>
                      </m:r>
                      <m:r>
                        <a:rPr lang="en-US" altLang="zh-CN" sz="18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𝐉</m:t>
                      </m:r>
                      <m:r>
                        <a:rPr lang="en-US" altLang="zh-CN" sz="18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/</m:t>
                      </m:r>
                      <m:r>
                        <a:rPr lang="en-US" altLang="zh-CN" sz="18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𝛙</m:t>
                      </m:r>
                      <m:sSubSup>
                        <m:sSubSup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</m:ctrlPr>
                        </m:sSubSupPr>
                        <m:e>
                          <m:r>
                            <a:rPr lang="en-US" altLang="zh-CN" sz="1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𝐊</m:t>
                          </m:r>
                        </m:e>
                        <m:sub>
                          <m:r>
                            <a:rPr lang="en-US" altLang="zh-CN" sz="1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𝐒</m:t>
                          </m:r>
                        </m:sub>
                        <m:sup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𝟎</m:t>
                          </m:r>
                        </m:sup>
                      </m:sSubSup>
                      <m:r>
                        <a:rPr kumimoji="0" lang="en-US" altLang="zh-CN" sz="1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 </m:t>
                      </m:r>
                    </m:oMath>
                  </m:oMathPara>
                </a14:m>
                <a:endParaRPr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C079A28E-3223-48BF-9E33-C443D43963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5736" y="6207502"/>
                <a:ext cx="1619672" cy="389850"/>
              </a:xfrm>
              <a:prstGeom prst="rect">
                <a:avLst/>
              </a:prstGeom>
              <a:blipFill>
                <a:blip r:embed="rId6"/>
                <a:stretch>
                  <a:fillRect b="-140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BA92CDFF-84FE-434A-AF49-88DF393B5FF7}"/>
                  </a:ext>
                </a:extLst>
              </p:cNvPr>
              <p:cNvSpPr txBox="1"/>
              <p:nvPr/>
            </p:nvSpPr>
            <p:spPr bwMode="auto">
              <a:xfrm>
                <a:off x="4355976" y="6221800"/>
                <a:ext cx="1619672" cy="375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</m:ctrlPr>
                        </m:sSubSupPr>
                        <m:e>
                          <m:r>
                            <a:rPr lang="en-US" altLang="zh-CN" sz="18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𝐁</m:t>
                          </m:r>
                        </m:e>
                        <m:sub>
                          <m:r>
                            <a:rPr lang="en-US" altLang="zh-CN" sz="18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𝐬</m:t>
                          </m:r>
                        </m:sub>
                        <m:sup>
                          <m:r>
                            <a:rPr lang="en-US" altLang="zh-CN" sz="18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Helvetica" charset="0"/>
                            </a:rPr>
                            <m:t>𝟎</m:t>
                          </m:r>
                        </m:sup>
                      </m:sSubSup>
                      <m:r>
                        <a:rPr lang="en-US" altLang="zh-CN" sz="18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→</m:t>
                      </m:r>
                      <m:r>
                        <a:rPr lang="en-US" altLang="zh-CN" sz="18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𝐉</m:t>
                      </m:r>
                      <m:r>
                        <a:rPr lang="en-US" altLang="zh-CN" sz="18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/</m:t>
                      </m:r>
                      <m:r>
                        <a:rPr lang="en-US" altLang="zh-CN" sz="18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𝛙𝛟</m:t>
                      </m:r>
                      <m:r>
                        <a:rPr kumimoji="0" lang="en-US" altLang="zh-CN" sz="1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Helvetica" charset="0"/>
                        </a:rPr>
                        <m:t> </m:t>
                      </m:r>
                    </m:oMath>
                  </m:oMathPara>
                </a14:m>
                <a:endParaRPr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BA92CDFF-84FE-434A-AF49-88DF393B5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6" y="6221800"/>
                <a:ext cx="1619672" cy="375552"/>
              </a:xfrm>
              <a:prstGeom prst="rect">
                <a:avLst/>
              </a:prstGeom>
              <a:blipFill>
                <a:blip r:embed="rId7"/>
                <a:stretch>
                  <a:fillRect b="-147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4AE76BD0-2857-46BB-A262-9051C78ADAAA}"/>
              </a:ext>
            </a:extLst>
          </p:cNvPr>
          <p:cNvCxnSpPr>
            <a:cxnSpLocks/>
          </p:cNvCxnSpPr>
          <p:nvPr/>
        </p:nvCxnSpPr>
        <p:spPr bwMode="auto">
          <a:xfrm flipH="1">
            <a:off x="7164288" y="4797152"/>
            <a:ext cx="576064" cy="1533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6075353A-6178-4807-A585-D9CF4652F0A6}"/>
              </a:ext>
            </a:extLst>
          </p:cNvPr>
          <p:cNvCxnSpPr>
            <a:cxnSpLocks/>
            <a:stCxn id="17" idx="0"/>
          </p:cNvCxnSpPr>
          <p:nvPr/>
        </p:nvCxnSpPr>
        <p:spPr bwMode="auto">
          <a:xfrm flipV="1">
            <a:off x="5165812" y="5742548"/>
            <a:ext cx="270284" cy="4792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DD7B03B6-032F-46CF-8FA3-63451197EA7D}"/>
              </a:ext>
            </a:extLst>
          </p:cNvPr>
          <p:cNvCxnSpPr>
            <a:cxnSpLocks/>
          </p:cNvCxnSpPr>
          <p:nvPr/>
        </p:nvCxnSpPr>
        <p:spPr bwMode="auto">
          <a:xfrm flipV="1">
            <a:off x="3563888" y="5733256"/>
            <a:ext cx="270284" cy="4792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969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ea typeface="黑体"/>
                    <a:cs typeface="黑体"/>
                  </a:rPr>
                  <a:t>Angular analysis: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𝑩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𝟎</m:t>
                        </m:r>
                      </m:sup>
                    </m:sSup>
                    <m:r>
                      <a:rPr lang="en-US" altLang="zh-CN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黑体"/>
                      </a:rPr>
                      <m:t>→</m:t>
                    </m:r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𝑲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∗</m:t>
                        </m:r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𝝁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𝝁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−</m:t>
                        </m:r>
                      </m:sup>
                    </m:sSup>
                  </m:oMath>
                </a14:m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黑体"/>
                  <a:ea typeface="黑体"/>
                  <a:cs typeface="黑体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blipFill>
                <a:blip r:embed="rId3"/>
                <a:stretch>
                  <a:fillRect t="-12963" b="-4074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11D723B-9DB2-4010-B6FC-B00522E1E7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909128"/>
            <a:ext cx="7966358" cy="1735834"/>
          </a:xfrm>
          <a:prstGeom prst="rect">
            <a:avLst/>
          </a:prstGeom>
        </p:spPr>
      </p:pic>
      <p:sp>
        <p:nvSpPr>
          <p:cNvPr id="6" name="object 21">
            <a:extLst>
              <a:ext uri="{FF2B5EF4-FFF2-40B4-BE49-F238E27FC236}">
                <a16:creationId xmlns:a16="http://schemas.microsoft.com/office/drawing/2014/main" id="{CAE97074-EDA0-4F2A-9659-219E0F9E6CDB}"/>
              </a:ext>
            </a:extLst>
          </p:cNvPr>
          <p:cNvSpPr/>
          <p:nvPr/>
        </p:nvSpPr>
        <p:spPr>
          <a:xfrm>
            <a:off x="4095626" y="3154045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21">
            <a:extLst>
              <a:ext uri="{FF2B5EF4-FFF2-40B4-BE49-F238E27FC236}">
                <a16:creationId xmlns:a16="http://schemas.microsoft.com/office/drawing/2014/main" id="{0F41CA91-5BB9-4E13-87B3-E7B3E7484259}"/>
              </a:ext>
            </a:extLst>
          </p:cNvPr>
          <p:cNvSpPr/>
          <p:nvPr/>
        </p:nvSpPr>
        <p:spPr>
          <a:xfrm>
            <a:off x="5103738" y="3140968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21">
            <a:extLst>
              <a:ext uri="{FF2B5EF4-FFF2-40B4-BE49-F238E27FC236}">
                <a16:creationId xmlns:a16="http://schemas.microsoft.com/office/drawing/2014/main" id="{3B936ED7-94D5-40A9-8B01-3D436CC63DED}"/>
              </a:ext>
            </a:extLst>
          </p:cNvPr>
          <p:cNvSpPr/>
          <p:nvPr/>
        </p:nvSpPr>
        <p:spPr>
          <a:xfrm>
            <a:off x="6687914" y="3140968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21">
            <a:extLst>
              <a:ext uri="{FF2B5EF4-FFF2-40B4-BE49-F238E27FC236}">
                <a16:creationId xmlns:a16="http://schemas.microsoft.com/office/drawing/2014/main" id="{4EE47CF7-46D3-4715-8735-C912ED7575E0}"/>
              </a:ext>
            </a:extLst>
          </p:cNvPr>
          <p:cNvSpPr/>
          <p:nvPr/>
        </p:nvSpPr>
        <p:spPr>
          <a:xfrm>
            <a:off x="3347864" y="3514085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21">
            <a:extLst>
              <a:ext uri="{FF2B5EF4-FFF2-40B4-BE49-F238E27FC236}">
                <a16:creationId xmlns:a16="http://schemas.microsoft.com/office/drawing/2014/main" id="{C3EFDF31-9E45-46B2-A381-6177E0E09164}"/>
              </a:ext>
            </a:extLst>
          </p:cNvPr>
          <p:cNvSpPr/>
          <p:nvPr/>
        </p:nvSpPr>
        <p:spPr>
          <a:xfrm>
            <a:off x="4860032" y="3514085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1">
            <a:extLst>
              <a:ext uri="{FF2B5EF4-FFF2-40B4-BE49-F238E27FC236}">
                <a16:creationId xmlns:a16="http://schemas.microsoft.com/office/drawing/2014/main" id="{3C4DC979-D96A-4E44-A097-EABA4B80603D}"/>
              </a:ext>
            </a:extLst>
          </p:cNvPr>
          <p:cNvSpPr/>
          <p:nvPr/>
        </p:nvSpPr>
        <p:spPr>
          <a:xfrm>
            <a:off x="6759922" y="3514085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1">
            <a:extLst>
              <a:ext uri="{FF2B5EF4-FFF2-40B4-BE49-F238E27FC236}">
                <a16:creationId xmlns:a16="http://schemas.microsoft.com/office/drawing/2014/main" id="{90FFBE8E-751D-4542-85D9-DD3039AE74BE}"/>
              </a:ext>
            </a:extLst>
          </p:cNvPr>
          <p:cNvSpPr/>
          <p:nvPr/>
        </p:nvSpPr>
        <p:spPr>
          <a:xfrm>
            <a:off x="3347864" y="3802117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1">
            <a:extLst>
              <a:ext uri="{FF2B5EF4-FFF2-40B4-BE49-F238E27FC236}">
                <a16:creationId xmlns:a16="http://schemas.microsoft.com/office/drawing/2014/main" id="{82AFE778-59E6-41A5-B187-971F80C8B8C4}"/>
              </a:ext>
            </a:extLst>
          </p:cNvPr>
          <p:cNvSpPr/>
          <p:nvPr/>
        </p:nvSpPr>
        <p:spPr>
          <a:xfrm>
            <a:off x="5148064" y="3861048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>
            <a:extLst>
              <a:ext uri="{FF2B5EF4-FFF2-40B4-BE49-F238E27FC236}">
                <a16:creationId xmlns:a16="http://schemas.microsoft.com/office/drawing/2014/main" id="{1AF6DC09-07D3-456C-964F-10661C0A9692}"/>
              </a:ext>
            </a:extLst>
          </p:cNvPr>
          <p:cNvSpPr/>
          <p:nvPr/>
        </p:nvSpPr>
        <p:spPr>
          <a:xfrm>
            <a:off x="6471890" y="3789040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1">
            <a:extLst>
              <a:ext uri="{FF2B5EF4-FFF2-40B4-BE49-F238E27FC236}">
                <a16:creationId xmlns:a16="http://schemas.microsoft.com/office/drawing/2014/main" id="{ED393543-7824-457D-9CD2-345CC002EDAD}"/>
              </a:ext>
            </a:extLst>
          </p:cNvPr>
          <p:cNvSpPr/>
          <p:nvPr/>
        </p:nvSpPr>
        <p:spPr>
          <a:xfrm>
            <a:off x="3347864" y="4234165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1">
            <a:extLst>
              <a:ext uri="{FF2B5EF4-FFF2-40B4-BE49-F238E27FC236}">
                <a16:creationId xmlns:a16="http://schemas.microsoft.com/office/drawing/2014/main" id="{D82D813C-818A-482D-8D91-CA2E3D2B7842}"/>
              </a:ext>
            </a:extLst>
          </p:cNvPr>
          <p:cNvSpPr/>
          <p:nvPr/>
        </p:nvSpPr>
        <p:spPr>
          <a:xfrm>
            <a:off x="5175746" y="4162157"/>
            <a:ext cx="260350" cy="274955"/>
          </a:xfrm>
          <a:custGeom>
            <a:avLst/>
            <a:gdLst/>
            <a:ahLst/>
            <a:cxnLst/>
            <a:rect l="l" t="t" r="r" b="b"/>
            <a:pathLst>
              <a:path w="260350" h="274954">
                <a:moveTo>
                  <a:pt x="116890" y="0"/>
                </a:moveTo>
                <a:lnTo>
                  <a:pt x="77031" y="11294"/>
                </a:lnTo>
                <a:lnTo>
                  <a:pt x="43319" y="34507"/>
                </a:lnTo>
                <a:lnTo>
                  <a:pt x="17927" y="67341"/>
                </a:lnTo>
                <a:lnTo>
                  <a:pt x="3029" y="107497"/>
                </a:lnTo>
                <a:lnTo>
                  <a:pt x="0" y="137200"/>
                </a:lnTo>
                <a:lnTo>
                  <a:pt x="107" y="142839"/>
                </a:lnTo>
                <a:lnTo>
                  <a:pt x="8066" y="184841"/>
                </a:lnTo>
                <a:lnTo>
                  <a:pt x="27489" y="221163"/>
                </a:lnTo>
                <a:lnTo>
                  <a:pt x="56730" y="249688"/>
                </a:lnTo>
                <a:lnTo>
                  <a:pt x="94146" y="268299"/>
                </a:lnTo>
                <a:lnTo>
                  <a:pt x="138092" y="274879"/>
                </a:lnTo>
                <a:lnTo>
                  <a:pt x="151558" y="273285"/>
                </a:lnTo>
                <a:lnTo>
                  <a:pt x="188970" y="260115"/>
                </a:lnTo>
                <a:lnTo>
                  <a:pt x="220400" y="235596"/>
                </a:lnTo>
                <a:lnTo>
                  <a:pt x="243911" y="201313"/>
                </a:lnTo>
                <a:lnTo>
                  <a:pt x="257566" y="158850"/>
                </a:lnTo>
                <a:lnTo>
                  <a:pt x="260236" y="126781"/>
                </a:lnTo>
                <a:lnTo>
                  <a:pt x="258542" y="112734"/>
                </a:lnTo>
                <a:lnTo>
                  <a:pt x="245657" y="73757"/>
                </a:lnTo>
                <a:lnTo>
                  <a:pt x="222083" y="41084"/>
                </a:lnTo>
                <a:lnTo>
                  <a:pt x="189126" y="16717"/>
                </a:lnTo>
                <a:lnTo>
                  <a:pt x="148091" y="2657"/>
                </a:lnTo>
                <a:lnTo>
                  <a:pt x="11689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27">
            <a:extLst>
              <a:ext uri="{FF2B5EF4-FFF2-40B4-BE49-F238E27FC236}">
                <a16:creationId xmlns:a16="http://schemas.microsoft.com/office/drawing/2014/main" id="{2F75F3A1-B60D-461E-91C9-EEC63EE2958A}"/>
              </a:ext>
            </a:extLst>
          </p:cNvPr>
          <p:cNvSpPr/>
          <p:nvPr/>
        </p:nvSpPr>
        <p:spPr>
          <a:xfrm>
            <a:off x="2474976" y="966989"/>
            <a:ext cx="4002023" cy="17358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28">
            <a:extLst>
              <a:ext uri="{FF2B5EF4-FFF2-40B4-BE49-F238E27FC236}">
                <a16:creationId xmlns:a16="http://schemas.microsoft.com/office/drawing/2014/main" id="{AC1DAC48-058D-4AD1-AB25-B9FF34E961A0}"/>
              </a:ext>
            </a:extLst>
          </p:cNvPr>
          <p:cNvSpPr/>
          <p:nvPr/>
        </p:nvSpPr>
        <p:spPr>
          <a:xfrm>
            <a:off x="2679192" y="968513"/>
            <a:ext cx="565403" cy="6797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29">
            <a:extLst>
              <a:ext uri="{FF2B5EF4-FFF2-40B4-BE49-F238E27FC236}">
                <a16:creationId xmlns:a16="http://schemas.microsoft.com/office/drawing/2014/main" id="{B534B628-CC6D-44A6-BCF2-67202B145030}"/>
              </a:ext>
            </a:extLst>
          </p:cNvPr>
          <p:cNvSpPr/>
          <p:nvPr/>
        </p:nvSpPr>
        <p:spPr>
          <a:xfrm>
            <a:off x="2900172" y="1180348"/>
            <a:ext cx="373379" cy="46634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30">
            <a:extLst>
              <a:ext uri="{FF2B5EF4-FFF2-40B4-BE49-F238E27FC236}">
                <a16:creationId xmlns:a16="http://schemas.microsoft.com/office/drawing/2014/main" id="{A83878E8-745B-4B82-BA04-89227E0EB3E6}"/>
              </a:ext>
            </a:extLst>
          </p:cNvPr>
          <p:cNvSpPr/>
          <p:nvPr/>
        </p:nvSpPr>
        <p:spPr>
          <a:xfrm>
            <a:off x="5542788" y="1091957"/>
            <a:ext cx="565403" cy="6797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31">
            <a:extLst>
              <a:ext uri="{FF2B5EF4-FFF2-40B4-BE49-F238E27FC236}">
                <a16:creationId xmlns:a16="http://schemas.microsoft.com/office/drawing/2014/main" id="{B36A9640-B904-4AFD-860F-FF8A4677BB7E}"/>
              </a:ext>
            </a:extLst>
          </p:cNvPr>
          <p:cNvSpPr/>
          <p:nvPr/>
        </p:nvSpPr>
        <p:spPr>
          <a:xfrm>
            <a:off x="5763767" y="1306841"/>
            <a:ext cx="394715" cy="46634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32">
            <a:extLst>
              <a:ext uri="{FF2B5EF4-FFF2-40B4-BE49-F238E27FC236}">
                <a16:creationId xmlns:a16="http://schemas.microsoft.com/office/drawing/2014/main" id="{F2D5CBF1-4D61-495A-A163-CBF6242914DF}"/>
              </a:ext>
            </a:extLst>
          </p:cNvPr>
          <p:cNvSpPr/>
          <p:nvPr/>
        </p:nvSpPr>
        <p:spPr>
          <a:xfrm>
            <a:off x="4448556" y="703336"/>
            <a:ext cx="565403" cy="6797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34">
            <a:extLst>
              <a:ext uri="{FF2B5EF4-FFF2-40B4-BE49-F238E27FC236}">
                <a16:creationId xmlns:a16="http://schemas.microsoft.com/office/drawing/2014/main" id="{BD3E238D-8B66-41E2-8E67-35544FF9A49E}"/>
              </a:ext>
            </a:extLst>
          </p:cNvPr>
          <p:cNvSpPr txBox="1"/>
          <p:nvPr/>
        </p:nvSpPr>
        <p:spPr>
          <a:xfrm>
            <a:off x="5177924" y="1953013"/>
            <a:ext cx="29273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spc="-15" baseline="-16203" dirty="0">
                <a:latin typeface="Symbol"/>
                <a:cs typeface="Symbol"/>
              </a:rPr>
              <a:t></a:t>
            </a:r>
            <a:r>
              <a:rPr sz="1600" b="1" spc="-10" dirty="0">
                <a:latin typeface="Calibri"/>
                <a:cs typeface="Calibri"/>
              </a:rPr>
              <a:t>+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8" name="object 35">
            <a:extLst>
              <a:ext uri="{FF2B5EF4-FFF2-40B4-BE49-F238E27FC236}">
                <a16:creationId xmlns:a16="http://schemas.microsoft.com/office/drawing/2014/main" id="{AC37E971-718B-4245-ADC3-F608AD67B731}"/>
              </a:ext>
            </a:extLst>
          </p:cNvPr>
          <p:cNvSpPr txBox="1"/>
          <p:nvPr/>
        </p:nvSpPr>
        <p:spPr>
          <a:xfrm>
            <a:off x="2856655" y="1105647"/>
            <a:ext cx="273685" cy="428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5" dirty="0">
                <a:solidFill>
                  <a:srgbClr val="FF0000"/>
                </a:solidFill>
                <a:latin typeface="Symbol"/>
                <a:cs typeface="Symbol"/>
              </a:rPr>
              <a:t></a:t>
            </a:r>
            <a:r>
              <a:rPr sz="2400" b="1" spc="-15" baseline="-20833" dirty="0">
                <a:solidFill>
                  <a:srgbClr val="FF0000"/>
                </a:solidFill>
                <a:latin typeface="MT Extra"/>
                <a:cs typeface="MT Extra"/>
              </a:rPr>
              <a:t></a:t>
            </a:r>
            <a:endParaRPr sz="2400" baseline="-20833">
              <a:latin typeface="MT Extra"/>
              <a:cs typeface="MT Extra"/>
            </a:endParaRPr>
          </a:p>
        </p:txBody>
      </p:sp>
      <p:sp>
        <p:nvSpPr>
          <p:cNvPr id="59" name="object 36">
            <a:extLst>
              <a:ext uri="{FF2B5EF4-FFF2-40B4-BE49-F238E27FC236}">
                <a16:creationId xmlns:a16="http://schemas.microsoft.com/office/drawing/2014/main" id="{17CB66BF-3523-483E-AE65-8787312EF195}"/>
              </a:ext>
            </a:extLst>
          </p:cNvPr>
          <p:cNvSpPr txBox="1"/>
          <p:nvPr/>
        </p:nvSpPr>
        <p:spPr>
          <a:xfrm>
            <a:off x="5720368" y="1228518"/>
            <a:ext cx="18478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Symbol"/>
                <a:cs typeface="Symbol"/>
              </a:rPr>
              <a:t>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60" name="object 37">
            <a:extLst>
              <a:ext uri="{FF2B5EF4-FFF2-40B4-BE49-F238E27FC236}">
                <a16:creationId xmlns:a16="http://schemas.microsoft.com/office/drawing/2014/main" id="{DDCEE912-E75B-45A0-9E19-A63866B8B9B0}"/>
              </a:ext>
            </a:extLst>
          </p:cNvPr>
          <p:cNvSpPr txBox="1"/>
          <p:nvPr/>
        </p:nvSpPr>
        <p:spPr>
          <a:xfrm>
            <a:off x="5880388" y="1401308"/>
            <a:ext cx="13652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1" name="object 38">
            <a:extLst>
              <a:ext uri="{FF2B5EF4-FFF2-40B4-BE49-F238E27FC236}">
                <a16:creationId xmlns:a16="http://schemas.microsoft.com/office/drawing/2014/main" id="{360C5D35-D65E-45FE-8A73-4C4AF822331B}"/>
              </a:ext>
            </a:extLst>
          </p:cNvPr>
          <p:cNvSpPr txBox="1"/>
          <p:nvPr/>
        </p:nvSpPr>
        <p:spPr>
          <a:xfrm>
            <a:off x="3488438" y="1111493"/>
            <a:ext cx="29908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spc="-67" baseline="-16203" dirty="0">
                <a:latin typeface="Symbol"/>
                <a:cs typeface="Symbol"/>
              </a:rPr>
              <a:t></a:t>
            </a:r>
            <a:r>
              <a:rPr sz="1600" b="1" spc="-10" dirty="0">
                <a:latin typeface="Calibri"/>
                <a:cs typeface="Calibri"/>
              </a:rPr>
              <a:t>+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2" name="object 39">
            <a:extLst>
              <a:ext uri="{FF2B5EF4-FFF2-40B4-BE49-F238E27FC236}">
                <a16:creationId xmlns:a16="http://schemas.microsoft.com/office/drawing/2014/main" id="{59111FD8-4266-4837-BABE-908C0A2B9BEE}"/>
              </a:ext>
            </a:extLst>
          </p:cNvPr>
          <p:cNvSpPr txBox="1"/>
          <p:nvPr/>
        </p:nvSpPr>
        <p:spPr>
          <a:xfrm>
            <a:off x="3480620" y="1878093"/>
            <a:ext cx="25971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spc="-67" baseline="-16203" dirty="0">
                <a:latin typeface="Symbol"/>
                <a:cs typeface="Symbol"/>
              </a:rPr>
              <a:t></a:t>
            </a:r>
            <a:r>
              <a:rPr sz="1600" b="1" spc="-5" dirty="0">
                <a:latin typeface="Calibri"/>
                <a:cs typeface="Calibri"/>
              </a:rPr>
              <a:t>-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3" name="object 40">
            <a:extLst>
              <a:ext uri="{FF2B5EF4-FFF2-40B4-BE49-F238E27FC236}">
                <a16:creationId xmlns:a16="http://schemas.microsoft.com/office/drawing/2014/main" id="{78D240B1-F9EF-4729-9E77-20A50CCB1A0B}"/>
              </a:ext>
            </a:extLst>
          </p:cNvPr>
          <p:cNvSpPr/>
          <p:nvPr/>
        </p:nvSpPr>
        <p:spPr>
          <a:xfrm>
            <a:off x="3770376" y="1637549"/>
            <a:ext cx="475487" cy="56692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41">
            <a:extLst>
              <a:ext uri="{FF2B5EF4-FFF2-40B4-BE49-F238E27FC236}">
                <a16:creationId xmlns:a16="http://schemas.microsoft.com/office/drawing/2014/main" id="{F7B385BD-F38B-4983-B702-0704795D7A07}"/>
              </a:ext>
            </a:extLst>
          </p:cNvPr>
          <p:cNvSpPr/>
          <p:nvPr/>
        </p:nvSpPr>
        <p:spPr>
          <a:xfrm>
            <a:off x="3957828" y="1666504"/>
            <a:ext cx="321563" cy="38861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42">
            <a:extLst>
              <a:ext uri="{FF2B5EF4-FFF2-40B4-BE49-F238E27FC236}">
                <a16:creationId xmlns:a16="http://schemas.microsoft.com/office/drawing/2014/main" id="{204F2ACB-BAF9-4936-B70F-424CCE2E93E5}"/>
              </a:ext>
            </a:extLst>
          </p:cNvPr>
          <p:cNvSpPr txBox="1"/>
          <p:nvPr/>
        </p:nvSpPr>
        <p:spPr>
          <a:xfrm>
            <a:off x="4053140" y="1480378"/>
            <a:ext cx="27559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244">
              <a:lnSpc>
                <a:spcPct val="100000"/>
              </a:lnSpc>
            </a:pPr>
            <a:r>
              <a:rPr sz="1800" b="1" dirty="0">
                <a:solidFill>
                  <a:srgbClr val="548235"/>
                </a:solidFill>
                <a:latin typeface="Calibri"/>
                <a:cs typeface="Calibri"/>
              </a:rPr>
              <a:t>W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1300" b="1" spc="10" dirty="0">
                <a:solidFill>
                  <a:srgbClr val="FF0000"/>
                </a:solidFill>
                <a:latin typeface="Calibri"/>
                <a:cs typeface="Calibri"/>
              </a:rPr>
              <a:t>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6" name="object 43">
            <a:extLst>
              <a:ext uri="{FF2B5EF4-FFF2-40B4-BE49-F238E27FC236}">
                <a16:creationId xmlns:a16="http://schemas.microsoft.com/office/drawing/2014/main" id="{65E922AC-89DC-4928-8860-4E7B92539214}"/>
              </a:ext>
            </a:extLst>
          </p:cNvPr>
          <p:cNvSpPr txBox="1"/>
          <p:nvPr/>
        </p:nvSpPr>
        <p:spPr>
          <a:xfrm>
            <a:off x="4688927" y="1239706"/>
            <a:ext cx="784225" cy="5149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069">
              <a:lnSpc>
                <a:spcPts val="2845"/>
              </a:lnSpc>
              <a:tabLst>
                <a:tab pos="542290" algn="l"/>
              </a:tabLst>
            </a:pPr>
            <a:r>
              <a:rPr sz="1600" b="1" u="sng" spc="-5" dirty="0">
                <a:latin typeface="Calibri"/>
                <a:cs typeface="Calibri"/>
              </a:rPr>
              <a:t> </a:t>
            </a:r>
            <a:r>
              <a:rPr sz="1600" b="1" u="sng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	</a:t>
            </a:r>
            <a:r>
              <a:rPr sz="3600" b="1" spc="-7" baseline="-16203" dirty="0">
                <a:latin typeface="Calibri"/>
                <a:cs typeface="Calibri"/>
              </a:rPr>
              <a:t>K</a:t>
            </a:r>
            <a:r>
              <a:rPr sz="1600" b="1" spc="-5" dirty="0">
                <a:latin typeface="Calibri"/>
                <a:cs typeface="Calibri"/>
              </a:rPr>
              <a:t>-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ts val="2125"/>
              </a:lnSpc>
            </a:pPr>
            <a:r>
              <a:rPr sz="1800" b="1" dirty="0">
                <a:solidFill>
                  <a:srgbClr val="990099"/>
                </a:solidFill>
                <a:latin typeface="Calibri"/>
                <a:cs typeface="Calibri"/>
              </a:rPr>
              <a:t>K*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7" name="object 44">
            <a:extLst>
              <a:ext uri="{FF2B5EF4-FFF2-40B4-BE49-F238E27FC236}">
                <a16:creationId xmlns:a16="http://schemas.microsoft.com/office/drawing/2014/main" id="{0575D33F-7C4D-40E4-B4FC-4368A18B8577}"/>
              </a:ext>
            </a:extLst>
          </p:cNvPr>
          <p:cNvSpPr txBox="1"/>
          <p:nvPr/>
        </p:nvSpPr>
        <p:spPr>
          <a:xfrm>
            <a:off x="4399852" y="1874861"/>
            <a:ext cx="16827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B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8" name="object 45">
            <a:extLst>
              <a:ext uri="{FF2B5EF4-FFF2-40B4-BE49-F238E27FC236}">
                <a16:creationId xmlns:a16="http://schemas.microsoft.com/office/drawing/2014/main" id="{31F1852D-47E9-4E8C-9FD3-031D01D259A7}"/>
              </a:ext>
            </a:extLst>
          </p:cNvPr>
          <p:cNvSpPr txBox="1"/>
          <p:nvPr/>
        </p:nvSpPr>
        <p:spPr>
          <a:xfrm>
            <a:off x="3915980" y="1754592"/>
            <a:ext cx="162560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q</a:t>
            </a:r>
            <a:endParaRPr sz="2000">
              <a:latin typeface="Calibri"/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object 46">
                <a:extLst>
                  <a:ext uri="{FF2B5EF4-FFF2-40B4-BE49-F238E27FC236}">
                    <a16:creationId xmlns:a16="http://schemas.microsoft.com/office/drawing/2014/main" id="{4EAB2889-9745-4EBC-9B61-A536CF982E08}"/>
                  </a:ext>
                </a:extLst>
              </p:cNvPr>
              <p:cNvSpPr txBox="1"/>
              <p:nvPr/>
            </p:nvSpPr>
            <p:spPr>
              <a:xfrm>
                <a:off x="719094" y="4836348"/>
                <a:ext cx="8050001" cy="118494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R="618490" algn="l">
                  <a:lnSpc>
                    <a:spcPct val="100000"/>
                  </a:lnSpc>
                  <a:spcAft>
                    <a:spcPts val="600"/>
                  </a:spcAft>
                </a:pPr>
                <a:r>
                  <a:rPr lang="en-US" sz="1800" b="1" spc="5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8</a:t>
                </a:r>
                <a:r>
                  <a:rPr lang="en-US" sz="1800" b="1" spc="-25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5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</a:t>
                </a:r>
                <a:r>
                  <a:rPr lang="en-US" sz="1800" b="1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nd</a:t>
                </a:r>
                <a:r>
                  <a:rPr lang="en-US" sz="1800" b="1" spc="-10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</a:t>
                </a:r>
                <a:r>
                  <a:rPr lang="en-US" sz="1800" b="1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p</a:t>
                </a:r>
                <a:r>
                  <a:rPr lang="en-US" sz="1800" b="1" spc="-10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</a:t>
                </a:r>
                <a:r>
                  <a:rPr lang="en-US" sz="1800" b="1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nd</a:t>
                </a:r>
                <a:r>
                  <a:rPr lang="en-US" sz="1800" b="1" spc="-10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ent</a:t>
                </a:r>
                <a:r>
                  <a:rPr lang="en-US" sz="1800" b="1" spc="5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5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</a:t>
                </a:r>
                <a:r>
                  <a:rPr lang="en-US" sz="1800" b="1" spc="-10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b</a:t>
                </a:r>
                <a:r>
                  <a:rPr lang="en-US" sz="1800" b="1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</a:t>
                </a:r>
                <a:r>
                  <a:rPr lang="en-US" sz="1800" b="1" spc="-10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</a:t>
                </a:r>
                <a:r>
                  <a:rPr lang="en-US" sz="1800" b="1" spc="-5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</a:t>
                </a:r>
                <a:r>
                  <a:rPr lang="en-US" sz="1800" b="1" spc="-35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v</a:t>
                </a:r>
                <a:r>
                  <a:rPr lang="en-US" sz="1800" b="1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ab</a:t>
                </a:r>
                <a:r>
                  <a:rPr lang="en-US" sz="1800" b="1" spc="-5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l</a:t>
                </a:r>
                <a:r>
                  <a:rPr lang="en-US" sz="1800" b="1" spc="-10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</a:t>
                </a:r>
                <a:r>
                  <a:rPr lang="en-US" sz="1800" b="1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</a:t>
                </a:r>
                <a:r>
                  <a:rPr lang="en-US" altLang="zh-CN" sz="1800" b="1" spc="-5" dirty="0">
                    <a:solidFill>
                      <a:srgbClr val="2D2BCC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endParaRPr lang="en-US" altLang="zh-CN" sz="1800" b="1" dirty="0">
                  <a:solidFill>
                    <a:srgbClr val="2D2BCC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marR="618490" indent="-285750" algn="l">
                  <a:lnSpc>
                    <a:spcPct val="100000"/>
                  </a:lnSpc>
                  <a:buFont typeface="Wingdings" panose="05000000000000000000" pitchFamily="2" charset="2"/>
                  <a:buChar char="ü"/>
                </a:pPr>
                <a:r>
                  <a:rPr lang="en-US" sz="1800" b="1" spc="-1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</a:t>
                </a:r>
                <a:r>
                  <a:rPr lang="en-US" sz="1800" b="1" spc="-7" baseline="-20833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L</a:t>
                </a:r>
                <a:r>
                  <a:rPr lang="en-US" sz="1800" b="1" spc="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:</a:t>
                </a:r>
                <a:r>
                  <a:rPr lang="en-US" sz="1800" b="1" spc="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</a:t>
                </a:r>
                <a:r>
                  <a:rPr lang="en-US" sz="1800" b="1" spc="-5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  <a:r>
                  <a:rPr lang="en-US" sz="1800" b="1" spc="-2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</a:t>
                </a:r>
                <a:r>
                  <a:rPr lang="en-US" sz="1800" b="1" spc="2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l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gi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ud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nal</a:t>
                </a:r>
                <a:r>
                  <a:rPr lang="en-US" sz="1800" b="1" spc="3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p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ol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</a:t>
                </a:r>
                <a:r>
                  <a:rPr lang="en-US" sz="1800" b="1" spc="-3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z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at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io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</a:t>
                </a:r>
                <a:r>
                  <a:rPr lang="en-US" sz="1800" b="1" spc="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endParaRPr lang="en-US" altLang="zh-CN" sz="1800" b="1" spc="15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marR="618490" indent="-285750" algn="l">
                  <a:lnSpc>
                    <a:spcPct val="100000"/>
                  </a:lnSpc>
                  <a:buFont typeface="Wingdings" panose="05000000000000000000" pitchFamily="2" charset="2"/>
                  <a:buChar char="ü"/>
                </a:pPr>
                <a:r>
                  <a:rPr lang="en-US" sz="1800" b="1" spc="-1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</a:t>
                </a:r>
                <a:r>
                  <a:rPr lang="en-US" sz="1800" b="1" spc="-15" baseline="-20833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6 </a:t>
                </a:r>
                <a:r>
                  <a:rPr lang="en-US" sz="1800" b="1" spc="-202" baseline="-20833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=</a:t>
                </a:r>
                <a:r>
                  <a:rPr lang="en-US" sz="1800" b="1" spc="1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1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4</a:t>
                </a:r>
                <a:r>
                  <a:rPr lang="en-US" sz="1800" b="1" spc="-2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/</a:t>
                </a:r>
                <a:r>
                  <a:rPr lang="en-US" sz="1800" b="1" spc="-1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  <a:r>
                  <a:rPr lang="en-US" sz="1800" b="1" spc="1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1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  <a:r>
                  <a:rPr lang="en-US" sz="1800" b="1" spc="-15" baseline="-20833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</a:t>
                </a:r>
                <a:r>
                  <a:rPr lang="en-US" sz="1800" b="1" spc="-22" baseline="-20833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B</a:t>
                </a:r>
                <a:r>
                  <a:rPr lang="en-US" sz="1800" b="1" spc="-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: </a:t>
                </a:r>
                <a:r>
                  <a:rPr lang="en-US" sz="1800" b="1" spc="-3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or</a:t>
                </a:r>
                <a:r>
                  <a:rPr lang="en-US" sz="1800" b="1" spc="-4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w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  <a:r>
                  <a:rPr lang="en-US" sz="1800" b="1" spc="-4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d-b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  <a:r>
                  <a:rPr lang="en-US" sz="1800" b="1" spc="-2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k</a:t>
                </a:r>
                <a:r>
                  <a:rPr lang="en-US" sz="1800" b="1" spc="-4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w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  <a:r>
                  <a:rPr lang="en-US" sz="1800" b="1" spc="-4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</a:t>
                </a:r>
                <a:r>
                  <a:rPr lang="en-US" sz="1800" b="1" spc="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  <a:r>
                  <a:rPr lang="en-US" sz="1800" b="1" spc="-3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ymm</a:t>
                </a:r>
                <a:r>
                  <a:rPr lang="en-US" sz="1800" b="1" spc="-2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y 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</a:t>
                </a:r>
                <a:r>
                  <a:rPr lang="en-US" sz="1800" b="1" spc="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h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</a:t>
                </a:r>
                <a:r>
                  <a:rPr lang="en-US" altLang="zh-CN" sz="1800" b="1" spc="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spc="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1800" b="1" i="1" spc="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𝝁</m:t>
                        </m:r>
                      </m:e>
                      <m:sup>
                        <m:r>
                          <a:rPr lang="en-US" altLang="zh-CN" sz="1800" b="1" i="1" spc="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800" b="1" i="1" spc="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1800" b="1" i="1" spc="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𝝁</m:t>
                        </m:r>
                      </m:e>
                      <m:sup>
                        <m:r>
                          <a:rPr lang="en-US" altLang="zh-CN" sz="1800" b="1" i="1" spc="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b="1" spc="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4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</a:t>
                </a:r>
                <a:r>
                  <a:rPr lang="en-US" sz="1800" b="1" spc="-2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y</a:t>
                </a:r>
                <a:r>
                  <a:rPr lang="en-US" sz="1800" b="1" spc="-2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</a:t>
                </a:r>
                <a:r>
                  <a:rPr lang="en-US" sz="1800" b="1" spc="-4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em</a:t>
                </a:r>
                <a:endParaRPr lang="en-US" altLang="zh-CN" sz="18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marR="618490" indent="-285750" algn="l">
                  <a:lnSpc>
                    <a:spcPct val="100000"/>
                  </a:lnSpc>
                  <a:buFont typeface="Wingdings" panose="05000000000000000000" pitchFamily="2" charset="2"/>
                  <a:buChar char="ü"/>
                </a:pPr>
                <a:r>
                  <a:rPr lang="en-US" sz="1800" b="1" spc="-1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</a:t>
                </a:r>
                <a:r>
                  <a:rPr lang="en-US" sz="1800" b="1" spc="-7" baseline="-20833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3,4,5,7,8,9 </a:t>
                </a:r>
                <a:r>
                  <a:rPr lang="en-US" sz="1800" b="1" spc="-1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:</a:t>
                </a:r>
                <a:r>
                  <a:rPr lang="en-US" sz="1800" b="1" spc="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4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other</a:t>
                </a:r>
                <a:r>
                  <a:rPr lang="en-US" sz="1800" b="1" spc="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</a:t>
                </a:r>
                <a:r>
                  <a:rPr lang="en-US" sz="1800" b="1" spc="-1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P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-</a:t>
                </a:r>
                <a:r>
                  <a:rPr lang="en-US" sz="1800" b="1" spc="-2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  <a:r>
                  <a:rPr lang="en-US" sz="1800" b="1" spc="-2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v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</a:t>
                </a:r>
                <a:r>
                  <a:rPr lang="en-US" sz="1800" b="1" spc="-5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  <a:r>
                  <a:rPr lang="en-US" sz="1800" b="1" spc="-2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g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</a:t>
                </a:r>
                <a:r>
                  <a:rPr lang="en-US" sz="1800" b="1" spc="-2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bse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</a:t>
                </a:r>
                <a:r>
                  <a:rPr lang="en-US" sz="1800" b="1" spc="-3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v</a:t>
                </a:r>
                <a:r>
                  <a:rPr lang="en-US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ab</a:t>
                </a:r>
                <a:r>
                  <a:rPr lang="en-US" sz="1800" b="1" spc="-5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l</a:t>
                </a:r>
                <a:r>
                  <a:rPr lang="en-US" sz="1800" b="1" spc="-1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es</a:t>
                </a:r>
                <a:endParaRPr sz="18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71" name="object 46">
                <a:extLst>
                  <a:ext uri="{FF2B5EF4-FFF2-40B4-BE49-F238E27FC236}">
                    <a16:creationId xmlns:a16="http://schemas.microsoft.com/office/drawing/2014/main" id="{4EAB2889-9745-4EBC-9B61-A536CF982E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094" y="4836348"/>
                <a:ext cx="8050001" cy="1184940"/>
              </a:xfrm>
              <a:prstGeom prst="rect">
                <a:avLst/>
              </a:prstGeom>
              <a:blipFill>
                <a:blip r:embed="rId13"/>
                <a:stretch>
                  <a:fillRect l="-1818" t="-6667" b="-11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25401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ea typeface="黑体"/>
                    <a:cs typeface="黑体"/>
                  </a:rPr>
                  <a:t>Impact of PID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𝑩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𝟎</m:t>
                        </m:r>
                      </m:sup>
                    </m:sSup>
                    <m:r>
                      <a:rPr lang="en-US" altLang="zh-CN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黑体"/>
                      </a:rPr>
                      <m:t>→</m:t>
                    </m:r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𝑲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∗</m:t>
                        </m:r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𝝁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𝝁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−</m:t>
                        </m:r>
                      </m:sup>
                    </m:sSup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黑体"/>
                    <a:ea typeface="黑体"/>
                    <a:cs typeface="黑体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blipFill>
                <a:blip r:embed="rId3"/>
                <a:stretch>
                  <a:fillRect t="-12963" b="-4074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826795B-E381-40B1-9C24-1A2389D81C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6177" y="3861047"/>
            <a:ext cx="4136263" cy="273630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9732321-E6CE-4750-AEDB-4A83CDB6CC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682" y="3978302"/>
            <a:ext cx="3624145" cy="261904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F2A223F-8CF7-4FD8-8130-5FCB389B67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815" y="1124741"/>
            <a:ext cx="3696153" cy="2736306"/>
          </a:xfrm>
          <a:prstGeom prst="rect">
            <a:avLst/>
          </a:prstGeom>
        </p:spPr>
      </p:pic>
      <p:sp>
        <p:nvSpPr>
          <p:cNvPr id="45" name="矩形 2">
            <a:extLst>
              <a:ext uri="{FF2B5EF4-FFF2-40B4-BE49-F238E27FC236}">
                <a16:creationId xmlns:a16="http://schemas.microsoft.com/office/drawing/2014/main" id="{60C4AF46-BAA1-4A09-8D74-243E48E2E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7448" y="1196752"/>
            <a:ext cx="4304992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930F1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LHC</a:t>
            </a:r>
            <a:r>
              <a:rPr lang="en-US" altLang="zh-CN" sz="2000" b="1" dirty="0">
                <a:solidFill>
                  <a:srgbClr val="0930F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r>
              <a:rPr lang="en-US" altLang="zh-CN" sz="20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selecting kaons using RICH information</a:t>
            </a: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endParaRPr lang="en-US" altLang="zh-CN" sz="20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930F1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ATLAS and CMS</a:t>
            </a:r>
            <a:r>
              <a:rPr lang="en-US" altLang="zh-CN" sz="20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 no hadron identification, relying on kinematic constraints to choose mass hypothesis 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2951D0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5384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ea typeface="黑体"/>
                    <a:cs typeface="黑体"/>
                  </a:rPr>
                  <a:t>Local tension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b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𝑷</m:t>
                        </m:r>
                      </m:e>
                      <m:sub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𝟓</m:t>
                        </m:r>
                      </m:sub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′</m:t>
                        </m:r>
                      </m:sup>
                    </m:sSubSup>
                  </m:oMath>
                </a14:m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黑体"/>
                  <a:ea typeface="黑体"/>
                  <a:cs typeface="黑体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blipFill>
                <a:blip r:embed="rId3"/>
                <a:stretch>
                  <a:fillRect t="-15741" b="-379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035D077B-36AB-4E36-A042-A02AD6B41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28" y="1124744"/>
            <a:ext cx="4197431" cy="280831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35CC627-A988-4104-A29B-761464DC4F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780" y="4221088"/>
            <a:ext cx="3603132" cy="237626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6710C3E-0F38-4E2B-B697-1A71780FD1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5626" y="4221088"/>
            <a:ext cx="3467585" cy="23762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5">
                <a:extLst>
                  <a:ext uri="{FF2B5EF4-FFF2-40B4-BE49-F238E27FC236}">
                    <a16:creationId xmlns:a16="http://schemas.microsoft.com/office/drawing/2014/main" id="{4B28377D-A5E3-4E70-AD2C-003EA7C6B151}"/>
                  </a:ext>
                </a:extLst>
              </p:cNvPr>
              <p:cNvSpPr txBox="1"/>
              <p:nvPr/>
            </p:nvSpPr>
            <p:spPr>
              <a:xfrm>
                <a:off x="4283968" y="797354"/>
                <a:ext cx="3467585" cy="83144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516" marR="4607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pc="-5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+mn-ea"/>
                            <a:cs typeface="Arial"/>
                          </a:rPr>
                        </m:ctrlPr>
                      </m:sSubSupPr>
                      <m:e>
                        <m:r>
                          <a:rPr lang="en-US" sz="1800" b="1" i="1" spc="-5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+mn-ea"/>
                            <a:cs typeface="Arial"/>
                          </a:rPr>
                          <m:t>𝑷</m:t>
                        </m:r>
                      </m:e>
                      <m:sub>
                        <m:r>
                          <a:rPr lang="en-US" sz="1800" b="1" i="1" spc="-5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+mn-ea"/>
                            <a:cs typeface="Arial"/>
                          </a:rPr>
                          <m:t>𝟓</m:t>
                        </m:r>
                      </m:sub>
                      <m:sup>
                        <m:r>
                          <a:rPr lang="en-US" sz="1800" b="1" i="1" spc="-5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+mn-ea"/>
                            <a:cs typeface="Arial"/>
                          </a:rPr>
                          <m:t>′</m:t>
                        </m:r>
                      </m:sup>
                    </m:sSubSup>
                    <m:r>
                      <a:rPr lang="en-US" sz="1800" b="1" i="1" spc="-5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+mn-ea"/>
                        <a:cs typeface="Arial"/>
                      </a:rPr>
                      <m:t>=</m:t>
                    </m:r>
                    <m:f>
                      <m:fPr>
                        <m:ctrlPr>
                          <a:rPr lang="en-US" sz="1800" b="1" i="1" spc="-5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ea typeface="+mn-ea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1" i="1" spc="-5" smtClean="0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sz="1800" b="1" i="1" spc="-5" smtClean="0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Arial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800" b="1" i="1" spc="-5" smtClean="0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Arial"/>
                              </a:rPr>
                              <m:t>𝟓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1800" b="1" i="1" spc="-5" smtClean="0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Arial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1800" b="1" i="1" spc="-5" smtClean="0">
                                    <a:solidFill>
                                      <a:srgbClr val="0930F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Arial"/>
                                  </a:rPr>
                                </m:ctrlPr>
                              </m:sSubPr>
                              <m:e>
                                <m:r>
                                  <a:rPr lang="en-US" sz="1800" b="1" i="1" spc="-5" smtClean="0">
                                    <a:solidFill>
                                      <a:srgbClr val="0930F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Arial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US" sz="1800" b="1" i="1" spc="-5" smtClean="0">
                                    <a:solidFill>
                                      <a:srgbClr val="0930F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Arial"/>
                                  </a:rPr>
                                  <m:t>𝑳</m:t>
                                </m:r>
                                <m:r>
                                  <a:rPr lang="en-US" sz="1800" b="1" i="1" spc="-5" smtClean="0">
                                    <a:solidFill>
                                      <a:srgbClr val="0930F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Arial"/>
                                  </a:rPr>
                                  <m:t> </m:t>
                                </m:r>
                              </m:sub>
                            </m:sSub>
                            <m:r>
                              <a:rPr lang="en-US" sz="1800" b="1" i="1" spc="-5" smtClean="0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Arial"/>
                              </a:rPr>
                              <m:t>(</m:t>
                            </m:r>
                            <m:r>
                              <a:rPr lang="en-US" sz="1800" b="1" i="1" spc="-5" smtClean="0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Arial"/>
                              </a:rPr>
                              <m:t>𝟏</m:t>
                            </m:r>
                            <m:r>
                              <a:rPr lang="en-US" sz="1800" b="1" i="1" spc="-5" smtClean="0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Arial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800" b="1" i="1" spc="-5" smtClean="0">
                                    <a:solidFill>
                                      <a:srgbClr val="0930F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Arial"/>
                                  </a:rPr>
                                </m:ctrlPr>
                              </m:sSubPr>
                              <m:e>
                                <m:r>
                                  <a:rPr lang="en-US" sz="1800" b="1" i="1" spc="-5" smtClean="0">
                                    <a:solidFill>
                                      <a:srgbClr val="0930F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Arial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US" sz="1800" b="1" i="1" spc="-5" smtClean="0">
                                    <a:solidFill>
                                      <a:srgbClr val="0930F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Arial"/>
                                  </a:rPr>
                                  <m:t>𝑳</m:t>
                                </m:r>
                              </m:sub>
                            </m:sSub>
                            <m:r>
                              <a:rPr lang="en-US" sz="1800" b="1" i="1" spc="-5" smtClean="0">
                                <a:solidFill>
                                  <a:srgbClr val="0930F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Arial"/>
                              </a:rPr>
                              <m:t>)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  </a:t>
                </a:r>
                <a:r>
                  <a:rPr lang="en-US" altLang="zh-CN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has</a:t>
                </a:r>
                <a:r>
                  <a:rPr lang="en-US" sz="2000" b="1" spc="-5" dirty="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rPr>
                  <a:t> reduced dependence on form factor </a:t>
                </a:r>
              </a:p>
            </p:txBody>
          </p:sp>
        </mc:Choice>
        <mc:Fallback xmlns="">
          <p:sp>
            <p:nvSpPr>
              <p:cNvPr id="11" name="object 5">
                <a:extLst>
                  <a:ext uri="{FF2B5EF4-FFF2-40B4-BE49-F238E27FC236}">
                    <a16:creationId xmlns:a16="http://schemas.microsoft.com/office/drawing/2014/main" id="{4B28377D-A5E3-4E70-AD2C-003EA7C6B1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797354"/>
                <a:ext cx="3467585" cy="831446"/>
              </a:xfrm>
              <a:prstGeom prst="rect">
                <a:avLst/>
              </a:prstGeom>
              <a:blipFill>
                <a:blip r:embed="rId7"/>
                <a:stretch>
                  <a:fillRect l="-4218" r="-703" b="-183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522EE028-E870-4C0D-994A-6003144042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89259" y="1772816"/>
            <a:ext cx="2591053" cy="2232248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0E865C20-652D-4D9E-A8FA-C6A6CDD8F020}"/>
              </a:ext>
            </a:extLst>
          </p:cNvPr>
          <p:cNvSpPr/>
          <p:nvPr/>
        </p:nvSpPr>
        <p:spPr bwMode="auto">
          <a:xfrm>
            <a:off x="1187624" y="2276872"/>
            <a:ext cx="792088" cy="108012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16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panose="020B0604020202020204" pitchFamily="34" charset="0"/>
                    <a:ea typeface="黑体"/>
                    <a:cs typeface="Helvetica" panose="020B0604020202020204" pitchFamily="34" charset="0"/>
                  </a:rPr>
                  <a:t>Global fit of </a:t>
                </a:r>
                <a14:m>
                  <m:oMath xmlns:m="http://schemas.openxmlformats.org/officeDocument/2006/math">
                    <m:r>
                      <a:rPr lang="en-US" altLang="zh-CN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𝒃</m:t>
                    </m:r>
                    <m:r>
                      <a:rPr lang="en-US" altLang="zh-CN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→</m:t>
                    </m:r>
                    <m:r>
                      <a:rPr lang="en-US" altLang="zh-CN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𝒔</m:t>
                    </m:r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  <m:t>𝒍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  <m:t>𝒍</m:t>
                        </m:r>
                      </m:e>
                      <m:sup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3"/>
                <a:stretch>
                  <a:fillRect t="-15094" b="-4150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A9219576-A27E-403D-9F86-2F2179D61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80" y="1666993"/>
            <a:ext cx="2267744" cy="38047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10F7336-1A6A-4CCA-9580-3A496A8F5B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0243" y="1268760"/>
            <a:ext cx="4786133" cy="11903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5">
                <a:extLst>
                  <a:ext uri="{FF2B5EF4-FFF2-40B4-BE49-F238E27FC236}">
                    <a16:creationId xmlns:a16="http://schemas.microsoft.com/office/drawing/2014/main" id="{6AB833E4-B48A-491A-9EF8-3A8AA87AE8C0}"/>
                  </a:ext>
                </a:extLst>
              </p:cNvPr>
              <p:cNvSpPr txBox="1"/>
              <p:nvPr/>
            </p:nvSpPr>
            <p:spPr>
              <a:xfrm>
                <a:off x="395536" y="836712"/>
                <a:ext cx="7992888" cy="31694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54416" marR="4607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b="1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Most relevant Wilson coefficients: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𝑪</m:t>
                        </m:r>
                      </m:e>
                      <m:sub>
                        <m: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𝟗</m:t>
                        </m:r>
                      </m:sub>
                    </m:sSub>
                    <m:r>
                      <a:rPr lang="en-US" altLang="zh-CN" sz="2000" b="1" i="1" spc="1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</m:oMath>
                </a14:m>
                <a:r>
                  <a:rPr lang="en-US" altLang="zh-CN" sz="2000" b="1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𝑪</m:t>
                        </m:r>
                      </m:e>
                      <m:sub>
                        <m: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𝟏𝟎</m:t>
                        </m:r>
                      </m:sub>
                    </m:sSub>
                  </m:oMath>
                </a14:m>
                <a:endParaRPr lang="en-US" altLang="zh-CN" sz="2000" b="1" spc="1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17" name="object 5">
                <a:extLst>
                  <a:ext uri="{FF2B5EF4-FFF2-40B4-BE49-F238E27FC236}">
                    <a16:creationId xmlns:a16="http://schemas.microsoft.com/office/drawing/2014/main" id="{6AB833E4-B48A-491A-9EF8-3A8AA87AE8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836712"/>
                <a:ext cx="7992888" cy="316946"/>
              </a:xfrm>
              <a:prstGeom prst="rect">
                <a:avLst/>
              </a:prstGeom>
              <a:blipFill>
                <a:blip r:embed="rId6"/>
                <a:stretch>
                  <a:fillRect l="-1678" t="-21154" b="-5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BAFC17CF-CD1C-4919-A84A-CC3C45FD27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00" y="2636912"/>
            <a:ext cx="3715612" cy="3672408"/>
          </a:xfrm>
          <a:prstGeom prst="rect">
            <a:avLst/>
          </a:prstGeom>
        </p:spPr>
      </p:pic>
      <p:sp>
        <p:nvSpPr>
          <p:cNvPr id="6" name="星形: 五角 5">
            <a:extLst>
              <a:ext uri="{FF2B5EF4-FFF2-40B4-BE49-F238E27FC236}">
                <a16:creationId xmlns:a16="http://schemas.microsoft.com/office/drawing/2014/main" id="{4E3C3374-87A8-4CB2-92A2-A2A009005903}"/>
              </a:ext>
            </a:extLst>
          </p:cNvPr>
          <p:cNvSpPr/>
          <p:nvPr/>
        </p:nvSpPr>
        <p:spPr bwMode="auto">
          <a:xfrm>
            <a:off x="1979712" y="4221088"/>
            <a:ext cx="216024" cy="194320"/>
          </a:xfrm>
          <a:prstGeom prst="star5">
            <a:avLst/>
          </a:prstGeom>
          <a:solidFill>
            <a:schemeClr val="tx1"/>
          </a:solidFill>
          <a:ln w="9525" cap="flat" cmpd="sng" algn="ctr">
            <a:solidFill>
              <a:srgbClr val="0930F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F707CC66-5179-4FAB-BF29-61B93060B391}"/>
              </a:ext>
            </a:extLst>
          </p:cNvPr>
          <p:cNvSpPr/>
          <p:nvPr/>
        </p:nvSpPr>
        <p:spPr>
          <a:xfrm>
            <a:off x="1979712" y="3954542"/>
            <a:ext cx="6358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SM</a:t>
            </a:r>
            <a:endParaRPr lang="zh-CN" altLang="en-US" sz="16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object 5">
                <a:extLst>
                  <a:ext uri="{FF2B5EF4-FFF2-40B4-BE49-F238E27FC236}">
                    <a16:creationId xmlns:a16="http://schemas.microsoft.com/office/drawing/2014/main" id="{4AD1039D-4BB8-4E41-9AEB-AD41602BA721}"/>
                  </a:ext>
                </a:extLst>
              </p:cNvPr>
              <p:cNvSpPr txBox="1"/>
              <p:nvPr/>
            </p:nvSpPr>
            <p:spPr>
              <a:xfrm>
                <a:off x="4211960" y="2780928"/>
                <a:ext cx="4608512" cy="135107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54416" marR="4607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b="1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Global fit of </a:t>
                </a:r>
                <a14:m>
                  <m:oMath xmlns:m="http://schemas.openxmlformats.org/officeDocument/2006/math">
                    <m:r>
                      <a:rPr lang="en-US" altLang="zh-CN" sz="2000" b="1" i="1" spc="1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/>
                      </a:rPr>
                      <m:t>𝒃</m:t>
                    </m:r>
                    <m:r>
                      <a:rPr lang="en-US" altLang="zh-CN" sz="2000" b="1" i="1" spc="1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/>
                      </a:rPr>
                      <m:t>→</m:t>
                    </m:r>
                    <m:r>
                      <a:rPr lang="en-US" altLang="zh-CN" sz="2000" b="1" i="1" spc="1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/>
                      </a:rPr>
                      <m:t>𝒔</m:t>
                    </m:r>
                    <m:sSup>
                      <m:sSupPr>
                        <m:ctrlP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𝒍</m:t>
                        </m:r>
                      </m:e>
                      <m:sup>
                        <m: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𝒍</m:t>
                        </m:r>
                      </m:e>
                      <m:sup>
                        <m: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1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 rate and angular observables </a:t>
                </a:r>
              </a:p>
              <a:p>
                <a:pPr marL="811616" marR="4607" lvl="1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b="1" spc="10" dirty="0">
                    <a:solidFill>
                      <a:srgbClr val="C00000"/>
                    </a:solidFill>
                    <a:latin typeface="Arial"/>
                    <a:cs typeface="Arial"/>
                  </a:rPr>
                  <a:t>Deviation from SM:  3-5</a:t>
                </a:r>
                <a14:m>
                  <m:oMath xmlns:m="http://schemas.openxmlformats.org/officeDocument/2006/math">
                    <m:r>
                      <a:rPr lang="en-US" altLang="zh-CN" sz="2000" b="1" i="1" spc="1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𝝈</m:t>
                    </m:r>
                  </m:oMath>
                </a14:m>
                <a:endParaRPr lang="en-US" altLang="zh-CN" sz="2000" b="1" spc="10" dirty="0">
                  <a:solidFill>
                    <a:srgbClr val="C00000"/>
                  </a:solidFill>
                  <a:latin typeface="Arial"/>
                  <a:cs typeface="Arial"/>
                </a:endParaRPr>
              </a:p>
              <a:p>
                <a:pPr marL="354416" marR="4607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b="1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Shifting </a:t>
                </a:r>
                <a14:m>
                  <m:oMath xmlns:m="http://schemas.openxmlformats.org/officeDocument/2006/math">
                    <m:r>
                      <a:rPr lang="en-US" altLang="zh-CN" sz="2000" b="1" i="0" spc="1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/>
                      </a:rPr>
                      <m:t>𝐑𝐞</m:t>
                    </m:r>
                    <m:r>
                      <a:rPr lang="en-US" altLang="zh-CN" sz="2000" b="1" i="0" spc="1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/>
                      </a:rPr>
                      <m:t>(</m:t>
                    </m:r>
                    <m:sSub>
                      <m:sSubPr>
                        <m:ctrlPr>
                          <a:rPr lang="en-US" altLang="zh-CN" sz="2000" b="1" i="1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altLang="zh-CN" sz="2000" b="1" i="0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spc="1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𝟗</m:t>
                        </m:r>
                      </m:sub>
                    </m:sSub>
                    <m:r>
                      <a:rPr lang="en-US" altLang="zh-CN" sz="2000" b="1" i="0" spc="1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/>
                      </a:rPr>
                      <m:t>)</m:t>
                    </m:r>
                  </m:oMath>
                </a14:m>
                <a:r>
                  <a:rPr lang="en-US" altLang="zh-CN" sz="2000" b="1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 can explain data </a:t>
                </a:r>
              </a:p>
            </p:txBody>
          </p:sp>
        </mc:Choice>
        <mc:Fallback xmlns="">
          <p:sp>
            <p:nvSpPr>
              <p:cNvPr id="21" name="object 5">
                <a:extLst>
                  <a:ext uri="{FF2B5EF4-FFF2-40B4-BE49-F238E27FC236}">
                    <a16:creationId xmlns:a16="http://schemas.microsoft.com/office/drawing/2014/main" id="{4AD1039D-4BB8-4E41-9AEB-AD41602BA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780928"/>
                <a:ext cx="4608512" cy="1351075"/>
              </a:xfrm>
              <a:prstGeom prst="rect">
                <a:avLst/>
              </a:prstGeom>
              <a:blipFill>
                <a:blip r:embed="rId8"/>
                <a:stretch>
                  <a:fillRect l="-2910" t="-4955" b="-10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C7E599C5-093F-4860-B710-A6165596FA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3989" y="4437112"/>
            <a:ext cx="3492387" cy="2264714"/>
          </a:xfrm>
          <a:prstGeom prst="rect">
            <a:avLst/>
          </a:prstGeom>
        </p:spPr>
      </p:pic>
      <p:sp>
        <p:nvSpPr>
          <p:cNvPr id="27" name="object 5">
            <a:extLst>
              <a:ext uri="{FF2B5EF4-FFF2-40B4-BE49-F238E27FC236}">
                <a16:creationId xmlns:a16="http://schemas.microsoft.com/office/drawing/2014/main" id="{D416AF9B-C7B0-453E-955A-1F091D24DC29}"/>
              </a:ext>
            </a:extLst>
          </p:cNvPr>
          <p:cNvSpPr txBox="1"/>
          <p:nvPr/>
        </p:nvSpPr>
        <p:spPr>
          <a:xfrm>
            <a:off x="554012" y="6309320"/>
            <a:ext cx="3657600" cy="3182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16" marR="4607" algn="l" defTabSz="829178" eaLnBrk="1" fontAlgn="auto" hangingPunct="1">
              <a:lnSpc>
                <a:spcPct val="1117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000" b="1" dirty="0">
                <a:solidFill>
                  <a:srgbClr val="36990D"/>
                </a:solidFill>
              </a:rPr>
              <a:t>Eur.Phys.J. C</a:t>
            </a:r>
            <a:r>
              <a:rPr lang="en-US" altLang="zh-CN" sz="2000" b="1" dirty="0">
                <a:solidFill>
                  <a:srgbClr val="36990D"/>
                </a:solidFill>
              </a:rPr>
              <a:t>80</a:t>
            </a:r>
            <a:r>
              <a:rPr lang="zh-CN" altLang="zh-CN" sz="2000" b="1" dirty="0">
                <a:solidFill>
                  <a:srgbClr val="36990D"/>
                </a:solidFill>
              </a:rPr>
              <a:t> (20</a:t>
            </a:r>
            <a:r>
              <a:rPr lang="en-US" altLang="zh-CN" sz="2000" b="1" dirty="0">
                <a:solidFill>
                  <a:srgbClr val="36990D"/>
                </a:solidFill>
              </a:rPr>
              <a:t>20</a:t>
            </a:r>
            <a:r>
              <a:rPr lang="zh-CN" altLang="zh-CN" sz="2000" b="1" dirty="0">
                <a:solidFill>
                  <a:srgbClr val="36990D"/>
                </a:solidFill>
              </a:rPr>
              <a:t>)</a:t>
            </a:r>
            <a:r>
              <a:rPr lang="en-US" altLang="zh-CN" sz="2000" b="1" dirty="0">
                <a:solidFill>
                  <a:srgbClr val="36990D"/>
                </a:solidFill>
              </a:rPr>
              <a:t> 252</a:t>
            </a:r>
            <a:r>
              <a:rPr lang="zh-CN" altLang="zh-CN" sz="2000" b="1" dirty="0">
                <a:solidFill>
                  <a:srgbClr val="36990D"/>
                </a:solidFill>
              </a:rPr>
              <a:t> </a:t>
            </a:r>
            <a:r>
              <a:rPr lang="en-US" altLang="zh-CN" sz="2000" b="1" spc="10" dirty="0">
                <a:solidFill>
                  <a:srgbClr val="36990D"/>
                </a:solidFill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531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/>
      <p:bldP spid="2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69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黑体"/>
                <a:cs typeface="Helvetica" panose="020B0604020202020204" pitchFamily="34" charset="0"/>
              </a:rPr>
              <a:t>LFU in neutral-current decays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panose="020B0604020202020204" pitchFamily="34" charset="0"/>
              <a:ea typeface="黑体"/>
              <a:cs typeface="Helvetica" panose="020B0604020202020204" pitchFamily="34" charset="0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3" name="矩形 2">
            <a:extLst>
              <a:ext uri="{FF2B5EF4-FFF2-40B4-BE49-F238E27FC236}">
                <a16:creationId xmlns:a16="http://schemas.microsoft.com/office/drawing/2014/main" id="{107D9308-5023-477A-B9B2-739ED82E5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5" y="1772816"/>
            <a:ext cx="82809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lvl="0" indent="-342900" algn="l"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Free of form factor uncertainties,  prediction </a:t>
            </a:r>
            <a:r>
              <a:rPr lang="en-US" altLang="zh-CN" sz="20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error O(10</a:t>
            </a:r>
            <a:r>
              <a:rPr lang="en-US" altLang="zh-CN" sz="2000" b="1" baseline="30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-3</a:t>
            </a:r>
            <a:r>
              <a:rPr lang="en-US" altLang="zh-CN" sz="20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 </a:t>
            </a:r>
            <a:endParaRPr lang="en-US" altLang="zh-CN" sz="20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Experimental challenge: electron reconstruction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FF329366-5950-4A5F-A191-5CE2A0E20534}"/>
                  </a:ext>
                </a:extLst>
              </p:cNvPr>
              <p:cNvSpPr/>
              <p:nvPr/>
            </p:nvSpPr>
            <p:spPr>
              <a:xfrm>
                <a:off x="1187624" y="764704"/>
                <a:ext cx="5565884" cy="931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dirty="0" smtClean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400" b="1" i="1" dirty="0" smtClean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𝑹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sz="2400" b="1" i="1" dirty="0" smtClean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400" b="1" i="1" dirty="0" smtClean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𝑲</m:t>
                              </m:r>
                            </m:e>
                            <m:sup>
                              <m:r>
                                <a:rPr lang="en-US" altLang="zh-CN" sz="2400" b="1" i="1" dirty="0" smtClean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(∗)</m:t>
                              </m:r>
                            </m:sup>
                          </m:sSup>
                        </m:sub>
                      </m:sSub>
                      <m:r>
                        <a:rPr lang="en-US" altLang="zh-CN" sz="2400" b="1" i="1" dirty="0" smtClean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 dirty="0" smtClean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zh-CN" sz="2400" b="1" i="0" dirty="0" smtClean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𝐁</m:t>
                          </m:r>
                          <m:d>
                            <m:dPr>
                              <m:ctrlPr>
                                <a:rPr lang="en-US" altLang="zh-CN" sz="2400" b="1" i="1" dirty="0" smtClean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b="1" i="1" dirty="0" smtClean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𝑩</m:t>
                              </m:r>
                              <m:r>
                                <a:rPr lang="en-US" altLang="zh-CN" sz="2400" b="1" i="1" dirty="0" smtClean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𝑲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altLang="zh-CN" sz="2400" b="1" i="1" dirty="0" smtClean="0">
                                          <a:solidFill>
                                            <a:srgbClr val="2951D0"/>
                                          </a:solidFill>
                                          <a:latin typeface="Cambria Math" panose="02040503050406030204" pitchFamily="18" charset="0"/>
                                          <a:cs typeface="Helvetica" panose="020B0604020202020204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2400" b="1" i="1" dirty="0" smtClean="0">
                                          <a:solidFill>
                                            <a:srgbClr val="2951D0"/>
                                          </a:solidFill>
                                          <a:latin typeface="Cambria Math" panose="02040503050406030204" pitchFamily="18" charset="0"/>
                                          <a:cs typeface="Helvetica" panose="020B0604020202020204" pitchFamily="34" charset="0"/>
                                        </a:rPr>
                                        <m:t>∗</m:t>
                                      </m:r>
                                    </m:e>
                                  </m:d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2400" b="1" i="1" dirty="0" smtClean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 </m:t>
                              </m:r>
                            </m:e>
                          </m:d>
                        </m:num>
                        <m:den>
                          <m:r>
                            <a:rPr lang="en-US" altLang="zh-CN" sz="2400" b="1" i="0" dirty="0" smtClean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𝐁</m:t>
                          </m:r>
                          <m:d>
                            <m:dPr>
                              <m:ctrlPr>
                                <a:rPr lang="en-US" altLang="zh-CN" sz="2400" b="1" i="1" dirty="0" smtClean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b="1" i="1" dirty="0" smtClean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𝑩</m:t>
                              </m:r>
                              <m:r>
                                <a:rPr lang="en-US" altLang="zh-CN" sz="2400" b="1" i="1" dirty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𝑲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altLang="zh-CN" sz="2400" b="1" i="1" dirty="0" smtClean="0">
                                          <a:solidFill>
                                            <a:srgbClr val="2951D0"/>
                                          </a:solidFill>
                                          <a:latin typeface="Cambria Math" panose="02040503050406030204" pitchFamily="18" charset="0"/>
                                          <a:cs typeface="Helvetica" panose="020B0604020202020204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2400" b="1" i="1" dirty="0" smtClean="0">
                                          <a:solidFill>
                                            <a:srgbClr val="2951D0"/>
                                          </a:solidFill>
                                          <a:latin typeface="Cambria Math" panose="02040503050406030204" pitchFamily="18" charset="0"/>
                                          <a:cs typeface="Helvetica" panose="020B0604020202020204" pitchFamily="34" charset="0"/>
                                        </a:rPr>
                                        <m:t>∗</m:t>
                                      </m:r>
                                    </m:e>
                                  </m:d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2400" b="1" i="1" dirty="0" smtClean="0">
                                      <a:solidFill>
                                        <a:srgbClr val="2951D0"/>
                                      </a:solidFill>
                                      <a:latin typeface="Cambria Math" panose="02040503050406030204" pitchFamily="18" charset="0"/>
                                      <a:cs typeface="Helvetica" panose="020B0604020202020204" pitchFamily="34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altLang="zh-CN" sz="2400" b="1" i="1" dirty="0" smtClean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 ≈ </m:t>
                      </m:r>
                      <m:r>
                        <a:rPr lang="en-US" altLang="zh-CN" sz="2400" b="1" i="1" dirty="0" smtClean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FF329366-5950-4A5F-A191-5CE2A0E205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764704"/>
                <a:ext cx="5565884" cy="9312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2560A9F4-D45C-4006-904D-DF92C64AB0B2}"/>
              </a:ext>
            </a:extLst>
          </p:cNvPr>
          <p:cNvSpPr txBox="1"/>
          <p:nvPr/>
        </p:nvSpPr>
        <p:spPr bwMode="auto">
          <a:xfrm>
            <a:off x="5386922" y="836712"/>
            <a:ext cx="4812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800" b="1" dirty="0">
                <a:solidFill>
                  <a:srgbClr val="2951D0"/>
                </a:solidFill>
                <a:latin typeface="Cambria Math" panose="02040503050406030204" pitchFamily="18" charset="0"/>
                <a:cs typeface="Helvetica" panose="020B0604020202020204" pitchFamily="34" charset="0"/>
              </a:rPr>
              <a:t>SM</a:t>
            </a:r>
            <a:endParaRPr lang="zh-CN" altLang="en-US" sz="1800" b="1" dirty="0">
              <a:solidFill>
                <a:srgbClr val="2951D0"/>
              </a:solidFill>
              <a:latin typeface="Cambria Math" panose="02040503050406030204" pitchFamily="18" charset="0"/>
              <a:cs typeface="Helvetica" panose="020B0604020202020204" pitchFamily="34" charset="0"/>
            </a:endParaRPr>
          </a:p>
        </p:txBody>
      </p:sp>
      <p:sp>
        <p:nvSpPr>
          <p:cNvPr id="15" name="object 26">
            <a:extLst>
              <a:ext uri="{FF2B5EF4-FFF2-40B4-BE49-F238E27FC236}">
                <a16:creationId xmlns:a16="http://schemas.microsoft.com/office/drawing/2014/main" id="{6FCF66D2-9D3A-4D76-B05C-66F88997A7C3}"/>
              </a:ext>
            </a:extLst>
          </p:cNvPr>
          <p:cNvSpPr/>
          <p:nvPr/>
        </p:nvSpPr>
        <p:spPr>
          <a:xfrm>
            <a:off x="3995936" y="2636912"/>
            <a:ext cx="2520280" cy="15798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7">
            <a:extLst>
              <a:ext uri="{FF2B5EF4-FFF2-40B4-BE49-F238E27FC236}">
                <a16:creationId xmlns:a16="http://schemas.microsoft.com/office/drawing/2014/main" id="{B1BC3ABB-2875-4DB0-AAD3-30B2E84112C3}"/>
              </a:ext>
            </a:extLst>
          </p:cNvPr>
          <p:cNvSpPr txBox="1"/>
          <p:nvPr/>
        </p:nvSpPr>
        <p:spPr>
          <a:xfrm>
            <a:off x="2225526" y="2852936"/>
            <a:ext cx="2346474" cy="6616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 algn="l">
              <a:lnSpc>
                <a:spcPct val="111700"/>
              </a:lnSpc>
            </a:pPr>
            <a:r>
              <a:rPr lang="en-US" altLang="zh-CN" sz="2000" b="1" spc="-10" dirty="0">
                <a:solidFill>
                  <a:srgbClr val="7F0000"/>
                </a:solidFill>
                <a:latin typeface="Arial"/>
                <a:cs typeface="Arial"/>
              </a:rPr>
              <a:t>E</a:t>
            </a:r>
            <a:r>
              <a:rPr lang="en-US" altLang="zh-CN" sz="2000" b="1" dirty="0">
                <a:solidFill>
                  <a:srgbClr val="7F0000"/>
                </a:solidFill>
                <a:latin typeface="Arial"/>
                <a:cs typeface="Arial"/>
              </a:rPr>
              <a:t>lectron  </a:t>
            </a:r>
            <a:r>
              <a:rPr lang="en-US" altLang="zh-CN" sz="2000" b="1" spc="-5" dirty="0">
                <a:solidFill>
                  <a:srgbClr val="7F0000"/>
                </a:solidFill>
                <a:latin typeface="Arial"/>
                <a:cs typeface="Arial"/>
              </a:rPr>
              <a:t>bremsstrahlung</a:t>
            </a:r>
            <a:r>
              <a:rPr lang="en-US" altLang="zh-CN" sz="2000" b="1" spc="-10" dirty="0">
                <a:solidFill>
                  <a:srgbClr val="7F0000"/>
                </a:solidFill>
                <a:latin typeface="Arial"/>
                <a:cs typeface="Arial"/>
              </a:rPr>
              <a:t> 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F283C2E1-161E-4601-BB08-400E38E008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190" y="4311411"/>
            <a:ext cx="6835162" cy="242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𝑹</m:t>
                          </m:r>
                        </m:e>
                        <m:sub>
                          <m: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𝑲</m:t>
                          </m:r>
                        </m:sub>
                      </m:sSub>
                    </m:oMath>
                  </m:oMathPara>
                </a14:m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0" name="object 17">
            <a:extLst>
              <a:ext uri="{FF2B5EF4-FFF2-40B4-BE49-F238E27FC236}">
                <a16:creationId xmlns:a16="http://schemas.microsoft.com/office/drawing/2014/main" id="{BD6479A2-88F7-468F-AA0C-EBBDA286C617}"/>
              </a:ext>
            </a:extLst>
          </p:cNvPr>
          <p:cNvSpPr txBox="1"/>
          <p:nvPr/>
        </p:nvSpPr>
        <p:spPr>
          <a:xfrm>
            <a:off x="668710" y="2649880"/>
            <a:ext cx="2286000" cy="220979"/>
          </a:xfrm>
          <a:prstGeom prst="rect">
            <a:avLst/>
          </a:prstGeom>
          <a:solidFill>
            <a:srgbClr val="E5E5FF"/>
          </a:solidFill>
        </p:spPr>
        <p:txBody>
          <a:bodyPr vert="horz" wrap="square" lIns="0" tIns="0" rIns="0" bIns="0" rtlCol="0">
            <a:spAutoFit/>
          </a:bodyPr>
          <a:lstStyle/>
          <a:p>
            <a:pPr marL="76200">
              <a:lnSpc>
                <a:spcPct val="100000"/>
              </a:lnSpc>
            </a:pPr>
            <a:r>
              <a:rPr lang="en-US" altLang="zh-CN"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[</a:t>
            </a:r>
            <a:r>
              <a:rPr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PR</a:t>
            </a:r>
            <a:r>
              <a:rPr sz="1400" b="1" dirty="0">
                <a:solidFill>
                  <a:srgbClr val="00007F"/>
                </a:solidFill>
                <a:latin typeface="Courier New"/>
                <a:cs typeface="Courier New"/>
              </a:rPr>
              <a:t>D </a:t>
            </a:r>
            <a:r>
              <a:rPr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86(2012)032012]</a:t>
            </a:r>
            <a:endParaRPr sz="1400" dirty="0">
              <a:latin typeface="Courier New"/>
              <a:cs typeface="Courier New"/>
            </a:endParaRPr>
          </a:p>
        </p:txBody>
      </p:sp>
      <p:sp>
        <p:nvSpPr>
          <p:cNvPr id="11" name="object 18">
            <a:extLst>
              <a:ext uri="{FF2B5EF4-FFF2-40B4-BE49-F238E27FC236}">
                <a16:creationId xmlns:a16="http://schemas.microsoft.com/office/drawing/2014/main" id="{8E4FAD3C-8932-414D-8ED2-0EAE7FD6F249}"/>
              </a:ext>
            </a:extLst>
          </p:cNvPr>
          <p:cNvSpPr txBox="1"/>
          <p:nvPr/>
        </p:nvSpPr>
        <p:spPr>
          <a:xfrm>
            <a:off x="611560" y="3568061"/>
            <a:ext cx="2400300" cy="220979"/>
          </a:xfrm>
          <a:prstGeom prst="rect">
            <a:avLst/>
          </a:prstGeom>
          <a:solidFill>
            <a:srgbClr val="E5E5FF"/>
          </a:solidFill>
        </p:spPr>
        <p:txBody>
          <a:bodyPr vert="horz" wrap="square" lIns="0" tIns="0" rIns="0" bIns="0" rtlCol="0">
            <a:spAutoFit/>
          </a:bodyPr>
          <a:lstStyle/>
          <a:p>
            <a:pPr marL="80010">
              <a:lnSpc>
                <a:spcPct val="100000"/>
              </a:lnSpc>
            </a:pPr>
            <a:r>
              <a:rPr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[PR</a:t>
            </a:r>
            <a:r>
              <a:rPr sz="1400" b="1" dirty="0">
                <a:solidFill>
                  <a:srgbClr val="00007F"/>
                </a:solidFill>
                <a:latin typeface="Courier New"/>
                <a:cs typeface="Courier New"/>
              </a:rPr>
              <a:t>L </a:t>
            </a:r>
            <a:r>
              <a:rPr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103(2009)171801]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1BF859A2-7159-4EDB-92AB-57A963A0D59F}"/>
              </a:ext>
            </a:extLst>
          </p:cNvPr>
          <p:cNvSpPr/>
          <p:nvPr/>
        </p:nvSpPr>
        <p:spPr>
          <a:xfrm>
            <a:off x="827584" y="4941168"/>
            <a:ext cx="7519670" cy="736600"/>
          </a:xfrm>
          <a:custGeom>
            <a:avLst/>
            <a:gdLst/>
            <a:ahLst/>
            <a:cxnLst/>
            <a:rect l="l" t="t" r="r" b="b"/>
            <a:pathLst>
              <a:path w="7519670" h="736600">
                <a:moveTo>
                  <a:pt x="123190" y="0"/>
                </a:moveTo>
                <a:lnTo>
                  <a:pt x="83677" y="8122"/>
                </a:lnTo>
                <a:lnTo>
                  <a:pt x="47785" y="29991"/>
                </a:lnTo>
                <a:lnTo>
                  <a:pt x="19498" y="61862"/>
                </a:lnTo>
                <a:lnTo>
                  <a:pt x="2803" y="99988"/>
                </a:lnTo>
                <a:lnTo>
                  <a:pt x="0" y="613410"/>
                </a:lnTo>
                <a:lnTo>
                  <a:pt x="967" y="626975"/>
                </a:lnTo>
                <a:lnTo>
                  <a:pt x="14298" y="666043"/>
                </a:lnTo>
                <a:lnTo>
                  <a:pt x="40174" y="699751"/>
                </a:lnTo>
                <a:lnTo>
                  <a:pt x="74609" y="724355"/>
                </a:lnTo>
                <a:lnTo>
                  <a:pt x="113618" y="736107"/>
                </a:lnTo>
                <a:lnTo>
                  <a:pt x="7396480" y="736600"/>
                </a:lnTo>
                <a:lnTo>
                  <a:pt x="7410045" y="735651"/>
                </a:lnTo>
                <a:lnTo>
                  <a:pt x="7449113" y="722530"/>
                </a:lnTo>
                <a:lnTo>
                  <a:pt x="7482821" y="696911"/>
                </a:lnTo>
                <a:lnTo>
                  <a:pt x="7507425" y="662539"/>
                </a:lnTo>
                <a:lnTo>
                  <a:pt x="7519177" y="623160"/>
                </a:lnTo>
                <a:lnTo>
                  <a:pt x="7519670" y="123190"/>
                </a:lnTo>
                <a:lnTo>
                  <a:pt x="7518721" y="109624"/>
                </a:lnTo>
                <a:lnTo>
                  <a:pt x="7505600" y="70556"/>
                </a:lnTo>
                <a:lnTo>
                  <a:pt x="7479981" y="36848"/>
                </a:lnTo>
                <a:lnTo>
                  <a:pt x="7445609" y="12244"/>
                </a:lnTo>
                <a:lnTo>
                  <a:pt x="7406230" y="492"/>
                </a:lnTo>
                <a:lnTo>
                  <a:pt x="12319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7970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7">
            <a:extLst>
              <a:ext uri="{FF2B5EF4-FFF2-40B4-BE49-F238E27FC236}">
                <a16:creationId xmlns:a16="http://schemas.microsoft.com/office/drawing/2014/main" id="{4C5851AC-87C0-45B0-9297-DBAF52A94C50}"/>
              </a:ext>
            </a:extLst>
          </p:cNvPr>
          <p:cNvSpPr/>
          <p:nvPr/>
        </p:nvSpPr>
        <p:spPr>
          <a:xfrm>
            <a:off x="827584" y="494116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7970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821DD6C0-4419-4429-A182-F43CEF964219}"/>
                  </a:ext>
                </a:extLst>
              </p:cNvPr>
              <p:cNvSpPr txBox="1"/>
              <p:nvPr/>
            </p:nvSpPr>
            <p:spPr bwMode="auto">
              <a:xfrm>
                <a:off x="1361568" y="5085184"/>
                <a:ext cx="5802720" cy="42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kumimoji="0" lang="en-US" altLang="zh-CN" sz="2000" b="1" dirty="0" err="1">
                    <a:solidFill>
                      <a:schemeClr val="tx1"/>
                    </a:solidFill>
                    <a:cs typeface="Tahoma" charset="0"/>
                  </a:rPr>
                  <a:t>LHCb</a:t>
                </a:r>
                <a:r>
                  <a:rPr kumimoji="0" lang="en-US" altLang="zh-CN" sz="2000" b="1" dirty="0">
                    <a:solidFill>
                      <a:schemeClr val="tx1"/>
                    </a:solidFill>
                    <a:cs typeface="Tahoma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bPr>
                      <m:e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𝑹</m:t>
                        </m:r>
                      </m:e>
                      <m:sub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𝑲</m:t>
                        </m:r>
                      </m:sub>
                    </m:sSub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=</m:t>
                    </m:r>
                    <m:sSubSup>
                      <m:sSubSup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bSupPr>
                      <m:e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𝟖𝟒𝟔</m:t>
                        </m:r>
                      </m:e>
                      <m:sub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−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𝟎𝟓𝟒</m:t>
                        </m:r>
                      </m:sub>
                      <m:sup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+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𝟎𝟔𝟎</m:t>
                        </m:r>
                      </m:sup>
                    </m:sSubSup>
                    <m:sSubSup>
                      <m:sSubSup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bSupPr>
                      <m:e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 </m:t>
                        </m:r>
                      </m:e>
                      <m:sub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−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𝟎𝟏𝟔</m:t>
                        </m:r>
                      </m:sub>
                      <m:sup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+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𝟎𝟏𝟒</m:t>
                        </m:r>
                      </m:sup>
                    </m:sSubSup>
                  </m:oMath>
                </a14:m>
                <a:endParaRPr kumimoji="0" lang="zh-CN" altLang="en-US" sz="2800" b="1" baseline="30000" dirty="0">
                  <a:solidFill>
                    <a:schemeClr val="tx1"/>
                  </a:solidFill>
                  <a:latin typeface="Tahoma" charset="0"/>
                  <a:cs typeface="Tahoma" charset="0"/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821DD6C0-4419-4429-A182-F43CEF9642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61568" y="5085184"/>
                <a:ext cx="5802720" cy="427553"/>
              </a:xfrm>
              <a:prstGeom prst="rect">
                <a:avLst/>
              </a:prstGeom>
              <a:blipFill>
                <a:blip r:embed="rId4"/>
                <a:stretch>
                  <a:fillRect t="-1429" b="-24286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CB06E80F-5367-4704-A42C-A39755463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7664" y="6053226"/>
                <a:ext cx="547260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  <a:buSzPct val="70000"/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𝟐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𝟓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𝝈</m:t>
                    </m:r>
                  </m:oMath>
                </a14:m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below  SM prediction</a:t>
                </a:r>
              </a:p>
            </p:txBody>
          </p:sp>
        </mc:Choice>
        <mc:Fallback xmlns=""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CB06E80F-5367-4704-A42C-A397554632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7664" y="6053226"/>
                <a:ext cx="5472608" cy="400110"/>
              </a:xfrm>
              <a:prstGeom prst="rect">
                <a:avLst/>
              </a:prstGeom>
              <a:blipFill>
                <a:blip r:embed="rId5"/>
                <a:stretch>
                  <a:fillRect t="-7576" b="-2727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62E04073-284F-41CB-A506-92A788B1B0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1920" y="1311915"/>
            <a:ext cx="4242349" cy="312519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D22980C-9949-425C-8C05-75C66584BF0C}"/>
              </a:ext>
            </a:extLst>
          </p:cNvPr>
          <p:cNvSpPr txBox="1"/>
          <p:nvPr/>
        </p:nvSpPr>
        <p:spPr bwMode="auto">
          <a:xfrm>
            <a:off x="622665" y="1228690"/>
            <a:ext cx="7809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kumimoji="0" lang="en-US" altLang="zh-CN" sz="2000" dirty="0" err="1">
                <a:solidFill>
                  <a:schemeClr val="tx1"/>
                </a:solidFill>
                <a:latin typeface="Tahoma" charset="0"/>
                <a:cs typeface="Tahoma" charset="0"/>
              </a:rPr>
              <a:t>LHCb</a:t>
            </a:r>
            <a:endParaRPr kumimoji="0" lang="zh-CN" altLang="en-US" sz="2000" dirty="0">
              <a:solidFill>
                <a:schemeClr val="tx1"/>
              </a:solidFill>
              <a:latin typeface="Tahoma" charset="0"/>
              <a:cs typeface="Tahoma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1B21FF3-8D77-45F1-AE44-81E80D63C9F4}"/>
              </a:ext>
            </a:extLst>
          </p:cNvPr>
          <p:cNvSpPr txBox="1"/>
          <p:nvPr/>
        </p:nvSpPr>
        <p:spPr bwMode="auto">
          <a:xfrm>
            <a:off x="654073" y="2164794"/>
            <a:ext cx="8399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kumimoji="0" lang="en-US" altLang="zh-CN" sz="2000" dirty="0">
                <a:solidFill>
                  <a:schemeClr val="tx1"/>
                </a:solidFill>
                <a:latin typeface="Tahoma" charset="0"/>
                <a:cs typeface="Tahoma" charset="0"/>
              </a:rPr>
              <a:t>Babar</a:t>
            </a:r>
            <a:endParaRPr kumimoji="0" lang="zh-CN" altLang="en-US" sz="2000" dirty="0">
              <a:solidFill>
                <a:schemeClr val="tx1"/>
              </a:solidFill>
              <a:latin typeface="Tahoma" charset="0"/>
              <a:cs typeface="Tahoma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7407013-F76D-44E1-AAE9-65076667073A}"/>
              </a:ext>
            </a:extLst>
          </p:cNvPr>
          <p:cNvSpPr txBox="1"/>
          <p:nvPr/>
        </p:nvSpPr>
        <p:spPr bwMode="auto">
          <a:xfrm>
            <a:off x="740891" y="3104555"/>
            <a:ext cx="7253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kumimoji="0" lang="en-US" altLang="zh-CN" sz="2000" dirty="0">
                <a:solidFill>
                  <a:schemeClr val="tx1"/>
                </a:solidFill>
                <a:latin typeface="Tahoma" charset="0"/>
                <a:cs typeface="Tahoma" charset="0"/>
              </a:rPr>
              <a:t>Belle</a:t>
            </a:r>
            <a:endParaRPr kumimoji="0" lang="zh-CN" altLang="en-US" sz="2000" dirty="0">
              <a:solidFill>
                <a:schemeClr val="tx1"/>
              </a:solidFill>
              <a:latin typeface="Tahoma" charset="0"/>
              <a:cs typeface="Tahoma" charset="0"/>
            </a:endParaRPr>
          </a:p>
        </p:txBody>
      </p:sp>
      <p:sp>
        <p:nvSpPr>
          <p:cNvPr id="22" name="矩形 1">
            <a:extLst>
              <a:ext uri="{FF2B5EF4-FFF2-40B4-BE49-F238E27FC236}">
                <a16:creationId xmlns:a16="http://schemas.microsoft.com/office/drawing/2014/main" id="{251B51F2-B4DD-46F7-A918-D0677F297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088" y="6114782"/>
            <a:ext cx="2652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hu-HU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PRL 1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22</a:t>
            </a:r>
            <a:r>
              <a:rPr lang="hu-HU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 (201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9</a:t>
            </a:r>
            <a:r>
              <a:rPr lang="hu-HU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) 1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918</a:t>
            </a:r>
            <a:r>
              <a:rPr lang="hu-HU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01</a:t>
            </a:r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 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sp>
        <p:nvSpPr>
          <p:cNvPr id="16" name="object 17">
            <a:extLst>
              <a:ext uri="{FF2B5EF4-FFF2-40B4-BE49-F238E27FC236}">
                <a16:creationId xmlns:a16="http://schemas.microsoft.com/office/drawing/2014/main" id="{30D56E64-3E27-4332-8249-26A67FED32BE}"/>
              </a:ext>
            </a:extLst>
          </p:cNvPr>
          <p:cNvSpPr txBox="1"/>
          <p:nvPr/>
        </p:nvSpPr>
        <p:spPr>
          <a:xfrm>
            <a:off x="740891" y="1629380"/>
            <a:ext cx="2366219" cy="215444"/>
          </a:xfrm>
          <a:prstGeom prst="rect">
            <a:avLst/>
          </a:prstGeom>
          <a:solidFill>
            <a:srgbClr val="E5E5FF"/>
          </a:solidFill>
        </p:spPr>
        <p:txBody>
          <a:bodyPr vert="horz" wrap="square" lIns="0" tIns="0" rIns="0" bIns="0" rtlCol="0">
            <a:spAutoFit/>
          </a:bodyPr>
          <a:lstStyle/>
          <a:p>
            <a:pPr marL="76200">
              <a:lnSpc>
                <a:spcPct val="100000"/>
              </a:lnSpc>
            </a:pPr>
            <a:r>
              <a:rPr lang="en-US" altLang="zh-CN"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[</a:t>
            </a:r>
            <a:r>
              <a:rPr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PR</a:t>
            </a:r>
            <a:r>
              <a:rPr lang="en-US"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L</a:t>
            </a:r>
            <a:r>
              <a:rPr sz="1400" b="1" dirty="0">
                <a:solidFill>
                  <a:srgbClr val="00007F"/>
                </a:solidFill>
                <a:latin typeface="Courier New"/>
                <a:cs typeface="Courier New"/>
              </a:rPr>
              <a:t> </a:t>
            </a:r>
            <a:r>
              <a:rPr lang="en-US"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122</a:t>
            </a:r>
            <a:r>
              <a:rPr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(201</a:t>
            </a:r>
            <a:r>
              <a:rPr lang="en-US"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9</a:t>
            </a:r>
            <a:r>
              <a:rPr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)</a:t>
            </a:r>
            <a:r>
              <a:rPr lang="en-US"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191801</a:t>
            </a:r>
            <a:r>
              <a:rPr sz="1400" b="1" spc="-5" dirty="0">
                <a:solidFill>
                  <a:srgbClr val="00007F"/>
                </a:solidFill>
                <a:latin typeface="Courier New"/>
                <a:cs typeface="Courier New"/>
              </a:rPr>
              <a:t>]</a:t>
            </a:r>
            <a:endParaRPr sz="14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82947925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DDDDDD"/>
                                </a:outerShdw>
                              </a:effectLst>
                              <a:latin typeface="Cambria Math" panose="02040503050406030204" pitchFamily="18" charset="0"/>
                              <a:ea typeface="黑体"/>
                              <a:cs typeface="Helvetica" panose="020B0604020202020204" pitchFamily="34" charset="0"/>
                            </a:rPr>
                            <m:t>𝑹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sz="36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DDDDDD"/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黑体"/>
                                  <a:cs typeface="Helvetica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6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DDDDDD"/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黑体"/>
                                  <a:cs typeface="Helvetica" panose="020B0604020202020204" pitchFamily="34" charset="0"/>
                                </a:rPr>
                                <m:t>𝑲</m:t>
                              </m:r>
                            </m:e>
                            <m:sup>
                              <m:r>
                                <a:rPr lang="en-US" altLang="zh-CN" sz="36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DDDDDD"/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黑体"/>
                                  <a:cs typeface="Helvetica" panose="020B0604020202020204" pitchFamily="34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152B8737-C38B-4BB0-A214-63DBBDAD4A8A}"/>
              </a:ext>
            </a:extLst>
          </p:cNvPr>
          <p:cNvSpPr/>
          <p:nvPr/>
        </p:nvSpPr>
        <p:spPr>
          <a:xfrm>
            <a:off x="827584" y="4653136"/>
            <a:ext cx="7655768" cy="1283450"/>
          </a:xfrm>
          <a:custGeom>
            <a:avLst/>
            <a:gdLst/>
            <a:ahLst/>
            <a:cxnLst/>
            <a:rect l="l" t="t" r="r" b="b"/>
            <a:pathLst>
              <a:path w="7519670" h="736600">
                <a:moveTo>
                  <a:pt x="123190" y="0"/>
                </a:moveTo>
                <a:lnTo>
                  <a:pt x="83677" y="8122"/>
                </a:lnTo>
                <a:lnTo>
                  <a:pt x="47785" y="29991"/>
                </a:lnTo>
                <a:lnTo>
                  <a:pt x="19498" y="61862"/>
                </a:lnTo>
                <a:lnTo>
                  <a:pt x="2803" y="99988"/>
                </a:lnTo>
                <a:lnTo>
                  <a:pt x="0" y="613410"/>
                </a:lnTo>
                <a:lnTo>
                  <a:pt x="967" y="626975"/>
                </a:lnTo>
                <a:lnTo>
                  <a:pt x="14298" y="666043"/>
                </a:lnTo>
                <a:lnTo>
                  <a:pt x="40174" y="699751"/>
                </a:lnTo>
                <a:lnTo>
                  <a:pt x="74609" y="724355"/>
                </a:lnTo>
                <a:lnTo>
                  <a:pt x="113618" y="736107"/>
                </a:lnTo>
                <a:lnTo>
                  <a:pt x="7396480" y="736600"/>
                </a:lnTo>
                <a:lnTo>
                  <a:pt x="7410045" y="735651"/>
                </a:lnTo>
                <a:lnTo>
                  <a:pt x="7449113" y="722530"/>
                </a:lnTo>
                <a:lnTo>
                  <a:pt x="7482821" y="696911"/>
                </a:lnTo>
                <a:lnTo>
                  <a:pt x="7507425" y="662539"/>
                </a:lnTo>
                <a:lnTo>
                  <a:pt x="7519177" y="623160"/>
                </a:lnTo>
                <a:lnTo>
                  <a:pt x="7519670" y="123190"/>
                </a:lnTo>
                <a:lnTo>
                  <a:pt x="7518721" y="109624"/>
                </a:lnTo>
                <a:lnTo>
                  <a:pt x="7505600" y="70556"/>
                </a:lnTo>
                <a:lnTo>
                  <a:pt x="7479981" y="36848"/>
                </a:lnTo>
                <a:lnTo>
                  <a:pt x="7445609" y="12244"/>
                </a:lnTo>
                <a:lnTo>
                  <a:pt x="7406230" y="492"/>
                </a:lnTo>
                <a:lnTo>
                  <a:pt x="12319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7970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A3D737B7-704D-4C62-867B-F212026268C0}"/>
              </a:ext>
            </a:extLst>
          </p:cNvPr>
          <p:cNvSpPr/>
          <p:nvPr/>
        </p:nvSpPr>
        <p:spPr>
          <a:xfrm>
            <a:off x="827584" y="465313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7970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F36DF25-7D62-4290-8B39-64996753C262}"/>
                  </a:ext>
                </a:extLst>
              </p:cNvPr>
              <p:cNvSpPr txBox="1"/>
              <p:nvPr/>
            </p:nvSpPr>
            <p:spPr bwMode="auto">
              <a:xfrm>
                <a:off x="1361568" y="4797152"/>
                <a:ext cx="6738824" cy="423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kumimoji="0" lang="en-US" altLang="zh-CN" sz="2000" b="1" dirty="0" err="1">
                    <a:solidFill>
                      <a:schemeClr val="tx1"/>
                    </a:solidFill>
                    <a:cs typeface="Tahoma" charset="0"/>
                  </a:rPr>
                  <a:t>LHCb</a:t>
                </a:r>
                <a:r>
                  <a:rPr kumimoji="0" lang="en-US" altLang="zh-CN" sz="2000" b="1" dirty="0">
                    <a:solidFill>
                      <a:schemeClr val="tx1"/>
                    </a:solidFill>
                    <a:cs typeface="Tahoma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bPr>
                      <m:e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𝑹</m:t>
                        </m:r>
                      </m:e>
                      <m:sub>
                        <m:sSup>
                          <m:sSupPr>
                            <m:ctrlPr>
                              <a:rPr kumimoji="0" lang="en-US" altLang="zh-C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ahoma" charset="0"/>
                              </a:rPr>
                            </m:ctrlPr>
                          </m:sSupPr>
                          <m:e>
                            <m:r>
                              <a:rPr kumimoji="0" lang="en-US" altLang="zh-C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ahoma" charset="0"/>
                              </a:rPr>
                              <m:t>𝑲</m:t>
                            </m:r>
                          </m:e>
                          <m:sup>
                            <m:r>
                              <a:rPr kumimoji="0" lang="en-US" altLang="zh-C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ahoma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=</m:t>
                    </m:r>
                    <m:sSubSup>
                      <m:sSubSup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bSupPr>
                      <m:e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𝟔𝟔</m:t>
                        </m:r>
                      </m:e>
                      <m:sub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−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𝟎𝟕</m:t>
                        </m:r>
                      </m:sub>
                      <m:sup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+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𝟏𝟏</m:t>
                        </m:r>
                      </m:sup>
                    </m:sSubSup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±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𝟎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.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𝟎𝟑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;   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𝟎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.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𝟎𝟒𝟓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&lt;</m:t>
                    </m:r>
                    <m:sSup>
                      <m:sSup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pPr>
                      <m:e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𝒒</m:t>
                        </m:r>
                      </m:e>
                      <m:sup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𝟐</m:t>
                        </m:r>
                      </m:sup>
                    </m:sSup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&lt;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𝟏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.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𝟏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  </m:t>
                    </m:r>
                  </m:oMath>
                </a14:m>
                <a:r>
                  <a:rPr kumimoji="0" lang="en-US" altLang="zh-CN" sz="2000" b="1" dirty="0">
                    <a:solidFill>
                      <a:schemeClr val="tx1"/>
                    </a:solidFill>
                    <a:latin typeface="Tahoma" charset="0"/>
                    <a:cs typeface="Tahoma" charset="0"/>
                  </a:rPr>
                  <a:t>GeV</a:t>
                </a:r>
                <a:r>
                  <a:rPr kumimoji="0" lang="en-US" altLang="zh-CN" sz="2000" b="1" baseline="30000" dirty="0">
                    <a:solidFill>
                      <a:schemeClr val="tx1"/>
                    </a:solidFill>
                    <a:latin typeface="Tahoma" charset="0"/>
                    <a:cs typeface="Tahoma" charset="0"/>
                  </a:rPr>
                  <a:t>2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F36DF25-7D62-4290-8B39-64996753C2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61568" y="4797152"/>
                <a:ext cx="6738824" cy="423001"/>
              </a:xfrm>
              <a:prstGeom prst="rect">
                <a:avLst/>
              </a:prstGeom>
              <a:blipFill>
                <a:blip r:embed="rId4"/>
                <a:stretch>
                  <a:fillRect l="-904" t="-5797" r="-181" b="-24638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D095468-3A79-49B4-A32B-8FCB93997CE3}"/>
                  </a:ext>
                </a:extLst>
              </p:cNvPr>
              <p:cNvSpPr txBox="1"/>
              <p:nvPr/>
            </p:nvSpPr>
            <p:spPr bwMode="auto">
              <a:xfrm>
                <a:off x="1361568" y="5301208"/>
                <a:ext cx="6810832" cy="423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kumimoji="0" lang="en-US" altLang="zh-CN" sz="2000" b="1" dirty="0">
                    <a:solidFill>
                      <a:schemeClr val="tx1"/>
                    </a:solidFill>
                    <a:cs typeface="Tahoma" charset="0"/>
                  </a:rPr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bPr>
                      <m:e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𝑹</m:t>
                        </m:r>
                      </m:e>
                      <m:sub>
                        <m:sSup>
                          <m:sSupPr>
                            <m:ctrlPr>
                              <a:rPr kumimoji="0" lang="en-US" altLang="zh-C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ahoma" charset="0"/>
                              </a:rPr>
                            </m:ctrlPr>
                          </m:sSupPr>
                          <m:e>
                            <m:r>
                              <a:rPr kumimoji="0" lang="en-US" altLang="zh-C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ahoma" charset="0"/>
                              </a:rPr>
                              <m:t>𝑲</m:t>
                            </m:r>
                          </m:e>
                          <m:sup>
                            <m:r>
                              <a:rPr kumimoji="0" lang="en-US" altLang="zh-C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ahoma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=</m:t>
                    </m:r>
                    <m:sSubSup>
                      <m:sSubSup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bSupPr>
                      <m:e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𝟔𝟗</m:t>
                        </m:r>
                      </m:e>
                      <m:sub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−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𝟎𝟕</m:t>
                        </m:r>
                      </m:sub>
                      <m:sup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+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𝟎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.</m:t>
                        </m:r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𝟏𝟏</m:t>
                        </m:r>
                      </m:sup>
                    </m:sSubSup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±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𝟎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.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𝟎𝟓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;       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𝟏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.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𝟏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&lt;</m:t>
                    </m:r>
                    <m:sSup>
                      <m:sSup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</m:ctrlPr>
                      </m:sSupPr>
                      <m:e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𝒒</m:t>
                        </m:r>
                      </m:e>
                      <m:sup>
                        <m: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ahoma" charset="0"/>
                          </a:rPr>
                          <m:t>𝟐</m:t>
                        </m:r>
                      </m:sup>
                    </m:sSup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&lt;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𝟔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.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𝟎</m:t>
                    </m:r>
                    <m:r>
                      <a:rPr kumimoji="0"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ahoma" charset="0"/>
                      </a:rPr>
                      <m:t>  </m:t>
                    </m:r>
                  </m:oMath>
                </a14:m>
                <a:r>
                  <a:rPr kumimoji="0" lang="en-US" altLang="zh-CN" sz="2000" b="1" dirty="0">
                    <a:solidFill>
                      <a:schemeClr val="tx1"/>
                    </a:solidFill>
                    <a:latin typeface="Tahoma" charset="0"/>
                    <a:cs typeface="Tahoma" charset="0"/>
                  </a:rPr>
                  <a:t>GeV</a:t>
                </a:r>
                <a:r>
                  <a:rPr kumimoji="0" lang="en-US" altLang="zh-CN" sz="2000" b="1" baseline="30000" dirty="0">
                    <a:solidFill>
                      <a:schemeClr val="tx1"/>
                    </a:solidFill>
                    <a:latin typeface="Tahoma" charset="0"/>
                    <a:cs typeface="Tahoma" charset="0"/>
                  </a:rPr>
                  <a:t>2</a:t>
                </a: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D095468-3A79-49B4-A32B-8FCB93997C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61568" y="5301208"/>
                <a:ext cx="6810832" cy="423001"/>
              </a:xfrm>
              <a:prstGeom prst="rect">
                <a:avLst/>
              </a:prstGeom>
              <a:blipFill>
                <a:blip r:embed="rId5"/>
                <a:stretch>
                  <a:fillRect t="-5797" b="-23188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AAAFC16C-C2DD-48F3-B92C-19B5AAFB8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7624" y="6125234"/>
                <a:ext cx="547260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  <a:buSzPct val="70000"/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𝟐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𝝈</m:t>
                    </m:r>
                  </m:oMath>
                </a14:m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𝟐</m:t>
                    </m:r>
                    <m:r>
                      <a:rPr lang="en-US" altLang="zh-CN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𝟒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𝝈</m:t>
                    </m:r>
                  </m:oMath>
                </a14:m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below  SM predictions</a:t>
                </a:r>
              </a:p>
            </p:txBody>
          </p:sp>
        </mc:Choice>
        <mc:Fallback xmlns="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AAAFC16C-C2DD-48F3-B92C-19B5AAFB85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87624" y="6125234"/>
                <a:ext cx="5472608" cy="400110"/>
              </a:xfrm>
              <a:prstGeom prst="rect">
                <a:avLst/>
              </a:prstGeom>
              <a:blipFill>
                <a:blip r:embed="rId6"/>
                <a:stretch>
                  <a:fillRect t="-7692" b="-29231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矩形 1">
            <a:extLst>
              <a:ext uri="{FF2B5EF4-FFF2-40B4-BE49-F238E27FC236}">
                <a16:creationId xmlns:a16="http://schemas.microsoft.com/office/drawing/2014/main" id="{38DF38B1-73C7-46A4-9127-F08E3E72F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0328" y="6165304"/>
            <a:ext cx="2652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JHEP 08 (2017) 055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97B137D-12C1-4E42-A8CA-D942D7424F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022" y="1133791"/>
            <a:ext cx="4392360" cy="3286801"/>
          </a:xfrm>
          <a:prstGeom prst="rect">
            <a:avLst/>
          </a:prstGeom>
        </p:spPr>
      </p:pic>
      <p:sp>
        <p:nvSpPr>
          <p:cNvPr id="19" name="object 4">
            <a:extLst>
              <a:ext uri="{FF2B5EF4-FFF2-40B4-BE49-F238E27FC236}">
                <a16:creationId xmlns:a16="http://schemas.microsoft.com/office/drawing/2014/main" id="{58D7041F-E9F8-43B6-BD1C-E8312CC81646}"/>
              </a:ext>
            </a:extLst>
          </p:cNvPr>
          <p:cNvSpPr/>
          <p:nvPr/>
        </p:nvSpPr>
        <p:spPr>
          <a:xfrm>
            <a:off x="4716016" y="1294327"/>
            <a:ext cx="4032446" cy="292676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737DED5-D087-47CF-A9E4-DFF7A29EBAC3}"/>
              </a:ext>
            </a:extLst>
          </p:cNvPr>
          <p:cNvSpPr txBox="1"/>
          <p:nvPr/>
        </p:nvSpPr>
        <p:spPr bwMode="auto">
          <a:xfrm>
            <a:off x="744789" y="960983"/>
            <a:ext cx="73556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kumimoji="0" lang="en-US" altLang="zh-CN" sz="1400" dirty="0" err="1">
                <a:solidFill>
                  <a:schemeClr val="tx1"/>
                </a:solidFill>
                <a:latin typeface="Tahoma" charset="0"/>
                <a:cs typeface="Tahoma" charset="0"/>
              </a:rPr>
              <a:t>LHCb</a:t>
            </a:r>
            <a:r>
              <a:rPr kumimoji="0" lang="en-US" altLang="zh-CN" sz="1400" dirty="0">
                <a:solidFill>
                  <a:schemeClr val="tx1"/>
                </a:solidFill>
                <a:latin typeface="Tahoma" charset="0"/>
                <a:cs typeface="Tahoma" charset="0"/>
              </a:rPr>
              <a:t>: JHEP 08 (2017) 055, </a:t>
            </a:r>
            <a:r>
              <a:rPr kumimoji="0" lang="en-US" altLang="zh-CN" sz="1400" dirty="0">
                <a:solidFill>
                  <a:srgbClr val="E73315"/>
                </a:solidFill>
                <a:latin typeface="Tahoma" charset="0"/>
                <a:cs typeface="Tahoma" charset="0"/>
              </a:rPr>
              <a:t>Babar: PRD 86 (2012) 032012</a:t>
            </a:r>
            <a:r>
              <a:rPr kumimoji="0" lang="en-US" altLang="zh-CN" sz="1400" dirty="0">
                <a:solidFill>
                  <a:schemeClr val="tx1"/>
                </a:solidFill>
                <a:latin typeface="Tahoma" charset="0"/>
                <a:cs typeface="Tahoma" charset="0"/>
              </a:rPr>
              <a:t>, </a:t>
            </a:r>
            <a:r>
              <a:rPr kumimoji="0" lang="en-US" altLang="zh-CN" sz="1400" dirty="0">
                <a:solidFill>
                  <a:srgbClr val="00B0F0"/>
                </a:solidFill>
                <a:latin typeface="Tahoma" charset="0"/>
                <a:cs typeface="Tahoma" charset="0"/>
              </a:rPr>
              <a:t>Belle: PRL 103 (2009) 171801 </a:t>
            </a:r>
            <a:endParaRPr kumimoji="0" lang="zh-CN" altLang="en-US" sz="1400" dirty="0">
              <a:solidFill>
                <a:srgbClr val="00B0F0"/>
              </a:solidFill>
              <a:latin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6004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anose="020B0604020202020204" pitchFamily="34" charset="0"/>
                <a:ea typeface="黑体"/>
                <a:cs typeface="Helvetica" panose="020B0604020202020204" pitchFamily="34" charset="0"/>
              </a:rPr>
              <a:t>LFU in charged-current decays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panose="020B0604020202020204" pitchFamily="34" charset="0"/>
              <a:ea typeface="黑体"/>
              <a:cs typeface="Helvetica" panose="020B0604020202020204" pitchFamily="34" charset="0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7932766-6752-446C-A74A-ED26E54AF5E4}"/>
              </a:ext>
            </a:extLst>
          </p:cNvPr>
          <p:cNvSpPr/>
          <p:nvPr/>
        </p:nvSpPr>
        <p:spPr>
          <a:xfrm>
            <a:off x="1619672" y="1732561"/>
            <a:ext cx="2664296" cy="9763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C99BCEC4-E266-4F45-A73D-379AA182D104}"/>
                  </a:ext>
                </a:extLst>
              </p:cNvPr>
              <p:cNvSpPr/>
              <p:nvPr/>
            </p:nvSpPr>
            <p:spPr>
              <a:xfrm>
                <a:off x="2627784" y="1489425"/>
                <a:ext cx="63581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p>
                          <m:r>
                            <a:rPr lang="en-US" altLang="zh-CN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sz="2400" b="1" dirty="0"/>
              </a:p>
            </p:txBody>
          </p:sp>
        </mc:Choice>
        <mc:Fallback xmlns="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C99BCEC4-E266-4F45-A73D-379AA182D1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489425"/>
                <a:ext cx="635815" cy="338554"/>
              </a:xfrm>
              <a:prstGeom prst="rect">
                <a:avLst/>
              </a:prstGeom>
              <a:blipFill>
                <a:blip r:embed="rId4"/>
                <a:stretch>
                  <a:fillRect l="-17308" r="-19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bject 17">
            <a:extLst>
              <a:ext uri="{FF2B5EF4-FFF2-40B4-BE49-F238E27FC236}">
                <a16:creationId xmlns:a16="http://schemas.microsoft.com/office/drawing/2014/main" id="{439BF389-EBC1-486B-928B-84AAE02BA511}"/>
              </a:ext>
            </a:extLst>
          </p:cNvPr>
          <p:cNvSpPr/>
          <p:nvPr/>
        </p:nvSpPr>
        <p:spPr>
          <a:xfrm>
            <a:off x="4917326" y="1455167"/>
            <a:ext cx="2751018" cy="11100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45833F2-B89C-464E-80C7-C34E9B39D1FC}"/>
              </a:ext>
            </a:extLst>
          </p:cNvPr>
          <p:cNvSpPr/>
          <p:nvPr/>
        </p:nvSpPr>
        <p:spPr bwMode="auto">
          <a:xfrm>
            <a:off x="4572000" y="1268760"/>
            <a:ext cx="1728192" cy="44759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436B8AC6-FA61-4426-87BE-C555D76404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064" y="4250992"/>
                <a:ext cx="3024336" cy="1554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  <a:buSzPct val="70000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Discrepancy with SM  </a:t>
                </a:r>
              </a:p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ü"/>
                </a:pPr>
                <a:r>
                  <a:rPr lang="en-US" altLang="zh-CN" sz="2000" b="1" dirty="0">
                    <a:solidFill>
                      <a:srgbClr val="C00000"/>
                    </a:solidFill>
                    <a:cs typeface="Helvetica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𝟓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𝝈</m:t>
                    </m:r>
                  </m:oMath>
                </a14:m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in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𝑹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(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𝑫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∗</m:t>
                        </m:r>
                      </m:sup>
                    </m:sSup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)</m:t>
                    </m:r>
                  </m:oMath>
                </a14:m>
                <a:endParaRPr lang="en-US" altLang="zh-CN" sz="20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ü"/>
                </a:pPr>
                <a:r>
                  <a:rPr lang="en-US" altLang="zh-CN" sz="2000" b="1" dirty="0">
                    <a:solidFill>
                      <a:srgbClr val="C00000"/>
                    </a:solidFill>
                    <a:cs typeface="Helvetica" charset="0"/>
                  </a:rPr>
                  <a:t>1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𝟒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𝝈</m:t>
                    </m:r>
                  </m:oMath>
                </a14:m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in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𝑹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𝑫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)</m:t>
                    </m:r>
                  </m:oMath>
                </a14:m>
                <a:endParaRPr lang="en-US" altLang="zh-CN" sz="20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𝟑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𝝈</m:t>
                    </m:r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 </m:t>
                    </m:r>
                  </m:oMath>
                </a14:m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combined</a:t>
                </a:r>
              </a:p>
            </p:txBody>
          </p:sp>
        </mc:Choice>
        <mc:Fallback xmlns=""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436B8AC6-FA61-4426-87BE-C555D76404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8064" y="4250992"/>
                <a:ext cx="3024336" cy="1554272"/>
              </a:xfrm>
              <a:prstGeom prst="rect">
                <a:avLst/>
              </a:prstGeom>
              <a:blipFill>
                <a:blip r:embed="rId6"/>
                <a:stretch>
                  <a:fillRect l="-2012" t="-1569" b="-6275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E8144136-44C9-4809-824F-5104CC588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552" y="2708920"/>
                <a:ext cx="7416824" cy="962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zh-CN" sz="2000" b="1" i="1" dirty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𝑹</m:t>
                    </m:r>
                    <m:r>
                      <a:rPr lang="en-US" altLang="zh-CN" sz="2000" b="1" i="1" dirty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(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𝑫</m:t>
                        </m:r>
                      </m:e>
                      <m:sup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(∗)</m:t>
                        </m:r>
                      </m:sup>
                    </m:sSup>
                    <m:r>
                      <a:rPr lang="en-US" altLang="zh-CN" sz="2000" b="1" i="1" dirty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) 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en-US" altLang="zh-CN" sz="2000" b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𝐁</m:t>
                        </m:r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(</m:t>
                        </m:r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𝑩</m:t>
                        </m:r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000" b="1" i="1" dirty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2000" b="1" i="1" dirty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(∗)</m:t>
                            </m:r>
                          </m:sup>
                        </m:sSup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𝝉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2951D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2951D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𝝉</m:t>
                            </m:r>
                          </m:sub>
                        </m:sSub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 )</m:t>
                        </m:r>
                      </m:num>
                      <m:den>
                        <m:r>
                          <a:rPr lang="en-US" altLang="zh-CN" sz="2000" b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𝐁</m:t>
                        </m:r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(</m:t>
                        </m:r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𝑩</m:t>
                        </m:r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000" b="1" i="1" dirty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2000" b="1" i="1" dirty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(∗)</m:t>
                            </m:r>
                          </m:sup>
                        </m:sSup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𝝁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2951D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2951D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𝝁</m:t>
                            </m:r>
                          </m:sub>
                        </m:sSub>
                        <m:r>
                          <a:rPr lang="en-US" altLang="zh-CN" sz="2000" b="1" i="1" dirty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 measurements from </a:t>
                </a:r>
                <a:r>
                  <a:rPr lang="en-US" altLang="zh-CN" sz="2000" b="1" dirty="0" err="1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LHCb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, Babar, Belle all above SM predictions </a:t>
                </a:r>
              </a:p>
            </p:txBody>
          </p:sp>
        </mc:Choice>
        <mc:Fallback xmlns=""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E8144136-44C9-4809-824F-5104CC588F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2708920"/>
                <a:ext cx="7416824" cy="962379"/>
              </a:xfrm>
              <a:prstGeom prst="rect">
                <a:avLst/>
              </a:prstGeom>
              <a:blipFill>
                <a:blip r:embed="rId7"/>
                <a:stretch>
                  <a:fillRect b="-1075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051B28F1-8B9D-4514-A592-8AC542E30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544" y="757153"/>
                <a:ext cx="7704856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l"/>
                  <a:tabLst/>
                  <a:defRPr/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Tree-level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𝒃</m:t>
                    </m:r>
                    <m:r>
                      <a:rPr lang="en-US" altLang="zh-CN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→</m:t>
                    </m:r>
                    <m:r>
                      <a:rPr lang="en-US" altLang="zh-CN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𝒄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𝒍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𝒍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transitions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sensitive to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extended Higgs sector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or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Leptoquarks</a:t>
                </a:r>
                <a:endParaRPr lang="en-US" altLang="zh-CN" sz="20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051B28F1-8B9D-4514-A592-8AC542E30D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757153"/>
                <a:ext cx="7704856" cy="707886"/>
              </a:xfrm>
              <a:prstGeom prst="rect">
                <a:avLst/>
              </a:prstGeom>
              <a:blipFill>
                <a:blip r:embed="rId8"/>
                <a:stretch>
                  <a:fillRect l="-712" t="-3448" r="-1028" b="-15517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009B27C9-D047-450F-88DB-372D3212254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30" y="3754130"/>
            <a:ext cx="4724018" cy="3091511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AEDE6A68-BD3A-441B-B62C-E274BDBCB965}"/>
              </a:ext>
            </a:extLst>
          </p:cNvPr>
          <p:cNvSpPr/>
          <p:nvPr/>
        </p:nvSpPr>
        <p:spPr>
          <a:xfrm>
            <a:off x="1631929" y="5301208"/>
            <a:ext cx="6358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SM</a:t>
            </a:r>
            <a:endParaRPr lang="zh-CN" altLang="en-US" sz="16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星形: 五角 19">
            <a:extLst>
              <a:ext uri="{FF2B5EF4-FFF2-40B4-BE49-F238E27FC236}">
                <a16:creationId xmlns:a16="http://schemas.microsoft.com/office/drawing/2014/main" id="{D5DAC914-3F82-4ACE-BAAB-52ACCB1B751A}"/>
              </a:ext>
            </a:extLst>
          </p:cNvPr>
          <p:cNvSpPr/>
          <p:nvPr/>
        </p:nvSpPr>
        <p:spPr bwMode="auto">
          <a:xfrm>
            <a:off x="2123728" y="5394920"/>
            <a:ext cx="216024" cy="194320"/>
          </a:xfrm>
          <a:prstGeom prst="star5">
            <a:avLst/>
          </a:prstGeom>
          <a:solidFill>
            <a:schemeClr val="tx1"/>
          </a:solidFill>
          <a:ln w="9525" cap="flat" cmpd="sng" algn="ctr">
            <a:solidFill>
              <a:srgbClr val="0930F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98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17" grpId="0"/>
      <p:bldP spid="2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r>
                      <a:rPr lang="en-US" altLang="zh-CN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𝑹</m:t>
                    </m:r>
                    <m:d>
                      <m:dPr>
                        <m:ctrlP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DDDDDD"/>
                                  </a:outerShdw>
                                </a:effectLst>
                                <a:latin typeface="Cambria Math" panose="02040503050406030204" pitchFamily="18" charset="0"/>
                                <a:ea typeface="黑体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DDDDDD"/>
                                  </a:outerShdw>
                                </a:effectLst>
                                <a:latin typeface="Cambria Math" panose="02040503050406030204" pitchFamily="18" charset="0"/>
                                <a:ea typeface="黑体"/>
                                <a:cs typeface="Helvetica" panose="020B0604020202020204" pitchFamily="34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DDDDDD"/>
                                  </a:outerShdw>
                                </a:effectLst>
                                <a:latin typeface="Cambria Math" panose="02040503050406030204" pitchFamily="18" charset="0"/>
                                <a:ea typeface="黑体"/>
                                <a:cs typeface="Helvetica" panose="020B0604020202020204" pitchFamily="34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panose="020B0604020202020204" pitchFamily="34" charset="0"/>
                    <a:ea typeface="黑体"/>
                    <a:cs typeface="Helvetica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3600" b="1" i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𝑹</m:t>
                    </m:r>
                    <m:d>
                      <m:dPr>
                        <m:ctrlP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  <m:t>𝑫</m:t>
                        </m:r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panose="020B0604020202020204" pitchFamily="34" charset="0"/>
                    <a:ea typeface="黑体"/>
                    <a:cs typeface="Helvetica" panose="020B0604020202020204" pitchFamily="34" charset="0"/>
                  </a:rPr>
                  <a:t> summary</a:t>
                </a:r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3"/>
                <a:stretch>
                  <a:fillRect t="-15094" b="-4150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27" name="object 6">
            <a:extLst>
              <a:ext uri="{FF2B5EF4-FFF2-40B4-BE49-F238E27FC236}">
                <a16:creationId xmlns:a16="http://schemas.microsoft.com/office/drawing/2014/main" id="{57A85DA7-80A3-47A2-8FD3-BAE53F7D1AB7}"/>
              </a:ext>
            </a:extLst>
          </p:cNvPr>
          <p:cNvSpPr/>
          <p:nvPr/>
        </p:nvSpPr>
        <p:spPr>
          <a:xfrm>
            <a:off x="1079612" y="5229201"/>
            <a:ext cx="6408712" cy="646331"/>
          </a:xfrm>
          <a:custGeom>
            <a:avLst/>
            <a:gdLst/>
            <a:ahLst/>
            <a:cxnLst/>
            <a:rect l="l" t="t" r="r" b="b"/>
            <a:pathLst>
              <a:path w="7519670" h="736600">
                <a:moveTo>
                  <a:pt x="123190" y="0"/>
                </a:moveTo>
                <a:lnTo>
                  <a:pt x="83677" y="8122"/>
                </a:lnTo>
                <a:lnTo>
                  <a:pt x="47785" y="29991"/>
                </a:lnTo>
                <a:lnTo>
                  <a:pt x="19498" y="61862"/>
                </a:lnTo>
                <a:lnTo>
                  <a:pt x="2803" y="99988"/>
                </a:lnTo>
                <a:lnTo>
                  <a:pt x="0" y="613410"/>
                </a:lnTo>
                <a:lnTo>
                  <a:pt x="967" y="626975"/>
                </a:lnTo>
                <a:lnTo>
                  <a:pt x="14298" y="666043"/>
                </a:lnTo>
                <a:lnTo>
                  <a:pt x="40174" y="699751"/>
                </a:lnTo>
                <a:lnTo>
                  <a:pt x="74609" y="724355"/>
                </a:lnTo>
                <a:lnTo>
                  <a:pt x="113618" y="736107"/>
                </a:lnTo>
                <a:lnTo>
                  <a:pt x="7396480" y="736600"/>
                </a:lnTo>
                <a:lnTo>
                  <a:pt x="7410045" y="735651"/>
                </a:lnTo>
                <a:lnTo>
                  <a:pt x="7449113" y="722530"/>
                </a:lnTo>
                <a:lnTo>
                  <a:pt x="7482821" y="696911"/>
                </a:lnTo>
                <a:lnTo>
                  <a:pt x="7507425" y="662539"/>
                </a:lnTo>
                <a:lnTo>
                  <a:pt x="7519177" y="623160"/>
                </a:lnTo>
                <a:lnTo>
                  <a:pt x="7519670" y="123190"/>
                </a:lnTo>
                <a:lnTo>
                  <a:pt x="7518721" y="109624"/>
                </a:lnTo>
                <a:lnTo>
                  <a:pt x="7505600" y="70556"/>
                </a:lnTo>
                <a:lnTo>
                  <a:pt x="7479981" y="36848"/>
                </a:lnTo>
                <a:lnTo>
                  <a:pt x="7445609" y="12244"/>
                </a:lnTo>
                <a:lnTo>
                  <a:pt x="7406230" y="492"/>
                </a:lnTo>
                <a:lnTo>
                  <a:pt x="123190" y="0"/>
                </a:lnTo>
                <a:close/>
              </a:path>
            </a:pathLst>
          </a:custGeom>
          <a:noFill/>
          <a:ln w="17970">
            <a:noFill/>
          </a:ln>
        </p:spPr>
        <p:txBody>
          <a:bodyPr wrap="square" lIns="0" tIns="0" rIns="0" bIns="0" rtlCol="0"/>
          <a:lstStyle/>
          <a:p>
            <a:pPr>
              <a:spcBef>
                <a:spcPts val="1200"/>
              </a:spcBef>
            </a:pPr>
            <a:r>
              <a:rPr lang="en-US" altLang="zh-CN" sz="1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World average:  </a:t>
            </a:r>
            <a:r>
              <a:rPr lang="pt-BR" altLang="zh-CN" sz="1800" b="1" i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</a:t>
            </a:r>
            <a:r>
              <a:rPr lang="pt-BR" altLang="zh-CN" sz="1800" b="1" i="1" spc="-27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pt-BR" altLang="zh-CN" sz="1800" b="1" i="1" spc="4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pt-BR" altLang="zh-CN" sz="1800" spc="472" baseline="486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∗</a:t>
            </a:r>
            <a:r>
              <a:rPr lang="pt-BR" altLang="zh-CN" sz="1800" spc="-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r>
              <a:rPr lang="pt-BR" altLang="zh-CN" sz="1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9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</a:t>
            </a:r>
            <a:r>
              <a:rPr lang="pt-BR" altLang="zh-CN" sz="1800" b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0.295</a:t>
            </a:r>
            <a:r>
              <a:rPr lang="pt-BR" altLang="zh-CN" sz="1800" b="1" spc="-14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r>
              <a:rPr lang="pt-BR" altLang="zh-CN" sz="1800" b="1" spc="-1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.0</a:t>
            </a:r>
            <a:r>
              <a:rPr lang="pt-BR" altLang="zh-CN" sz="1800" b="1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r>
              <a:rPr lang="pt-BR" altLang="zh-CN" sz="1800" b="1" spc="2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0.008 </a:t>
            </a:r>
          </a:p>
          <a:p>
            <a:r>
              <a:rPr lang="pt-BR" altLang="zh-CN" sz="1800" b="1" i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R</a:t>
            </a:r>
            <a:r>
              <a:rPr lang="pt-BR" altLang="zh-CN" sz="1800" b="1" i="1" spc="-27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pt-BR" altLang="zh-CN" sz="1800" b="1" i="1" spc="4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pt-BR" altLang="zh-CN" sz="1800" spc="-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r>
              <a:rPr lang="pt-BR" altLang="zh-CN" sz="1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9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</a:t>
            </a:r>
            <a:r>
              <a:rPr lang="pt-BR" altLang="zh-CN" sz="1800" b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0.340</a:t>
            </a:r>
            <a:r>
              <a:rPr lang="pt-BR" altLang="zh-CN" sz="1800" b="1" spc="-14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r>
              <a:rPr lang="pt-BR" altLang="zh-CN" sz="1800" b="1" spc="-1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.0</a:t>
            </a:r>
            <a:r>
              <a:rPr lang="pt-BR" altLang="zh-CN" sz="1800" b="1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17</a:t>
            </a:r>
            <a:r>
              <a:rPr lang="pt-BR" altLang="zh-CN" sz="1800" b="1" spc="2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0.013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C603166-FF4A-468E-B5EF-9ACB31347C6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03267"/>
            <a:ext cx="3888432" cy="438191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BBBE0F2-000E-4A13-BDC1-BDC95693F5F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966" y="692696"/>
            <a:ext cx="4117490" cy="4381917"/>
          </a:xfrm>
          <a:prstGeom prst="rect">
            <a:avLst/>
          </a:prstGeom>
        </p:spPr>
      </p:pic>
      <p:sp>
        <p:nvSpPr>
          <p:cNvPr id="13" name="object 6">
            <a:extLst>
              <a:ext uri="{FF2B5EF4-FFF2-40B4-BE49-F238E27FC236}">
                <a16:creationId xmlns:a16="http://schemas.microsoft.com/office/drawing/2014/main" id="{096928EC-1200-4849-A63F-D842F72983B7}"/>
              </a:ext>
            </a:extLst>
          </p:cNvPr>
          <p:cNvSpPr/>
          <p:nvPr/>
        </p:nvSpPr>
        <p:spPr>
          <a:xfrm>
            <a:off x="611560" y="6023029"/>
            <a:ext cx="6408712" cy="646331"/>
          </a:xfrm>
          <a:custGeom>
            <a:avLst/>
            <a:gdLst/>
            <a:ahLst/>
            <a:cxnLst/>
            <a:rect l="l" t="t" r="r" b="b"/>
            <a:pathLst>
              <a:path w="7519670" h="736600">
                <a:moveTo>
                  <a:pt x="123190" y="0"/>
                </a:moveTo>
                <a:lnTo>
                  <a:pt x="83677" y="8122"/>
                </a:lnTo>
                <a:lnTo>
                  <a:pt x="47785" y="29991"/>
                </a:lnTo>
                <a:lnTo>
                  <a:pt x="19498" y="61862"/>
                </a:lnTo>
                <a:lnTo>
                  <a:pt x="2803" y="99988"/>
                </a:lnTo>
                <a:lnTo>
                  <a:pt x="0" y="613410"/>
                </a:lnTo>
                <a:lnTo>
                  <a:pt x="967" y="626975"/>
                </a:lnTo>
                <a:lnTo>
                  <a:pt x="14298" y="666043"/>
                </a:lnTo>
                <a:lnTo>
                  <a:pt x="40174" y="699751"/>
                </a:lnTo>
                <a:lnTo>
                  <a:pt x="74609" y="724355"/>
                </a:lnTo>
                <a:lnTo>
                  <a:pt x="113618" y="736107"/>
                </a:lnTo>
                <a:lnTo>
                  <a:pt x="7396480" y="736600"/>
                </a:lnTo>
                <a:lnTo>
                  <a:pt x="7410045" y="735651"/>
                </a:lnTo>
                <a:lnTo>
                  <a:pt x="7449113" y="722530"/>
                </a:lnTo>
                <a:lnTo>
                  <a:pt x="7482821" y="696911"/>
                </a:lnTo>
                <a:lnTo>
                  <a:pt x="7507425" y="662539"/>
                </a:lnTo>
                <a:lnTo>
                  <a:pt x="7519177" y="623160"/>
                </a:lnTo>
                <a:lnTo>
                  <a:pt x="7519670" y="123190"/>
                </a:lnTo>
                <a:lnTo>
                  <a:pt x="7518721" y="109624"/>
                </a:lnTo>
                <a:lnTo>
                  <a:pt x="7505600" y="70556"/>
                </a:lnTo>
                <a:lnTo>
                  <a:pt x="7479981" y="36848"/>
                </a:lnTo>
                <a:lnTo>
                  <a:pt x="7445609" y="12244"/>
                </a:lnTo>
                <a:lnTo>
                  <a:pt x="7406230" y="492"/>
                </a:lnTo>
                <a:lnTo>
                  <a:pt x="123190" y="0"/>
                </a:lnTo>
                <a:close/>
              </a:path>
            </a:pathLst>
          </a:custGeom>
          <a:noFill/>
          <a:ln w="17970">
            <a:noFill/>
          </a:ln>
        </p:spPr>
        <p:txBody>
          <a:bodyPr wrap="square" lIns="0" tIns="0" rIns="0" bIns="0" rtlCol="0"/>
          <a:lstStyle/>
          <a:p>
            <a:pPr>
              <a:spcBef>
                <a:spcPts val="1200"/>
              </a:spcBef>
            </a:pPr>
            <a:r>
              <a:rPr lang="en-US" altLang="zh-CN" sz="18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SM prediction:  </a:t>
            </a:r>
            <a:r>
              <a:rPr lang="pt-BR" altLang="zh-CN" sz="1800" b="1" i="1" spc="-1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</a:t>
            </a:r>
            <a:r>
              <a:rPr lang="pt-BR" altLang="zh-CN" sz="1800" b="1" i="1" spc="-27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-2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pt-BR" altLang="zh-CN" sz="1800" b="1" i="1" spc="4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pt-BR" altLang="zh-CN" sz="1800" spc="472" baseline="4861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∗</a:t>
            </a:r>
            <a:r>
              <a:rPr lang="pt-BR" altLang="zh-CN" sz="1800" spc="-9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r>
              <a:rPr lang="pt-BR" altLang="zh-CN" sz="18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9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</a:t>
            </a:r>
            <a:r>
              <a:rPr lang="pt-BR" altLang="zh-CN" sz="1800" b="1" spc="-1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0.258</a:t>
            </a:r>
            <a:r>
              <a:rPr lang="pt-BR" altLang="zh-CN" sz="1800" b="1" spc="-14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2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r>
              <a:rPr lang="pt-BR" altLang="zh-CN" sz="1800" b="1" spc="-1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.0</a:t>
            </a:r>
            <a:r>
              <a:rPr lang="pt-BR" altLang="zh-CN" sz="1800" b="1" spc="-2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05</a:t>
            </a:r>
            <a:r>
              <a:rPr lang="pt-BR" altLang="zh-CN" sz="1800" b="1" spc="2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pt-BR" altLang="zh-CN" sz="1800" b="1" spc="-15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pt-BR" altLang="zh-CN" sz="1800" b="1" i="1" spc="-1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R</a:t>
            </a:r>
            <a:r>
              <a:rPr lang="pt-BR" altLang="zh-CN" sz="1800" b="1" i="1" spc="-27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-2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pt-BR" altLang="zh-CN" sz="1800" b="1" i="1" spc="4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pt-BR" altLang="zh-CN" sz="1800" spc="-9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r>
              <a:rPr lang="pt-BR" altLang="zh-CN" sz="18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9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  <a:r>
              <a:rPr lang="pt-BR" altLang="zh-CN" sz="1800" spc="46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</a:t>
            </a:r>
            <a:r>
              <a:rPr lang="pt-BR" altLang="zh-CN" sz="1800" b="1" spc="-1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0.299</a:t>
            </a:r>
            <a:r>
              <a:rPr lang="pt-BR" altLang="zh-CN" sz="1800" b="1" spc="-14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2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r>
              <a:rPr lang="pt-BR" altLang="zh-CN" sz="1800" b="1" spc="-1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.0</a:t>
            </a:r>
            <a:r>
              <a:rPr lang="pt-BR" altLang="zh-CN" sz="1800" b="1" spc="-25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03</a:t>
            </a:r>
            <a:endParaRPr lang="pt-BR" altLang="zh-CN" sz="1800" b="1" spc="-15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4392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anose="020B0604020202020204" pitchFamily="34" charset="0"/>
                <a:ea typeface="黑体"/>
                <a:cs typeface="Helvetica" panose="020B0604020202020204" pitchFamily="34" charset="0"/>
              </a:rPr>
              <a:t>Possible explanations 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panose="020B0604020202020204" pitchFamily="34" charset="0"/>
              <a:ea typeface="黑体"/>
              <a:cs typeface="Helvetica" panose="020B0604020202020204" pitchFamily="34" charset="0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59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D9C87D89-4ACF-4CE3-B57F-05236A3BE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908720"/>
            <a:ext cx="81369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857250" indent="-4572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New physics</a:t>
            </a:r>
            <a:endParaRPr lang="en-US" altLang="zh-CN" sz="2000" b="1" dirty="0">
              <a:solidFill>
                <a:srgbClr val="2951D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A74824ED-A9D5-41DC-B3DB-C386D70E050F}"/>
              </a:ext>
            </a:extLst>
          </p:cNvPr>
          <p:cNvSpPr/>
          <p:nvPr/>
        </p:nvSpPr>
        <p:spPr>
          <a:xfrm>
            <a:off x="1369442" y="1340768"/>
            <a:ext cx="2554486" cy="10618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1BFD1F09-A908-4024-8FF4-5F89D949D525}"/>
              </a:ext>
            </a:extLst>
          </p:cNvPr>
          <p:cNvSpPr/>
          <p:nvPr/>
        </p:nvSpPr>
        <p:spPr>
          <a:xfrm>
            <a:off x="4860032" y="1481986"/>
            <a:ext cx="2664296" cy="106185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77F58222-942C-4E6D-BCC9-FC491092A8A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930483"/>
            <a:ext cx="2520280" cy="19386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5">
                <a:extLst>
                  <a:ext uri="{FF2B5EF4-FFF2-40B4-BE49-F238E27FC236}">
                    <a16:creationId xmlns:a16="http://schemas.microsoft.com/office/drawing/2014/main" id="{F840044E-D717-456B-8411-879389288843}"/>
                  </a:ext>
                </a:extLst>
              </p:cNvPr>
              <p:cNvSpPr txBox="1"/>
              <p:nvPr/>
            </p:nvSpPr>
            <p:spPr>
              <a:xfrm>
                <a:off x="755576" y="2924944"/>
                <a:ext cx="5040560" cy="136646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42900" lvl="0" indent="-342900" algn="l">
                  <a:spcBef>
                    <a:spcPct val="20000"/>
                  </a:spcBef>
                  <a:buFont typeface="Wingdings" panose="05000000000000000000" pitchFamily="2" charset="2"/>
                  <a:buChar char="l"/>
                  <a:defRPr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Underestimated QCD uncertainties </a:t>
                </a:r>
              </a:p>
              <a:p>
                <a:pPr marL="811616" marR="4607" lvl="1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′</m:t>
                        </m:r>
                      </m:sup>
                    </m:sSubSup>
                    <m:r>
                      <a:rPr lang="en-US" altLang="zh-CN" sz="2000" b="1" i="0" smtClean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:</m:t>
                    </m:r>
                  </m:oMath>
                </a14:m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altLang="zh-CN" sz="2000" b="1" i="1" smtClean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000" b="1" i="1" smtClean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resonance effect</a:t>
                </a:r>
              </a:p>
              <a:p>
                <a:pPr marL="811616" marR="4607" lvl="1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𝑹</m:t>
                    </m:r>
                    <m:r>
                      <a:rPr lang="en-US" altLang="zh-CN" sz="2000" b="1" i="1" smtClean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(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𝑫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(∗)</m:t>
                        </m:r>
                      </m:sup>
                    </m:sSup>
                    <m:r>
                      <a:rPr lang="en-US" altLang="zh-CN" sz="2000" b="1" i="1" smtClean="0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)</m:t>
                    </m:r>
                  </m:oMath>
                </a14:m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: form factors</a:t>
                </a:r>
              </a:p>
              <a:p>
                <a:pPr marL="811616" marR="4607" lvl="1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2951D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𝑹</m:t>
                        </m:r>
                      </m:e>
                      <m:sub>
                        <m:sSup>
                          <m:sSupPr>
                            <m:ctrlPr>
                              <a:rPr lang="en-US" altLang="zh-CN" sz="2000" b="1" i="1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𝑲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2951D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(∗)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: more robust</a:t>
                </a:r>
              </a:p>
            </p:txBody>
          </p:sp>
        </mc:Choice>
        <mc:Fallback xmlns="">
          <p:sp>
            <p:nvSpPr>
              <p:cNvPr id="13" name="object 5">
                <a:extLst>
                  <a:ext uri="{FF2B5EF4-FFF2-40B4-BE49-F238E27FC236}">
                    <a16:creationId xmlns:a16="http://schemas.microsoft.com/office/drawing/2014/main" id="{F840044E-D717-456B-8411-8793892888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924944"/>
                <a:ext cx="5040560" cy="1366464"/>
              </a:xfrm>
              <a:prstGeom prst="rect">
                <a:avLst/>
              </a:prstGeom>
              <a:blipFill>
                <a:blip r:embed="rId6"/>
                <a:stretch>
                  <a:fillRect l="-2902" t="-5357" b="-89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5">
                <a:extLst>
                  <a:ext uri="{FF2B5EF4-FFF2-40B4-BE49-F238E27FC236}">
                    <a16:creationId xmlns:a16="http://schemas.microsoft.com/office/drawing/2014/main" id="{70CB4F6C-2E31-4802-B41D-2EDF8FF10BF9}"/>
                  </a:ext>
                </a:extLst>
              </p:cNvPr>
              <p:cNvSpPr txBox="1"/>
              <p:nvPr/>
            </p:nvSpPr>
            <p:spPr>
              <a:xfrm>
                <a:off x="755576" y="4608599"/>
                <a:ext cx="7416824" cy="184967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54416" marR="4607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b="1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Experimental artefact </a:t>
                </a:r>
              </a:p>
              <a:p>
                <a:pPr marL="811616" marR="4607" lvl="1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overlooked problem in</a:t>
                </a:r>
                <a:r>
                  <a:rPr lang="en-US" altLang="zh-CN" sz="2000" b="1" dirty="0">
                    <a:solidFill>
                      <a:srgbClr val="2951D0"/>
                    </a:solidFill>
                    <a:cs typeface="Helvetica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𝒆</m:t>
                    </m:r>
                  </m:oMath>
                </a14:m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2000" b="1">
                        <a:solidFill>
                          <a:srgbClr val="2951D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𝝉</m:t>
                    </m:r>
                  </m:oMath>
                </a14:m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reconstruction, awaiting  check by another experiment </a:t>
                </a:r>
              </a:p>
              <a:p>
                <a:pPr marL="354416" marR="4607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b="1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Fluctuation </a:t>
                </a:r>
              </a:p>
              <a:p>
                <a:pPr marL="811616" marR="4607" lvl="1" indent="-342900" algn="l" defTabSz="829178" eaLnBrk="1" fontAlgn="auto" hangingPunct="1">
                  <a:lnSpc>
                    <a:spcPct val="1117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2951D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More data will shed light</a:t>
                </a:r>
              </a:p>
            </p:txBody>
          </p:sp>
        </mc:Choice>
        <mc:Fallback xmlns="">
          <p:sp>
            <p:nvSpPr>
              <p:cNvPr id="10" name="object 5">
                <a:extLst>
                  <a:ext uri="{FF2B5EF4-FFF2-40B4-BE49-F238E27FC236}">
                    <a16:creationId xmlns:a16="http://schemas.microsoft.com/office/drawing/2014/main" id="{70CB4F6C-2E31-4802-B41D-2EDF8FF10B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608599"/>
                <a:ext cx="7416824" cy="1849674"/>
              </a:xfrm>
              <a:prstGeom prst="rect">
                <a:avLst/>
              </a:prstGeom>
              <a:blipFill>
                <a:blip r:embed="rId7"/>
                <a:stretch>
                  <a:fillRect l="-1808" t="-3630" b="-79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0BFE1681-90E7-4847-B77F-747578BD1646}"/>
                  </a:ext>
                </a:extLst>
              </p:cNvPr>
              <p:cNvSpPr txBox="1"/>
              <p:nvPr/>
            </p:nvSpPr>
            <p:spPr bwMode="auto">
              <a:xfrm>
                <a:off x="1349896" y="1484784"/>
                <a:ext cx="98985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000" b="1" i="1" smtClean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2000" b="1" smtClean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𝒁</m:t>
                          </m:r>
                        </m:e>
                        <m:sup>
                          <m:r>
                            <a:rPr lang="en-US" altLang="zh-CN" sz="2000" b="1" i="1" smtClean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0BFE1681-90E7-4847-B77F-747578BD16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49896" y="1484784"/>
                <a:ext cx="989856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2C2E6A45-DC09-49F9-B831-C8413DD9CAB0}"/>
                  </a:ext>
                </a:extLst>
              </p:cNvPr>
              <p:cNvSpPr txBox="1"/>
              <p:nvPr/>
            </p:nvSpPr>
            <p:spPr bwMode="auto">
              <a:xfrm>
                <a:off x="4860032" y="1484784"/>
                <a:ext cx="98985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0" smtClean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𝐋𝐞𝐩𝐭𝐨𝐪𝐮𝐚𝐫𝐤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2C2E6A45-DC09-49F9-B831-C8413DD9C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0032" y="1484784"/>
                <a:ext cx="989856" cy="400110"/>
              </a:xfrm>
              <a:prstGeom prst="rect">
                <a:avLst/>
              </a:prstGeom>
              <a:blipFill>
                <a:blip r:embed="rId9"/>
                <a:stretch>
                  <a:fillRect l="-36196" r="-30061" b="-1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398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Major players in B physics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49740CD-C19A-4B84-AE39-16D0D3B61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965697"/>
            <a:ext cx="7551322" cy="555964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0D66DC4C-3B98-4274-BF2E-D258260881D1}"/>
              </a:ext>
            </a:extLst>
          </p:cNvPr>
          <p:cNvSpPr txBox="1"/>
          <p:nvPr/>
        </p:nvSpPr>
        <p:spPr bwMode="auto">
          <a:xfrm>
            <a:off x="473968" y="3933056"/>
            <a:ext cx="8441432" cy="26776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 eaLnBrk="1" hangingPunct="1">
              <a:spcBef>
                <a:spcPts val="0"/>
              </a:spcBef>
            </a:pPr>
            <a:r>
              <a:rPr kumimoji="0" lang="en-US" altLang="zh-CN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altLang="zh-CN" sz="2400" b="1" dirty="0">
              <a:solidFill>
                <a:srgbClr val="0930F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ts val="0"/>
              </a:spcBef>
            </a:pPr>
            <a:endParaRPr lang="en-US" altLang="zh-CN" sz="2400" b="1" dirty="0">
              <a:solidFill>
                <a:srgbClr val="0930F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ts val="0"/>
              </a:spcBef>
            </a:pPr>
            <a:endParaRPr lang="en-US" altLang="zh-CN" sz="2400" b="1" dirty="0">
              <a:solidFill>
                <a:srgbClr val="0930F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ts val="0"/>
              </a:spcBef>
            </a:pPr>
            <a:endParaRPr lang="en-US" altLang="zh-CN" sz="2400" b="1" dirty="0">
              <a:solidFill>
                <a:srgbClr val="0930F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ts val="0"/>
              </a:spcBef>
            </a:pPr>
            <a:endParaRPr lang="en-US" altLang="zh-CN" sz="2400" b="1" dirty="0">
              <a:solidFill>
                <a:srgbClr val="0930F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ts val="0"/>
              </a:spcBef>
            </a:pPr>
            <a:endParaRPr lang="en-US" altLang="zh-CN" sz="2400" b="1" dirty="0">
              <a:solidFill>
                <a:srgbClr val="0930F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ts val="0"/>
              </a:spcBef>
            </a:pPr>
            <a:endParaRPr lang="en-US" altLang="zh-CN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9C0D720-BB19-4EF3-8024-494988432DD6}"/>
              </a:ext>
            </a:extLst>
          </p:cNvPr>
          <p:cNvSpPr/>
          <p:nvPr/>
        </p:nvSpPr>
        <p:spPr bwMode="auto">
          <a:xfrm>
            <a:off x="7308304" y="3284984"/>
            <a:ext cx="864096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2018</a:t>
            </a:r>
            <a:endParaRPr kumimoji="0" lang="zh-CN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47A0FDC8-1A70-4BF9-88A5-6ECE1A891979}"/>
              </a:ext>
            </a:extLst>
          </p:cNvPr>
          <p:cNvSpPr/>
          <p:nvPr/>
        </p:nvSpPr>
        <p:spPr bwMode="auto">
          <a:xfrm flipH="1">
            <a:off x="3923928" y="2414165"/>
            <a:ext cx="720080" cy="366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</a:rPr>
              <a:t>FCC-</a:t>
            </a:r>
            <a:r>
              <a:rPr lang="en-US" altLang="zh-CN" sz="1800" b="1" dirty="0" err="1">
                <a:solidFill>
                  <a:srgbClr val="FF0000"/>
                </a:solidFill>
                <a:latin typeface="Times New Roman" pitchFamily="18" charset="0"/>
              </a:rPr>
              <a:t>ee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</a:rPr>
              <a:t>?</a:t>
            </a:r>
            <a:endParaRPr kumimoji="0" lang="zh-CN" altLang="en-US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472AAB4-2B87-4168-8F89-1543AF586BB8}"/>
              </a:ext>
            </a:extLst>
          </p:cNvPr>
          <p:cNvSpPr/>
          <p:nvPr/>
        </p:nvSpPr>
        <p:spPr bwMode="auto">
          <a:xfrm flipH="1">
            <a:off x="6084168" y="2276872"/>
            <a:ext cx="720080" cy="366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</a:rPr>
              <a:t>CEPC?</a:t>
            </a:r>
            <a:endParaRPr kumimoji="0" lang="zh-CN" altLang="en-US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8C437A6-7411-44A5-A4D0-1472140E7346}"/>
                  </a:ext>
                </a:extLst>
              </p:cNvPr>
              <p:cNvSpPr txBox="1"/>
              <p:nvPr/>
            </p:nvSpPr>
            <p:spPr bwMode="auto">
              <a:xfrm>
                <a:off x="682874" y="4123214"/>
                <a:ext cx="7633542" cy="2546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 eaLnBrk="1" hangingPunct="1">
                  <a:spcBef>
                    <a:spcPts val="0"/>
                  </a:spcBef>
                </a:pPr>
                <a:r>
                  <a:rPr kumimoji="0" lang="en-US" altLang="zh-CN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kumimoji="0"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 factories: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kumimoji="0"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iscovery of CP violation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0"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𝐁</m:t>
                        </m:r>
                      </m:e>
                      <m:sup>
                        <m:r>
                          <a:rPr kumimoji="0"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kumimoji="0"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system  </a:t>
                </a:r>
              </a:p>
              <a:p>
                <a:pPr algn="l" eaLnBrk="1" hangingPunct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=&gt; Verification</a:t>
                </a:r>
                <a:r>
                  <a:rPr kumimoji="0"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of the CKM theory</a:t>
                </a:r>
              </a:p>
              <a:p>
                <a:pPr algn="l" eaLnBrk="1" hangingPunct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Tevatron: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Pioneering study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𝐬</m:t>
                        </m:r>
                      </m:sub>
                      <m:sup>
                        <m:r>
                          <a:rPr lang="en-US" altLang="zh-CN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system</a:t>
                </a:r>
              </a:p>
              <a:p>
                <a:pPr algn="l" eaLnBrk="1" hangingPunct="1">
                  <a:spcBef>
                    <a:spcPts val="0"/>
                  </a:spcBef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LHC(b):       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Precision study of all 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𝐛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hadron species</a:t>
                </a:r>
              </a:p>
              <a:p>
                <a:pPr algn="l" eaLnBrk="1" hangingPunct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=&gt; Thorough test of the CKM paradigm </a:t>
                </a:r>
              </a:p>
              <a:p>
                <a:pPr algn="l" eaLnBrk="1" hangingPunct="1">
                  <a:spcBef>
                    <a:spcPts val="0"/>
                  </a:spcBef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Future: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High precision study of CPV &amp; rare B decays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	      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=&gt; Looking for physics beyond the SM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8C437A6-7411-44A5-A4D0-1472140E7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2874" y="4123214"/>
                <a:ext cx="7633542" cy="2546146"/>
              </a:xfrm>
              <a:prstGeom prst="rect">
                <a:avLst/>
              </a:prstGeom>
              <a:blipFill>
                <a:blip r:embed="rId4"/>
                <a:stretch>
                  <a:fillRect b="-334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07F1B5FE-913F-47F1-B7A6-541BB46A938A}"/>
              </a:ext>
            </a:extLst>
          </p:cNvPr>
          <p:cNvSpPr txBox="1">
            <a:spLocks/>
          </p:cNvSpPr>
          <p:nvPr/>
        </p:nvSpPr>
        <p:spPr bwMode="auto">
          <a:xfrm>
            <a:off x="8534400" y="63976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zh-CN" sz="3600" b="1" dirty="0">
                <a:solidFill>
                  <a:srgbClr val="2D2BCC"/>
                </a:solidFill>
                <a:latin typeface="Franklin Gothic Medium" charset="0"/>
                <a:cs typeface="Franklin Gothic Medium" charset="0"/>
              </a:rPr>
              <a:t>Future prospects </a:t>
            </a:r>
          </a:p>
        </p:txBody>
      </p:sp>
      <p:sp>
        <p:nvSpPr>
          <p:cNvPr id="109570" name="Slide Number Placeholder 3"/>
          <p:cNvSpPr txBox="1">
            <a:spLocks/>
          </p:cNvSpPr>
          <p:nvPr/>
        </p:nvSpPr>
        <p:spPr bwMode="auto">
          <a:xfrm>
            <a:off x="8382000" y="6237312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E0576417-1D49-5D40-B934-DB66AB32B65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60</a:t>
            </a:fld>
            <a:endParaRPr kumimoji="0" lang="en-US" altLang="zh-CN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48394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 err="1">
                <a:solidFill>
                  <a:srgbClr val="C00000"/>
                </a:solidFill>
                <a:latin typeface="Helvetica" charset="0"/>
                <a:cs typeface="Helvetica" charset="0"/>
              </a:rPr>
              <a:t>LHCb</a:t>
            </a:r>
            <a:r>
              <a:rPr lang="en-US" altLang="zh-CN" sz="3600" b="1" dirty="0">
                <a:solidFill>
                  <a:srgbClr val="C00000"/>
                </a:solidFill>
                <a:latin typeface="Helvetica" charset="0"/>
                <a:cs typeface="Helvetica" charset="0"/>
              </a:rPr>
              <a:t> timeline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8" name="object 48">
            <a:extLst>
              <a:ext uri="{FF2B5EF4-FFF2-40B4-BE49-F238E27FC236}">
                <a16:creationId xmlns:a16="http://schemas.microsoft.com/office/drawing/2014/main" id="{11787CE6-0394-4052-8A3B-23C678F5FE74}"/>
              </a:ext>
            </a:extLst>
          </p:cNvPr>
          <p:cNvSpPr/>
          <p:nvPr/>
        </p:nvSpPr>
        <p:spPr>
          <a:xfrm>
            <a:off x="72008" y="1711929"/>
            <a:ext cx="8964488" cy="24296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300"/>
          </a:p>
        </p:txBody>
      </p:sp>
      <p:sp>
        <p:nvSpPr>
          <p:cNvPr id="9" name="object 49">
            <a:extLst>
              <a:ext uri="{FF2B5EF4-FFF2-40B4-BE49-F238E27FC236}">
                <a16:creationId xmlns:a16="http://schemas.microsoft.com/office/drawing/2014/main" id="{D178696B-0194-43B7-853D-2779F81C39C7}"/>
              </a:ext>
            </a:extLst>
          </p:cNvPr>
          <p:cNvSpPr txBox="1"/>
          <p:nvPr/>
        </p:nvSpPr>
        <p:spPr>
          <a:xfrm>
            <a:off x="2187243" y="3459197"/>
            <a:ext cx="1160621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dirty="0">
                <a:solidFill>
                  <a:schemeClr val="tx1"/>
                </a:solidFill>
                <a:latin typeface="Calibri"/>
                <a:cs typeface="Calibri"/>
              </a:rPr>
              <a:t>In</a:t>
            </a:r>
            <a:r>
              <a:rPr sz="1350" b="1" spc="-15" dirty="0">
                <a:solidFill>
                  <a:schemeClr val="tx1"/>
                </a:solidFill>
                <a:latin typeface="Calibri"/>
                <a:cs typeface="Calibri"/>
              </a:rPr>
              <a:t>s</a:t>
            </a:r>
            <a:r>
              <a:rPr sz="1350" b="1" spc="-30" dirty="0">
                <a:solidFill>
                  <a:schemeClr val="tx1"/>
                </a:solidFill>
                <a:latin typeface="Calibri"/>
                <a:cs typeface="Calibri"/>
              </a:rPr>
              <a:t>t</a:t>
            </a:r>
            <a:r>
              <a:rPr sz="1350" b="1" dirty="0">
                <a:solidFill>
                  <a:schemeClr val="tx1"/>
                </a:solidFill>
                <a:latin typeface="Calibri"/>
                <a:cs typeface="Calibri"/>
              </a:rPr>
              <a:t>all</a:t>
            </a:r>
            <a:r>
              <a:rPr sz="1350" spc="-8" dirty="0">
                <a:latin typeface="Calibri"/>
                <a:cs typeface="Calibri"/>
              </a:rPr>
              <a:t> </a:t>
            </a:r>
            <a:r>
              <a:rPr sz="1350" b="1" spc="-11" dirty="0">
                <a:solidFill>
                  <a:srgbClr val="2D75B6"/>
                </a:solidFill>
                <a:latin typeface="Calibri"/>
                <a:cs typeface="Calibri"/>
              </a:rPr>
              <a:t>Up</a:t>
            </a:r>
            <a:r>
              <a:rPr sz="1350" b="1" spc="-4" dirty="0">
                <a:solidFill>
                  <a:srgbClr val="2D75B6"/>
                </a:solidFill>
                <a:latin typeface="Calibri"/>
                <a:cs typeface="Calibri"/>
              </a:rPr>
              <a:t>g</a:t>
            </a:r>
            <a:r>
              <a:rPr sz="1350" b="1" spc="-34" dirty="0">
                <a:solidFill>
                  <a:srgbClr val="2D75B6"/>
                </a:solidFill>
                <a:latin typeface="Calibri"/>
                <a:cs typeface="Calibri"/>
              </a:rPr>
              <a:t>r</a:t>
            </a:r>
            <a:r>
              <a:rPr sz="1350" b="1" spc="-8" dirty="0">
                <a:solidFill>
                  <a:srgbClr val="2D75B6"/>
                </a:solidFill>
                <a:latin typeface="Calibri"/>
                <a:cs typeface="Calibri"/>
              </a:rPr>
              <a:t>ade</a:t>
            </a:r>
            <a:r>
              <a:rPr sz="1350" b="1" spc="-11" dirty="0">
                <a:solidFill>
                  <a:srgbClr val="2D75B6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2D75B6"/>
                </a:solidFill>
                <a:latin typeface="Calibri"/>
                <a:cs typeface="Calibri"/>
              </a:rPr>
              <a:t>I</a:t>
            </a:r>
            <a:endParaRPr sz="1350" dirty="0">
              <a:latin typeface="Calibri"/>
              <a:cs typeface="Calibri"/>
            </a:endParaRPr>
          </a:p>
        </p:txBody>
      </p:sp>
      <p:sp>
        <p:nvSpPr>
          <p:cNvPr id="10" name="object 51">
            <a:extLst>
              <a:ext uri="{FF2B5EF4-FFF2-40B4-BE49-F238E27FC236}">
                <a16:creationId xmlns:a16="http://schemas.microsoft.com/office/drawing/2014/main" id="{E139D8F3-538F-44D7-AADC-1718F710CE97}"/>
              </a:ext>
            </a:extLst>
          </p:cNvPr>
          <p:cNvSpPr txBox="1"/>
          <p:nvPr/>
        </p:nvSpPr>
        <p:spPr>
          <a:xfrm>
            <a:off x="4499992" y="3475747"/>
            <a:ext cx="1379487" cy="415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spc="-4" dirty="0">
                <a:solidFill>
                  <a:schemeClr val="tx1"/>
                </a:solidFill>
                <a:latin typeface="Calibri"/>
                <a:cs typeface="Calibri"/>
              </a:rPr>
              <a:t>Conso</a:t>
            </a:r>
            <a:r>
              <a:rPr sz="1350" b="1" spc="-8" dirty="0">
                <a:solidFill>
                  <a:schemeClr val="tx1"/>
                </a:solidFill>
                <a:latin typeface="Calibri"/>
                <a:cs typeface="Calibri"/>
              </a:rPr>
              <a:t>li</a:t>
            </a:r>
            <a:r>
              <a:rPr sz="1350" b="1" spc="-4" dirty="0">
                <a:solidFill>
                  <a:schemeClr val="tx1"/>
                </a:solidFill>
                <a:latin typeface="Calibri"/>
                <a:cs typeface="Calibri"/>
              </a:rPr>
              <a:t>d</a:t>
            </a:r>
            <a:r>
              <a:rPr sz="1350" b="1" spc="-8" dirty="0">
                <a:solidFill>
                  <a:schemeClr val="tx1"/>
                </a:solidFill>
                <a:latin typeface="Calibri"/>
                <a:cs typeface="Calibri"/>
              </a:rPr>
              <a:t>a</a:t>
            </a:r>
            <a:r>
              <a:rPr sz="1350" b="1" dirty="0">
                <a:solidFill>
                  <a:schemeClr val="tx1"/>
                </a:solidFill>
                <a:latin typeface="Calibri"/>
                <a:cs typeface="Calibri"/>
              </a:rPr>
              <a:t>t</a:t>
            </a:r>
            <a:r>
              <a:rPr sz="1350" b="1" spc="-8" dirty="0">
                <a:solidFill>
                  <a:schemeClr val="tx1"/>
                </a:solidFill>
                <a:latin typeface="Calibri"/>
                <a:cs typeface="Calibri"/>
              </a:rPr>
              <a:t>i</a:t>
            </a:r>
            <a:r>
              <a:rPr sz="1350" b="1" spc="-4" dirty="0">
                <a:solidFill>
                  <a:schemeClr val="tx1"/>
                </a:solidFill>
                <a:latin typeface="Calibri"/>
                <a:cs typeface="Calibri"/>
              </a:rPr>
              <a:t>o</a:t>
            </a:r>
            <a:r>
              <a:rPr sz="1350" b="1" dirty="0">
                <a:solidFill>
                  <a:schemeClr val="tx1"/>
                </a:solidFill>
                <a:latin typeface="Calibri"/>
                <a:cs typeface="Calibri"/>
              </a:rPr>
              <a:t>n</a:t>
            </a:r>
            <a:r>
              <a:rPr sz="1350" b="1" spc="19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chemeClr val="tx1"/>
                </a:solidFill>
                <a:latin typeface="Calibri"/>
                <a:cs typeface="Calibri"/>
              </a:rPr>
              <a:t>and</a:t>
            </a:r>
          </a:p>
          <a:p>
            <a:pPr marL="9525"/>
            <a:r>
              <a:rPr sz="1350" b="1" dirty="0">
                <a:solidFill>
                  <a:schemeClr val="tx1"/>
                </a:solidFill>
                <a:latin typeface="Calibri"/>
                <a:cs typeface="Calibri"/>
              </a:rPr>
              <a:t>mai</a:t>
            </a:r>
            <a:r>
              <a:rPr sz="1350" b="1" spc="-11" dirty="0">
                <a:solidFill>
                  <a:schemeClr val="tx1"/>
                </a:solidFill>
                <a:latin typeface="Calibri"/>
                <a:cs typeface="Calibri"/>
              </a:rPr>
              <a:t>n</a:t>
            </a:r>
            <a:r>
              <a:rPr sz="1350" b="1" spc="-30" dirty="0">
                <a:solidFill>
                  <a:schemeClr val="tx1"/>
                </a:solidFill>
                <a:latin typeface="Calibri"/>
                <a:cs typeface="Calibri"/>
              </a:rPr>
              <a:t>t</a:t>
            </a:r>
            <a:r>
              <a:rPr sz="1350" b="1" dirty="0">
                <a:solidFill>
                  <a:schemeClr val="tx1"/>
                </a:solidFill>
                <a:latin typeface="Calibri"/>
                <a:cs typeface="Calibri"/>
              </a:rPr>
              <a:t>ainance</a:t>
            </a:r>
          </a:p>
        </p:txBody>
      </p:sp>
      <p:sp>
        <p:nvSpPr>
          <p:cNvPr id="14" name="object 52">
            <a:extLst>
              <a:ext uri="{FF2B5EF4-FFF2-40B4-BE49-F238E27FC236}">
                <a16:creationId xmlns:a16="http://schemas.microsoft.com/office/drawing/2014/main" id="{B252FD70-E401-4FB5-ACFC-4F642E998D4D}"/>
              </a:ext>
            </a:extLst>
          </p:cNvPr>
          <p:cNvSpPr txBox="1"/>
          <p:nvPr/>
        </p:nvSpPr>
        <p:spPr>
          <a:xfrm>
            <a:off x="7232759" y="3505747"/>
            <a:ext cx="939641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spc="-11" dirty="0">
                <a:solidFill>
                  <a:srgbClr val="2D75B6"/>
                </a:solidFill>
                <a:latin typeface="Calibri"/>
                <a:cs typeface="Calibri"/>
              </a:rPr>
              <a:t>Up</a:t>
            </a:r>
            <a:r>
              <a:rPr sz="1350" b="1" spc="-4" dirty="0">
                <a:solidFill>
                  <a:srgbClr val="2D75B6"/>
                </a:solidFill>
                <a:latin typeface="Calibri"/>
                <a:cs typeface="Calibri"/>
              </a:rPr>
              <a:t>g</a:t>
            </a:r>
            <a:r>
              <a:rPr sz="1350" b="1" spc="-34" dirty="0">
                <a:solidFill>
                  <a:srgbClr val="2D75B6"/>
                </a:solidFill>
                <a:latin typeface="Calibri"/>
                <a:cs typeface="Calibri"/>
              </a:rPr>
              <a:t>r</a:t>
            </a:r>
            <a:r>
              <a:rPr sz="1350" b="1" spc="-8" dirty="0">
                <a:solidFill>
                  <a:srgbClr val="2D75B6"/>
                </a:solidFill>
                <a:latin typeface="Calibri"/>
                <a:cs typeface="Calibri"/>
              </a:rPr>
              <a:t>ade</a:t>
            </a:r>
            <a:r>
              <a:rPr sz="1350" b="1" spc="-23" dirty="0">
                <a:solidFill>
                  <a:srgbClr val="2D75B6"/>
                </a:solidFill>
                <a:latin typeface="Calibri"/>
                <a:cs typeface="Calibri"/>
              </a:rPr>
              <a:t> </a:t>
            </a:r>
            <a:r>
              <a:rPr sz="1350" b="1" spc="-8" dirty="0">
                <a:solidFill>
                  <a:srgbClr val="2D75B6"/>
                </a:solidFill>
                <a:latin typeface="Calibri"/>
                <a:cs typeface="Calibri"/>
              </a:rPr>
              <a:t>II</a:t>
            </a:r>
            <a:endParaRPr sz="1350" dirty="0">
              <a:latin typeface="Calibri"/>
              <a:cs typeface="Calibri"/>
            </a:endParaRPr>
          </a:p>
        </p:txBody>
      </p:sp>
      <p:sp>
        <p:nvSpPr>
          <p:cNvPr id="15" name="object 53">
            <a:extLst>
              <a:ext uri="{FF2B5EF4-FFF2-40B4-BE49-F238E27FC236}">
                <a16:creationId xmlns:a16="http://schemas.microsoft.com/office/drawing/2014/main" id="{A5070495-113B-4E8F-99C3-E66E0874A359}"/>
              </a:ext>
            </a:extLst>
          </p:cNvPr>
          <p:cNvSpPr/>
          <p:nvPr/>
        </p:nvSpPr>
        <p:spPr>
          <a:xfrm>
            <a:off x="179512" y="4547281"/>
            <a:ext cx="2088232" cy="12881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300" dirty="0"/>
          </a:p>
        </p:txBody>
      </p:sp>
      <p:sp>
        <p:nvSpPr>
          <p:cNvPr id="16" name="object 54">
            <a:extLst>
              <a:ext uri="{FF2B5EF4-FFF2-40B4-BE49-F238E27FC236}">
                <a16:creationId xmlns:a16="http://schemas.microsoft.com/office/drawing/2014/main" id="{BB3225EE-ED25-45D6-A58F-9DCCCA63CB73}"/>
              </a:ext>
            </a:extLst>
          </p:cNvPr>
          <p:cNvSpPr/>
          <p:nvPr/>
        </p:nvSpPr>
        <p:spPr>
          <a:xfrm>
            <a:off x="675512" y="4132396"/>
            <a:ext cx="1507808" cy="193358"/>
          </a:xfrm>
          <a:custGeom>
            <a:avLst/>
            <a:gdLst/>
            <a:ahLst/>
            <a:cxnLst/>
            <a:rect l="l" t="t" r="r" b="b"/>
            <a:pathLst>
              <a:path w="2010410" h="257810">
                <a:moveTo>
                  <a:pt x="128778" y="0"/>
                </a:moveTo>
                <a:lnTo>
                  <a:pt x="0" y="128778"/>
                </a:lnTo>
                <a:lnTo>
                  <a:pt x="128778" y="257556"/>
                </a:lnTo>
                <a:lnTo>
                  <a:pt x="128778" y="193167"/>
                </a:lnTo>
                <a:lnTo>
                  <a:pt x="1945766" y="193167"/>
                </a:lnTo>
                <a:lnTo>
                  <a:pt x="2010155" y="128778"/>
                </a:lnTo>
                <a:lnTo>
                  <a:pt x="1945766" y="64389"/>
                </a:lnTo>
                <a:lnTo>
                  <a:pt x="128778" y="64389"/>
                </a:lnTo>
                <a:lnTo>
                  <a:pt x="128778" y="0"/>
                </a:lnTo>
                <a:close/>
              </a:path>
              <a:path w="2010410" h="257810">
                <a:moveTo>
                  <a:pt x="1945766" y="193167"/>
                </a:moveTo>
                <a:lnTo>
                  <a:pt x="1881377" y="193167"/>
                </a:lnTo>
                <a:lnTo>
                  <a:pt x="1881377" y="257556"/>
                </a:lnTo>
                <a:lnTo>
                  <a:pt x="1945766" y="193167"/>
                </a:lnTo>
                <a:close/>
              </a:path>
              <a:path w="2010410" h="257810">
                <a:moveTo>
                  <a:pt x="1881377" y="0"/>
                </a:moveTo>
                <a:lnTo>
                  <a:pt x="1881377" y="64389"/>
                </a:lnTo>
                <a:lnTo>
                  <a:pt x="1945766" y="64389"/>
                </a:lnTo>
                <a:lnTo>
                  <a:pt x="188137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 sz="3300"/>
          </a:p>
        </p:txBody>
      </p:sp>
      <p:sp>
        <p:nvSpPr>
          <p:cNvPr id="17" name="object 55">
            <a:extLst>
              <a:ext uri="{FF2B5EF4-FFF2-40B4-BE49-F238E27FC236}">
                <a16:creationId xmlns:a16="http://schemas.microsoft.com/office/drawing/2014/main" id="{6B2C32EF-903A-45F0-9E73-ED752806C258}"/>
              </a:ext>
            </a:extLst>
          </p:cNvPr>
          <p:cNvSpPr/>
          <p:nvPr/>
        </p:nvSpPr>
        <p:spPr>
          <a:xfrm>
            <a:off x="675512" y="4132396"/>
            <a:ext cx="1507808" cy="193358"/>
          </a:xfrm>
          <a:custGeom>
            <a:avLst/>
            <a:gdLst/>
            <a:ahLst/>
            <a:cxnLst/>
            <a:rect l="l" t="t" r="r" b="b"/>
            <a:pathLst>
              <a:path w="2010410" h="257810">
                <a:moveTo>
                  <a:pt x="0" y="128778"/>
                </a:moveTo>
                <a:lnTo>
                  <a:pt x="128778" y="0"/>
                </a:lnTo>
                <a:lnTo>
                  <a:pt x="128778" y="64389"/>
                </a:lnTo>
                <a:lnTo>
                  <a:pt x="1881377" y="64389"/>
                </a:lnTo>
                <a:lnTo>
                  <a:pt x="1881377" y="0"/>
                </a:lnTo>
                <a:lnTo>
                  <a:pt x="2010155" y="128778"/>
                </a:lnTo>
                <a:lnTo>
                  <a:pt x="1881377" y="257556"/>
                </a:lnTo>
                <a:lnTo>
                  <a:pt x="1881377" y="193167"/>
                </a:lnTo>
                <a:lnTo>
                  <a:pt x="128778" y="193167"/>
                </a:lnTo>
                <a:lnTo>
                  <a:pt x="128778" y="257556"/>
                </a:lnTo>
                <a:lnTo>
                  <a:pt x="0" y="128778"/>
                </a:lnTo>
                <a:close/>
              </a:path>
            </a:pathLst>
          </a:custGeom>
          <a:ln w="12192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 sz="3300"/>
          </a:p>
        </p:txBody>
      </p:sp>
      <p:sp>
        <p:nvSpPr>
          <p:cNvPr id="18" name="object 56">
            <a:extLst>
              <a:ext uri="{FF2B5EF4-FFF2-40B4-BE49-F238E27FC236}">
                <a16:creationId xmlns:a16="http://schemas.microsoft.com/office/drawing/2014/main" id="{F88B193B-DF14-41B2-8EF2-D2CC8B3B2CC7}"/>
              </a:ext>
            </a:extLst>
          </p:cNvPr>
          <p:cNvSpPr/>
          <p:nvPr/>
        </p:nvSpPr>
        <p:spPr>
          <a:xfrm>
            <a:off x="2611754" y="4132396"/>
            <a:ext cx="3975735" cy="193358"/>
          </a:xfrm>
          <a:custGeom>
            <a:avLst/>
            <a:gdLst/>
            <a:ahLst/>
            <a:cxnLst/>
            <a:rect l="l" t="t" r="r" b="b"/>
            <a:pathLst>
              <a:path w="5300980" h="257810">
                <a:moveTo>
                  <a:pt x="128777" y="0"/>
                </a:moveTo>
                <a:lnTo>
                  <a:pt x="0" y="128778"/>
                </a:lnTo>
                <a:lnTo>
                  <a:pt x="128777" y="257556"/>
                </a:lnTo>
                <a:lnTo>
                  <a:pt x="128777" y="193167"/>
                </a:lnTo>
                <a:lnTo>
                  <a:pt x="5236083" y="193167"/>
                </a:lnTo>
                <a:lnTo>
                  <a:pt x="5300472" y="128778"/>
                </a:lnTo>
                <a:lnTo>
                  <a:pt x="5236083" y="64389"/>
                </a:lnTo>
                <a:lnTo>
                  <a:pt x="128777" y="64389"/>
                </a:lnTo>
                <a:lnTo>
                  <a:pt x="128777" y="0"/>
                </a:lnTo>
                <a:close/>
              </a:path>
              <a:path w="5300980" h="257810">
                <a:moveTo>
                  <a:pt x="5236083" y="193167"/>
                </a:moveTo>
                <a:lnTo>
                  <a:pt x="5171694" y="193167"/>
                </a:lnTo>
                <a:lnTo>
                  <a:pt x="5171694" y="257556"/>
                </a:lnTo>
                <a:lnTo>
                  <a:pt x="5236083" y="193167"/>
                </a:lnTo>
                <a:close/>
              </a:path>
              <a:path w="5300980" h="257810">
                <a:moveTo>
                  <a:pt x="5171694" y="0"/>
                </a:moveTo>
                <a:lnTo>
                  <a:pt x="5171694" y="64389"/>
                </a:lnTo>
                <a:lnTo>
                  <a:pt x="5236083" y="64389"/>
                </a:lnTo>
                <a:lnTo>
                  <a:pt x="5171694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 sz="3300"/>
          </a:p>
        </p:txBody>
      </p:sp>
      <p:sp>
        <p:nvSpPr>
          <p:cNvPr id="19" name="object 57">
            <a:extLst>
              <a:ext uri="{FF2B5EF4-FFF2-40B4-BE49-F238E27FC236}">
                <a16:creationId xmlns:a16="http://schemas.microsoft.com/office/drawing/2014/main" id="{BEBD6281-A91D-469B-94FD-7C9AF4FFAA91}"/>
              </a:ext>
            </a:extLst>
          </p:cNvPr>
          <p:cNvSpPr/>
          <p:nvPr/>
        </p:nvSpPr>
        <p:spPr>
          <a:xfrm>
            <a:off x="2611754" y="4132396"/>
            <a:ext cx="3975735" cy="193358"/>
          </a:xfrm>
          <a:custGeom>
            <a:avLst/>
            <a:gdLst/>
            <a:ahLst/>
            <a:cxnLst/>
            <a:rect l="l" t="t" r="r" b="b"/>
            <a:pathLst>
              <a:path w="5300980" h="257810">
                <a:moveTo>
                  <a:pt x="0" y="128778"/>
                </a:moveTo>
                <a:lnTo>
                  <a:pt x="128777" y="0"/>
                </a:lnTo>
                <a:lnTo>
                  <a:pt x="128777" y="64389"/>
                </a:lnTo>
                <a:lnTo>
                  <a:pt x="5171694" y="64389"/>
                </a:lnTo>
                <a:lnTo>
                  <a:pt x="5171694" y="0"/>
                </a:lnTo>
                <a:lnTo>
                  <a:pt x="5300472" y="128778"/>
                </a:lnTo>
                <a:lnTo>
                  <a:pt x="5171694" y="257556"/>
                </a:lnTo>
                <a:lnTo>
                  <a:pt x="5171694" y="193167"/>
                </a:lnTo>
                <a:lnTo>
                  <a:pt x="128777" y="193167"/>
                </a:lnTo>
                <a:lnTo>
                  <a:pt x="128777" y="257556"/>
                </a:lnTo>
                <a:lnTo>
                  <a:pt x="0" y="128778"/>
                </a:lnTo>
                <a:close/>
              </a:path>
            </a:pathLst>
          </a:custGeom>
          <a:ln w="12191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 sz="3300"/>
          </a:p>
        </p:txBody>
      </p:sp>
      <p:sp>
        <p:nvSpPr>
          <p:cNvPr id="20" name="object 58">
            <a:extLst>
              <a:ext uri="{FF2B5EF4-FFF2-40B4-BE49-F238E27FC236}">
                <a16:creationId xmlns:a16="http://schemas.microsoft.com/office/drawing/2014/main" id="{B2219386-C494-4B9F-87D0-133EBFEF533A}"/>
              </a:ext>
            </a:extLst>
          </p:cNvPr>
          <p:cNvSpPr/>
          <p:nvPr/>
        </p:nvSpPr>
        <p:spPr>
          <a:xfrm>
            <a:off x="3491881" y="4619290"/>
            <a:ext cx="2173970" cy="12881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300"/>
          </a:p>
        </p:txBody>
      </p:sp>
      <p:sp>
        <p:nvSpPr>
          <p:cNvPr id="21" name="object 59">
            <a:extLst>
              <a:ext uri="{FF2B5EF4-FFF2-40B4-BE49-F238E27FC236}">
                <a16:creationId xmlns:a16="http://schemas.microsoft.com/office/drawing/2014/main" id="{47F18AC5-AD44-4031-ABA6-014821C869D5}"/>
              </a:ext>
            </a:extLst>
          </p:cNvPr>
          <p:cNvSpPr/>
          <p:nvPr/>
        </p:nvSpPr>
        <p:spPr>
          <a:xfrm>
            <a:off x="6965440" y="4126681"/>
            <a:ext cx="1507808" cy="193358"/>
          </a:xfrm>
          <a:custGeom>
            <a:avLst/>
            <a:gdLst/>
            <a:ahLst/>
            <a:cxnLst/>
            <a:rect l="l" t="t" r="r" b="b"/>
            <a:pathLst>
              <a:path w="2010409" h="257810">
                <a:moveTo>
                  <a:pt x="128777" y="0"/>
                </a:moveTo>
                <a:lnTo>
                  <a:pt x="0" y="128778"/>
                </a:lnTo>
                <a:lnTo>
                  <a:pt x="128777" y="257556"/>
                </a:lnTo>
                <a:lnTo>
                  <a:pt x="128777" y="193167"/>
                </a:lnTo>
                <a:lnTo>
                  <a:pt x="1945767" y="193167"/>
                </a:lnTo>
                <a:lnTo>
                  <a:pt x="2010155" y="128778"/>
                </a:lnTo>
                <a:lnTo>
                  <a:pt x="1945766" y="64389"/>
                </a:lnTo>
                <a:lnTo>
                  <a:pt x="128777" y="64389"/>
                </a:lnTo>
                <a:lnTo>
                  <a:pt x="128777" y="0"/>
                </a:lnTo>
                <a:close/>
              </a:path>
              <a:path w="2010409" h="257810">
                <a:moveTo>
                  <a:pt x="1945767" y="193167"/>
                </a:moveTo>
                <a:lnTo>
                  <a:pt x="1881377" y="193167"/>
                </a:lnTo>
                <a:lnTo>
                  <a:pt x="1881377" y="257556"/>
                </a:lnTo>
                <a:lnTo>
                  <a:pt x="1945767" y="193167"/>
                </a:lnTo>
                <a:close/>
              </a:path>
              <a:path w="2010409" h="257810">
                <a:moveTo>
                  <a:pt x="1881377" y="0"/>
                </a:moveTo>
                <a:lnTo>
                  <a:pt x="1881377" y="64389"/>
                </a:lnTo>
                <a:lnTo>
                  <a:pt x="1945766" y="64389"/>
                </a:lnTo>
                <a:lnTo>
                  <a:pt x="188137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 sz="3300"/>
          </a:p>
        </p:txBody>
      </p:sp>
      <p:sp>
        <p:nvSpPr>
          <p:cNvPr id="22" name="object 60">
            <a:extLst>
              <a:ext uri="{FF2B5EF4-FFF2-40B4-BE49-F238E27FC236}">
                <a16:creationId xmlns:a16="http://schemas.microsoft.com/office/drawing/2014/main" id="{3020BF03-6477-4C29-956D-0231CBE49901}"/>
              </a:ext>
            </a:extLst>
          </p:cNvPr>
          <p:cNvSpPr/>
          <p:nvPr/>
        </p:nvSpPr>
        <p:spPr>
          <a:xfrm>
            <a:off x="6965440" y="4126681"/>
            <a:ext cx="1507808" cy="193358"/>
          </a:xfrm>
          <a:custGeom>
            <a:avLst/>
            <a:gdLst/>
            <a:ahLst/>
            <a:cxnLst/>
            <a:rect l="l" t="t" r="r" b="b"/>
            <a:pathLst>
              <a:path w="2010409" h="257810">
                <a:moveTo>
                  <a:pt x="0" y="128778"/>
                </a:moveTo>
                <a:lnTo>
                  <a:pt x="128777" y="0"/>
                </a:lnTo>
                <a:lnTo>
                  <a:pt x="128777" y="64389"/>
                </a:lnTo>
                <a:lnTo>
                  <a:pt x="1881377" y="64389"/>
                </a:lnTo>
                <a:lnTo>
                  <a:pt x="1881377" y="0"/>
                </a:lnTo>
                <a:lnTo>
                  <a:pt x="2010155" y="128778"/>
                </a:lnTo>
                <a:lnTo>
                  <a:pt x="1881377" y="257556"/>
                </a:lnTo>
                <a:lnTo>
                  <a:pt x="1881377" y="193167"/>
                </a:lnTo>
                <a:lnTo>
                  <a:pt x="128777" y="193167"/>
                </a:lnTo>
                <a:lnTo>
                  <a:pt x="128777" y="257556"/>
                </a:lnTo>
                <a:lnTo>
                  <a:pt x="0" y="128778"/>
                </a:lnTo>
                <a:close/>
              </a:path>
            </a:pathLst>
          </a:custGeom>
          <a:ln w="12192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 sz="3300"/>
          </a:p>
        </p:txBody>
      </p:sp>
      <p:sp>
        <p:nvSpPr>
          <p:cNvPr id="23" name="object 61">
            <a:extLst>
              <a:ext uri="{FF2B5EF4-FFF2-40B4-BE49-F238E27FC236}">
                <a16:creationId xmlns:a16="http://schemas.microsoft.com/office/drawing/2014/main" id="{4997111A-C901-4A6B-8796-2467795234BE}"/>
              </a:ext>
            </a:extLst>
          </p:cNvPr>
          <p:cNvSpPr/>
          <p:nvPr/>
        </p:nvSpPr>
        <p:spPr>
          <a:xfrm>
            <a:off x="6768845" y="4662744"/>
            <a:ext cx="2218563" cy="117271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300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588E37B8-29D2-44D6-BCCB-BCAC0D848F2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363479"/>
            <a:ext cx="2952328" cy="350386"/>
          </a:xfrm>
          <a:prstGeom prst="rect">
            <a:avLst/>
          </a:prstGeom>
        </p:spPr>
      </p:pic>
      <p:sp>
        <p:nvSpPr>
          <p:cNvPr id="27" name="object 62">
            <a:extLst>
              <a:ext uri="{FF2B5EF4-FFF2-40B4-BE49-F238E27FC236}">
                <a16:creationId xmlns:a16="http://schemas.microsoft.com/office/drawing/2014/main" id="{B2C2366E-5060-4362-8061-3855799F4AAC}"/>
              </a:ext>
            </a:extLst>
          </p:cNvPr>
          <p:cNvSpPr/>
          <p:nvPr/>
        </p:nvSpPr>
        <p:spPr>
          <a:xfrm>
            <a:off x="2915816" y="1154942"/>
            <a:ext cx="216024" cy="1023510"/>
          </a:xfrm>
          <a:custGeom>
            <a:avLst/>
            <a:gdLst/>
            <a:ahLst/>
            <a:cxnLst/>
            <a:rect l="l" t="t" r="r" b="b"/>
            <a:pathLst>
              <a:path w="200025" h="475615">
                <a:moveTo>
                  <a:pt x="199644" y="375665"/>
                </a:moveTo>
                <a:lnTo>
                  <a:pt x="0" y="375665"/>
                </a:lnTo>
                <a:lnTo>
                  <a:pt x="99821" y="475488"/>
                </a:lnTo>
                <a:lnTo>
                  <a:pt x="199644" y="375665"/>
                </a:lnTo>
                <a:close/>
              </a:path>
              <a:path w="200025" h="475615">
                <a:moveTo>
                  <a:pt x="149732" y="0"/>
                </a:moveTo>
                <a:lnTo>
                  <a:pt x="49910" y="0"/>
                </a:lnTo>
                <a:lnTo>
                  <a:pt x="49910" y="375665"/>
                </a:lnTo>
                <a:lnTo>
                  <a:pt x="149732" y="375665"/>
                </a:lnTo>
                <a:lnTo>
                  <a:pt x="14973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3300"/>
          </a:p>
        </p:txBody>
      </p:sp>
      <p:sp>
        <p:nvSpPr>
          <p:cNvPr id="28" name="object 64">
            <a:extLst>
              <a:ext uri="{FF2B5EF4-FFF2-40B4-BE49-F238E27FC236}">
                <a16:creationId xmlns:a16="http://schemas.microsoft.com/office/drawing/2014/main" id="{5D3FD1F3-3512-4EB7-9914-C831BCF4616F}"/>
              </a:ext>
            </a:extLst>
          </p:cNvPr>
          <p:cNvSpPr txBox="1"/>
          <p:nvPr/>
        </p:nvSpPr>
        <p:spPr>
          <a:xfrm>
            <a:off x="2267744" y="908720"/>
            <a:ext cx="146236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600" b="1" spc="-49" dirty="0">
                <a:solidFill>
                  <a:srgbClr val="FF0000"/>
                </a:solidFill>
                <a:latin typeface="Calibri"/>
                <a:cs typeface="Calibri"/>
              </a:rPr>
              <a:t>W</a:t>
            </a: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600" b="1" spc="-8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600" b="1" spc="-26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600" b="1" spc="4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1600" b="1" spc="4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600" b="1" spc="-23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16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E2FF90E9-E8AF-4CDB-9552-FCCF1AAF3C9F}"/>
              </a:ext>
            </a:extLst>
          </p:cNvPr>
          <p:cNvSpPr/>
          <p:nvPr/>
        </p:nvSpPr>
        <p:spPr bwMode="auto">
          <a:xfrm>
            <a:off x="2987824" y="2576026"/>
            <a:ext cx="576064" cy="361967"/>
          </a:xfrm>
          <a:prstGeom prst="rect">
            <a:avLst/>
          </a:prstGeom>
          <a:solidFill>
            <a:srgbClr val="36990D">
              <a:alpha val="6509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106DFEC8-814E-49E1-83A2-19BDAE418FB6}"/>
              </a:ext>
            </a:extLst>
          </p:cNvPr>
          <p:cNvCxnSpPr>
            <a:cxnSpLocks/>
          </p:cNvCxnSpPr>
          <p:nvPr/>
        </p:nvCxnSpPr>
        <p:spPr bwMode="auto">
          <a:xfrm>
            <a:off x="5796136" y="1586989"/>
            <a:ext cx="3024336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object 64">
            <a:extLst>
              <a:ext uri="{FF2B5EF4-FFF2-40B4-BE49-F238E27FC236}">
                <a16:creationId xmlns:a16="http://schemas.microsoft.com/office/drawing/2014/main" id="{BA9A3A53-2073-4EC1-845B-9549B821AA2F}"/>
              </a:ext>
            </a:extLst>
          </p:cNvPr>
          <p:cNvSpPr txBox="1"/>
          <p:nvPr/>
        </p:nvSpPr>
        <p:spPr>
          <a:xfrm>
            <a:off x="6277987" y="1082933"/>
            <a:ext cx="146236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lang="en-US" sz="1600" b="1" spc="-49" dirty="0">
                <a:solidFill>
                  <a:srgbClr val="0930F1"/>
                </a:solidFill>
                <a:latin typeface="Calibri"/>
                <a:cs typeface="Calibri"/>
              </a:rPr>
              <a:t>HL-LHC</a:t>
            </a:r>
            <a:endParaRPr sz="1600" dirty="0">
              <a:solidFill>
                <a:srgbClr val="0930F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873444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latin typeface="Helvetica" charset="0"/>
                <a:cs typeface="Helvetica" charset="0"/>
              </a:rPr>
              <a:t>Luminosity vs year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21" name="object 4">
            <a:extLst>
              <a:ext uri="{FF2B5EF4-FFF2-40B4-BE49-F238E27FC236}">
                <a16:creationId xmlns:a16="http://schemas.microsoft.com/office/drawing/2014/main" id="{6F6B3B33-D1B3-4EA9-B4CE-2C135A30E0B4}"/>
              </a:ext>
            </a:extLst>
          </p:cNvPr>
          <p:cNvSpPr/>
          <p:nvPr/>
        </p:nvSpPr>
        <p:spPr>
          <a:xfrm>
            <a:off x="903732" y="1242060"/>
            <a:ext cx="7423404" cy="45643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0BA79EFD-9A42-445C-9797-261869307582}"/>
              </a:ext>
            </a:extLst>
          </p:cNvPr>
          <p:cNvSpPr/>
          <p:nvPr/>
        </p:nvSpPr>
        <p:spPr>
          <a:xfrm>
            <a:off x="4936997" y="1942338"/>
            <a:ext cx="2592705" cy="12700"/>
          </a:xfrm>
          <a:custGeom>
            <a:avLst/>
            <a:gdLst/>
            <a:ahLst/>
            <a:cxnLst/>
            <a:rect l="l" t="t" r="r" b="b"/>
            <a:pathLst>
              <a:path w="2592704" h="12700">
                <a:moveTo>
                  <a:pt x="2592324" y="0"/>
                </a:moveTo>
                <a:lnTo>
                  <a:pt x="0" y="12700"/>
                </a:lnTo>
              </a:path>
            </a:pathLst>
          </a:custGeom>
          <a:ln w="19812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6">
            <a:extLst>
              <a:ext uri="{FF2B5EF4-FFF2-40B4-BE49-F238E27FC236}">
                <a16:creationId xmlns:a16="http://schemas.microsoft.com/office/drawing/2014/main" id="{34CFBE7F-6864-4C81-993C-999BC80F959A}"/>
              </a:ext>
            </a:extLst>
          </p:cNvPr>
          <p:cNvSpPr/>
          <p:nvPr/>
        </p:nvSpPr>
        <p:spPr>
          <a:xfrm>
            <a:off x="5173979" y="1953767"/>
            <a:ext cx="294640" cy="3345179"/>
          </a:xfrm>
          <a:custGeom>
            <a:avLst/>
            <a:gdLst/>
            <a:ahLst/>
            <a:cxnLst/>
            <a:rect l="l" t="t" r="r" b="b"/>
            <a:pathLst>
              <a:path w="294639" h="3345179">
                <a:moveTo>
                  <a:pt x="220599" y="147066"/>
                </a:moveTo>
                <a:lnTo>
                  <a:pt x="73533" y="147066"/>
                </a:lnTo>
                <a:lnTo>
                  <a:pt x="73533" y="3345180"/>
                </a:lnTo>
                <a:lnTo>
                  <a:pt x="220599" y="3345180"/>
                </a:lnTo>
                <a:lnTo>
                  <a:pt x="220599" y="147066"/>
                </a:lnTo>
                <a:close/>
              </a:path>
              <a:path w="294639" h="3345179">
                <a:moveTo>
                  <a:pt x="147066" y="0"/>
                </a:moveTo>
                <a:lnTo>
                  <a:pt x="0" y="147066"/>
                </a:lnTo>
                <a:lnTo>
                  <a:pt x="294132" y="147066"/>
                </a:lnTo>
                <a:lnTo>
                  <a:pt x="14706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8">
                <a:extLst>
                  <a:ext uri="{FF2B5EF4-FFF2-40B4-BE49-F238E27FC236}">
                    <a16:creationId xmlns:a16="http://schemas.microsoft.com/office/drawing/2014/main" id="{0734DCD4-39E7-4067-BA20-61D99C4BE4D1}"/>
                  </a:ext>
                </a:extLst>
              </p:cNvPr>
              <p:cNvSpPr txBox="1"/>
              <p:nvPr/>
            </p:nvSpPr>
            <p:spPr>
              <a:xfrm>
                <a:off x="179512" y="791994"/>
                <a:ext cx="4757485" cy="2708434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13690" marR="817880" algn="l">
                  <a:lnSpc>
                    <a:spcPct val="100000"/>
                  </a:lnSpc>
                </a:pPr>
                <a:endParaRPr lang="en-US" sz="1800" dirty="0">
                  <a:solidFill>
                    <a:schemeClr val="tx1"/>
                  </a:solidFill>
                  <a:latin typeface="Arial"/>
                  <a:cs typeface="Arial"/>
                </a:endParaRPr>
              </a:p>
              <a:p>
                <a:pPr marL="313690" marR="817880" algn="l">
                  <a:lnSpc>
                    <a:spcPct val="100000"/>
                  </a:lnSpc>
                </a:pP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Factor </a:t>
                </a:r>
                <a:r>
                  <a:rPr lang="en-US" sz="2000" b="1" spc="5" dirty="0">
                    <a:solidFill>
                      <a:srgbClr val="FF0000"/>
                    </a:solidFill>
                    <a:latin typeface="Arial"/>
                    <a:cs typeface="Arial"/>
                  </a:rPr>
                  <a:t>~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13</a:t>
                </a:r>
                <a:r>
                  <a:rPr lang="en-US" sz="2000" b="1" spc="-20" dirty="0">
                    <a:solidFill>
                      <a:srgbClr val="FF0000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i</a:t>
                </a:r>
                <a:r>
                  <a:rPr lang="en-US" sz="2000" b="1" spc="-10" dirty="0">
                    <a:solidFill>
                      <a:srgbClr val="FF0000"/>
                    </a:solidFill>
                    <a:latin typeface="Arial"/>
                    <a:cs typeface="Arial"/>
                  </a:rPr>
                  <a:t>n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cre</a:t>
                </a:r>
                <a:r>
                  <a:rPr lang="en-US" sz="2000" b="1" spc="-10" dirty="0">
                    <a:solidFill>
                      <a:srgbClr val="FF0000"/>
                    </a:solidFill>
                    <a:latin typeface="Arial"/>
                    <a:cs typeface="Arial"/>
                  </a:rPr>
                  <a:t>a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se</a:t>
                </a:r>
                <a:r>
                  <a:rPr lang="en-US" sz="2000" b="1" spc="20" dirty="0">
                    <a:solidFill>
                      <a:srgbClr val="FF0000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in</a:t>
                </a:r>
                <a:r>
                  <a:rPr lang="en-US" sz="2000" b="1" spc="-10" dirty="0">
                    <a:solidFill>
                      <a:srgbClr val="FF0000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d</a:t>
                </a:r>
                <a:r>
                  <a:rPr lang="en-US" sz="2000" b="1" spc="-10" dirty="0">
                    <a:solidFill>
                      <a:srgbClr val="FF0000"/>
                    </a:solidFill>
                    <a:latin typeface="Arial"/>
                    <a:cs typeface="Arial"/>
                  </a:rPr>
                  <a:t>a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ta com</a:t>
                </a:r>
                <a:r>
                  <a:rPr lang="en-US" sz="2000" b="1" spc="-10" dirty="0">
                    <a:solidFill>
                      <a:srgbClr val="FF0000"/>
                    </a:solidFill>
                    <a:latin typeface="Arial"/>
                    <a:cs typeface="Arial"/>
                  </a:rPr>
                  <a:t>p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ar</a:t>
                </a:r>
                <a:r>
                  <a:rPr lang="en-US" sz="2000" b="1" spc="-10" dirty="0">
                    <a:solidFill>
                      <a:srgbClr val="FF0000"/>
                    </a:solidFill>
                    <a:latin typeface="Arial"/>
                    <a:cs typeface="Arial"/>
                  </a:rPr>
                  <a:t>e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d</a:t>
                </a:r>
                <a:r>
                  <a:rPr lang="en-US" sz="2000" b="1" spc="5" dirty="0">
                    <a:solidFill>
                      <a:srgbClr val="FF0000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to pr</a:t>
                </a:r>
                <a:r>
                  <a:rPr lang="en-US" sz="2000" b="1" spc="-5" dirty="0">
                    <a:solidFill>
                      <a:srgbClr val="FF0000"/>
                    </a:solidFill>
                    <a:latin typeface="Arial"/>
                    <a:cs typeface="Arial"/>
                  </a:rPr>
                  <a:t>e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-</a:t>
                </a:r>
                <a:r>
                  <a:rPr lang="en-US" sz="2000" b="1" spc="-5" dirty="0">
                    <a:solidFill>
                      <a:srgbClr val="FF0000"/>
                    </a:solidFill>
                    <a:latin typeface="Arial"/>
                    <a:cs typeface="Arial"/>
                  </a:rPr>
                  <a:t>HL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-LHC</a:t>
                </a:r>
                <a:r>
                  <a:rPr lang="en-US" sz="2000" b="1" spc="20" dirty="0">
                    <a:solidFill>
                      <a:srgbClr val="FF0000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era.</a:t>
                </a:r>
              </a:p>
              <a:p>
                <a:pPr marL="656590" marR="450215" indent="-342900" algn="l">
                  <a:lnSpc>
                    <a:spcPct val="10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C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o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rres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p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o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n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ding</a:t>
                </a:r>
                <a:r>
                  <a:rPr lang="en-US" sz="2000" spc="2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to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a factor of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13</a:t>
                </a:r>
                <a:r>
                  <a:rPr lang="en-US" altLang="zh-CN" sz="2000" baseline="30000" dirty="0">
                    <a:solidFill>
                      <a:schemeClr val="tx1"/>
                    </a:solidFill>
                    <a:latin typeface="Arial"/>
                    <a:cs typeface="Arial"/>
                  </a:rPr>
                  <a:t>1/4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/>
                      </a:rPr>
                      <m:t>≈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1.9 in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disc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o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very</a:t>
                </a:r>
                <a:r>
                  <a:rPr lang="en-US" sz="2000" spc="5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re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a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ch</a:t>
                </a:r>
                <a:endParaRPr lang="en-US" sz="2000" spc="10" dirty="0">
                  <a:solidFill>
                    <a:schemeClr val="tx1"/>
                  </a:solidFill>
                  <a:latin typeface="Arial"/>
                  <a:cs typeface="Arial"/>
                </a:endParaRPr>
              </a:p>
              <a:p>
                <a:pPr marL="656590" marR="450215" indent="-342900" algn="l">
                  <a:lnSpc>
                    <a:spcPct val="10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Sim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i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l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a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r</a:t>
                </a:r>
                <a:r>
                  <a:rPr lang="en-US" sz="2000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to th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a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t</a:t>
                </a:r>
                <a:r>
                  <a:rPr lang="en-US" sz="2000" spc="5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of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d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i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rect</a:t>
                </a:r>
                <a:r>
                  <a:rPr lang="en-US" sz="2000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se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a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rch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e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s</a:t>
                </a:r>
                <a:r>
                  <a:rPr lang="en-US" sz="2000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in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rais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i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ng e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n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er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g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y</a:t>
                </a:r>
                <a:r>
                  <a:rPr lang="en-US" sz="2000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from 14</a:t>
                </a:r>
                <a:r>
                  <a:rPr lang="en-US" sz="2000" spc="-4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spc="-190" dirty="0" err="1">
                    <a:solidFill>
                      <a:schemeClr val="tx1"/>
                    </a:solidFill>
                    <a:latin typeface="Arial"/>
                    <a:cs typeface="Arial"/>
                  </a:rPr>
                  <a:t>T</a:t>
                </a:r>
                <a:r>
                  <a:rPr lang="en-US" sz="2000" dirty="0" err="1">
                    <a:solidFill>
                      <a:schemeClr val="tx1"/>
                    </a:solidFill>
                    <a:latin typeface="Arial"/>
                    <a:cs typeface="Arial"/>
                  </a:rPr>
                  <a:t>eV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 (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H</a:t>
                </a:r>
                <a:r>
                  <a:rPr lang="en-US" sz="2000" spc="-5" dirty="0">
                    <a:solidFill>
                      <a:schemeClr val="tx1"/>
                    </a:solidFill>
                    <a:latin typeface="Arial"/>
                    <a:cs typeface="Arial"/>
                  </a:rPr>
                  <a:t>L-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L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H</a:t>
                </a:r>
                <a:r>
                  <a:rPr lang="en-US" sz="2000" spc="-15" dirty="0">
                    <a:solidFill>
                      <a:schemeClr val="tx1"/>
                    </a:solidFill>
                    <a:latin typeface="Arial"/>
                    <a:cs typeface="Arial"/>
                  </a:rPr>
                  <a:t>C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)</a:t>
                </a:r>
                <a:r>
                  <a:rPr lang="en-US" sz="2000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to 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2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7</a:t>
                </a:r>
                <a:r>
                  <a:rPr lang="en-US" sz="2000" spc="-3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spc="-190" dirty="0">
                    <a:solidFill>
                      <a:schemeClr val="tx1"/>
                    </a:solidFill>
                    <a:latin typeface="Arial"/>
                    <a:cs typeface="Arial"/>
                  </a:rPr>
                  <a:t>T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e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V</a:t>
                </a:r>
                <a:r>
                  <a:rPr lang="en-US" sz="2000" spc="-15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(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H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E</a:t>
                </a:r>
                <a:r>
                  <a:rPr lang="en-US" sz="2000" spc="-5" dirty="0">
                    <a:solidFill>
                      <a:schemeClr val="tx1"/>
                    </a:solidFill>
                    <a:latin typeface="Arial"/>
                    <a:cs typeface="Arial"/>
                  </a:rPr>
                  <a:t>-</a:t>
                </a:r>
                <a:r>
                  <a:rPr lang="en-US" sz="2000" spc="-10" dirty="0">
                    <a:solidFill>
                      <a:schemeClr val="tx1"/>
                    </a:solidFill>
                    <a:latin typeface="Arial"/>
                    <a:cs typeface="Arial"/>
                  </a:rPr>
                  <a:t>L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H</a:t>
                </a:r>
                <a:r>
                  <a:rPr lang="en-US" sz="2000" spc="-15" dirty="0">
                    <a:solidFill>
                      <a:schemeClr val="tx1"/>
                    </a:solidFill>
                    <a:latin typeface="Arial"/>
                    <a:cs typeface="Arial"/>
                  </a:rPr>
                  <a:t>C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)</a:t>
                </a:r>
                <a:r>
                  <a:rPr lang="en-US" sz="2000" spc="10" dirty="0">
                    <a:solidFill>
                      <a:schemeClr val="tx1"/>
                    </a:solidFill>
                    <a:latin typeface="Arial"/>
                    <a:cs typeface="Arial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Arial"/>
                    <a:cs typeface="Arial"/>
                  </a:rPr>
                  <a:t>!</a:t>
                </a:r>
              </a:p>
              <a:p>
                <a:pPr marL="313690" algn="l">
                  <a:lnSpc>
                    <a:spcPct val="100000"/>
                  </a:lnSpc>
                </a:pPr>
                <a:endParaRPr lang="en-US" sz="18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8" name="object 8">
                <a:extLst>
                  <a:ext uri="{FF2B5EF4-FFF2-40B4-BE49-F238E27FC236}">
                    <a16:creationId xmlns:a16="http://schemas.microsoft.com/office/drawing/2014/main" id="{0734DCD4-39E7-4067-BA20-61D99C4BE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91994"/>
                <a:ext cx="4757485" cy="27084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223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LHCb</a:t>
            </a: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 upgrade2 physics motivation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DA72ECD9-629A-47AA-A312-6D75273DBB32}"/>
              </a:ext>
            </a:extLst>
          </p:cNvPr>
          <p:cNvSpPr/>
          <p:nvPr/>
        </p:nvSpPr>
        <p:spPr>
          <a:xfrm>
            <a:off x="395536" y="1451807"/>
            <a:ext cx="2384320" cy="34893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506E69E-D703-449B-96B9-1061DE0DB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1840" y="1291407"/>
                <a:ext cx="5256584" cy="1692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2D2BCC"/>
                    </a:solidFill>
                    <a:latin typeface="Helvetica" charset="0"/>
                    <a:cs typeface="Helvetica" charset="0"/>
                  </a:rPr>
                  <a:t>Greatly improve knowledge of golden and theoretically clean observables    </a:t>
                </a:r>
              </a:p>
              <a:p>
                <a:pPr marL="742950" lvl="1" indent="-28575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ü"/>
                </a:pPr>
                <a:r>
                  <a:rPr lang="en-US" altLang="zh-CN" sz="18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E.g.</a:t>
                </a:r>
                <a:r>
                  <a:rPr lang="en-US" altLang="zh-CN" sz="1800" b="1" dirty="0">
                    <a:solidFill>
                      <a:schemeClr val="tx1"/>
                    </a:solidFill>
                    <a:cs typeface="Helvetica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𝜸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𝜷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b>
                      <m:sSub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𝝓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𝒔</m:t>
                        </m:r>
                      </m:sub>
                    </m:sSub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𝐁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(</m:t>
                    </m:r>
                    <m:sSub>
                      <m:sSub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𝑩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𝒔</m:t>
                        </m:r>
                      </m:sub>
                    </m:sSub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𝝁𝝁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)/</m:t>
                    </m:r>
                    <m:r>
                      <a:rPr lang="en-US" altLang="zh-CN" sz="1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𝐁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(</m:t>
                    </m:r>
                    <m:sSub>
                      <m:sSub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𝑩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𝒅</m:t>
                        </m:r>
                      </m:sub>
                    </m:sSub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𝝁𝝁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)</m:t>
                    </m:r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, charm CP violation</a:t>
                </a:r>
              </a:p>
              <a:p>
                <a:pPr marL="742950" lvl="1" indent="-28575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ü"/>
                </a:pPr>
                <a:endParaRPr lang="en-US" altLang="zh-CN" sz="1800" b="1" dirty="0">
                  <a:solidFill>
                    <a:schemeClr val="tx1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506E69E-D703-449B-96B9-1061DE0DBB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1840" y="1291407"/>
                <a:ext cx="5256584" cy="1692771"/>
              </a:xfrm>
              <a:prstGeom prst="rect">
                <a:avLst/>
              </a:prstGeom>
              <a:blipFill>
                <a:blip r:embed="rId4"/>
                <a:stretch>
                  <a:fillRect l="-232" t="-179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12D44EFD-2F36-482C-B43A-202851525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1840" y="2947591"/>
                <a:ext cx="5256584" cy="13388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2D2BCC"/>
                    </a:solidFill>
                    <a:latin typeface="Helvetica" charset="0"/>
                    <a:cs typeface="Helvetica" charset="0"/>
                  </a:rPr>
                  <a:t>Widen the set of observables beyond those accessible at  Upgrade I</a:t>
                </a:r>
              </a:p>
              <a:p>
                <a:pPr marL="742950" lvl="1" indent="-28575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ü"/>
                </a:pPr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E.g. additional measurements involving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𝒃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𝒔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/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𝒅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  </m:t>
                    </m:r>
                    <m:sSup>
                      <m:sSup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𝒍</m:t>
                        </m:r>
                      </m:e>
                      <m:sup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𝒍</m:t>
                        </m:r>
                      </m:e>
                      <m:sup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−</m:t>
                        </m:r>
                      </m:sup>
                    </m:sSup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𝒃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→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𝒄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/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𝒖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 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𝒍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 </m:t>
                    </m:r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decays  </a:t>
                </a:r>
                <a:endParaRPr lang="en-US" altLang="zh-CN" sz="1600" b="1" dirty="0">
                  <a:solidFill>
                    <a:schemeClr val="tx1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12D44EFD-2F36-482C-B43A-202851525D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1840" y="2947591"/>
                <a:ext cx="5256584" cy="1338828"/>
              </a:xfrm>
              <a:prstGeom prst="rect">
                <a:avLst/>
              </a:prstGeom>
              <a:blipFill>
                <a:blip r:embed="rId5"/>
                <a:stretch>
                  <a:fillRect l="-232" t="-2283" r="-1740" b="-684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>
            <a:extLst>
              <a:ext uri="{FF2B5EF4-FFF2-40B4-BE49-F238E27FC236}">
                <a16:creationId xmlns:a16="http://schemas.microsoft.com/office/drawing/2014/main" id="{F96FF9F2-1C08-47D9-827A-E42752D07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1840" y="4449306"/>
            <a:ext cx="52565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Fully exploit the HL-LHC for topics beyond  flavor physics  </a:t>
            </a:r>
            <a:endParaRPr lang="en-US" altLang="zh-CN" sz="1600" b="1" dirty="0">
              <a:solidFill>
                <a:schemeClr val="tx1"/>
              </a:solidFill>
              <a:latin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51607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LHCb</a:t>
            </a: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 upgrade II sensitivities 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EAEA302D-6BB3-4F41-A8A7-E9146F58AB6D}"/>
              </a:ext>
            </a:extLst>
          </p:cNvPr>
          <p:cNvSpPr/>
          <p:nvPr/>
        </p:nvSpPr>
        <p:spPr>
          <a:xfrm>
            <a:off x="18" y="764704"/>
            <a:ext cx="8765987" cy="55401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AD8B82F4-F290-4F08-AE62-2C1B5E66E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536" y="2285578"/>
                <a:ext cx="7848872" cy="249299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l"/>
                </a:pPr>
                <a:r>
                  <a:rPr lang="en-US" altLang="zh-CN" sz="24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charset="0"/>
                    <a:ea typeface="黑体"/>
                    <a:cs typeface="Helvetica" charset="0"/>
                  </a:rPr>
                  <a:t>CKM tests</a:t>
                </a:r>
                <a:r>
                  <a:rPr lang="en-US" altLang="zh-CN" sz="24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: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altLang="zh-CN" sz="24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match precision from indirect determination</a:t>
                </a:r>
              </a:p>
              <a:p>
                <a:pPr algn="l"/>
                <a:r>
                  <a:rPr lang="en-US" altLang="zh-CN" sz="24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24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𝛔</m:t>
                    </m:r>
                    <m:sSub>
                      <m:sSubPr>
                        <m:ctrlPr>
                          <a:rPr lang="en-US" altLang="zh-CN" sz="24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1" i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𝛟</m:t>
                        </m:r>
                      </m:e>
                      <m:sub>
                        <m:r>
                          <a:rPr lang="en-US" altLang="zh-CN" sz="2400" b="1" i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𝐬</m:t>
                        </m:r>
                      </m:sub>
                    </m:sSub>
                    <m:r>
                      <a:rPr lang="en-US" altLang="zh-CN" sz="2400" b="1" i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∼</m:t>
                    </m:r>
                    <m:r>
                      <a:rPr lang="en-US" altLang="zh-CN" sz="2400" b="1" i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𝟑</m:t>
                    </m:r>
                  </m:oMath>
                </a14:m>
                <a:r>
                  <a:rPr lang="en-US" altLang="zh-CN" sz="2400" b="1" dirty="0">
                    <a:solidFill>
                      <a:srgbClr val="0930F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mrad,  </a:t>
                </a:r>
                <a14:m>
                  <m:oMath xmlns:m="http://schemas.openxmlformats.org/officeDocument/2006/math">
                    <m:r>
                      <a:rPr lang="en-US" altLang="zh-CN" sz="24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𝛔𝛄</m:t>
                    </m:r>
                    <m:r>
                      <a:rPr lang="en-US" altLang="zh-CN" sz="24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∼</m:t>
                    </m:r>
                    <m:r>
                      <a:rPr lang="en-US" altLang="zh-CN" sz="24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𝟎</m:t>
                    </m:r>
                    <m:r>
                      <a:rPr lang="en-US" altLang="zh-CN" sz="24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.</m:t>
                    </m:r>
                    <m:r>
                      <a:rPr lang="en-US" altLang="zh-CN" sz="24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𝟑𝟓</m:t>
                    </m:r>
                    <m:r>
                      <a:rPr lang="en-US" altLang="zh-CN" sz="24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°</m:t>
                    </m:r>
                  </m:oMath>
                </a14:m>
                <a:r>
                  <a:rPr lang="en-US" altLang="zh-CN" sz="2400" b="1" dirty="0">
                    <a:solidFill>
                      <a:srgbClr val="0930F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𝛔</m:t>
                    </m:r>
                    <m:r>
                      <a:rPr lang="en-US" altLang="zh-CN" sz="2400" b="1" i="0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𝐬𝐢𝐧𝟐</m:t>
                    </m:r>
                    <m:r>
                      <a:rPr lang="en-US" altLang="zh-CN" sz="2400" b="1" i="0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𝛃</m:t>
                    </m:r>
                    <m:r>
                      <a:rPr lang="en-US" altLang="zh-CN" sz="2400" b="1" i="0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∼</m:t>
                    </m:r>
                    <m:r>
                      <a:rPr lang="en-US" altLang="zh-CN" sz="2400" b="1" i="0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𝟎𝟎𝟑</m:t>
                    </m:r>
                  </m:oMath>
                </a14:m>
                <a:endParaRPr lang="en-US" altLang="zh-CN" sz="2400" b="1" dirty="0">
                  <a:solidFill>
                    <a:srgbClr val="0930F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342900" indent="-342900" algn="l">
                  <a:buFont typeface="Wingdings" panose="05000000000000000000" pitchFamily="2" charset="2"/>
                  <a:buChar char="l"/>
                </a:pPr>
                <a:endParaRPr lang="en-US" altLang="zh-CN" sz="2400" b="1" dirty="0">
                  <a:solidFill>
                    <a:srgbClr val="0930F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342900" indent="-342900" algn="l">
                  <a:buFont typeface="Wingdings" panose="05000000000000000000" pitchFamily="2" charset="2"/>
                  <a:buChar char="l"/>
                </a:pPr>
                <a:r>
                  <a:rPr lang="en-US" altLang="zh-CN" sz="24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charset="0"/>
                    <a:ea typeface="黑体"/>
                    <a:cs typeface="Helvetica" charset="0"/>
                  </a:rPr>
                  <a:t>LFU:</a:t>
                </a: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charset="0"/>
                    <a:ea typeface="黑体"/>
                    <a:cs typeface="Helvetica" charset="0"/>
                  </a:rPr>
                  <a:t> </a:t>
                </a:r>
                <a:r>
                  <a:rPr lang="en-US" altLang="zh-CN" sz="24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If hints are confirmed, </a:t>
                </a:r>
                <a:r>
                  <a:rPr lang="en-US" altLang="zh-CN" sz="2400" b="1" dirty="0" err="1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LHCb</a:t>
                </a:r>
                <a:r>
                  <a:rPr lang="en-US" altLang="zh-CN" sz="24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upgrade II  will be needed for </a:t>
                </a:r>
                <a:r>
                  <a:rPr lang="en-US" altLang="zh-CN" sz="24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discrimination of NP models</a:t>
                </a:r>
                <a:endParaRPr lang="en-US" altLang="zh-CN" sz="2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AD8B82F4-F290-4F08-AE62-2C1B5E66EA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2285578"/>
                <a:ext cx="7848872" cy="2492990"/>
              </a:xfrm>
              <a:prstGeom prst="rect">
                <a:avLst/>
              </a:prstGeom>
              <a:blipFill>
                <a:blip r:embed="rId4"/>
                <a:stretch>
                  <a:fillRect l="-1166" t="-1956" b="-4890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165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latin typeface="Helvetica" charset="0"/>
                <a:cs typeface="Helvetica" charset="0"/>
              </a:rPr>
              <a:t>Evolution of the unitary triangle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C60CD3B-977C-40FE-9EBA-98DD03C0A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908719"/>
            <a:ext cx="4261924" cy="5812755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8FA13B73-B449-4352-B631-3A39F0CBA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040" y="1628800"/>
            <a:ext cx="38164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 err="1">
                <a:solidFill>
                  <a:srgbClr val="2D2BCC"/>
                </a:solidFill>
                <a:latin typeface="Helvetica" charset="0"/>
                <a:cs typeface="Helvetica" charset="0"/>
              </a:rPr>
              <a:t>LHCb</a:t>
            </a:r>
            <a:r>
              <a:rPr lang="en-US" altLang="zh-CN" sz="200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 2018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4AB49B6-96B6-4BCF-912F-CD66E31F9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040" y="3297178"/>
            <a:ext cx="28803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LHCb 2025 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0372F9F-01C6-4CD7-BCE5-7DE0C0732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040" y="5405154"/>
            <a:ext cx="28803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LHCb 2035 </a:t>
            </a:r>
          </a:p>
        </p:txBody>
      </p:sp>
    </p:spTree>
    <p:extLst>
      <p:ext uri="{BB962C8B-B14F-4D97-AF65-F5344CB8AC3E}">
        <p14:creationId xmlns:p14="http://schemas.microsoft.com/office/powerpoint/2010/main" val="212176295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Lepton universality violation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FDA686-0669-0848-ACD5-27573CC278B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FFBFE1C5-C5EE-491E-BA16-5D70F6F11DB2}"/>
              </a:ext>
            </a:extLst>
          </p:cNvPr>
          <p:cNvSpPr/>
          <p:nvPr/>
        </p:nvSpPr>
        <p:spPr>
          <a:xfrm>
            <a:off x="395536" y="2852936"/>
            <a:ext cx="4608512" cy="27363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D25C6544-2118-4D46-A017-A99246AC7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576" y="980728"/>
                <a:ext cx="7416824" cy="10431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  <a:buSzPct val="70000"/>
                </a:pPr>
                <a:r>
                  <a:rPr lang="en-US" altLang="zh-CN" sz="2000" b="1" dirty="0">
                    <a:solidFill>
                      <a:srgbClr val="2D2BCC"/>
                    </a:solidFill>
                    <a:latin typeface="Helvetica" charset="0"/>
                    <a:cs typeface="Helvetica" charset="0"/>
                  </a:rPr>
                  <a:t>High precision of LFU observables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𝑹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𝑲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𝑹</m:t>
                        </m:r>
                      </m:e>
                      <m:sub>
                        <m:sSup>
                          <m:sSupPr>
                            <m:ctrlPr>
                              <a:rPr lang="en-US" altLang="zh-CN" sz="2000" b="1" i="1" smtClean="0">
                                <a:solidFill>
                                  <a:srgbClr val="2D2BCC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</m:ctrlPr>
                          </m:sSupPr>
                          <m:e>
                            <m:r>
                              <a:rPr lang="en-US" altLang="zh-CN" sz="2000" b="1" i="1" smtClean="0">
                                <a:solidFill>
                                  <a:srgbClr val="2D2BCC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  <m:t>𝑲</m:t>
                            </m:r>
                          </m:e>
                          <m:sup>
                            <m:r>
                              <a:rPr lang="en-US" altLang="zh-CN" sz="2000" b="1" i="1" smtClean="0">
                                <a:solidFill>
                                  <a:srgbClr val="2D2BCC"/>
                                </a:solidFill>
                                <a:latin typeface="Cambria Math" panose="02040503050406030204" pitchFamily="18" charset="0"/>
                                <a:cs typeface="Helvetica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altLang="zh-CN" sz="2000" b="1" i="1" smtClean="0">
                        <a:solidFill>
                          <a:srgbClr val="2D2BCC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𝑹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2D2BCC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𝝓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2D2BCC"/>
                    </a:solidFill>
                    <a:latin typeface="Helvetica" charset="0"/>
                    <a:cs typeface="Helvetica" charset="0"/>
                  </a:rPr>
                  <a:t>) can  discriminate different NP models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(scenarios with different Wilson coefficients for illustration)</a:t>
                </a:r>
                <a:endParaRPr lang="en-US" altLang="zh-CN" sz="1600" b="1" dirty="0">
                  <a:solidFill>
                    <a:schemeClr val="tx1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D25C6544-2118-4D46-A017-A99246AC79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576" y="980728"/>
                <a:ext cx="7416824" cy="1043171"/>
              </a:xfrm>
              <a:prstGeom prst="rect">
                <a:avLst/>
              </a:prstGeom>
              <a:blipFill>
                <a:blip r:embed="rId4"/>
                <a:stretch>
                  <a:fillRect l="-904" t="-3509" b="-9942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ject 4">
            <a:extLst>
              <a:ext uri="{FF2B5EF4-FFF2-40B4-BE49-F238E27FC236}">
                <a16:creationId xmlns:a16="http://schemas.microsoft.com/office/drawing/2014/main" id="{51375DBF-F410-49FD-9B4A-10C5FCDC9BFA}"/>
              </a:ext>
            </a:extLst>
          </p:cNvPr>
          <p:cNvSpPr/>
          <p:nvPr/>
        </p:nvSpPr>
        <p:spPr>
          <a:xfrm>
            <a:off x="5234870" y="2132856"/>
            <a:ext cx="2476877" cy="21243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B125186E-AC9A-4A11-BC86-2BA3465AFF30}"/>
              </a:ext>
            </a:extLst>
          </p:cNvPr>
          <p:cNvSpPr/>
          <p:nvPr/>
        </p:nvSpPr>
        <p:spPr>
          <a:xfrm>
            <a:off x="5263475" y="4293096"/>
            <a:ext cx="2476877" cy="21010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C0E0E264-1B96-41DD-8EE4-B61506EEB03B}"/>
                  </a:ext>
                </a:extLst>
              </p:cNvPr>
              <p:cNvSpPr/>
              <p:nvPr/>
            </p:nvSpPr>
            <p:spPr>
              <a:xfrm>
                <a:off x="4806280" y="6401597"/>
                <a:ext cx="3510136" cy="4117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800" b="0" i="0" smtClean="0">
                          <a:solidFill>
                            <a:srgbClr val="C00000"/>
                          </a:solidFill>
                          <a:effectLst/>
                          <a:latin typeface="Cambria Math" panose="02040503050406030204" pitchFamily="18" charset="0"/>
                          <a:ea typeface="黑体"/>
                          <a:cs typeface="黑体"/>
                        </a:rPr>
                        <m:t>ΔRe</m:t>
                      </m:r>
                      <m:sSub>
                        <m:sSubPr>
                          <m:ctrlPr>
                            <a:rPr lang="en-US" altLang="zh-CN" sz="180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𝐶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9(10)</m:t>
                          </m:r>
                        </m:sub>
                      </m:sSub>
                      <m:r>
                        <a:rPr lang="en-US" altLang="zh-CN" sz="1800" b="0" i="0" smtClean="0">
                          <a:solidFill>
                            <a:srgbClr val="C00000"/>
                          </a:solidFill>
                          <a:effectLst/>
                          <a:latin typeface="Cambria Math" panose="02040503050406030204" pitchFamily="18" charset="0"/>
                          <a:ea typeface="黑体"/>
                          <a:cs typeface="黑体"/>
                        </a:rPr>
                        <m:t>=</m:t>
                      </m:r>
                      <m:sSubSup>
                        <m:sSubSupPr>
                          <m:ctrlPr>
                            <a:rPr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sz="1800" b="0" i="0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Re</m:t>
                          </m:r>
                          <m:r>
                            <a:rPr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𝐶</m:t>
                          </m:r>
                        </m:e>
                        <m:sub>
                          <m:r>
                            <a:rPr lang="en-US" altLang="zh-CN" sz="1800" b="0" i="0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9</m:t>
                          </m:r>
                        </m:sub>
                        <m:sup>
                          <m:r>
                            <a:rPr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𝜇</m:t>
                          </m:r>
                        </m:sup>
                      </m:sSubSup>
                      <m:r>
                        <a:rPr lang="en-US" altLang="zh-CN" sz="1800" b="0" i="0" smtClean="0">
                          <a:solidFill>
                            <a:srgbClr val="C00000"/>
                          </a:solidFill>
                          <a:effectLst/>
                          <a:latin typeface="Cambria Math" panose="02040503050406030204" pitchFamily="18" charset="0"/>
                          <a:ea typeface="黑体"/>
                          <a:cs typeface="黑体"/>
                        </a:rPr>
                        <m:t> −</m:t>
                      </m:r>
                      <m:sSubSup>
                        <m:sSubSupPr>
                          <m:ctrlPr>
                            <a:rPr lang="en-US" altLang="zh-CN" sz="1800" i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sz="180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Re</m:t>
                          </m:r>
                          <m:r>
                            <a:rPr lang="en-US" altLang="zh-CN" sz="1800" i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𝐶</m:t>
                          </m:r>
                        </m:e>
                        <m:sub>
                          <m:r>
                            <a:rPr lang="en-US" altLang="zh-CN" sz="180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9</m:t>
                          </m:r>
                        </m:sub>
                        <m:sup>
                          <m:r>
                            <a:rPr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黑体"/>
                              <a:cs typeface="黑体"/>
                            </a:rPr>
                            <m:t>𝑒</m:t>
                          </m:r>
                        </m:sup>
                      </m:sSubSup>
                    </m:oMath>
                  </m:oMathPara>
                </a14:m>
                <a:endParaRPr lang="zh-CN" altLang="en-US" sz="1600" dirty="0">
                  <a:solidFill>
                    <a:schemeClr val="tx1"/>
                  </a:solidFill>
                  <a:effectLst/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C0E0E264-1B96-41DD-8EE4-B61506EEB0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280" y="6401597"/>
                <a:ext cx="3510136" cy="411779"/>
              </a:xfrm>
              <a:prstGeom prst="rect">
                <a:avLst/>
              </a:prstGeom>
              <a:blipFill>
                <a:blip r:embed="rId7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29402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latin typeface="Helvetica" charset="0"/>
                <a:ea typeface="黑体"/>
                <a:cs typeface="Helvetica" charset="0"/>
              </a:rPr>
              <a:t>BELLE II and Z factories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78A127CC-68A1-4D9B-909D-676A012E6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7584" y="1124744"/>
                <a:ext cx="7056784" cy="1022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2D2BCC"/>
                    </a:solidFill>
                    <a:latin typeface="Helvetica" charset="0"/>
                    <a:cs typeface="Helvetica" charset="0"/>
                  </a:rPr>
                  <a:t>BELLE II (2020-2025):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deeply explore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𝑩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𝟎</m:t>
                        </m:r>
                      </m:sup>
                    </m:sSup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𝑩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systems, with strength in final states with neutrinos, electrons, photons </a:t>
                </a:r>
                <a:endParaRPr lang="en-US" altLang="zh-CN" sz="2000" b="1" dirty="0">
                  <a:solidFill>
                    <a:srgbClr val="2D2BCC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78A127CC-68A1-4D9B-909D-676A012E63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1124744"/>
                <a:ext cx="7056784" cy="1022652"/>
              </a:xfrm>
              <a:prstGeom prst="rect">
                <a:avLst/>
              </a:prstGeom>
              <a:blipFill>
                <a:blip r:embed="rId3"/>
                <a:stretch>
                  <a:fillRect l="-173" t="-2395" r="-346" b="-10778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矩形 12">
            <a:extLst>
              <a:ext uri="{FF2B5EF4-FFF2-40B4-BE49-F238E27FC236}">
                <a16:creationId xmlns:a16="http://schemas.microsoft.com/office/drawing/2014/main" id="{CCF8BE95-FA41-4582-8B66-28B6CEBF0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2341329"/>
            <a:ext cx="70567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CEPC (2030-2040) or FCC-</a:t>
            </a:r>
            <a:r>
              <a:rPr lang="en-US" altLang="zh-CN" sz="2000" b="1" dirty="0" err="1">
                <a:solidFill>
                  <a:srgbClr val="2D2BCC"/>
                </a:solidFill>
                <a:latin typeface="Helvetica" charset="0"/>
                <a:cs typeface="Helvetica" charset="0"/>
              </a:rPr>
              <a:t>ee</a:t>
            </a:r>
            <a:r>
              <a:rPr lang="en-US" altLang="zh-CN" sz="200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 (2038-2044) at Z pole: </a:t>
            </a:r>
            <a:r>
              <a:rPr lang="en-US" altLang="zh-CN" sz="2000" b="1" dirty="0">
                <a:solidFill>
                  <a:schemeClr val="tx1"/>
                </a:solidFill>
                <a:latin typeface="Helvetica" charset="0"/>
                <a:cs typeface="Helvetica" charset="0"/>
              </a:rPr>
              <a:t>can study all b species and all final states with high precision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3BF5F667-2754-4534-B0AA-81382D45D1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789040"/>
            <a:ext cx="720356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074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latin typeface="Helvetica" charset="0"/>
                <a:ea typeface="黑体"/>
                <a:cs typeface="Helvetica" charset="0"/>
              </a:rPr>
              <a:t>Rare decay prospect at Tera-Z 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5DDBF0F-C44F-4E54-9DDF-8D3BE3E47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205843" y="-766479"/>
            <a:ext cx="4518210" cy="8300656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75CFECAF-BB3D-460D-B72F-F755EA9D8B6F}"/>
              </a:ext>
            </a:extLst>
          </p:cNvPr>
          <p:cNvSpPr/>
          <p:nvPr/>
        </p:nvSpPr>
        <p:spPr bwMode="auto">
          <a:xfrm>
            <a:off x="107504" y="1499070"/>
            <a:ext cx="8721876" cy="230425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32DE115-B67A-4B9B-BCE7-7FCDA2D1E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4077072"/>
            <a:ext cx="7848872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endParaRPr lang="en-US" altLang="zh-CN" sz="24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黑体"/>
              <a:cs typeface="Helvetica" charset="0"/>
            </a:endParaRPr>
          </a:p>
          <a:p>
            <a:pPr algn="l"/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In the area of rare decay and LFU, CEPC as a </a:t>
            </a:r>
            <a:r>
              <a:rPr lang="en-US" altLang="zh-CN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Terz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-Z factory can not only provide crucial cross checks of the major </a:t>
            </a:r>
            <a:r>
              <a:rPr lang="en-US" altLang="zh-CN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LHCb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 measurements but also probe some new decay modes inaccessible at </a:t>
            </a:r>
            <a:r>
              <a:rPr lang="en-US" altLang="zh-CN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LHCb</a:t>
            </a:r>
            <a:endParaRPr lang="en-US" altLang="zh-CN" sz="24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黑体"/>
              <a:cs typeface="Helvetica" charset="0"/>
            </a:endParaRPr>
          </a:p>
          <a:p>
            <a:pPr algn="l"/>
            <a:endParaRPr lang="en-US" altLang="zh-CN" sz="24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黑体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21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CPV prospects at Tera-Z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69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2A58E36D-4669-4AC1-9175-E9E7D6E78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7584" y="888976"/>
                <a:ext cx="7554416" cy="2869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  <a:buSzPct val="70000"/>
                </a:pPr>
                <a:r>
                  <a:rPr lang="en-US" altLang="zh-CN" sz="2000" b="1" dirty="0">
                    <a:solidFill>
                      <a:schemeClr val="tx1"/>
                    </a:solidFill>
                    <a:cs typeface="Helvetica" charset="0"/>
                  </a:rPr>
                  <a:t>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Back of envelop calculation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>
                            <a:solidFill>
                              <a:schemeClr val="tx1"/>
                            </a:solidFill>
                            <a:latin typeface="Helvetica" charset="0"/>
                            <a:cs typeface="Helvetica" charset="0"/>
                          </a:rPr>
                        </m:ctrlPr>
                      </m:sSubPr>
                      <m:e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Helvetica" charset="0"/>
                            <a:cs typeface="Helvetica" charset="0"/>
                          </a:rPr>
                          <m:t>𝝓</m:t>
                        </m:r>
                      </m:e>
                      <m:sub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Helvetica" charset="0"/>
                            <a:cs typeface="Helvetica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>
                            <a:solidFill>
                              <a:schemeClr val="tx1"/>
                            </a:solidFill>
                            <a:latin typeface="Helvetica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Helvetica" charset="0"/>
                            <a:cs typeface="Helvetica" charset="0"/>
                          </a:rPr>
                          <m:t>𝑩</m:t>
                        </m:r>
                      </m:e>
                      <m:sub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Helvetica" charset="0"/>
                            <a:cs typeface="Helvetica" charset="0"/>
                          </a:rPr>
                          <m:t>𝒔</m:t>
                        </m:r>
                      </m:sub>
                      <m:sup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Helvetica" charset="0"/>
                            <a:cs typeface="Helvetica" charset="0"/>
                          </a:rPr>
                          <m:t>𝟎</m:t>
                        </m:r>
                      </m:sup>
                    </m:sSubSup>
                    <m:r>
                      <a:rPr lang="en-US" altLang="zh-CN" sz="2000" b="1">
                        <a:solidFill>
                          <a:schemeClr val="tx1"/>
                        </a:solidFill>
                        <a:latin typeface="Helvetica" charset="0"/>
                        <a:cs typeface="Helvetica" charset="0"/>
                      </a:rPr>
                      <m:t>→</m:t>
                    </m:r>
                    <m:r>
                      <a:rPr lang="en-US" altLang="zh-CN" sz="2000" b="1">
                        <a:solidFill>
                          <a:schemeClr val="tx1"/>
                        </a:solidFill>
                        <a:latin typeface="Helvetica" charset="0"/>
                        <a:cs typeface="Helvetica" charset="0"/>
                      </a:rPr>
                      <m:t>𝑱</m:t>
                    </m:r>
                    <m:r>
                      <a:rPr lang="en-US" altLang="zh-CN" sz="2000" b="1">
                        <a:solidFill>
                          <a:schemeClr val="tx1"/>
                        </a:solidFill>
                        <a:latin typeface="Helvetica" charset="0"/>
                        <a:cs typeface="Helvetica" charset="0"/>
                      </a:rPr>
                      <m:t>/</m:t>
                    </m:r>
                    <m:r>
                      <a:rPr lang="en-US" altLang="zh-CN" sz="2000" b="1">
                        <a:solidFill>
                          <a:schemeClr val="tx1"/>
                        </a:solidFill>
                        <a:latin typeface="Helvetica" charset="0"/>
                        <a:cs typeface="Helvetica" charset="0"/>
                      </a:rPr>
                      <m:t>𝝍𝝓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</a:t>
                </a:r>
              </a:p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Assumptions for CEPC</a:t>
                </a: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Signal efficiency ~80%: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track multiplicity between Babar and </a:t>
                </a:r>
                <a:r>
                  <a:rPr lang="en-US" altLang="zh-CN" sz="2000" b="1" dirty="0" err="1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LHCb</a:t>
                </a:r>
                <a:endParaRPr lang="en-US" altLang="zh-CN" sz="20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Decay time resolution ~40 fs: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silicon vertex detector</a:t>
                </a: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Tagging power~20%: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hadron and lepton  identification performance similar to Babar, achieved with dedicated TOF, DEDX, ECAL, MUON detectors</a:t>
                </a:r>
              </a:p>
            </p:txBody>
          </p:sp>
        </mc:Choice>
        <mc:Fallback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2A58E36D-4669-4AC1-9175-E9E7D6E78C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888976"/>
                <a:ext cx="7554416" cy="2869312"/>
              </a:xfrm>
              <a:prstGeom prst="rect">
                <a:avLst/>
              </a:prstGeom>
              <a:blipFill>
                <a:blip r:embed="rId3"/>
                <a:stretch>
                  <a:fillRect l="-161" t="-1062" r="-1614" b="-2972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表格 2">
                <a:extLst>
                  <a:ext uri="{FF2B5EF4-FFF2-40B4-BE49-F238E27FC236}">
                    <a16:creationId xmlns:a16="http://schemas.microsoft.com/office/drawing/2014/main" id="{C69F55C1-629A-4076-A919-03096E45E8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8651782"/>
                  </p:ext>
                </p:extLst>
              </p:nvPr>
            </p:nvGraphicFramePr>
            <p:xfrm>
              <a:off x="683568" y="4149080"/>
              <a:ext cx="7848872" cy="141668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2757">
                      <a:extLst>
                        <a:ext uri="{9D8B030D-6E8A-4147-A177-3AD203B41FA5}">
                          <a16:colId xmlns:a16="http://schemas.microsoft.com/office/drawing/2014/main" val="3445926630"/>
                        </a:ext>
                      </a:extLst>
                    </a:gridCol>
                    <a:gridCol w="1193587">
                      <a:extLst>
                        <a:ext uri="{9D8B030D-6E8A-4147-A177-3AD203B41FA5}">
                          <a16:colId xmlns:a16="http://schemas.microsoft.com/office/drawing/2014/main" val="3242214352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1999351684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056980388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2384004870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355655519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Helvetica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Helvetica" charset="0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lang="en-US" altLang="zh-CN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Helvetica" charset="0"/>
                                    </a:rPr>
                                    <m:t>𝒔</m:t>
                                  </m:r>
                                </m:sub>
                                <m:sup>
                                  <m:r>
                                    <a:rPr lang="en-US" altLang="zh-CN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Helvetica" charset="0"/>
                                    </a:rPr>
                                    <m:t>𝟎</m:t>
                                  </m:r>
                                </m:sup>
                              </m:sSubSup>
                              <m:r>
                                <a:rPr lang="en-US" altLang="zh-C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Helvetica" charset="0"/>
                                </a:rPr>
                                <m:t>→</m:t>
                              </m:r>
                              <m:r>
                                <a:rPr lang="en-US" altLang="zh-C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Helvetica" charset="0"/>
                                </a:rPr>
                                <m:t>𝑱</m:t>
                              </m:r>
                              <m:r>
                                <a:rPr lang="en-US" altLang="zh-C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Helvetica" charset="0"/>
                                </a:rPr>
                                <m:t>/</m:t>
                              </m:r>
                              <m:r>
                                <a:rPr lang="en-US" altLang="zh-C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Helvetica" charset="0"/>
                                </a:rPr>
                                <m:t>𝝍𝝓</m:t>
                              </m:r>
                            </m:oMath>
                          </a14:m>
                          <a:r>
                            <a:rPr lang="en-US" altLang="zh-CN" sz="18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Signal </a:t>
                          </a:r>
                        </a:p>
                        <a:p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yield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Time resolution 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Tagging</a:t>
                          </a:r>
                        </a:p>
                        <a:p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power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Effective size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zh-CN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𝝓</m:t>
                                        </m:r>
                                      </m:e>
                                      <m:sub>
                                        <m:r>
                                          <a:rPr lang="en-US" altLang="zh-CN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𝒔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/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6058399"/>
                      </a:ext>
                    </a:extLst>
                  </a:tr>
                  <a:tr h="3432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LHCb</a:t>
                          </a:r>
                          <a:r>
                            <a:rPr lang="en-US" altLang="zh-CN" b="1" baseline="0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b="1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(300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b="1" i="0" smtClean="0">
                                  <a:solidFill>
                                    <a:srgbClr val="0930F1"/>
                                  </a:solidFill>
                                  <a:latin typeface="Cambria Math" panose="02040503050406030204" pitchFamily="18" charset="0"/>
                                </a:rPr>
                                <m:t>𝐟</m:t>
                              </m:r>
                              <m:sSup>
                                <m:sSupPr>
                                  <m:ctrlPr>
                                    <a:rPr lang="en-US" altLang="zh-CN" b="1" i="1" smtClean="0">
                                      <a:solidFill>
                                        <a:srgbClr val="0930F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0" smtClean="0">
                                      <a:solidFill>
                                        <a:srgbClr val="0930F1"/>
                                      </a:solidFill>
                                      <a:latin typeface="Cambria Math" panose="02040503050406030204" pitchFamily="18" charset="0"/>
                                    </a:rPr>
                                    <m:t>𝐛</m:t>
                                  </m:r>
                                </m:e>
                                <m:sup>
                                  <m:r>
                                    <a:rPr lang="en-US" altLang="zh-CN" b="1" i="0" smtClean="0">
                                      <a:solidFill>
                                        <a:srgbClr val="0930F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b="1" i="0" smtClean="0">
                                      <a:solidFill>
                                        <a:srgbClr val="0930F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b="1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b="1" dirty="0">
                            <a:solidFill>
                              <a:srgbClr val="0930F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b="1" i="1" smtClean="0">
                                    <a:solidFill>
                                      <a:srgbClr val="0930F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altLang="zh-CN" b="1" i="1" smtClean="0">
                                    <a:solidFill>
                                      <a:srgbClr val="0930F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altLang="zh-CN" b="1" i="1" smtClean="0">
                                        <a:solidFill>
                                          <a:srgbClr val="0930F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1" i="1" smtClean="0">
                                        <a:solidFill>
                                          <a:srgbClr val="0930F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altLang="zh-CN" b="1" i="1" smtClean="0">
                                        <a:solidFill>
                                          <a:srgbClr val="0930F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b="1" dirty="0">
                            <a:solidFill>
                              <a:srgbClr val="0930F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45 fs</a:t>
                          </a:r>
                          <a:endParaRPr lang="zh-CN" altLang="en-US" b="1" dirty="0">
                            <a:solidFill>
                              <a:srgbClr val="0930F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5%</a:t>
                          </a:r>
                          <a:endParaRPr lang="zh-CN" altLang="en-US" b="1" dirty="0">
                            <a:solidFill>
                              <a:srgbClr val="0930F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i="0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4.5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b="1" i="1" smtClean="0">
                                  <a:solidFill>
                                    <a:srgbClr val="0930F1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b="1" i="1" smtClean="0">
                                      <a:solidFill>
                                        <a:srgbClr val="0930F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930F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zh-CN" b="1" i="1" smtClean="0">
                                      <a:solidFill>
                                        <a:srgbClr val="0930F1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sup>
                              </m:sSup>
                            </m:oMath>
                          </a14:m>
                          <a:endParaRPr lang="zh-CN" altLang="en-US" b="1" dirty="0">
                            <a:solidFill>
                              <a:srgbClr val="0930F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 </a:t>
                          </a:r>
                          <a:r>
                            <a:rPr lang="en-US" altLang="zh-CN" b="1" dirty="0" err="1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mrad</a:t>
                          </a:r>
                          <a:endParaRPr lang="zh-CN" altLang="en-US" b="1" dirty="0">
                            <a:solidFill>
                              <a:srgbClr val="0930F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43191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CEPC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zh-CN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b="1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Z)</a:t>
                          </a:r>
                          <a:endParaRPr lang="zh-CN" altLang="en-US" b="1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  <m:r>
                                  <a:rPr lang="en-US" altLang="zh-CN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altLang="zh-CN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altLang="zh-CN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b="1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 fs</a:t>
                          </a:r>
                          <a:endParaRPr lang="zh-CN" altLang="en-US" b="1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20%</a:t>
                          </a:r>
                          <a:endParaRPr lang="zh-CN" altLang="en-US" b="1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i="0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4.5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zh-CN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sup>
                              </m:sSup>
                            </m:oMath>
                          </a14:m>
                          <a:endParaRPr lang="zh-CN" altLang="en-US" b="1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 </a:t>
                          </a:r>
                          <a:r>
                            <a:rPr lang="en-US" altLang="zh-CN" b="1" dirty="0" err="1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mrad</a:t>
                          </a:r>
                          <a:endParaRPr lang="zh-CN" altLang="en-US" b="1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635472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表格 2">
                <a:extLst>
                  <a:ext uri="{FF2B5EF4-FFF2-40B4-BE49-F238E27FC236}">
                    <a16:creationId xmlns:a16="http://schemas.microsoft.com/office/drawing/2014/main" id="{C69F55C1-629A-4076-A919-03096E45E8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8651782"/>
                  </p:ext>
                </p:extLst>
              </p:nvPr>
            </p:nvGraphicFramePr>
            <p:xfrm>
              <a:off x="683568" y="4149080"/>
              <a:ext cx="7848872" cy="141668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2757">
                      <a:extLst>
                        <a:ext uri="{9D8B030D-6E8A-4147-A177-3AD203B41FA5}">
                          <a16:colId xmlns:a16="http://schemas.microsoft.com/office/drawing/2014/main" val="3445926630"/>
                        </a:ext>
                      </a:extLst>
                    </a:gridCol>
                    <a:gridCol w="1193587">
                      <a:extLst>
                        <a:ext uri="{9D8B030D-6E8A-4147-A177-3AD203B41FA5}">
                          <a16:colId xmlns:a16="http://schemas.microsoft.com/office/drawing/2014/main" val="3242214352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1999351684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056980388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2384004870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3556555190"/>
                        </a:ext>
                      </a:extLst>
                    </a:gridCol>
                  </a:tblGrid>
                  <a:tr h="66471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321" t="-4545" r="-314103" b="-12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Signal </a:t>
                          </a:r>
                        </a:p>
                        <a:p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yield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Time resolution 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Tagging</a:t>
                          </a:r>
                        </a:p>
                        <a:p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power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Effective size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737013" t="-4545" r="-2597" b="-126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6058399"/>
                      </a:ext>
                    </a:extLst>
                  </a:tr>
                  <a:tr h="37598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321" t="-185484" r="-314103" b="-1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159694" t="-185484" r="-400000" b="-1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45 fs</a:t>
                          </a:r>
                          <a:endParaRPr lang="zh-CN" altLang="en-US" b="1" dirty="0">
                            <a:solidFill>
                              <a:srgbClr val="0930F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5%</a:t>
                          </a:r>
                          <a:endParaRPr lang="zh-CN" altLang="en-US" b="1" dirty="0">
                            <a:solidFill>
                              <a:srgbClr val="0930F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435377" t="-185484" r="-74528" b="-1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 </a:t>
                          </a:r>
                          <a:r>
                            <a:rPr lang="en-US" altLang="zh-CN" b="1" dirty="0" err="1">
                              <a:solidFill>
                                <a:srgbClr val="0930F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mrad</a:t>
                          </a:r>
                          <a:endParaRPr lang="zh-CN" altLang="en-US" b="1" dirty="0">
                            <a:solidFill>
                              <a:srgbClr val="0930F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4319149"/>
                      </a:ext>
                    </a:extLst>
                  </a:tr>
                  <a:tr h="37598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321" t="-285484" r="-314103" b="-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159694" t="-285484" r="-400000" b="-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 fs</a:t>
                          </a:r>
                          <a:endParaRPr lang="zh-CN" altLang="en-US" b="1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20%</a:t>
                          </a:r>
                          <a:endParaRPr lang="zh-CN" altLang="en-US" b="1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435377" t="-285484" r="-74528" b="-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b="1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 </a:t>
                          </a:r>
                          <a:r>
                            <a:rPr lang="en-US" altLang="zh-CN" b="1" dirty="0" err="1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mrad</a:t>
                          </a:r>
                          <a:endParaRPr lang="zh-CN" altLang="en-US" b="1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C2FF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635472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FAB6A4C0-7AC6-410E-99FC-91F587FB7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60" y="3784972"/>
                <a:ext cx="7848872" cy="231666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endParaRPr lang="en-US" altLang="zh-CN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charset="0"/>
                  <a:ea typeface="黑体"/>
                  <a:cs typeface="Helvetica" charset="0"/>
                </a:endParaRPr>
              </a:p>
              <a:p>
                <a:pPr algn="l"/>
                <a:r>
                  <a:rPr lang="en-US" altLang="zh-CN" sz="24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charset="0"/>
                    <a:ea typeface="黑体"/>
                    <a:cs typeface="Helvetica" charset="0"/>
                  </a:rPr>
                  <a:t>CEPC sensitivity in time dependent CP violation is expected to be competitive to that of the </a:t>
                </a:r>
                <a:r>
                  <a:rPr lang="en-US" altLang="zh-CN" sz="2400" b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charset="0"/>
                    <a:ea typeface="黑体"/>
                    <a:cs typeface="Helvetica" charset="0"/>
                  </a:rPr>
                  <a:t>LHCb</a:t>
                </a:r>
                <a:r>
                  <a:rPr lang="en-US" altLang="zh-CN" sz="24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charset="0"/>
                    <a:ea typeface="黑体"/>
                    <a:cs typeface="Helvetica" charset="0"/>
                  </a:rPr>
                  <a:t> phase II upgrade, which aims to accumulate 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𝟑𝟎𝟎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 </m:t>
                    </m:r>
                    <m:r>
                      <a:rPr lang="en-US" altLang="zh-CN" sz="24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𝐟</m:t>
                    </m:r>
                    <m:sSup>
                      <m:sSupPr>
                        <m:ctrlPr>
                          <a:rPr lang="en-US" altLang="zh-CN" sz="2400" b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400" b="1" i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charset="0"/>
                          </a:rPr>
                          <m:t>𝐛</m:t>
                        </m:r>
                      </m:e>
                      <m:sup>
                        <m:r>
                          <a:rPr lang="en-US" altLang="zh-CN" sz="2400" b="1" i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charset="0"/>
                          </a:rPr>
                          <m:t>−</m:t>
                        </m:r>
                        <m:r>
                          <a:rPr lang="en-US" altLang="zh-CN" sz="2400" b="1" i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zh-CN" sz="24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charset="0"/>
                    <a:ea typeface="黑体"/>
                    <a:cs typeface="Helvetica" charset="0"/>
                  </a:rPr>
                  <a:t> during 2030-2040</a:t>
                </a:r>
              </a:p>
              <a:p>
                <a:pPr algn="l"/>
                <a:endParaRPr lang="en-US" altLang="zh-CN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charset="0"/>
                  <a:ea typeface="黑体"/>
                  <a:cs typeface="Helvetica" charset="0"/>
                </a:endParaRPr>
              </a:p>
            </p:txBody>
          </p:sp>
        </mc:Choice>
        <mc:Fallback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FAB6A4C0-7AC6-410E-99FC-91F587FB72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560" y="3784972"/>
                <a:ext cx="7848872" cy="2316660"/>
              </a:xfrm>
              <a:prstGeom prst="rect">
                <a:avLst/>
              </a:prstGeom>
              <a:blipFill>
                <a:blip r:embed="rId5"/>
                <a:stretch>
                  <a:fillRect l="-1242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902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8664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600" b="1" dirty="0">
                    <a:solidFill>
                      <a:srgbClr val="C00000"/>
                    </a:solidFill>
                    <a:ea typeface="黑体"/>
                    <a:cs typeface="Helvetica" charset="0"/>
                  </a:rPr>
                  <a:t>Top goal: CPV in neutral </a:t>
                </a: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黑体"/>
                        <a:cs typeface="Helvetica" charset="0"/>
                      </a:rPr>
                      <m:t>𝐁</m:t>
                    </m:r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ea typeface="黑体"/>
                    <a:cs typeface="Helvetica" charset="0"/>
                  </a:rPr>
                  <a:t> decays</a:t>
                </a:r>
                <a:endParaRPr lang="zh-CN" altLang="en-US" sz="3600" b="1" dirty="0">
                  <a:solidFill>
                    <a:srgbClr val="C00000"/>
                  </a:solidFill>
                  <a:latin typeface="黑体"/>
                  <a:ea typeface="黑体"/>
                  <a:cs typeface="黑体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8664575" cy="646331"/>
              </a:xfrm>
              <a:prstGeom prst="rect">
                <a:avLst/>
              </a:prstGeom>
              <a:blipFill>
                <a:blip r:embed="rId3"/>
                <a:stretch>
                  <a:fillRect t="-13208" b="-358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63" name="Rectangle 2">
            <a:extLst>
              <a:ext uri="{FF2B5EF4-FFF2-40B4-BE49-F238E27FC236}">
                <a16:creationId xmlns:a16="http://schemas.microsoft.com/office/drawing/2014/main" id="{9E4404E9-413E-4EA9-AA73-AB82A894B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472408"/>
            <a:ext cx="1905000" cy="1828800"/>
          </a:xfrm>
          <a:prstGeom prst="rect">
            <a:avLst/>
          </a:prstGeom>
          <a:solidFill>
            <a:srgbClr val="EAEAEA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99CC00">
                <a:alpha val="74998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宋体" charset="0"/>
              <a:cs typeface="+mn-cs"/>
            </a:endParaRPr>
          </a:p>
        </p:txBody>
      </p:sp>
      <p:sp>
        <p:nvSpPr>
          <p:cNvPr id="165" name="Text Box 5">
            <a:extLst>
              <a:ext uri="{FF2B5EF4-FFF2-40B4-BE49-F238E27FC236}">
                <a16:creationId xmlns:a16="http://schemas.microsoft.com/office/drawing/2014/main" id="{6BADED96-0675-4C87-9DCE-F003BBAA6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7" y="3070121"/>
            <a:ext cx="519345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2200" b="1" dirty="0">
                <a:solidFill>
                  <a:srgbClr val="0000FF"/>
                </a:solidFill>
                <a:latin typeface="Arial"/>
                <a:ea typeface="黑体"/>
                <a:cs typeface="黑体"/>
              </a:rPr>
              <a:t>Time-dependent CP</a:t>
            </a:r>
            <a:r>
              <a:rPr lang="zh-CN" altLang="en-US" sz="2200" b="1" dirty="0">
                <a:solidFill>
                  <a:srgbClr val="0000FF"/>
                </a:solidFill>
                <a:latin typeface="黑体"/>
                <a:ea typeface="黑体"/>
                <a:cs typeface="黑体"/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  <a:latin typeface="Arial"/>
                <a:ea typeface="黑体"/>
              </a:rPr>
              <a:t>asymmetry</a:t>
            </a:r>
            <a:endParaRPr lang="en-US" sz="2200" b="1" dirty="0">
              <a:solidFill>
                <a:srgbClr val="0000FF"/>
              </a:solidFill>
              <a:latin typeface="Arial"/>
              <a:ea typeface="黑体"/>
            </a:endParaRPr>
          </a:p>
        </p:txBody>
      </p:sp>
      <p:graphicFrame>
        <p:nvGraphicFramePr>
          <p:cNvPr id="166" name="Object 7">
            <a:extLst>
              <a:ext uri="{FF2B5EF4-FFF2-40B4-BE49-F238E27FC236}">
                <a16:creationId xmlns:a16="http://schemas.microsoft.com/office/drawing/2014/main" id="{EB1DD89B-8583-422D-817D-3FCB6E7276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5609804"/>
              </p:ext>
            </p:extLst>
          </p:nvPr>
        </p:nvGraphicFramePr>
        <p:xfrm>
          <a:off x="968829" y="3746140"/>
          <a:ext cx="4899316" cy="1411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4" imgW="2552700" imgH="736600" progId="Equation.3">
                  <p:embed/>
                </p:oleObj>
              </mc:Choice>
              <mc:Fallback>
                <p:oleObj name="公式" r:id="rId4" imgW="2552700" imgH="736600" progId="Equation.3">
                  <p:embed/>
                  <p:pic>
                    <p:nvPicPr>
                      <p:cNvPr id="166" name="Object 7">
                        <a:extLst>
                          <a:ext uri="{FF2B5EF4-FFF2-40B4-BE49-F238E27FC236}">
                            <a16:creationId xmlns:a16="http://schemas.microsoft.com/office/drawing/2014/main" id="{EB1DD89B-8583-422D-817D-3FCB6E7276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829" y="3746140"/>
                        <a:ext cx="4899316" cy="14110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2" name="Object 40">
            <a:extLst>
              <a:ext uri="{FF2B5EF4-FFF2-40B4-BE49-F238E27FC236}">
                <a16:creationId xmlns:a16="http://schemas.microsoft.com/office/drawing/2014/main" id="{7C1ABF7C-DB76-4552-B12D-9285D6C1A9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77063" y="3512567"/>
          <a:ext cx="145732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6" imgW="901700" imgH="558800" progId="Equation.3">
                  <p:embed/>
                </p:oleObj>
              </mc:Choice>
              <mc:Fallback>
                <p:oleObj name="公式" r:id="rId6" imgW="901700" imgH="558800" progId="Equation.3">
                  <p:embed/>
                  <p:pic>
                    <p:nvPicPr>
                      <p:cNvPr id="192" name="Object 40">
                        <a:extLst>
                          <a:ext uri="{FF2B5EF4-FFF2-40B4-BE49-F238E27FC236}">
                            <a16:creationId xmlns:a16="http://schemas.microsoft.com/office/drawing/2014/main" id="{7C1ABF7C-DB76-4552-B12D-9285D6C1A9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7063" y="3512567"/>
                        <a:ext cx="1457325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3" name="Object 41">
            <a:extLst>
              <a:ext uri="{FF2B5EF4-FFF2-40B4-BE49-F238E27FC236}">
                <a16:creationId xmlns:a16="http://schemas.microsoft.com/office/drawing/2014/main" id="{B11DAFB7-6B35-4291-97FF-EF5AD14408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85000" y="4417442"/>
          <a:ext cx="145573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8" imgW="914400" imgH="546100" progId="Equation.3">
                  <p:embed/>
                </p:oleObj>
              </mc:Choice>
              <mc:Fallback>
                <p:oleObj name="公式" r:id="rId8" imgW="914400" imgH="546100" progId="Equation.3">
                  <p:embed/>
                  <p:pic>
                    <p:nvPicPr>
                      <p:cNvPr id="193" name="Object 41">
                        <a:extLst>
                          <a:ext uri="{FF2B5EF4-FFF2-40B4-BE49-F238E27FC236}">
                            <a16:creationId xmlns:a16="http://schemas.microsoft.com/office/drawing/2014/main" id="{B11DAFB7-6B35-4291-97FF-EF5AD14408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0" y="4417442"/>
                        <a:ext cx="1455738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" name="Text Box 5">
            <a:extLst>
              <a:ext uri="{FF2B5EF4-FFF2-40B4-BE49-F238E27FC236}">
                <a16:creationId xmlns:a16="http://schemas.microsoft.com/office/drawing/2014/main" id="{04EACD1F-DDAE-4A3D-8AE9-FCA960AA9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5230361"/>
            <a:ext cx="265008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2200" b="1" dirty="0">
                <a:solidFill>
                  <a:srgbClr val="0000FF"/>
                </a:solidFill>
                <a:latin typeface="Arial"/>
                <a:ea typeface="黑体"/>
                <a:cs typeface="黑体"/>
              </a:rPr>
              <a:t>Need to determine</a:t>
            </a:r>
            <a:endParaRPr lang="en-US" sz="2200" b="1" dirty="0">
              <a:solidFill>
                <a:srgbClr val="0000FF"/>
              </a:solidFill>
              <a:latin typeface="黑体"/>
              <a:ea typeface="黑体"/>
              <a:cs typeface="黑体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6" name="矩形 205">
                <a:extLst>
                  <a:ext uri="{FF2B5EF4-FFF2-40B4-BE49-F238E27FC236}">
                    <a16:creationId xmlns:a16="http://schemas.microsoft.com/office/drawing/2014/main" id="{74DC1228-6086-4309-96EF-9084212239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544" y="5783411"/>
                <a:ext cx="8231832" cy="784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Initial  flavor of the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𝑩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 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meson: 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kaon and lepton PID essential </a:t>
                </a: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Decay time of the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𝑩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 meson: 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vertex reconstruction essential</a:t>
                </a:r>
              </a:p>
            </p:txBody>
          </p:sp>
        </mc:Choice>
        <mc:Fallback xmlns="">
          <p:sp>
            <p:nvSpPr>
              <p:cNvPr id="206" name="矩形 205">
                <a:extLst>
                  <a:ext uri="{FF2B5EF4-FFF2-40B4-BE49-F238E27FC236}">
                    <a16:creationId xmlns:a16="http://schemas.microsoft.com/office/drawing/2014/main" id="{74DC1228-6086-4309-96EF-9084212239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5783411"/>
                <a:ext cx="8231832" cy="784830"/>
              </a:xfrm>
              <a:prstGeom prst="rect">
                <a:avLst/>
              </a:prstGeom>
              <a:blipFill>
                <a:blip r:embed="rId10"/>
                <a:stretch>
                  <a:fillRect t="-3906" r="-148" b="-1406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图片 3" descr="Screen Shot 2015-07-08 at 10.21.31 PM.png">
            <a:extLst>
              <a:ext uri="{FF2B5EF4-FFF2-40B4-BE49-F238E27FC236}">
                <a16:creationId xmlns:a16="http://schemas.microsoft.com/office/drawing/2014/main" id="{CA15C7E7-07A7-4CE6-94DF-55F11042322A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37105"/>
            <a:ext cx="3168352" cy="183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5" name="Object 11">
            <a:extLst>
              <a:ext uri="{FF2B5EF4-FFF2-40B4-BE49-F238E27FC236}">
                <a16:creationId xmlns:a16="http://schemas.microsoft.com/office/drawing/2014/main" id="{B87B302E-BD60-4CD0-B423-7E098849CF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560" y="1700808"/>
          <a:ext cx="495393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82391" imgH="418918" progId="Equation.3">
                  <p:embed/>
                </p:oleObj>
              </mc:Choice>
              <mc:Fallback>
                <p:oleObj name="Equation" r:id="rId12" imgW="482391" imgH="418918" progId="Equation.3">
                  <p:embed/>
                  <p:pic>
                    <p:nvPicPr>
                      <p:cNvPr id="45" name="Object 11">
                        <a:extLst>
                          <a:ext uri="{FF2B5EF4-FFF2-40B4-BE49-F238E27FC236}">
                            <a16:creationId xmlns:a16="http://schemas.microsoft.com/office/drawing/2014/main" id="{B87B302E-BD60-4CD0-B423-7E098849CF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700808"/>
                        <a:ext cx="495393" cy="4320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4">
            <a:extLst>
              <a:ext uri="{FF2B5EF4-FFF2-40B4-BE49-F238E27FC236}">
                <a16:creationId xmlns:a16="http://schemas.microsoft.com/office/drawing/2014/main" id="{6CCD1609-28E2-4E2F-BF4A-0C56D31C69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18196" y="2264534"/>
          <a:ext cx="437580" cy="362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08000" imgH="419100" progId="Equation.3">
                  <p:embed/>
                </p:oleObj>
              </mc:Choice>
              <mc:Fallback>
                <p:oleObj name="Equation" r:id="rId14" imgW="508000" imgH="419100" progId="Equation.3">
                  <p:embed/>
                  <p:pic>
                    <p:nvPicPr>
                      <p:cNvPr id="51" name="Object 14">
                        <a:extLst>
                          <a:ext uri="{FF2B5EF4-FFF2-40B4-BE49-F238E27FC236}">
                            <a16:creationId xmlns:a16="http://schemas.microsoft.com/office/drawing/2014/main" id="{6CCD1609-28E2-4E2F-BF4A-0C56D31C69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196" y="2264534"/>
                        <a:ext cx="437580" cy="36260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31">
            <a:extLst>
              <a:ext uri="{FF2B5EF4-FFF2-40B4-BE49-F238E27FC236}">
                <a16:creationId xmlns:a16="http://schemas.microsoft.com/office/drawing/2014/main" id="{66B274B1-EAF0-428D-A478-974CAEF620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52344" y="2420888"/>
          <a:ext cx="82391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457002" imgH="203112" progId="Equation.DSMT4">
                  <p:embed/>
                </p:oleObj>
              </mc:Choice>
              <mc:Fallback>
                <p:oleObj name="Equation" r:id="rId16" imgW="457002" imgH="203112" progId="Equation.DSMT4">
                  <p:embed/>
                  <p:pic>
                    <p:nvPicPr>
                      <p:cNvPr id="54" name="Object 31">
                        <a:extLst>
                          <a:ext uri="{FF2B5EF4-FFF2-40B4-BE49-F238E27FC236}">
                            <a16:creationId xmlns:a16="http://schemas.microsoft.com/office/drawing/2014/main" id="{66B274B1-EAF0-428D-A478-974CAEF620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2344" y="2420888"/>
                        <a:ext cx="823912" cy="366713"/>
                      </a:xfrm>
                      <a:prstGeom prst="rect">
                        <a:avLst/>
                      </a:prstGeom>
                      <a:solidFill>
                        <a:srgbClr val="FFFF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29">
            <a:extLst>
              <a:ext uri="{FF2B5EF4-FFF2-40B4-BE49-F238E27FC236}">
                <a16:creationId xmlns:a16="http://schemas.microsoft.com/office/drawing/2014/main" id="{988CB7B9-C873-4AEA-A17E-9D84C4E5A5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80408" y="1171525"/>
          <a:ext cx="20193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117600" imgH="520700" progId="Equation.DSMT4">
                  <p:embed/>
                </p:oleObj>
              </mc:Choice>
              <mc:Fallback>
                <p:oleObj name="Equation" r:id="rId18" imgW="1117600" imgH="520700" progId="Equation.DSMT4">
                  <p:embed/>
                  <p:pic>
                    <p:nvPicPr>
                      <p:cNvPr id="55" name="Object 29">
                        <a:extLst>
                          <a:ext uri="{FF2B5EF4-FFF2-40B4-BE49-F238E27FC236}">
                            <a16:creationId xmlns:a16="http://schemas.microsoft.com/office/drawing/2014/main" id="{988CB7B9-C873-4AEA-A17E-9D84C4E5A5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0408" y="1171525"/>
                        <a:ext cx="2019300" cy="9398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 Box 30">
            <a:extLst>
              <a:ext uri="{FF2B5EF4-FFF2-40B4-BE49-F238E27FC236}">
                <a16:creationId xmlns:a16="http://schemas.microsoft.com/office/drawing/2014/main" id="{B2BEBFAD-56CB-4EBD-BABC-D38EF536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9952" y="2348880"/>
            <a:ext cx="1670050" cy="366712"/>
          </a:xfrm>
          <a:prstGeom prst="rect">
            <a:avLst/>
          </a:prstGeom>
          <a:solidFill>
            <a:srgbClr val="FFFFE5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E5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800" i="1" dirty="0">
                <a:solidFill>
                  <a:srgbClr val="000000"/>
                </a:solidFill>
                <a:latin typeface="Arial" charset="0"/>
                <a:ea typeface="宋体" charset="0"/>
                <a:cs typeface="+mn-cs"/>
              </a:rPr>
              <a:t>CP</a:t>
            </a:r>
            <a:r>
              <a:rPr lang="en-US" sz="1800" dirty="0">
                <a:solidFill>
                  <a:srgbClr val="000000"/>
                </a:solidFill>
                <a:latin typeface="Arial" charset="0"/>
                <a:ea typeface="宋体" charset="0"/>
                <a:cs typeface="+mn-cs"/>
              </a:rPr>
              <a:t> eigenvalue</a:t>
            </a:r>
          </a:p>
        </p:txBody>
      </p:sp>
      <p:sp>
        <p:nvSpPr>
          <p:cNvPr id="57" name="Text Box 32">
            <a:extLst>
              <a:ext uri="{FF2B5EF4-FFF2-40B4-BE49-F238E27FC236}">
                <a16:creationId xmlns:a16="http://schemas.microsoft.com/office/drawing/2014/main" id="{11797A47-582D-4A25-A089-D73CE0AEF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3746" y="1422350"/>
            <a:ext cx="1682750" cy="366713"/>
          </a:xfrm>
          <a:prstGeom prst="rect">
            <a:avLst/>
          </a:prstGeom>
          <a:solidFill>
            <a:srgbClr val="FFFFE5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800" dirty="0">
                <a:solidFill>
                  <a:srgbClr val="000000"/>
                </a:solidFill>
                <a:latin typeface="Arial" charset="0"/>
                <a:ea typeface="宋体" charset="0"/>
                <a:cs typeface="+mn-cs"/>
              </a:rPr>
              <a:t>amplitude ratio</a:t>
            </a:r>
          </a:p>
        </p:txBody>
      </p:sp>
      <p:sp>
        <p:nvSpPr>
          <p:cNvPr id="58" name="Line 36">
            <a:extLst>
              <a:ext uri="{FF2B5EF4-FFF2-40B4-BE49-F238E27FC236}">
                <a16:creationId xmlns:a16="http://schemas.microsoft.com/office/drawing/2014/main" id="{8BBFCEB4-E97B-4CFE-AA2D-8E950395CE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77496" y="1631900"/>
            <a:ext cx="490537" cy="0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spcBef>
                <a:spcPct val="20000"/>
              </a:spcBef>
              <a:defRPr/>
            </a:pPr>
            <a:endParaRPr lang="zh-CN" altLang="en-US" b="1">
              <a:solidFill>
                <a:srgbClr val="FF0000"/>
              </a:solidFill>
              <a:latin typeface="Arial" charset="0"/>
              <a:ea typeface="宋体" charset="0"/>
              <a:cs typeface="+mn-cs"/>
            </a:endParaRPr>
          </a:p>
        </p:txBody>
      </p:sp>
      <p:sp>
        <p:nvSpPr>
          <p:cNvPr id="59" name="Line 36">
            <a:extLst>
              <a:ext uri="{FF2B5EF4-FFF2-40B4-BE49-F238E27FC236}">
                <a16:creationId xmlns:a16="http://schemas.microsoft.com/office/drawing/2014/main" id="{3E9D7925-5B97-481F-B7D2-61A4E8F51FB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43264" y="1939943"/>
            <a:ext cx="336847" cy="480944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spcBef>
                <a:spcPct val="20000"/>
              </a:spcBef>
              <a:defRPr/>
            </a:pPr>
            <a:endParaRPr lang="zh-CN" altLang="en-US" b="1">
              <a:solidFill>
                <a:srgbClr val="FF0000"/>
              </a:solidFill>
              <a:latin typeface="Arial" charset="0"/>
              <a:ea typeface="宋体" charset="0"/>
              <a:cs typeface="+mn-cs"/>
            </a:endParaRPr>
          </a:p>
        </p:txBody>
      </p:sp>
      <p:sp>
        <p:nvSpPr>
          <p:cNvPr id="60" name="Line 36">
            <a:extLst>
              <a:ext uri="{FF2B5EF4-FFF2-40B4-BE49-F238E27FC236}">
                <a16:creationId xmlns:a16="http://schemas.microsoft.com/office/drawing/2014/main" id="{5B9C7F8A-68FC-4325-9407-AFA17B3C143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30815" y="2011950"/>
            <a:ext cx="330344" cy="408937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spcBef>
                <a:spcPct val="20000"/>
              </a:spcBef>
              <a:defRPr/>
            </a:pPr>
            <a:endParaRPr lang="zh-CN" altLang="en-US" b="1">
              <a:solidFill>
                <a:srgbClr val="FF0000"/>
              </a:solidFill>
              <a:latin typeface="Arial" charset="0"/>
              <a:ea typeface="宋体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663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0"/>
      <p:bldP spid="20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Conclusions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A58E36D-4669-4AC1-9175-E9E7D6E78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888976"/>
            <a:ext cx="7416824" cy="278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l"/>
            </a:pPr>
            <a:r>
              <a:rPr lang="en-US" altLang="zh-CN" sz="2000" b="1" dirty="0">
                <a:solidFill>
                  <a:schemeClr val="tx1"/>
                </a:solidFill>
                <a:latin typeface="Helvetica" charset="0"/>
                <a:cs typeface="Helvetica" charset="0"/>
              </a:rPr>
              <a:t>B physics has been and will continue to be a crucial part of particle physics</a:t>
            </a:r>
          </a:p>
          <a:p>
            <a:pPr marL="800100" lvl="1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B factories and </a:t>
            </a:r>
            <a:r>
              <a:rPr lang="en-US" altLang="zh-CN" sz="2000" b="1" dirty="0" err="1">
                <a:solidFill>
                  <a:srgbClr val="0930F1"/>
                </a:solidFill>
                <a:latin typeface="Helvetica" charset="0"/>
                <a:cs typeface="Helvetica" charset="0"/>
              </a:rPr>
              <a:t>LHCb</a:t>
            </a: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 established a solid foundation </a:t>
            </a:r>
          </a:p>
          <a:p>
            <a:pPr marL="800100" lvl="1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 err="1">
                <a:solidFill>
                  <a:srgbClr val="0930F1"/>
                </a:solidFill>
                <a:latin typeface="Helvetica" charset="0"/>
                <a:cs typeface="Helvetica" charset="0"/>
              </a:rPr>
              <a:t>LHCb</a:t>
            </a: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 upgrade and BELLE II will focus on test of the SM in </a:t>
            </a:r>
            <a:r>
              <a:rPr lang="en-US" altLang="zh-CN" sz="2000" b="1" dirty="0">
                <a:solidFill>
                  <a:srgbClr val="C00000"/>
                </a:solidFill>
                <a:latin typeface="Helvetica" charset="0"/>
                <a:cs typeface="Helvetica" charset="0"/>
              </a:rPr>
              <a:t>CP violation, rare B decays and lepton flavor universality </a:t>
            </a: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in the next 10-20 years</a:t>
            </a:r>
            <a:endParaRPr lang="en-US" altLang="zh-CN" sz="2000" b="1" dirty="0">
              <a:solidFill>
                <a:srgbClr val="C00000"/>
              </a:solidFill>
              <a:latin typeface="Helvetica" charset="0"/>
              <a:cs typeface="Helvetica" charset="0"/>
            </a:endParaRPr>
          </a:p>
          <a:p>
            <a:pPr marL="800100" lvl="1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Tera-Z factories will play a highly competitive and complementary 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F7624A4-A812-40DB-92B1-56AAFA060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4149368"/>
            <a:ext cx="7416824" cy="201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l"/>
            </a:pPr>
            <a:r>
              <a:rPr lang="en-US" altLang="zh-CN" sz="2000" b="1" dirty="0">
                <a:solidFill>
                  <a:schemeClr val="tx1"/>
                </a:solidFill>
                <a:latin typeface="Helvetica" charset="0"/>
                <a:cs typeface="Helvetica" charset="0"/>
              </a:rPr>
              <a:t>Excellent capability to identify hadrons and leptons is essential for study of B physics, including but not limited to time-dependent CP violation in B decays</a:t>
            </a:r>
          </a:p>
          <a:p>
            <a:pPr marL="800100" lvl="1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A dedicated hadron identification system covering the momentum range up to 20 GeV is required for a Tera-Z factory </a:t>
            </a:r>
          </a:p>
        </p:txBody>
      </p:sp>
    </p:spTree>
    <p:extLst>
      <p:ext uri="{BB962C8B-B14F-4D97-AF65-F5344CB8AC3E}">
        <p14:creationId xmlns:p14="http://schemas.microsoft.com/office/powerpoint/2010/main" val="45662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0" lang="en-US" altLang="zh-CN" sz="3600" b="1" dirty="0">
                <a:solidFill>
                  <a:srgbClr val="2D2BCC"/>
                </a:solidFill>
                <a:latin typeface="Helvetica" charset="0"/>
                <a:cs typeface="Helvetica" charset="0"/>
              </a:rPr>
              <a:t>Backup slides</a:t>
            </a:r>
            <a:endParaRPr lang="en-US" altLang="zh-CN" sz="3600" b="1" dirty="0">
              <a:solidFill>
                <a:srgbClr val="2D2BCC"/>
              </a:solidFill>
              <a:latin typeface="Franklin Gothic Medium" charset="0"/>
              <a:cs typeface="Franklin Gothic Medium" charset="0"/>
            </a:endParaRPr>
          </a:p>
        </p:txBody>
      </p:sp>
      <p:sp>
        <p:nvSpPr>
          <p:cNvPr id="109570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E0576417-1D49-5D40-B934-DB66AB32B65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71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48451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5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/>
                <a:ea typeface="黑体"/>
                <a:cs typeface="Helvetica" charset="0"/>
              </a:rPr>
              <a:t>DNA test of flavor models</a:t>
            </a:r>
            <a:endParaRPr lang="zh-CN" altLang="en-US" sz="3600" b="1" dirty="0">
              <a:solidFill>
                <a:srgbClr val="C00000"/>
              </a:solidFill>
              <a:effectLst/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72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A58E36D-4669-4AC1-9175-E9E7D6E78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888976"/>
            <a:ext cx="74168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buSzPct val="70000"/>
            </a:pPr>
            <a:r>
              <a:rPr lang="en-US" altLang="zh-CN" sz="2000" b="1" dirty="0">
                <a:solidFill>
                  <a:schemeClr val="tx1"/>
                </a:solidFill>
                <a:latin typeface="Helvetica" charset="0"/>
                <a:cs typeface="Helvetica" charset="0"/>
              </a:rPr>
              <a:t>A. Buras, 0909.1333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046BAA1-5157-4D6E-9BE1-4DED3D210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952" y="1340768"/>
            <a:ext cx="6485360" cy="531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14409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73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9CAEE66-6645-4696-BD41-0D4F946AA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61" y="299643"/>
            <a:ext cx="8696019" cy="579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18270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74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DD9E9D5-BD70-4D14-BF04-983555B81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60648"/>
            <a:ext cx="8686800" cy="571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739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bPr>
                      <m:e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𝛟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𝐬</m:t>
                        </m:r>
                      </m:sub>
                    </m:sSub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latin typeface="Helvetica" charset="0"/>
                    <a:cs typeface="Helvetica" charset="0"/>
                  </a:rPr>
                  <a:t> from LHC</a:t>
                </a:r>
                <a:endParaRPr lang="zh-CN" altLang="en-US" sz="3600" b="1" dirty="0">
                  <a:solidFill>
                    <a:srgbClr val="C00000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777559" cy="646331"/>
              </a:xfrm>
              <a:prstGeom prst="rect">
                <a:avLst/>
              </a:prstGeom>
              <a:blipFill>
                <a:blip r:embed="rId3"/>
                <a:stretch>
                  <a:fillRect t="-14151" b="-34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75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B4949C8-1ECE-4462-B704-F237D52229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8" y="1052736"/>
            <a:ext cx="3225958" cy="224024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51A0B08-697A-4F4C-9B99-92BEBB501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7864" y="1124744"/>
            <a:ext cx="2895358" cy="208823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5E61E6D-CE17-43BD-AF88-F392E1BAEF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4169" y="980728"/>
            <a:ext cx="3059832" cy="2641526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2E05721B-6A95-4E2D-91D0-34A69D4FCE54}"/>
              </a:ext>
            </a:extLst>
          </p:cNvPr>
          <p:cNvSpPr txBox="1"/>
          <p:nvPr/>
        </p:nvSpPr>
        <p:spPr bwMode="auto">
          <a:xfrm>
            <a:off x="539552" y="836712"/>
            <a:ext cx="10618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800" b="1" dirty="0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LHCb</a:t>
            </a:r>
            <a:endParaRPr lang="zh-CN" altLang="en-US" sz="18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668A672-6DC3-4D78-BB9F-2B3DCBF016ED}"/>
              </a:ext>
            </a:extLst>
          </p:cNvPr>
          <p:cNvSpPr txBox="1"/>
          <p:nvPr/>
        </p:nvSpPr>
        <p:spPr bwMode="auto">
          <a:xfrm>
            <a:off x="3654152" y="836712"/>
            <a:ext cx="10618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ATLAS</a:t>
            </a:r>
            <a:endParaRPr lang="zh-CN" altLang="en-US" sz="18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0053DC6-7605-400A-9BBA-32C4F036A0E3}"/>
              </a:ext>
            </a:extLst>
          </p:cNvPr>
          <p:cNvSpPr txBox="1"/>
          <p:nvPr/>
        </p:nvSpPr>
        <p:spPr bwMode="auto">
          <a:xfrm>
            <a:off x="6534472" y="836712"/>
            <a:ext cx="1061864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CMS</a:t>
            </a:r>
            <a:endParaRPr lang="zh-CN" alt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9">
                <a:extLst>
                  <a:ext uri="{FF2B5EF4-FFF2-40B4-BE49-F238E27FC236}">
                    <a16:creationId xmlns:a16="http://schemas.microsoft.com/office/drawing/2014/main" id="{2129E202-8DB1-44A4-A8B0-185F18D7903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83768" y="4020160"/>
                <a:ext cx="4223173" cy="17851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 eaLnBrk="1" hangingPunct="1">
                  <a:defRPr/>
                </a:pPr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LHCb:  </a:t>
                </a:r>
                <a:r>
                  <a:rPr lang="en-US" altLang="zh-CN" sz="1800" b="1" dirty="0">
                    <a:solidFill>
                      <a:srgbClr val="36990D"/>
                    </a:solidFill>
                    <a:latin typeface="Helvetica"/>
                    <a:cs typeface="Helvetica"/>
                  </a:rPr>
                  <a:t>EPJC 80 (2020) 601 </a:t>
                </a:r>
                <a:r>
                  <a:rPr lang="en-US" altLang="zh-CN" sz="18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pPr eaLnBrk="1" hangingPunct="1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𝛟</m:t>
                        </m:r>
                      </m:e>
                      <m:sub>
                        <m: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𝐬</m:t>
                        </m:r>
                      </m:sub>
                    </m:sSub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=−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𝟎𝟒𝟐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𝟎𝟐𝟓</m:t>
                    </m:r>
                  </m:oMath>
                </a14:m>
                <a:r>
                  <a:rPr lang="en-US" altLang="zh-CN" sz="1800" b="1" i="1" dirty="0">
                    <a:solidFill>
                      <a:srgbClr val="0930F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b="1" dirty="0">
                    <a:solidFill>
                      <a:srgbClr val="0930F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rad </a:t>
                </a:r>
              </a:p>
              <a:p>
                <a:pPr algn="l" eaLnBrk="1" hangingPunct="1">
                  <a:defRPr/>
                </a:pPr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ATLAS: </a:t>
                </a:r>
                <a:r>
                  <a:rPr lang="en-US" altLang="zh-CN" sz="1800" b="1" dirty="0">
                    <a:solidFill>
                      <a:srgbClr val="36990D"/>
                    </a:solidFill>
                    <a:latin typeface="Helvetica"/>
                    <a:cs typeface="Helvetica"/>
                  </a:rPr>
                  <a:t>EPJC 80 (2020) 601 </a:t>
                </a:r>
                <a:endParaRPr lang="en-US" altLang="zh-CN" sz="1800" b="1" dirty="0">
                  <a:solidFill>
                    <a:srgbClr val="0930F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eaLnBrk="1" hangingPunct="1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𝛟</m:t>
                        </m:r>
                      </m:e>
                      <m:sub>
                        <m: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𝐬</m:t>
                        </m:r>
                      </m:sub>
                    </m:sSub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=−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𝟎𝟖𝟕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𝟎𝟒𝟐</m:t>
                    </m:r>
                  </m:oMath>
                </a14:m>
                <a:r>
                  <a:rPr lang="en-US" altLang="zh-CN" sz="1800" b="1" i="1" dirty="0">
                    <a:solidFill>
                      <a:srgbClr val="0930F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b="1" dirty="0">
                    <a:solidFill>
                      <a:srgbClr val="0930F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rad </a:t>
                </a:r>
                <a:endParaRPr lang="en-US" altLang="zh-CN" sz="1800" b="1" dirty="0">
                  <a:solidFill>
                    <a:srgbClr val="0930F1"/>
                  </a:solidFill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l" eaLnBrk="1" hangingPunct="1">
                  <a:defRPr/>
                </a:pPr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CMS: </a:t>
                </a:r>
                <a:r>
                  <a:rPr lang="en-US" altLang="zh-CN" sz="1800" b="1" dirty="0">
                    <a:solidFill>
                      <a:srgbClr val="36990D"/>
                    </a:solidFill>
                    <a:latin typeface="Helvetica"/>
                    <a:cs typeface="Helvetica"/>
                  </a:rPr>
                  <a:t>EPJC 80 (2020) 601</a:t>
                </a:r>
                <a:r>
                  <a:rPr lang="en-US" altLang="zh-CN" sz="1800" b="1" dirty="0">
                    <a:solidFill>
                      <a:srgbClr val="0930F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US" altLang="zh-CN" sz="1800" b="1" i="1" dirty="0">
                  <a:solidFill>
                    <a:srgbClr val="0930F1"/>
                  </a:solidFill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eaLnBrk="1" hangingPunct="1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𝛟</m:t>
                        </m:r>
                      </m:e>
                      <m:sub>
                        <m:r>
                          <a:rPr lang="en-US" altLang="zh-CN" sz="1800" b="1" i="1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𝐬</m:t>
                        </m:r>
                      </m:sub>
                    </m:sSub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=−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𝟎𝟐𝟏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±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altLang="zh-CN" sz="1800" b="1" i="1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altLang="zh-CN" sz="18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𝟎𝟒𝟓</m:t>
                    </m:r>
                  </m:oMath>
                </a14:m>
                <a:r>
                  <a:rPr lang="en-US" altLang="zh-CN" sz="1800" b="1" i="1" dirty="0">
                    <a:solidFill>
                      <a:srgbClr val="0930F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930F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rad  </a:t>
                </a:r>
                <a:endParaRPr lang="en-US" altLang="zh-CN" sz="2000" b="1" dirty="0">
                  <a:solidFill>
                    <a:srgbClr val="0930F1"/>
                  </a:solidFill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 Box 9">
                <a:extLst>
                  <a:ext uri="{FF2B5EF4-FFF2-40B4-BE49-F238E27FC236}">
                    <a16:creationId xmlns:a16="http://schemas.microsoft.com/office/drawing/2014/main" id="{2129E202-8DB1-44A4-A8B0-185F18D79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3768" y="4020160"/>
                <a:ext cx="4223173" cy="1785104"/>
              </a:xfrm>
              <a:prstGeom prst="rect">
                <a:avLst/>
              </a:prstGeom>
              <a:blipFill>
                <a:blip r:embed="rId7"/>
                <a:stretch>
                  <a:fillRect l="-1154" t="-1706" b="-546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03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912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r>
                      <a:rPr lang="en-US" altLang="zh-CN" sz="3600" b="1" i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𝑹</m:t>
                    </m:r>
                    <m:d>
                      <m:dPr>
                        <m:ctrlP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DDDDDD"/>
                                  </a:outerShdw>
                                </a:effectLst>
                                <a:latin typeface="Cambria Math" panose="02040503050406030204" pitchFamily="18" charset="0"/>
                                <a:ea typeface="黑体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DDDDDD"/>
                                  </a:outerShdw>
                                </a:effectLst>
                                <a:latin typeface="Cambria Math" panose="02040503050406030204" pitchFamily="18" charset="0"/>
                                <a:ea typeface="黑体"/>
                                <a:cs typeface="Helvetica" panose="020B0604020202020204" pitchFamily="34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DDDDDD"/>
                                  </a:outerShdw>
                                </a:effectLst>
                                <a:latin typeface="Cambria Math" panose="02040503050406030204" pitchFamily="18" charset="0"/>
                                <a:ea typeface="黑体"/>
                                <a:cs typeface="Helvetica" panose="020B0604020202020204" pitchFamily="34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panose="020B0604020202020204" pitchFamily="34" charset="0"/>
                    <a:ea typeface="黑体"/>
                    <a:cs typeface="Helvetica" panose="020B0604020202020204" pitchFamily="34" charset="0"/>
                  </a:rPr>
                  <a:t> with</a:t>
                </a:r>
                <a:r>
                  <a:rPr lang="el-GR" altLang="zh-CN" sz="3600" b="1" spc="5" dirty="0">
                    <a:solidFill>
                      <a:srgbClr val="00007F"/>
                    </a:solidFill>
                    <a:latin typeface="Arial"/>
                    <a:cs typeface="Arial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𝝉</m:t>
                        </m:r>
                      </m:e>
                      <m:sup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</m:sup>
                    </m:sSup>
                    <m:r>
                      <a:rPr lang="en-US" altLang="zh-CN" sz="3600" b="1" i="1" spc="5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→</m:t>
                    </m:r>
                    <m:sSup>
                      <m:sSupPr>
                        <m:ctrlP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𝝁</m:t>
                        </m:r>
                      </m:e>
                      <m:sup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</m:sup>
                    </m:sSup>
                    <m:sSub>
                      <m:sSubPr>
                        <m:ctrlP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3600" b="1" i="1" spc="5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/>
                              </a:rPr>
                            </m:ctrlPr>
                          </m:accPr>
                          <m:e>
                            <m:r>
                              <a:rPr lang="en-US" altLang="zh-CN" sz="3600" b="1" i="1" spc="5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cs typeface="Arial"/>
                          </a:rPr>
                          <m:t>𝝁</m:t>
                        </m:r>
                      </m:sub>
                    </m:sSub>
                    <m:sSub>
                      <m:sSubPr>
                        <m:ctrlP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cs typeface="Arial"/>
                          </a:rPr>
                          <m:t>𝝂</m:t>
                        </m:r>
                      </m:e>
                      <m:sub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cs typeface="Arial"/>
                          </a:rPr>
                          <m:t>𝝉</m:t>
                        </m:r>
                      </m:sub>
                    </m:sSub>
                    <m:r>
                      <a:rPr lang="en-US" altLang="zh-CN" sz="3600" b="1" i="1" spc="5" smtClean="0">
                        <a:solidFill>
                          <a:srgbClr val="00007F"/>
                        </a:solidFill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panose="020B0604020202020204" pitchFamily="34" charset="0"/>
                    <a:ea typeface="黑体"/>
                    <a:cs typeface="Helvetica" panose="020B0604020202020204" pitchFamily="34" charset="0"/>
                  </a:rPr>
                  <a:t> </a:t>
                </a:r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91215"/>
              </a:xfrm>
              <a:prstGeom prst="rect">
                <a:avLst/>
              </a:prstGeom>
              <a:blipFill>
                <a:blip r:embed="rId3"/>
                <a:stretch>
                  <a:fillRect t="-14912" b="-3070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76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id="{71E61B9D-A135-4DE4-9A72-F74511C875E2}"/>
              </a:ext>
            </a:extLst>
          </p:cNvPr>
          <p:cNvSpPr/>
          <p:nvPr/>
        </p:nvSpPr>
        <p:spPr>
          <a:xfrm>
            <a:off x="4333056" y="1064072"/>
            <a:ext cx="4775448" cy="2580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AC800771-7139-4623-91D4-DB1CEAFB0471}"/>
              </a:ext>
            </a:extLst>
          </p:cNvPr>
          <p:cNvSpPr/>
          <p:nvPr/>
        </p:nvSpPr>
        <p:spPr>
          <a:xfrm>
            <a:off x="289860" y="1064072"/>
            <a:ext cx="4426156" cy="25809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0AC1A844-6686-430E-9AEC-F407890524A2}"/>
              </a:ext>
            </a:extLst>
          </p:cNvPr>
          <p:cNvSpPr/>
          <p:nvPr/>
        </p:nvSpPr>
        <p:spPr>
          <a:xfrm>
            <a:off x="6156176" y="3789040"/>
            <a:ext cx="2158667" cy="15439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897635D4-ABF8-4C88-BC40-63C324F02E78}"/>
              </a:ext>
            </a:extLst>
          </p:cNvPr>
          <p:cNvSpPr/>
          <p:nvPr/>
        </p:nvSpPr>
        <p:spPr>
          <a:xfrm>
            <a:off x="1043608" y="4843525"/>
            <a:ext cx="4426156" cy="817723"/>
          </a:xfrm>
          <a:custGeom>
            <a:avLst/>
            <a:gdLst/>
            <a:ahLst/>
            <a:cxnLst/>
            <a:rect l="l" t="t" r="r" b="b"/>
            <a:pathLst>
              <a:path w="7519670" h="736600">
                <a:moveTo>
                  <a:pt x="123190" y="0"/>
                </a:moveTo>
                <a:lnTo>
                  <a:pt x="83677" y="8122"/>
                </a:lnTo>
                <a:lnTo>
                  <a:pt x="47785" y="29991"/>
                </a:lnTo>
                <a:lnTo>
                  <a:pt x="19498" y="61862"/>
                </a:lnTo>
                <a:lnTo>
                  <a:pt x="2803" y="99988"/>
                </a:lnTo>
                <a:lnTo>
                  <a:pt x="0" y="613410"/>
                </a:lnTo>
                <a:lnTo>
                  <a:pt x="967" y="626975"/>
                </a:lnTo>
                <a:lnTo>
                  <a:pt x="14298" y="666043"/>
                </a:lnTo>
                <a:lnTo>
                  <a:pt x="40174" y="699751"/>
                </a:lnTo>
                <a:lnTo>
                  <a:pt x="74609" y="724355"/>
                </a:lnTo>
                <a:lnTo>
                  <a:pt x="113618" y="736107"/>
                </a:lnTo>
                <a:lnTo>
                  <a:pt x="7396480" y="736600"/>
                </a:lnTo>
                <a:lnTo>
                  <a:pt x="7410045" y="735651"/>
                </a:lnTo>
                <a:lnTo>
                  <a:pt x="7449113" y="722530"/>
                </a:lnTo>
                <a:lnTo>
                  <a:pt x="7482821" y="696911"/>
                </a:lnTo>
                <a:lnTo>
                  <a:pt x="7507425" y="662539"/>
                </a:lnTo>
                <a:lnTo>
                  <a:pt x="7519177" y="623160"/>
                </a:lnTo>
                <a:lnTo>
                  <a:pt x="7519670" y="123190"/>
                </a:lnTo>
                <a:lnTo>
                  <a:pt x="7518721" y="109624"/>
                </a:lnTo>
                <a:lnTo>
                  <a:pt x="7505600" y="70556"/>
                </a:lnTo>
                <a:lnTo>
                  <a:pt x="7479981" y="36848"/>
                </a:lnTo>
                <a:lnTo>
                  <a:pt x="7445609" y="12244"/>
                </a:lnTo>
                <a:lnTo>
                  <a:pt x="7406230" y="492"/>
                </a:lnTo>
                <a:lnTo>
                  <a:pt x="12319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7970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 lang="en-US" altLang="zh-CN" sz="1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pt-BR" altLang="zh-CN" sz="1800" b="1" i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</a:t>
            </a:r>
            <a:r>
              <a:rPr lang="pt-BR" altLang="zh-CN" sz="1800" b="1" i="1" spc="-27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pt-BR" altLang="zh-CN" sz="1800" b="1" i="1" spc="4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pt-BR" altLang="zh-CN" sz="1800" spc="472" baseline="486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∗</a:t>
            </a:r>
            <a:r>
              <a:rPr lang="pt-BR" altLang="zh-CN" sz="1800" spc="-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r>
              <a:rPr lang="pt-BR" altLang="zh-CN" sz="1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9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</a:t>
            </a:r>
            <a:r>
              <a:rPr lang="pt-BR" altLang="zh-CN" sz="1800" b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0.306</a:t>
            </a:r>
            <a:r>
              <a:rPr lang="pt-BR" altLang="zh-CN" sz="1800" b="1" spc="-14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r>
              <a:rPr lang="pt-BR" altLang="zh-CN" sz="1800" b="1" spc="-1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.0</a:t>
            </a:r>
            <a:r>
              <a:rPr lang="pt-BR" altLang="zh-CN" sz="1800" b="1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</a:t>
            </a:r>
            <a:r>
              <a:rPr lang="pt-BR" altLang="zh-CN" sz="1800" b="1" spc="2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0.007</a:t>
            </a:r>
            <a:endParaRPr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92D594FF-D7E1-4942-9766-3E2A76F3D548}"/>
                  </a:ext>
                </a:extLst>
              </p:cNvPr>
              <p:cNvSpPr/>
              <p:nvPr/>
            </p:nvSpPr>
            <p:spPr>
              <a:xfrm>
                <a:off x="971600" y="5877272"/>
                <a:ext cx="705678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𝝈</m:t>
                    </m:r>
                  </m:oMath>
                </a14:m>
                <a:r>
                  <a:rPr lang="en-US" altLang="zh-CN" sz="2000" b="1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above  SM prediction: </a:t>
                </a:r>
                <a:r>
                  <a:rPr lang="pt-BR" altLang="zh-CN" sz="2000" b="1" i="1" spc="-1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</a:t>
                </a:r>
                <a:r>
                  <a:rPr lang="pt-BR" altLang="zh-CN" sz="2000" b="1" i="1" spc="-15" baseline="3000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SM</a:t>
                </a:r>
                <a:r>
                  <a:rPr lang="pt-BR" altLang="zh-CN" sz="2000" b="1" i="1" spc="-27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pt-BR" altLang="zh-CN" sz="2000" spc="-2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lang="pt-BR" altLang="zh-CN" sz="2000" b="1" i="1" spc="4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</a:t>
                </a:r>
                <a:r>
                  <a:rPr lang="pt-BR" altLang="zh-CN" sz="2000" spc="472" baseline="48611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∗</a:t>
                </a:r>
                <a:r>
                  <a:rPr lang="pt-BR" altLang="zh-CN" sz="2000" spc="-9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  <a:r>
                  <a:rPr lang="pt-BR" altLang="zh-CN" sz="200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pt-BR" altLang="zh-CN" sz="2000" spc="9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pt-BR" altLang="zh-CN" sz="2000" spc="46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=</a:t>
                </a:r>
                <a:r>
                  <a:rPr lang="pt-BR" altLang="zh-CN" sz="2000" b="1" spc="-1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0.258</a:t>
                </a:r>
                <a:r>
                  <a:rPr lang="pt-BR" altLang="zh-CN" sz="2000" b="1" spc="-14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pt-BR" altLang="zh-CN" sz="2000" spc="46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±</a:t>
                </a:r>
                <a:r>
                  <a:rPr lang="pt-BR" altLang="zh-CN" sz="2000" spc="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pt-BR" altLang="zh-CN" sz="2000" b="1" spc="-2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0</a:t>
                </a:r>
                <a:r>
                  <a:rPr lang="pt-BR" altLang="zh-CN" sz="2000" b="1" spc="-1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.0</a:t>
                </a:r>
                <a:r>
                  <a:rPr lang="pt-BR" altLang="zh-CN" sz="2000" b="1" spc="-25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05</a:t>
                </a:r>
                <a:r>
                  <a:rPr lang="pt-BR" altLang="zh-CN" sz="2000" b="1" spc="10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endParaRPr lang="pt-BR" altLang="zh-CN" sz="2000" dirty="0">
                  <a:solidFill>
                    <a:srgbClr val="C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92D594FF-D7E1-4942-9766-3E2A76F3D5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877272"/>
                <a:ext cx="7056784" cy="400110"/>
              </a:xfrm>
              <a:prstGeom prst="rect">
                <a:avLst/>
              </a:prstGeom>
              <a:blipFill>
                <a:blip r:embed="rId7"/>
                <a:stretch>
                  <a:fillRect l="-864" t="-12121" b="-27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矩形 14">
            <a:extLst>
              <a:ext uri="{FF2B5EF4-FFF2-40B4-BE49-F238E27FC236}">
                <a16:creationId xmlns:a16="http://schemas.microsoft.com/office/drawing/2014/main" id="{22FC9E81-4C5D-411A-84F7-A132AF738F83}"/>
              </a:ext>
            </a:extLst>
          </p:cNvPr>
          <p:cNvSpPr/>
          <p:nvPr/>
        </p:nvSpPr>
        <p:spPr>
          <a:xfrm>
            <a:off x="1835696" y="3861048"/>
            <a:ext cx="23726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PRL115 (2015) 11803 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3478224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r>
                      <a:rPr lang="en-US" altLang="zh-CN" sz="3600" b="1" i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Helvetica" panose="020B0604020202020204" pitchFamily="34" charset="0"/>
                      </a:rPr>
                      <m:t>𝑹</m:t>
                    </m:r>
                    <m:d>
                      <m:dPr>
                        <m:ctrlP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Helvetica" panose="020B0604020202020204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DDDDDD"/>
                                  </a:outerShdw>
                                </a:effectLst>
                                <a:latin typeface="Cambria Math" panose="02040503050406030204" pitchFamily="18" charset="0"/>
                                <a:ea typeface="黑体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DDDDDD"/>
                                  </a:outerShdw>
                                </a:effectLst>
                                <a:latin typeface="Cambria Math" panose="02040503050406030204" pitchFamily="18" charset="0"/>
                                <a:ea typeface="黑体"/>
                                <a:cs typeface="Helvetica" panose="020B0604020202020204" pitchFamily="34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DDDDDD"/>
                                  </a:outerShdw>
                                </a:effectLst>
                                <a:latin typeface="Cambria Math" panose="02040503050406030204" pitchFamily="18" charset="0"/>
                                <a:ea typeface="黑体"/>
                                <a:cs typeface="Helvetica" panose="020B0604020202020204" pitchFamily="34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panose="020B0604020202020204" pitchFamily="34" charset="0"/>
                    <a:ea typeface="黑体"/>
                    <a:cs typeface="Helvetica" panose="020B0604020202020204" pitchFamily="34" charset="0"/>
                  </a:rPr>
                  <a:t> with</a:t>
                </a:r>
                <a:r>
                  <a:rPr lang="el-GR" altLang="zh-CN" sz="3600" b="1" spc="5" dirty="0">
                    <a:solidFill>
                      <a:srgbClr val="00007F"/>
                    </a:solidFill>
                    <a:latin typeface="Arial"/>
                    <a:cs typeface="Arial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𝝉</m:t>
                        </m:r>
                      </m:e>
                      <m:sup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</m:sup>
                    </m:sSup>
                    <m:r>
                      <a:rPr lang="en-US" altLang="zh-CN" sz="3600" b="1" i="1" spc="5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→</m:t>
                    </m:r>
                    <m:sSup>
                      <m:sSupPr>
                        <m:ctrlP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𝝅</m:t>
                        </m:r>
                      </m:e>
                      <m:sup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𝝅</m:t>
                        </m:r>
                      </m:e>
                      <m:sup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𝝅</m:t>
                        </m:r>
                      </m:e>
                      <m:sup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</m:sup>
                    </m:sSup>
                    <m:sSub>
                      <m:sSubPr>
                        <m:ctrlP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𝝂</m:t>
                        </m:r>
                      </m:e>
                      <m:sub>
                        <m:r>
                          <a:rPr lang="en-US" altLang="zh-CN" sz="3600" b="1" i="1" spc="5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𝝉</m:t>
                        </m:r>
                      </m:sub>
                    </m:sSub>
                  </m:oMath>
                </a14:m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Helvetica" panose="020B0604020202020204" pitchFamily="34" charset="0"/>
                  <a:ea typeface="黑体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46331"/>
              </a:xfrm>
              <a:prstGeom prst="rect">
                <a:avLst/>
              </a:prstGeom>
              <a:blipFill>
                <a:blip r:embed="rId3"/>
                <a:stretch>
                  <a:fillRect t="-15094" b="-4150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77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A618C3FC-AAD8-4DC6-BD1B-A0A3CB385BD5}"/>
              </a:ext>
            </a:extLst>
          </p:cNvPr>
          <p:cNvSpPr/>
          <p:nvPr/>
        </p:nvSpPr>
        <p:spPr>
          <a:xfrm>
            <a:off x="971600" y="2420888"/>
            <a:ext cx="3528392" cy="23762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1C51E75A-7AD3-47D7-8613-B6F1984FC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6657" y="2420888"/>
            <a:ext cx="3647831" cy="27296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0651316C-6CC8-4CB6-82B4-54C6ACD6D081}"/>
                  </a:ext>
                </a:extLst>
              </p:cNvPr>
              <p:cNvSpPr/>
              <p:nvPr/>
            </p:nvSpPr>
            <p:spPr>
              <a:xfrm>
                <a:off x="4860032" y="2904038"/>
                <a:ext cx="1512168" cy="4462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dirty="0" smtClean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𝑩</m:t>
                      </m:r>
                      <m:r>
                        <a:rPr lang="en-US" altLang="zh-CN" sz="1800" b="1" i="1" dirty="0" smtClean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sz="1800" b="1" i="1" dirty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1800" b="1" i="1" dirty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𝑫</m:t>
                          </m:r>
                        </m:e>
                        <m:sup>
                          <m:r>
                            <a:rPr lang="en-US" altLang="zh-CN" sz="1800" b="1" i="1" dirty="0" smtClean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∗</m:t>
                          </m:r>
                        </m:sup>
                      </m:sSup>
                      <m:r>
                        <a:rPr lang="en-US" altLang="zh-CN" sz="1800" b="1" i="1" dirty="0" smtClean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𝟑</m:t>
                      </m:r>
                      <m:r>
                        <a:rPr lang="en-US" altLang="zh-CN" sz="1800" b="1" i="1" dirty="0" smtClean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𝝅</m:t>
                      </m:r>
                    </m:oMath>
                  </m:oMathPara>
                </a14:m>
                <a:endParaRPr lang="en-US" altLang="zh-CN" sz="1800" b="1" dirty="0">
                  <a:solidFill>
                    <a:srgbClr val="C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0651316C-6CC8-4CB6-82B4-54C6ACD6D0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2904038"/>
                <a:ext cx="1512168" cy="44627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AFE535A1-01B6-4E1B-8CE5-E24437830531}"/>
                  </a:ext>
                </a:extLst>
              </p:cNvPr>
              <p:cNvSpPr/>
              <p:nvPr/>
            </p:nvSpPr>
            <p:spPr>
              <a:xfrm>
                <a:off x="179512" y="2832030"/>
                <a:ext cx="1440160" cy="4462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sz="1800" b="1" i="1" dirty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𝑩</m:t>
                      </m:r>
                      <m:r>
                        <a:rPr lang="en-US" altLang="zh-CN" sz="1800" b="1" i="1" dirty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sz="1800" b="1" i="1" dirty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1800" b="1" i="1" dirty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𝑫</m:t>
                          </m:r>
                        </m:e>
                        <m:sup>
                          <m:r>
                            <a:rPr lang="en-US" altLang="zh-CN" sz="1800" b="1" i="1" dirty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∗</m:t>
                          </m:r>
                        </m:sup>
                      </m:sSup>
                      <m:r>
                        <a:rPr lang="en-US" altLang="zh-CN" sz="1800" b="1" i="1" dirty="0">
                          <a:solidFill>
                            <a:srgbClr val="2951D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𝝉</m:t>
                      </m:r>
                      <m:sSub>
                        <m:sSubPr>
                          <m:ctrlPr>
                            <a:rPr lang="en-US" altLang="zh-CN" sz="1800" b="1" i="1" dirty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1800" b="1" i="1" dirty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1800" b="1" i="1" dirty="0">
                                  <a:solidFill>
                                    <a:srgbClr val="2951D0"/>
                                  </a:solidFill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𝝂</m:t>
                              </m:r>
                            </m:e>
                          </m:acc>
                        </m:e>
                        <m:sub>
                          <m:r>
                            <a:rPr lang="en-US" altLang="zh-CN" sz="1800" b="1" i="1" dirty="0">
                              <a:solidFill>
                                <a:srgbClr val="2951D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𝝉</m:t>
                          </m:r>
                        </m:sub>
                      </m:sSub>
                    </m:oMath>
                  </m:oMathPara>
                </a14:m>
                <a:endParaRPr lang="en-US" altLang="zh-CN" sz="2000" b="1" dirty="0">
                  <a:solidFill>
                    <a:srgbClr val="C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AFE535A1-01B6-4E1B-8CE5-E244378305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832030"/>
                <a:ext cx="1440160" cy="446276"/>
              </a:xfrm>
              <a:prstGeom prst="rect">
                <a:avLst/>
              </a:prstGeom>
              <a:blipFill>
                <a:blip r:embed="rId7"/>
                <a:stretch>
                  <a:fillRect r="-113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33E95522-0926-49AF-B3E9-4DF7190B3A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1640" y="980728"/>
            <a:ext cx="5480141" cy="121981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7" name="object 6">
            <a:extLst>
              <a:ext uri="{FF2B5EF4-FFF2-40B4-BE49-F238E27FC236}">
                <a16:creationId xmlns:a16="http://schemas.microsoft.com/office/drawing/2014/main" id="{A7684C33-3D20-4521-A699-DBCE7D394987}"/>
              </a:ext>
            </a:extLst>
          </p:cNvPr>
          <p:cNvSpPr/>
          <p:nvPr/>
        </p:nvSpPr>
        <p:spPr>
          <a:xfrm>
            <a:off x="1043608" y="5157192"/>
            <a:ext cx="4426156" cy="817723"/>
          </a:xfrm>
          <a:custGeom>
            <a:avLst/>
            <a:gdLst/>
            <a:ahLst/>
            <a:cxnLst/>
            <a:rect l="l" t="t" r="r" b="b"/>
            <a:pathLst>
              <a:path w="7519670" h="736600">
                <a:moveTo>
                  <a:pt x="123190" y="0"/>
                </a:moveTo>
                <a:lnTo>
                  <a:pt x="83677" y="8122"/>
                </a:lnTo>
                <a:lnTo>
                  <a:pt x="47785" y="29991"/>
                </a:lnTo>
                <a:lnTo>
                  <a:pt x="19498" y="61862"/>
                </a:lnTo>
                <a:lnTo>
                  <a:pt x="2803" y="99988"/>
                </a:lnTo>
                <a:lnTo>
                  <a:pt x="0" y="613410"/>
                </a:lnTo>
                <a:lnTo>
                  <a:pt x="967" y="626975"/>
                </a:lnTo>
                <a:lnTo>
                  <a:pt x="14298" y="666043"/>
                </a:lnTo>
                <a:lnTo>
                  <a:pt x="40174" y="699751"/>
                </a:lnTo>
                <a:lnTo>
                  <a:pt x="74609" y="724355"/>
                </a:lnTo>
                <a:lnTo>
                  <a:pt x="113618" y="736107"/>
                </a:lnTo>
                <a:lnTo>
                  <a:pt x="7396480" y="736600"/>
                </a:lnTo>
                <a:lnTo>
                  <a:pt x="7410045" y="735651"/>
                </a:lnTo>
                <a:lnTo>
                  <a:pt x="7449113" y="722530"/>
                </a:lnTo>
                <a:lnTo>
                  <a:pt x="7482821" y="696911"/>
                </a:lnTo>
                <a:lnTo>
                  <a:pt x="7507425" y="662539"/>
                </a:lnTo>
                <a:lnTo>
                  <a:pt x="7519177" y="623160"/>
                </a:lnTo>
                <a:lnTo>
                  <a:pt x="7519670" y="123190"/>
                </a:lnTo>
                <a:lnTo>
                  <a:pt x="7518721" y="109624"/>
                </a:lnTo>
                <a:lnTo>
                  <a:pt x="7505600" y="70556"/>
                </a:lnTo>
                <a:lnTo>
                  <a:pt x="7479981" y="36848"/>
                </a:lnTo>
                <a:lnTo>
                  <a:pt x="7445609" y="12244"/>
                </a:lnTo>
                <a:lnTo>
                  <a:pt x="7406230" y="492"/>
                </a:lnTo>
                <a:lnTo>
                  <a:pt x="12319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7970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 lang="en-US" altLang="zh-CN" sz="1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pt-BR" altLang="zh-CN" sz="1800" b="1" i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</a:t>
            </a:r>
            <a:r>
              <a:rPr lang="pt-BR" altLang="zh-CN" sz="1800" b="1" i="1" spc="-27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pt-BR" altLang="zh-CN" sz="1800" b="1" i="1" spc="4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pt-BR" altLang="zh-CN" sz="1800" spc="472" baseline="486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∗</a:t>
            </a:r>
            <a:r>
              <a:rPr lang="pt-BR" altLang="zh-CN" sz="1800" spc="-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r>
              <a:rPr lang="pt-BR" altLang="zh-CN" sz="1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9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</a:t>
            </a:r>
            <a:r>
              <a:rPr lang="pt-BR" altLang="zh-CN" sz="1800" b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0.291</a:t>
            </a:r>
            <a:r>
              <a:rPr lang="pt-BR" altLang="zh-CN" sz="1800" b="1" spc="-14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r>
              <a:rPr lang="pt-BR" altLang="zh-CN" sz="1800" b="1" spc="-1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r>
              <a:rPr lang="pt-BR" altLang="zh-CN" sz="1800" b="1" spc="-2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019</a:t>
            </a:r>
            <a:r>
              <a:rPr lang="pt-BR" altLang="zh-CN" sz="1800" b="1" spc="2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spc="46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±</a:t>
            </a:r>
            <a:r>
              <a:rPr lang="pt-BR" altLang="zh-CN" sz="1800" spc="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t-BR" altLang="zh-CN" sz="1800" b="1" spc="-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0.029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7548D64-B19A-4FEC-B68F-7B00EC5DCCCE}"/>
              </a:ext>
            </a:extLst>
          </p:cNvPr>
          <p:cNvSpPr/>
          <p:nvPr/>
        </p:nvSpPr>
        <p:spPr>
          <a:xfrm>
            <a:off x="5940152" y="5466710"/>
            <a:ext cx="23726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36990D"/>
                </a:solidFill>
                <a:latin typeface="Helvetica"/>
                <a:cs typeface="Helvetica"/>
              </a:rPr>
              <a:t>PRL120 (2018) 171802 </a:t>
            </a:r>
            <a:endParaRPr lang="zh-CN" altLang="en-US" sz="1600" b="1" dirty="0">
              <a:solidFill>
                <a:srgbClr val="36990D"/>
              </a:solidFill>
              <a:latin typeface="Helvetica"/>
              <a:cs typeface="Helvetic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A2609879-8103-4838-BC1B-B361AB2537CE}"/>
                  </a:ext>
                </a:extLst>
              </p:cNvPr>
              <p:cNvSpPr/>
              <p:nvPr/>
            </p:nvSpPr>
            <p:spPr>
              <a:xfrm>
                <a:off x="1361946" y="6229399"/>
                <a:ext cx="335407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600"/>
                  </a:spcAft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𝝈</m:t>
                    </m:r>
                  </m:oMath>
                </a14:m>
                <a:r>
                  <a:rPr lang="en-US" altLang="zh-CN" sz="2000" b="1" dirty="0">
                    <a:solidFill>
                      <a:srgbClr val="C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above  SM prediction</a:t>
                </a:r>
                <a:endParaRPr lang="pt-BR" altLang="zh-CN" sz="2000" dirty="0">
                  <a:solidFill>
                    <a:srgbClr val="C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A2609879-8103-4838-BC1B-B361AB2537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946" y="6229399"/>
                <a:ext cx="3354070" cy="400110"/>
              </a:xfrm>
              <a:prstGeom prst="rect">
                <a:avLst/>
              </a:prstGeom>
              <a:blipFill>
                <a:blip r:embed="rId9"/>
                <a:stretch>
                  <a:fillRect l="-1815" t="-7576" b="-27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354876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4"/>
              <p:cNvSpPr txBox="1">
                <a:spLocks noChangeArrowheads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bPr>
                      <m:e>
                        <m:r>
                          <a:rPr lang="en-US" altLang="zh-CN" sz="3600" b="1" i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𝑭</m:t>
                        </m:r>
                      </m:e>
                      <m:sub>
                        <m:r>
                          <a:rPr lang="en-US" altLang="zh-CN" sz="3600" b="1" i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黑体"/>
                    <a:ea typeface="黑体"/>
                    <a:cs typeface="黑体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黑体"/>
                    <a:ea typeface="黑体"/>
                    <a:cs typeface="黑体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bPr>
                      <m:e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𝑨</m:t>
                        </m:r>
                      </m:e>
                      <m:sub>
                        <m:r>
                          <a:rPr lang="en-US" altLang="zh-CN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𝑭𝑩</m:t>
                        </m:r>
                      </m:sub>
                    </m:sSub>
                  </m:oMath>
                </a14:m>
                <a:r>
                  <a:rPr lang="zh-CN" altLang="en-US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黑体"/>
                    <a:ea typeface="黑体"/>
                    <a:cs typeface="黑体"/>
                  </a:rPr>
                  <a:t> </a:t>
                </a: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Helvetica" panose="020B0604020202020204" pitchFamily="34" charset="0"/>
                    <a:ea typeface="黑体"/>
                    <a:cs typeface="Helvetica" panose="020B0604020202020204" pitchFamily="34" charset="0"/>
                  </a:rPr>
                  <a:t>in</a:t>
                </a:r>
                <a:r>
                  <a:rPr lang="en-US" altLang="zh-CN" sz="36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黑体"/>
                    <a:ea typeface="黑体"/>
                    <a:cs typeface="Helvetica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𝑩</m:t>
                        </m:r>
                      </m:e>
                      <m:sup>
                        <m: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𝟎</m:t>
                        </m:r>
                      </m:sup>
                    </m:sSup>
                    <m:r>
                      <a:rPr lang="en-US" altLang="zh-CN" sz="3600" b="1" i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Cambria Math" panose="02040503050406030204" pitchFamily="18" charset="0"/>
                        <a:ea typeface="黑体"/>
                        <a:cs typeface="黑体"/>
                      </a:rPr>
                      <m:t>→</m:t>
                    </m:r>
                    <m:sSup>
                      <m:sSupPr>
                        <m:ctrlP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𝑲</m:t>
                        </m:r>
                      </m:e>
                      <m:sup>
                        <m: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∗</m:t>
                        </m:r>
                        <m: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𝝁</m:t>
                        </m:r>
                      </m:e>
                      <m:sup>
                        <m: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</m:ctrlPr>
                      </m:sSupPr>
                      <m:e>
                        <m: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𝝁</m:t>
                        </m:r>
                      </m:e>
                      <m:sup>
                        <m:r>
                          <a:rPr lang="en-US" altLang="zh-CN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DDDDDD"/>
                              </a:outerShdw>
                            </a:effectLst>
                            <a:latin typeface="Cambria Math" panose="02040503050406030204" pitchFamily="18" charset="0"/>
                            <a:ea typeface="黑体"/>
                            <a:cs typeface="黑体"/>
                          </a:rPr>
                          <m:t>−</m:t>
                        </m:r>
                      </m:sup>
                    </m:sSup>
                  </m:oMath>
                </a14:m>
                <a:endParaRPr lang="zh-CN" altLang="en-US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黑体"/>
                  <a:ea typeface="黑体"/>
                  <a:cs typeface="黑体"/>
                </a:endParaRPr>
              </a:p>
            </p:txBody>
          </p:sp>
        </mc:Choice>
        <mc:Fallback xmlns="">
          <p:sp>
            <p:nvSpPr>
              <p:cNvPr id="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44624"/>
                <a:ext cx="7921575" cy="658898"/>
              </a:xfrm>
              <a:prstGeom prst="rect">
                <a:avLst/>
              </a:prstGeom>
              <a:blipFill>
                <a:blip r:embed="rId3"/>
                <a:stretch>
                  <a:fillRect t="-16667" b="-4074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D46CCCD9-BC5C-4BDA-B957-1C2278B45EBA}"/>
              </a:ext>
            </a:extLst>
          </p:cNvPr>
          <p:cNvSpPr/>
          <p:nvPr/>
        </p:nvSpPr>
        <p:spPr>
          <a:xfrm>
            <a:off x="2951988" y="1499200"/>
            <a:ext cx="3206495" cy="21838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DA660FA-4E5E-4F85-B859-B402943271E4}"/>
              </a:ext>
            </a:extLst>
          </p:cNvPr>
          <p:cNvSpPr/>
          <p:nvPr/>
        </p:nvSpPr>
        <p:spPr>
          <a:xfrm>
            <a:off x="2988564" y="3779485"/>
            <a:ext cx="3334511" cy="22418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7545488B-04D1-4616-9341-533E58DC01CC}"/>
              </a:ext>
            </a:extLst>
          </p:cNvPr>
          <p:cNvSpPr/>
          <p:nvPr/>
        </p:nvSpPr>
        <p:spPr>
          <a:xfrm>
            <a:off x="6147816" y="1541872"/>
            <a:ext cx="2923031" cy="21991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7">
            <a:extLst>
              <a:ext uri="{FF2B5EF4-FFF2-40B4-BE49-F238E27FC236}">
                <a16:creationId xmlns:a16="http://schemas.microsoft.com/office/drawing/2014/main" id="{844E457F-A4B5-43B8-A310-71EDA66C7D74}"/>
              </a:ext>
            </a:extLst>
          </p:cNvPr>
          <p:cNvSpPr/>
          <p:nvPr/>
        </p:nvSpPr>
        <p:spPr>
          <a:xfrm>
            <a:off x="0" y="1599785"/>
            <a:ext cx="2988563" cy="21412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FAF527CE-EC77-440F-9DF1-599BC462C200}"/>
              </a:ext>
            </a:extLst>
          </p:cNvPr>
          <p:cNvSpPr/>
          <p:nvPr/>
        </p:nvSpPr>
        <p:spPr>
          <a:xfrm>
            <a:off x="0" y="3915120"/>
            <a:ext cx="2951987" cy="20741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9">
            <a:extLst>
              <a:ext uri="{FF2B5EF4-FFF2-40B4-BE49-F238E27FC236}">
                <a16:creationId xmlns:a16="http://schemas.microsoft.com/office/drawing/2014/main" id="{2B4DF7E4-B0CC-4967-84A6-ED5EBFBE4834}"/>
              </a:ext>
            </a:extLst>
          </p:cNvPr>
          <p:cNvSpPr txBox="1"/>
          <p:nvPr/>
        </p:nvSpPr>
        <p:spPr>
          <a:xfrm>
            <a:off x="631229" y="1027890"/>
            <a:ext cx="178943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18110" algn="ctr">
              <a:lnSpc>
                <a:spcPct val="100000"/>
              </a:lnSpc>
            </a:pPr>
            <a:r>
              <a:rPr sz="1800" b="1" spc="-20" dirty="0">
                <a:solidFill>
                  <a:schemeClr val="tx2"/>
                </a:solidFill>
                <a:latin typeface="Calibri"/>
                <a:cs typeface="Calibri"/>
              </a:rPr>
              <a:t>L</a:t>
            </a:r>
            <a:r>
              <a:rPr sz="1800" b="1" spc="-15" dirty="0">
                <a:solidFill>
                  <a:schemeClr val="tx2"/>
                </a:solidFill>
                <a:latin typeface="Calibri"/>
                <a:cs typeface="Calibri"/>
              </a:rPr>
              <a:t>H</a:t>
            </a:r>
            <a:r>
              <a:rPr sz="1800" b="1" spc="-5" dirty="0">
                <a:solidFill>
                  <a:schemeClr val="tx2"/>
                </a:solidFill>
                <a:latin typeface="Calibri"/>
                <a:cs typeface="Calibri"/>
              </a:rPr>
              <a:t>C</a:t>
            </a:r>
            <a:r>
              <a:rPr sz="1800" b="1" spc="-10" dirty="0">
                <a:solidFill>
                  <a:schemeClr val="tx2"/>
                </a:solidFill>
                <a:latin typeface="Calibri"/>
                <a:cs typeface="Calibri"/>
              </a:rPr>
              <a:t>b</a:t>
            </a:r>
            <a:endParaRPr sz="1800" dirty="0">
              <a:solidFill>
                <a:schemeClr val="tx2"/>
              </a:solidFill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800" spc="-10" dirty="0">
                <a:solidFill>
                  <a:srgbClr val="36990D"/>
                </a:solidFill>
                <a:latin typeface="Calibri"/>
                <a:cs typeface="Calibri"/>
              </a:rPr>
              <a:t>JH</a:t>
            </a:r>
            <a:r>
              <a:rPr sz="1800" spc="-5" dirty="0">
                <a:solidFill>
                  <a:srgbClr val="36990D"/>
                </a:solidFill>
                <a:latin typeface="Calibri"/>
                <a:cs typeface="Calibri"/>
              </a:rPr>
              <a:t>E</a:t>
            </a:r>
            <a:r>
              <a:rPr sz="1800" spc="-20" dirty="0">
                <a:solidFill>
                  <a:srgbClr val="36990D"/>
                </a:solidFill>
                <a:latin typeface="Calibri"/>
                <a:cs typeface="Calibri"/>
              </a:rPr>
              <a:t>P</a:t>
            </a:r>
            <a:r>
              <a:rPr sz="1800" spc="-10" dirty="0">
                <a:solidFill>
                  <a:srgbClr val="36990D"/>
                </a:solidFill>
                <a:latin typeface="Calibri"/>
                <a:cs typeface="Calibri"/>
              </a:rPr>
              <a:t>02</a:t>
            </a:r>
            <a:r>
              <a:rPr sz="1800" spc="-20" dirty="0">
                <a:solidFill>
                  <a:srgbClr val="36990D"/>
                </a:solidFill>
                <a:latin typeface="Calibri"/>
                <a:cs typeface="Calibri"/>
              </a:rPr>
              <a:t>(</a:t>
            </a:r>
            <a:r>
              <a:rPr sz="1800" spc="-10" dirty="0">
                <a:solidFill>
                  <a:srgbClr val="36990D"/>
                </a:solidFill>
                <a:latin typeface="Calibri"/>
                <a:cs typeface="Calibri"/>
              </a:rPr>
              <a:t>2016</a:t>
            </a:r>
            <a:r>
              <a:rPr sz="1800" spc="-20" dirty="0">
                <a:solidFill>
                  <a:srgbClr val="36990D"/>
                </a:solidFill>
                <a:latin typeface="Calibri"/>
                <a:cs typeface="Calibri"/>
              </a:rPr>
              <a:t>)</a:t>
            </a:r>
            <a:r>
              <a:rPr sz="1800" spc="-10" dirty="0">
                <a:solidFill>
                  <a:srgbClr val="36990D"/>
                </a:solidFill>
                <a:latin typeface="Calibri"/>
                <a:cs typeface="Calibri"/>
              </a:rPr>
              <a:t>104</a:t>
            </a:r>
            <a:endParaRPr sz="1800" dirty="0">
              <a:solidFill>
                <a:srgbClr val="36990D"/>
              </a:solidFill>
              <a:latin typeface="Calibri"/>
              <a:cs typeface="Calibri"/>
            </a:endParaRP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E52A67D8-34E3-4930-8F99-F9D712A318D0}"/>
              </a:ext>
            </a:extLst>
          </p:cNvPr>
          <p:cNvSpPr txBox="1"/>
          <p:nvPr/>
        </p:nvSpPr>
        <p:spPr>
          <a:xfrm>
            <a:off x="3350654" y="1015088"/>
            <a:ext cx="1960245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68910" algn="ctr">
              <a:lnSpc>
                <a:spcPct val="100000"/>
              </a:lnSpc>
            </a:pPr>
            <a:r>
              <a:rPr sz="1800" b="1" spc="-5" dirty="0">
                <a:solidFill>
                  <a:schemeClr val="tx2"/>
                </a:solidFill>
                <a:latin typeface="Calibri"/>
                <a:cs typeface="Calibri"/>
              </a:rPr>
              <a:t>CM</a:t>
            </a:r>
            <a:r>
              <a:rPr sz="1800" b="1" spc="-10" dirty="0">
                <a:solidFill>
                  <a:schemeClr val="tx2"/>
                </a:solidFill>
                <a:latin typeface="Calibri"/>
                <a:cs typeface="Calibri"/>
              </a:rPr>
              <a:t>S</a:t>
            </a:r>
            <a:endParaRPr sz="18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800" spc="-20" dirty="0">
                <a:solidFill>
                  <a:srgbClr val="36990D"/>
                </a:solidFill>
                <a:latin typeface="Calibri"/>
                <a:cs typeface="Calibri"/>
              </a:rPr>
              <a:t>P</a:t>
            </a:r>
            <a:r>
              <a:rPr sz="1800" spc="-5" dirty="0">
                <a:solidFill>
                  <a:srgbClr val="36990D"/>
                </a:solidFill>
                <a:latin typeface="Calibri"/>
                <a:cs typeface="Calibri"/>
              </a:rPr>
              <a:t>L</a:t>
            </a:r>
            <a:r>
              <a:rPr sz="1800" dirty="0">
                <a:solidFill>
                  <a:srgbClr val="36990D"/>
                </a:solidFill>
                <a:latin typeface="Calibri"/>
                <a:cs typeface="Calibri"/>
              </a:rPr>
              <a:t>B</a:t>
            </a:r>
            <a:r>
              <a:rPr sz="1800" spc="5" dirty="0">
                <a:solidFill>
                  <a:srgbClr val="36990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6990D"/>
                </a:solidFill>
                <a:latin typeface="Calibri"/>
                <a:cs typeface="Calibri"/>
              </a:rPr>
              <a:t>753</a:t>
            </a:r>
            <a:r>
              <a:rPr sz="1800" spc="10" dirty="0">
                <a:solidFill>
                  <a:srgbClr val="36990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6990D"/>
                </a:solidFill>
                <a:latin typeface="Calibri"/>
                <a:cs typeface="Calibri"/>
              </a:rPr>
              <a:t>(2016)</a:t>
            </a:r>
            <a:r>
              <a:rPr sz="1800" spc="15" dirty="0">
                <a:solidFill>
                  <a:srgbClr val="36990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6990D"/>
                </a:solidFill>
                <a:latin typeface="Calibri"/>
                <a:cs typeface="Calibri"/>
              </a:rPr>
              <a:t>424</a:t>
            </a:r>
            <a:endParaRPr sz="1800" dirty="0">
              <a:solidFill>
                <a:srgbClr val="36990D"/>
              </a:solidFill>
              <a:latin typeface="Calibri"/>
              <a:cs typeface="Calibri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CC93912A-6BE7-49C5-93AB-416179D184DA}"/>
              </a:ext>
            </a:extLst>
          </p:cNvPr>
          <p:cNvSpPr txBox="1"/>
          <p:nvPr/>
        </p:nvSpPr>
        <p:spPr>
          <a:xfrm>
            <a:off x="6565685" y="1046406"/>
            <a:ext cx="1791335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15570" algn="ctr">
              <a:lnSpc>
                <a:spcPts val="2085"/>
              </a:lnSpc>
            </a:pPr>
            <a:r>
              <a:rPr sz="1800" b="1" spc="-145" dirty="0">
                <a:solidFill>
                  <a:schemeClr val="tx2"/>
                </a:solidFill>
                <a:latin typeface="Calibri"/>
                <a:cs typeface="Calibri"/>
              </a:rPr>
              <a:t>A</a:t>
            </a:r>
            <a:r>
              <a:rPr sz="1800" b="1" spc="-5" dirty="0">
                <a:solidFill>
                  <a:schemeClr val="tx2"/>
                </a:solidFill>
                <a:latin typeface="Calibri"/>
                <a:cs typeface="Calibri"/>
              </a:rPr>
              <a:t>T</a:t>
            </a:r>
            <a:r>
              <a:rPr sz="1800" b="1" spc="-20" dirty="0">
                <a:solidFill>
                  <a:schemeClr val="tx2"/>
                </a:solidFill>
                <a:latin typeface="Calibri"/>
                <a:cs typeface="Calibri"/>
              </a:rPr>
              <a:t>L</a:t>
            </a:r>
            <a:r>
              <a:rPr sz="1800" b="1" spc="-10" dirty="0">
                <a:solidFill>
                  <a:schemeClr val="tx2"/>
                </a:solidFill>
                <a:latin typeface="Calibri"/>
                <a:cs typeface="Calibri"/>
              </a:rPr>
              <a:t>AS</a:t>
            </a:r>
            <a:endParaRPr sz="1800" dirty="0">
              <a:solidFill>
                <a:schemeClr val="tx2"/>
              </a:solidFill>
              <a:latin typeface="Calibri"/>
              <a:cs typeface="Calibri"/>
            </a:endParaRPr>
          </a:p>
          <a:p>
            <a:pPr algn="ctr">
              <a:lnSpc>
                <a:spcPts val="2085"/>
              </a:lnSpc>
            </a:pPr>
            <a:r>
              <a:rPr sz="1800" spc="-10" dirty="0">
                <a:solidFill>
                  <a:srgbClr val="36990D"/>
                </a:solidFill>
                <a:latin typeface="Calibri"/>
                <a:cs typeface="Calibri"/>
              </a:rPr>
              <a:t>a</a:t>
            </a:r>
            <a:r>
              <a:rPr sz="1800" spc="-15" dirty="0">
                <a:solidFill>
                  <a:srgbClr val="36990D"/>
                </a:solidFill>
                <a:latin typeface="Calibri"/>
                <a:cs typeface="Calibri"/>
              </a:rPr>
              <a:t>r</a:t>
            </a:r>
            <a:r>
              <a:rPr sz="1800" dirty="0">
                <a:solidFill>
                  <a:srgbClr val="36990D"/>
                </a:solidFill>
                <a:latin typeface="Calibri"/>
                <a:cs typeface="Calibri"/>
              </a:rPr>
              <a:t>X</a:t>
            </a:r>
            <a:r>
              <a:rPr sz="1800" spc="-5" dirty="0">
                <a:solidFill>
                  <a:srgbClr val="36990D"/>
                </a:solidFill>
                <a:latin typeface="Calibri"/>
                <a:cs typeface="Calibri"/>
              </a:rPr>
              <a:t>i</a:t>
            </a:r>
            <a:r>
              <a:rPr sz="1800" spc="-10" dirty="0">
                <a:solidFill>
                  <a:srgbClr val="36990D"/>
                </a:solidFill>
                <a:latin typeface="Calibri"/>
                <a:cs typeface="Calibri"/>
              </a:rPr>
              <a:t>v:1805.04000</a:t>
            </a:r>
            <a:endParaRPr sz="1800" dirty="0">
              <a:solidFill>
                <a:srgbClr val="36990D"/>
              </a:solidFill>
              <a:latin typeface="Calibri"/>
              <a:cs typeface="Calibri"/>
            </a:endParaRP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68EF488D-CA88-4627-8090-431238628FC8}"/>
              </a:ext>
            </a:extLst>
          </p:cNvPr>
          <p:cNvSpPr txBox="1"/>
          <p:nvPr/>
        </p:nvSpPr>
        <p:spPr>
          <a:xfrm>
            <a:off x="2440639" y="1890463"/>
            <a:ext cx="314960" cy="186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3</a:t>
            </a:r>
            <a:r>
              <a:rPr sz="1200" spc="5" dirty="0">
                <a:latin typeface="Calibri"/>
                <a:cs typeface="Calibri"/>
              </a:rPr>
              <a:t>fb</a:t>
            </a:r>
            <a:r>
              <a:rPr sz="1200" spc="7" baseline="24305" dirty="0">
                <a:latin typeface="Calibri"/>
                <a:cs typeface="Calibri"/>
              </a:rPr>
              <a:t>-</a:t>
            </a:r>
            <a:r>
              <a:rPr sz="1200" baseline="24305" dirty="0">
                <a:latin typeface="Calibri"/>
                <a:cs typeface="Calibri"/>
              </a:rPr>
              <a:t>1</a:t>
            </a:r>
            <a:endParaRPr sz="1200" baseline="24305">
              <a:latin typeface="Calibri"/>
              <a:cs typeface="Calibri"/>
            </a:endParaRPr>
          </a:p>
        </p:txBody>
      </p:sp>
      <p:sp>
        <p:nvSpPr>
          <p:cNvPr id="14" name="object 13">
            <a:extLst>
              <a:ext uri="{FF2B5EF4-FFF2-40B4-BE49-F238E27FC236}">
                <a16:creationId xmlns:a16="http://schemas.microsoft.com/office/drawing/2014/main" id="{1D7663C4-A9EE-4644-9329-C1E76302B15E}"/>
              </a:ext>
            </a:extLst>
          </p:cNvPr>
          <p:cNvSpPr txBox="1"/>
          <p:nvPr/>
        </p:nvSpPr>
        <p:spPr>
          <a:xfrm>
            <a:off x="2372700" y="5100443"/>
            <a:ext cx="314960" cy="186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3</a:t>
            </a:r>
            <a:r>
              <a:rPr sz="1200" spc="5" dirty="0">
                <a:latin typeface="Calibri"/>
                <a:cs typeface="Calibri"/>
              </a:rPr>
              <a:t>fb</a:t>
            </a:r>
            <a:r>
              <a:rPr sz="1200" spc="7" baseline="24305" dirty="0">
                <a:latin typeface="Calibri"/>
                <a:cs typeface="Calibri"/>
              </a:rPr>
              <a:t>-</a:t>
            </a:r>
            <a:r>
              <a:rPr sz="1200" baseline="24305" dirty="0">
                <a:latin typeface="Calibri"/>
                <a:cs typeface="Calibri"/>
              </a:rPr>
              <a:t>1</a:t>
            </a:r>
            <a:endParaRPr sz="1200" baseline="24305">
              <a:latin typeface="Calibri"/>
              <a:cs typeface="Calibri"/>
            </a:endParaRPr>
          </a:p>
        </p:txBody>
      </p:sp>
      <p:sp>
        <p:nvSpPr>
          <p:cNvPr id="15" name="object 14">
            <a:extLst>
              <a:ext uri="{FF2B5EF4-FFF2-40B4-BE49-F238E27FC236}">
                <a16:creationId xmlns:a16="http://schemas.microsoft.com/office/drawing/2014/main" id="{A491EF00-9C37-4710-BE36-4D1D0D44A71B}"/>
              </a:ext>
            </a:extLst>
          </p:cNvPr>
          <p:cNvSpPr txBox="1"/>
          <p:nvPr/>
        </p:nvSpPr>
        <p:spPr>
          <a:xfrm>
            <a:off x="6359653" y="4427557"/>
            <a:ext cx="2676844" cy="1034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ts val="2000"/>
              </a:lnSpc>
            </a:pPr>
            <a:r>
              <a:rPr sz="1600" b="1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SM</a:t>
            </a:r>
            <a:r>
              <a:rPr sz="1600" b="1" spc="-5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sz="1600" b="1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sz="1600" b="1" spc="-5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</a:t>
            </a:r>
            <a:r>
              <a:rPr sz="1600" b="1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ed</a:t>
            </a:r>
            <a:r>
              <a:rPr sz="1600" b="1" spc="-5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</a:t>
            </a:r>
            <a:r>
              <a:rPr sz="1600" b="1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ct</a:t>
            </a:r>
            <a:r>
              <a:rPr sz="1600" b="1" spc="-5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</a:t>
            </a:r>
            <a:r>
              <a:rPr sz="1600" b="1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</a:t>
            </a:r>
            <a:r>
              <a:rPr sz="1600" b="1" spc="-10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sz="1600" b="1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</a:p>
          <a:p>
            <a:pPr marL="12700" algn="l">
              <a:lnSpc>
                <a:spcPts val="2000"/>
              </a:lnSpc>
            </a:pPr>
            <a:r>
              <a:rPr lang="en-US" sz="1600" b="1" spc="-15" dirty="0">
                <a:solidFill>
                  <a:srgbClr val="9900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ABSZ: </a:t>
            </a:r>
            <a:r>
              <a:rPr sz="1600" b="1" spc="-15" dirty="0">
                <a:solidFill>
                  <a:srgbClr val="9900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EPJC 75 (2015) 382</a:t>
            </a:r>
          </a:p>
          <a:p>
            <a:pPr marL="12700" marR="5080" algn="l">
              <a:lnSpc>
                <a:spcPts val="2000"/>
              </a:lnSpc>
              <a:spcBef>
                <a:spcPts val="80"/>
              </a:spcBef>
            </a:pPr>
            <a:r>
              <a:rPr sz="1600" b="1" spc="-15" dirty="0">
                <a:solidFill>
                  <a:srgbClr val="9900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</a:t>
            </a:r>
            <a:r>
              <a:rPr lang="en-US" sz="1600" b="1" spc="-15" dirty="0">
                <a:solidFill>
                  <a:srgbClr val="9900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SCR: </a:t>
            </a:r>
            <a:r>
              <a:rPr sz="1600" b="1" spc="-15" dirty="0">
                <a:solidFill>
                  <a:srgbClr val="9900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JHEP 08 (2016) 98</a:t>
            </a:r>
            <a:endParaRPr lang="en-US" altLang="zh-CN" sz="1600" b="1" spc="-15" dirty="0">
              <a:solidFill>
                <a:srgbClr val="9900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700" marR="5080" algn="l">
              <a:lnSpc>
                <a:spcPts val="2000"/>
              </a:lnSpc>
              <a:spcBef>
                <a:spcPts val="80"/>
              </a:spcBef>
            </a:pPr>
            <a:r>
              <a:rPr sz="1600" b="1" spc="-15" dirty="0">
                <a:solidFill>
                  <a:srgbClr val="9900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Lattice</a:t>
            </a:r>
            <a:r>
              <a:rPr lang="en-US" altLang="zh-CN" sz="1600" b="1" spc="-15" dirty="0">
                <a:solidFill>
                  <a:srgbClr val="9900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r>
              <a:rPr sz="1600" b="1" spc="-15" dirty="0">
                <a:solidFill>
                  <a:srgbClr val="9900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arXiv:1501.00367</a:t>
            </a:r>
            <a:endParaRPr sz="1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object 27">
            <a:extLst>
              <a:ext uri="{FF2B5EF4-FFF2-40B4-BE49-F238E27FC236}">
                <a16:creationId xmlns:a16="http://schemas.microsoft.com/office/drawing/2014/main" id="{23DF2568-8A05-4E0F-BE77-E49E0D0B1C31}"/>
              </a:ext>
            </a:extLst>
          </p:cNvPr>
          <p:cNvSpPr txBox="1"/>
          <p:nvPr/>
        </p:nvSpPr>
        <p:spPr>
          <a:xfrm>
            <a:off x="791852" y="6183984"/>
            <a:ext cx="730854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0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Measured values agree well with SM predictions</a:t>
            </a:r>
            <a:endParaRPr lang="ar-AE" sz="2000" b="1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26992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6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anose="020B0604020202020204" pitchFamily="34" charset="0"/>
                <a:ea typeface="黑体"/>
                <a:cs typeface="Helvetica" panose="020B0604020202020204" pitchFamily="34" charset="0"/>
              </a:rPr>
              <a:t>Long distance effects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79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3" name="object 7">
            <a:extLst>
              <a:ext uri="{FF2B5EF4-FFF2-40B4-BE49-F238E27FC236}">
                <a16:creationId xmlns:a16="http://schemas.microsoft.com/office/drawing/2014/main" id="{B222D2EF-C08C-4DC3-AEAE-D1C4ABF19A64}"/>
              </a:ext>
            </a:extLst>
          </p:cNvPr>
          <p:cNvSpPr/>
          <p:nvPr/>
        </p:nvSpPr>
        <p:spPr>
          <a:xfrm>
            <a:off x="2331204" y="1161119"/>
            <a:ext cx="3464932" cy="1037002"/>
          </a:xfrm>
          <a:custGeom>
            <a:avLst/>
            <a:gdLst/>
            <a:ahLst/>
            <a:cxnLst/>
            <a:rect l="l" t="t" r="r" b="b"/>
            <a:pathLst>
              <a:path w="2816860" h="830580">
                <a:moveTo>
                  <a:pt x="0" y="0"/>
                </a:moveTo>
                <a:lnTo>
                  <a:pt x="2816352" y="0"/>
                </a:lnTo>
                <a:lnTo>
                  <a:pt x="2816352" y="830580"/>
                </a:lnTo>
                <a:lnTo>
                  <a:pt x="0" y="830580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15109DB2-EC0D-4985-A861-2BB74FF21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9144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253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849763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黑体"/>
                <a:cs typeface="Helvetica" charset="0"/>
              </a:rPr>
              <a:t>Essential requirements on detector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8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B298576-1EED-4145-AFE5-2CF9EAF3F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672" y="1124744"/>
            <a:ext cx="7655768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l"/>
            </a:pPr>
            <a:r>
              <a:rPr lang="en-US" altLang="zh-CN" sz="2000" b="1" dirty="0">
                <a:solidFill>
                  <a:schemeClr val="tx1"/>
                </a:solidFill>
                <a:latin typeface="Helvetica" charset="0"/>
                <a:cs typeface="Helvetica" charset="0"/>
              </a:rPr>
              <a:t>Ability to find signals and suppress background</a:t>
            </a:r>
          </a:p>
          <a:p>
            <a:pPr marL="800100" lvl="1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Good momentum and mass resolution </a:t>
            </a:r>
          </a:p>
          <a:p>
            <a:pPr marL="800100" lvl="1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Excellent particle identification </a:t>
            </a:r>
          </a:p>
          <a:p>
            <a:pPr marL="800100" lvl="1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Flexible and efficient trigger (for hadron colliders)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8AD4BC4C-7FDF-489B-97C3-45A43019D5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592" y="2932202"/>
                <a:ext cx="7655768" cy="784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sz="2000" b="1" dirty="0">
                    <a:solidFill>
                      <a:schemeClr val="tx1"/>
                    </a:solidFill>
                    <a:latin typeface="Helvetica" charset="0"/>
                    <a:cs typeface="Helvetica" charset="0"/>
                  </a:rPr>
                  <a:t>Ability to identify the initial B flavor </a:t>
                </a:r>
              </a:p>
              <a:p>
                <a:pPr marL="800100" lvl="1" indent="-342900" algn="l">
                  <a:spcAft>
                    <a:spcPts val="600"/>
                  </a:spcAft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solidFill>
                      <a:srgbClr val="0930F1"/>
                    </a:solidFill>
                    <a:latin typeface="Helvetica" charset="0"/>
                    <a:cs typeface="Helvetica" charset="0"/>
                  </a:rPr>
                  <a:t>Excellent particle identification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𝒆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±</m:t>
                        </m:r>
                      </m:sup>
                    </m:sSup>
                    <m:r>
                      <a:rPr lang="en-US" altLang="zh-CN" sz="20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𝝁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±</m:t>
                        </m:r>
                      </m:sup>
                    </m:sSup>
                    <m:r>
                      <a:rPr lang="en-US" altLang="zh-CN" sz="2000" b="1" i="1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cs typeface="Helvetica" charset="0"/>
                      </a:rPr>
                      <m:t>, 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𝑲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0930F1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±</m:t>
                        </m:r>
                      </m:sup>
                    </m:sSup>
                  </m:oMath>
                </a14:m>
                <a:endParaRPr lang="en-US" altLang="zh-CN" sz="2000" b="1" dirty="0">
                  <a:solidFill>
                    <a:srgbClr val="0930F1"/>
                  </a:solidFill>
                  <a:latin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8AD4BC4C-7FDF-489B-97C3-45A43019D5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9592" y="2932202"/>
                <a:ext cx="7655768" cy="784830"/>
              </a:xfrm>
              <a:prstGeom prst="rect">
                <a:avLst/>
              </a:prstGeom>
              <a:blipFill>
                <a:blip r:embed="rId3"/>
                <a:stretch>
                  <a:fillRect l="-159" t="-3101" b="-139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>
            <a:extLst>
              <a:ext uri="{FF2B5EF4-FFF2-40B4-BE49-F238E27FC236}">
                <a16:creationId xmlns:a16="http://schemas.microsoft.com/office/drawing/2014/main" id="{0AF948FA-59C9-45C0-8D72-10F341187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3940314"/>
            <a:ext cx="765576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l"/>
            </a:pPr>
            <a:r>
              <a:rPr lang="en-US" altLang="zh-CN" sz="2000" b="1" dirty="0">
                <a:solidFill>
                  <a:schemeClr val="tx1"/>
                </a:solidFill>
                <a:latin typeface="Helvetica" charset="0"/>
                <a:cs typeface="Helvetica" charset="0"/>
              </a:rPr>
              <a:t>Precise measurement of proper decay time</a:t>
            </a:r>
          </a:p>
          <a:p>
            <a:pPr marL="800100" lvl="1" indent="-342900" algn="l"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0930F1"/>
                </a:solidFill>
                <a:latin typeface="Helvetica" charset="0"/>
                <a:cs typeface="Helvetica" charset="0"/>
              </a:rPr>
              <a:t>Excellent vertex resolution 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F8EEFD8D-19EE-4FB5-90FE-C1655423AC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4797152"/>
            <a:ext cx="7416824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>
              <a:lnSpc>
                <a:spcPct val="150000"/>
              </a:lnSpc>
            </a:pPr>
            <a:r>
              <a:rPr lang="en-US" altLang="zh-CN" sz="2400" b="1" dirty="0">
                <a:solidFill>
                  <a:srgbClr val="36990D"/>
                </a:solidFill>
                <a:latin typeface="Helvetica"/>
                <a:cs typeface="Helvetica"/>
              </a:rPr>
              <a:t>=&gt; Very demanding on the capacity of </a:t>
            </a:r>
          </a:p>
          <a:p>
            <a:pPr algn="l"/>
            <a:r>
              <a:rPr lang="en-US" altLang="zh-CN" sz="2400" b="1" dirty="0">
                <a:solidFill>
                  <a:srgbClr val="C00000"/>
                </a:solidFill>
                <a:latin typeface="Helvetica"/>
                <a:cs typeface="Helvetica"/>
              </a:rPr>
              <a:t> Track &amp; vertex reconstruction </a:t>
            </a:r>
          </a:p>
          <a:p>
            <a:pPr algn="l"/>
            <a:r>
              <a:rPr lang="en-US" altLang="zh-CN" sz="2400" b="1" dirty="0">
                <a:solidFill>
                  <a:srgbClr val="C00000"/>
                </a:solidFill>
                <a:latin typeface="Helvetica"/>
                <a:cs typeface="Helvetica"/>
              </a:rPr>
              <a:t> Hadron &amp; electron identification</a:t>
            </a:r>
            <a:endParaRPr lang="en-US" altLang="zh-CN" sz="2400" b="1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9699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44624"/>
            <a:ext cx="7921575" cy="66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anose="020B0604020202020204" pitchFamily="34" charset="0"/>
                <a:ea typeface="黑体"/>
                <a:cs typeface="Helvetica" panose="020B0604020202020204" pitchFamily="34" charset="0"/>
              </a:rPr>
              <a:t>form factors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黑体"/>
              <a:ea typeface="黑体"/>
              <a:cs typeface="黑体"/>
            </a:endParaRPr>
          </a:p>
        </p:txBody>
      </p:sp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80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sp>
        <p:nvSpPr>
          <p:cNvPr id="13" name="object 7">
            <a:extLst>
              <a:ext uri="{FF2B5EF4-FFF2-40B4-BE49-F238E27FC236}">
                <a16:creationId xmlns:a16="http://schemas.microsoft.com/office/drawing/2014/main" id="{B222D2EF-C08C-4DC3-AEAE-D1C4ABF19A64}"/>
              </a:ext>
            </a:extLst>
          </p:cNvPr>
          <p:cNvSpPr/>
          <p:nvPr/>
        </p:nvSpPr>
        <p:spPr>
          <a:xfrm>
            <a:off x="2331204" y="1161119"/>
            <a:ext cx="3464932" cy="1037002"/>
          </a:xfrm>
          <a:custGeom>
            <a:avLst/>
            <a:gdLst/>
            <a:ahLst/>
            <a:cxnLst/>
            <a:rect l="l" t="t" r="r" b="b"/>
            <a:pathLst>
              <a:path w="2816860" h="830580">
                <a:moveTo>
                  <a:pt x="0" y="0"/>
                </a:moveTo>
                <a:lnTo>
                  <a:pt x="2816352" y="0"/>
                </a:lnTo>
                <a:lnTo>
                  <a:pt x="2816352" y="830580"/>
                </a:lnTo>
                <a:lnTo>
                  <a:pt x="0" y="830580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E56B99A-02DA-4EF5-A52E-F750E4DCD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46898"/>
            <a:ext cx="9144000" cy="496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34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3"/>
          <p:cNvSpPr txBox="1">
            <a:spLocks/>
          </p:cNvSpPr>
          <p:nvPr/>
        </p:nvSpPr>
        <p:spPr bwMode="auto">
          <a:xfrm>
            <a:off x="8382000" y="6245225"/>
            <a:ext cx="533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66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B7FDA686-0669-0848-ACD5-27573CC278B7}" type="slidenum">
              <a:rPr kumimoji="0" lang="en-US" altLang="zh-CN" sz="1200">
                <a:solidFill>
                  <a:srgbClr val="898989"/>
                </a:solidFill>
              </a:rPr>
              <a:pPr eaLnBrk="1" hangingPunct="1"/>
              <a:t>9</a:t>
            </a:fld>
            <a:endParaRPr kumimoji="0" lang="en-US" altLang="zh-CN" sz="1200">
              <a:solidFill>
                <a:schemeClr val="tx1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9168DEA-8241-4D31-B2FF-E0B6445D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49" y="1052736"/>
            <a:ext cx="7921575" cy="449397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739CA95-2520-430E-BAEB-93FB6717D25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1" y="216028"/>
            <a:ext cx="7164283" cy="5373212"/>
          </a:xfrm>
          <a:prstGeom prst="rect">
            <a:avLst/>
          </a:prstGeom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87A1BECD-A743-4E43-831B-C74989F63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8461122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C00000"/>
                </a:solidFill>
                <a:ea typeface="黑体"/>
                <a:cs typeface="Helvetica" charset="0"/>
              </a:rPr>
              <a:t>The Babar approach </a:t>
            </a:r>
            <a:endParaRPr lang="zh-CN" altLang="en-US" sz="3600" b="1" dirty="0">
              <a:solidFill>
                <a:srgbClr val="C00000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E7AC8276-18E5-492F-9D5E-8D097E146B0A}"/>
              </a:ext>
            </a:extLst>
          </p:cNvPr>
          <p:cNvSpPr/>
          <p:nvPr/>
        </p:nvSpPr>
        <p:spPr bwMode="auto">
          <a:xfrm>
            <a:off x="5940152" y="2780928"/>
            <a:ext cx="1008112" cy="108012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0" i="0" u="none" strike="noStrike" cap="none" normalizeH="0" baseline="0">
              <a:ln>
                <a:noFill/>
              </a:ln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4FEEE4A-A228-4E72-929F-2FB6A8C0F31E}"/>
              </a:ext>
            </a:extLst>
          </p:cNvPr>
          <p:cNvSpPr txBox="1"/>
          <p:nvPr/>
        </p:nvSpPr>
        <p:spPr bwMode="auto">
          <a:xfrm>
            <a:off x="7092280" y="3284984"/>
            <a:ext cx="1370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kumimoji="0" lang="en-US" altLang="zh-CN" sz="2800" dirty="0">
                <a:solidFill>
                  <a:srgbClr val="FF0000"/>
                </a:solidFill>
                <a:latin typeface="Tahoma" charset="0"/>
                <a:cs typeface="Tahoma" charset="0"/>
              </a:rPr>
              <a:t>taggers</a:t>
            </a:r>
            <a:endParaRPr kumimoji="0" lang="zh-CN" altLang="en-US" sz="2800" dirty="0">
              <a:solidFill>
                <a:srgbClr val="FF0000"/>
              </a:solidFill>
              <a:latin typeface="Tahoma" charset="0"/>
              <a:cs typeface="Tahom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0C0C9661-509B-401F-A6C8-D63DE74B8E40}"/>
                  </a:ext>
                </a:extLst>
              </p:cNvPr>
              <p:cNvSpPr txBox="1"/>
              <p:nvPr/>
            </p:nvSpPr>
            <p:spPr bwMode="auto">
              <a:xfrm>
                <a:off x="467544" y="5693186"/>
                <a:ext cx="7956371" cy="400110"/>
              </a:xfrm>
              <a:prstGeom prst="rect">
                <a:avLst/>
              </a:prstGeom>
              <a:noFill/>
              <a:ln w="38100"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000" b="1" dirty="0">
                    <a:solidFill>
                      <a:srgbClr val="0930F1"/>
                    </a:solidFill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Clean environment: only 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930F1"/>
                        </a:solidFill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𝐁</m:t>
                    </m:r>
                  </m:oMath>
                </a14:m>
                <a:r>
                  <a:rPr lang="zh-CN" altLang="en-US" sz="2000" b="1" dirty="0">
                    <a:solidFill>
                      <a:srgbClr val="0930F1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930F1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𝐁</m:t>
                        </m:r>
                      </m:e>
                    </m:acc>
                  </m:oMath>
                </a14:m>
                <a:r>
                  <a:rPr lang="zh-CN" altLang="en-US" sz="2000" b="1" dirty="0">
                    <a:solidFill>
                      <a:srgbClr val="0930F1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930F1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are produced in 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930F1"/>
                        </a:solidFill>
                        <a:effectLst/>
                        <a:latin typeface="Cambria Math" panose="02040503050406030204" pitchFamily="18" charset="0"/>
                        <a:ea typeface="黑体"/>
                        <a:cs typeface="Arial" panose="020B0604020202020204" pitchFamily="34" charset="0"/>
                      </a:rPr>
                      <m:t>𝚼</m:t>
                    </m:r>
                    <m:d>
                      <m:dPr>
                        <m:ctrlPr>
                          <a:rPr lang="en-US" altLang="zh-CN" sz="2000" b="1" i="1" smtClean="0">
                            <a:solidFill>
                              <a:srgbClr val="0930F1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2000" b="1" i="0" smtClean="0">
                            <a:solidFill>
                              <a:srgbClr val="0930F1"/>
                            </a:solidFill>
                            <a:effectLst/>
                            <a:latin typeface="Cambria Math" panose="02040503050406030204" pitchFamily="18" charset="0"/>
                            <a:ea typeface="黑体"/>
                            <a:cs typeface="Arial" panose="020B0604020202020204" pitchFamily="34" charset="0"/>
                          </a:rPr>
                          <m:t>𝟒𝐒</m:t>
                        </m:r>
                      </m:e>
                    </m:d>
                  </m:oMath>
                </a14:m>
                <a:r>
                  <a:rPr lang="en-US" altLang="zh-CN" sz="2000" b="1" dirty="0">
                    <a:solidFill>
                      <a:srgbClr val="0930F1"/>
                    </a:solidFill>
                    <a:effectLst/>
                    <a:latin typeface="Arial" panose="020B0604020202020204" pitchFamily="34" charset="0"/>
                    <a:ea typeface="黑体"/>
                    <a:cs typeface="Arial" panose="020B0604020202020204" pitchFamily="34" charset="0"/>
                  </a:rPr>
                  <a:t> decays! </a:t>
                </a:r>
                <a:endParaRPr lang="zh-CN" altLang="en-US" sz="2000" b="1" dirty="0">
                  <a:solidFill>
                    <a:srgbClr val="0930F1"/>
                  </a:solidFill>
                  <a:effectLst/>
                  <a:latin typeface="Arial" panose="020B0604020202020204" pitchFamily="34" charset="0"/>
                  <a:ea typeface="黑体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0C0C9661-509B-401F-A6C8-D63DE74B8E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5693186"/>
                <a:ext cx="7956371" cy="400110"/>
              </a:xfrm>
              <a:prstGeom prst="rect">
                <a:avLst/>
              </a:prstGeom>
              <a:blipFill>
                <a:blip r:embed="rId5"/>
                <a:stretch>
                  <a:fillRect l="-843" t="-7576" r="-613" b="-27273"/>
                </a:stretch>
              </a:blipFill>
              <a:ln w="38100"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716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rgbClr val="FF66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rgbClr val="FF6600"/>
            </a:solidFill>
            <a:effectLst/>
            <a:latin typeface="Times New Roman" pitchFamily="18" charset="0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none">
        <a:spAutoFit/>
      </a:bodyPr>
      <a:lstStyle>
        <a:defPPr eaLnBrk="1" hangingPunct="1">
          <a:defRPr kumimoji="0" sz="2800" dirty="0">
            <a:solidFill>
              <a:schemeClr val="tx1"/>
            </a:solidFill>
            <a:latin typeface="Tahoma" charset="0"/>
            <a:cs typeface="Tahoma" charset="0"/>
          </a:defRPr>
        </a:defPPr>
      </a:lstStyle>
    </a:tx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宋体"/>
      </a:majorFont>
      <a:minorFont>
        <a:latin typeface="Arial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4400" b="1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  <a:ea typeface="宋体" charset="0"/>
            <a:cs typeface="宋体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4400" b="1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  <a:ea typeface="宋体" charset="0"/>
            <a:cs typeface="宋体" charset="0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Designs\BLUSH.POT</Template>
  <TotalTime>78720</TotalTime>
  <Words>3390</Words>
  <Application>Microsoft Office PowerPoint</Application>
  <PresentationFormat>全屏显示(4:3)</PresentationFormat>
  <Paragraphs>654</Paragraphs>
  <Slides>80</Slides>
  <Notes>80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80</vt:i4>
      </vt:variant>
    </vt:vector>
  </HeadingPairs>
  <TitlesOfParts>
    <vt:vector size="97" baseType="lpstr">
      <vt:lpstr>黑体</vt:lpstr>
      <vt:lpstr>微软雅黑</vt:lpstr>
      <vt:lpstr>Arial</vt:lpstr>
      <vt:lpstr>Calibri</vt:lpstr>
      <vt:lpstr>Cambria Math</vt:lpstr>
      <vt:lpstr>Courier New</vt:lpstr>
      <vt:lpstr>Franklin Gothic Medium</vt:lpstr>
      <vt:lpstr>Helvetica</vt:lpstr>
      <vt:lpstr>MT Extra</vt:lpstr>
      <vt:lpstr>Symbol</vt:lpstr>
      <vt:lpstr>Tahoma</vt:lpstr>
      <vt:lpstr>Times New Roman</vt:lpstr>
      <vt:lpstr>Wingdings</vt:lpstr>
      <vt:lpstr>Blank Presentation</vt:lpstr>
      <vt:lpstr>默认设计模板</vt:lpstr>
      <vt:lpstr>公式</vt:lpstr>
      <vt:lpstr>Equation</vt:lpstr>
      <vt:lpstr>PowerPoint 演示文稿</vt:lpstr>
      <vt:lpstr>PowerPoint 演示文稿</vt:lpstr>
      <vt:lpstr>Introduction to B physics experiments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Unitarity test</vt:lpstr>
      <vt:lpstr>PowerPoint 演示文稿</vt:lpstr>
      <vt:lpstr>sin2β: a milestone in particle physics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B_s^0 mixing and CP violation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Anomalies in B sector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Future prospects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Backup slides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Univ. of Maryland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Phenomena:  Recent Results and Prospects from the Fermilab Tevatron</dc:title>
  <dc:creator>toback</dc:creator>
  <cp:lastModifiedBy>xyh</cp:lastModifiedBy>
  <cp:revision>9170</cp:revision>
  <cp:lastPrinted>2000-04-28T17:28:47Z</cp:lastPrinted>
  <dcterms:created xsi:type="dcterms:W3CDTF">2000-02-16T04:53:28Z</dcterms:created>
  <dcterms:modified xsi:type="dcterms:W3CDTF">2021-01-14T04:51:50Z</dcterms:modified>
</cp:coreProperties>
</file>