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8" r:id="rId1"/>
  </p:sldMasterIdLst>
  <p:sldIdLst>
    <p:sldId id="256" r:id="rId2"/>
    <p:sldId id="257" r:id="rId3"/>
    <p:sldId id="261" r:id="rId4"/>
    <p:sldId id="259" r:id="rId5"/>
    <p:sldId id="258" r:id="rId6"/>
    <p:sldId id="260" r:id="rId7"/>
    <p:sldId id="262" r:id="rId8"/>
    <p:sldId id="265" r:id="rId9"/>
    <p:sldId id="263" r:id="rId10"/>
    <p:sldId id="264" r:id="rId11"/>
    <p:sldId id="266" r:id="rId12"/>
    <p:sldId id="267" r:id="rId13"/>
    <p:sldId id="268" r:id="rId14"/>
    <p:sldId id="269" r:id="rId15"/>
    <p:sldId id="275" r:id="rId16"/>
    <p:sldId id="270" r:id="rId17"/>
    <p:sldId id="271" r:id="rId18"/>
    <p:sldId id="272" r:id="rId19"/>
    <p:sldId id="273" r:id="rId20"/>
    <p:sldId id="274" r:id="rId21"/>
    <p:sldId id="276" r:id="rId2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94622"/>
  </p:normalViewPr>
  <p:slideViewPr>
    <p:cSldViewPr snapToGrid="0" snapToObjects="1">
      <p:cViewPr varScale="1">
        <p:scale>
          <a:sx n="90" d="100"/>
          <a:sy n="90" d="100"/>
        </p:scale>
        <p:origin x="232" y="3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E989F-3625-CF42-8CB2-35311216EFAE}" type="datetimeFigureOut">
              <a:rPr lang="en-US" smtClean="0"/>
              <a:t>1/20/21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513DB2-518B-6345-978D-CB5138CEC8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8940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E989F-3625-CF42-8CB2-35311216EFAE}" type="datetimeFigureOut">
              <a:rPr lang="en-US" smtClean="0"/>
              <a:t>1/20/21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513DB2-518B-6345-978D-CB5138CEC8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70383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E989F-3625-CF42-8CB2-35311216EFAE}" type="datetimeFigureOut">
              <a:rPr lang="en-US" smtClean="0"/>
              <a:t>1/20/21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513DB2-518B-6345-978D-CB5138CEC8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347533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E989F-3625-CF42-8CB2-35311216EFAE}" type="datetimeFigureOut">
              <a:rPr lang="en-US" smtClean="0"/>
              <a:t>1/20/21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513DB2-518B-6345-978D-CB5138CEC8D8}" type="slidenum">
              <a:rPr lang="en-US" smtClean="0"/>
              <a:t>‹#›</a:t>
            </a:fld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09429383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E989F-3625-CF42-8CB2-35311216EFAE}" type="datetimeFigureOut">
              <a:rPr lang="en-US" smtClean="0"/>
              <a:t>1/20/21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513DB2-518B-6345-978D-CB5138CEC8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159043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E989F-3625-CF42-8CB2-35311216EFAE}" type="datetimeFigureOut">
              <a:rPr lang="en-US" smtClean="0"/>
              <a:t>1/20/21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513DB2-518B-6345-978D-CB5138CEC8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304419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E989F-3625-CF42-8CB2-35311216EFAE}" type="datetimeFigureOut">
              <a:rPr lang="en-US" smtClean="0"/>
              <a:t>1/20/21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513DB2-518B-6345-978D-CB5138CEC8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14862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E989F-3625-CF42-8CB2-35311216EFAE}" type="datetimeFigureOut">
              <a:rPr lang="en-US" smtClean="0"/>
              <a:t>1/20/21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513DB2-518B-6345-978D-CB5138CEC8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32420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E989F-3625-CF42-8CB2-35311216EFAE}" type="datetimeFigureOut">
              <a:rPr lang="en-US" smtClean="0"/>
              <a:t>1/20/21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513DB2-518B-6345-978D-CB5138CEC8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56302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E989F-3625-CF42-8CB2-35311216EFAE}" type="datetimeFigureOut">
              <a:rPr lang="en-US" smtClean="0"/>
              <a:t>1/20/21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513DB2-518B-6345-978D-CB5138CEC8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64244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E989F-3625-CF42-8CB2-35311216EFAE}" type="datetimeFigureOut">
              <a:rPr lang="en-US" smtClean="0"/>
              <a:t>1/20/21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513DB2-518B-6345-978D-CB5138CEC8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27184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E989F-3625-CF42-8CB2-35311216EFAE}" type="datetimeFigureOut">
              <a:rPr lang="en-US" smtClean="0"/>
              <a:t>1/20/21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513DB2-518B-6345-978D-CB5138CEC8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56816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E989F-3625-CF42-8CB2-35311216EFAE}" type="datetimeFigureOut">
              <a:rPr lang="en-US" smtClean="0"/>
              <a:t>1/20/21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513DB2-518B-6345-978D-CB5138CEC8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85971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E989F-3625-CF42-8CB2-35311216EFAE}" type="datetimeFigureOut">
              <a:rPr lang="en-US" smtClean="0"/>
              <a:t>1/20/21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513DB2-518B-6345-978D-CB5138CEC8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09317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E989F-3625-CF42-8CB2-35311216EFAE}" type="datetimeFigureOut">
              <a:rPr lang="en-US" smtClean="0"/>
              <a:t>1/20/21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513DB2-518B-6345-978D-CB5138CEC8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31973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E989F-3625-CF42-8CB2-35311216EFAE}" type="datetimeFigureOut">
              <a:rPr lang="en-US" smtClean="0"/>
              <a:t>1/20/21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513DB2-518B-6345-978D-CB5138CEC8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06265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E989F-3625-CF42-8CB2-35311216EFAE}" type="datetimeFigureOut">
              <a:rPr lang="en-US" smtClean="0"/>
              <a:t>1/20/21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513DB2-518B-6345-978D-CB5138CEC8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0803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C7DE989F-3625-CF42-8CB2-35311216EFAE}" type="datetimeFigureOut">
              <a:rPr lang="en-US" smtClean="0"/>
              <a:t>1/20/21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B5513DB2-518B-6345-978D-CB5138CEC8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18884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  <p:sldLayoutId id="2147483695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emf"/><Relationship Id="rId3" Type="http://schemas.openxmlformats.org/officeDocument/2006/relationships/image" Target="../media/image28.png"/><Relationship Id="rId7" Type="http://schemas.openxmlformats.org/officeDocument/2006/relationships/image" Target="../media/image32.png"/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png"/><Relationship Id="rId13" Type="http://schemas.openxmlformats.org/officeDocument/2006/relationships/image" Target="../media/image46.png"/><Relationship Id="rId3" Type="http://schemas.openxmlformats.org/officeDocument/2006/relationships/image" Target="../media/image23.emf"/><Relationship Id="rId7" Type="http://schemas.openxmlformats.org/officeDocument/2006/relationships/image" Target="../media/image27.emf"/><Relationship Id="rId12" Type="http://schemas.openxmlformats.org/officeDocument/2006/relationships/image" Target="../media/image31.emf"/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emf"/><Relationship Id="rId11" Type="http://schemas.openxmlformats.org/officeDocument/2006/relationships/image" Target="../media/image30.emf"/><Relationship Id="rId5" Type="http://schemas.openxmlformats.org/officeDocument/2006/relationships/image" Target="../media/image25.emf"/><Relationship Id="rId10" Type="http://schemas.openxmlformats.org/officeDocument/2006/relationships/image" Target="../media/image29.emf"/><Relationship Id="rId4" Type="http://schemas.openxmlformats.org/officeDocument/2006/relationships/image" Target="../media/image24.emf"/><Relationship Id="rId9" Type="http://schemas.openxmlformats.org/officeDocument/2006/relationships/image" Target="../media/image28.emf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emf"/><Relationship Id="rId3" Type="http://schemas.openxmlformats.org/officeDocument/2006/relationships/image" Target="../media/image33.emf"/><Relationship Id="rId7" Type="http://schemas.openxmlformats.org/officeDocument/2006/relationships/image" Target="../media/image37.emf"/><Relationship Id="rId2" Type="http://schemas.openxmlformats.org/officeDocument/2006/relationships/image" Target="../media/image32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6.emf"/><Relationship Id="rId11" Type="http://schemas.openxmlformats.org/officeDocument/2006/relationships/image" Target="../media/image40.emf"/><Relationship Id="rId5" Type="http://schemas.openxmlformats.org/officeDocument/2006/relationships/image" Target="../media/image35.emf"/><Relationship Id="rId10" Type="http://schemas.openxmlformats.org/officeDocument/2006/relationships/image" Target="../media/image52.png"/><Relationship Id="rId4" Type="http://schemas.openxmlformats.org/officeDocument/2006/relationships/image" Target="../media/image34.emf"/><Relationship Id="rId9" Type="http://schemas.openxmlformats.org/officeDocument/2006/relationships/image" Target="../media/image39.emf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2.jpeg"/><Relationship Id="rId5" Type="http://schemas.openxmlformats.org/officeDocument/2006/relationships/image" Target="../media/image41.jpeg"/><Relationship Id="rId4" Type="http://schemas.openxmlformats.org/officeDocument/2006/relationships/image" Target="../media/image57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1.jpeg"/><Relationship Id="rId4" Type="http://schemas.openxmlformats.org/officeDocument/2006/relationships/image" Target="../media/image6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image" Target="../media/image44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5.emf"/><Relationship Id="rId5" Type="http://schemas.openxmlformats.org/officeDocument/2006/relationships/image" Target="../media/image65.png"/><Relationship Id="rId4" Type="http://schemas.openxmlformats.org/officeDocument/2006/relationships/image" Target="../media/image64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1.emf"/><Relationship Id="rId3" Type="http://schemas.openxmlformats.org/officeDocument/2006/relationships/image" Target="../media/image47.emf"/><Relationship Id="rId7" Type="http://schemas.openxmlformats.org/officeDocument/2006/relationships/image" Target="../media/image50.emf"/><Relationship Id="rId2" Type="http://schemas.openxmlformats.org/officeDocument/2006/relationships/image" Target="../media/image46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9.emf"/><Relationship Id="rId5" Type="http://schemas.openxmlformats.org/officeDocument/2006/relationships/image" Target="../media/image48.emf"/><Relationship Id="rId4" Type="http://schemas.openxmlformats.org/officeDocument/2006/relationships/image" Target="../media/image69.png"/><Relationship Id="rId9" Type="http://schemas.openxmlformats.org/officeDocument/2006/relationships/image" Target="../media/image52.e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3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eg"/><Relationship Id="rId2" Type="http://schemas.openxmlformats.org/officeDocument/2006/relationships/image" Target="../media/image54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6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jpeg"/><Relationship Id="rId2" Type="http://schemas.openxmlformats.org/officeDocument/2006/relationships/image" Target="../media/image57.em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tif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tiff"/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6.emf"/><Relationship Id="rId4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emf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png"/><Relationship Id="rId4" Type="http://schemas.openxmlformats.org/officeDocument/2006/relationships/image" Target="../media/image20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4A22DD-A555-7949-8D4D-AA4CD67B4F8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5746" y="2483297"/>
            <a:ext cx="11945073" cy="2387600"/>
          </a:xfrm>
        </p:spPr>
        <p:txBody>
          <a:bodyPr>
            <a:normAutofit/>
          </a:bodyPr>
          <a:lstStyle/>
          <a:p>
            <a:r>
              <a:rPr lang="en-US" sz="4000" b="1" dirty="0">
                <a:solidFill>
                  <a:srgbClr val="C00000"/>
                </a:solidFill>
                <a:latin typeface="HEITI TC MEDIUM" pitchFamily="2" charset="-128"/>
                <a:ea typeface="HEITI TC MEDIUM" pitchFamily="2" charset="-128"/>
              </a:rPr>
              <a:t>Higgs Alignment and CP Violation in 2HDM</a:t>
            </a:r>
            <a:br>
              <a:rPr lang="en-US" b="1" dirty="0">
                <a:solidFill>
                  <a:srgbClr val="C00000"/>
                </a:solidFill>
                <a:latin typeface="HEITI TC MEDIUM" pitchFamily="2" charset="-128"/>
                <a:ea typeface="HEITI TC MEDIUM" pitchFamily="2" charset="-128"/>
              </a:rPr>
            </a:br>
            <a:endParaRPr lang="en-US" b="1" dirty="0">
              <a:solidFill>
                <a:srgbClr val="C00000"/>
              </a:solidFill>
              <a:latin typeface="HEITI TC MEDIUM" pitchFamily="2" charset="-128"/>
              <a:ea typeface="HEITI TC MEDIUM" pitchFamily="2" charset="-128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CF91242-3C9C-B245-A6AB-BC3C35BC3BE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16283" y="4574311"/>
            <a:ext cx="9144000" cy="1655762"/>
          </a:xfrm>
        </p:spPr>
        <p:txBody>
          <a:bodyPr>
            <a:normAutofit fontScale="85000" lnSpcReduction="20000"/>
          </a:bodyPr>
          <a:lstStyle/>
          <a:p>
            <a:r>
              <a:rPr lang="en-US" dirty="0">
                <a:solidFill>
                  <a:schemeClr val="tx1"/>
                </a:solidFill>
              </a:rPr>
              <a:t>Xiao-Ping Wang</a:t>
            </a:r>
          </a:p>
          <a:p>
            <a:r>
              <a:rPr lang="en-US" dirty="0" err="1">
                <a:solidFill>
                  <a:schemeClr val="tx1"/>
                </a:solidFill>
              </a:rPr>
              <a:t>Beihang</a:t>
            </a:r>
            <a:r>
              <a:rPr lang="en-US" dirty="0">
                <a:solidFill>
                  <a:schemeClr val="tx1"/>
                </a:solidFill>
              </a:rPr>
              <a:t> University</a:t>
            </a:r>
          </a:p>
          <a:p>
            <a:r>
              <a:rPr lang="en-US" dirty="0">
                <a:solidFill>
                  <a:schemeClr val="tx1"/>
                </a:solidFill>
              </a:rPr>
              <a:t>Jan,20,2021</a:t>
            </a:r>
          </a:p>
          <a:p>
            <a:r>
              <a:rPr lang="en-US" dirty="0">
                <a:solidFill>
                  <a:schemeClr val="tx1"/>
                </a:solidFill>
              </a:rPr>
              <a:t>Based on ArXiv:2012.00773, Collaborated with Ian Low, </a:t>
            </a:r>
            <a:r>
              <a:rPr lang="en-US" dirty="0" err="1">
                <a:solidFill>
                  <a:schemeClr val="tx1"/>
                </a:solidFill>
              </a:rPr>
              <a:t>Nausheen</a:t>
            </a:r>
            <a:r>
              <a:rPr lang="en-US" dirty="0">
                <a:solidFill>
                  <a:schemeClr val="tx1"/>
                </a:solidFill>
              </a:rPr>
              <a:t> R. Shah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3488546-8017-7E4E-826E-D162A50F5C4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3331"/>
            <a:ext cx="12192000" cy="20004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316461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665347-AB1A-9B4B-96A0-48C580B5DF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774" y="0"/>
            <a:ext cx="10364451" cy="1596177"/>
          </a:xfrm>
        </p:spPr>
        <p:txBody>
          <a:bodyPr/>
          <a:lstStyle/>
          <a:p>
            <a:r>
              <a:rPr lang="en-US" dirty="0"/>
              <a:t>CP violation THDM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C3EBE7C-FFAA-714D-9D9D-01F86BDB3092}"/>
              </a:ext>
            </a:extLst>
          </p:cNvPr>
          <p:cNvSpPr txBox="1"/>
          <p:nvPr/>
        </p:nvSpPr>
        <p:spPr>
          <a:xfrm>
            <a:off x="745066" y="1226845"/>
            <a:ext cx="555572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Counting the number of </a:t>
            </a:r>
            <a:r>
              <a:rPr lang="en-US" sz="2000" dirty="0" err="1"/>
              <a:t>d.o.f</a:t>
            </a:r>
            <a:r>
              <a:rPr lang="en-US" sz="2000" dirty="0"/>
              <a:t>. in CPX 2HDM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BCAB6B0-4380-3F4F-A776-32C1F8A7E3D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08184" y="1596177"/>
            <a:ext cx="8186315" cy="1852378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AB36061F-09BB-C140-8D7A-09B6924EB378}"/>
              </a:ext>
            </a:extLst>
          </p:cNvPr>
          <p:cNvSpPr txBox="1"/>
          <p:nvPr/>
        </p:nvSpPr>
        <p:spPr>
          <a:xfrm>
            <a:off x="847248" y="3507979"/>
            <a:ext cx="44540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• Minimization condition in the Higgs basis: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798A4F01-2688-8345-BBF2-75EB5B5DC0B4}"/>
              </a:ext>
            </a:extLst>
          </p:cNvPr>
          <p:cNvGrpSpPr/>
          <p:nvPr/>
        </p:nvGrpSpPr>
        <p:grpSpPr>
          <a:xfrm>
            <a:off x="1918486" y="3936735"/>
            <a:ext cx="5086582" cy="634789"/>
            <a:chOff x="1918486" y="3936735"/>
            <a:chExt cx="5086582" cy="634789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" name="TextBox 5">
                  <a:extLst>
                    <a:ext uri="{FF2B5EF4-FFF2-40B4-BE49-F238E27FC236}">
                      <a16:creationId xmlns:a16="http://schemas.microsoft.com/office/drawing/2014/main" id="{EE001AC8-3230-244D-814F-77000B472175}"/>
                    </a:ext>
                  </a:extLst>
                </p:cNvPr>
                <p:cNvSpPr txBox="1"/>
                <p:nvPr/>
              </p:nvSpPr>
              <p:spPr>
                <a:xfrm>
                  <a:off x="1918486" y="3936735"/>
                  <a:ext cx="1976182" cy="63478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𝑌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=−</m:t>
                        </m:r>
                        <m:f>
                          <m:f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den>
                        </m:f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𝑍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sSup>
                          <m:sSup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𝑣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6" name="TextBox 5">
                  <a:extLst>
                    <a:ext uri="{FF2B5EF4-FFF2-40B4-BE49-F238E27FC236}">
                      <a16:creationId xmlns:a16="http://schemas.microsoft.com/office/drawing/2014/main" id="{EE001AC8-3230-244D-814F-77000B472175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918486" y="3936735"/>
                  <a:ext cx="1976182" cy="634789"/>
                </a:xfrm>
                <a:prstGeom prst="rect">
                  <a:avLst/>
                </a:prstGeom>
                <a:blipFill>
                  <a:blip r:embed="rId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" name="TextBox 8">
                  <a:extLst>
                    <a:ext uri="{FF2B5EF4-FFF2-40B4-BE49-F238E27FC236}">
                      <a16:creationId xmlns:a16="http://schemas.microsoft.com/office/drawing/2014/main" id="{CA28F862-B8A2-BF48-AB86-B8B51C5C32E1}"/>
                    </a:ext>
                  </a:extLst>
                </p:cNvPr>
                <p:cNvSpPr txBox="1"/>
                <p:nvPr/>
              </p:nvSpPr>
              <p:spPr>
                <a:xfrm>
                  <a:off x="5028886" y="3936735"/>
                  <a:ext cx="1976182" cy="63478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𝑌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 3</m:t>
                            </m:r>
                          </m:sub>
                        </m:s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=−</m:t>
                        </m:r>
                        <m:f>
                          <m:f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den>
                        </m:f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𝑍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6</m:t>
                            </m:r>
                          </m:sub>
                        </m:sSub>
                        <m:sSup>
                          <m:sSup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𝑣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9" name="TextBox 8">
                  <a:extLst>
                    <a:ext uri="{FF2B5EF4-FFF2-40B4-BE49-F238E27FC236}">
                      <a16:creationId xmlns:a16="http://schemas.microsoft.com/office/drawing/2014/main" id="{CA28F862-B8A2-BF48-AB86-B8B51C5C32E1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028886" y="3936735"/>
                  <a:ext cx="1976182" cy="634789"/>
                </a:xfrm>
                <a:prstGeom prst="rect">
                  <a:avLst/>
                </a:prstGeom>
                <a:blipFill>
                  <a:blip r:embed="rId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10" name="TextBox 9">
            <a:extLst>
              <a:ext uri="{FF2B5EF4-FFF2-40B4-BE49-F238E27FC236}">
                <a16:creationId xmlns:a16="http://schemas.microsoft.com/office/drawing/2014/main" id="{BD23A73F-2832-BE44-A878-1587EC8EE24E}"/>
              </a:ext>
            </a:extLst>
          </p:cNvPr>
          <p:cNvSpPr txBox="1"/>
          <p:nvPr/>
        </p:nvSpPr>
        <p:spPr>
          <a:xfrm>
            <a:off x="847248" y="5569251"/>
            <a:ext cx="44540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• Free parameters: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4555216D-0C42-1C43-9130-49A6F9B7A088}"/>
              </a:ext>
            </a:extLst>
          </p:cNvPr>
          <p:cNvGrpSpPr/>
          <p:nvPr/>
        </p:nvGrpSpPr>
        <p:grpSpPr>
          <a:xfrm>
            <a:off x="2114689" y="5964022"/>
            <a:ext cx="3421385" cy="742625"/>
            <a:chOff x="2114689" y="5964022"/>
            <a:chExt cx="3421385" cy="742625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1" name="TextBox 10">
                  <a:extLst>
                    <a:ext uri="{FF2B5EF4-FFF2-40B4-BE49-F238E27FC236}">
                      <a16:creationId xmlns:a16="http://schemas.microsoft.com/office/drawing/2014/main" id="{F9ABA6CD-B9B9-9E4A-B3A8-A2067C96FAAD}"/>
                    </a:ext>
                  </a:extLst>
                </p:cNvPr>
                <p:cNvSpPr txBox="1"/>
                <p:nvPr/>
              </p:nvSpPr>
              <p:spPr>
                <a:xfrm>
                  <a:off x="2114689" y="5964022"/>
                  <a:ext cx="3421385" cy="311304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d>
                          <m:dPr>
                            <m:begChr m:val="{"/>
                            <m:endChr m:val=""/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𝑌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b>
                            </m:sSub>
                          </m:e>
                        </m:d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sSub>
                          <m:sSubPr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𝑍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𝑍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  <m:r>
                          <a:rPr lang="en-US" b="0" i="0" smtClean="0">
                            <a:latin typeface="Cambria Math" panose="02040503050406030204" pitchFamily="18" charset="0"/>
                          </a:rPr>
                          <m:t>,</m:t>
                        </m:r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𝑍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3</m:t>
                            </m:r>
                          </m:sub>
                        </m:s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, </m:t>
                        </m:r>
                        <m:d>
                          <m:dPr>
                            <m:begChr m:val=""/>
                            <m:endChr m:val="}"/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𝑍</m:t>
                                </m:r>
                              </m:e>
                              <m:sub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4</m:t>
                                </m:r>
                              </m:sub>
                            </m:sSub>
                          </m:e>
                        </m:d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⇒</m:t>
                        </m:r>
                        <m:d>
                          <m:dPr>
                            <m:begChr m:val="{"/>
                            <m:endChr m:val="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𝑌</m:t>
                                </m:r>
                              </m:e>
                              <m:sub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b>
                            </m:sSub>
                          </m:e>
                        </m:d>
                        <m:r>
                          <a:rPr lang="en-US" i="1">
                            <a:latin typeface="Cambria Math" panose="02040503050406030204" pitchFamily="18" charset="0"/>
                          </a:rPr>
                          <m:t>,</m:t>
                        </m:r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𝑍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r>
                          <a:rPr lang="en-US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i="1" smtClean="0">
                            <a:latin typeface="Cambria Math" panose="02040503050406030204" pitchFamily="18" charset="0"/>
                          </a:rPr>
                          <m:t> </m:t>
                        </m:r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𝑍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3</m:t>
                            </m:r>
                          </m:sub>
                        </m:sSub>
                        <m:r>
                          <a:rPr lang="en-US" i="1">
                            <a:latin typeface="Cambria Math" panose="02040503050406030204" pitchFamily="18" charset="0"/>
                          </a:rPr>
                          <m:t>, </m:t>
                        </m:r>
                        <m:d>
                          <m:dPr>
                            <m:begChr m:val=""/>
                            <m:endChr m:val="}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𝑍</m:t>
                                </m:r>
                              </m:e>
                              <m:sub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4</m:t>
                                </m:r>
                              </m:sub>
                            </m:sSub>
                          </m:e>
                        </m:d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11" name="TextBox 10">
                  <a:extLst>
                    <a:ext uri="{FF2B5EF4-FFF2-40B4-BE49-F238E27FC236}">
                      <a16:creationId xmlns:a16="http://schemas.microsoft.com/office/drawing/2014/main" id="{F9ABA6CD-B9B9-9E4A-B3A8-A2067C96FAAD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114689" y="5964022"/>
                  <a:ext cx="3421385" cy="311304"/>
                </a:xfrm>
                <a:prstGeom prst="rect">
                  <a:avLst/>
                </a:prstGeom>
                <a:blipFill>
                  <a:blip r:embed="rId5"/>
                  <a:stretch>
                    <a:fillRect l="-14815" t="-208000" r="-8889" b="-31200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2" name="TextBox 11">
                  <a:extLst>
                    <a:ext uri="{FF2B5EF4-FFF2-40B4-BE49-F238E27FC236}">
                      <a16:creationId xmlns:a16="http://schemas.microsoft.com/office/drawing/2014/main" id="{D34AA362-0658-9D40-9EF0-F5FBE0FD0D40}"/>
                    </a:ext>
                  </a:extLst>
                </p:cNvPr>
                <p:cNvSpPr txBox="1"/>
                <p:nvPr/>
              </p:nvSpPr>
              <p:spPr>
                <a:xfrm>
                  <a:off x="2129694" y="6395343"/>
                  <a:ext cx="2944332" cy="311304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d>
                          <m:dPr>
                            <m:begChr m:val="{"/>
                            <m:endChr m:val=""/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𝑍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5</m:t>
                                </m:r>
                              </m:sub>
                            </m:s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,</m:t>
                            </m:r>
                            <m:sSub>
                              <m:sSub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𝑍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6</m:t>
                                </m:r>
                              </m:sub>
                            </m:sSub>
                          </m:e>
                        </m:d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, </m:t>
                        </m:r>
                        <m:d>
                          <m:dPr>
                            <m:begChr m:val=""/>
                            <m:endChr m:val="}"/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𝑍</m:t>
                                </m:r>
                              </m:e>
                              <m:sub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7</m:t>
                                </m:r>
                              </m:sub>
                            </m:sSub>
                          </m:e>
                        </m:d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⇒</m:t>
                        </m:r>
                        <m:d>
                          <m:dPr>
                            <m:begChr m:val="{"/>
                            <m:endChr m:val="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𝑍</m:t>
                                </m:r>
                              </m:e>
                              <m:sub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5</m:t>
                                </m:r>
                              </m:sub>
                            </m:s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,</m:t>
                            </m:r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𝑍</m:t>
                                </m:r>
                              </m:e>
                              <m:sub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6</m:t>
                                </m:r>
                              </m:sub>
                            </m:sSub>
                          </m:e>
                        </m:d>
                        <m:r>
                          <a:rPr lang="en-US" i="1">
                            <a:latin typeface="Cambria Math" panose="02040503050406030204" pitchFamily="18" charset="0"/>
                          </a:rPr>
                          <m:t>, </m:t>
                        </m:r>
                        <m:d>
                          <m:dPr>
                            <m:begChr m:val=""/>
                            <m:endChr m:val="}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m:rPr>
                                    <m:sty m:val="p"/>
                                  </m:rPr>
                                  <a:rPr lang="en-US" b="0" i="0" smtClean="0">
                                    <a:latin typeface="Cambria Math" panose="02040503050406030204" pitchFamily="18" charset="0"/>
                                  </a:rPr>
                                  <m:t>Re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[</m:t>
                                </m:r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𝑍</m:t>
                                </m:r>
                              </m:e>
                              <m:sub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7</m:t>
                                </m:r>
                              </m:sub>
                            </m:s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]</m:t>
                            </m:r>
                          </m:e>
                        </m:d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12" name="TextBox 11">
                  <a:extLst>
                    <a:ext uri="{FF2B5EF4-FFF2-40B4-BE49-F238E27FC236}">
                      <a16:creationId xmlns:a16="http://schemas.microsoft.com/office/drawing/2014/main" id="{D34AA362-0658-9D40-9EF0-F5FBE0FD0D40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129694" y="6395343"/>
                  <a:ext cx="2944332" cy="311304"/>
                </a:xfrm>
                <a:prstGeom prst="rect">
                  <a:avLst/>
                </a:prstGeom>
                <a:blipFill>
                  <a:blip r:embed="rId6"/>
                  <a:stretch>
                    <a:fillRect l="-17167" t="-208000" r="-9871" b="-31200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A2018F8A-61F6-F14E-8D61-BB3EB4AC7F8F}"/>
                  </a:ext>
                </a:extLst>
              </p:cNvPr>
              <p:cNvSpPr/>
              <p:nvPr/>
            </p:nvSpPr>
            <p:spPr>
              <a:xfrm>
                <a:off x="847248" y="4596963"/>
                <a:ext cx="1745927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2000" dirty="0"/>
                  <a:t>•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dirty="0" smtClean="0">
                            <a:latin typeface="Cambria Math" panose="02040503050406030204" pitchFamily="18" charset="0"/>
                          </a:rPr>
                          <m:t>𝑍</m:t>
                        </m:r>
                      </m:e>
                      <m:sub>
                        <m:r>
                          <a:rPr lang="en-US" sz="2000" b="0" i="1" dirty="0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sz="2000" dirty="0"/>
                  <a:t> Symmetry:</a:t>
                </a:r>
              </a:p>
            </p:txBody>
          </p:sp>
        </mc:Choice>
        <mc:Fallback xmlns=""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A2018F8A-61F6-F14E-8D61-BB3EB4AC7F8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7248" y="4596963"/>
                <a:ext cx="1745927" cy="400110"/>
              </a:xfrm>
              <a:prstGeom prst="rect">
                <a:avLst/>
              </a:prstGeom>
              <a:blipFill>
                <a:blip r:embed="rId7"/>
                <a:stretch>
                  <a:fillRect l="-3597" t="-6061" r="-2158" b="-2424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TextBox 14">
            <a:extLst>
              <a:ext uri="{FF2B5EF4-FFF2-40B4-BE49-F238E27FC236}">
                <a16:creationId xmlns:a16="http://schemas.microsoft.com/office/drawing/2014/main" id="{2130EC16-05EF-0246-8DCE-E9B629CCD6B2}"/>
              </a:ext>
            </a:extLst>
          </p:cNvPr>
          <p:cNvSpPr txBox="1"/>
          <p:nvPr/>
        </p:nvSpPr>
        <p:spPr>
          <a:xfrm>
            <a:off x="7643813" y="6180367"/>
            <a:ext cx="391427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§"/>
            </a:pPr>
            <a:r>
              <a:rPr lang="en-US" sz="2400" dirty="0">
                <a:solidFill>
                  <a:srgbClr val="C00000"/>
                </a:solidFill>
              </a:rPr>
              <a:t>9 real free parameters!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AD8DA548-BE4C-5247-AC36-7FB74794FB6F}"/>
              </a:ext>
            </a:extLst>
          </p:cNvPr>
          <p:cNvGrpSpPr/>
          <p:nvPr/>
        </p:nvGrpSpPr>
        <p:grpSpPr>
          <a:xfrm>
            <a:off x="1918485" y="4725001"/>
            <a:ext cx="9066928" cy="906154"/>
            <a:chOff x="1918485" y="4725001"/>
            <a:chExt cx="9066928" cy="906154"/>
          </a:xfrm>
        </p:grpSpPr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61B78873-5CF0-CF4D-A077-9663FF666E8D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1918485" y="5094333"/>
              <a:ext cx="7237156" cy="536822"/>
            </a:xfrm>
            <a:prstGeom prst="rect">
              <a:avLst/>
            </a:prstGeom>
          </p:spPr>
        </p:pic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B02F15FF-C2C3-6F40-A1C1-F18631D8A308}"/>
                </a:ext>
              </a:extLst>
            </p:cNvPr>
            <p:cNvSpPr/>
            <p:nvPr/>
          </p:nvSpPr>
          <p:spPr>
            <a:xfrm>
              <a:off x="7370321" y="4725001"/>
              <a:ext cx="3615092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 err="1">
                  <a:solidFill>
                    <a:srgbClr val="FF2600"/>
                  </a:solidFill>
                  <a:latin typeface="Helvetica" pitchFamily="2" charset="0"/>
                </a:rPr>
                <a:t>Haber+collaborators</a:t>
              </a:r>
              <a:r>
                <a:rPr lang="en-US" dirty="0">
                  <a:solidFill>
                    <a:srgbClr val="FF2600"/>
                  </a:solidFill>
                  <a:latin typeface="Helvetica" pitchFamily="2" charset="0"/>
                </a:rPr>
                <a:t>: 2001.01430</a:t>
              </a:r>
              <a:endParaRPr lang="en-US" dirty="0">
                <a:solidFill>
                  <a:srgbClr val="FF2600"/>
                </a:solidFill>
                <a:effectLst/>
                <a:latin typeface="Helvetica" pitchFamily="2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674676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C1F769-FB91-3444-842E-9A803033B2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149" y="31495"/>
            <a:ext cx="10364451" cy="1596177"/>
          </a:xfrm>
        </p:spPr>
        <p:txBody>
          <a:bodyPr/>
          <a:lstStyle/>
          <a:p>
            <a:r>
              <a:rPr lang="en-US" dirty="0"/>
              <a:t>Free parameters in CTHDM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94D675DF-7635-204C-9E05-6F1B2CC63B39}"/>
              </a:ext>
            </a:extLst>
          </p:cNvPr>
          <p:cNvGrpSpPr/>
          <p:nvPr/>
        </p:nvGrpSpPr>
        <p:grpSpPr>
          <a:xfrm>
            <a:off x="1242156" y="2981183"/>
            <a:ext cx="6016271" cy="918923"/>
            <a:chOff x="1874662" y="1494321"/>
            <a:chExt cx="6016271" cy="918923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20CEEF58-8342-4A49-9A97-57AB859056D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405716" y="1494321"/>
              <a:ext cx="4485217" cy="918923"/>
            </a:xfrm>
            <a:prstGeom prst="rect">
              <a:avLst/>
            </a:prstGeom>
          </p:spPr>
        </p:pic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74585B8B-9E47-A24F-9D51-4965999C737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874662" y="1787975"/>
              <a:ext cx="1421694" cy="310485"/>
            </a:xfrm>
            <a:prstGeom prst="rect">
              <a:avLst/>
            </a:prstGeom>
          </p:spPr>
        </p:pic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33EB8E4B-4E45-524B-AC74-BC7F75FA24A1}"/>
              </a:ext>
            </a:extLst>
          </p:cNvPr>
          <p:cNvGrpSpPr/>
          <p:nvPr/>
        </p:nvGrpSpPr>
        <p:grpSpPr>
          <a:xfrm>
            <a:off x="1304245" y="1823697"/>
            <a:ext cx="5759073" cy="763411"/>
            <a:chOff x="2383557" y="3176410"/>
            <a:chExt cx="5759073" cy="763411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1BE82791-A6EA-7544-BA81-64390CB24D5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383557" y="3429000"/>
              <a:ext cx="1328888" cy="239938"/>
            </a:xfrm>
            <a:prstGeom prst="rect">
              <a:avLst/>
            </a:prstGeom>
          </p:spPr>
        </p:pic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A78C5D2D-8334-774D-803E-A84F7B41ECFE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682703" y="3176410"/>
              <a:ext cx="4459927" cy="763411"/>
            </a:xfrm>
            <a:prstGeom prst="rect">
              <a:avLst/>
            </a:prstGeom>
          </p:spPr>
        </p:pic>
      </p:grpSp>
      <p:sp>
        <p:nvSpPr>
          <p:cNvPr id="11" name="TextBox 10">
            <a:extLst>
              <a:ext uri="{FF2B5EF4-FFF2-40B4-BE49-F238E27FC236}">
                <a16:creationId xmlns:a16="http://schemas.microsoft.com/office/drawing/2014/main" id="{5B952094-1EBE-4B4F-826C-3CA9E94FAF02}"/>
              </a:ext>
            </a:extLst>
          </p:cNvPr>
          <p:cNvSpPr txBox="1"/>
          <p:nvPr/>
        </p:nvSpPr>
        <p:spPr>
          <a:xfrm>
            <a:off x="778933" y="1309511"/>
            <a:ext cx="351084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Diagonalize the mass matrix 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FA10110-B4CB-6F41-B554-F87107076D8E}"/>
              </a:ext>
            </a:extLst>
          </p:cNvPr>
          <p:cNvSpPr txBox="1"/>
          <p:nvPr/>
        </p:nvSpPr>
        <p:spPr>
          <a:xfrm>
            <a:off x="739447" y="2588563"/>
            <a:ext cx="351084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Redefine the mass matrix 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52162C1E-F7D7-1544-8158-A4BE9F0F6CA7}"/>
              </a:ext>
            </a:extLst>
          </p:cNvPr>
          <p:cNvSpPr txBox="1"/>
          <p:nvPr/>
        </p:nvSpPr>
        <p:spPr>
          <a:xfrm>
            <a:off x="778933" y="3984866"/>
            <a:ext cx="351084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285750" indent="-285750">
              <a:buFont typeface="Arial" panose="020B0604020202020204" pitchFamily="34" charset="0"/>
              <a:buChar char="•"/>
            </a:lvl1pPr>
          </a:lstStyle>
          <a:p>
            <a:r>
              <a:rPr lang="en-US" sz="2000" dirty="0"/>
              <a:t>Alignment Limit:</a:t>
            </a: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B17474A9-5FAB-F04F-B805-D8AD08EEC700}"/>
              </a:ext>
            </a:extLst>
          </p:cNvPr>
          <p:cNvGrpSpPr/>
          <p:nvPr/>
        </p:nvGrpSpPr>
        <p:grpSpPr>
          <a:xfrm>
            <a:off x="952852" y="4560661"/>
            <a:ext cx="3174837" cy="1309172"/>
            <a:chOff x="952852" y="4560661"/>
            <a:chExt cx="3174837" cy="1309172"/>
          </a:xfrm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0B8FC812-A4E5-4248-BC4C-4F625B112288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952852" y="4560661"/>
              <a:ext cx="3163005" cy="676579"/>
            </a:xfrm>
            <a:prstGeom prst="rect">
              <a:avLst/>
            </a:prstGeom>
          </p:spPr>
        </p:pic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68F9EA77-6C4A-E845-A67D-2A23C66F6316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1968689" y="5361833"/>
              <a:ext cx="2159000" cy="508000"/>
            </a:xfrm>
            <a:prstGeom prst="rect">
              <a:avLst/>
            </a:prstGeom>
          </p:spPr>
        </p:pic>
      </p:grpSp>
      <p:sp>
        <p:nvSpPr>
          <p:cNvPr id="20" name="Right Arrow 19">
            <a:extLst>
              <a:ext uri="{FF2B5EF4-FFF2-40B4-BE49-F238E27FC236}">
                <a16:creationId xmlns:a16="http://schemas.microsoft.com/office/drawing/2014/main" id="{ABE0A1F8-8575-7A4C-BD0B-CB4717CBF03F}"/>
              </a:ext>
            </a:extLst>
          </p:cNvPr>
          <p:cNvSpPr/>
          <p:nvPr/>
        </p:nvSpPr>
        <p:spPr>
          <a:xfrm>
            <a:off x="4466466" y="6417134"/>
            <a:ext cx="846666" cy="383433"/>
          </a:xfrm>
          <a:prstGeom prst="rightArrow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0"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E2645AC0-5963-D943-B734-7EC8D57F0437}"/>
              </a:ext>
            </a:extLst>
          </p:cNvPr>
          <p:cNvSpPr txBox="1"/>
          <p:nvPr/>
        </p:nvSpPr>
        <p:spPr>
          <a:xfrm>
            <a:off x="778933" y="6060209"/>
            <a:ext cx="351084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Free parameters: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04FEDC09-4348-BE49-8827-9267405C9434}"/>
                  </a:ext>
                </a:extLst>
              </p:cNvPr>
              <p:cNvSpPr txBox="1"/>
              <p:nvPr/>
            </p:nvSpPr>
            <p:spPr>
              <a:xfrm>
                <a:off x="5789187" y="6429541"/>
                <a:ext cx="4138441" cy="32117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{"/>
                          <m:endChr m:val=""/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b>
                              <m:sSub>
                                <m:sSubPr>
                                  <m:ctrlPr>
                                    <a:rPr lang="en-US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h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</m:sub>
                          </m:s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</m:e>
                      </m:d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sSub>
                            <m:sSubPr>
                              <m:ctrlPr>
                                <a:rPr lang="en-US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h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,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h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b>
                          </m:sSub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,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𝐻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±</m:t>
                              </m:r>
                            </m:sup>
                          </m:sSup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,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𝜃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12</m:t>
                          </m:r>
                        </m:sub>
                      </m:sSub>
                      <m:r>
                        <a:rPr lang="en-US" b="0" i="0" smtClean="0">
                          <a:latin typeface="Cambria Math" panose="02040503050406030204" pitchFamily="18" charset="0"/>
                        </a:rPr>
                        <m:t>,</m:t>
                      </m:r>
                      <m:r>
                        <m:rPr>
                          <m:sty m:val="p"/>
                        </m:rPr>
                        <a:rPr lang="el-GR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ϵ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,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𝑍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,</m:t>
                      </m:r>
                      <m:r>
                        <m:rPr>
                          <m:sty m:val="p"/>
                        </m:rPr>
                        <a:rPr lang="en-US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Re</m:t>
                      </m:r>
                      <m:d>
                        <m:dPr>
                          <m:begChr m:val="["/>
                          <m:endChr m:val="]"/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̃"/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𝑍</m:t>
                                  </m:r>
                                </m:e>
                              </m:acc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7</m:t>
                              </m:r>
                            </m:sub>
                          </m:sSub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,</m:t>
                      </m:r>
                      <m:d>
                        <m:dPr>
                          <m:begChr m:val=""/>
                          <m:endChr m:val="}"/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𝑣</m:t>
                          </m:r>
                        </m:e>
                      </m: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04FEDC09-4348-BE49-8827-9267405C943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89187" y="6429541"/>
                <a:ext cx="4138441" cy="321178"/>
              </a:xfrm>
              <a:prstGeom prst="rect">
                <a:avLst/>
              </a:prstGeom>
              <a:blipFill>
                <a:blip r:embed="rId8"/>
                <a:stretch>
                  <a:fillRect l="-10736" t="-200000" r="-5215" b="-29615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4" name="Group 23">
            <a:extLst>
              <a:ext uri="{FF2B5EF4-FFF2-40B4-BE49-F238E27FC236}">
                <a16:creationId xmlns:a16="http://schemas.microsoft.com/office/drawing/2014/main" id="{9BD82EC8-AD19-DE47-B761-FF6FF5065BF3}"/>
              </a:ext>
            </a:extLst>
          </p:cNvPr>
          <p:cNvGrpSpPr/>
          <p:nvPr/>
        </p:nvGrpSpPr>
        <p:grpSpPr>
          <a:xfrm>
            <a:off x="6169792" y="4055395"/>
            <a:ext cx="5284865" cy="2181076"/>
            <a:chOff x="6097477" y="3923394"/>
            <a:chExt cx="5284865" cy="2181076"/>
          </a:xfrm>
        </p:grpSpPr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CEDA7C9B-F6F3-444D-84E7-C1A2397A8EC8}"/>
                </a:ext>
              </a:extLst>
            </p:cNvPr>
            <p:cNvGrpSpPr/>
            <p:nvPr/>
          </p:nvGrpSpPr>
          <p:grpSpPr>
            <a:xfrm>
              <a:off x="6097477" y="4313517"/>
              <a:ext cx="5284865" cy="1790953"/>
              <a:chOff x="1161344" y="4311406"/>
              <a:chExt cx="5284865" cy="1790953"/>
            </a:xfrm>
          </p:grpSpPr>
          <p:pic>
            <p:nvPicPr>
              <p:cNvPr id="13" name="Picture 12">
                <a:extLst>
                  <a:ext uri="{FF2B5EF4-FFF2-40B4-BE49-F238E27FC236}">
                    <a16:creationId xmlns:a16="http://schemas.microsoft.com/office/drawing/2014/main" id="{B6B78217-FAD3-6B47-802B-784A96C84B3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1161344" y="4806180"/>
                <a:ext cx="3426884" cy="1296179"/>
              </a:xfrm>
              <a:prstGeom prst="rect">
                <a:avLst/>
              </a:prstGeom>
            </p:spPr>
          </p:pic>
          <p:pic>
            <p:nvPicPr>
              <p:cNvPr id="14" name="Picture 13">
                <a:extLst>
                  <a:ext uri="{FF2B5EF4-FFF2-40B4-BE49-F238E27FC236}">
                    <a16:creationId xmlns:a16="http://schemas.microsoft.com/office/drawing/2014/main" id="{E3D66048-CFB9-CD49-B68A-E956C1198B7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1161344" y="4311406"/>
                <a:ext cx="2435504" cy="456657"/>
              </a:xfrm>
              <a:prstGeom prst="rect">
                <a:avLst/>
              </a:prstGeom>
            </p:spPr>
          </p:pic>
          <p:pic>
            <p:nvPicPr>
              <p:cNvPr id="15" name="Picture 14">
                <a:extLst>
                  <a:ext uri="{FF2B5EF4-FFF2-40B4-BE49-F238E27FC236}">
                    <a16:creationId xmlns:a16="http://schemas.microsoft.com/office/drawing/2014/main" id="{095CE7DC-8129-154C-B2AB-E99971BF4D5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3562980" y="4399000"/>
                <a:ext cx="2883229" cy="357773"/>
              </a:xfrm>
              <a:prstGeom prst="rect">
                <a:avLst/>
              </a:prstGeom>
            </p:spPr>
          </p:pic>
        </p:grpSp>
        <p:pic>
          <p:nvPicPr>
            <p:cNvPr id="23" name="Picture 22">
              <a:extLst>
                <a:ext uri="{FF2B5EF4-FFF2-40B4-BE49-F238E27FC236}">
                  <a16:creationId xmlns:a16="http://schemas.microsoft.com/office/drawing/2014/main" id="{A5A777F9-18C4-1E45-B570-3EAFD8584283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/>
            <a:stretch>
              <a:fillRect/>
            </a:stretch>
          </p:blipFill>
          <p:spPr>
            <a:xfrm>
              <a:off x="6369756" y="3923394"/>
              <a:ext cx="3485557" cy="428310"/>
            </a:xfrm>
            <a:prstGeom prst="rect">
              <a:avLst/>
            </a:prstGeom>
          </p:spPr>
        </p:pic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DBF9E990-A232-2043-84BA-4A3065A47B3F}"/>
                  </a:ext>
                </a:extLst>
              </p:cNvPr>
              <p:cNvSpPr/>
              <p:nvPr/>
            </p:nvSpPr>
            <p:spPr>
              <a:xfrm>
                <a:off x="1164127" y="6429541"/>
                <a:ext cx="3086165" cy="40363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{"/>
                          <m:endChr m:val=""/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𝑌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e>
                      </m:d>
                      <m:r>
                        <a:rPr lang="en-US" i="1">
                          <a:latin typeface="Cambria Math" panose="02040503050406030204" pitchFamily="18" charset="0"/>
                        </a:rPr>
                        <m:t>,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𝑍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i="1">
                          <a:latin typeface="Cambria Math" panose="02040503050406030204" pitchFamily="18" charset="0"/>
                        </a:rPr>
                        <m:t>, 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𝑍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r>
                        <a:rPr lang="en-US" i="1">
                          <a:latin typeface="Cambria Math" panose="02040503050406030204" pitchFamily="18" charset="0"/>
                        </a:rPr>
                        <m:t>, </m:t>
                      </m:r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𝑍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5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,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𝑍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6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𝑅𝑒</m:t>
                      </m:r>
                      <m:d>
                        <m:dPr>
                          <m:begChr m:val="["/>
                          <m:endChr m:val="]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𝑍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7</m:t>
                              </m:r>
                            </m:sub>
                          </m:sSub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,</m:t>
                      </m:r>
                      <m:d>
                        <m:dPr>
                          <m:begChr m:val=""/>
                          <m:endChr m:val="}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𝑍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sub>
                          </m:s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,</m:t>
                          </m:r>
                        </m:e>
                      </m: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DBF9E990-A232-2043-84BA-4A3065A47B3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64127" y="6429541"/>
                <a:ext cx="3086165" cy="403637"/>
              </a:xfrm>
              <a:prstGeom prst="rect">
                <a:avLst/>
              </a:prstGeom>
              <a:blipFill>
                <a:blip r:embed="rId13"/>
                <a:stretch>
                  <a:fillRect l="-13525" t="-148485" r="-6967" b="-22121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6" name="Right Arrow 25">
            <a:extLst>
              <a:ext uri="{FF2B5EF4-FFF2-40B4-BE49-F238E27FC236}">
                <a16:creationId xmlns:a16="http://schemas.microsoft.com/office/drawing/2014/main" id="{6D45AE4D-9971-EB4C-B131-4ED18C64BBF6}"/>
              </a:ext>
            </a:extLst>
          </p:cNvPr>
          <p:cNvSpPr/>
          <p:nvPr/>
        </p:nvSpPr>
        <p:spPr>
          <a:xfrm>
            <a:off x="4746978" y="5130800"/>
            <a:ext cx="846666" cy="383433"/>
          </a:xfrm>
          <a:prstGeom prst="rightArrow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0"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3631609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7" grpId="0"/>
      <p:bldP spid="20" grpId="0" animBg="1"/>
      <p:bldP spid="21" grpId="0"/>
      <p:bldP spid="22" grpId="0"/>
      <p:bldP spid="25" grpId="0"/>
      <p:bldP spid="26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992678-5DC2-A449-8C58-49A1CDABD8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774" y="0"/>
            <a:ext cx="10364451" cy="1596177"/>
          </a:xfrm>
        </p:spPr>
        <p:txBody>
          <a:bodyPr/>
          <a:lstStyle/>
          <a:p>
            <a:r>
              <a:rPr lang="en-US" dirty="0"/>
              <a:t>CP conservative Limit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184DAFA7-F2C4-074D-83B4-6D070DDE4E23}"/>
              </a:ext>
            </a:extLst>
          </p:cNvPr>
          <p:cNvGrpSpPr/>
          <p:nvPr/>
        </p:nvGrpSpPr>
        <p:grpSpPr>
          <a:xfrm>
            <a:off x="1514123" y="1936911"/>
            <a:ext cx="7291566" cy="885310"/>
            <a:chOff x="1649589" y="2038511"/>
            <a:chExt cx="7291566" cy="885310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95E1AFF9-1DD3-C645-A241-93D2774B52D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236232" y="2038511"/>
              <a:ext cx="1704923" cy="862732"/>
            </a:xfrm>
            <a:prstGeom prst="rect">
              <a:avLst/>
            </a:prstGeom>
          </p:spPr>
        </p:pic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07437A7C-C498-F049-A498-A4FC971C262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649589" y="2062090"/>
              <a:ext cx="1928636" cy="861731"/>
            </a:xfrm>
            <a:prstGeom prst="rect">
              <a:avLst/>
            </a:prstGeom>
          </p:spPr>
        </p:pic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448784CA-EE67-5142-A423-95F35D1A80E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566935" y="2049800"/>
              <a:ext cx="3782749" cy="862732"/>
            </a:xfrm>
            <a:prstGeom prst="rect">
              <a:avLst/>
            </a:prstGeom>
          </p:spPr>
        </p:pic>
      </p:grpSp>
      <p:sp>
        <p:nvSpPr>
          <p:cNvPr id="10" name="TextBox 9">
            <a:extLst>
              <a:ext uri="{FF2B5EF4-FFF2-40B4-BE49-F238E27FC236}">
                <a16:creationId xmlns:a16="http://schemas.microsoft.com/office/drawing/2014/main" id="{798C78DC-B7C3-F14D-95D9-090EEF8BFDA1}"/>
              </a:ext>
            </a:extLst>
          </p:cNvPr>
          <p:cNvSpPr txBox="1"/>
          <p:nvPr/>
        </p:nvSpPr>
        <p:spPr>
          <a:xfrm>
            <a:off x="857602" y="1406487"/>
            <a:ext cx="254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Higgs mixing: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C82BB4B-7713-5146-94B3-E1F8FBAF4A14}"/>
              </a:ext>
            </a:extLst>
          </p:cNvPr>
          <p:cNvSpPr txBox="1"/>
          <p:nvPr/>
        </p:nvSpPr>
        <p:spPr>
          <a:xfrm>
            <a:off x="807739" y="5415076"/>
            <a:ext cx="254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Case I: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4C91659-0866-FD4B-9D3D-6B891E343363}"/>
              </a:ext>
            </a:extLst>
          </p:cNvPr>
          <p:cNvSpPr txBox="1"/>
          <p:nvPr/>
        </p:nvSpPr>
        <p:spPr>
          <a:xfrm>
            <a:off x="807739" y="6005924"/>
            <a:ext cx="254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Case 2: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4C75C578-AD99-D442-9432-E9B6783EC12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904459" y="5370402"/>
            <a:ext cx="4992844" cy="466621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3921ECC9-E6DF-0749-A49B-1F25F314118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127602" y="5941810"/>
            <a:ext cx="4353558" cy="560387"/>
          </a:xfrm>
          <a:prstGeom prst="rect">
            <a:avLst/>
          </a:prstGeom>
        </p:spPr>
      </p:pic>
      <p:grpSp>
        <p:nvGrpSpPr>
          <p:cNvPr id="16" name="Group 15">
            <a:extLst>
              <a:ext uri="{FF2B5EF4-FFF2-40B4-BE49-F238E27FC236}">
                <a16:creationId xmlns:a16="http://schemas.microsoft.com/office/drawing/2014/main" id="{113D15A4-6DED-8741-B54B-ADDC4A7A19FA}"/>
              </a:ext>
            </a:extLst>
          </p:cNvPr>
          <p:cNvGrpSpPr/>
          <p:nvPr/>
        </p:nvGrpSpPr>
        <p:grpSpPr>
          <a:xfrm>
            <a:off x="1649856" y="3445506"/>
            <a:ext cx="5284865" cy="1790953"/>
            <a:chOff x="1161344" y="4311406"/>
            <a:chExt cx="5284865" cy="1790953"/>
          </a:xfrm>
        </p:grpSpPr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4AEA6905-DA0E-AA49-9A33-00834ABD96BC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1161344" y="4806180"/>
              <a:ext cx="3426884" cy="1296179"/>
            </a:xfrm>
            <a:prstGeom prst="rect">
              <a:avLst/>
            </a:prstGeom>
          </p:spPr>
        </p:pic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id="{7CEE7051-89E7-F940-B97A-F7AEB1524B57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1161344" y="4311406"/>
              <a:ext cx="2435504" cy="456657"/>
            </a:xfrm>
            <a:prstGeom prst="rect">
              <a:avLst/>
            </a:prstGeom>
          </p:spPr>
        </p:pic>
        <p:pic>
          <p:nvPicPr>
            <p:cNvPr id="20" name="Picture 19">
              <a:extLst>
                <a:ext uri="{FF2B5EF4-FFF2-40B4-BE49-F238E27FC236}">
                  <a16:creationId xmlns:a16="http://schemas.microsoft.com/office/drawing/2014/main" id="{918F2519-70FB-7348-87CB-EA9CE28CD5E5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3562980" y="4399000"/>
              <a:ext cx="2883229" cy="357773"/>
            </a:xfrm>
            <a:prstGeom prst="rect">
              <a:avLst/>
            </a:prstGeom>
          </p:spPr>
        </p:pic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7120D7F8-310F-914A-B871-21C6DE435961}"/>
                  </a:ext>
                </a:extLst>
              </p:cNvPr>
              <p:cNvSpPr txBox="1"/>
              <p:nvPr/>
            </p:nvSpPr>
            <p:spPr>
              <a:xfrm>
                <a:off x="807739" y="2978289"/>
                <a:ext cx="5241419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000" dirty="0"/>
                  <a:t>Relationships between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𝑍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sz="2000" dirty="0"/>
                  <a:t>and mixing angles:</a:t>
                </a:r>
              </a:p>
            </p:txBody>
          </p:sp>
        </mc:Choice>
        <mc:Fallback xmlns="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7120D7F8-310F-914A-B871-21C6DE43596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7739" y="2978289"/>
                <a:ext cx="5241419" cy="400110"/>
              </a:xfrm>
              <a:prstGeom prst="rect">
                <a:avLst/>
              </a:prstGeom>
              <a:blipFill>
                <a:blip r:embed="rId10"/>
                <a:stretch>
                  <a:fillRect l="-966" t="-9375" b="-2812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" name="Right Arrow 21">
            <a:extLst>
              <a:ext uri="{FF2B5EF4-FFF2-40B4-BE49-F238E27FC236}">
                <a16:creationId xmlns:a16="http://schemas.microsoft.com/office/drawing/2014/main" id="{BF113F63-6A40-0C4E-B70A-AB5A5A47EB61}"/>
              </a:ext>
            </a:extLst>
          </p:cNvPr>
          <p:cNvSpPr/>
          <p:nvPr/>
        </p:nvSpPr>
        <p:spPr>
          <a:xfrm>
            <a:off x="7112577" y="5789162"/>
            <a:ext cx="76617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6BED2EF5-D5F1-5242-AC43-45BD089D7AB8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8272116" y="5574268"/>
            <a:ext cx="3705913" cy="6832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90631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  <p:bldP spid="21" grpId="0"/>
      <p:bldP spid="22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B6D24A-C9EC-EA43-8FF9-924CDD8BE3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774" y="0"/>
            <a:ext cx="10364451" cy="1596177"/>
          </a:xfrm>
        </p:spPr>
        <p:txBody>
          <a:bodyPr/>
          <a:lstStyle/>
          <a:p>
            <a:r>
              <a:rPr lang="en-US" dirty="0"/>
              <a:t>CP conservative and Alignment Limit CTHDM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Rectangle 2">
                <a:extLst>
                  <a:ext uri="{FF2B5EF4-FFF2-40B4-BE49-F238E27FC236}">
                    <a16:creationId xmlns:a16="http://schemas.microsoft.com/office/drawing/2014/main" id="{57FAE0F0-F855-864B-90FD-95CAB3D3E4E1}"/>
                  </a:ext>
                </a:extLst>
              </p:cNvPr>
              <p:cNvSpPr/>
              <p:nvPr/>
            </p:nvSpPr>
            <p:spPr>
              <a:xfrm>
                <a:off x="314325" y="1596177"/>
                <a:ext cx="11715749" cy="459504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285750" indent="-285750">
                  <a:buFont typeface="Wingdings" pitchFamily="2" charset="2"/>
                  <a:buChar char="§"/>
                </a:pPr>
                <a:r>
                  <a:rPr lang="en-US" sz="2400" dirty="0">
                    <a:latin typeface="Helvetica" pitchFamily="2" charset="0"/>
                  </a:rPr>
                  <a:t>We are interested in the interplay between the Higgs alignment and CPX in</a:t>
                </a:r>
                <a:r>
                  <a:rPr lang="zh-CN" altLang="en-US" sz="2400" dirty="0">
                    <a:latin typeface="Helvetica" pitchFamily="2" charset="0"/>
                  </a:rPr>
                  <a:t> </a:t>
                </a:r>
                <a:r>
                  <a:rPr lang="en-US" sz="2400" dirty="0">
                    <a:latin typeface="Helvetica" pitchFamily="2" charset="0"/>
                  </a:rPr>
                  <a:t>C2HDM. There are two important experimental observations:</a:t>
                </a:r>
              </a:p>
              <a:p>
                <a:pPr marL="285750" indent="-285750">
                  <a:buFont typeface="Wingdings" pitchFamily="2" charset="2"/>
                  <a:buChar char="§"/>
                </a:pPr>
                <a:endParaRPr lang="en-US" sz="2400" dirty="0">
                  <a:latin typeface="Helvetica" pitchFamily="2" charset="0"/>
                </a:endParaRPr>
              </a:p>
              <a:p>
                <a:pPr lvl="1">
                  <a:lnSpc>
                    <a:spcPct val="200000"/>
                  </a:lnSpc>
                </a:pPr>
                <a:r>
                  <a:rPr lang="en-US" sz="2000" dirty="0">
                    <a:solidFill>
                      <a:srgbClr val="00BB63"/>
                    </a:solidFill>
                    <a:latin typeface="Helvetica" pitchFamily="2" charset="0"/>
                  </a:rPr>
                  <a:t>• The 125 GeV Higgs is SM-like.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 smtClean="0">
                            <a:solidFill>
                              <a:srgbClr val="00BB63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solidFill>
                              <a:srgbClr val="00BB63"/>
                            </a:solidFill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sSub>
                          <m:sSubPr>
                            <m:ctrlPr>
                              <a:rPr lang="en-US" sz="2000" i="1" smtClean="0">
                                <a:solidFill>
                                  <a:srgbClr val="00BB63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b="0" i="1" smtClean="0">
                                <a:solidFill>
                                  <a:srgbClr val="00BB63"/>
                                </a:solidFill>
                                <a:latin typeface="Cambria Math" panose="02040503050406030204" pitchFamily="18" charset="0"/>
                              </a:rPr>
                              <m:t>h</m:t>
                            </m:r>
                          </m:e>
                          <m:sub>
                            <m:r>
                              <a:rPr lang="en-US" sz="2000" b="0" i="1" smtClean="0">
                                <a:solidFill>
                                  <a:srgbClr val="00BB63"/>
                                </a:solidFill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sub>
                    </m:sSub>
                    <m:r>
                      <a:rPr lang="en-US" sz="2000" b="0" i="1" smtClean="0">
                        <a:solidFill>
                          <a:srgbClr val="00BB63"/>
                        </a:solidFill>
                        <a:latin typeface="Cambria Math" panose="02040503050406030204" pitchFamily="18" charset="0"/>
                      </a:rPr>
                      <m:t>=125</m:t>
                    </m:r>
                    <m:r>
                      <m:rPr>
                        <m:sty m:val="p"/>
                      </m:rPr>
                      <a:rPr lang="en-US" sz="2000" b="0" i="0" smtClean="0">
                        <a:solidFill>
                          <a:srgbClr val="00BB63"/>
                        </a:solidFill>
                        <a:latin typeface="Cambria Math" panose="02040503050406030204" pitchFamily="18" charset="0"/>
                      </a:rPr>
                      <m:t>GeV</m:t>
                    </m:r>
                  </m:oMath>
                </a14:m>
                <a:r>
                  <a:rPr lang="en-US" sz="2000" dirty="0">
                    <a:solidFill>
                      <a:srgbClr val="00BB63"/>
                    </a:solidFill>
                    <a:latin typeface="Helvetica" pitchFamily="2" charset="0"/>
                  </a:rPr>
                  <a:t>)</a:t>
                </a:r>
              </a:p>
              <a:p>
                <a:pPr lvl="1">
                  <a:lnSpc>
                    <a:spcPct val="200000"/>
                  </a:lnSpc>
                </a:pPr>
                <a:r>
                  <a:rPr lang="en-US" sz="2000" dirty="0">
                    <a:solidFill>
                      <a:srgbClr val="00BB63"/>
                    </a:solidFill>
                    <a:latin typeface="Helvetica" pitchFamily="2" charset="0"/>
                  </a:rPr>
                  <a:t>• EDM places stringent constraints on CPX.</a:t>
                </a:r>
              </a:p>
              <a:p>
                <a:pPr marL="285750" indent="-285750">
                  <a:lnSpc>
                    <a:spcPct val="200000"/>
                  </a:lnSpc>
                  <a:buFont typeface="Wingdings" pitchFamily="2" charset="2"/>
                  <a:buChar char="§"/>
                </a:pPr>
                <a:r>
                  <a:rPr lang="en-US" sz="2400" dirty="0">
                    <a:latin typeface="Helvetica" pitchFamily="2" charset="0"/>
                  </a:rPr>
                  <a:t>These motivates considering the small departures from</a:t>
                </a:r>
              </a:p>
              <a:p>
                <a:pPr lvl="1">
                  <a:lnSpc>
                    <a:spcPct val="200000"/>
                  </a:lnSpc>
                </a:pPr>
                <a:r>
                  <a:rPr lang="en-US" dirty="0">
                    <a:solidFill>
                      <a:srgbClr val="0351FF"/>
                    </a:solidFill>
                    <a:latin typeface="Helvetica" pitchFamily="2" charset="0"/>
                  </a:rPr>
                  <a:t>• </a:t>
                </a:r>
                <a:r>
                  <a:rPr lang="en-US" sz="2000" dirty="0">
                    <a:solidFill>
                      <a:srgbClr val="0351FF"/>
                    </a:solidFill>
                    <a:latin typeface="Helvetica" pitchFamily="2" charset="0"/>
                  </a:rPr>
                  <a:t>The exact alignment limit. (</a:t>
                </a:r>
                <a:r>
                  <a:rPr lang="en-US" altLang="zh-CN" sz="2000" dirty="0">
                    <a:solidFill>
                      <a:srgbClr val="0351FF"/>
                    </a:solidFill>
                    <a:latin typeface="Helvetica" pitchFamily="2" charset="0"/>
                  </a:rPr>
                  <a:t>Mixing among 3 Higgs</a:t>
                </a:r>
                <a:r>
                  <a:rPr lang="en-US" sz="2000" dirty="0">
                    <a:solidFill>
                      <a:srgbClr val="0351FF"/>
                    </a:solidFill>
                    <a:latin typeface="Helvetica" pitchFamily="2" charset="0"/>
                  </a:rPr>
                  <a:t>)</a:t>
                </a:r>
              </a:p>
              <a:p>
                <a:pPr lvl="1">
                  <a:lnSpc>
                    <a:spcPct val="200000"/>
                  </a:lnSpc>
                </a:pPr>
                <a:r>
                  <a:rPr lang="en-US" sz="2000" dirty="0">
                    <a:solidFill>
                      <a:srgbClr val="0351FF"/>
                    </a:solidFill>
                    <a:latin typeface="Helvetica" pitchFamily="2" charset="0"/>
                  </a:rPr>
                  <a:t>• The exact CP-conserving limit.</a:t>
                </a:r>
                <a:r>
                  <a:rPr lang="zh-CN" altLang="en-US" sz="2000" dirty="0">
                    <a:solidFill>
                      <a:srgbClr val="0351FF"/>
                    </a:solidFill>
                    <a:latin typeface="Helvetica" pitchFamily="2" charset="0"/>
                  </a:rPr>
                  <a:t> </a:t>
                </a:r>
                <a:r>
                  <a:rPr lang="en-US" altLang="zh-CN" sz="2000" dirty="0">
                    <a:solidFill>
                      <a:srgbClr val="0351FF"/>
                    </a:solidFill>
                    <a:latin typeface="Helvetica" pitchFamily="2" charset="0"/>
                  </a:rPr>
                  <a:t>(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 smtClean="0">
                        <a:solidFill>
                          <a:srgbClr val="0351FF"/>
                        </a:solidFill>
                        <a:latin typeface="Cambria Math" panose="02040503050406030204" pitchFamily="18" charset="0"/>
                      </a:rPr>
                      <m:t>Im</m:t>
                    </m:r>
                    <m:d>
                      <m:dPr>
                        <m:begChr m:val="["/>
                        <m:endChr m:val="]"/>
                        <m:ctrlPr>
                          <a:rPr lang="en-US" altLang="zh-CN" sz="2000" b="0" i="1" dirty="0" smtClean="0">
                            <a:solidFill>
                              <a:srgbClr val="0351FF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zh-CN" sz="2000" b="0" i="1" dirty="0" smtClean="0">
                                <a:solidFill>
                                  <a:srgbClr val="0351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2000" b="0" i="1" dirty="0" smtClean="0">
                                <a:solidFill>
                                  <a:srgbClr val="0351FF"/>
                                </a:solidFill>
                                <a:latin typeface="Cambria Math" panose="02040503050406030204" pitchFamily="18" charset="0"/>
                              </a:rPr>
                              <m:t>𝑍</m:t>
                            </m:r>
                          </m:e>
                          <m:sub>
                            <m:r>
                              <a:rPr lang="en-US" altLang="zh-CN" sz="2000" b="0" i="1" dirty="0" smtClean="0">
                                <a:solidFill>
                                  <a:srgbClr val="0351FF"/>
                                </a:solidFill>
                                <a:latin typeface="Cambria Math" panose="02040503050406030204" pitchFamily="18" charset="0"/>
                              </a:rPr>
                              <m:t>7</m:t>
                            </m:r>
                          </m:sub>
                        </m:sSub>
                      </m:e>
                    </m:d>
                    <m:r>
                      <a:rPr lang="en-US" altLang="zh-CN" sz="2000" b="0" i="1" dirty="0" smtClean="0">
                        <a:solidFill>
                          <a:srgbClr val="0351FF"/>
                        </a:solidFill>
                        <a:latin typeface="Cambria Math" panose="02040503050406030204" pitchFamily="18" charset="0"/>
                      </a:rPr>
                      <m:t>~0,</m:t>
                    </m:r>
                    <m:r>
                      <m:rPr>
                        <m:sty m:val="p"/>
                      </m:rPr>
                      <a:rPr lang="en-US" altLang="zh-CN" sz="2000" b="0" i="0" dirty="0" smtClean="0">
                        <a:solidFill>
                          <a:srgbClr val="0351FF"/>
                        </a:solidFill>
                        <a:latin typeface="Cambria Math" panose="02040503050406030204" pitchFamily="18" charset="0"/>
                      </a:rPr>
                      <m:t>Re</m:t>
                    </m:r>
                    <m:d>
                      <m:dPr>
                        <m:begChr m:val="["/>
                        <m:endChr m:val="]"/>
                        <m:ctrlPr>
                          <a:rPr lang="en-US" altLang="zh-CN" sz="2000" i="1" dirty="0">
                            <a:solidFill>
                              <a:srgbClr val="0351FF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zh-CN" sz="2000" i="1" dirty="0">
                                <a:solidFill>
                                  <a:srgbClr val="0351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2000" i="1" dirty="0">
                                <a:solidFill>
                                  <a:srgbClr val="0351FF"/>
                                </a:solidFill>
                                <a:latin typeface="Cambria Math" panose="02040503050406030204" pitchFamily="18" charset="0"/>
                              </a:rPr>
                              <m:t>𝑍</m:t>
                            </m:r>
                          </m:e>
                          <m:sub>
                            <m:r>
                              <a:rPr lang="en-US" altLang="zh-CN" sz="2000" i="1" dirty="0">
                                <a:solidFill>
                                  <a:srgbClr val="0351FF"/>
                                </a:solidFill>
                                <a:latin typeface="Cambria Math" panose="02040503050406030204" pitchFamily="18" charset="0"/>
                              </a:rPr>
                              <m:t>7</m:t>
                            </m:r>
                          </m:sub>
                        </m:sSub>
                      </m:e>
                    </m:d>
                    <m:r>
                      <a:rPr lang="en-US" altLang="zh-CN" sz="2000" i="1" dirty="0">
                        <a:solidFill>
                          <a:srgbClr val="0351FF"/>
                        </a:solidFill>
                        <a:latin typeface="Cambria Math" panose="02040503050406030204" pitchFamily="18" charset="0"/>
                      </a:rPr>
                      <m:t>~0</m:t>
                    </m:r>
                    <m:r>
                      <a:rPr lang="en-US" altLang="zh-CN" sz="2000" b="0" i="1" dirty="0" smtClean="0">
                        <a:solidFill>
                          <a:srgbClr val="0351FF"/>
                        </a:solidFill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en-US" altLang="zh-CN" sz="2000" b="0" i="1" dirty="0" smtClean="0">
                            <a:solidFill>
                              <a:srgbClr val="0351FF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2000" b="0" i="1" dirty="0" smtClean="0">
                            <a:solidFill>
                              <a:srgbClr val="0351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𝜃</m:t>
                        </m:r>
                      </m:e>
                      <m:sub>
                        <m:r>
                          <a:rPr lang="en-US" altLang="zh-CN" sz="2000" b="0" i="1" dirty="0" smtClean="0">
                            <a:solidFill>
                              <a:srgbClr val="0351FF"/>
                            </a:solidFill>
                            <a:latin typeface="Cambria Math" panose="02040503050406030204" pitchFamily="18" charset="0"/>
                          </a:rPr>
                          <m:t>23</m:t>
                        </m:r>
                      </m:sub>
                    </m:sSub>
                    <m:r>
                      <a:rPr lang="en-US" altLang="zh-CN" sz="2000" b="0" i="1" dirty="0" smtClean="0">
                        <a:solidFill>
                          <a:srgbClr val="0351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≠0,</m:t>
                    </m:r>
                    <m:f>
                      <m:fPr>
                        <m:ctrlPr>
                          <a:rPr lang="en-US" altLang="zh-CN" sz="2000" b="0" i="1" dirty="0" smtClean="0">
                            <a:solidFill>
                              <a:srgbClr val="0351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2000" b="0" i="1" dirty="0" smtClean="0">
                            <a:solidFill>
                              <a:srgbClr val="0351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𝜋</m:t>
                        </m:r>
                      </m:num>
                      <m:den>
                        <m:r>
                          <a:rPr lang="en-US" altLang="zh-CN" sz="2000" b="0" i="1" dirty="0" smtClean="0">
                            <a:solidFill>
                              <a:srgbClr val="0351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2000" dirty="0">
                    <a:solidFill>
                      <a:srgbClr val="0351FF"/>
                    </a:solidFill>
                    <a:latin typeface="Helvetica" pitchFamily="2" charset="0"/>
                  </a:rPr>
                  <a:t>)</a:t>
                </a:r>
                <a:endParaRPr lang="en-US" sz="2000" dirty="0">
                  <a:solidFill>
                    <a:srgbClr val="0351FF"/>
                  </a:solidFill>
                  <a:effectLst/>
                  <a:latin typeface="Helvetica" pitchFamily="2" charset="0"/>
                </a:endParaRPr>
              </a:p>
            </p:txBody>
          </p:sp>
        </mc:Choice>
        <mc:Fallback xmlns="">
          <p:sp>
            <p:nvSpPr>
              <p:cNvPr id="3" name="Rectangle 2">
                <a:extLst>
                  <a:ext uri="{FF2B5EF4-FFF2-40B4-BE49-F238E27FC236}">
                    <a16:creationId xmlns:a16="http://schemas.microsoft.com/office/drawing/2014/main" id="{57FAE0F0-F855-864B-90FD-95CAB3D3E4E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4325" y="1596177"/>
                <a:ext cx="11715749" cy="4595040"/>
              </a:xfrm>
              <a:prstGeom prst="rect">
                <a:avLst/>
              </a:prstGeom>
              <a:blipFill>
                <a:blip r:embed="rId2"/>
                <a:stretch>
                  <a:fillRect l="-649" t="-110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0750079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0F7FA2-CFAE-E64F-8D10-915D65C51B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774" y="32729"/>
            <a:ext cx="10364451" cy="1596177"/>
          </a:xfrm>
        </p:spPr>
        <p:txBody>
          <a:bodyPr/>
          <a:lstStyle/>
          <a:p>
            <a:r>
              <a:rPr lang="en-US" dirty="0"/>
              <a:t>Other parameters dependence 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F4209196-7F8F-3C44-AAEF-686E7F8E73F7}"/>
                  </a:ext>
                </a:extLst>
              </p:cNvPr>
              <p:cNvSpPr txBox="1"/>
              <p:nvPr/>
            </p:nvSpPr>
            <p:spPr>
              <a:xfrm>
                <a:off x="4138243" y="1350652"/>
                <a:ext cx="4259243" cy="70416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2000" b="0" i="0" smtClean="0">
                          <a:latin typeface="Cambria Math" panose="02040503050406030204" pitchFamily="18" charset="0"/>
                        </a:rPr>
                        <m:t>Im</m:t>
                      </m:r>
                      <m:d>
                        <m:dPr>
                          <m:begChr m:val="["/>
                          <m:endChr m:val="]"/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̃"/>
                                  <m:ctrlP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𝑍</m:t>
                                  </m:r>
                                </m:e>
                              </m:acc>
                            </m:e>
                            <m:sub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7</m:t>
                              </m:r>
                            </m:sub>
                          </m:sSub>
                        </m:e>
                      </m:d>
                      <m:r>
                        <a:rPr lang="en-US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≃−</m:t>
                      </m:r>
                      <m:d>
                        <m:dPr>
                          <m:ctrlP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1+</m:t>
                          </m:r>
                          <m:f>
                            <m:f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m:rPr>
                                  <m:sty m:val="p"/>
                                </m:rPr>
                                <a:rPr lang="en-US" sz="2000" b="0" i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Re</m:t>
                              </m:r>
                              <m:d>
                                <m:dPr>
                                  <m:begChr m:val="["/>
                                  <m:endChr m:val="]"/>
                                  <m:ctrlPr>
                                    <a:rPr lang="en-US" sz="20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US" sz="20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acc>
                                        <m:accPr>
                                          <m:chr m:val="̃"/>
                                          <m:ctrlPr>
                                            <a:rPr lang="en-US" sz="20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accPr>
                                        <m:e>
                                          <m:r>
                                            <a:rPr lang="en-US" sz="2000" i="1">
                                              <a:latin typeface="Cambria Math" panose="02040503050406030204" pitchFamily="18" charset="0"/>
                                            </a:rPr>
                                            <m:t>𝑍</m:t>
                                          </m:r>
                                        </m:e>
                                      </m:acc>
                                    </m:e>
                                    <m:sub>
                                      <m:r>
                                        <a:rPr lang="en-US" sz="2000" i="1">
                                          <a:latin typeface="Cambria Math" panose="02040503050406030204" pitchFamily="18" charset="0"/>
                                        </a:rPr>
                                        <m:t>7</m:t>
                                      </m:r>
                                    </m:sub>
                                  </m:sSub>
                                </m:e>
                              </m:d>
                            </m:num>
                            <m:den>
                              <m:r>
                                <m:rPr>
                                  <m:sty m:val="p"/>
                                </m:rPr>
                                <a:rPr lang="en-US" sz="2000" b="0" i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Re</m:t>
                              </m:r>
                              <m:d>
                                <m:dPr>
                                  <m:begChr m:val="["/>
                                  <m:endChr m:val="]"/>
                                  <m:ctrlPr>
                                    <a:rPr lang="en-US" sz="20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US" sz="20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acc>
                                        <m:accPr>
                                          <m:chr m:val="̃"/>
                                          <m:ctrlPr>
                                            <a:rPr lang="en-US" sz="20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accPr>
                                        <m:e>
                                          <m:r>
                                            <a:rPr lang="en-US" sz="2000" i="1">
                                              <a:latin typeface="Cambria Math" panose="02040503050406030204" pitchFamily="18" charset="0"/>
                                            </a:rPr>
                                            <m:t>𝑍</m:t>
                                          </m:r>
                                        </m:e>
                                      </m:acc>
                                    </m:e>
                                    <m:sub>
                                      <m:r>
                                        <a:rPr lang="en-US" sz="2000" b="0" i="1" smtClean="0">
                                          <a:latin typeface="Cambria Math" panose="02040503050406030204" pitchFamily="18" charset="0"/>
                                        </a:rPr>
                                        <m:t>5</m:t>
                                      </m:r>
                                    </m:sub>
                                  </m:sSub>
                                </m:e>
                              </m:d>
                              <m:sSub>
                                <m:sSubPr>
                                  <m:ctrlP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  <m:t>𝑍</m:t>
                                  </m:r>
                                </m:e>
                                <m:sub>
                                  <m: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  <m:t>3451</m:t>
                                  </m:r>
                                </m:sub>
                              </m:sSub>
                            </m:den>
                          </m:f>
                        </m:e>
                      </m:d>
                      <m:r>
                        <m:rPr>
                          <m:sty m:val="p"/>
                        </m:rPr>
                        <a:rPr lang="en-US" sz="20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Im</m:t>
                      </m:r>
                      <m:d>
                        <m:dPr>
                          <m:begChr m:val="["/>
                          <m:endChr m:val="]"/>
                          <m:ctrlP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̃"/>
                                  <m:ctrlP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𝑍</m:t>
                                  </m:r>
                                </m:e>
                              </m:acc>
                            </m:e>
                            <m:sub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6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en-US" sz="2000" dirty="0"/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F4209196-7F8F-3C44-AAEF-686E7F8E73F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38243" y="1350652"/>
                <a:ext cx="4259243" cy="704167"/>
              </a:xfrm>
              <a:prstGeom prst="rect">
                <a:avLst/>
              </a:prstGeom>
              <a:blipFill>
                <a:blip r:embed="rId2"/>
                <a:stretch>
                  <a:fillRect l="-297" t="-3571" b="-892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B27E5183-649B-2C4F-8871-5978FD22F116}"/>
                  </a:ext>
                </a:extLst>
              </p:cNvPr>
              <p:cNvSpPr txBox="1"/>
              <p:nvPr/>
            </p:nvSpPr>
            <p:spPr>
              <a:xfrm>
                <a:off x="1082937" y="1291730"/>
                <a:ext cx="2288767" cy="67435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𝑍</m:t>
                          </m:r>
                        </m:e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US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≃</m:t>
                      </m:r>
                      <m:sSub>
                        <m:sSubPr>
                          <m:ctrlP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𝑍</m:t>
                          </m:r>
                        </m:e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(</m:t>
                              </m:r>
                              <m:r>
                                <m:rPr>
                                  <m:sty m:val="p"/>
                                </m:rPr>
                                <a:rPr lang="en-US" sz="200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Re</m:t>
                              </m:r>
                              <m:d>
                                <m:dPr>
                                  <m:begChr m:val="["/>
                                  <m:endChr m:val="]"/>
                                  <m:ctrlPr>
                                    <a:rPr lang="en-US" sz="20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US" sz="20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acc>
                                        <m:accPr>
                                          <m:chr m:val="̃"/>
                                          <m:ctrlPr>
                                            <a:rPr lang="en-US" sz="20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accPr>
                                        <m:e>
                                          <m:r>
                                            <a:rPr lang="en-US" sz="2000" i="1">
                                              <a:latin typeface="Cambria Math" panose="02040503050406030204" pitchFamily="18" charset="0"/>
                                            </a:rPr>
                                            <m:t>𝑍</m:t>
                                          </m:r>
                                        </m:e>
                                      </m:acc>
                                    </m:e>
                                    <m:sub>
                                      <m:r>
                                        <a:rPr lang="en-US" sz="2000" i="1">
                                          <a:latin typeface="Cambria Math" panose="02040503050406030204" pitchFamily="18" charset="0"/>
                                        </a:rPr>
                                        <m:t>7</m:t>
                                      </m:r>
                                    </m:sub>
                                  </m:sSub>
                                </m:e>
                              </m:d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e>
                            <m:sup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sSub>
                            <m:sSub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𝑍</m:t>
                              </m:r>
                            </m:e>
                            <m:sub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3451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sz="2000" dirty="0"/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B27E5183-649B-2C4F-8871-5978FD22F11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82937" y="1291730"/>
                <a:ext cx="2288767" cy="674352"/>
              </a:xfrm>
              <a:prstGeom prst="rect">
                <a:avLst/>
              </a:prstGeom>
              <a:blipFill>
                <a:blip r:embed="rId3"/>
                <a:stretch>
                  <a:fillRect l="-1657" t="-3636" b="-727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3EC89C1B-BF05-1D47-A170-0A19B64AB75E}"/>
                  </a:ext>
                </a:extLst>
              </p:cNvPr>
              <p:cNvSpPr txBox="1"/>
              <p:nvPr/>
            </p:nvSpPr>
            <p:spPr>
              <a:xfrm>
                <a:off x="9155708" y="1449286"/>
                <a:ext cx="1953355" cy="57131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i="0" smtClean="0">
                              <a:latin typeface="Cambria Math" panose="02040503050406030204" pitchFamily="18" charset="0"/>
                            </a:rPr>
                            <m:t>tan</m:t>
                          </m:r>
                        </m:fName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</m:e>
                      </m:func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2|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𝑍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67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|</m:t>
                          </m:r>
                        </m:num>
                        <m:den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𝑍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𝑍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3EC89C1B-BF05-1D47-A170-0A19B64AB75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155708" y="1449286"/>
                <a:ext cx="1953355" cy="571310"/>
              </a:xfrm>
              <a:prstGeom prst="rect">
                <a:avLst/>
              </a:prstGeom>
              <a:blipFill>
                <a:blip r:embed="rId4"/>
                <a:stretch>
                  <a:fillRect l="-1290" t="-4444" r="-645" b="-1111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Picture 7">
            <a:extLst>
              <a:ext uri="{FF2B5EF4-FFF2-40B4-BE49-F238E27FC236}">
                <a16:creationId xmlns:a16="http://schemas.microsoft.com/office/drawing/2014/main" id="{1EB7B8A6-3EE6-804E-82C5-A7E373196E3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67864" y="2471868"/>
            <a:ext cx="3942118" cy="394211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555A552F-856C-7444-B11C-674A718ADE7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82937" y="2437682"/>
            <a:ext cx="4090079" cy="405735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6432206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9" grpId="0"/>
      <p:bldP spid="1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0F7FA2-CFAE-E64F-8D10-915D65C51B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774" y="32729"/>
            <a:ext cx="10364451" cy="1596177"/>
          </a:xfrm>
        </p:spPr>
        <p:txBody>
          <a:bodyPr/>
          <a:lstStyle/>
          <a:p>
            <a:r>
              <a:rPr lang="en-US" dirty="0"/>
              <a:t>Charged Higgs Search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C1B7FCEB-E385-4640-96F5-460437875419}"/>
              </a:ext>
            </a:extLst>
          </p:cNvPr>
          <p:cNvGrpSpPr/>
          <p:nvPr/>
        </p:nvGrpSpPr>
        <p:grpSpPr>
          <a:xfrm>
            <a:off x="6780137" y="1441310"/>
            <a:ext cx="3616325" cy="4068766"/>
            <a:chOff x="6780137" y="1441310"/>
            <a:chExt cx="3616325" cy="4068766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E3F2E33F-56E2-B647-A71A-4AA7A72BFEB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780137" y="1992378"/>
              <a:ext cx="3616325" cy="3517698"/>
            </a:xfrm>
            <a:prstGeom prst="rect">
              <a:avLst/>
            </a:prstGeom>
          </p:spPr>
        </p:pic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18F1D15A-CBA0-FC46-A473-1AE1EBBEA81D}"/>
                </a:ext>
              </a:extLst>
            </p:cNvPr>
            <p:cNvSpPr/>
            <p:nvPr/>
          </p:nvSpPr>
          <p:spPr>
            <a:xfrm>
              <a:off x="6997641" y="1441310"/>
              <a:ext cx="3181320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b="1" dirty="0">
                  <a:solidFill>
                    <a:srgbClr val="000000"/>
                  </a:solidFill>
                  <a:latin typeface="arial" panose="020B0604020202020204" pitchFamily="34" charset="0"/>
                </a:rPr>
                <a:t>CMS, JHEP 2001 (2020) 096</a:t>
              </a:r>
              <a:endParaRPr lang="en-US" dirty="0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D4224908-74EF-1140-8509-E1A022FDDA0A}"/>
                  </a:ext>
                </a:extLst>
              </p:cNvPr>
              <p:cNvSpPr txBox="1"/>
              <p:nvPr/>
            </p:nvSpPr>
            <p:spPr>
              <a:xfrm>
                <a:off x="913774" y="6143625"/>
                <a:ext cx="5182225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42900" indent="-342900">
                  <a:buFont typeface="Wingdings" pitchFamily="2" charset="2"/>
                  <a:buChar char="§"/>
                </a:pPr>
                <a:r>
                  <a:rPr lang="en-US" sz="2400" dirty="0">
                    <a:solidFill>
                      <a:srgbClr val="C00000"/>
                    </a:solidFill>
                  </a:rPr>
                  <a:t>We choose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sz="240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2400" i="0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tan</m:t>
                        </m:r>
                      </m:fName>
                      <m:e>
                        <m:r>
                          <a:rPr lang="en-US" sz="240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𝛽</m:t>
                        </m:r>
                      </m:e>
                    </m:func>
                    <m:r>
                      <a:rPr lang="en-US" sz="2400" b="0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&gt;1</m:t>
                    </m:r>
                  </m:oMath>
                </a14:m>
                <a:endParaRPr lang="en-US" sz="2400" dirty="0">
                  <a:solidFill>
                    <a:srgbClr val="C00000"/>
                  </a:solidFill>
                </a:endParaRPr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D4224908-74EF-1140-8509-E1A022FDDA0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13774" y="6143625"/>
                <a:ext cx="5182225" cy="461665"/>
              </a:xfrm>
              <a:prstGeom prst="rect">
                <a:avLst/>
              </a:prstGeom>
              <a:blipFill>
                <a:blip r:embed="rId4"/>
                <a:stretch>
                  <a:fillRect l="-1711" t="-7895" b="-2631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4">
            <a:extLst>
              <a:ext uri="{FF2B5EF4-FFF2-40B4-BE49-F238E27FC236}">
                <a16:creationId xmlns:a16="http://schemas.microsoft.com/office/drawing/2014/main" id="{B54E9D41-BC38-6E4B-AE8C-6ED6C92B565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50743" y="1628906"/>
            <a:ext cx="3942118" cy="394211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6680463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C70135-FCD4-4148-A34C-033B7343E1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149" y="32729"/>
            <a:ext cx="10364451" cy="1596177"/>
          </a:xfrm>
        </p:spPr>
        <p:txBody>
          <a:bodyPr/>
          <a:lstStyle/>
          <a:p>
            <a:r>
              <a:rPr lang="en-US" dirty="0"/>
              <a:t>oblique parameters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7D83FF5-8137-A64B-B326-73A62066043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28106" y="2128933"/>
            <a:ext cx="1787525" cy="1081923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76965989-E397-B543-BCDC-DE98BC05A0AE}"/>
              </a:ext>
            </a:extLst>
          </p:cNvPr>
          <p:cNvSpPr txBox="1"/>
          <p:nvPr/>
        </p:nvSpPr>
        <p:spPr>
          <a:xfrm>
            <a:off x="913148" y="1621697"/>
            <a:ext cx="53733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The analysis of precision electroweak data get: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7799EC1-84DE-9F49-B827-9ABB07AA2563}"/>
              </a:ext>
            </a:extLst>
          </p:cNvPr>
          <p:cNvSpPr txBox="1"/>
          <p:nvPr/>
        </p:nvSpPr>
        <p:spPr>
          <a:xfrm>
            <a:off x="913148" y="3429000"/>
            <a:ext cx="53733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In the alignment Limit: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E57E4F8-E692-1041-979F-AFC84FB775BF}"/>
              </a:ext>
            </a:extLst>
          </p:cNvPr>
          <p:cNvSpPr txBox="1"/>
          <p:nvPr/>
        </p:nvSpPr>
        <p:spPr>
          <a:xfrm>
            <a:off x="4043363" y="2928938"/>
            <a:ext cx="2243137" cy="9001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F07FB484-CD0F-E94D-BA19-6C3D71CD691F}"/>
              </a:ext>
            </a:extLst>
          </p:cNvPr>
          <p:cNvGrpSpPr/>
          <p:nvPr/>
        </p:nvGrpSpPr>
        <p:grpSpPr>
          <a:xfrm>
            <a:off x="2068043" y="4078372"/>
            <a:ext cx="3479992" cy="1637175"/>
            <a:chOff x="2068043" y="4078372"/>
            <a:chExt cx="3479992" cy="1637175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" name="TextBox 7">
                  <a:extLst>
                    <a:ext uri="{FF2B5EF4-FFF2-40B4-BE49-F238E27FC236}">
                      <a16:creationId xmlns:a16="http://schemas.microsoft.com/office/drawing/2014/main" id="{47330230-3193-F74C-8F1D-0B46B9CDA4B9}"/>
                    </a:ext>
                  </a:extLst>
                </p:cNvPr>
                <p:cNvSpPr txBox="1"/>
                <p:nvPr/>
              </p:nvSpPr>
              <p:spPr>
                <a:xfrm>
                  <a:off x="2068043" y="4078372"/>
                  <a:ext cx="2684004" cy="65703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𝑆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≃</m:t>
                        </m:r>
                        <m:f>
                          <m:fPr>
                            <m:ctrlPr>
                              <a:rPr lang="en-US" sz="2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sSubSup>
                              <m:sSubSupPr>
                                <m:ctrlPr>
                                  <a:rPr lang="en-US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en-US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𝑚</m:t>
                                </m:r>
                              </m:e>
                              <m:sub>
                                <m:sSub>
                                  <m:sSubPr>
                                    <m:ctrlPr>
                                      <a:rPr lang="en-US" sz="20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0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h</m:t>
                                    </m:r>
                                  </m:e>
                                  <m:sub>
                                    <m:r>
                                      <a:rPr lang="en-US" sz="20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2</m:t>
                                    </m:r>
                                  </m:sub>
                                </m:sSub>
                              </m:sub>
                              <m:sup>
                                <m:r>
                                  <a:rPr lang="en-US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bSup>
                            <m:r>
                              <a:rPr lang="en-US" sz="2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+</m:t>
                            </m:r>
                            <m:sSubSup>
                              <m:sSubSupPr>
                                <m:ctrlPr>
                                  <a:rPr lang="en-US" sz="20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en-US" sz="20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𝑚</m:t>
                                </m:r>
                              </m:e>
                              <m:sub>
                                <m:sSub>
                                  <m:sSubPr>
                                    <m:ctrlPr>
                                      <a:rPr lang="en-US" sz="200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0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h</m:t>
                                    </m:r>
                                  </m:e>
                                  <m:sub>
                                    <m:r>
                                      <a:rPr lang="en-US" sz="20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3</m:t>
                                    </m:r>
                                  </m:sub>
                                </m:sSub>
                              </m:sub>
                              <m:sup>
                                <m:r>
                                  <a:rPr lang="en-US" sz="20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bSup>
                            <m:r>
                              <a:rPr lang="en-US" sz="2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−2</m:t>
                            </m:r>
                            <m:sSubSup>
                              <m:sSubSupPr>
                                <m:ctrlPr>
                                  <a:rPr lang="en-US" sz="20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en-US" sz="20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𝑚</m:t>
                                </m:r>
                              </m:e>
                              <m:sub>
                                <m:sSup>
                                  <m:sSupPr>
                                    <m:ctrlPr>
                                      <a:rPr lang="en-US" sz="200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20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𝐻</m:t>
                                    </m:r>
                                  </m:e>
                                  <m:sup>
                                    <m:r>
                                      <a:rPr lang="en-US" sz="200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±</m:t>
                                    </m:r>
                                  </m:sup>
                                </m:sSup>
                              </m:sub>
                              <m:sup>
                                <m:r>
                                  <a:rPr lang="en-US" sz="20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bSup>
                          </m:num>
                          <m:den>
                            <m:r>
                              <a:rPr lang="en-US" sz="2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24</m:t>
                            </m:r>
                            <m:r>
                              <a:rPr lang="en-US" sz="2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𝜋</m:t>
                            </m:r>
                            <m:sSup>
                              <m:sSupPr>
                                <m:ctrlPr>
                                  <a:rPr lang="en-US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m:rPr>
                                    <m:sty m:val="p"/>
                                  </m:rPr>
                                  <a:rPr lang="el-GR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Λ</m:t>
                                </m:r>
                              </m:e>
                              <m:sup>
                                <m:r>
                                  <a:rPr lang="en-US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</m:den>
                        </m:f>
                      </m:oMath>
                    </m:oMathPara>
                  </a14:m>
                  <a:endParaRPr lang="en-US" sz="2000" dirty="0"/>
                </a:p>
              </p:txBody>
            </p:sp>
          </mc:Choice>
          <mc:Fallback xmlns="">
            <p:sp>
              <p:nvSpPr>
                <p:cNvPr id="8" name="TextBox 7">
                  <a:extLst>
                    <a:ext uri="{FF2B5EF4-FFF2-40B4-BE49-F238E27FC236}">
                      <a16:creationId xmlns:a16="http://schemas.microsoft.com/office/drawing/2014/main" id="{47330230-3193-F74C-8F1D-0B46B9CDA4B9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068043" y="4078372"/>
                  <a:ext cx="2684004" cy="657039"/>
                </a:xfrm>
                <a:prstGeom prst="rect">
                  <a:avLst/>
                </a:prstGeom>
                <a:blipFill>
                  <a:blip r:embed="rId3"/>
                  <a:stretch>
                    <a:fillRect l="-1408" t="-1923" b="-13462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" name="TextBox 9">
                  <a:extLst>
                    <a:ext uri="{FF2B5EF4-FFF2-40B4-BE49-F238E27FC236}">
                      <a16:creationId xmlns:a16="http://schemas.microsoft.com/office/drawing/2014/main" id="{5B9D0E41-417F-9B46-9D2B-DEE6BA528A14}"/>
                    </a:ext>
                  </a:extLst>
                </p:cNvPr>
                <p:cNvSpPr txBox="1"/>
                <p:nvPr/>
              </p:nvSpPr>
              <p:spPr>
                <a:xfrm>
                  <a:off x="2068043" y="4941809"/>
                  <a:ext cx="3479992" cy="773738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𝑇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≃</m:t>
                        </m:r>
                        <m:f>
                          <m:fPr>
                            <m:ctrlPr>
                              <a:rPr lang="en-US" sz="2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(</m:t>
                            </m:r>
                            <m:sSubSup>
                              <m:sSubSupPr>
                                <m:ctrlPr>
                                  <a:rPr lang="en-US" sz="20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en-US" sz="20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𝑚</m:t>
                                </m:r>
                              </m:e>
                              <m:sub>
                                <m:sSup>
                                  <m:sSupPr>
                                    <m:ctrlPr>
                                      <a:rPr lang="en-US" sz="20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20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𝐻</m:t>
                                    </m:r>
                                  </m:e>
                                  <m:sup>
                                    <m:r>
                                      <a:rPr lang="en-US" sz="20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±</m:t>
                                    </m:r>
                                  </m:sup>
                                </m:sSup>
                              </m:sub>
                              <m:sup>
                                <m:r>
                                  <a:rPr lang="en-US" sz="20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bSup>
                            <m:r>
                              <a:rPr lang="en-US" sz="2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−</m:t>
                            </m:r>
                            <m:sSubSup>
                              <m:sSubSupPr>
                                <m:ctrlPr>
                                  <a:rPr lang="en-US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en-US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𝑚</m:t>
                                </m:r>
                              </m:e>
                              <m:sub>
                                <m:sSub>
                                  <m:sSubPr>
                                    <m:ctrlPr>
                                      <a:rPr lang="en-US" sz="20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0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h</m:t>
                                    </m:r>
                                  </m:e>
                                  <m:sub>
                                    <m:r>
                                      <a:rPr lang="en-US" sz="20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2</m:t>
                                    </m:r>
                                  </m:sub>
                                </m:sSub>
                              </m:sub>
                              <m:sup>
                                <m:r>
                                  <a:rPr lang="en-US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bSup>
                            <m:r>
                              <a:rPr lang="en-US" sz="2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)(</m:t>
                            </m:r>
                            <m:sSubSup>
                              <m:sSubSupPr>
                                <m:ctrlPr>
                                  <a:rPr lang="en-US" sz="20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en-US" sz="20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𝑚</m:t>
                                </m:r>
                              </m:e>
                              <m:sub>
                                <m:sSup>
                                  <m:sSupPr>
                                    <m:ctrlPr>
                                      <a:rPr lang="en-US" sz="20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20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𝐻</m:t>
                                    </m:r>
                                  </m:e>
                                  <m:sup>
                                    <m:r>
                                      <a:rPr lang="en-US" sz="20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±</m:t>
                                    </m:r>
                                  </m:sup>
                                </m:sSup>
                              </m:sub>
                              <m:sup>
                                <m:r>
                                  <a:rPr lang="en-US" sz="20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bSup>
                            <m:r>
                              <a:rPr lang="en-US" sz="2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−</m:t>
                            </m:r>
                            <m:sSubSup>
                              <m:sSubSupPr>
                                <m:ctrlPr>
                                  <a:rPr lang="en-US" sz="20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en-US" sz="20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𝑚</m:t>
                                </m:r>
                              </m:e>
                              <m:sub>
                                <m:sSub>
                                  <m:sSubPr>
                                    <m:ctrlPr>
                                      <a:rPr lang="en-US" sz="200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0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h</m:t>
                                    </m:r>
                                  </m:e>
                                  <m:sub>
                                    <m:r>
                                      <a:rPr lang="en-US" sz="20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3</m:t>
                                    </m:r>
                                  </m:sub>
                                </m:sSub>
                              </m:sub>
                              <m:sup>
                                <m:r>
                                  <a:rPr lang="en-US" sz="20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bSup>
                            <m:r>
                              <a:rPr lang="en-US" sz="2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)</m:t>
                            </m:r>
                          </m:num>
                          <m:den>
                            <m:r>
                              <a:rPr lang="en-US" sz="2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48</m:t>
                            </m:r>
                            <m:r>
                              <a:rPr lang="en-US" sz="2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𝜋</m:t>
                            </m:r>
                            <m:sSubSup>
                              <m:sSubSupPr>
                                <m:ctrlPr>
                                  <a:rPr lang="en-US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en-US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𝑠</m:t>
                                </m:r>
                              </m:e>
                              <m:sub>
                                <m:r>
                                  <a:rPr lang="en-US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𝑊</m:t>
                                </m:r>
                              </m:sub>
                              <m:sup>
                                <m:r>
                                  <a:rPr lang="en-US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bSup>
                            <m:sSubSup>
                              <m:sSubSupPr>
                                <m:ctrlPr>
                                  <a:rPr lang="en-US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en-US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𝑚</m:t>
                                </m:r>
                              </m:e>
                              <m:sub>
                                <m:r>
                                  <a:rPr lang="en-US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𝑊</m:t>
                                </m:r>
                              </m:sub>
                              <m:sup>
                                <m:r>
                                  <a:rPr lang="en-US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bSup>
                            <m:sSubSup>
                              <m:sSubSupPr>
                                <m:ctrlPr>
                                  <a:rPr lang="en-US" sz="20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en-US" sz="20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𝑚</m:t>
                                </m:r>
                              </m:e>
                              <m:sub>
                                <m:sSub>
                                  <m:sSubPr>
                                    <m:ctrlPr>
                                      <a:rPr lang="en-US" sz="20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0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h</m:t>
                                    </m:r>
                                  </m:e>
                                  <m:sub>
                                    <m:r>
                                      <a:rPr lang="en-US" sz="20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3</m:t>
                                    </m:r>
                                  </m:sub>
                                </m:sSub>
                              </m:sub>
                              <m:sup>
                                <m:r>
                                  <a:rPr lang="en-US" sz="20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bSup>
                          </m:den>
                        </m:f>
                      </m:oMath>
                    </m:oMathPara>
                  </a14:m>
                  <a:endParaRPr lang="en-US" sz="2000" dirty="0"/>
                </a:p>
              </p:txBody>
            </p:sp>
          </mc:Choice>
          <mc:Fallback xmlns="">
            <p:sp>
              <p:nvSpPr>
                <p:cNvPr id="10" name="TextBox 9">
                  <a:extLst>
                    <a:ext uri="{FF2B5EF4-FFF2-40B4-BE49-F238E27FC236}">
                      <a16:creationId xmlns:a16="http://schemas.microsoft.com/office/drawing/2014/main" id="{5B9D0E41-417F-9B46-9D2B-DEE6BA528A14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068043" y="4941809"/>
                  <a:ext cx="3479992" cy="773738"/>
                </a:xfrm>
                <a:prstGeom prst="rect">
                  <a:avLst/>
                </a:prstGeom>
                <a:blipFill>
                  <a:blip r:embed="rId4"/>
                  <a:stretch>
                    <a:fillRect l="-727" t="-1613" r="-2182" b="-8065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9E04CD63-E717-374A-A977-0EDF247BC6E9}"/>
                  </a:ext>
                </a:extLst>
              </p:cNvPr>
              <p:cNvSpPr txBox="1"/>
              <p:nvPr/>
            </p:nvSpPr>
            <p:spPr>
              <a:xfrm>
                <a:off x="757238" y="6057900"/>
                <a:ext cx="5529262" cy="53373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Wingdings" pitchFamily="2" charset="2"/>
                  <a:buChar char="§"/>
                </a:pPr>
                <a:r>
                  <a:rPr lang="en-US" sz="2400" dirty="0">
                    <a:solidFill>
                      <a:srgbClr val="C00000"/>
                    </a:solidFill>
                  </a:rPr>
                  <a:t>We choose  </a:t>
                </a:r>
                <a14:m>
                  <m:oMath xmlns:m="http://schemas.openxmlformats.org/officeDocument/2006/math">
                    <m:r>
                      <a:rPr lang="en-US" sz="2400" b="0" i="0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sSubSup>
                      <m:sSubSupPr>
                        <m:ctrlPr>
                          <a:rPr lang="en-US" sz="2400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2400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sSup>
                          <m:sSupPr>
                            <m:ctrlPr>
                              <a:rPr lang="en-US" sz="2400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400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𝐻</m:t>
                            </m:r>
                          </m:e>
                          <m:sup>
                            <m:r>
                              <a:rPr lang="en-US" sz="2400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±</m:t>
                            </m:r>
                          </m:sup>
                        </m:sSup>
                      </m:sub>
                      <m:sup>
                        <m:r>
                          <a:rPr lang="en-US" sz="2400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bSup>
                    <m:r>
                      <a:rPr lang="en-US" sz="2400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  <m:sSubSup>
                      <m:sSubSupPr>
                        <m:ctrlPr>
                          <a:rPr lang="en-US" sz="2400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2400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sSub>
                          <m:sSubPr>
                            <m:ctrlPr>
                              <a:rPr lang="en-US" sz="2400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h</m:t>
                            </m:r>
                          </m:e>
                          <m:sub>
                            <m:r>
                              <a:rPr lang="en-US" sz="2400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sub>
                      <m:sup>
                        <m:r>
                          <a:rPr lang="en-US" sz="2400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bSup>
                  </m:oMath>
                </a14:m>
                <a:endParaRPr lang="en-US" sz="2400" dirty="0">
                  <a:solidFill>
                    <a:srgbClr val="C00000"/>
                  </a:solidFill>
                </a:endParaRPr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9E04CD63-E717-374A-A977-0EDF247BC6E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7238" y="6057900"/>
                <a:ext cx="5529262" cy="533736"/>
              </a:xfrm>
              <a:prstGeom prst="rect">
                <a:avLst/>
              </a:prstGeom>
              <a:blipFill>
                <a:blip r:embed="rId5"/>
                <a:stretch>
                  <a:fillRect l="-1376" t="-4762" b="-1904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4" name="Group 13">
            <a:extLst>
              <a:ext uri="{FF2B5EF4-FFF2-40B4-BE49-F238E27FC236}">
                <a16:creationId xmlns:a16="http://schemas.microsoft.com/office/drawing/2014/main" id="{D5E827E1-5E0B-9745-B148-D0316A2D4E9A}"/>
              </a:ext>
            </a:extLst>
          </p:cNvPr>
          <p:cNvGrpSpPr/>
          <p:nvPr/>
        </p:nvGrpSpPr>
        <p:grpSpPr>
          <a:xfrm>
            <a:off x="6441897" y="1777430"/>
            <a:ext cx="5335756" cy="4221106"/>
            <a:chOff x="6441897" y="1777430"/>
            <a:chExt cx="5335756" cy="4221106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A0F85490-009E-964C-804D-209977898703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6643967" y="1777430"/>
              <a:ext cx="3885921" cy="3703250"/>
            </a:xfrm>
            <a:prstGeom prst="rect">
              <a:avLst/>
            </a:prstGeom>
          </p:spPr>
        </p:pic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C3C9C468-F900-9C46-AF6A-715CD160FE30}"/>
                </a:ext>
              </a:extLst>
            </p:cNvPr>
            <p:cNvSpPr/>
            <p:nvPr/>
          </p:nvSpPr>
          <p:spPr>
            <a:xfrm>
              <a:off x="6441897" y="5629204"/>
              <a:ext cx="5335756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b="1" dirty="0" err="1">
                  <a:solidFill>
                    <a:srgbClr val="000000"/>
                  </a:solidFill>
                  <a:latin typeface="arial" panose="020B0604020202020204" pitchFamily="34" charset="0"/>
                </a:rPr>
                <a:t>H.Haber</a:t>
              </a:r>
              <a:r>
                <a:rPr lang="en-US" b="1" dirty="0">
                  <a:solidFill>
                    <a:srgbClr val="000000"/>
                  </a:solidFill>
                  <a:latin typeface="arial" panose="020B0604020202020204" pitchFamily="34" charset="0"/>
                </a:rPr>
                <a:t>, </a:t>
              </a:r>
              <a:r>
                <a:rPr lang="en-US" b="1" dirty="0" err="1">
                  <a:solidFill>
                    <a:srgbClr val="000000"/>
                  </a:solidFill>
                  <a:latin typeface="arial" panose="020B0604020202020204" pitchFamily="34" charset="0"/>
                </a:rPr>
                <a:t>D.O’Neil</a:t>
              </a:r>
              <a:r>
                <a:rPr lang="en-US" b="1" dirty="0">
                  <a:solidFill>
                    <a:srgbClr val="000000"/>
                  </a:solidFill>
                  <a:latin typeface="arial" panose="020B0604020202020204" pitchFamily="34" charset="0"/>
                </a:rPr>
                <a:t> </a:t>
              </a:r>
              <a:r>
                <a:rPr lang="en-US" b="1" dirty="0" err="1">
                  <a:solidFill>
                    <a:srgbClr val="000000"/>
                  </a:solidFill>
                  <a:latin typeface="arial" panose="020B0604020202020204" pitchFamily="34" charset="0"/>
                </a:rPr>
                <a:t>Phys.Rev</a:t>
              </a:r>
              <a:r>
                <a:rPr lang="en-US" b="1" dirty="0">
                  <a:solidFill>
                    <a:srgbClr val="000000"/>
                  </a:solidFill>
                  <a:latin typeface="arial" panose="020B0604020202020204" pitchFamily="34" charset="0"/>
                </a:rPr>
                <a:t>. D83 (2011) 055017</a:t>
              </a:r>
              <a:r>
                <a:rPr lang="en-US" dirty="0">
                  <a:solidFill>
                    <a:srgbClr val="000000"/>
                  </a:solidFill>
                  <a:latin typeface="arial" panose="020B0604020202020204" pitchFamily="34" charset="0"/>
                </a:rPr>
                <a:t> 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5749240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11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14072D-7597-1C48-BDA9-8B442BD882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774" y="32729"/>
            <a:ext cx="10364451" cy="1596177"/>
          </a:xfrm>
        </p:spPr>
        <p:txBody>
          <a:bodyPr/>
          <a:lstStyle/>
          <a:p>
            <a:r>
              <a:rPr lang="en-US" dirty="0"/>
              <a:t>Electron EDM constraint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727B5B2-4F33-9C4A-998E-0715FE575BCC}"/>
              </a:ext>
            </a:extLst>
          </p:cNvPr>
          <p:cNvSpPr txBox="1"/>
          <p:nvPr/>
        </p:nvSpPr>
        <p:spPr>
          <a:xfrm>
            <a:off x="756608" y="1370890"/>
            <a:ext cx="448627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Fermion contributions: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95532AA9-9EBD-E14E-A36F-AC6C90836188}"/>
              </a:ext>
            </a:extLst>
          </p:cNvPr>
          <p:cNvGrpSpPr/>
          <p:nvPr/>
        </p:nvGrpSpPr>
        <p:grpSpPr>
          <a:xfrm>
            <a:off x="913773" y="1879463"/>
            <a:ext cx="8380813" cy="821240"/>
            <a:chOff x="756608" y="2107698"/>
            <a:chExt cx="8380813" cy="821240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D4B020D0-6F10-0A44-A432-AE6E5DC7325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56608" y="2209800"/>
              <a:ext cx="900596" cy="450298"/>
            </a:xfrm>
            <a:prstGeom prst="rect">
              <a:avLst/>
            </a:prstGeom>
          </p:spPr>
        </p:pic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8B997200-EA8D-0944-8527-458F3793242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098221" y="2107698"/>
              <a:ext cx="7039200" cy="821240"/>
            </a:xfrm>
            <a:prstGeom prst="rect">
              <a:avLst/>
            </a:prstGeom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" name="TextBox 7">
                  <a:extLst>
                    <a:ext uri="{FF2B5EF4-FFF2-40B4-BE49-F238E27FC236}">
                      <a16:creationId xmlns:a16="http://schemas.microsoft.com/office/drawing/2014/main" id="{E618C9BF-B40B-3F47-8FE8-D88FB160E0BF}"/>
                    </a:ext>
                  </a:extLst>
                </p:cNvPr>
                <p:cNvSpPr txBox="1"/>
                <p:nvPr/>
              </p:nvSpPr>
              <p:spPr>
                <a:xfrm>
                  <a:off x="1764701" y="2331149"/>
                  <a:ext cx="226023" cy="276999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∝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8" name="TextBox 7">
                  <a:extLst>
                    <a:ext uri="{FF2B5EF4-FFF2-40B4-BE49-F238E27FC236}">
                      <a16:creationId xmlns:a16="http://schemas.microsoft.com/office/drawing/2014/main" id="{E618C9BF-B40B-3F47-8FE8-D88FB160E0BF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764701" y="2331149"/>
                  <a:ext cx="226023" cy="276999"/>
                </a:xfrm>
                <a:prstGeom prst="rect">
                  <a:avLst/>
                </a:prstGeom>
                <a:blipFill>
                  <a:blip r:embed="rId4"/>
                  <a:stretch>
                    <a:fillRect l="-16667" r="-16667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10" name="Rectangle 9">
            <a:extLst>
              <a:ext uri="{FF2B5EF4-FFF2-40B4-BE49-F238E27FC236}">
                <a16:creationId xmlns:a16="http://schemas.microsoft.com/office/drawing/2014/main" id="{ED490F14-120A-0343-A6B3-605D8A023E42}"/>
              </a:ext>
            </a:extLst>
          </p:cNvPr>
          <p:cNvSpPr/>
          <p:nvPr/>
        </p:nvSpPr>
        <p:spPr>
          <a:xfrm>
            <a:off x="756608" y="2842690"/>
            <a:ext cx="385503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latin typeface="CMR12"/>
              </a:rPr>
              <a:t>Higgs boson-loop contributions: </a:t>
            </a:r>
            <a:endParaRPr lang="en-US" sz="2000" dirty="0"/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12C404E8-49B3-CD43-A40C-ABC2BAA2DCB7}"/>
              </a:ext>
            </a:extLst>
          </p:cNvPr>
          <p:cNvGrpSpPr/>
          <p:nvPr/>
        </p:nvGrpSpPr>
        <p:grpSpPr>
          <a:xfrm>
            <a:off x="1104296" y="3261852"/>
            <a:ext cx="8335576" cy="1377635"/>
            <a:chOff x="1104296" y="3261852"/>
            <a:chExt cx="8335576" cy="1377635"/>
          </a:xfrm>
        </p:grpSpPr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1C160692-A2C4-5E4C-AEEE-5EB45E18964F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104296" y="3261852"/>
              <a:ext cx="8335576" cy="821239"/>
            </a:xfrm>
            <a:prstGeom prst="rect">
              <a:avLst/>
            </a:prstGeom>
          </p:spPr>
        </p:pic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6FF2B443-B225-F14F-B308-B46846B29E66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104296" y="3962934"/>
              <a:ext cx="6175718" cy="676553"/>
            </a:xfrm>
            <a:prstGeom prst="rect">
              <a:avLst/>
            </a:prstGeom>
          </p:spPr>
        </p:pic>
      </p:grpSp>
      <p:sp>
        <p:nvSpPr>
          <p:cNvPr id="14" name="Rectangle 13">
            <a:extLst>
              <a:ext uri="{FF2B5EF4-FFF2-40B4-BE49-F238E27FC236}">
                <a16:creationId xmlns:a16="http://schemas.microsoft.com/office/drawing/2014/main" id="{FAA7816B-368E-C34C-AB5D-4F76D5306515}"/>
              </a:ext>
            </a:extLst>
          </p:cNvPr>
          <p:cNvSpPr/>
          <p:nvPr/>
        </p:nvSpPr>
        <p:spPr>
          <a:xfrm>
            <a:off x="756608" y="4866828"/>
            <a:ext cx="320299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latin typeface="CMR12"/>
              </a:rPr>
              <a:t>gauge-loop contributions </a:t>
            </a:r>
            <a:endParaRPr lang="en-US" sz="2000" dirty="0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783C4B0D-3B84-C745-822B-9D442736B233}"/>
              </a:ext>
            </a:extLst>
          </p:cNvPr>
          <p:cNvGrpSpPr/>
          <p:nvPr/>
        </p:nvGrpSpPr>
        <p:grpSpPr>
          <a:xfrm>
            <a:off x="1133537" y="5247563"/>
            <a:ext cx="10459013" cy="1458874"/>
            <a:chOff x="1133537" y="5247563"/>
            <a:chExt cx="10459013" cy="1458874"/>
          </a:xfrm>
        </p:grpSpPr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1B1EB552-09C0-6847-B792-E015714C5628}"/>
                </a:ext>
              </a:extLst>
            </p:cNvPr>
            <p:cNvGrpSpPr/>
            <p:nvPr/>
          </p:nvGrpSpPr>
          <p:grpSpPr>
            <a:xfrm>
              <a:off x="1261791" y="5247563"/>
              <a:ext cx="10330759" cy="685557"/>
              <a:chOff x="913773" y="5430254"/>
              <a:chExt cx="10330759" cy="685557"/>
            </a:xfrm>
          </p:grpSpPr>
          <p:pic>
            <p:nvPicPr>
              <p:cNvPr id="15" name="Picture 14">
                <a:extLst>
                  <a:ext uri="{FF2B5EF4-FFF2-40B4-BE49-F238E27FC236}">
                    <a16:creationId xmlns:a16="http://schemas.microsoft.com/office/drawing/2014/main" id="{CD8358DA-EFC5-7D40-ADED-5A968CB9E60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913773" y="5430254"/>
                <a:ext cx="4429751" cy="685557"/>
              </a:xfrm>
              <a:prstGeom prst="rect">
                <a:avLst/>
              </a:prstGeom>
            </p:spPr>
          </p:pic>
          <p:pic>
            <p:nvPicPr>
              <p:cNvPr id="16" name="Picture 15">
                <a:extLst>
                  <a:ext uri="{FF2B5EF4-FFF2-40B4-BE49-F238E27FC236}">
                    <a16:creationId xmlns:a16="http://schemas.microsoft.com/office/drawing/2014/main" id="{81CFC639-2469-CE4F-B807-145B267915A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5272084" y="5455529"/>
                <a:ext cx="5972448" cy="603129"/>
              </a:xfrm>
              <a:prstGeom prst="rect">
                <a:avLst/>
              </a:prstGeom>
            </p:spPr>
          </p:pic>
        </p:grpSp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4B275CCB-7041-124F-8485-B1E2945CD6D3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1133537" y="6103308"/>
              <a:ext cx="7144758" cy="603129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1282812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0" grpId="0"/>
      <p:bldP spid="1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F162A3ED-041D-3F49-B6ED-7563FBF75473}"/>
              </a:ext>
            </a:extLst>
          </p:cNvPr>
          <p:cNvSpPr txBox="1">
            <a:spLocks/>
          </p:cNvSpPr>
          <p:nvPr/>
        </p:nvSpPr>
        <p:spPr>
          <a:xfrm>
            <a:off x="913774" y="32729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 cap="all" baseline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Electron EDM constraint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9054E73A-B389-9F47-9C95-DE00AD9EF831}"/>
                  </a:ext>
                </a:extLst>
              </p:cNvPr>
              <p:cNvSpPr txBox="1"/>
              <p:nvPr/>
            </p:nvSpPr>
            <p:spPr>
              <a:xfrm>
                <a:off x="913774" y="1512489"/>
                <a:ext cx="4425699" cy="41203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𝑚</m:t>
                            </m:r>
                          </m:e>
                          <m:sub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h</m:t>
                                </m:r>
                              </m:e>
                              <m:sub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3</m:t>
                                </m:r>
                              </m:sub>
                            </m:sSub>
                          </m:sub>
                        </m:sSub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𝜃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12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𝜋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  <m:r>
                      <a:rPr lang="en-US" b="0" i="0" smtClean="0">
                        <a:latin typeface="Cambria Math" panose="02040503050406030204" pitchFamily="18" charset="0"/>
                      </a:rPr>
                      <m:t>,</m:t>
                    </m:r>
                    <m:r>
                      <m:rPr>
                        <m:sty m:val="p"/>
                      </m:rPr>
                      <a:rPr lang="el-GR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ϵ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𝑍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3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</m:t>
                    </m:r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d>
                      <m:dPr>
                        <m:begChr m:val=""/>
                        <m:endChr m:val="}"/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Re</m:t>
                        </m:r>
                        <m:d>
                          <m:dPr>
                            <m:begChr m:val="["/>
                            <m:endChr m:val="]"/>
                            <m:ctrlP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acc>
                                  <m:accPr>
                                    <m:chr m:val="̃"/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𝑍</m:t>
                                    </m:r>
                                  </m:e>
                                </m:acc>
                              </m:e>
                              <m:sub>
                                <m: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7</m:t>
                                </m:r>
                              </m:sub>
                            </m:sSub>
                          </m:e>
                        </m:d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𝑚</m:t>
                            </m:r>
                          </m:e>
                          <m:sub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h</m:t>
                                </m:r>
                              </m:e>
                              <m:sub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b>
                            </m:sSub>
                          </m:sub>
                        </m:sSub>
                        <m:r>
                          <a:rPr lang="en-US" i="1">
                            <a:latin typeface="Cambria Math" panose="02040503050406030204" pitchFamily="18" charset="0"/>
                          </a:rPr>
                          <m:t>=</m:t>
                        </m:r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𝑚</m:t>
                            </m:r>
                          </m:e>
                          <m:sub>
                            <m:sSup>
                              <m:sSup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𝐻</m:t>
                                </m:r>
                              </m:e>
                              <m:sup>
                                <m: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±</m:t>
                                </m:r>
                              </m:sup>
                            </m:sSup>
                          </m:sub>
                        </m:sSub>
                      </m:e>
                    </m:d>
                  </m:oMath>
                </a14:m>
                <a:r>
                  <a:rPr lang="en-US" dirty="0"/>
                  <a:t>+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𝜃</m:t>
                        </m:r>
                      </m:e>
                      <m:sub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23</m:t>
                        </m:r>
                      </m:sub>
                    </m:sSub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9054E73A-B389-9F47-9C95-DE00AD9EF83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13774" y="1512489"/>
                <a:ext cx="4425699" cy="412036"/>
              </a:xfrm>
              <a:prstGeom prst="rect">
                <a:avLst/>
              </a:prstGeom>
              <a:blipFill>
                <a:blip r:embed="rId3"/>
                <a:stretch>
                  <a:fillRect l="-16905" t="-212121" b="-30909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" name="Picture 1">
            <a:extLst>
              <a:ext uri="{FF2B5EF4-FFF2-40B4-BE49-F238E27FC236}">
                <a16:creationId xmlns:a16="http://schemas.microsoft.com/office/drawing/2014/main" id="{3C4D6AAE-62C0-7A46-89A8-1260FBB9512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7745" y="2328863"/>
            <a:ext cx="10956509" cy="434339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42276324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16E277-A052-6640-9BB2-99000A8825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774" y="104167"/>
            <a:ext cx="10364451" cy="1596177"/>
          </a:xfrm>
        </p:spPr>
        <p:txBody>
          <a:bodyPr/>
          <a:lstStyle/>
          <a:p>
            <a:r>
              <a:rPr lang="en-US" dirty="0"/>
              <a:t>Collider Phenomenology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CB9E233-A5F6-464C-9FF6-0060F995AEE0}"/>
              </a:ext>
            </a:extLst>
          </p:cNvPr>
          <p:cNvSpPr txBox="1"/>
          <p:nvPr/>
        </p:nvSpPr>
        <p:spPr>
          <a:xfrm>
            <a:off x="913774" y="2213844"/>
            <a:ext cx="492442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Branching ratios for benchmark points: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302271D-F572-364D-83A9-14F2F72BF07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19300" y="1452126"/>
            <a:ext cx="6847834" cy="625373"/>
          </a:xfrm>
          <a:prstGeom prst="rect">
            <a:avLst/>
          </a:prstGeom>
          <a:solidFill>
            <a:srgbClr val="FFFF00"/>
          </a:solidFill>
          <a:ln>
            <a:solidFill>
              <a:srgbClr val="C00000"/>
            </a:solidFill>
          </a:ln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2434D9F6-4CE0-C442-BD7E-38081228EC7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77165" y="2844009"/>
            <a:ext cx="7887253" cy="380763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C94E4D69-714D-1349-95DB-860DA879B4E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05475" y="2184552"/>
            <a:ext cx="3709987" cy="4946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78234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46768F-E976-7B4B-96BC-B9ED1EC48C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774" y="0"/>
            <a:ext cx="10364451" cy="1596177"/>
          </a:xfrm>
        </p:spPr>
        <p:txBody>
          <a:bodyPr/>
          <a:lstStyle/>
          <a:p>
            <a:r>
              <a:rPr lang="en-US" dirty="0"/>
              <a:t>SM Mass origin 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2BB689E2-0E91-1142-B27F-AE91DE15844B}"/>
              </a:ext>
            </a:extLst>
          </p:cNvPr>
          <p:cNvGrpSpPr/>
          <p:nvPr/>
        </p:nvGrpSpPr>
        <p:grpSpPr>
          <a:xfrm>
            <a:off x="6840638" y="1470674"/>
            <a:ext cx="4437587" cy="4845072"/>
            <a:chOff x="6840638" y="1470674"/>
            <a:chExt cx="4437587" cy="4845072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D820D54C-B8D5-FE4F-8DB6-04661FC10ED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840639" y="1470674"/>
              <a:ext cx="4241800" cy="4178300"/>
            </a:xfrm>
            <a:prstGeom prst="rect">
              <a:avLst/>
            </a:prstGeom>
          </p:spPr>
        </p:pic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88667740-FC25-8D48-9909-1B64B33D9BF4}"/>
                </a:ext>
              </a:extLst>
            </p:cNvPr>
            <p:cNvSpPr txBox="1"/>
            <p:nvPr/>
          </p:nvSpPr>
          <p:spPr>
            <a:xfrm>
              <a:off x="6840638" y="5946414"/>
              <a:ext cx="443758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ATLAS, </a:t>
              </a:r>
              <a:r>
                <a:rPr lang="en-US" dirty="0" err="1"/>
                <a:t>Phys.Rev</a:t>
              </a:r>
              <a:r>
                <a:rPr lang="en-US" dirty="0"/>
                <a:t>. D101 (2020) no.1, 012002</a:t>
              </a:r>
            </a:p>
          </p:txBody>
        </p: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682E6257-7213-A447-B06F-D925C338BF51}"/>
              </a:ext>
            </a:extLst>
          </p:cNvPr>
          <p:cNvGrpSpPr/>
          <p:nvPr/>
        </p:nvGrpSpPr>
        <p:grpSpPr>
          <a:xfrm>
            <a:off x="913774" y="1545648"/>
            <a:ext cx="4437589" cy="4770098"/>
            <a:chOff x="913774" y="1545648"/>
            <a:chExt cx="4437589" cy="4770098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FAEEFFF7-1B17-2045-8169-A7AD15B6234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913774" y="1545648"/>
              <a:ext cx="4437589" cy="4128887"/>
            </a:xfrm>
            <a:prstGeom prst="rect">
              <a:avLst/>
            </a:prstGeom>
          </p:spPr>
        </p:pic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1572B79C-021A-E54B-92CE-52B64AE68927}"/>
                </a:ext>
              </a:extLst>
            </p:cNvPr>
            <p:cNvSpPr txBox="1"/>
            <p:nvPr/>
          </p:nvSpPr>
          <p:spPr>
            <a:xfrm>
              <a:off x="1014401" y="5946414"/>
              <a:ext cx="423633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CMS, CMS-PAS-HIG-17-031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3496247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6D1D2C-ADFD-EB40-AD06-63E14AD059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774" y="118455"/>
            <a:ext cx="10364451" cy="1596177"/>
          </a:xfrm>
        </p:spPr>
        <p:txBody>
          <a:bodyPr/>
          <a:lstStyle/>
          <a:p>
            <a:r>
              <a:rPr lang="en-US" dirty="0"/>
              <a:t>Other Constraints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FF557887-0F5A-7641-9B64-C63819E59B6D}"/>
              </a:ext>
            </a:extLst>
          </p:cNvPr>
          <p:cNvGrpSpPr/>
          <p:nvPr/>
        </p:nvGrpSpPr>
        <p:grpSpPr>
          <a:xfrm>
            <a:off x="5895974" y="1771139"/>
            <a:ext cx="5805488" cy="4601085"/>
            <a:chOff x="5895974" y="1771139"/>
            <a:chExt cx="5805488" cy="4601085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E02FBD33-D0F7-4740-96B1-FD6038251FF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895974" y="1955805"/>
              <a:ext cx="5805488" cy="4416419"/>
            </a:xfrm>
            <a:prstGeom prst="rect">
              <a:avLst/>
            </a:prstGeom>
          </p:spPr>
        </p:pic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CF683BE0-FF6C-C449-AF63-A239F8F30B02}"/>
                </a:ext>
              </a:extLst>
            </p:cNvPr>
            <p:cNvSpPr/>
            <p:nvPr/>
          </p:nvSpPr>
          <p:spPr>
            <a:xfrm>
              <a:off x="7726303" y="1771139"/>
              <a:ext cx="3506088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b="1" dirty="0">
                  <a:solidFill>
                    <a:srgbClr val="000000"/>
                  </a:solidFill>
                  <a:latin typeface="arial" panose="020B0604020202020204" pitchFamily="34" charset="0"/>
                </a:rPr>
                <a:t>CMS, PhysRevLett.122.121803</a:t>
              </a:r>
              <a:endParaRPr lang="en-US" dirty="0"/>
            </a:p>
          </p:txBody>
        </p:sp>
      </p:grpSp>
      <p:pic>
        <p:nvPicPr>
          <p:cNvPr id="3" name="Picture 2">
            <a:extLst>
              <a:ext uri="{FF2B5EF4-FFF2-40B4-BE49-F238E27FC236}">
                <a16:creationId xmlns:a16="http://schemas.microsoft.com/office/drawing/2014/main" id="{8D1D6A5C-13E0-8242-A46D-6BAB365B13A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39410" y="2094333"/>
            <a:ext cx="4075457" cy="424669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6894289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7ABADA-0DFC-054A-9772-532CC02B42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774" y="118455"/>
            <a:ext cx="10364451" cy="1596177"/>
          </a:xfrm>
        </p:spPr>
        <p:txBody>
          <a:bodyPr/>
          <a:lstStyle/>
          <a:p>
            <a:r>
              <a:rPr lang="en-US" dirty="0"/>
              <a:t>Summary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82449C-4213-9C45-BCD8-98500DDCFD3E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/>
              <a:t>There is an interesting interplay between alignment limit and Cp conserving limit in C2HDM. In one case, the alignment limit is identical with the CP-limit, while in the other case they are independent.</a:t>
            </a:r>
          </a:p>
          <a:p>
            <a:r>
              <a:rPr lang="en-US" dirty="0"/>
              <a:t>There is a smoking-gun signal for CP violation at the LHC in C2HDM, without recourse to angular distributions, by searching for</a:t>
            </a:r>
          </a:p>
          <a:p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B375317-2732-6641-946F-31D84A8F514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35375" y="4545011"/>
            <a:ext cx="3564668" cy="412751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4D6CDBB7-F092-1249-BBEF-6114CE0C3E8B}"/>
              </a:ext>
            </a:extLst>
          </p:cNvPr>
          <p:cNvSpPr/>
          <p:nvPr/>
        </p:nvSpPr>
        <p:spPr>
          <a:xfrm>
            <a:off x="7153344" y="5329534"/>
            <a:ext cx="340029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  <a:latin typeface="APPLE CHANCERY" panose="03020702040506060504" pitchFamily="66" charset="-79"/>
                <a:cs typeface="APPLE CHANCERY" panose="03020702040506060504" pitchFamily="66" charset="-79"/>
              </a:rPr>
              <a:t>Thank you</a:t>
            </a:r>
            <a:endParaRPr lang="en-US" sz="5400" b="1" cap="none" spc="0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1512241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46768F-E976-7B4B-96BC-B9ED1EC48C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774" y="0"/>
            <a:ext cx="10364451" cy="1596177"/>
          </a:xfrm>
        </p:spPr>
        <p:txBody>
          <a:bodyPr/>
          <a:lstStyle/>
          <a:p>
            <a:r>
              <a:rPr lang="en-US" dirty="0"/>
              <a:t>SM Higgs Search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E568633-FEA1-3A40-802C-B4310F91320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82579" y="1503151"/>
            <a:ext cx="3748862" cy="4643306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78839FDF-94AA-2C48-9511-AC0D3AE2997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3774" y="1532470"/>
            <a:ext cx="5342298" cy="46433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26120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94BA52-3412-3744-86B4-04A29B34BC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774" y="0"/>
            <a:ext cx="10364451" cy="1596177"/>
          </a:xfrm>
        </p:spPr>
        <p:txBody>
          <a:bodyPr/>
          <a:lstStyle/>
          <a:p>
            <a:r>
              <a:rPr lang="en-US" dirty="0"/>
              <a:t>SM Higgs search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BB3F826-216B-474E-8BA3-D5D3A7A6840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3774" y="2436764"/>
            <a:ext cx="4287898" cy="2606724"/>
          </a:xfrm>
          <a:prstGeom prst="rect">
            <a:avLst/>
          </a:prstGeom>
        </p:spPr>
      </p:pic>
      <p:grpSp>
        <p:nvGrpSpPr>
          <p:cNvPr id="3" name="Group 2">
            <a:extLst>
              <a:ext uri="{FF2B5EF4-FFF2-40B4-BE49-F238E27FC236}">
                <a16:creationId xmlns:a16="http://schemas.microsoft.com/office/drawing/2014/main" id="{7F2313EA-9858-B441-80B3-B782761EC367}"/>
              </a:ext>
            </a:extLst>
          </p:cNvPr>
          <p:cNvGrpSpPr/>
          <p:nvPr/>
        </p:nvGrpSpPr>
        <p:grpSpPr>
          <a:xfrm>
            <a:off x="6095999" y="1596177"/>
            <a:ext cx="5628848" cy="4757914"/>
            <a:chOff x="6095999" y="1596177"/>
            <a:chExt cx="5628848" cy="4757914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2E6A1245-4830-7E40-BCBF-0EA29D5BE5F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095999" y="1596177"/>
              <a:ext cx="5628848" cy="4297702"/>
            </a:xfrm>
            <a:prstGeom prst="rect">
              <a:avLst/>
            </a:prstGeom>
          </p:spPr>
        </p:pic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B3E59046-47CB-EA4C-9C7B-E30601D114B8}"/>
                </a:ext>
              </a:extLst>
            </p:cNvPr>
            <p:cNvSpPr txBox="1"/>
            <p:nvPr/>
          </p:nvSpPr>
          <p:spPr>
            <a:xfrm>
              <a:off x="6942727" y="5984759"/>
              <a:ext cx="393539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ATLAS, Phys. Lett. B 800 (2020) 135103 </a:t>
              </a:r>
            </a:p>
          </p:txBody>
        </p:sp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id="{0B4BAE28-C2AF-DA48-A6FB-67B8551776F2}"/>
              </a:ext>
            </a:extLst>
          </p:cNvPr>
          <p:cNvSpPr txBox="1"/>
          <p:nvPr/>
        </p:nvSpPr>
        <p:spPr>
          <a:xfrm>
            <a:off x="627002" y="1596177"/>
            <a:ext cx="428789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SM Higgs self-interaction:</a:t>
            </a:r>
          </a:p>
        </p:txBody>
      </p:sp>
    </p:spTree>
    <p:extLst>
      <p:ext uri="{BB962C8B-B14F-4D97-AF65-F5344CB8AC3E}">
        <p14:creationId xmlns:p14="http://schemas.microsoft.com/office/powerpoint/2010/main" val="38733630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5457F3-CAE2-294F-BB00-9771448324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774" y="39783"/>
            <a:ext cx="10364451" cy="1596177"/>
          </a:xfrm>
        </p:spPr>
        <p:txBody>
          <a:bodyPr/>
          <a:lstStyle/>
          <a:p>
            <a:r>
              <a:rPr lang="en-US" altLang="zh-CN" dirty="0"/>
              <a:t>Extra</a:t>
            </a:r>
            <a:r>
              <a:rPr lang="zh-CN" altLang="en-US" dirty="0"/>
              <a:t> </a:t>
            </a:r>
            <a:r>
              <a:rPr lang="en-US" altLang="zh-CN" dirty="0"/>
              <a:t>Neutral Higgs search</a:t>
            </a:r>
            <a:endParaRPr lang="en-US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791BD34A-2EFB-A34D-B2BC-6BA44BED3737}"/>
              </a:ext>
            </a:extLst>
          </p:cNvPr>
          <p:cNvGrpSpPr/>
          <p:nvPr/>
        </p:nvGrpSpPr>
        <p:grpSpPr>
          <a:xfrm>
            <a:off x="6754078" y="1741867"/>
            <a:ext cx="4471686" cy="4819440"/>
            <a:chOff x="6806539" y="1913032"/>
            <a:chExt cx="4471686" cy="4819440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63609A35-8A09-D14B-8C97-1E928877B20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806539" y="1913032"/>
              <a:ext cx="4471686" cy="4383574"/>
            </a:xfrm>
            <a:prstGeom prst="rect">
              <a:avLst/>
            </a:prstGeom>
          </p:spPr>
        </p:pic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D8A23581-D32F-804C-9696-59F0ADBBCFCA}"/>
                </a:ext>
              </a:extLst>
            </p:cNvPr>
            <p:cNvSpPr txBox="1"/>
            <p:nvPr/>
          </p:nvSpPr>
          <p:spPr>
            <a:xfrm>
              <a:off x="7519022" y="6363140"/>
              <a:ext cx="362287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ATLAS, JHEP 1904 (2019) 092</a:t>
              </a:r>
            </a:p>
          </p:txBody>
        </p:sp>
      </p:grpSp>
      <p:grpSp>
        <p:nvGrpSpPr>
          <p:cNvPr id="4" name="Group 3">
            <a:extLst>
              <a:ext uri="{FF2B5EF4-FFF2-40B4-BE49-F238E27FC236}">
                <a16:creationId xmlns:a16="http://schemas.microsoft.com/office/drawing/2014/main" id="{1FC309FD-CAF0-D246-BAE9-4AB8FB8BBACD}"/>
              </a:ext>
            </a:extLst>
          </p:cNvPr>
          <p:cNvGrpSpPr/>
          <p:nvPr/>
        </p:nvGrpSpPr>
        <p:grpSpPr>
          <a:xfrm>
            <a:off x="1158024" y="1741867"/>
            <a:ext cx="4495062" cy="4805939"/>
            <a:chOff x="1600937" y="2111199"/>
            <a:chExt cx="4495062" cy="4805939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7E5F468C-9802-AA44-A900-CC657FB8ABF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600937" y="2111199"/>
              <a:ext cx="4279900" cy="4330700"/>
            </a:xfrm>
            <a:prstGeom prst="rect">
              <a:avLst/>
            </a:prstGeom>
          </p:spPr>
        </p:pic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238203EE-AB3C-9A45-AC26-D9A031FE2216}"/>
                </a:ext>
              </a:extLst>
            </p:cNvPr>
            <p:cNvSpPr txBox="1"/>
            <p:nvPr/>
          </p:nvSpPr>
          <p:spPr>
            <a:xfrm>
              <a:off x="2054639" y="6547806"/>
              <a:ext cx="404136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CMS, HIG-13-025-pas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81114655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5457F3-CAE2-294F-BB00-9771448324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774" y="39783"/>
            <a:ext cx="10364451" cy="1596177"/>
          </a:xfrm>
        </p:spPr>
        <p:txBody>
          <a:bodyPr/>
          <a:lstStyle/>
          <a:p>
            <a:r>
              <a:rPr lang="en-US" altLang="zh-CN" dirty="0"/>
              <a:t>Extra</a:t>
            </a:r>
            <a:r>
              <a:rPr lang="zh-CN" altLang="en-US" dirty="0"/>
              <a:t> </a:t>
            </a:r>
            <a:r>
              <a:rPr lang="en-US" altLang="zh-CN" dirty="0"/>
              <a:t>Charged Higgs search</a:t>
            </a:r>
            <a:endParaRPr lang="en-US" dirty="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F6B54411-6C74-2D45-AC25-2EC5E067D047}"/>
              </a:ext>
            </a:extLst>
          </p:cNvPr>
          <p:cNvGrpSpPr/>
          <p:nvPr/>
        </p:nvGrpSpPr>
        <p:grpSpPr>
          <a:xfrm>
            <a:off x="6210299" y="1885060"/>
            <a:ext cx="5459165" cy="4379190"/>
            <a:chOff x="6210299" y="1885060"/>
            <a:chExt cx="5459165" cy="4379190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A9A36141-FE8E-5747-A55A-1CABE63446F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210299" y="1885060"/>
              <a:ext cx="5459165" cy="3760758"/>
            </a:xfrm>
            <a:prstGeom prst="rect">
              <a:avLst/>
            </a:prstGeom>
          </p:spPr>
        </p:pic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EC33ACB9-62FD-174D-B462-81296375BF95}"/>
                </a:ext>
              </a:extLst>
            </p:cNvPr>
            <p:cNvSpPr/>
            <p:nvPr/>
          </p:nvSpPr>
          <p:spPr>
            <a:xfrm>
              <a:off x="7414534" y="5894918"/>
              <a:ext cx="2477858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>
                  <a:solidFill>
                    <a:srgbClr val="000000"/>
                  </a:solidFill>
                  <a:latin typeface="PT Sans" panose="020B0503020203020204" pitchFamily="34" charset="77"/>
                </a:rPr>
                <a:t>ATLAS-CONF-2020-039</a:t>
              </a:r>
              <a:endParaRPr lang="en-US" dirty="0"/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0DC877A3-FFCB-BF45-8D13-1ED6BA0A7155}"/>
              </a:ext>
            </a:extLst>
          </p:cNvPr>
          <p:cNvGrpSpPr/>
          <p:nvPr/>
        </p:nvGrpSpPr>
        <p:grpSpPr>
          <a:xfrm>
            <a:off x="1401141" y="1885060"/>
            <a:ext cx="3829673" cy="4379190"/>
            <a:chOff x="1401141" y="1885060"/>
            <a:chExt cx="3829673" cy="4379190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9EB4627D-FB46-4E4D-A08C-0EA7BC01369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401141" y="1885060"/>
              <a:ext cx="3829673" cy="3760759"/>
            </a:xfrm>
            <a:prstGeom prst="rect">
              <a:avLst/>
            </a:prstGeom>
          </p:spPr>
        </p:pic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3041DDE8-3C77-F145-BADF-859D29431713}"/>
                </a:ext>
              </a:extLst>
            </p:cNvPr>
            <p:cNvSpPr/>
            <p:nvPr/>
          </p:nvSpPr>
          <p:spPr>
            <a:xfrm>
              <a:off x="1648105" y="5894918"/>
              <a:ext cx="2852063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>
                  <a:latin typeface="Arial" panose="020B0604020202020204" pitchFamily="34" charset="0"/>
                </a:rPr>
                <a:t>CMS, JHEP07 (2019) 142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4764344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64C34D-4C3B-EF46-817F-8E038DC153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149" y="109230"/>
            <a:ext cx="10364451" cy="1596177"/>
          </a:xfrm>
        </p:spPr>
        <p:txBody>
          <a:bodyPr/>
          <a:lstStyle/>
          <a:p>
            <a:r>
              <a:rPr lang="en-US" dirty="0"/>
              <a:t>Two Higgs Doublet model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35695EF-F3D9-1148-9D24-A20A344E0DA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80659" y="1705407"/>
            <a:ext cx="7428616" cy="1915689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7AD8ACD4-D323-024D-90F4-B2237BCD0F54}"/>
              </a:ext>
            </a:extLst>
          </p:cNvPr>
          <p:cNvSpPr txBox="1"/>
          <p:nvPr/>
        </p:nvSpPr>
        <p:spPr>
          <a:xfrm>
            <a:off x="717630" y="1338944"/>
            <a:ext cx="30904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CP conserving 2HDM: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6B84BE3-767F-8446-A2F9-EDA18E5E509D}"/>
              </a:ext>
            </a:extLst>
          </p:cNvPr>
          <p:cNvSpPr txBox="1"/>
          <p:nvPr/>
        </p:nvSpPr>
        <p:spPr>
          <a:xfrm>
            <a:off x="717629" y="3713683"/>
            <a:ext cx="62734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In the basis, all the parameters are real. The VEVs are: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1560CD58-2D60-114B-8D1E-9EA9C23625F6}"/>
              </a:ext>
            </a:extLst>
          </p:cNvPr>
          <p:cNvGrpSpPr/>
          <p:nvPr/>
        </p:nvGrpSpPr>
        <p:grpSpPr>
          <a:xfrm>
            <a:off x="2355791" y="4393712"/>
            <a:ext cx="4893878" cy="1592794"/>
            <a:chOff x="2355791" y="4393712"/>
            <a:chExt cx="4893878" cy="1592794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" name="TextBox 6">
                  <a:extLst>
                    <a:ext uri="{FF2B5EF4-FFF2-40B4-BE49-F238E27FC236}">
                      <a16:creationId xmlns:a16="http://schemas.microsoft.com/office/drawing/2014/main" id="{12B8B3F8-B08E-D74B-B8E5-832231C1AF38}"/>
                    </a:ext>
                  </a:extLst>
                </p:cNvPr>
                <p:cNvSpPr txBox="1"/>
                <p:nvPr/>
              </p:nvSpPr>
              <p:spPr>
                <a:xfrm>
                  <a:off x="5267166" y="4393712"/>
                  <a:ext cx="1955437" cy="572273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d>
                          <m:dPr>
                            <m:begChr m:val="⟨"/>
                            <m:endChr m:val="⟩"/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m:rPr>
                                    <m:sty m:val="p"/>
                                  </m:rPr>
                                  <a:rPr lang="el-GR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Φ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b>
                            </m:sSub>
                          </m:e>
                        </m:d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=</m:t>
                        </m:r>
                        <m:f>
                          <m:f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rad>
                              <m:radPr>
                                <m:degHide m:val="on"/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radPr>
                              <m:deg/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e>
                            </m:rad>
                          </m:den>
                        </m:f>
                        <m:d>
                          <m:d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type m:val="noBar"/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num>
                              <m:den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𝑣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b>
                                </m:sSub>
                              </m:den>
                            </m:f>
                          </m:e>
                        </m:d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7" name="TextBox 6">
                  <a:extLst>
                    <a:ext uri="{FF2B5EF4-FFF2-40B4-BE49-F238E27FC236}">
                      <a16:creationId xmlns:a16="http://schemas.microsoft.com/office/drawing/2014/main" id="{12B8B3F8-B08E-D74B-B8E5-832231C1AF38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267166" y="4393712"/>
                  <a:ext cx="1955437" cy="572273"/>
                </a:xfrm>
                <a:prstGeom prst="rect">
                  <a:avLst/>
                </a:prstGeom>
                <a:blipFill>
                  <a:blip r:embed="rId3"/>
                  <a:stretch>
                    <a:fillRect t="-6522" b="-8696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" name="TextBox 7">
                  <a:extLst>
                    <a:ext uri="{FF2B5EF4-FFF2-40B4-BE49-F238E27FC236}">
                      <a16:creationId xmlns:a16="http://schemas.microsoft.com/office/drawing/2014/main" id="{9F84FB32-AF0A-7745-9DCD-47E3764FB1DC}"/>
                    </a:ext>
                  </a:extLst>
                </p:cNvPr>
                <p:cNvSpPr txBox="1"/>
                <p:nvPr/>
              </p:nvSpPr>
              <p:spPr>
                <a:xfrm>
                  <a:off x="2392101" y="4396046"/>
                  <a:ext cx="1723943" cy="572273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d>
                          <m:dPr>
                            <m:begChr m:val="⟨"/>
                            <m:endChr m:val="⟩"/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m:rPr>
                                    <m:sty m:val="p"/>
                                  </m:rPr>
                                  <a:rPr lang="el-GR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Φ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sub>
                            </m:sSub>
                          </m:e>
                        </m:d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=</m:t>
                        </m:r>
                        <m:f>
                          <m:f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rad>
                              <m:radPr>
                                <m:degHide m:val="on"/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radPr>
                              <m:deg/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e>
                            </m:rad>
                          </m:den>
                        </m:f>
                        <m:d>
                          <m:d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type m:val="noBar"/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num>
                              <m:den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𝑣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sub>
                                </m:sSub>
                              </m:den>
                            </m:f>
                          </m:e>
                        </m:d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8" name="TextBox 7">
                  <a:extLst>
                    <a:ext uri="{FF2B5EF4-FFF2-40B4-BE49-F238E27FC236}">
                      <a16:creationId xmlns:a16="http://schemas.microsoft.com/office/drawing/2014/main" id="{9F84FB32-AF0A-7745-9DCD-47E3764FB1DC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392101" y="4396046"/>
                  <a:ext cx="1723943" cy="572273"/>
                </a:xfrm>
                <a:prstGeom prst="rect">
                  <a:avLst/>
                </a:prstGeom>
                <a:blipFill>
                  <a:blip r:embed="rId4"/>
                  <a:stretch>
                    <a:fillRect t="-4348" b="-8696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41919C31-37F3-7549-8DA6-66CEE2554A19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876768" y="5378828"/>
              <a:ext cx="1372901" cy="607678"/>
            </a:xfrm>
            <a:prstGeom prst="rect">
              <a:avLst/>
            </a:prstGeom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" name="TextBox 9">
                  <a:extLst>
                    <a:ext uri="{FF2B5EF4-FFF2-40B4-BE49-F238E27FC236}">
                      <a16:creationId xmlns:a16="http://schemas.microsoft.com/office/drawing/2014/main" id="{4C47F527-DFFE-5149-AB0A-9E7C9ABE3E2A}"/>
                    </a:ext>
                  </a:extLst>
                </p:cNvPr>
                <p:cNvSpPr txBox="1"/>
                <p:nvPr/>
              </p:nvSpPr>
              <p:spPr>
                <a:xfrm>
                  <a:off x="2355791" y="5380556"/>
                  <a:ext cx="2586542" cy="563680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𝑣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=</m:t>
                        </m:r>
                        <m:rad>
                          <m:radPr>
                            <m:degHide m:val="on"/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sSubSup>
                              <m:sSubSup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𝑣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sub>
                              <m:sup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bSup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+</m:t>
                            </m:r>
                            <m:sSubSup>
                              <m:sSubSup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𝑣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b>
                              <m:sup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bSup>
                          </m:e>
                        </m:rad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=246 </m:t>
                        </m:r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GeV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10" name="TextBox 9">
                  <a:extLst>
                    <a:ext uri="{FF2B5EF4-FFF2-40B4-BE49-F238E27FC236}">
                      <a16:creationId xmlns:a16="http://schemas.microsoft.com/office/drawing/2014/main" id="{4C47F527-DFFE-5149-AB0A-9E7C9ABE3E2A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355791" y="5380556"/>
                  <a:ext cx="2586542" cy="563680"/>
                </a:xfrm>
                <a:prstGeom prst="rect">
                  <a:avLst/>
                </a:prstGeom>
                <a:blipFill>
                  <a:blip r:embed="rId6"/>
                  <a:stretch>
                    <a:fillRect l="-488" r="-976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11" name="Rectangle 10">
            <a:extLst>
              <a:ext uri="{FF2B5EF4-FFF2-40B4-BE49-F238E27FC236}">
                <a16:creationId xmlns:a16="http://schemas.microsoft.com/office/drawing/2014/main" id="{F09398FD-B29D-A844-93FA-50320DA64429}"/>
              </a:ext>
            </a:extLst>
          </p:cNvPr>
          <p:cNvSpPr/>
          <p:nvPr/>
        </p:nvSpPr>
        <p:spPr>
          <a:xfrm>
            <a:off x="159177" y="6075577"/>
            <a:ext cx="1203282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itchFamily="2" charset="2"/>
              <a:buChar char="§"/>
            </a:pPr>
            <a:r>
              <a:rPr lang="en-US" dirty="0">
                <a:solidFill>
                  <a:srgbClr val="C00000"/>
                </a:solidFill>
                <a:latin typeface="Helvetica" pitchFamily="2" charset="0"/>
              </a:rPr>
              <a:t>There are 8 real degrees of freedom:</a:t>
            </a:r>
          </a:p>
          <a:p>
            <a:r>
              <a:rPr lang="en-US" dirty="0">
                <a:solidFill>
                  <a:srgbClr val="C00000"/>
                </a:solidFill>
                <a:latin typeface="Helvetica" pitchFamily="2" charset="0"/>
              </a:rPr>
              <a:t>3 eaten Goldstones and 5 physical scalars -- 2 charged Higgs, 1 CP-odd neutral Higgs and 2 CP-even neutral Higgs.</a:t>
            </a:r>
            <a:endParaRPr lang="en-US" dirty="0">
              <a:solidFill>
                <a:srgbClr val="C00000"/>
              </a:solidFill>
              <a:effectLst/>
              <a:latin typeface="Helvetica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785364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1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B3BD09-1B75-3744-B082-7AC9026929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774" y="31495"/>
            <a:ext cx="10364451" cy="1596177"/>
          </a:xfrm>
        </p:spPr>
        <p:txBody>
          <a:bodyPr/>
          <a:lstStyle/>
          <a:p>
            <a:r>
              <a:rPr lang="en-US" dirty="0"/>
              <a:t>Two Higgs Doublet model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82D26AC5-18B5-F745-A8E4-CF01DE330D46}"/>
              </a:ext>
            </a:extLst>
          </p:cNvPr>
          <p:cNvSpPr/>
          <p:nvPr/>
        </p:nvSpPr>
        <p:spPr>
          <a:xfrm>
            <a:off x="428978" y="1908369"/>
            <a:ext cx="1165013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latin typeface="Helvetica" pitchFamily="2" charset="0"/>
              </a:rPr>
              <a:t>To see how “alignment without decoupling” arises by CP even Higgs couplings: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5B61BB6A-CCF9-C34E-8596-19BF3755AA39}"/>
                  </a:ext>
                </a:extLst>
              </p:cNvPr>
              <p:cNvSpPr txBox="1"/>
              <p:nvPr/>
            </p:nvSpPr>
            <p:spPr>
              <a:xfrm>
                <a:off x="2839155" y="2419898"/>
                <a:ext cx="2389629" cy="51860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𝑔</m:t>
                          </m:r>
                        </m:e>
                        <m:sub>
                          <m:sSub>
                            <m:sSubPr>
                              <m:ctrlPr>
                                <a:rPr lang="en-US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h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𝑉𝑉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𝑔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𝑣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  , 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𝑖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=1,2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5B61BB6A-CCF9-C34E-8596-19BF3755AA3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39155" y="2419898"/>
                <a:ext cx="2389629" cy="518604"/>
              </a:xfrm>
              <a:prstGeom prst="rect">
                <a:avLst/>
              </a:prstGeom>
              <a:blipFill>
                <a:blip r:embed="rId2"/>
                <a:stretch>
                  <a:fillRect l="-1587" t="-4762" r="-1587" b="-1190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Rectangle 5">
            <a:extLst>
              <a:ext uri="{FF2B5EF4-FFF2-40B4-BE49-F238E27FC236}">
                <a16:creationId xmlns:a16="http://schemas.microsoft.com/office/drawing/2014/main" id="{700B7C2B-4156-7E4C-BBE0-2C0113D6D385}"/>
              </a:ext>
            </a:extLst>
          </p:cNvPr>
          <p:cNvSpPr/>
          <p:nvPr/>
        </p:nvSpPr>
        <p:spPr>
          <a:xfrm>
            <a:off x="428978" y="3080699"/>
            <a:ext cx="1120043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latin typeface="Helvetica" pitchFamily="2" charset="0"/>
              </a:rPr>
              <a:t>It is possible to rotate to Higgs basis</a:t>
            </a:r>
            <a:endParaRPr lang="en-US" sz="2000" dirty="0">
              <a:effectLst/>
              <a:latin typeface="Helvetica" pitchFamily="2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5F9AAAE-C6C0-0542-A9F8-46890E88309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0495" y="3608925"/>
            <a:ext cx="8186315" cy="1852378"/>
          </a:xfrm>
          <a:prstGeom prst="rect">
            <a:avLst/>
          </a:prstGeom>
        </p:spPr>
      </p:pic>
      <p:grpSp>
        <p:nvGrpSpPr>
          <p:cNvPr id="3" name="Group 2">
            <a:extLst>
              <a:ext uri="{FF2B5EF4-FFF2-40B4-BE49-F238E27FC236}">
                <a16:creationId xmlns:a16="http://schemas.microsoft.com/office/drawing/2014/main" id="{31083C03-C7FE-D840-B263-F56519A54B01}"/>
              </a:ext>
            </a:extLst>
          </p:cNvPr>
          <p:cNvGrpSpPr/>
          <p:nvPr/>
        </p:nvGrpSpPr>
        <p:grpSpPr>
          <a:xfrm>
            <a:off x="1036707" y="5619876"/>
            <a:ext cx="10592706" cy="624210"/>
            <a:chOff x="1036707" y="5619876"/>
            <a:chExt cx="10592706" cy="624210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" name="TextBox 7">
                  <a:extLst>
                    <a:ext uri="{FF2B5EF4-FFF2-40B4-BE49-F238E27FC236}">
                      <a16:creationId xmlns:a16="http://schemas.microsoft.com/office/drawing/2014/main" id="{D36D326F-998E-084F-950A-AE632FE27A40}"/>
                    </a:ext>
                  </a:extLst>
                </p:cNvPr>
                <p:cNvSpPr txBox="1"/>
                <p:nvPr/>
              </p:nvSpPr>
              <p:spPr>
                <a:xfrm>
                  <a:off x="1036707" y="5620197"/>
                  <a:ext cx="3106315" cy="623889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𝐻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=</m:t>
                        </m:r>
                        <m:d>
                          <m:d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type m:val="noBar"/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sSubSup>
                                  <m:sSubSup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𝐻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sub>
                                  <m:sup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+</m:t>
                                    </m:r>
                                  </m:sup>
                                </m:sSubSup>
                              </m:num>
                              <m:den>
                                <m:sSubSup>
                                  <m:sSubSup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𝐻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sub>
                                  <m:sup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</m:sup>
                                </m:sSubSup>
                              </m:den>
                            </m:f>
                          </m:e>
                        </m:d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≡</m:t>
                        </m:r>
                        <m:f>
                          <m:fPr>
                            <m:ctrlP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𝑣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1</m:t>
                                </m:r>
                              </m:sub>
                            </m:sSub>
                            <m:sSub>
                              <m:sSub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m:rPr>
                                    <m:sty m:val="p"/>
                                  </m:rPr>
                                  <a:rPr lang="el-GR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Φ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1</m:t>
                                </m:r>
                              </m:sub>
                            </m:sSub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+</m:t>
                            </m:r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𝑣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2</m:t>
                                </m:r>
                              </m:sub>
                            </m:sSub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m:rPr>
                                    <m:sty m:val="p"/>
                                  </m:rPr>
                                  <a:rPr lang="el-GR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Φ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2</m:t>
                                </m:r>
                              </m:sub>
                            </m:sSub>
                          </m:num>
                          <m:den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𝑣</m:t>
                            </m:r>
                          </m:den>
                        </m:f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8" name="TextBox 7">
                  <a:extLst>
                    <a:ext uri="{FF2B5EF4-FFF2-40B4-BE49-F238E27FC236}">
                      <a16:creationId xmlns:a16="http://schemas.microsoft.com/office/drawing/2014/main" id="{D36D326F-998E-084F-950A-AE632FE27A40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36707" y="5620197"/>
                  <a:ext cx="3106315" cy="623889"/>
                </a:xfrm>
                <a:prstGeom prst="rect">
                  <a:avLst/>
                </a:prstGeom>
                <a:blipFill>
                  <a:blip r:embed="rId4"/>
                  <a:stretch>
                    <a:fillRect b="-600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" name="TextBox 8">
                  <a:extLst>
                    <a:ext uri="{FF2B5EF4-FFF2-40B4-BE49-F238E27FC236}">
                      <a16:creationId xmlns:a16="http://schemas.microsoft.com/office/drawing/2014/main" id="{81BB0B21-9D35-564B-82F8-D0F8BFF4F867}"/>
                    </a:ext>
                  </a:extLst>
                </p:cNvPr>
                <p:cNvSpPr txBox="1"/>
                <p:nvPr/>
              </p:nvSpPr>
              <p:spPr>
                <a:xfrm>
                  <a:off x="4619457" y="5619876"/>
                  <a:ext cx="2953086" cy="624210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𝐻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=</m:t>
                        </m:r>
                        <m:d>
                          <m:d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type m:val="noBar"/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sSubSup>
                                  <m:sSubSup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𝐻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b>
                                  <m:sup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+</m:t>
                                    </m:r>
                                  </m:sup>
                                </m:sSubSup>
                              </m:num>
                              <m:den>
                                <m:sSubSup>
                                  <m:sSubSup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𝐻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b>
                                  <m:sup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</m:sup>
                                </m:sSubSup>
                              </m:den>
                            </m:f>
                          </m:e>
                        </m:d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≡</m:t>
                        </m:r>
                        <m:f>
                          <m:fPr>
                            <m:ctrlP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𝑣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1</m:t>
                                </m:r>
                              </m:sub>
                            </m:sSub>
                            <m:sSub>
                              <m:sSub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m:rPr>
                                    <m:sty m:val="p"/>
                                  </m:rPr>
                                  <a:rPr lang="el-GR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Φ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2</m:t>
                                </m:r>
                              </m:sub>
                            </m:sSub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−</m:t>
                            </m:r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𝑣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2</m:t>
                                </m:r>
                              </m:sub>
                            </m:sSub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m:rPr>
                                    <m:sty m:val="p"/>
                                  </m:rPr>
                                  <a:rPr lang="el-GR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Φ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1</m:t>
                                </m:r>
                              </m:sub>
                            </m:sSub>
                          </m:num>
                          <m:den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𝑣</m:t>
                            </m:r>
                          </m:den>
                        </m:f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9" name="TextBox 8">
                  <a:extLst>
                    <a:ext uri="{FF2B5EF4-FFF2-40B4-BE49-F238E27FC236}">
                      <a16:creationId xmlns:a16="http://schemas.microsoft.com/office/drawing/2014/main" id="{81BB0B21-9D35-564B-82F8-D0F8BFF4F867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619457" y="5619876"/>
                  <a:ext cx="2953086" cy="624210"/>
                </a:xfrm>
                <a:prstGeom prst="rect">
                  <a:avLst/>
                </a:prstGeom>
                <a:blipFill>
                  <a:blip r:embed="rId5"/>
                  <a:stretch>
                    <a:fillRect b="-600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C0369F21-7494-9E48-8C61-A2FB1C861CF5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8225816" y="5640917"/>
              <a:ext cx="3403597" cy="603169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897451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build="allAtOnce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45B892-12B6-4549-8273-E49E77BB54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149" y="28208"/>
            <a:ext cx="10364451" cy="1596177"/>
          </a:xfrm>
        </p:spPr>
        <p:txBody>
          <a:bodyPr/>
          <a:lstStyle/>
          <a:p>
            <a:r>
              <a:rPr lang="en-US" dirty="0"/>
              <a:t>Two Higgs doublet model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15B87B08-7534-0445-A62A-BCEC2148BCB5}"/>
              </a:ext>
            </a:extLst>
          </p:cNvPr>
          <p:cNvSpPr/>
          <p:nvPr/>
        </p:nvSpPr>
        <p:spPr>
          <a:xfrm>
            <a:off x="495156" y="6280485"/>
            <a:ext cx="1120043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itchFamily="2" charset="2"/>
              <a:buChar char="§"/>
            </a:pPr>
            <a:r>
              <a:rPr lang="en-US" sz="2000" dirty="0">
                <a:solidFill>
                  <a:srgbClr val="C00000"/>
                </a:solidFill>
                <a:latin typeface="Helvetica" pitchFamily="2" charset="0"/>
              </a:rPr>
              <a:t>“Alignment without decoupling” occurs when</a:t>
            </a:r>
            <a:r>
              <a:rPr lang="zh-CN" altLang="en-US" sz="2000" dirty="0">
                <a:solidFill>
                  <a:srgbClr val="C00000"/>
                </a:solidFill>
                <a:latin typeface="Helvetica" pitchFamily="2" charset="0"/>
              </a:rPr>
              <a:t> </a:t>
            </a:r>
            <a:r>
              <a:rPr lang="en-US" sz="2000" dirty="0">
                <a:solidFill>
                  <a:srgbClr val="C00000"/>
                </a:solidFill>
                <a:latin typeface="Helvetica" pitchFamily="2" charset="0"/>
              </a:rPr>
              <a:t>Higgs basis = Mass eigen</a:t>
            </a:r>
            <a:r>
              <a:rPr lang="zh-CN" altLang="en-US" sz="2000" dirty="0">
                <a:solidFill>
                  <a:srgbClr val="C00000"/>
                </a:solidFill>
                <a:latin typeface="Helvetica" pitchFamily="2" charset="0"/>
              </a:rPr>
              <a:t> </a:t>
            </a:r>
            <a:r>
              <a:rPr lang="en-US" sz="2000" dirty="0">
                <a:solidFill>
                  <a:srgbClr val="C00000"/>
                </a:solidFill>
                <a:latin typeface="Helvetica" pitchFamily="2" charset="0"/>
              </a:rPr>
              <a:t>basis</a:t>
            </a:r>
            <a:endParaRPr lang="en-US" sz="2000" dirty="0">
              <a:solidFill>
                <a:srgbClr val="C00000"/>
              </a:solidFill>
              <a:effectLst/>
              <a:latin typeface="Helvetica" pitchFamily="2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5C22A8E6-1260-E74D-BF19-5CDBDD6D6609}"/>
              </a:ext>
            </a:extLst>
          </p:cNvPr>
          <p:cNvSpPr/>
          <p:nvPr/>
        </p:nvSpPr>
        <p:spPr>
          <a:xfrm>
            <a:off x="742919" y="1439719"/>
            <a:ext cx="1120043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effectLst/>
                <a:latin typeface="Helvetica" pitchFamily="2" charset="0"/>
              </a:rPr>
              <a:t>Mass matrix: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472B456F-F631-414D-9921-25F8D54C793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36111" y="2026760"/>
            <a:ext cx="7046748" cy="1193802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6417D9FE-EE85-6D4D-B34D-A2EE94D746D1}"/>
                  </a:ext>
                </a:extLst>
              </p:cNvPr>
              <p:cNvSpPr txBox="1"/>
              <p:nvPr/>
            </p:nvSpPr>
            <p:spPr>
              <a:xfrm>
                <a:off x="2145611" y="5560619"/>
                <a:ext cx="3162404" cy="57618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𝑔</m:t>
                          </m:r>
                        </m:e>
                        <m:sub>
                          <m:sSub>
                            <m:sSubPr>
                              <m:ctrlPr>
                                <a:rPr lang="en-US" sz="200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h</m:t>
                              </m:r>
                            </m:e>
                            <m:sub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𝑉𝑉</m:t>
                          </m:r>
                        </m:sub>
                      </m:sSub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sSup>
                        <m:sSup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𝑔</m:t>
                          </m:r>
                        </m:e>
                        <m:sup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𝑣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∗</m:t>
                      </m:r>
                      <m:sSub>
                        <m:sSub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  , 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𝑖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=1,2</m:t>
                      </m:r>
                    </m:oMath>
                  </m:oMathPara>
                </a14:m>
                <a:endParaRPr lang="en-US" sz="2000" dirty="0"/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6417D9FE-EE85-6D4D-B34D-A2EE94D746D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45611" y="5560619"/>
                <a:ext cx="3162404" cy="576183"/>
              </a:xfrm>
              <a:prstGeom prst="rect">
                <a:avLst/>
              </a:prstGeom>
              <a:blipFill>
                <a:blip r:embed="rId3"/>
                <a:stretch>
                  <a:fillRect l="-1195" r="-797" b="-1489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3" name="Group 2">
            <a:extLst>
              <a:ext uri="{FF2B5EF4-FFF2-40B4-BE49-F238E27FC236}">
                <a16:creationId xmlns:a16="http://schemas.microsoft.com/office/drawing/2014/main" id="{A44000C2-7E5B-E545-98FD-FB832794E523}"/>
              </a:ext>
            </a:extLst>
          </p:cNvPr>
          <p:cNvGrpSpPr/>
          <p:nvPr/>
        </p:nvGrpSpPr>
        <p:grpSpPr>
          <a:xfrm>
            <a:off x="1736111" y="3599285"/>
            <a:ext cx="5667280" cy="1349613"/>
            <a:chOff x="1736111" y="3599285"/>
            <a:chExt cx="5667280" cy="1349613"/>
          </a:xfrm>
        </p:grpSpPr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290CD26B-EF69-3640-8283-3018FF081E1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736111" y="3599285"/>
              <a:ext cx="1910491" cy="1349613"/>
            </a:xfrm>
            <a:prstGeom prst="rect">
              <a:avLst/>
            </a:prstGeom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5" name="TextBox 14">
                  <a:extLst>
                    <a:ext uri="{FF2B5EF4-FFF2-40B4-BE49-F238E27FC236}">
                      <a16:creationId xmlns:a16="http://schemas.microsoft.com/office/drawing/2014/main" id="{C85D44CE-721D-3043-90DD-286A41C429C9}"/>
                    </a:ext>
                  </a:extLst>
                </p:cNvPr>
                <p:cNvSpPr txBox="1"/>
                <p:nvPr/>
              </p:nvSpPr>
              <p:spPr>
                <a:xfrm>
                  <a:off x="5192914" y="3907484"/>
                  <a:ext cx="2210477" cy="733214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𝑅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=</m:t>
                        </m:r>
                        <m:d>
                          <m:d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m>
                              <m:mPr>
                                <m:mcs>
                                  <m:mc>
                                    <m:mcPr>
                                      <m:count m:val="3"/>
                                      <m:mcJc m:val="center"/>
                                    </m:mcPr>
                                  </m:mc>
                                </m:mcs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mPr>
                              <m:mr>
                                <m:e>
                                  <m:sSub>
                                    <m:sSubPr>
                                      <m:ctrlP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𝑐</m:t>
                                      </m:r>
                                    </m:e>
                                    <m:sub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12</m:t>
                                      </m:r>
                                    </m:sub>
                                  </m:sSub>
                                  <m:sSub>
                                    <m:sSubPr>
                                      <m:ctrlP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𝑐</m:t>
                                      </m:r>
                                    </m:e>
                                    <m:sub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13</m:t>
                                      </m:r>
                                    </m:sub>
                                  </m:sSub>
                                </m:e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…</m:t>
                                  </m:r>
                                </m:e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…</m:t>
                                  </m:r>
                                </m:e>
                              </m:mr>
                              <m:mr>
                                <m:e>
                                  <m:sSub>
                                    <m:sSubPr>
                                      <m:ctrlP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𝑐</m:t>
                                      </m:r>
                                    </m:e>
                                    <m:sub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13</m:t>
                                      </m:r>
                                    </m:sub>
                                  </m:sSub>
                                  <m:sSub>
                                    <m:sSubPr>
                                      <m:ctrlP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𝑠</m:t>
                                      </m:r>
                                    </m:e>
                                    <m:sub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12</m:t>
                                      </m:r>
                                    </m:sub>
                                  </m:sSub>
                                </m:e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…</m:t>
                                  </m:r>
                                </m:e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…</m:t>
                                  </m:r>
                                </m:e>
                              </m:mr>
                              <m:mr>
                                <m:e>
                                  <m:sSub>
                                    <m:sSubPr>
                                      <m:ctrlP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𝑠</m:t>
                                      </m:r>
                                    </m:e>
                                    <m:sub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13</m:t>
                                      </m:r>
                                    </m:sub>
                                  </m:sSub>
                                </m:e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…</m:t>
                                  </m:r>
                                </m:e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…</m:t>
                                  </m:r>
                                </m:e>
                              </m:mr>
                            </m:m>
                          </m:e>
                        </m:d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15" name="TextBox 14">
                  <a:extLst>
                    <a:ext uri="{FF2B5EF4-FFF2-40B4-BE49-F238E27FC236}">
                      <a16:creationId xmlns:a16="http://schemas.microsoft.com/office/drawing/2014/main" id="{C85D44CE-721D-3043-90DD-286A41C429C9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192914" y="3907484"/>
                  <a:ext cx="2210477" cy="733214"/>
                </a:xfrm>
                <a:prstGeom prst="rect">
                  <a:avLst/>
                </a:prstGeom>
                <a:blipFill>
                  <a:blip r:embed="rId5"/>
                  <a:stretch>
                    <a:fillRect l="-1143" b="-678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16" name="Rectangle 15">
            <a:extLst>
              <a:ext uri="{FF2B5EF4-FFF2-40B4-BE49-F238E27FC236}">
                <a16:creationId xmlns:a16="http://schemas.microsoft.com/office/drawing/2014/main" id="{EC78BB3B-68CC-5C4F-87CB-ECCAFCC1E3F6}"/>
              </a:ext>
            </a:extLst>
          </p:cNvPr>
          <p:cNvSpPr/>
          <p:nvPr/>
        </p:nvSpPr>
        <p:spPr>
          <a:xfrm>
            <a:off x="742919" y="5160509"/>
            <a:ext cx="298389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latin typeface="Helvetica" pitchFamily="2" charset="0"/>
              </a:rPr>
              <a:t>Higgs –V-V couplings: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7348441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6" grpId="0"/>
    </p:bldLst>
  </p:timing>
</p:sld>
</file>

<file path=ppt/theme/theme1.xml><?xml version="1.0" encoding="utf-8"?>
<a:theme xmlns:a="http://schemas.openxmlformats.org/drawingml/2006/main" name="Droplet">
  <a:themeElements>
    <a:clrScheme name="Droplet">
      <a:dk1>
        <a:sysClr val="windowText" lastClr="000000"/>
      </a:dk1>
      <a:lt1>
        <a:sysClr val="window" lastClr="FFFFFF"/>
      </a:lt1>
      <a:dk2>
        <a:srgbClr val="1C647B"/>
      </a:dk2>
      <a:lt2>
        <a:srgbClr val="98B7D3"/>
      </a:lt2>
      <a:accent1>
        <a:srgbClr val="274FA4"/>
      </a:accent1>
      <a:accent2>
        <a:srgbClr val="48A8D0"/>
      </a:accent2>
      <a:accent3>
        <a:srgbClr val="53B18F"/>
      </a:accent3>
      <a:accent4>
        <a:srgbClr val="D78D38"/>
      </a:accent4>
      <a:accent5>
        <a:srgbClr val="BA3F51"/>
      </a:accent5>
      <a:accent6>
        <a:srgbClr val="AE52D9"/>
      </a:accent6>
      <a:hlink>
        <a:srgbClr val="2AA2DA"/>
      </a:hlink>
      <a:folHlink>
        <a:srgbClr val="76A3B8"/>
      </a:folHlink>
    </a:clrScheme>
    <a:fontScheme name="Droplet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roplet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92000"/>
                <a:satMod val="180000"/>
                <a:lumMod val="114000"/>
              </a:schemeClr>
            </a:gs>
            <a:gs pos="100000">
              <a:schemeClr val="phClr">
                <a:shade val="92000"/>
                <a:satMod val="170000"/>
                <a:lumMod val="96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DEB094D4-7FD8-4F86-93D5-B0F1341EF58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{C6E57213-3079-D847-8D00-634C88A9400E}tf10001073</Template>
  <TotalTime>612</TotalTime>
  <Words>670</Words>
  <Application>Microsoft Macintosh PowerPoint</Application>
  <PresentationFormat>Widescreen</PresentationFormat>
  <Paragraphs>98</Paragraphs>
  <Slides>21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32" baseType="lpstr">
      <vt:lpstr>CMR12</vt:lpstr>
      <vt:lpstr>HEITI TC MEDIUM</vt:lpstr>
      <vt:lpstr>APPLE CHANCERY</vt:lpstr>
      <vt:lpstr>Arial</vt:lpstr>
      <vt:lpstr>Arial</vt:lpstr>
      <vt:lpstr>Cambria Math</vt:lpstr>
      <vt:lpstr>Helvetica</vt:lpstr>
      <vt:lpstr>PT Sans</vt:lpstr>
      <vt:lpstr>Tw Cen MT</vt:lpstr>
      <vt:lpstr>Wingdings</vt:lpstr>
      <vt:lpstr>Droplet</vt:lpstr>
      <vt:lpstr>Higgs Alignment and CP Violation in 2HDM </vt:lpstr>
      <vt:lpstr>SM Mass origin </vt:lpstr>
      <vt:lpstr>SM Higgs Search</vt:lpstr>
      <vt:lpstr>SM Higgs search</vt:lpstr>
      <vt:lpstr>Extra Neutral Higgs search</vt:lpstr>
      <vt:lpstr>Extra Charged Higgs search</vt:lpstr>
      <vt:lpstr>Two Higgs Doublet model </vt:lpstr>
      <vt:lpstr>Two Higgs Doublet model</vt:lpstr>
      <vt:lpstr>Two Higgs doublet model</vt:lpstr>
      <vt:lpstr>CP violation THDM</vt:lpstr>
      <vt:lpstr>Free parameters in CTHDM</vt:lpstr>
      <vt:lpstr>CP conservative Limit</vt:lpstr>
      <vt:lpstr>CP conservative and Alignment Limit CTHDM</vt:lpstr>
      <vt:lpstr>Other parameters dependence  </vt:lpstr>
      <vt:lpstr>Charged Higgs Search</vt:lpstr>
      <vt:lpstr>oblique parameters </vt:lpstr>
      <vt:lpstr>Electron EDM constraint</vt:lpstr>
      <vt:lpstr>PowerPoint Presentation</vt:lpstr>
      <vt:lpstr>Collider Phenomenology </vt:lpstr>
      <vt:lpstr>Other Constraints</vt:lpstr>
      <vt:lpstr>Summary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Higgs Alignment and CP Violation in 2HDM </dc:title>
  <dc:creator>Jia Liu</dc:creator>
  <cp:lastModifiedBy>Jia Liu</cp:lastModifiedBy>
  <cp:revision>60</cp:revision>
  <dcterms:created xsi:type="dcterms:W3CDTF">2021-01-18T02:13:40Z</dcterms:created>
  <dcterms:modified xsi:type="dcterms:W3CDTF">2021-01-20T07:06:02Z</dcterms:modified>
</cp:coreProperties>
</file>