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7" r:id="rId2"/>
    <p:sldId id="3445" r:id="rId3"/>
    <p:sldId id="492" r:id="rId4"/>
    <p:sldId id="3440" r:id="rId5"/>
    <p:sldId id="564" r:id="rId6"/>
    <p:sldId id="1323" r:id="rId7"/>
    <p:sldId id="3446" r:id="rId8"/>
    <p:sldId id="3454" r:id="rId9"/>
    <p:sldId id="3453" r:id="rId10"/>
    <p:sldId id="3455" r:id="rId11"/>
    <p:sldId id="578" r:id="rId12"/>
    <p:sldId id="3458" r:id="rId13"/>
    <p:sldId id="557" r:id="rId14"/>
    <p:sldId id="3448" r:id="rId15"/>
    <p:sldId id="3449" r:id="rId16"/>
    <p:sldId id="3450" r:id="rId17"/>
    <p:sldId id="3459" r:id="rId18"/>
    <p:sldId id="3452" r:id="rId19"/>
    <p:sldId id="3451" r:id="rId20"/>
    <p:sldId id="3456" r:id="rId21"/>
    <p:sldId id="3457"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407"/>
    <p:restoredTop sz="93089"/>
  </p:normalViewPr>
  <p:slideViewPr>
    <p:cSldViewPr snapToGrid="0" snapToObjects="1">
      <p:cViewPr varScale="1">
        <p:scale>
          <a:sx n="105" d="100"/>
          <a:sy n="105" d="100"/>
        </p:scale>
        <p:origin x="200" y="496"/>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03848F-BEBA-844D-A3E6-F963F1C41B09}" type="datetimeFigureOut">
              <a:rPr kumimoji="1" lang="zh-CN" altLang="en-US" smtClean="0"/>
              <a:t>2021/1/15</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kumimoji="1" lang="zh-CN" altLang="en-US"/>
              <a:t>编辑母版文本样式
第二级
第三级
第四级
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503EE5-DE82-0147-9937-B6A23AB83A2E}" type="slidenum">
              <a:rPr kumimoji="1" lang="zh-CN" altLang="en-US" smtClean="0"/>
              <a:t>‹#›</a:t>
            </a:fld>
            <a:endParaRPr kumimoji="1" lang="zh-CN" altLang="en-US"/>
          </a:p>
        </p:txBody>
      </p:sp>
    </p:spTree>
    <p:extLst>
      <p:ext uri="{BB962C8B-B14F-4D97-AF65-F5344CB8AC3E}">
        <p14:creationId xmlns:p14="http://schemas.microsoft.com/office/powerpoint/2010/main" val="40539431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spcBef>
                <a:spcPts val="0"/>
              </a:spcBef>
              <a:spcAft>
                <a:spcPts val="600"/>
              </a:spcAft>
              <a:buFont typeface="Arial" panose="020B0604020202020204" pitchFamily="34" charset="0"/>
              <a:buNone/>
              <a:defRPr/>
            </a:pPr>
            <a:endParaRPr lang="en-US" altLang="zh-CN" sz="1200" b="1" i="0" kern="1200" dirty="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DA9935B5-474A-4450-B68A-3A93FA8A31A1}" type="slidenum">
              <a:rPr lang="zh-CN" altLang="en-US" smtClean="0"/>
              <a:pPr/>
              <a:t>6</a:t>
            </a:fld>
            <a:endParaRPr lang="zh-CN" altLang="en-US"/>
          </a:p>
        </p:txBody>
      </p:sp>
    </p:spTree>
    <p:extLst>
      <p:ext uri="{BB962C8B-B14F-4D97-AF65-F5344CB8AC3E}">
        <p14:creationId xmlns:p14="http://schemas.microsoft.com/office/powerpoint/2010/main" val="2860016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2EC0D7A-0E75-054D-8A8B-40C26BD33761}"/>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53E068BE-B2B7-C84B-83BC-91EEC72A8C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5C1DE76F-D22A-4F43-9BB6-5C3B13D2FBF6}"/>
              </a:ext>
            </a:extLst>
          </p:cNvPr>
          <p:cNvSpPr>
            <a:spLocks noGrp="1"/>
          </p:cNvSpPr>
          <p:nvPr>
            <p:ph type="dt" sz="half" idx="10"/>
          </p:nvPr>
        </p:nvSpPr>
        <p:spPr/>
        <p:txBody>
          <a:bodyPr/>
          <a:lstStyle/>
          <a:p>
            <a:fld id="{4D4F2A93-2E25-DC43-BBD0-EF6E0D24210C}" type="datetimeFigureOut">
              <a:rPr kumimoji="1" lang="zh-CN" altLang="en-US" smtClean="0"/>
              <a:t>2021/1/15</a:t>
            </a:fld>
            <a:endParaRPr kumimoji="1" lang="zh-CN" altLang="en-US"/>
          </a:p>
        </p:txBody>
      </p:sp>
      <p:sp>
        <p:nvSpPr>
          <p:cNvPr id="5" name="页脚占位符 4">
            <a:extLst>
              <a:ext uri="{FF2B5EF4-FFF2-40B4-BE49-F238E27FC236}">
                <a16:creationId xmlns:a16="http://schemas.microsoft.com/office/drawing/2014/main" id="{F81BA903-45F9-7742-AAA0-628F76EB11F6}"/>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88455022-073D-7C48-9BB5-DFB3052F9C0A}"/>
              </a:ext>
            </a:extLst>
          </p:cNvPr>
          <p:cNvSpPr>
            <a:spLocks noGrp="1"/>
          </p:cNvSpPr>
          <p:nvPr>
            <p:ph type="sldNum" sz="quarter" idx="12"/>
          </p:nvPr>
        </p:nvSpPr>
        <p:spPr/>
        <p:txBody>
          <a:bodyPr/>
          <a:lstStyle/>
          <a:p>
            <a:fld id="{2F6EFD4B-B2CA-B344-A409-EBD89986E5F0}" type="slidenum">
              <a:rPr kumimoji="1" lang="zh-CN" altLang="en-US" smtClean="0"/>
              <a:t>‹#›</a:t>
            </a:fld>
            <a:endParaRPr kumimoji="1" lang="zh-CN" altLang="en-US"/>
          </a:p>
        </p:txBody>
      </p:sp>
    </p:spTree>
    <p:extLst>
      <p:ext uri="{BB962C8B-B14F-4D97-AF65-F5344CB8AC3E}">
        <p14:creationId xmlns:p14="http://schemas.microsoft.com/office/powerpoint/2010/main" val="257353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AC21C69-477B-BF4D-84E2-E3FE23AB074F}"/>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AA6A6712-4D8A-2D4A-9472-0EFBAEFA72CE}"/>
              </a:ext>
            </a:extLst>
          </p:cNvPr>
          <p:cNvSpPr>
            <a:spLocks noGrp="1"/>
          </p:cNvSpPr>
          <p:nvPr>
            <p:ph type="body" orient="vert" idx="1"/>
          </p:nvPr>
        </p:nvSpPr>
        <p:spPr/>
        <p:txBody>
          <a:bodyPr vert="eaVert"/>
          <a:lstStyle/>
          <a:p>
            <a:r>
              <a:rPr kumimoji="1" lang="zh-CN" altLang="en-US"/>
              <a:t>编辑母版文本样式
第二级
第三级
第四级
第五级</a:t>
            </a:r>
          </a:p>
        </p:txBody>
      </p:sp>
      <p:sp>
        <p:nvSpPr>
          <p:cNvPr id="4" name="日期占位符 3">
            <a:extLst>
              <a:ext uri="{FF2B5EF4-FFF2-40B4-BE49-F238E27FC236}">
                <a16:creationId xmlns:a16="http://schemas.microsoft.com/office/drawing/2014/main" id="{D5D1DD59-A4AF-7E4B-A885-96F50BD8CA7B}"/>
              </a:ext>
            </a:extLst>
          </p:cNvPr>
          <p:cNvSpPr>
            <a:spLocks noGrp="1"/>
          </p:cNvSpPr>
          <p:nvPr>
            <p:ph type="dt" sz="half" idx="10"/>
          </p:nvPr>
        </p:nvSpPr>
        <p:spPr/>
        <p:txBody>
          <a:bodyPr/>
          <a:lstStyle/>
          <a:p>
            <a:fld id="{4D4F2A93-2E25-DC43-BBD0-EF6E0D24210C}" type="datetimeFigureOut">
              <a:rPr kumimoji="1" lang="zh-CN" altLang="en-US" smtClean="0"/>
              <a:t>2021/1/15</a:t>
            </a:fld>
            <a:endParaRPr kumimoji="1" lang="zh-CN" altLang="en-US"/>
          </a:p>
        </p:txBody>
      </p:sp>
      <p:sp>
        <p:nvSpPr>
          <p:cNvPr id="5" name="页脚占位符 4">
            <a:extLst>
              <a:ext uri="{FF2B5EF4-FFF2-40B4-BE49-F238E27FC236}">
                <a16:creationId xmlns:a16="http://schemas.microsoft.com/office/drawing/2014/main" id="{43BD8538-F85C-5843-BBB3-6034A910B8A4}"/>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F40A3AD6-20FD-594E-A23F-794BB4D95A89}"/>
              </a:ext>
            </a:extLst>
          </p:cNvPr>
          <p:cNvSpPr>
            <a:spLocks noGrp="1"/>
          </p:cNvSpPr>
          <p:nvPr>
            <p:ph type="sldNum" sz="quarter" idx="12"/>
          </p:nvPr>
        </p:nvSpPr>
        <p:spPr/>
        <p:txBody>
          <a:bodyPr/>
          <a:lstStyle/>
          <a:p>
            <a:fld id="{2F6EFD4B-B2CA-B344-A409-EBD89986E5F0}" type="slidenum">
              <a:rPr kumimoji="1" lang="zh-CN" altLang="en-US" smtClean="0"/>
              <a:t>‹#›</a:t>
            </a:fld>
            <a:endParaRPr kumimoji="1" lang="zh-CN" altLang="en-US"/>
          </a:p>
        </p:txBody>
      </p:sp>
    </p:spTree>
    <p:extLst>
      <p:ext uri="{BB962C8B-B14F-4D97-AF65-F5344CB8AC3E}">
        <p14:creationId xmlns:p14="http://schemas.microsoft.com/office/powerpoint/2010/main" val="3489726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40ED43FF-092F-654B-934F-B292FF87E9E1}"/>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9A3C3498-D98C-B240-A28B-B0412AD08770}"/>
              </a:ext>
            </a:extLst>
          </p:cNvPr>
          <p:cNvSpPr>
            <a:spLocks noGrp="1"/>
          </p:cNvSpPr>
          <p:nvPr>
            <p:ph type="body" orient="vert" idx="1"/>
          </p:nvPr>
        </p:nvSpPr>
        <p:spPr>
          <a:xfrm>
            <a:off x="838200" y="365125"/>
            <a:ext cx="7734300" cy="5811838"/>
          </a:xfrm>
        </p:spPr>
        <p:txBody>
          <a:bodyPr vert="eaVert"/>
          <a:lstStyle/>
          <a:p>
            <a:r>
              <a:rPr kumimoji="1" lang="zh-CN" altLang="en-US"/>
              <a:t>编辑母版文本样式
第二级
第三级
第四级
第五级</a:t>
            </a:r>
          </a:p>
        </p:txBody>
      </p:sp>
      <p:sp>
        <p:nvSpPr>
          <p:cNvPr id="4" name="日期占位符 3">
            <a:extLst>
              <a:ext uri="{FF2B5EF4-FFF2-40B4-BE49-F238E27FC236}">
                <a16:creationId xmlns:a16="http://schemas.microsoft.com/office/drawing/2014/main" id="{33EE681A-96D4-CC4D-BEE3-F5EA356CE74D}"/>
              </a:ext>
            </a:extLst>
          </p:cNvPr>
          <p:cNvSpPr>
            <a:spLocks noGrp="1"/>
          </p:cNvSpPr>
          <p:nvPr>
            <p:ph type="dt" sz="half" idx="10"/>
          </p:nvPr>
        </p:nvSpPr>
        <p:spPr/>
        <p:txBody>
          <a:bodyPr/>
          <a:lstStyle/>
          <a:p>
            <a:fld id="{4D4F2A93-2E25-DC43-BBD0-EF6E0D24210C}" type="datetimeFigureOut">
              <a:rPr kumimoji="1" lang="zh-CN" altLang="en-US" smtClean="0"/>
              <a:t>2021/1/15</a:t>
            </a:fld>
            <a:endParaRPr kumimoji="1" lang="zh-CN" altLang="en-US"/>
          </a:p>
        </p:txBody>
      </p:sp>
      <p:sp>
        <p:nvSpPr>
          <p:cNvPr id="5" name="页脚占位符 4">
            <a:extLst>
              <a:ext uri="{FF2B5EF4-FFF2-40B4-BE49-F238E27FC236}">
                <a16:creationId xmlns:a16="http://schemas.microsoft.com/office/drawing/2014/main" id="{05B38778-0356-F344-8AEB-5546FC65B1E9}"/>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3B1225D8-A444-724B-83A0-3C951F6F9649}"/>
              </a:ext>
            </a:extLst>
          </p:cNvPr>
          <p:cNvSpPr>
            <a:spLocks noGrp="1"/>
          </p:cNvSpPr>
          <p:nvPr>
            <p:ph type="sldNum" sz="quarter" idx="12"/>
          </p:nvPr>
        </p:nvSpPr>
        <p:spPr/>
        <p:txBody>
          <a:bodyPr/>
          <a:lstStyle/>
          <a:p>
            <a:fld id="{2F6EFD4B-B2CA-B344-A409-EBD89986E5F0}" type="slidenum">
              <a:rPr kumimoji="1" lang="zh-CN" altLang="en-US" smtClean="0"/>
              <a:t>‹#›</a:t>
            </a:fld>
            <a:endParaRPr kumimoji="1" lang="zh-CN" altLang="en-US"/>
          </a:p>
        </p:txBody>
      </p:sp>
    </p:spTree>
    <p:extLst>
      <p:ext uri="{BB962C8B-B14F-4D97-AF65-F5344CB8AC3E}">
        <p14:creationId xmlns:p14="http://schemas.microsoft.com/office/powerpoint/2010/main" val="41182844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Rectangle 6"/>
          <p:cNvSpPr/>
          <p:nvPr/>
        </p:nvSpPr>
        <p:spPr>
          <a:xfrm>
            <a:off x="0" y="692151"/>
            <a:ext cx="12192000" cy="2159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fontAlgn="base" hangingPunct="0">
              <a:spcBef>
                <a:spcPct val="20000"/>
              </a:spcBef>
              <a:spcAft>
                <a:spcPct val="0"/>
              </a:spcAft>
              <a:buFont typeface="Arial" charset="0"/>
              <a:buNone/>
              <a:defRPr/>
            </a:pPr>
            <a:endParaRPr lang="zh-CN" altLang="en-US" sz="1400">
              <a:solidFill>
                <a:srgbClr val="FFFFFF"/>
              </a:solidFill>
            </a:endParaRPr>
          </a:p>
        </p:txBody>
      </p:sp>
      <p:sp>
        <p:nvSpPr>
          <p:cNvPr id="5" name="标题 26"/>
          <p:cNvSpPr>
            <a:spLocks/>
          </p:cNvSpPr>
          <p:nvPr userDrawn="1"/>
        </p:nvSpPr>
        <p:spPr bwMode="auto">
          <a:xfrm>
            <a:off x="0" y="130176"/>
            <a:ext cx="12192000" cy="669925"/>
          </a:xfrm>
          <a:prstGeom prst="rect">
            <a:avLst/>
          </a:prstGeom>
          <a:solidFill>
            <a:srgbClr val="0070C0"/>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fontAlgn="base">
              <a:spcBef>
                <a:spcPct val="0"/>
              </a:spcBef>
              <a:spcAft>
                <a:spcPct val="0"/>
              </a:spcAft>
              <a:defRPr/>
            </a:pPr>
            <a:endParaRPr lang="zh-CN" altLang="en-US" sz="4400">
              <a:solidFill>
                <a:srgbClr val="000000"/>
              </a:solidFill>
            </a:endParaRPr>
          </a:p>
        </p:txBody>
      </p:sp>
      <p:sp>
        <p:nvSpPr>
          <p:cNvPr id="10" name="Title Placeholder 1"/>
          <p:cNvSpPr>
            <a:spLocks noGrp="1"/>
          </p:cNvSpPr>
          <p:nvPr>
            <p:ph type="title"/>
          </p:nvPr>
        </p:nvSpPr>
        <p:spPr>
          <a:xfrm>
            <a:off x="0" y="130623"/>
            <a:ext cx="12192000" cy="670087"/>
          </a:xfrm>
          <a:prstGeom prst="rect">
            <a:avLst/>
          </a:prstGeom>
          <a:solidFill>
            <a:srgbClr val="0070C0"/>
          </a:solidFill>
        </p:spPr>
        <p:txBody>
          <a:bodyPr rtlCol="0">
            <a:noAutofit/>
          </a:bodyPr>
          <a:lstStyle>
            <a:lvl1pPr algn="l">
              <a:defRPr sz="2800" b="1">
                <a:solidFill>
                  <a:schemeClr val="bg1"/>
                </a:solidFill>
                <a:latin typeface="黑体" pitchFamily="49" charset="-122"/>
                <a:ea typeface="黑体" pitchFamily="49" charset="-122"/>
              </a:defRPr>
            </a:lvl1pPr>
          </a:lstStyle>
          <a:p>
            <a:endParaRPr lang="zh-CN" altLang="en-US" dirty="0"/>
          </a:p>
        </p:txBody>
      </p:sp>
      <p:sp>
        <p:nvSpPr>
          <p:cNvPr id="6" name="Inhaltsplatzhalter 2"/>
          <p:cNvSpPr>
            <a:spLocks noGrp="1"/>
          </p:cNvSpPr>
          <p:nvPr>
            <p:ph idx="1"/>
          </p:nvPr>
        </p:nvSpPr>
        <p:spPr>
          <a:xfrm>
            <a:off x="406403" y="1262063"/>
            <a:ext cx="11366500" cy="5129212"/>
          </a:xfrm>
        </p:spPr>
        <p:txBody>
          <a:bodyPr/>
          <a:lstStyle>
            <a:lvl1pPr>
              <a:defRPr sz="2800">
                <a:latin typeface="+mn-lt"/>
                <a:ea typeface="黑体" pitchFamily="49" charset="-122"/>
              </a:defRPr>
            </a:lvl1pPr>
            <a:lvl2pPr>
              <a:defRPr>
                <a:latin typeface="+mn-lt"/>
              </a:defRPr>
            </a:lvl2pPr>
            <a:lvl3pPr>
              <a:defRPr>
                <a:latin typeface="+mn-lt"/>
              </a:defRPr>
            </a:lvl3pPr>
            <a:lvl4pPr>
              <a:defRPr>
                <a:latin typeface="+mn-lt"/>
              </a:defRPr>
            </a:lvl4pPr>
            <a:lvl5pPr>
              <a:defRPr>
                <a:latin typeface="+mn-lt"/>
              </a:defRPr>
            </a:lvl5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3913479230"/>
      </p:ext>
    </p:extLst>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7305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97AF3B5-E1AA-A84D-B78A-C5F8F63C4F39}"/>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9A973B77-05FD-5F49-86A8-BE6E72B6CDC7}"/>
              </a:ext>
            </a:extLst>
          </p:cNvPr>
          <p:cNvSpPr>
            <a:spLocks noGrp="1"/>
          </p:cNvSpPr>
          <p:nvPr>
            <p:ph idx="1"/>
          </p:nvPr>
        </p:nvSpPr>
        <p:spPr/>
        <p:txBody>
          <a:bodyPr/>
          <a:lstStyle/>
          <a:p>
            <a:r>
              <a:rPr kumimoji="1" lang="zh-CN" altLang="en-US"/>
              <a:t>编辑母版文本样式
第二级
第三级
第四级
第五级</a:t>
            </a:r>
          </a:p>
        </p:txBody>
      </p:sp>
      <p:sp>
        <p:nvSpPr>
          <p:cNvPr id="4" name="日期占位符 3">
            <a:extLst>
              <a:ext uri="{FF2B5EF4-FFF2-40B4-BE49-F238E27FC236}">
                <a16:creationId xmlns:a16="http://schemas.microsoft.com/office/drawing/2014/main" id="{5D226C07-BE70-0143-8015-D4B4DC6D7978}"/>
              </a:ext>
            </a:extLst>
          </p:cNvPr>
          <p:cNvSpPr>
            <a:spLocks noGrp="1"/>
          </p:cNvSpPr>
          <p:nvPr>
            <p:ph type="dt" sz="half" idx="10"/>
          </p:nvPr>
        </p:nvSpPr>
        <p:spPr/>
        <p:txBody>
          <a:bodyPr/>
          <a:lstStyle/>
          <a:p>
            <a:fld id="{4D4F2A93-2E25-DC43-BBD0-EF6E0D24210C}" type="datetimeFigureOut">
              <a:rPr kumimoji="1" lang="zh-CN" altLang="en-US" smtClean="0"/>
              <a:t>2021/1/15</a:t>
            </a:fld>
            <a:endParaRPr kumimoji="1" lang="zh-CN" altLang="en-US"/>
          </a:p>
        </p:txBody>
      </p:sp>
      <p:sp>
        <p:nvSpPr>
          <p:cNvPr id="5" name="页脚占位符 4">
            <a:extLst>
              <a:ext uri="{FF2B5EF4-FFF2-40B4-BE49-F238E27FC236}">
                <a16:creationId xmlns:a16="http://schemas.microsoft.com/office/drawing/2014/main" id="{8691493F-BEC3-F246-9E66-C57AB70F50E2}"/>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BD8A7922-2818-0E48-8284-B670ED475756}"/>
              </a:ext>
            </a:extLst>
          </p:cNvPr>
          <p:cNvSpPr>
            <a:spLocks noGrp="1"/>
          </p:cNvSpPr>
          <p:nvPr>
            <p:ph type="sldNum" sz="quarter" idx="12"/>
          </p:nvPr>
        </p:nvSpPr>
        <p:spPr/>
        <p:txBody>
          <a:bodyPr/>
          <a:lstStyle/>
          <a:p>
            <a:fld id="{2F6EFD4B-B2CA-B344-A409-EBD89986E5F0}" type="slidenum">
              <a:rPr kumimoji="1" lang="zh-CN" altLang="en-US" smtClean="0"/>
              <a:t>‹#›</a:t>
            </a:fld>
            <a:endParaRPr kumimoji="1" lang="zh-CN" altLang="en-US"/>
          </a:p>
        </p:txBody>
      </p:sp>
    </p:spTree>
    <p:extLst>
      <p:ext uri="{BB962C8B-B14F-4D97-AF65-F5344CB8AC3E}">
        <p14:creationId xmlns:p14="http://schemas.microsoft.com/office/powerpoint/2010/main" val="3602882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0BC47E-EC0E-1042-9F6B-59A6BB975103}"/>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198B344A-A888-7044-804A-39063F68ADA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kumimoji="1" lang="zh-CN" altLang="en-US"/>
              <a:t>编辑母版文本样式
第二级
第三级
第四级
第五级</a:t>
            </a:r>
          </a:p>
        </p:txBody>
      </p:sp>
      <p:sp>
        <p:nvSpPr>
          <p:cNvPr id="4" name="日期占位符 3">
            <a:extLst>
              <a:ext uri="{FF2B5EF4-FFF2-40B4-BE49-F238E27FC236}">
                <a16:creationId xmlns:a16="http://schemas.microsoft.com/office/drawing/2014/main" id="{AB07363C-86ED-954E-80EE-0FC3D1FCF67A}"/>
              </a:ext>
            </a:extLst>
          </p:cNvPr>
          <p:cNvSpPr>
            <a:spLocks noGrp="1"/>
          </p:cNvSpPr>
          <p:nvPr>
            <p:ph type="dt" sz="half" idx="10"/>
          </p:nvPr>
        </p:nvSpPr>
        <p:spPr/>
        <p:txBody>
          <a:bodyPr/>
          <a:lstStyle/>
          <a:p>
            <a:fld id="{4D4F2A93-2E25-DC43-BBD0-EF6E0D24210C}" type="datetimeFigureOut">
              <a:rPr kumimoji="1" lang="zh-CN" altLang="en-US" smtClean="0"/>
              <a:t>2021/1/15</a:t>
            </a:fld>
            <a:endParaRPr kumimoji="1" lang="zh-CN" altLang="en-US"/>
          </a:p>
        </p:txBody>
      </p:sp>
      <p:sp>
        <p:nvSpPr>
          <p:cNvPr id="5" name="页脚占位符 4">
            <a:extLst>
              <a:ext uri="{FF2B5EF4-FFF2-40B4-BE49-F238E27FC236}">
                <a16:creationId xmlns:a16="http://schemas.microsoft.com/office/drawing/2014/main" id="{55240B76-8B39-D643-BDE7-5DA2DE964149}"/>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59373ECC-E678-2B40-BEDD-7C22A8FFA7AD}"/>
              </a:ext>
            </a:extLst>
          </p:cNvPr>
          <p:cNvSpPr>
            <a:spLocks noGrp="1"/>
          </p:cNvSpPr>
          <p:nvPr>
            <p:ph type="sldNum" sz="quarter" idx="12"/>
          </p:nvPr>
        </p:nvSpPr>
        <p:spPr/>
        <p:txBody>
          <a:bodyPr/>
          <a:lstStyle/>
          <a:p>
            <a:fld id="{2F6EFD4B-B2CA-B344-A409-EBD89986E5F0}" type="slidenum">
              <a:rPr kumimoji="1" lang="zh-CN" altLang="en-US" smtClean="0"/>
              <a:t>‹#›</a:t>
            </a:fld>
            <a:endParaRPr kumimoji="1" lang="zh-CN" altLang="en-US"/>
          </a:p>
        </p:txBody>
      </p:sp>
    </p:spTree>
    <p:extLst>
      <p:ext uri="{BB962C8B-B14F-4D97-AF65-F5344CB8AC3E}">
        <p14:creationId xmlns:p14="http://schemas.microsoft.com/office/powerpoint/2010/main" val="1298125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423288D-87A6-E94B-98C2-8D9F1DE5DF31}"/>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12E8F4A1-8E2D-6E45-8E54-F99786ACA0A3}"/>
              </a:ext>
            </a:extLst>
          </p:cNvPr>
          <p:cNvSpPr>
            <a:spLocks noGrp="1"/>
          </p:cNvSpPr>
          <p:nvPr>
            <p:ph sz="half" idx="1"/>
          </p:nvPr>
        </p:nvSpPr>
        <p:spPr>
          <a:xfrm>
            <a:off x="838200" y="1825625"/>
            <a:ext cx="5181600" cy="4351338"/>
          </a:xfrm>
        </p:spPr>
        <p:txBody>
          <a:bodyPr/>
          <a:lstStyle/>
          <a:p>
            <a:r>
              <a:rPr kumimoji="1" lang="zh-CN" altLang="en-US"/>
              <a:t>编辑母版文本样式
第二级
第三级
第四级
第五级</a:t>
            </a:r>
          </a:p>
        </p:txBody>
      </p:sp>
      <p:sp>
        <p:nvSpPr>
          <p:cNvPr id="4" name="内容占位符 3">
            <a:extLst>
              <a:ext uri="{FF2B5EF4-FFF2-40B4-BE49-F238E27FC236}">
                <a16:creationId xmlns:a16="http://schemas.microsoft.com/office/drawing/2014/main" id="{73C3F636-722D-5F49-9467-47A04174F93A}"/>
              </a:ext>
            </a:extLst>
          </p:cNvPr>
          <p:cNvSpPr>
            <a:spLocks noGrp="1"/>
          </p:cNvSpPr>
          <p:nvPr>
            <p:ph sz="half" idx="2"/>
          </p:nvPr>
        </p:nvSpPr>
        <p:spPr>
          <a:xfrm>
            <a:off x="6172200" y="1825625"/>
            <a:ext cx="5181600" cy="4351338"/>
          </a:xfrm>
        </p:spPr>
        <p:txBody>
          <a:bodyPr/>
          <a:lstStyle/>
          <a:p>
            <a:r>
              <a:rPr kumimoji="1" lang="zh-CN" altLang="en-US"/>
              <a:t>编辑母版文本样式
第二级
第三级
第四级
第五级</a:t>
            </a:r>
          </a:p>
        </p:txBody>
      </p:sp>
      <p:sp>
        <p:nvSpPr>
          <p:cNvPr id="5" name="日期占位符 4">
            <a:extLst>
              <a:ext uri="{FF2B5EF4-FFF2-40B4-BE49-F238E27FC236}">
                <a16:creationId xmlns:a16="http://schemas.microsoft.com/office/drawing/2014/main" id="{3F332480-AD52-284B-B386-9F2D91216401}"/>
              </a:ext>
            </a:extLst>
          </p:cNvPr>
          <p:cNvSpPr>
            <a:spLocks noGrp="1"/>
          </p:cNvSpPr>
          <p:nvPr>
            <p:ph type="dt" sz="half" idx="10"/>
          </p:nvPr>
        </p:nvSpPr>
        <p:spPr/>
        <p:txBody>
          <a:bodyPr/>
          <a:lstStyle/>
          <a:p>
            <a:fld id="{4D4F2A93-2E25-DC43-BBD0-EF6E0D24210C}" type="datetimeFigureOut">
              <a:rPr kumimoji="1" lang="zh-CN" altLang="en-US" smtClean="0"/>
              <a:t>2021/1/15</a:t>
            </a:fld>
            <a:endParaRPr kumimoji="1" lang="zh-CN" altLang="en-US"/>
          </a:p>
        </p:txBody>
      </p:sp>
      <p:sp>
        <p:nvSpPr>
          <p:cNvPr id="6" name="页脚占位符 5">
            <a:extLst>
              <a:ext uri="{FF2B5EF4-FFF2-40B4-BE49-F238E27FC236}">
                <a16:creationId xmlns:a16="http://schemas.microsoft.com/office/drawing/2014/main" id="{BDE33616-0914-7543-A886-3EF9A2453F1F}"/>
              </a:ext>
            </a:extLst>
          </p:cNvPr>
          <p:cNvSpPr>
            <a:spLocks noGrp="1"/>
          </p:cNvSpPr>
          <p:nvPr>
            <p:ph type="ftr" sz="quarter" idx="11"/>
          </p:nvPr>
        </p:nvSpPr>
        <p:spPr/>
        <p:txBody>
          <a:bodyPr/>
          <a:lstStyle/>
          <a:p>
            <a:endParaRPr kumimoji="1" lang="zh-CN" altLang="en-US"/>
          </a:p>
        </p:txBody>
      </p:sp>
      <p:sp>
        <p:nvSpPr>
          <p:cNvPr id="7" name="灯片编号占位符 6">
            <a:extLst>
              <a:ext uri="{FF2B5EF4-FFF2-40B4-BE49-F238E27FC236}">
                <a16:creationId xmlns:a16="http://schemas.microsoft.com/office/drawing/2014/main" id="{2922214B-BBC6-E54A-810A-B3CC20E737B3}"/>
              </a:ext>
            </a:extLst>
          </p:cNvPr>
          <p:cNvSpPr>
            <a:spLocks noGrp="1"/>
          </p:cNvSpPr>
          <p:nvPr>
            <p:ph type="sldNum" sz="quarter" idx="12"/>
          </p:nvPr>
        </p:nvSpPr>
        <p:spPr/>
        <p:txBody>
          <a:bodyPr/>
          <a:lstStyle/>
          <a:p>
            <a:fld id="{2F6EFD4B-B2CA-B344-A409-EBD89986E5F0}" type="slidenum">
              <a:rPr kumimoji="1" lang="zh-CN" altLang="en-US" smtClean="0"/>
              <a:t>‹#›</a:t>
            </a:fld>
            <a:endParaRPr kumimoji="1" lang="zh-CN" altLang="en-US"/>
          </a:p>
        </p:txBody>
      </p:sp>
    </p:spTree>
    <p:extLst>
      <p:ext uri="{BB962C8B-B14F-4D97-AF65-F5344CB8AC3E}">
        <p14:creationId xmlns:p14="http://schemas.microsoft.com/office/powerpoint/2010/main" val="2847985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D6862B2-4597-9646-ABDB-0F6AD24EFB1F}"/>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840C5461-AABC-304B-9B1E-55B783ED4B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kumimoji="1" lang="zh-CN" altLang="en-US"/>
              <a:t>编辑母版文本样式
第二级
第三级
第四级
第五级</a:t>
            </a:r>
          </a:p>
        </p:txBody>
      </p:sp>
      <p:sp>
        <p:nvSpPr>
          <p:cNvPr id="4" name="内容占位符 3">
            <a:extLst>
              <a:ext uri="{FF2B5EF4-FFF2-40B4-BE49-F238E27FC236}">
                <a16:creationId xmlns:a16="http://schemas.microsoft.com/office/drawing/2014/main" id="{E3E41787-957C-9246-9249-73EEFEE26CED}"/>
              </a:ext>
            </a:extLst>
          </p:cNvPr>
          <p:cNvSpPr>
            <a:spLocks noGrp="1"/>
          </p:cNvSpPr>
          <p:nvPr>
            <p:ph sz="half" idx="2"/>
          </p:nvPr>
        </p:nvSpPr>
        <p:spPr>
          <a:xfrm>
            <a:off x="839788" y="2505075"/>
            <a:ext cx="5157787" cy="3684588"/>
          </a:xfrm>
        </p:spPr>
        <p:txBody>
          <a:bodyPr/>
          <a:lstStyle/>
          <a:p>
            <a:r>
              <a:rPr kumimoji="1" lang="zh-CN" altLang="en-US"/>
              <a:t>编辑母版文本样式
第二级
第三级
第四级
第五级</a:t>
            </a:r>
          </a:p>
        </p:txBody>
      </p:sp>
      <p:sp>
        <p:nvSpPr>
          <p:cNvPr id="5" name="文本占位符 4">
            <a:extLst>
              <a:ext uri="{FF2B5EF4-FFF2-40B4-BE49-F238E27FC236}">
                <a16:creationId xmlns:a16="http://schemas.microsoft.com/office/drawing/2014/main" id="{E6D69B93-77F4-8D4D-A1F7-277CEAE9A5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kumimoji="1" lang="zh-CN" altLang="en-US"/>
              <a:t>编辑母版文本样式
第二级
第三级
第四级
第五级</a:t>
            </a:r>
          </a:p>
        </p:txBody>
      </p:sp>
      <p:sp>
        <p:nvSpPr>
          <p:cNvPr id="6" name="内容占位符 5">
            <a:extLst>
              <a:ext uri="{FF2B5EF4-FFF2-40B4-BE49-F238E27FC236}">
                <a16:creationId xmlns:a16="http://schemas.microsoft.com/office/drawing/2014/main" id="{A68F8CA7-FF3C-674C-942F-EB991DE7667A}"/>
              </a:ext>
            </a:extLst>
          </p:cNvPr>
          <p:cNvSpPr>
            <a:spLocks noGrp="1"/>
          </p:cNvSpPr>
          <p:nvPr>
            <p:ph sz="quarter" idx="4"/>
          </p:nvPr>
        </p:nvSpPr>
        <p:spPr>
          <a:xfrm>
            <a:off x="6172200" y="2505075"/>
            <a:ext cx="5183188" cy="3684588"/>
          </a:xfrm>
        </p:spPr>
        <p:txBody>
          <a:bodyPr/>
          <a:lstStyle/>
          <a:p>
            <a:r>
              <a:rPr kumimoji="1" lang="zh-CN" altLang="en-US"/>
              <a:t>编辑母版文本样式
第二级
第三级
第四级
第五级</a:t>
            </a:r>
          </a:p>
        </p:txBody>
      </p:sp>
      <p:sp>
        <p:nvSpPr>
          <p:cNvPr id="7" name="日期占位符 6">
            <a:extLst>
              <a:ext uri="{FF2B5EF4-FFF2-40B4-BE49-F238E27FC236}">
                <a16:creationId xmlns:a16="http://schemas.microsoft.com/office/drawing/2014/main" id="{9B9714C3-F489-A64A-8E75-DFEB5D3528B0}"/>
              </a:ext>
            </a:extLst>
          </p:cNvPr>
          <p:cNvSpPr>
            <a:spLocks noGrp="1"/>
          </p:cNvSpPr>
          <p:nvPr>
            <p:ph type="dt" sz="half" idx="10"/>
          </p:nvPr>
        </p:nvSpPr>
        <p:spPr/>
        <p:txBody>
          <a:bodyPr/>
          <a:lstStyle/>
          <a:p>
            <a:fld id="{4D4F2A93-2E25-DC43-BBD0-EF6E0D24210C}" type="datetimeFigureOut">
              <a:rPr kumimoji="1" lang="zh-CN" altLang="en-US" smtClean="0"/>
              <a:t>2021/1/15</a:t>
            </a:fld>
            <a:endParaRPr kumimoji="1" lang="zh-CN" altLang="en-US"/>
          </a:p>
        </p:txBody>
      </p:sp>
      <p:sp>
        <p:nvSpPr>
          <p:cNvPr id="8" name="页脚占位符 7">
            <a:extLst>
              <a:ext uri="{FF2B5EF4-FFF2-40B4-BE49-F238E27FC236}">
                <a16:creationId xmlns:a16="http://schemas.microsoft.com/office/drawing/2014/main" id="{6F9E253F-DB98-B74E-9C48-73AB76911D64}"/>
              </a:ext>
            </a:extLst>
          </p:cNvPr>
          <p:cNvSpPr>
            <a:spLocks noGrp="1"/>
          </p:cNvSpPr>
          <p:nvPr>
            <p:ph type="ftr" sz="quarter" idx="11"/>
          </p:nvPr>
        </p:nvSpPr>
        <p:spPr/>
        <p:txBody>
          <a:bodyPr/>
          <a:lstStyle/>
          <a:p>
            <a:endParaRPr kumimoji="1" lang="zh-CN" altLang="en-US"/>
          </a:p>
        </p:txBody>
      </p:sp>
      <p:sp>
        <p:nvSpPr>
          <p:cNvPr id="9" name="灯片编号占位符 8">
            <a:extLst>
              <a:ext uri="{FF2B5EF4-FFF2-40B4-BE49-F238E27FC236}">
                <a16:creationId xmlns:a16="http://schemas.microsoft.com/office/drawing/2014/main" id="{3ADDDCBE-FA4B-EC43-A5E3-FDAC4F7F7A1C}"/>
              </a:ext>
            </a:extLst>
          </p:cNvPr>
          <p:cNvSpPr>
            <a:spLocks noGrp="1"/>
          </p:cNvSpPr>
          <p:nvPr>
            <p:ph type="sldNum" sz="quarter" idx="12"/>
          </p:nvPr>
        </p:nvSpPr>
        <p:spPr/>
        <p:txBody>
          <a:bodyPr/>
          <a:lstStyle/>
          <a:p>
            <a:fld id="{2F6EFD4B-B2CA-B344-A409-EBD89986E5F0}" type="slidenum">
              <a:rPr kumimoji="1" lang="zh-CN" altLang="en-US" smtClean="0"/>
              <a:t>‹#›</a:t>
            </a:fld>
            <a:endParaRPr kumimoji="1" lang="zh-CN" altLang="en-US"/>
          </a:p>
        </p:txBody>
      </p:sp>
    </p:spTree>
    <p:extLst>
      <p:ext uri="{BB962C8B-B14F-4D97-AF65-F5344CB8AC3E}">
        <p14:creationId xmlns:p14="http://schemas.microsoft.com/office/powerpoint/2010/main" val="724515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C0706A2-12B5-1943-97F2-D4C7042CB63B}"/>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B61F7488-2E55-6A4A-AA0B-C1E7344B6687}"/>
              </a:ext>
            </a:extLst>
          </p:cNvPr>
          <p:cNvSpPr>
            <a:spLocks noGrp="1"/>
          </p:cNvSpPr>
          <p:nvPr>
            <p:ph type="dt" sz="half" idx="10"/>
          </p:nvPr>
        </p:nvSpPr>
        <p:spPr/>
        <p:txBody>
          <a:bodyPr/>
          <a:lstStyle/>
          <a:p>
            <a:fld id="{4D4F2A93-2E25-DC43-BBD0-EF6E0D24210C}" type="datetimeFigureOut">
              <a:rPr kumimoji="1" lang="zh-CN" altLang="en-US" smtClean="0"/>
              <a:t>2021/1/15</a:t>
            </a:fld>
            <a:endParaRPr kumimoji="1" lang="zh-CN" altLang="en-US"/>
          </a:p>
        </p:txBody>
      </p:sp>
      <p:sp>
        <p:nvSpPr>
          <p:cNvPr id="4" name="页脚占位符 3">
            <a:extLst>
              <a:ext uri="{FF2B5EF4-FFF2-40B4-BE49-F238E27FC236}">
                <a16:creationId xmlns:a16="http://schemas.microsoft.com/office/drawing/2014/main" id="{97C4940A-793E-234E-B301-37C933E39DAC}"/>
              </a:ext>
            </a:extLst>
          </p:cNvPr>
          <p:cNvSpPr>
            <a:spLocks noGrp="1"/>
          </p:cNvSpPr>
          <p:nvPr>
            <p:ph type="ftr" sz="quarter" idx="11"/>
          </p:nvPr>
        </p:nvSpPr>
        <p:spPr/>
        <p:txBody>
          <a:bodyPr/>
          <a:lstStyle/>
          <a:p>
            <a:endParaRPr kumimoji="1" lang="zh-CN" altLang="en-US"/>
          </a:p>
        </p:txBody>
      </p:sp>
      <p:sp>
        <p:nvSpPr>
          <p:cNvPr id="5" name="灯片编号占位符 4">
            <a:extLst>
              <a:ext uri="{FF2B5EF4-FFF2-40B4-BE49-F238E27FC236}">
                <a16:creationId xmlns:a16="http://schemas.microsoft.com/office/drawing/2014/main" id="{CB5EA457-975F-F242-9698-7DE2DAB0032A}"/>
              </a:ext>
            </a:extLst>
          </p:cNvPr>
          <p:cNvSpPr>
            <a:spLocks noGrp="1"/>
          </p:cNvSpPr>
          <p:nvPr>
            <p:ph type="sldNum" sz="quarter" idx="12"/>
          </p:nvPr>
        </p:nvSpPr>
        <p:spPr/>
        <p:txBody>
          <a:bodyPr/>
          <a:lstStyle/>
          <a:p>
            <a:fld id="{2F6EFD4B-B2CA-B344-A409-EBD89986E5F0}" type="slidenum">
              <a:rPr kumimoji="1" lang="zh-CN" altLang="en-US" smtClean="0"/>
              <a:t>‹#›</a:t>
            </a:fld>
            <a:endParaRPr kumimoji="1" lang="zh-CN" altLang="en-US"/>
          </a:p>
        </p:txBody>
      </p:sp>
    </p:spTree>
    <p:extLst>
      <p:ext uri="{BB962C8B-B14F-4D97-AF65-F5344CB8AC3E}">
        <p14:creationId xmlns:p14="http://schemas.microsoft.com/office/powerpoint/2010/main" val="3938569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508AD6A6-4327-7247-BA16-D41251DAC7CC}"/>
              </a:ext>
            </a:extLst>
          </p:cNvPr>
          <p:cNvSpPr>
            <a:spLocks noGrp="1"/>
          </p:cNvSpPr>
          <p:nvPr>
            <p:ph type="dt" sz="half" idx="10"/>
          </p:nvPr>
        </p:nvSpPr>
        <p:spPr/>
        <p:txBody>
          <a:bodyPr/>
          <a:lstStyle/>
          <a:p>
            <a:fld id="{4D4F2A93-2E25-DC43-BBD0-EF6E0D24210C}" type="datetimeFigureOut">
              <a:rPr kumimoji="1" lang="zh-CN" altLang="en-US" smtClean="0"/>
              <a:t>2021/1/15</a:t>
            </a:fld>
            <a:endParaRPr kumimoji="1" lang="zh-CN" altLang="en-US"/>
          </a:p>
        </p:txBody>
      </p:sp>
      <p:sp>
        <p:nvSpPr>
          <p:cNvPr id="3" name="页脚占位符 2">
            <a:extLst>
              <a:ext uri="{FF2B5EF4-FFF2-40B4-BE49-F238E27FC236}">
                <a16:creationId xmlns:a16="http://schemas.microsoft.com/office/drawing/2014/main" id="{66B6DC7F-2183-A342-8759-83C70EF99811}"/>
              </a:ext>
            </a:extLst>
          </p:cNvPr>
          <p:cNvSpPr>
            <a:spLocks noGrp="1"/>
          </p:cNvSpPr>
          <p:nvPr>
            <p:ph type="ftr" sz="quarter" idx="11"/>
          </p:nvPr>
        </p:nvSpPr>
        <p:spPr/>
        <p:txBody>
          <a:bodyPr/>
          <a:lstStyle/>
          <a:p>
            <a:endParaRPr kumimoji="1" lang="zh-CN" altLang="en-US"/>
          </a:p>
        </p:txBody>
      </p:sp>
      <p:sp>
        <p:nvSpPr>
          <p:cNvPr id="4" name="灯片编号占位符 3">
            <a:extLst>
              <a:ext uri="{FF2B5EF4-FFF2-40B4-BE49-F238E27FC236}">
                <a16:creationId xmlns:a16="http://schemas.microsoft.com/office/drawing/2014/main" id="{1371879C-9F38-4D4E-89EA-D1E4B482CB4B}"/>
              </a:ext>
            </a:extLst>
          </p:cNvPr>
          <p:cNvSpPr>
            <a:spLocks noGrp="1"/>
          </p:cNvSpPr>
          <p:nvPr>
            <p:ph type="sldNum" sz="quarter" idx="12"/>
          </p:nvPr>
        </p:nvSpPr>
        <p:spPr/>
        <p:txBody>
          <a:bodyPr/>
          <a:lstStyle/>
          <a:p>
            <a:fld id="{2F6EFD4B-B2CA-B344-A409-EBD89986E5F0}" type="slidenum">
              <a:rPr kumimoji="1" lang="zh-CN" altLang="en-US" smtClean="0"/>
              <a:t>‹#›</a:t>
            </a:fld>
            <a:endParaRPr kumimoji="1" lang="zh-CN" altLang="en-US"/>
          </a:p>
        </p:txBody>
      </p:sp>
    </p:spTree>
    <p:extLst>
      <p:ext uri="{BB962C8B-B14F-4D97-AF65-F5344CB8AC3E}">
        <p14:creationId xmlns:p14="http://schemas.microsoft.com/office/powerpoint/2010/main" val="123667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AC7A48B-0A19-544A-9D5F-9E498557FB95}"/>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01407052-A1B3-C449-AB6E-DC08C047E56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kumimoji="1" lang="zh-CN" altLang="en-US"/>
              <a:t>编辑母版文本样式
第二级
第三级
第四级
第五级</a:t>
            </a:r>
          </a:p>
        </p:txBody>
      </p:sp>
      <p:sp>
        <p:nvSpPr>
          <p:cNvPr id="4" name="文本占位符 3">
            <a:extLst>
              <a:ext uri="{FF2B5EF4-FFF2-40B4-BE49-F238E27FC236}">
                <a16:creationId xmlns:a16="http://schemas.microsoft.com/office/drawing/2014/main" id="{FCD35D34-7D14-4D48-8E7B-54EC2A6FC5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kumimoji="1" lang="zh-CN" altLang="en-US"/>
              <a:t>编辑母版文本样式
第二级
第三级
第四级
第五级</a:t>
            </a:r>
          </a:p>
        </p:txBody>
      </p:sp>
      <p:sp>
        <p:nvSpPr>
          <p:cNvPr id="5" name="日期占位符 4">
            <a:extLst>
              <a:ext uri="{FF2B5EF4-FFF2-40B4-BE49-F238E27FC236}">
                <a16:creationId xmlns:a16="http://schemas.microsoft.com/office/drawing/2014/main" id="{0E16FFC0-186F-5B40-9B82-864F5AE928E8}"/>
              </a:ext>
            </a:extLst>
          </p:cNvPr>
          <p:cNvSpPr>
            <a:spLocks noGrp="1"/>
          </p:cNvSpPr>
          <p:nvPr>
            <p:ph type="dt" sz="half" idx="10"/>
          </p:nvPr>
        </p:nvSpPr>
        <p:spPr/>
        <p:txBody>
          <a:bodyPr/>
          <a:lstStyle/>
          <a:p>
            <a:fld id="{4D4F2A93-2E25-DC43-BBD0-EF6E0D24210C}" type="datetimeFigureOut">
              <a:rPr kumimoji="1" lang="zh-CN" altLang="en-US" smtClean="0"/>
              <a:t>2021/1/15</a:t>
            </a:fld>
            <a:endParaRPr kumimoji="1" lang="zh-CN" altLang="en-US"/>
          </a:p>
        </p:txBody>
      </p:sp>
      <p:sp>
        <p:nvSpPr>
          <p:cNvPr id="6" name="页脚占位符 5">
            <a:extLst>
              <a:ext uri="{FF2B5EF4-FFF2-40B4-BE49-F238E27FC236}">
                <a16:creationId xmlns:a16="http://schemas.microsoft.com/office/drawing/2014/main" id="{0B3AD804-7E5F-5E4F-9FE1-DDD9F7B9F3E1}"/>
              </a:ext>
            </a:extLst>
          </p:cNvPr>
          <p:cNvSpPr>
            <a:spLocks noGrp="1"/>
          </p:cNvSpPr>
          <p:nvPr>
            <p:ph type="ftr" sz="quarter" idx="11"/>
          </p:nvPr>
        </p:nvSpPr>
        <p:spPr/>
        <p:txBody>
          <a:bodyPr/>
          <a:lstStyle/>
          <a:p>
            <a:endParaRPr kumimoji="1" lang="zh-CN" altLang="en-US"/>
          </a:p>
        </p:txBody>
      </p:sp>
      <p:sp>
        <p:nvSpPr>
          <p:cNvPr id="7" name="灯片编号占位符 6">
            <a:extLst>
              <a:ext uri="{FF2B5EF4-FFF2-40B4-BE49-F238E27FC236}">
                <a16:creationId xmlns:a16="http://schemas.microsoft.com/office/drawing/2014/main" id="{A1E35511-22EF-F64D-99DA-F4E5F9AA769A}"/>
              </a:ext>
            </a:extLst>
          </p:cNvPr>
          <p:cNvSpPr>
            <a:spLocks noGrp="1"/>
          </p:cNvSpPr>
          <p:nvPr>
            <p:ph type="sldNum" sz="quarter" idx="12"/>
          </p:nvPr>
        </p:nvSpPr>
        <p:spPr/>
        <p:txBody>
          <a:bodyPr/>
          <a:lstStyle/>
          <a:p>
            <a:fld id="{2F6EFD4B-B2CA-B344-A409-EBD89986E5F0}" type="slidenum">
              <a:rPr kumimoji="1" lang="zh-CN" altLang="en-US" smtClean="0"/>
              <a:t>‹#›</a:t>
            </a:fld>
            <a:endParaRPr kumimoji="1" lang="zh-CN" altLang="en-US"/>
          </a:p>
        </p:txBody>
      </p:sp>
    </p:spTree>
    <p:extLst>
      <p:ext uri="{BB962C8B-B14F-4D97-AF65-F5344CB8AC3E}">
        <p14:creationId xmlns:p14="http://schemas.microsoft.com/office/powerpoint/2010/main" val="636617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2502A3-85CB-D54A-9E60-8EDB7F5A965A}"/>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A51E4271-8B74-7947-9CCA-018955CEBD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A78C4417-6DFC-9F42-8996-D72762E88F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kumimoji="1" lang="zh-CN" altLang="en-US"/>
              <a:t>编辑母版文本样式
第二级
第三级
第四级
第五级</a:t>
            </a:r>
          </a:p>
        </p:txBody>
      </p:sp>
      <p:sp>
        <p:nvSpPr>
          <p:cNvPr id="5" name="日期占位符 4">
            <a:extLst>
              <a:ext uri="{FF2B5EF4-FFF2-40B4-BE49-F238E27FC236}">
                <a16:creationId xmlns:a16="http://schemas.microsoft.com/office/drawing/2014/main" id="{9E8A0CA6-C864-614C-8103-D65108FE3182}"/>
              </a:ext>
            </a:extLst>
          </p:cNvPr>
          <p:cNvSpPr>
            <a:spLocks noGrp="1"/>
          </p:cNvSpPr>
          <p:nvPr>
            <p:ph type="dt" sz="half" idx="10"/>
          </p:nvPr>
        </p:nvSpPr>
        <p:spPr/>
        <p:txBody>
          <a:bodyPr/>
          <a:lstStyle/>
          <a:p>
            <a:fld id="{4D4F2A93-2E25-DC43-BBD0-EF6E0D24210C}" type="datetimeFigureOut">
              <a:rPr kumimoji="1" lang="zh-CN" altLang="en-US" smtClean="0"/>
              <a:t>2021/1/15</a:t>
            </a:fld>
            <a:endParaRPr kumimoji="1" lang="zh-CN" altLang="en-US"/>
          </a:p>
        </p:txBody>
      </p:sp>
      <p:sp>
        <p:nvSpPr>
          <p:cNvPr id="6" name="页脚占位符 5">
            <a:extLst>
              <a:ext uri="{FF2B5EF4-FFF2-40B4-BE49-F238E27FC236}">
                <a16:creationId xmlns:a16="http://schemas.microsoft.com/office/drawing/2014/main" id="{4B738364-4D8D-8844-953A-E117022E24AD}"/>
              </a:ext>
            </a:extLst>
          </p:cNvPr>
          <p:cNvSpPr>
            <a:spLocks noGrp="1"/>
          </p:cNvSpPr>
          <p:nvPr>
            <p:ph type="ftr" sz="quarter" idx="11"/>
          </p:nvPr>
        </p:nvSpPr>
        <p:spPr/>
        <p:txBody>
          <a:bodyPr/>
          <a:lstStyle/>
          <a:p>
            <a:endParaRPr kumimoji="1" lang="zh-CN" altLang="en-US"/>
          </a:p>
        </p:txBody>
      </p:sp>
      <p:sp>
        <p:nvSpPr>
          <p:cNvPr id="7" name="灯片编号占位符 6">
            <a:extLst>
              <a:ext uri="{FF2B5EF4-FFF2-40B4-BE49-F238E27FC236}">
                <a16:creationId xmlns:a16="http://schemas.microsoft.com/office/drawing/2014/main" id="{9310E46E-944E-2843-8856-1362D46A884F}"/>
              </a:ext>
            </a:extLst>
          </p:cNvPr>
          <p:cNvSpPr>
            <a:spLocks noGrp="1"/>
          </p:cNvSpPr>
          <p:nvPr>
            <p:ph type="sldNum" sz="quarter" idx="12"/>
          </p:nvPr>
        </p:nvSpPr>
        <p:spPr/>
        <p:txBody>
          <a:bodyPr/>
          <a:lstStyle/>
          <a:p>
            <a:fld id="{2F6EFD4B-B2CA-B344-A409-EBD89986E5F0}" type="slidenum">
              <a:rPr kumimoji="1" lang="zh-CN" altLang="en-US" smtClean="0"/>
              <a:t>‹#›</a:t>
            </a:fld>
            <a:endParaRPr kumimoji="1" lang="zh-CN" altLang="en-US"/>
          </a:p>
        </p:txBody>
      </p:sp>
    </p:spTree>
    <p:extLst>
      <p:ext uri="{BB962C8B-B14F-4D97-AF65-F5344CB8AC3E}">
        <p14:creationId xmlns:p14="http://schemas.microsoft.com/office/powerpoint/2010/main" val="29138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A6B76111-4679-F74B-AA80-47562B8FF7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4E5445F4-5E74-A342-90D8-B6125AB527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kumimoji="1" lang="zh-CN" altLang="en-US"/>
              <a:t>编辑母版文本样式
第二级
第三级
第四级
第五级</a:t>
            </a:r>
          </a:p>
        </p:txBody>
      </p:sp>
      <p:sp>
        <p:nvSpPr>
          <p:cNvPr id="4" name="日期占位符 3">
            <a:extLst>
              <a:ext uri="{FF2B5EF4-FFF2-40B4-BE49-F238E27FC236}">
                <a16:creationId xmlns:a16="http://schemas.microsoft.com/office/drawing/2014/main" id="{9D7D3B80-7A32-CA4D-AA40-E9F3A8B97B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4F2A93-2E25-DC43-BBD0-EF6E0D24210C}" type="datetimeFigureOut">
              <a:rPr kumimoji="1" lang="zh-CN" altLang="en-US" smtClean="0"/>
              <a:t>2021/1/15</a:t>
            </a:fld>
            <a:endParaRPr kumimoji="1" lang="zh-CN" altLang="en-US"/>
          </a:p>
        </p:txBody>
      </p:sp>
      <p:sp>
        <p:nvSpPr>
          <p:cNvPr id="5" name="页脚占位符 4">
            <a:extLst>
              <a:ext uri="{FF2B5EF4-FFF2-40B4-BE49-F238E27FC236}">
                <a16:creationId xmlns:a16="http://schemas.microsoft.com/office/drawing/2014/main" id="{9F6ADCF4-331E-8648-BE8E-1DBCA14EA4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a:extLst>
              <a:ext uri="{FF2B5EF4-FFF2-40B4-BE49-F238E27FC236}">
                <a16:creationId xmlns:a16="http://schemas.microsoft.com/office/drawing/2014/main" id="{46121C79-42E6-D845-8EC5-D8299940ED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6EFD4B-B2CA-B344-A409-EBD89986E5F0}" type="slidenum">
              <a:rPr kumimoji="1" lang="zh-CN" altLang="en-US" smtClean="0"/>
              <a:t>‹#›</a:t>
            </a:fld>
            <a:endParaRPr kumimoji="1" lang="zh-CN" altLang="en-US"/>
          </a:p>
        </p:txBody>
      </p:sp>
    </p:spTree>
    <p:extLst>
      <p:ext uri="{BB962C8B-B14F-4D97-AF65-F5344CB8AC3E}">
        <p14:creationId xmlns:p14="http://schemas.microsoft.com/office/powerpoint/2010/main" val="8662765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8.png"/><Relationship Id="rId7" Type="http://schemas.openxmlformats.org/officeDocument/2006/relationships/image" Target="../media/image17.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6.w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8" Type="http://schemas.openxmlformats.org/officeDocument/2006/relationships/image" Target="../media/image24.png"/><Relationship Id="rId13" Type="http://schemas.microsoft.com/office/2007/relationships/hdphoto" Target="../media/hdphoto5.wdp"/><Relationship Id="rId3" Type="http://schemas.microsoft.com/office/2007/relationships/hdphoto" Target="../media/hdphoto1.wdp"/><Relationship Id="rId7" Type="http://schemas.openxmlformats.org/officeDocument/2006/relationships/image" Target="../media/image23.png"/><Relationship Id="rId12" Type="http://schemas.openxmlformats.org/officeDocument/2006/relationships/image" Target="../media/image26.png"/><Relationship Id="rId2" Type="http://schemas.openxmlformats.org/officeDocument/2006/relationships/image" Target="../media/image20.png"/><Relationship Id="rId1" Type="http://schemas.openxmlformats.org/officeDocument/2006/relationships/slideLayout" Target="../slideLayouts/slideLayout2.xml"/><Relationship Id="rId6" Type="http://schemas.microsoft.com/office/2007/relationships/hdphoto" Target="../media/hdphoto2.wdp"/><Relationship Id="rId11" Type="http://schemas.microsoft.com/office/2007/relationships/hdphoto" Target="../media/hdphoto4.wdp"/><Relationship Id="rId5" Type="http://schemas.openxmlformats.org/officeDocument/2006/relationships/image" Target="../media/image22.png"/><Relationship Id="rId10" Type="http://schemas.openxmlformats.org/officeDocument/2006/relationships/image" Target="../media/image25.png"/><Relationship Id="rId4" Type="http://schemas.openxmlformats.org/officeDocument/2006/relationships/image" Target="../media/image21.png"/><Relationship Id="rId9" Type="http://schemas.microsoft.com/office/2007/relationships/hdphoto" Target="../media/hdphoto3.wdp"/><Relationship Id="rId14" Type="http://schemas.openxmlformats.org/officeDocument/2006/relationships/image" Target="../media/image27.jpeg"/></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24.png"/><Relationship Id="rId13" Type="http://schemas.microsoft.com/office/2007/relationships/hdphoto" Target="../media/hdphoto5.wdp"/><Relationship Id="rId3" Type="http://schemas.microsoft.com/office/2007/relationships/hdphoto" Target="../media/hdphoto1.wdp"/><Relationship Id="rId7" Type="http://schemas.openxmlformats.org/officeDocument/2006/relationships/image" Target="../media/image23.png"/><Relationship Id="rId12" Type="http://schemas.openxmlformats.org/officeDocument/2006/relationships/image" Target="../media/image26.png"/><Relationship Id="rId2" Type="http://schemas.openxmlformats.org/officeDocument/2006/relationships/image" Target="../media/image20.png"/><Relationship Id="rId1" Type="http://schemas.openxmlformats.org/officeDocument/2006/relationships/slideLayout" Target="../slideLayouts/slideLayout2.xml"/><Relationship Id="rId6" Type="http://schemas.microsoft.com/office/2007/relationships/hdphoto" Target="../media/hdphoto2.wdp"/><Relationship Id="rId11" Type="http://schemas.microsoft.com/office/2007/relationships/hdphoto" Target="../media/hdphoto4.wdp"/><Relationship Id="rId5" Type="http://schemas.openxmlformats.org/officeDocument/2006/relationships/image" Target="../media/image22.png"/><Relationship Id="rId10" Type="http://schemas.openxmlformats.org/officeDocument/2006/relationships/image" Target="../media/image25.png"/><Relationship Id="rId4" Type="http://schemas.openxmlformats.org/officeDocument/2006/relationships/image" Target="../media/image21.png"/><Relationship Id="rId9" Type="http://schemas.microsoft.com/office/2007/relationships/hdphoto" Target="../media/hdphoto3.wdp"/><Relationship Id="rId14" Type="http://schemas.openxmlformats.org/officeDocument/2006/relationships/image" Target="../media/image27.jpe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A5DA7652-B205-AD43-A1A8-5E87318A0779}"/>
              </a:ext>
            </a:extLst>
          </p:cNvPr>
          <p:cNvSpPr/>
          <p:nvPr/>
        </p:nvSpPr>
        <p:spPr>
          <a:xfrm>
            <a:off x="979714" y="396466"/>
            <a:ext cx="10537371" cy="1200329"/>
          </a:xfrm>
          <a:prstGeom prst="rect">
            <a:avLst/>
          </a:prstGeom>
        </p:spPr>
        <p:txBody>
          <a:bodyPr wrap="square">
            <a:spAutoFit/>
          </a:bodyPr>
          <a:lstStyle/>
          <a:p>
            <a:r>
              <a:rPr lang="zh-CN" altLang="en-US" sz="3600" b="1" dirty="0"/>
              <a:t>Driving positron beam acceleration with coherent transition radiation</a:t>
            </a:r>
          </a:p>
        </p:txBody>
      </p:sp>
      <p:sp>
        <p:nvSpPr>
          <p:cNvPr id="6" name="矩形 5">
            <a:extLst>
              <a:ext uri="{FF2B5EF4-FFF2-40B4-BE49-F238E27FC236}">
                <a16:creationId xmlns:a16="http://schemas.microsoft.com/office/drawing/2014/main" id="{93615C78-B22D-894D-858D-45E11893C344}"/>
              </a:ext>
            </a:extLst>
          </p:cNvPr>
          <p:cNvSpPr/>
          <p:nvPr/>
        </p:nvSpPr>
        <p:spPr>
          <a:xfrm>
            <a:off x="2202627" y="2567835"/>
            <a:ext cx="8091543" cy="2092881"/>
          </a:xfrm>
          <a:prstGeom prst="rect">
            <a:avLst/>
          </a:prstGeom>
        </p:spPr>
        <p:txBody>
          <a:bodyPr wrap="square">
            <a:spAutoFit/>
          </a:bodyPr>
          <a:lstStyle/>
          <a:p>
            <a:endParaRPr lang="zh-CN" altLang="en-US" dirty="0"/>
          </a:p>
          <a:p>
            <a:pPr algn="ctr"/>
            <a:r>
              <a:rPr lang="zh-CN" altLang="en-US" sz="2800" b="1" dirty="0"/>
              <a:t>Baifei Shen</a:t>
            </a:r>
          </a:p>
          <a:p>
            <a:pPr algn="ctr"/>
            <a:endParaRPr lang="zh-CN" altLang="en-US" sz="2800" b="1" dirty="0"/>
          </a:p>
          <a:p>
            <a:pPr algn="ctr"/>
            <a:r>
              <a:rPr lang="zh-CN" altLang="en-US" sz="2800" b="1" dirty="0"/>
              <a:t>Shanghai Normal University</a:t>
            </a:r>
            <a:endParaRPr lang="en-US" altLang="zh-CN" sz="2800" b="1" dirty="0"/>
          </a:p>
          <a:p>
            <a:pPr algn="ctr"/>
            <a:r>
              <a:rPr lang="en-US" altLang="zh-CN" sz="2800" b="1" dirty="0"/>
              <a:t>Shanghai Institute of Optics and Fine Mechanics</a:t>
            </a:r>
            <a:endParaRPr lang="zh-CN" altLang="en-US" sz="2800" b="1" dirty="0"/>
          </a:p>
        </p:txBody>
      </p:sp>
    </p:spTree>
    <p:extLst>
      <p:ext uri="{BB962C8B-B14F-4D97-AF65-F5344CB8AC3E}">
        <p14:creationId xmlns:p14="http://schemas.microsoft.com/office/powerpoint/2010/main" val="9860138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F9124B20-F993-D648-A9D2-66E96753D5B6}"/>
              </a:ext>
            </a:extLst>
          </p:cNvPr>
          <p:cNvPicPr>
            <a:picLocks noChangeAspect="1"/>
          </p:cNvPicPr>
          <p:nvPr/>
        </p:nvPicPr>
        <p:blipFill>
          <a:blip r:embed="rId2"/>
          <a:stretch>
            <a:fillRect/>
          </a:stretch>
        </p:blipFill>
        <p:spPr>
          <a:xfrm>
            <a:off x="0" y="1128742"/>
            <a:ext cx="12192000" cy="4600516"/>
          </a:xfrm>
          <a:prstGeom prst="rect">
            <a:avLst/>
          </a:prstGeom>
        </p:spPr>
      </p:pic>
      <p:sp>
        <p:nvSpPr>
          <p:cNvPr id="5" name="文本框 4">
            <a:extLst>
              <a:ext uri="{FF2B5EF4-FFF2-40B4-BE49-F238E27FC236}">
                <a16:creationId xmlns:a16="http://schemas.microsoft.com/office/drawing/2014/main" id="{54332F20-145F-1742-92E0-336405F409EB}"/>
              </a:ext>
            </a:extLst>
          </p:cNvPr>
          <p:cNvSpPr txBox="1"/>
          <p:nvPr/>
        </p:nvSpPr>
        <p:spPr>
          <a:xfrm>
            <a:off x="-310896" y="172001"/>
            <a:ext cx="12082272" cy="584775"/>
          </a:xfrm>
          <a:prstGeom prst="rect">
            <a:avLst/>
          </a:prstGeom>
          <a:noFill/>
        </p:spPr>
        <p:txBody>
          <a:bodyPr wrap="square" rtlCol="0">
            <a:spAutoFit/>
          </a:bodyPr>
          <a:lstStyle/>
          <a:p>
            <a:pPr algn="ctr"/>
            <a:r>
              <a:rPr kumimoji="1" lang="en-US" altLang="zh-CN" sz="3200" b="1" dirty="0">
                <a:latin typeface="Times New Roman" panose="02020603050405020304" pitchFamily="18" charset="0"/>
                <a:cs typeface="Times New Roman" panose="02020603050405020304" pitchFamily="18" charset="0"/>
              </a:rPr>
              <a:t>Positron acceleration in a hollow channel driven by proton beam </a:t>
            </a:r>
            <a:endParaRPr kumimoji="1" lang="zh-CN" altLang="en-US" sz="3200" b="1" dirty="0">
              <a:latin typeface="Times New Roman" panose="02020603050405020304" pitchFamily="18" charset="0"/>
              <a:cs typeface="Times New Roman" panose="02020603050405020304" pitchFamily="18" charset="0"/>
            </a:endParaRPr>
          </a:p>
        </p:txBody>
      </p:sp>
      <p:sp>
        <p:nvSpPr>
          <p:cNvPr id="6" name="文本框 5">
            <a:extLst>
              <a:ext uri="{FF2B5EF4-FFF2-40B4-BE49-F238E27FC236}">
                <a16:creationId xmlns:a16="http://schemas.microsoft.com/office/drawing/2014/main" id="{883CBAE7-CD16-7A49-8131-F74AE3CCF56D}"/>
              </a:ext>
            </a:extLst>
          </p:cNvPr>
          <p:cNvSpPr txBox="1"/>
          <p:nvPr/>
        </p:nvSpPr>
        <p:spPr>
          <a:xfrm>
            <a:off x="768096" y="5757706"/>
            <a:ext cx="10875264" cy="1015663"/>
          </a:xfrm>
          <a:prstGeom prst="rect">
            <a:avLst/>
          </a:prstGeom>
          <a:noFill/>
        </p:spPr>
        <p:txBody>
          <a:bodyPr wrap="square" rtlCol="0">
            <a:spAutoFit/>
          </a:bodyPr>
          <a:lstStyle/>
          <a:p>
            <a:r>
              <a:rPr kumimoji="1" lang="en-US" altLang="zh-CN" sz="2000" b="1" dirty="0"/>
              <a:t>The positron beam can be well accelerated in the proton driven wake field. There is a weak focusing field near the channel wall, but no transversal field in the middle of the channel. Therefore, the radiation loss of the positron is quite small. </a:t>
            </a:r>
          </a:p>
        </p:txBody>
      </p:sp>
    </p:spTree>
    <p:extLst>
      <p:ext uri="{BB962C8B-B14F-4D97-AF65-F5344CB8AC3E}">
        <p14:creationId xmlns:p14="http://schemas.microsoft.com/office/powerpoint/2010/main" val="21078335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3"/>
          <p:cNvSpPr txBox="1"/>
          <p:nvPr/>
        </p:nvSpPr>
        <p:spPr>
          <a:xfrm>
            <a:off x="243840" y="177142"/>
            <a:ext cx="11650039" cy="1815882"/>
          </a:xfrm>
          <a:prstGeom prst="rect">
            <a:avLst/>
          </a:prstGeom>
          <a:solidFill>
            <a:schemeClr val="accent4">
              <a:lumMod val="20000"/>
              <a:lumOff val="80000"/>
            </a:schemeClr>
          </a:solidFill>
        </p:spPr>
        <p:txBody>
          <a:bodyPr wrap="square" rtlCol="0">
            <a:spAutoFit/>
          </a:bodyPr>
          <a:lstStyle/>
          <a:p>
            <a:r>
              <a:rPr lang="en-US" altLang="zh-CN" sz="2800" b="1" dirty="0">
                <a:solidFill>
                  <a:prstClr val="black"/>
                </a:solidFill>
              </a:rPr>
              <a:t>In 2016</a:t>
            </a:r>
            <a:r>
              <a:rPr lang="zh-CN" altLang="en-US" sz="2800" b="1" dirty="0">
                <a:solidFill>
                  <a:prstClr val="black"/>
                </a:solidFill>
              </a:rPr>
              <a:t>，</a:t>
            </a:r>
            <a:r>
              <a:rPr lang="en-US" altLang="zh-CN" sz="2800" b="1" dirty="0">
                <a:solidFill>
                  <a:prstClr val="black"/>
                </a:solidFill>
              </a:rPr>
              <a:t>we succeeded to produce positrons with femtosecond laser. At first, we accelerated electrons with laser gas interaction. Then the energetic electrons produced gamma photons with </a:t>
            </a:r>
            <a:r>
              <a:rPr lang="en-US" altLang="zh-CN" sz="2800" b="1" dirty="0" err="1">
                <a:solidFill>
                  <a:prstClr val="black"/>
                </a:solidFill>
              </a:rPr>
              <a:t>bremstrahlung</a:t>
            </a:r>
            <a:r>
              <a:rPr lang="en-US" altLang="zh-CN" sz="2800" b="1" dirty="0">
                <a:solidFill>
                  <a:prstClr val="black"/>
                </a:solidFill>
              </a:rPr>
              <a:t>. The gamma photons produced the positrons with the BH process.</a:t>
            </a:r>
            <a:endParaRPr lang="zh-CN" altLang="en-US" sz="2800" b="1" dirty="0">
              <a:solidFill>
                <a:prstClr val="black"/>
              </a:solidFill>
            </a:endParaRPr>
          </a:p>
        </p:txBody>
      </p:sp>
      <p:pic>
        <p:nvPicPr>
          <p:cNvPr id="11" name="图片 10"/>
          <p:cNvPicPr>
            <a:picLocks noChangeAspect="1"/>
          </p:cNvPicPr>
          <p:nvPr/>
        </p:nvPicPr>
        <p:blipFill>
          <a:blip r:embed="rId2"/>
          <a:stretch>
            <a:fillRect/>
          </a:stretch>
        </p:blipFill>
        <p:spPr>
          <a:xfrm>
            <a:off x="8027889" y="2200288"/>
            <a:ext cx="2992140" cy="2922066"/>
          </a:xfrm>
          <a:prstGeom prst="rect">
            <a:avLst/>
          </a:prstGeom>
        </p:spPr>
      </p:pic>
      <p:pic>
        <p:nvPicPr>
          <p:cNvPr id="12" name="图片 11"/>
          <p:cNvPicPr>
            <a:picLocks noChangeAspect="1"/>
          </p:cNvPicPr>
          <p:nvPr/>
        </p:nvPicPr>
        <p:blipFill>
          <a:blip r:embed="rId3"/>
          <a:stretch>
            <a:fillRect/>
          </a:stretch>
        </p:blipFill>
        <p:spPr>
          <a:xfrm>
            <a:off x="2157799" y="4559766"/>
            <a:ext cx="4814501" cy="2290855"/>
          </a:xfrm>
          <a:prstGeom prst="rect">
            <a:avLst/>
          </a:prstGeom>
        </p:spPr>
      </p:pic>
      <p:pic>
        <p:nvPicPr>
          <p:cNvPr id="13" name="图片 12"/>
          <p:cNvPicPr>
            <a:picLocks noChangeAspect="1"/>
          </p:cNvPicPr>
          <p:nvPr/>
        </p:nvPicPr>
        <p:blipFill>
          <a:blip r:embed="rId4"/>
          <a:stretch>
            <a:fillRect/>
          </a:stretch>
        </p:blipFill>
        <p:spPr>
          <a:xfrm>
            <a:off x="1858512" y="1993024"/>
            <a:ext cx="4908747" cy="2660129"/>
          </a:xfrm>
          <a:prstGeom prst="rect">
            <a:avLst/>
          </a:prstGeom>
        </p:spPr>
      </p:pic>
      <p:sp>
        <p:nvSpPr>
          <p:cNvPr id="16" name="文本框 6"/>
          <p:cNvSpPr txBox="1"/>
          <p:nvPr/>
        </p:nvSpPr>
        <p:spPr>
          <a:xfrm>
            <a:off x="7819086" y="5694522"/>
            <a:ext cx="3580434" cy="646331"/>
          </a:xfrm>
          <a:prstGeom prst="rect">
            <a:avLst/>
          </a:prstGeom>
          <a:solidFill>
            <a:srgbClr val="F2F2DE"/>
          </a:solidFill>
        </p:spPr>
        <p:txBody>
          <a:bodyPr wrap="square" rtlCol="0">
            <a:spAutoFit/>
          </a:bodyPr>
          <a:lstStyle/>
          <a:p>
            <a:r>
              <a:rPr lang="en-US" altLang="zh-CN" b="1" dirty="0" err="1">
                <a:solidFill>
                  <a:prstClr val="black"/>
                </a:solidFill>
              </a:rPr>
              <a:t>Tongjun</a:t>
            </a:r>
            <a:r>
              <a:rPr lang="en-US" altLang="zh-CN" b="1" dirty="0">
                <a:solidFill>
                  <a:prstClr val="black"/>
                </a:solidFill>
              </a:rPr>
              <a:t> Xu</a:t>
            </a:r>
            <a:r>
              <a:rPr lang="zh-CN" altLang="en-US" b="1" dirty="0">
                <a:solidFill>
                  <a:prstClr val="black"/>
                </a:solidFill>
              </a:rPr>
              <a:t>，</a:t>
            </a:r>
            <a:r>
              <a:rPr lang="en-US" altLang="zh-CN" b="1" dirty="0" err="1">
                <a:solidFill>
                  <a:prstClr val="black"/>
                </a:solidFill>
              </a:rPr>
              <a:t>Baifei</a:t>
            </a:r>
            <a:r>
              <a:rPr lang="en-US" altLang="zh-CN" b="1" dirty="0">
                <a:solidFill>
                  <a:prstClr val="black"/>
                </a:solidFill>
              </a:rPr>
              <a:t> Shen et al.</a:t>
            </a:r>
            <a:r>
              <a:rPr lang="zh-CN" altLang="en-US" b="1" dirty="0">
                <a:solidFill>
                  <a:prstClr val="black"/>
                </a:solidFill>
              </a:rPr>
              <a:t>，</a:t>
            </a:r>
            <a:r>
              <a:rPr lang="en-US" altLang="zh-CN" b="1" dirty="0">
                <a:solidFill>
                  <a:srgbClr val="0000CC"/>
                </a:solidFill>
                <a:ea typeface="微软雅黑" panose="020B0503020204020204" pitchFamily="34" charset="-122"/>
              </a:rPr>
              <a:t>Phys. Plasmas 23, 033109 (2016)</a:t>
            </a:r>
            <a:endParaRPr lang="zh-CN" altLang="en-US" b="1" dirty="0">
              <a:solidFill>
                <a:prstClr val="black"/>
              </a:solidFill>
            </a:endParaRPr>
          </a:p>
        </p:txBody>
      </p:sp>
    </p:spTree>
    <p:extLst>
      <p:ext uri="{BB962C8B-B14F-4D97-AF65-F5344CB8AC3E}">
        <p14:creationId xmlns:p14="http://schemas.microsoft.com/office/powerpoint/2010/main" val="3571157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14736182-2B96-C24C-8B39-456CE2BB36C1}"/>
              </a:ext>
            </a:extLst>
          </p:cNvPr>
          <p:cNvSpPr txBox="1"/>
          <p:nvPr/>
        </p:nvSpPr>
        <p:spPr>
          <a:xfrm>
            <a:off x="3106347" y="597408"/>
            <a:ext cx="5312229" cy="646331"/>
          </a:xfrm>
          <a:prstGeom prst="rect">
            <a:avLst/>
          </a:prstGeom>
          <a:noFill/>
        </p:spPr>
        <p:txBody>
          <a:bodyPr wrap="square" rtlCol="0">
            <a:spAutoFit/>
          </a:bodyPr>
          <a:lstStyle/>
          <a:p>
            <a:pPr algn="ctr"/>
            <a:r>
              <a:rPr kumimoji="1" lang="en-US" altLang="zh-CN" sz="3600" b="1" dirty="0"/>
              <a:t>Outline</a:t>
            </a:r>
            <a:endParaRPr kumimoji="1" lang="zh-CN" altLang="en-US" sz="3600" b="1" dirty="0"/>
          </a:p>
        </p:txBody>
      </p:sp>
      <p:sp>
        <p:nvSpPr>
          <p:cNvPr id="3" name="文本框 2">
            <a:extLst>
              <a:ext uri="{FF2B5EF4-FFF2-40B4-BE49-F238E27FC236}">
                <a16:creationId xmlns:a16="http://schemas.microsoft.com/office/drawing/2014/main" id="{E027043D-D337-944E-8CF1-BA71CCC5C1A2}"/>
              </a:ext>
            </a:extLst>
          </p:cNvPr>
          <p:cNvSpPr txBox="1"/>
          <p:nvPr/>
        </p:nvSpPr>
        <p:spPr>
          <a:xfrm>
            <a:off x="1369858" y="2194560"/>
            <a:ext cx="8144256" cy="1815882"/>
          </a:xfrm>
          <a:prstGeom prst="rect">
            <a:avLst/>
          </a:prstGeom>
          <a:noFill/>
        </p:spPr>
        <p:txBody>
          <a:bodyPr wrap="square" rtlCol="0">
            <a:spAutoFit/>
          </a:bodyPr>
          <a:lstStyle/>
          <a:p>
            <a:r>
              <a:rPr kumimoji="1" lang="en-US" altLang="zh-CN" sz="2800" b="1" dirty="0"/>
              <a:t>1.Background</a:t>
            </a:r>
          </a:p>
          <a:p>
            <a:endParaRPr kumimoji="1" lang="en-US" altLang="zh-CN" sz="2800" b="1" dirty="0"/>
          </a:p>
          <a:p>
            <a:r>
              <a:rPr kumimoji="1" lang="en-US" altLang="zh-CN" sz="2800" b="1" dirty="0">
                <a:solidFill>
                  <a:srgbClr val="7030A0"/>
                </a:solidFill>
              </a:rPr>
              <a:t>2.</a:t>
            </a:r>
            <a:r>
              <a:rPr lang="zh-CN" altLang="en-US" sz="2800" b="1" dirty="0">
                <a:solidFill>
                  <a:srgbClr val="7030A0"/>
                </a:solidFill>
              </a:rPr>
              <a:t> positron beam acceleration with coherent transition radiation</a:t>
            </a:r>
            <a:endParaRPr kumimoji="1" lang="zh-CN" altLang="en-US" sz="2800" b="1" dirty="0">
              <a:solidFill>
                <a:srgbClr val="7030A0"/>
              </a:solidFill>
            </a:endParaRPr>
          </a:p>
        </p:txBody>
      </p:sp>
    </p:spTree>
    <p:extLst>
      <p:ext uri="{BB962C8B-B14F-4D97-AF65-F5344CB8AC3E}">
        <p14:creationId xmlns:p14="http://schemas.microsoft.com/office/powerpoint/2010/main" val="40638751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60832" y="160855"/>
            <a:ext cx="11094720" cy="1421928"/>
          </a:xfrm>
          <a:prstGeom prst="rect">
            <a:avLst/>
          </a:prstGeom>
          <a:noFill/>
        </p:spPr>
        <p:txBody>
          <a:bodyPr wrap="square" rtlCol="0">
            <a:spAutoFit/>
          </a:bodyPr>
          <a:lstStyle/>
          <a:p>
            <a:pPr fontAlgn="base">
              <a:lnSpc>
                <a:spcPct val="90000"/>
              </a:lnSpc>
              <a:spcBef>
                <a:spcPct val="20000"/>
              </a:spcBef>
              <a:spcAft>
                <a:spcPct val="0"/>
              </a:spcAft>
            </a:pPr>
            <a:r>
              <a:rPr lang="en-US" altLang="zh-CN" sz="3200" b="1" dirty="0">
                <a:solidFill>
                  <a:srgbClr val="C0504D"/>
                </a:solidFill>
                <a:latin typeface="Times New Roman" panose="02020603050405020304" pitchFamily="18" charset="0"/>
                <a:ea typeface="仿宋_GB2312" pitchFamily="49" charset="-122"/>
                <a:cs typeface="Times New Roman" panose="02020603050405020304" pitchFamily="18" charset="0"/>
              </a:rPr>
              <a:t>In our experiments, we fond there was a mono energetic positron peak when the charge number of the driving electron beam is high(&gt;1nC).</a:t>
            </a:r>
            <a:endParaRPr lang="zh-CN" altLang="en-US" sz="3200" b="1" dirty="0">
              <a:solidFill>
                <a:srgbClr val="C0504D"/>
              </a:solidFill>
              <a:latin typeface="Times New Roman" panose="02020603050405020304" pitchFamily="18" charset="0"/>
              <a:ea typeface="仿宋_GB2312" pitchFamily="49" charset="-122"/>
              <a:cs typeface="Times New Roman" panose="02020603050405020304" pitchFamily="18" charset="0"/>
            </a:endParaRPr>
          </a:p>
        </p:txBody>
      </p:sp>
      <p:pic>
        <p:nvPicPr>
          <p:cNvPr id="3" name="图片 2"/>
          <p:cNvPicPr>
            <a:picLocks noChangeAspect="1"/>
          </p:cNvPicPr>
          <p:nvPr/>
        </p:nvPicPr>
        <p:blipFill>
          <a:blip r:embed="rId3"/>
          <a:stretch>
            <a:fillRect/>
          </a:stretch>
        </p:blipFill>
        <p:spPr>
          <a:xfrm>
            <a:off x="981437" y="2137741"/>
            <a:ext cx="3676217" cy="498620"/>
          </a:xfrm>
          <a:prstGeom prst="rect">
            <a:avLst/>
          </a:prstGeom>
        </p:spPr>
      </p:pic>
      <p:sp>
        <p:nvSpPr>
          <p:cNvPr id="4" name="文本框 3"/>
          <p:cNvSpPr txBox="1"/>
          <p:nvPr/>
        </p:nvSpPr>
        <p:spPr>
          <a:xfrm>
            <a:off x="1024977" y="1746802"/>
            <a:ext cx="3632676" cy="338554"/>
          </a:xfrm>
          <a:prstGeom prst="rect">
            <a:avLst/>
          </a:prstGeom>
          <a:solidFill>
            <a:sysClr val="window" lastClr="FFFFFF"/>
          </a:solidFill>
          <a:ln w="25400" cap="flat" cmpd="sng" algn="ctr">
            <a:solidFill>
              <a:srgbClr val="FFC000"/>
            </a:solidFill>
            <a:prstDash val="solid"/>
          </a:ln>
          <a:effectLst/>
        </p:spPr>
        <p:txBody>
          <a:bodyPr wrap="square" rtlCol="0">
            <a:spAutoFit/>
          </a:bodyPr>
          <a:lstStyle/>
          <a:p>
            <a:r>
              <a:rPr lang="zh-CN" altLang="en-US" sz="1600" kern="0" dirty="0">
                <a:solidFill>
                  <a:prstClr val="black"/>
                </a:solidFill>
              </a:rPr>
              <a:t> </a:t>
            </a:r>
            <a:r>
              <a:rPr lang="en-US" altLang="zh-CN" sz="1600" kern="0" dirty="0">
                <a:solidFill>
                  <a:prstClr val="black"/>
                </a:solidFill>
                <a:latin typeface="Times New Roman" panose="02020603050405020304" pitchFamily="18" charset="0"/>
                <a:cs typeface="Times New Roman" panose="02020603050405020304" pitchFamily="18" charset="0"/>
              </a:rPr>
              <a:t>shot20</a:t>
            </a:r>
            <a:endParaRPr lang="zh-CN" altLang="en-US" sz="1600" kern="0" dirty="0">
              <a:solidFill>
                <a:prstClr val="black"/>
              </a:solidFill>
              <a:latin typeface="Times New Roman" panose="02020603050405020304" pitchFamily="18" charset="0"/>
              <a:cs typeface="Times New Roman" panose="02020603050405020304" pitchFamily="18" charset="0"/>
            </a:endParaRPr>
          </a:p>
        </p:txBody>
      </p:sp>
      <p:sp>
        <p:nvSpPr>
          <p:cNvPr id="5" name="椭圆 4"/>
          <p:cNvSpPr/>
          <p:nvPr/>
        </p:nvSpPr>
        <p:spPr>
          <a:xfrm>
            <a:off x="3596393" y="2238419"/>
            <a:ext cx="277106" cy="297265"/>
          </a:xfrm>
          <a:prstGeom prst="ellipse">
            <a:avLst/>
          </a:prstGeom>
          <a:noFill/>
          <a:ln w="38100" cap="flat" cmpd="sng" algn="ctr">
            <a:solidFill>
              <a:srgbClr val="FF0000"/>
            </a:solidFill>
            <a:prstDash val="solid"/>
            <a:miter lim="800000"/>
          </a:ln>
          <a:effectLst/>
        </p:spPr>
        <p:txBody>
          <a:bodyPr rtlCol="0" anchor="ctr"/>
          <a:lstStyle/>
          <a:p>
            <a:pPr algn="ctr"/>
            <a:endParaRPr lang="zh-CN" altLang="en-US" kern="0">
              <a:solidFill>
                <a:prstClr val="white"/>
              </a:solidFill>
            </a:endParaRPr>
          </a:p>
        </p:txBody>
      </p:sp>
      <p:graphicFrame>
        <p:nvGraphicFramePr>
          <p:cNvPr id="6" name="对象 5"/>
          <p:cNvGraphicFramePr>
            <a:graphicFrameLocks noChangeAspect="1"/>
          </p:cNvGraphicFramePr>
          <p:nvPr>
            <p:extLst>
              <p:ext uri="{D42A27DB-BD31-4B8C-83A1-F6EECF244321}">
                <p14:modId xmlns:p14="http://schemas.microsoft.com/office/powerpoint/2010/main" val="1583081800"/>
              </p:ext>
            </p:extLst>
          </p:nvPr>
        </p:nvGraphicFramePr>
        <p:xfrm>
          <a:off x="863263" y="2393679"/>
          <a:ext cx="3209044" cy="2241548"/>
        </p:xfrm>
        <a:graphic>
          <a:graphicData uri="http://schemas.openxmlformats.org/presentationml/2006/ole">
            <mc:AlternateContent xmlns:mc="http://schemas.openxmlformats.org/markup-compatibility/2006">
              <mc:Choice xmlns:v="urn:schemas-microsoft-com:vml" Requires="v">
                <p:oleObj spid="_x0000_s1147" name="Graph" r:id="rId4" imgW="4154400" imgH="2901600" progId="Origin50.Graph">
                  <p:embed/>
                </p:oleObj>
              </mc:Choice>
              <mc:Fallback>
                <p:oleObj name="Graph" r:id="rId4" imgW="4154400" imgH="2901600" progId="Origin50.Graph">
                  <p:embed/>
                  <p:pic>
                    <p:nvPicPr>
                      <p:cNvPr id="6" name="对象 5"/>
                      <p:cNvPicPr/>
                      <p:nvPr/>
                    </p:nvPicPr>
                    <p:blipFill>
                      <a:blip r:embed="rId5"/>
                      <a:stretch>
                        <a:fillRect/>
                      </a:stretch>
                    </p:blipFill>
                    <p:spPr>
                      <a:xfrm>
                        <a:off x="863263" y="2393679"/>
                        <a:ext cx="3209044" cy="2241548"/>
                      </a:xfrm>
                      <a:prstGeom prst="rect">
                        <a:avLst/>
                      </a:prstGeom>
                    </p:spPr>
                  </p:pic>
                </p:oleObj>
              </mc:Fallback>
            </mc:AlternateContent>
          </a:graphicData>
        </a:graphic>
      </p:graphicFrame>
      <p:graphicFrame>
        <p:nvGraphicFramePr>
          <p:cNvPr id="7" name="对象 6"/>
          <p:cNvGraphicFramePr>
            <a:graphicFrameLocks noChangeAspect="1"/>
          </p:cNvGraphicFramePr>
          <p:nvPr>
            <p:extLst>
              <p:ext uri="{D42A27DB-BD31-4B8C-83A1-F6EECF244321}">
                <p14:modId xmlns:p14="http://schemas.microsoft.com/office/powerpoint/2010/main" val="2521919512"/>
              </p:ext>
            </p:extLst>
          </p:nvPr>
        </p:nvGraphicFramePr>
        <p:xfrm>
          <a:off x="5268528" y="1974569"/>
          <a:ext cx="2665126" cy="1861617"/>
        </p:xfrm>
        <a:graphic>
          <a:graphicData uri="http://schemas.openxmlformats.org/presentationml/2006/ole">
            <mc:AlternateContent xmlns:mc="http://schemas.openxmlformats.org/markup-compatibility/2006">
              <mc:Choice xmlns:v="urn:schemas-microsoft-com:vml" Requires="v">
                <p:oleObj spid="_x0000_s1148" name="Graph" r:id="rId6" imgW="4154400" imgH="2901600" progId="Origin50.Graph">
                  <p:embed/>
                </p:oleObj>
              </mc:Choice>
              <mc:Fallback>
                <p:oleObj name="Graph" r:id="rId6" imgW="4154400" imgH="2901600" progId="Origin50.Graph">
                  <p:embed/>
                  <p:pic>
                    <p:nvPicPr>
                      <p:cNvPr id="7" name="对象 6"/>
                      <p:cNvPicPr/>
                      <p:nvPr/>
                    </p:nvPicPr>
                    <p:blipFill>
                      <a:blip r:embed="rId7"/>
                      <a:stretch>
                        <a:fillRect/>
                      </a:stretch>
                    </p:blipFill>
                    <p:spPr>
                      <a:xfrm>
                        <a:off x="5268528" y="1974569"/>
                        <a:ext cx="2665126" cy="1861617"/>
                      </a:xfrm>
                      <a:prstGeom prst="rect">
                        <a:avLst/>
                      </a:prstGeom>
                    </p:spPr>
                  </p:pic>
                </p:oleObj>
              </mc:Fallback>
            </mc:AlternateContent>
          </a:graphicData>
        </a:graphic>
      </p:graphicFrame>
      <p:grpSp>
        <p:nvGrpSpPr>
          <p:cNvPr id="8" name="组合 7"/>
          <p:cNvGrpSpPr/>
          <p:nvPr/>
        </p:nvGrpSpPr>
        <p:grpSpPr>
          <a:xfrm>
            <a:off x="2640348" y="2593543"/>
            <a:ext cx="1968139" cy="1797273"/>
            <a:chOff x="6280495" y="1493414"/>
            <a:chExt cx="1968139" cy="1797273"/>
          </a:xfrm>
        </p:grpSpPr>
        <p:sp>
          <p:nvSpPr>
            <p:cNvPr id="9" name="椭圆 8"/>
            <p:cNvSpPr/>
            <p:nvPr/>
          </p:nvSpPr>
          <p:spPr>
            <a:xfrm>
              <a:off x="6280495" y="2604439"/>
              <a:ext cx="723111" cy="686248"/>
            </a:xfrm>
            <a:prstGeom prst="ellipse">
              <a:avLst/>
            </a:prstGeom>
            <a:noFill/>
            <a:ln w="12700" cap="flat" cmpd="sng" algn="ctr">
              <a:solidFill>
                <a:srgbClr val="FF0000"/>
              </a:solidFill>
              <a:prstDash val="solid"/>
              <a:miter lim="800000"/>
            </a:ln>
            <a:effectLst/>
          </p:spPr>
          <p:txBody>
            <a:bodyPr rtlCol="0" anchor="ctr"/>
            <a:lstStyle/>
            <a:p>
              <a:pPr algn="ctr"/>
              <a:endParaRPr lang="zh-CN" altLang="en-US" kern="0">
                <a:solidFill>
                  <a:prstClr val="white"/>
                </a:solidFill>
              </a:endParaRPr>
            </a:p>
          </p:txBody>
        </p:sp>
        <p:cxnSp>
          <p:nvCxnSpPr>
            <p:cNvPr id="10" name="直接箭头连接符 9"/>
            <p:cNvCxnSpPr>
              <a:stCxn id="9" idx="0"/>
            </p:cNvCxnSpPr>
            <p:nvPr/>
          </p:nvCxnSpPr>
          <p:spPr>
            <a:xfrm flipV="1">
              <a:off x="6642051" y="1493414"/>
              <a:ext cx="581540" cy="1111025"/>
            </a:xfrm>
            <a:prstGeom prst="straightConnector1">
              <a:avLst/>
            </a:prstGeom>
            <a:noFill/>
            <a:ln w="28575" cap="flat" cmpd="sng" algn="ctr">
              <a:solidFill>
                <a:srgbClr val="FF0000"/>
              </a:solidFill>
              <a:prstDash val="solid"/>
              <a:miter lim="800000"/>
              <a:tailEnd type="triangle"/>
            </a:ln>
            <a:effectLst/>
          </p:spPr>
        </p:cxnSp>
        <p:cxnSp>
          <p:nvCxnSpPr>
            <p:cNvPr id="11" name="直接箭头连接符 10"/>
            <p:cNvCxnSpPr/>
            <p:nvPr/>
          </p:nvCxnSpPr>
          <p:spPr>
            <a:xfrm flipV="1">
              <a:off x="6999105" y="2499668"/>
              <a:ext cx="1249529" cy="417680"/>
            </a:xfrm>
            <a:prstGeom prst="straightConnector1">
              <a:avLst/>
            </a:prstGeom>
            <a:noFill/>
            <a:ln w="28575" cap="flat" cmpd="sng" algn="ctr">
              <a:solidFill>
                <a:srgbClr val="FF0000"/>
              </a:solidFill>
              <a:prstDash val="solid"/>
              <a:miter lim="800000"/>
              <a:tailEnd type="triangle"/>
            </a:ln>
            <a:effectLst/>
          </p:spPr>
        </p:cxnSp>
      </p:grpSp>
      <p:sp>
        <p:nvSpPr>
          <p:cNvPr id="12" name="文本框 11"/>
          <p:cNvSpPr txBox="1"/>
          <p:nvPr/>
        </p:nvSpPr>
        <p:spPr>
          <a:xfrm>
            <a:off x="2247491" y="3372941"/>
            <a:ext cx="1341325" cy="523220"/>
          </a:xfrm>
          <a:prstGeom prst="rect">
            <a:avLst/>
          </a:prstGeom>
          <a:noFill/>
        </p:spPr>
        <p:txBody>
          <a:bodyPr wrap="square" rtlCol="0">
            <a:spAutoFit/>
          </a:bodyPr>
          <a:lstStyle/>
          <a:p>
            <a:r>
              <a:rPr lang="en-US" altLang="zh-CN" sz="1400" b="1" dirty="0">
                <a:solidFill>
                  <a:prstClr val="black"/>
                </a:solidFill>
                <a:latin typeface="宋体" panose="02010600030101010101" pitchFamily="2" charset="-122"/>
                <a:cs typeface="Times New Roman" panose="02020603050405020304" pitchFamily="18" charset="0"/>
              </a:rPr>
              <a:t>Charge 5pC</a:t>
            </a:r>
          </a:p>
          <a:p>
            <a:r>
              <a:rPr lang="zh-CN" altLang="en-US" sz="1400" b="1" dirty="0">
                <a:solidFill>
                  <a:prstClr val="black"/>
                </a:solidFill>
                <a:latin typeface="宋体" panose="02010600030101010101" pitchFamily="2" charset="-122"/>
                <a:cs typeface="Times New Roman" panose="02020603050405020304" pitchFamily="18" charset="0"/>
              </a:rPr>
              <a:t>（</a:t>
            </a:r>
            <a:r>
              <a:rPr lang="en-US" altLang="zh-CN" sz="1400" b="1" dirty="0">
                <a:solidFill>
                  <a:prstClr val="black"/>
                </a:solidFill>
                <a:latin typeface="宋体" panose="02010600030101010101" pitchFamily="2" charset="-122"/>
                <a:cs typeface="Times New Roman" panose="02020603050405020304" pitchFamily="18" charset="0"/>
              </a:rPr>
              <a:t>&gt;1.5MeV</a:t>
            </a:r>
            <a:r>
              <a:rPr lang="zh-CN" altLang="en-US" sz="1400" b="1" dirty="0">
                <a:solidFill>
                  <a:prstClr val="black"/>
                </a:solidFill>
                <a:latin typeface="宋体" panose="02010600030101010101" pitchFamily="2" charset="-122"/>
                <a:cs typeface="Times New Roman" panose="02020603050405020304" pitchFamily="18" charset="0"/>
              </a:rPr>
              <a:t>）</a:t>
            </a:r>
            <a:endParaRPr lang="en-US" altLang="zh-CN" sz="1400" b="1" dirty="0">
              <a:solidFill>
                <a:prstClr val="black"/>
              </a:solidFill>
              <a:latin typeface="宋体" panose="02010600030101010101" pitchFamily="2" charset="-122"/>
              <a:cs typeface="Times New Roman" panose="02020603050405020304" pitchFamily="18" charset="0"/>
            </a:endParaRPr>
          </a:p>
        </p:txBody>
      </p:sp>
      <p:sp>
        <p:nvSpPr>
          <p:cNvPr id="13" name="文本框 12"/>
          <p:cNvSpPr txBox="1"/>
          <p:nvPr/>
        </p:nvSpPr>
        <p:spPr>
          <a:xfrm>
            <a:off x="5579801" y="1761727"/>
            <a:ext cx="2453660" cy="338554"/>
          </a:xfrm>
          <a:prstGeom prst="rect">
            <a:avLst/>
          </a:prstGeom>
          <a:noFill/>
          <a:ln>
            <a:solidFill>
              <a:srgbClr val="FF0000"/>
            </a:solidFill>
          </a:ln>
        </p:spPr>
        <p:txBody>
          <a:bodyPr wrap="square" rtlCol="0">
            <a:spAutoFit/>
          </a:bodyPr>
          <a:lstStyle/>
          <a:p>
            <a:r>
              <a:rPr lang="en-US" altLang="zh-CN" sz="1600" dirty="0">
                <a:solidFill>
                  <a:prstClr val="black"/>
                </a:solidFill>
                <a:latin typeface="Times New Roman" panose="02020603050405020304" pitchFamily="18" charset="0"/>
                <a:cs typeface="Times New Roman" panose="02020603050405020304" pitchFamily="18" charset="0"/>
              </a:rPr>
              <a:t>Divergence angle 20mrad</a:t>
            </a:r>
            <a:endParaRPr lang="zh-CN" altLang="en-US" sz="1600" dirty="0">
              <a:solidFill>
                <a:prstClr val="black"/>
              </a:solidFill>
              <a:latin typeface="Times New Roman" panose="02020603050405020304" pitchFamily="18" charset="0"/>
              <a:cs typeface="Times New Roman" panose="02020603050405020304" pitchFamily="18" charset="0"/>
            </a:endParaRPr>
          </a:p>
        </p:txBody>
      </p:sp>
      <p:sp>
        <p:nvSpPr>
          <p:cNvPr id="16" name="矩形 15"/>
          <p:cNvSpPr/>
          <p:nvPr/>
        </p:nvSpPr>
        <p:spPr>
          <a:xfrm>
            <a:off x="5367565" y="3895340"/>
            <a:ext cx="2593805" cy="465425"/>
          </a:xfrm>
          <a:prstGeom prst="rect">
            <a:avLst/>
          </a:prstGeom>
          <a:noFill/>
          <a:ln w="12700" cap="flat" cmpd="sng" algn="ctr">
            <a:solidFill>
              <a:srgbClr val="FF0000"/>
            </a:solidFill>
            <a:prstDash val="solid"/>
            <a:miter lim="800000"/>
          </a:ln>
          <a:effectLst/>
        </p:spPr>
        <p:txBody>
          <a:bodyPr rtlCol="0" anchor="ctr"/>
          <a:lstStyle/>
          <a:p>
            <a:pPr algn="ctr"/>
            <a:r>
              <a:rPr lang="en-US" altLang="zh-CN" sz="1400" kern="0" dirty="0">
                <a:solidFill>
                  <a:srgbClr val="FF0000"/>
                </a:solidFill>
                <a:latin typeface="Times New Roman" panose="02020603050405020304" pitchFamily="18" charset="0"/>
                <a:cs typeface="Times New Roman" panose="02020603050405020304" pitchFamily="18" charset="0"/>
              </a:rPr>
              <a:t>4.4% @82.43MeV</a:t>
            </a:r>
          </a:p>
          <a:p>
            <a:pPr algn="ctr"/>
            <a:r>
              <a:rPr lang="en-US" altLang="zh-CN" sz="1400" kern="0" dirty="0">
                <a:solidFill>
                  <a:srgbClr val="FF0000"/>
                </a:solidFill>
                <a:latin typeface="Times New Roman" panose="02020603050405020304" pitchFamily="18" charset="0"/>
                <a:cs typeface="Times New Roman" panose="02020603050405020304" pitchFamily="18" charset="0"/>
              </a:rPr>
              <a:t>(36.2 </a:t>
            </a:r>
            <a:r>
              <a:rPr lang="en-US" altLang="zh-CN" sz="1400" kern="0" dirty="0" err="1">
                <a:solidFill>
                  <a:srgbClr val="FF0000"/>
                </a:solidFill>
                <a:latin typeface="Times New Roman" panose="02020603050405020304" pitchFamily="18" charset="0"/>
                <a:cs typeface="Times New Roman" panose="02020603050405020304" pitchFamily="18" charset="0"/>
              </a:rPr>
              <a:t>fC</a:t>
            </a:r>
            <a:r>
              <a:rPr lang="en-US" altLang="zh-CN" sz="1400" kern="0" dirty="0">
                <a:solidFill>
                  <a:srgbClr val="FF0000"/>
                </a:solidFill>
                <a:latin typeface="Times New Roman" panose="02020603050405020304" pitchFamily="18" charset="0"/>
                <a:cs typeface="Times New Roman" panose="02020603050405020304" pitchFamily="18" charset="0"/>
              </a:rPr>
              <a:t>)</a:t>
            </a:r>
            <a:endParaRPr lang="zh-CN" altLang="en-US" sz="1400" kern="0" dirty="0">
              <a:solidFill>
                <a:srgbClr val="FF0000"/>
              </a:solidFill>
              <a:latin typeface="Times New Roman" panose="02020603050405020304" pitchFamily="18" charset="0"/>
              <a:cs typeface="Times New Roman" panose="02020603050405020304" pitchFamily="18" charset="0"/>
            </a:endParaRPr>
          </a:p>
        </p:txBody>
      </p:sp>
      <p:sp>
        <p:nvSpPr>
          <p:cNvPr id="23" name="文本框 22">
            <a:extLst>
              <a:ext uri="{FF2B5EF4-FFF2-40B4-BE49-F238E27FC236}">
                <a16:creationId xmlns:a16="http://schemas.microsoft.com/office/drawing/2014/main" id="{EA022877-5C0C-3D46-A614-8F6AC52E2AC4}"/>
              </a:ext>
            </a:extLst>
          </p:cNvPr>
          <p:cNvSpPr txBox="1"/>
          <p:nvPr/>
        </p:nvSpPr>
        <p:spPr>
          <a:xfrm>
            <a:off x="981437" y="5073423"/>
            <a:ext cx="10552195" cy="707886"/>
          </a:xfrm>
          <a:prstGeom prst="rect">
            <a:avLst/>
          </a:prstGeom>
          <a:noFill/>
        </p:spPr>
        <p:txBody>
          <a:bodyPr wrap="square" rtlCol="0">
            <a:spAutoFit/>
          </a:bodyPr>
          <a:lstStyle/>
          <a:p>
            <a:r>
              <a:rPr kumimoji="1" lang="en-US" altLang="zh-CN" sz="2000" b="1" dirty="0"/>
              <a:t>The positrons move together with the electrons. Due to relativistic effect, the longitudinal field of the electron beam becomes small, not enough to accelerate the positron.</a:t>
            </a:r>
            <a:endParaRPr kumimoji="1" lang="zh-CN" altLang="en-US" sz="2000" b="1" dirty="0"/>
          </a:p>
        </p:txBody>
      </p:sp>
      <p:pic>
        <p:nvPicPr>
          <p:cNvPr id="24" name="图片 23">
            <a:extLst>
              <a:ext uri="{FF2B5EF4-FFF2-40B4-BE49-F238E27FC236}">
                <a16:creationId xmlns:a16="http://schemas.microsoft.com/office/drawing/2014/main" id="{04B81C44-155C-0342-98AE-5C55D41DFD25}"/>
              </a:ext>
            </a:extLst>
          </p:cNvPr>
          <p:cNvPicPr>
            <a:picLocks noChangeAspect="1"/>
          </p:cNvPicPr>
          <p:nvPr/>
        </p:nvPicPr>
        <p:blipFill>
          <a:blip r:embed="rId8"/>
          <a:stretch>
            <a:fillRect/>
          </a:stretch>
        </p:blipFill>
        <p:spPr>
          <a:xfrm>
            <a:off x="8671998" y="1680827"/>
            <a:ext cx="3137478" cy="2923169"/>
          </a:xfrm>
          <a:prstGeom prst="rect">
            <a:avLst/>
          </a:prstGeom>
        </p:spPr>
      </p:pic>
    </p:spTree>
    <p:extLst>
      <p:ext uri="{BB962C8B-B14F-4D97-AF65-F5344CB8AC3E}">
        <p14:creationId xmlns:p14="http://schemas.microsoft.com/office/powerpoint/2010/main" val="27813994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60096" y="225104"/>
            <a:ext cx="11383263" cy="1577949"/>
          </a:xfrm>
          <a:solidFill>
            <a:schemeClr val="accent4">
              <a:lumMod val="20000"/>
              <a:lumOff val="80000"/>
            </a:schemeClr>
          </a:solidFill>
        </p:spPr>
        <p:txBody>
          <a:bodyPr>
            <a:noAutofit/>
          </a:bodyPr>
          <a:lstStyle/>
          <a:p>
            <a:r>
              <a:rPr lang="en-US" altLang="zh-CN" sz="3200" b="1" dirty="0">
                <a:latin typeface="Times New Roman" panose="02020603050405020304" pitchFamily="18" charset="0"/>
                <a:ea typeface="SimSun" panose="02010600030101010101" pitchFamily="2" charset="-122"/>
                <a:cs typeface="Times New Roman" panose="02020603050405020304" pitchFamily="18" charset="0"/>
              </a:rPr>
              <a:t>When the electron beam goes through the back surface, strong </a:t>
            </a:r>
            <a:r>
              <a:rPr lang="zh-CN" altLang="en-US" sz="3200" b="1" dirty="0">
                <a:latin typeface="Times New Roman" panose="02020603050405020304" pitchFamily="18" charset="0"/>
                <a:cs typeface="Times New Roman" panose="02020603050405020304" pitchFamily="18" charset="0"/>
              </a:rPr>
              <a:t>coherent transition radiation </a:t>
            </a:r>
            <a:r>
              <a:rPr lang="en-US" altLang="zh-CN" sz="3200" b="1" dirty="0">
                <a:latin typeface="Times New Roman" panose="02020603050405020304" pitchFamily="18" charset="0"/>
                <a:cs typeface="Times New Roman" panose="02020603050405020304" pitchFamily="18" charset="0"/>
              </a:rPr>
              <a:t>of frequency several THz is generated, due the the small size and large charge number of the electron beam.</a:t>
            </a:r>
            <a:endParaRPr lang="zh-CN" altLang="en-US" sz="3200" b="1" dirty="0">
              <a:latin typeface="Times New Roman" panose="02020603050405020304" pitchFamily="18" charset="0"/>
              <a:ea typeface="SimSun" panose="02010600030101010101" pitchFamily="2" charset="-122"/>
              <a:cs typeface="Times New Roman" panose="02020603050405020304" pitchFamily="18" charset="0"/>
            </a:endParaRPr>
          </a:p>
        </p:txBody>
      </p:sp>
      <p:grpSp>
        <p:nvGrpSpPr>
          <p:cNvPr id="9" name="Group 5">
            <a:extLst>
              <a:ext uri="{FF2B5EF4-FFF2-40B4-BE49-F238E27FC236}">
                <a16:creationId xmlns:a16="http://schemas.microsoft.com/office/drawing/2014/main" id="{B1393166-88EA-684C-9877-09062871BED5}"/>
              </a:ext>
            </a:extLst>
          </p:cNvPr>
          <p:cNvGrpSpPr/>
          <p:nvPr/>
        </p:nvGrpSpPr>
        <p:grpSpPr>
          <a:xfrm>
            <a:off x="1109472" y="1767840"/>
            <a:ext cx="9444997" cy="4191492"/>
            <a:chOff x="1542025" y="694763"/>
            <a:chExt cx="9298889" cy="4431336"/>
          </a:xfrm>
        </p:grpSpPr>
        <p:pic>
          <p:nvPicPr>
            <p:cNvPr id="11" name="Picture 45">
              <a:extLst>
                <a:ext uri="{FF2B5EF4-FFF2-40B4-BE49-F238E27FC236}">
                  <a16:creationId xmlns:a16="http://schemas.microsoft.com/office/drawing/2014/main" id="{8017E2F3-63CB-BB42-83E0-7401094B8184}"/>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rot="319016">
              <a:off x="5779995" y="2109332"/>
              <a:ext cx="2714286" cy="1085714"/>
            </a:xfrm>
            <a:prstGeom prst="rect">
              <a:avLst/>
            </a:prstGeom>
          </p:spPr>
        </p:pic>
        <p:sp>
          <p:nvSpPr>
            <p:cNvPr id="12" name="Trapezoid 46">
              <a:extLst>
                <a:ext uri="{FF2B5EF4-FFF2-40B4-BE49-F238E27FC236}">
                  <a16:creationId xmlns:a16="http://schemas.microsoft.com/office/drawing/2014/main" id="{E6B30020-FC1A-C340-97C3-BA39C580B0C4}"/>
                </a:ext>
              </a:extLst>
            </p:cNvPr>
            <p:cNvSpPr/>
            <p:nvPr/>
          </p:nvSpPr>
          <p:spPr>
            <a:xfrm rot="16940470">
              <a:off x="5393274" y="-588838"/>
              <a:ext cx="986855" cy="8677174"/>
            </a:xfrm>
            <a:prstGeom prst="trapezoid">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a:solidFill>
                  <a:prstClr val="white"/>
                </a:solidFill>
                <a:latin typeface="等线" panose="020F0502020204030204"/>
                <a:ea typeface="等线" panose="02010600030101010101" pitchFamily="2" charset="-122"/>
              </a:endParaRPr>
            </a:p>
          </p:txBody>
        </p:sp>
        <p:pic>
          <p:nvPicPr>
            <p:cNvPr id="13" name="Picture 12">
              <a:extLst>
                <a:ext uri="{FF2B5EF4-FFF2-40B4-BE49-F238E27FC236}">
                  <a16:creationId xmlns:a16="http://schemas.microsoft.com/office/drawing/2014/main" id="{0577586D-3763-1C4A-8D41-534C96BA226F}"/>
                </a:ext>
              </a:extLst>
            </p:cNvPr>
            <p:cNvPicPr>
              <a:picLocks noChangeAspect="1"/>
            </p:cNvPicPr>
            <p:nvPr/>
          </p:nvPicPr>
          <p:blipFill>
            <a:blip r:embed="rId4"/>
            <a:stretch>
              <a:fillRect/>
            </a:stretch>
          </p:blipFill>
          <p:spPr>
            <a:xfrm rot="13154280">
              <a:off x="5697921" y="1534517"/>
              <a:ext cx="678066" cy="1826418"/>
            </a:xfrm>
            <a:prstGeom prst="rect">
              <a:avLst/>
            </a:prstGeom>
          </p:spPr>
        </p:pic>
        <p:pic>
          <p:nvPicPr>
            <p:cNvPr id="14" name="Picture 24">
              <a:extLst>
                <a:ext uri="{FF2B5EF4-FFF2-40B4-BE49-F238E27FC236}">
                  <a16:creationId xmlns:a16="http://schemas.microsoft.com/office/drawing/2014/main" id="{45EF445B-168B-A145-9006-E0018A73647B}"/>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22656" b="82031" l="17940" r="86047"/>
                      </a14:imgEffect>
                    </a14:imgLayer>
                  </a14:imgProps>
                </a:ext>
              </a:extLst>
            </a:blip>
            <a:srcRect l="15127" t="15289" r="5918" b="10119"/>
            <a:stretch/>
          </p:blipFill>
          <p:spPr>
            <a:xfrm rot="328301">
              <a:off x="3801814" y="1655446"/>
              <a:ext cx="2263371" cy="909306"/>
            </a:xfrm>
            <a:prstGeom prst="rect">
              <a:avLst/>
            </a:prstGeom>
          </p:spPr>
        </p:pic>
        <p:sp>
          <p:nvSpPr>
            <p:cNvPr id="17" name="Right Arrow 35">
              <a:extLst>
                <a:ext uri="{FF2B5EF4-FFF2-40B4-BE49-F238E27FC236}">
                  <a16:creationId xmlns:a16="http://schemas.microsoft.com/office/drawing/2014/main" id="{DE0FB650-1C37-EF4F-93A0-7D053D8062EF}"/>
                </a:ext>
              </a:extLst>
            </p:cNvPr>
            <p:cNvSpPr/>
            <p:nvPr/>
          </p:nvSpPr>
          <p:spPr>
            <a:xfrm rot="882333">
              <a:off x="8214513" y="2844697"/>
              <a:ext cx="468369" cy="302872"/>
            </a:xfrm>
            <a:prstGeom prst="rightArrow">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a:solidFill>
                  <a:prstClr val="white"/>
                </a:solidFill>
                <a:latin typeface="等线" panose="020F0502020204030204"/>
                <a:ea typeface="等线" panose="02010600030101010101" pitchFamily="2" charset="-122"/>
              </a:endParaRPr>
            </a:p>
          </p:txBody>
        </p:sp>
        <p:grpSp>
          <p:nvGrpSpPr>
            <p:cNvPr id="18" name="Group 39">
              <a:extLst>
                <a:ext uri="{FF2B5EF4-FFF2-40B4-BE49-F238E27FC236}">
                  <a16:creationId xmlns:a16="http://schemas.microsoft.com/office/drawing/2014/main" id="{629FC467-E967-9149-93DF-0D4347CB4F30}"/>
                </a:ext>
              </a:extLst>
            </p:cNvPr>
            <p:cNvGrpSpPr/>
            <p:nvPr/>
          </p:nvGrpSpPr>
          <p:grpSpPr>
            <a:xfrm rot="21215238">
              <a:off x="2252428" y="3995617"/>
              <a:ext cx="799198" cy="1130482"/>
              <a:chOff x="2247521" y="4005579"/>
              <a:chExt cx="799198" cy="1130482"/>
            </a:xfrm>
          </p:grpSpPr>
          <p:grpSp>
            <p:nvGrpSpPr>
              <p:cNvPr id="46" name="Group 40">
                <a:extLst>
                  <a:ext uri="{FF2B5EF4-FFF2-40B4-BE49-F238E27FC236}">
                    <a16:creationId xmlns:a16="http://schemas.microsoft.com/office/drawing/2014/main" id="{15A12609-E3AC-C841-A7B4-33CA48BFC4FA}"/>
                  </a:ext>
                </a:extLst>
              </p:cNvPr>
              <p:cNvGrpSpPr/>
              <p:nvPr/>
            </p:nvGrpSpPr>
            <p:grpSpPr>
              <a:xfrm>
                <a:off x="2344465" y="4285825"/>
                <a:ext cx="702254" cy="850236"/>
                <a:chOff x="2294865" y="3634353"/>
                <a:chExt cx="702254" cy="850236"/>
              </a:xfrm>
            </p:grpSpPr>
            <p:cxnSp>
              <p:nvCxnSpPr>
                <p:cNvPr id="48" name="直接箭头连接符 50">
                  <a:extLst>
                    <a:ext uri="{FF2B5EF4-FFF2-40B4-BE49-F238E27FC236}">
                      <a16:creationId xmlns:a16="http://schemas.microsoft.com/office/drawing/2014/main" id="{CE8A0E13-0209-EC44-9D87-9A451E139FC9}"/>
                    </a:ext>
                  </a:extLst>
                </p:cNvPr>
                <p:cNvCxnSpPr/>
                <p:nvPr/>
              </p:nvCxnSpPr>
              <p:spPr>
                <a:xfrm rot="384762" flipH="1" flipV="1">
                  <a:off x="2294865" y="3698205"/>
                  <a:ext cx="4266" cy="474772"/>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sp>
              <p:nvSpPr>
                <p:cNvPr id="49" name="文本框 57">
                  <a:extLst>
                    <a:ext uri="{FF2B5EF4-FFF2-40B4-BE49-F238E27FC236}">
                      <a16:creationId xmlns:a16="http://schemas.microsoft.com/office/drawing/2014/main" id="{0C04B147-1C14-C243-8C33-65853425018A}"/>
                    </a:ext>
                  </a:extLst>
                </p:cNvPr>
                <p:cNvSpPr txBox="1"/>
                <p:nvPr/>
              </p:nvSpPr>
              <p:spPr>
                <a:xfrm rot="613990">
                  <a:off x="2629130" y="4117852"/>
                  <a:ext cx="367989"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x</a:t>
                  </a:r>
                </a:p>
              </p:txBody>
            </p:sp>
            <p:sp>
              <p:nvSpPr>
                <p:cNvPr id="50" name="文本框 59">
                  <a:extLst>
                    <a:ext uri="{FF2B5EF4-FFF2-40B4-BE49-F238E27FC236}">
                      <a16:creationId xmlns:a16="http://schemas.microsoft.com/office/drawing/2014/main" id="{3EF94E5A-FE1C-714F-91A9-11DB44366AAB}"/>
                    </a:ext>
                  </a:extLst>
                </p:cNvPr>
                <p:cNvSpPr txBox="1"/>
                <p:nvPr/>
              </p:nvSpPr>
              <p:spPr>
                <a:xfrm rot="384762">
                  <a:off x="2600741" y="3634353"/>
                  <a:ext cx="367989"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y</a:t>
                  </a:r>
                </a:p>
              </p:txBody>
            </p:sp>
          </p:grpSp>
          <p:sp>
            <p:nvSpPr>
              <p:cNvPr id="47" name="文本框 58">
                <a:extLst>
                  <a:ext uri="{FF2B5EF4-FFF2-40B4-BE49-F238E27FC236}">
                    <a16:creationId xmlns:a16="http://schemas.microsoft.com/office/drawing/2014/main" id="{B6013942-44FB-CC42-867A-CAA1B60EE1FD}"/>
                  </a:ext>
                </a:extLst>
              </p:cNvPr>
              <p:cNvSpPr txBox="1"/>
              <p:nvPr/>
            </p:nvSpPr>
            <p:spPr>
              <a:xfrm rot="384762">
                <a:off x="2247521" y="4005579"/>
                <a:ext cx="367989"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z</a:t>
                </a:r>
              </a:p>
            </p:txBody>
          </p:sp>
        </p:grpSp>
        <p:sp>
          <p:nvSpPr>
            <p:cNvPr id="19" name="TextBox 54">
              <a:extLst>
                <a:ext uri="{FF2B5EF4-FFF2-40B4-BE49-F238E27FC236}">
                  <a16:creationId xmlns:a16="http://schemas.microsoft.com/office/drawing/2014/main" id="{3605D668-CC71-7245-96BB-FB1535D6C7DF}"/>
                </a:ext>
              </a:extLst>
            </p:cNvPr>
            <p:cNvSpPr txBox="1"/>
            <p:nvPr/>
          </p:nvSpPr>
          <p:spPr>
            <a:xfrm>
              <a:off x="7977311" y="694763"/>
              <a:ext cx="2344992"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positrons</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20" name="TextBox 56">
              <a:extLst>
                <a:ext uri="{FF2B5EF4-FFF2-40B4-BE49-F238E27FC236}">
                  <a16:creationId xmlns:a16="http://schemas.microsoft.com/office/drawing/2014/main" id="{F03A7DCB-54AB-C049-A04E-99DD25526008}"/>
                </a:ext>
              </a:extLst>
            </p:cNvPr>
            <p:cNvSpPr txBox="1"/>
            <p:nvPr/>
          </p:nvSpPr>
          <p:spPr>
            <a:xfrm>
              <a:off x="7977311" y="1055662"/>
              <a:ext cx="2344992"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electrons</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pic>
          <p:nvPicPr>
            <p:cNvPr id="21" name="Picture 57">
              <a:extLst>
                <a:ext uri="{FF2B5EF4-FFF2-40B4-BE49-F238E27FC236}">
                  <a16:creationId xmlns:a16="http://schemas.microsoft.com/office/drawing/2014/main" id="{CE6CD574-05B0-6D47-9E31-8B2C2201A46C}"/>
                </a:ext>
              </a:extLst>
            </p:cNvPr>
            <p:cNvPicPr>
              <a:picLocks noChangeAspect="1"/>
            </p:cNvPicPr>
            <p:nvPr/>
          </p:nvPicPr>
          <p:blipFill>
            <a:blip r:embed="rId7"/>
            <a:stretch>
              <a:fillRect/>
            </a:stretch>
          </p:blipFill>
          <p:spPr>
            <a:xfrm>
              <a:off x="7548537" y="706051"/>
              <a:ext cx="509873" cy="764809"/>
            </a:xfrm>
            <a:prstGeom prst="rect">
              <a:avLst/>
            </a:prstGeom>
            <a:noFill/>
          </p:spPr>
        </p:pic>
        <p:sp>
          <p:nvSpPr>
            <p:cNvPr id="22" name="TextBox 58">
              <a:extLst>
                <a:ext uri="{FF2B5EF4-FFF2-40B4-BE49-F238E27FC236}">
                  <a16:creationId xmlns:a16="http://schemas.microsoft.com/office/drawing/2014/main" id="{8FEA9034-5EF2-D741-B04C-A9CBF7A4E588}"/>
                </a:ext>
              </a:extLst>
            </p:cNvPr>
            <p:cNvSpPr txBox="1"/>
            <p:nvPr/>
          </p:nvSpPr>
          <p:spPr>
            <a:xfrm>
              <a:off x="5812471" y="1303578"/>
              <a:ext cx="1157243"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1mm Cu</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23" name="TextBox 28">
              <a:extLst>
                <a:ext uri="{FF2B5EF4-FFF2-40B4-BE49-F238E27FC236}">
                  <a16:creationId xmlns:a16="http://schemas.microsoft.com/office/drawing/2014/main" id="{5F33718D-4064-0F4C-BF0A-18E67F0650A8}"/>
                </a:ext>
              </a:extLst>
            </p:cNvPr>
            <p:cNvSpPr txBox="1"/>
            <p:nvPr/>
          </p:nvSpPr>
          <p:spPr>
            <a:xfrm>
              <a:off x="7981839" y="1410278"/>
              <a:ext cx="2859075"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longitudinal electricfield</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grpSp>
          <p:nvGrpSpPr>
            <p:cNvPr id="24" name="Group 2">
              <a:extLst>
                <a:ext uri="{FF2B5EF4-FFF2-40B4-BE49-F238E27FC236}">
                  <a16:creationId xmlns:a16="http://schemas.microsoft.com/office/drawing/2014/main" id="{F8850AC3-7851-5C46-8E62-48E2FDC4D4BA}"/>
                </a:ext>
              </a:extLst>
            </p:cNvPr>
            <p:cNvGrpSpPr/>
            <p:nvPr/>
          </p:nvGrpSpPr>
          <p:grpSpPr>
            <a:xfrm rot="21391105">
              <a:off x="6805583" y="3910168"/>
              <a:ext cx="2984309" cy="676204"/>
              <a:chOff x="4265683" y="4376452"/>
              <a:chExt cx="2984309" cy="676204"/>
            </a:xfrm>
          </p:grpSpPr>
          <p:sp>
            <p:nvSpPr>
              <p:cNvPr id="44" name="TextBox 53">
                <a:extLst>
                  <a:ext uri="{FF2B5EF4-FFF2-40B4-BE49-F238E27FC236}">
                    <a16:creationId xmlns:a16="http://schemas.microsoft.com/office/drawing/2014/main" id="{7D99F835-7A55-304C-AB69-88E1B4EDAD8A}"/>
                  </a:ext>
                </a:extLst>
              </p:cNvPr>
              <p:cNvSpPr txBox="1"/>
              <p:nvPr/>
            </p:nvSpPr>
            <p:spPr>
              <a:xfrm rot="904404">
                <a:off x="4265683" y="4685919"/>
                <a:ext cx="2984309"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External magnetic field</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45" name="TextBox 30">
                <a:extLst>
                  <a:ext uri="{FF2B5EF4-FFF2-40B4-BE49-F238E27FC236}">
                    <a16:creationId xmlns:a16="http://schemas.microsoft.com/office/drawing/2014/main" id="{19A208D9-C9DE-B64E-855C-50D4DE2A3809}"/>
                  </a:ext>
                </a:extLst>
              </p:cNvPr>
              <p:cNvSpPr txBox="1"/>
              <p:nvPr/>
            </p:nvSpPr>
            <p:spPr>
              <a:xfrm rot="842501">
                <a:off x="5224392" y="4376452"/>
                <a:ext cx="1371227" cy="366737"/>
              </a:xfrm>
              <a:prstGeom prst="rect">
                <a:avLst/>
              </a:prstGeom>
              <a:noFill/>
            </p:spPr>
            <p:txBody>
              <a:bodyPr wrap="square" rtlCol="0">
                <a:spAutoFit/>
              </a:bodyPr>
              <a:lstStyle/>
              <a:p>
                <a:pPr defTabSz="914377">
                  <a:defRPr/>
                </a:pPr>
                <a:r>
                  <a:rPr lang="en-US" altLang="zh-CN" sz="2000" i="1" dirty="0">
                    <a:solidFill>
                      <a:prstClr val="black"/>
                    </a:solidFill>
                    <a:latin typeface="Arial" panose="020B0604020202020204" pitchFamily="34" charset="0"/>
                    <a:ea typeface="等线" panose="02010600030101010101" pitchFamily="2" charset="-122"/>
                    <a:cs typeface="Arial" panose="020B0604020202020204" pitchFamily="34" charset="0"/>
                  </a:rPr>
                  <a:t>B</a:t>
                </a:r>
                <a:r>
                  <a:rPr lang="en-US" altLang="zh-CN" sz="2000" i="1" baseline="-25000" dirty="0">
                    <a:solidFill>
                      <a:prstClr val="black"/>
                    </a:solidFill>
                    <a:latin typeface="Arial" panose="020B0604020202020204" pitchFamily="34" charset="0"/>
                    <a:ea typeface="等线" panose="02010600030101010101" pitchFamily="2" charset="-122"/>
                    <a:cs typeface="Arial" panose="020B0604020202020204" pitchFamily="34" charset="0"/>
                  </a:rPr>
                  <a:t>x</a:t>
                </a:r>
                <a:r>
                  <a:rPr lang="en-US" altLang="zh-CN" sz="2000" i="1" dirty="0">
                    <a:solidFill>
                      <a:prstClr val="black"/>
                    </a:solidFill>
                    <a:latin typeface="Arial" panose="020B0604020202020204" pitchFamily="34" charset="0"/>
                    <a:ea typeface="等线" panose="02010600030101010101" pitchFamily="2" charset="-122"/>
                    <a:cs typeface="Arial" panose="020B0604020202020204" pitchFamily="34" charset="0"/>
                  </a:rPr>
                  <a:t> </a:t>
                </a: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 30T</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grpSp>
        <p:pic>
          <p:nvPicPr>
            <p:cNvPr id="25" name="Picture 4">
              <a:extLst>
                <a:ext uri="{FF2B5EF4-FFF2-40B4-BE49-F238E27FC236}">
                  <a16:creationId xmlns:a16="http://schemas.microsoft.com/office/drawing/2014/main" id="{8452F9EF-4C20-2B4C-B6C8-5C5A1E7B6D45}"/>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10000" b="90000" l="10000" r="90000"/>
                      </a14:imgEffect>
                    </a14:imgLayer>
                  </a14:imgProps>
                </a:ext>
              </a:extLst>
            </a:blip>
            <a:stretch>
              <a:fillRect/>
            </a:stretch>
          </p:blipFill>
          <p:spPr>
            <a:xfrm rot="499560">
              <a:off x="8622748" y="2676490"/>
              <a:ext cx="1561905" cy="965259"/>
            </a:xfrm>
            <a:prstGeom prst="rect">
              <a:avLst/>
            </a:prstGeom>
          </p:spPr>
        </p:pic>
        <p:sp>
          <p:nvSpPr>
            <p:cNvPr id="26" name="TextBox 32">
              <a:extLst>
                <a:ext uri="{FF2B5EF4-FFF2-40B4-BE49-F238E27FC236}">
                  <a16:creationId xmlns:a16="http://schemas.microsoft.com/office/drawing/2014/main" id="{ED1AF6E7-7641-1648-BA2D-017B077AF895}"/>
                </a:ext>
              </a:extLst>
            </p:cNvPr>
            <p:cNvSpPr txBox="1"/>
            <p:nvPr/>
          </p:nvSpPr>
          <p:spPr>
            <a:xfrm rot="858555">
              <a:off x="8325638" y="2664948"/>
              <a:ext cx="470263" cy="338526"/>
            </a:xfrm>
            <a:prstGeom prst="rect">
              <a:avLst/>
            </a:prstGeom>
            <a:noFill/>
          </p:spPr>
          <p:txBody>
            <a:bodyPr wrap="square" rtlCol="0">
              <a:spAutoFit/>
            </a:bodyPr>
            <a:lstStyle/>
            <a:p>
              <a:pPr defTabSz="914377">
                <a:defRPr/>
              </a:pPr>
              <a:r>
                <a:rPr lang="en-US" altLang="zh-CN" i="1" dirty="0">
                  <a:solidFill>
                    <a:prstClr val="black"/>
                  </a:solidFill>
                  <a:latin typeface="Arial" panose="020B0604020202020204" pitchFamily="34" charset="0"/>
                  <a:ea typeface="等线" panose="02010600030101010101" pitchFamily="2" charset="-122"/>
                  <a:cs typeface="Arial" panose="020B0604020202020204" pitchFamily="34" charset="0"/>
                </a:rPr>
                <a:t>v</a:t>
              </a:r>
              <a:endParaRPr lang="zh-CN" altLang="en-US" i="1"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cxnSp>
          <p:nvCxnSpPr>
            <p:cNvPr id="27" name="Straight Arrow Connector 34">
              <a:extLst>
                <a:ext uri="{FF2B5EF4-FFF2-40B4-BE49-F238E27FC236}">
                  <a16:creationId xmlns:a16="http://schemas.microsoft.com/office/drawing/2014/main" id="{CF1ECD2B-468B-384F-9E67-E4AEC4C5C4D3}"/>
                </a:ext>
              </a:extLst>
            </p:cNvPr>
            <p:cNvCxnSpPr/>
            <p:nvPr/>
          </p:nvCxnSpPr>
          <p:spPr>
            <a:xfrm>
              <a:off x="7151753" y="4009467"/>
              <a:ext cx="1813314" cy="373073"/>
            </a:xfrm>
            <a:prstGeom prst="straightConnector1">
              <a:avLst/>
            </a:prstGeom>
            <a:ln>
              <a:solidFill>
                <a:schemeClr val="accent6">
                  <a:lumMod val="50000"/>
                </a:schemeClr>
              </a:solidFill>
              <a:tailEnd type="triangle"/>
            </a:ln>
          </p:spPr>
          <p:style>
            <a:lnRef idx="3">
              <a:schemeClr val="accent6"/>
            </a:lnRef>
            <a:fillRef idx="0">
              <a:schemeClr val="accent6"/>
            </a:fillRef>
            <a:effectRef idx="2">
              <a:schemeClr val="accent6"/>
            </a:effectRef>
            <a:fontRef idx="minor">
              <a:schemeClr val="tx1"/>
            </a:fontRef>
          </p:style>
        </p:cxnSp>
        <p:cxnSp>
          <p:nvCxnSpPr>
            <p:cNvPr id="28" name="Straight Arrow Connector 36">
              <a:extLst>
                <a:ext uri="{FF2B5EF4-FFF2-40B4-BE49-F238E27FC236}">
                  <a16:creationId xmlns:a16="http://schemas.microsoft.com/office/drawing/2014/main" id="{725930A5-1842-9640-9D6E-C062E26C0CF3}"/>
                </a:ext>
              </a:extLst>
            </p:cNvPr>
            <p:cNvCxnSpPr/>
            <p:nvPr/>
          </p:nvCxnSpPr>
          <p:spPr>
            <a:xfrm>
              <a:off x="2353066" y="4846880"/>
              <a:ext cx="439968" cy="87528"/>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cxnSp>
          <p:nvCxnSpPr>
            <p:cNvPr id="29" name="Straight Arrow Connector 37">
              <a:extLst>
                <a:ext uri="{FF2B5EF4-FFF2-40B4-BE49-F238E27FC236}">
                  <a16:creationId xmlns:a16="http://schemas.microsoft.com/office/drawing/2014/main" id="{FE79231E-A851-FD40-91DD-2715B5F519FE}"/>
                </a:ext>
              </a:extLst>
            </p:cNvPr>
            <p:cNvCxnSpPr/>
            <p:nvPr/>
          </p:nvCxnSpPr>
          <p:spPr>
            <a:xfrm flipV="1">
              <a:off x="2346219" y="4562579"/>
              <a:ext cx="350267" cy="278659"/>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pic>
          <p:nvPicPr>
            <p:cNvPr id="30" name="Picture 38">
              <a:extLst>
                <a:ext uri="{FF2B5EF4-FFF2-40B4-BE49-F238E27FC236}">
                  <a16:creationId xmlns:a16="http://schemas.microsoft.com/office/drawing/2014/main" id="{1DC5F137-BCE2-8944-9EFF-FDB68C0FD187}"/>
                </a:ext>
              </a:extLst>
            </p:cNvPr>
            <p:cNvPicPr>
              <a:picLocks noChangeAspect="1"/>
            </p:cNvPicPr>
            <p:nvPr/>
          </p:nvPicPr>
          <p:blipFill>
            <a:blip r:embed="rId10" cstate="print">
              <a:extLst>
                <a:ext uri="{BEBA8EAE-BF5A-486C-A8C5-ECC9F3942E4B}">
                  <a14:imgProps xmlns:a14="http://schemas.microsoft.com/office/drawing/2010/main">
                    <a14:imgLayer r:embed="rId11">
                      <a14:imgEffect>
                        <a14:backgroundRemoval t="697" b="89547" l="0" r="89695"/>
                      </a14:imgEffect>
                    </a14:imgLayer>
                  </a14:imgProps>
                </a:ext>
                <a:ext uri="{28A0092B-C50C-407E-A947-70E740481C1C}">
                  <a14:useLocalDpi xmlns:a14="http://schemas.microsoft.com/office/drawing/2010/main" val="0"/>
                </a:ext>
              </a:extLst>
            </a:blip>
            <a:stretch>
              <a:fillRect/>
            </a:stretch>
          </p:blipFill>
          <p:spPr>
            <a:xfrm>
              <a:off x="1542025" y="1277719"/>
              <a:ext cx="2179320" cy="1194816"/>
            </a:xfrm>
            <a:prstGeom prst="rect">
              <a:avLst/>
            </a:prstGeom>
          </p:spPr>
        </p:pic>
        <p:sp>
          <p:nvSpPr>
            <p:cNvPr id="31" name="TextBox 42">
              <a:extLst>
                <a:ext uri="{FF2B5EF4-FFF2-40B4-BE49-F238E27FC236}">
                  <a16:creationId xmlns:a16="http://schemas.microsoft.com/office/drawing/2014/main" id="{1D59ABF1-EE04-D64D-8E0D-B8C74A82739F}"/>
                </a:ext>
              </a:extLst>
            </p:cNvPr>
            <p:cNvSpPr txBox="1"/>
            <p:nvPr/>
          </p:nvSpPr>
          <p:spPr>
            <a:xfrm rot="696475">
              <a:off x="2085135" y="1536703"/>
              <a:ext cx="877284" cy="366737"/>
            </a:xfrm>
            <a:prstGeom prst="rect">
              <a:avLst/>
            </a:prstGeom>
            <a:noFill/>
          </p:spPr>
          <p:txBody>
            <a:bodyPr wrap="square" rtlCol="0">
              <a:spAutoFit/>
            </a:bodyPr>
            <a:lstStyle/>
            <a:p>
              <a:pPr defTabSz="914377">
                <a:defRPr/>
              </a:pPr>
              <a:r>
                <a:rPr lang="en-US" altLang="zh-CN" sz="2000" dirty="0">
                  <a:solidFill>
                    <a:srgbClr val="002060"/>
                  </a:solidFill>
                  <a:latin typeface="Arial" panose="020B0604020202020204" pitchFamily="34" charset="0"/>
                  <a:ea typeface="等线" panose="02010600030101010101" pitchFamily="2" charset="-122"/>
                  <a:cs typeface="Arial" panose="020B0604020202020204" pitchFamily="34" charset="0"/>
                </a:rPr>
                <a:t>Laser</a:t>
              </a:r>
              <a:endParaRPr lang="zh-CN" altLang="en-US" sz="2000" dirty="0">
                <a:solidFill>
                  <a:srgbClr val="002060"/>
                </a:solidFill>
                <a:latin typeface="Arial" panose="020B0604020202020204" pitchFamily="34" charset="0"/>
                <a:ea typeface="等线" panose="02010600030101010101" pitchFamily="2" charset="-122"/>
                <a:cs typeface="Arial" panose="020B0604020202020204" pitchFamily="34" charset="0"/>
              </a:endParaRPr>
            </a:p>
          </p:txBody>
        </p:sp>
        <p:cxnSp>
          <p:nvCxnSpPr>
            <p:cNvPr id="32" name="Straight Connector 15">
              <a:extLst>
                <a:ext uri="{FF2B5EF4-FFF2-40B4-BE49-F238E27FC236}">
                  <a16:creationId xmlns:a16="http://schemas.microsoft.com/office/drawing/2014/main" id="{14CECA92-13C1-E544-9BD1-CC5A9EA19C9E}"/>
                </a:ext>
              </a:extLst>
            </p:cNvPr>
            <p:cNvCxnSpPr/>
            <p:nvPr/>
          </p:nvCxnSpPr>
          <p:spPr>
            <a:xfrm flipH="1">
              <a:off x="4527268" y="2739294"/>
              <a:ext cx="381742" cy="1485297"/>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3" name="Straight Connector 49">
              <a:extLst>
                <a:ext uri="{FF2B5EF4-FFF2-40B4-BE49-F238E27FC236}">
                  <a16:creationId xmlns:a16="http://schemas.microsoft.com/office/drawing/2014/main" id="{D2971271-F819-ED41-94AE-3F0B88B4D0A2}"/>
                </a:ext>
              </a:extLst>
            </p:cNvPr>
            <p:cNvCxnSpPr/>
            <p:nvPr/>
          </p:nvCxnSpPr>
          <p:spPr>
            <a:xfrm flipH="1">
              <a:off x="6547482" y="3098135"/>
              <a:ext cx="372261" cy="1681608"/>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4" name="TextBox 1">
              <a:extLst>
                <a:ext uri="{FF2B5EF4-FFF2-40B4-BE49-F238E27FC236}">
                  <a16:creationId xmlns:a16="http://schemas.microsoft.com/office/drawing/2014/main" id="{0A421E25-A8D6-2141-8E2E-E54A80E08DFF}"/>
                </a:ext>
              </a:extLst>
            </p:cNvPr>
            <p:cNvSpPr txBox="1"/>
            <p:nvPr/>
          </p:nvSpPr>
          <p:spPr>
            <a:xfrm rot="812090">
              <a:off x="2646346" y="3439406"/>
              <a:ext cx="710861"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Ⅰ</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35" name="TextBox 51">
              <a:extLst>
                <a:ext uri="{FF2B5EF4-FFF2-40B4-BE49-F238E27FC236}">
                  <a16:creationId xmlns:a16="http://schemas.microsoft.com/office/drawing/2014/main" id="{ACE2A72F-1BE7-5A4F-8FA7-E01BF5E0DEDD}"/>
                </a:ext>
              </a:extLst>
            </p:cNvPr>
            <p:cNvSpPr txBox="1"/>
            <p:nvPr/>
          </p:nvSpPr>
          <p:spPr>
            <a:xfrm rot="812090">
              <a:off x="5369040" y="4088821"/>
              <a:ext cx="710861"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Ⅱ</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36" name="TextBox 52">
              <a:extLst>
                <a:ext uri="{FF2B5EF4-FFF2-40B4-BE49-F238E27FC236}">
                  <a16:creationId xmlns:a16="http://schemas.microsoft.com/office/drawing/2014/main" id="{8AA572B2-A7F0-0641-8DDE-D40ED3D1DCDD}"/>
                </a:ext>
              </a:extLst>
            </p:cNvPr>
            <p:cNvSpPr txBox="1"/>
            <p:nvPr/>
          </p:nvSpPr>
          <p:spPr>
            <a:xfrm rot="812090">
              <a:off x="7861303" y="4698229"/>
              <a:ext cx="710861"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Ⅲ</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pic>
          <p:nvPicPr>
            <p:cNvPr id="37" name="Picture 13">
              <a:extLst>
                <a:ext uri="{FF2B5EF4-FFF2-40B4-BE49-F238E27FC236}">
                  <a16:creationId xmlns:a16="http://schemas.microsoft.com/office/drawing/2014/main" id="{82D3D542-C49C-9E42-8AFC-9A2F1173751E}"/>
                </a:ext>
              </a:extLst>
            </p:cNvPr>
            <p:cNvPicPr>
              <a:picLocks noChangeAspect="1"/>
            </p:cNvPicPr>
            <p:nvPr/>
          </p:nvPicPr>
          <p:blipFill rotWithShape="1">
            <a:blip r:embed="rId12" cstate="print">
              <a:extLst>
                <a:ext uri="{BEBA8EAE-BF5A-486C-A8C5-ECC9F3942E4B}">
                  <a14:imgProps xmlns:a14="http://schemas.microsoft.com/office/drawing/2010/main">
                    <a14:imgLayer r:embed="rId13">
                      <a14:imgEffect>
                        <a14:backgroundRemoval t="30699" b="100000" l="0" r="100000">
                          <a14:foregroundMark x1="44804" y1="35853" x2="44804" y2="35853"/>
                          <a14:foregroundMark x1="45196" y1="36541" x2="52255" y2="32532"/>
                          <a14:foregroundMark x1="35882" y1="50286" x2="43333" y2="35968"/>
                          <a14:foregroundMark x1="43431" y1="35624" x2="45196" y2="33562"/>
                          <a14:foregroundMark x1="45490" y1="33448" x2="48039" y2="32188"/>
                          <a14:foregroundMark x1="48333" y1="32073" x2="51078" y2="31386"/>
                          <a14:foregroundMark x1="51471" y1="31730" x2="53824" y2="31730"/>
                          <a14:foregroundMark x1="53824" y1="31730" x2="56667" y2="32188"/>
                          <a14:foregroundMark x1="56667" y1="32188" x2="59510" y2="33448"/>
                          <a14:foregroundMark x1="59510" y1="33448" x2="61275" y2="35166"/>
                          <a14:foregroundMark x1="61275" y1="35624" x2="62059" y2="36541"/>
                          <a14:foregroundMark x1="62157" y1="36999" x2="69020" y2="49943"/>
                        </a14:backgroundRemoval>
                      </a14:imgEffect>
                    </a14:imgLayer>
                  </a14:imgProps>
                </a:ext>
                <a:ext uri="{28A0092B-C50C-407E-A947-70E740481C1C}">
                  <a14:useLocalDpi xmlns:a14="http://schemas.microsoft.com/office/drawing/2010/main" val="0"/>
                </a:ext>
              </a:extLst>
            </a:blip>
            <a:srcRect l="29702" t="30855" r="22457" b="27777"/>
            <a:stretch/>
          </p:blipFill>
          <p:spPr>
            <a:xfrm>
              <a:off x="3177300" y="2744441"/>
              <a:ext cx="1082575" cy="801172"/>
            </a:xfrm>
            <a:prstGeom prst="rect">
              <a:avLst/>
            </a:prstGeom>
          </p:spPr>
        </p:pic>
        <p:pic>
          <p:nvPicPr>
            <p:cNvPr id="38" name="Picture 55">
              <a:extLst>
                <a:ext uri="{FF2B5EF4-FFF2-40B4-BE49-F238E27FC236}">
                  <a16:creationId xmlns:a16="http://schemas.microsoft.com/office/drawing/2014/main" id="{BC723368-2F4E-204F-A9C2-FC86470099E7}"/>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452782" y="923608"/>
              <a:ext cx="538287" cy="1867748"/>
            </a:xfrm>
            <a:prstGeom prst="rect">
              <a:avLst/>
            </a:prstGeom>
          </p:spPr>
        </p:pic>
        <p:sp>
          <p:nvSpPr>
            <p:cNvPr id="39" name="TextBox 59">
              <a:extLst>
                <a:ext uri="{FF2B5EF4-FFF2-40B4-BE49-F238E27FC236}">
                  <a16:creationId xmlns:a16="http://schemas.microsoft.com/office/drawing/2014/main" id="{A0F2B2BA-D9C4-864E-8A1B-B955C1D922B4}"/>
                </a:ext>
              </a:extLst>
            </p:cNvPr>
            <p:cNvSpPr txBox="1"/>
            <p:nvPr/>
          </p:nvSpPr>
          <p:spPr>
            <a:xfrm>
              <a:off x="3180173" y="3032650"/>
              <a:ext cx="1121685"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Gas jet</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40" name="Oval 3">
              <a:extLst>
                <a:ext uri="{FF2B5EF4-FFF2-40B4-BE49-F238E27FC236}">
                  <a16:creationId xmlns:a16="http://schemas.microsoft.com/office/drawing/2014/main" id="{F321C889-B71B-574C-B5EE-AAE78E33EF30}"/>
                </a:ext>
              </a:extLst>
            </p:cNvPr>
            <p:cNvSpPr/>
            <p:nvPr/>
          </p:nvSpPr>
          <p:spPr>
            <a:xfrm rot="774770">
              <a:off x="6293067" y="2294875"/>
              <a:ext cx="1925377" cy="8355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a:solidFill>
                  <a:prstClr val="white"/>
                </a:solidFill>
                <a:latin typeface="等线" panose="020F0502020204030204"/>
                <a:ea typeface="等线" panose="02010600030101010101" pitchFamily="2" charset="-122"/>
              </a:endParaRPr>
            </a:p>
          </p:txBody>
        </p:sp>
        <p:sp>
          <p:nvSpPr>
            <p:cNvPr id="41" name="Oval 50">
              <a:extLst>
                <a:ext uri="{FF2B5EF4-FFF2-40B4-BE49-F238E27FC236}">
                  <a16:creationId xmlns:a16="http://schemas.microsoft.com/office/drawing/2014/main" id="{AAC5C1C2-D8DD-D249-A12D-BF99F8B2196A}"/>
                </a:ext>
              </a:extLst>
            </p:cNvPr>
            <p:cNvSpPr/>
            <p:nvPr/>
          </p:nvSpPr>
          <p:spPr>
            <a:xfrm rot="669502">
              <a:off x="8760370" y="2853998"/>
              <a:ext cx="1248498" cy="645518"/>
            </a:xfrm>
            <a:prstGeom prst="ellipse">
              <a:avLst/>
            </a:prstGeom>
            <a:gradFill>
              <a:gsLst>
                <a:gs pos="0">
                  <a:schemeClr val="accent2">
                    <a:lumMod val="20000"/>
                    <a:lumOff val="80000"/>
                    <a:alpha val="40000"/>
                  </a:schemeClr>
                </a:gs>
                <a:gs pos="100000">
                  <a:srgbClr val="CC0000">
                    <a:alpha val="4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a:solidFill>
                  <a:prstClr val="white"/>
                </a:solidFill>
                <a:latin typeface="等线" panose="020F0502020204030204"/>
                <a:ea typeface="等线" panose="02010600030101010101" pitchFamily="2" charset="-122"/>
              </a:endParaRPr>
            </a:p>
          </p:txBody>
        </p:sp>
        <p:sp>
          <p:nvSpPr>
            <p:cNvPr id="42" name="Oval 48">
              <a:extLst>
                <a:ext uri="{FF2B5EF4-FFF2-40B4-BE49-F238E27FC236}">
                  <a16:creationId xmlns:a16="http://schemas.microsoft.com/office/drawing/2014/main" id="{6A5AA074-CDBC-074F-A491-62E91C04EA2A}"/>
                </a:ext>
              </a:extLst>
            </p:cNvPr>
            <p:cNvSpPr/>
            <p:nvPr/>
          </p:nvSpPr>
          <p:spPr>
            <a:xfrm rot="669502">
              <a:off x="7687392" y="1520517"/>
              <a:ext cx="195217" cy="167368"/>
            </a:xfrm>
            <a:prstGeom prst="ellipse">
              <a:avLst/>
            </a:prstGeom>
            <a:gradFill>
              <a:gsLst>
                <a:gs pos="0">
                  <a:schemeClr val="accent2">
                    <a:lumMod val="20000"/>
                    <a:lumOff val="80000"/>
                    <a:alpha val="50000"/>
                  </a:schemeClr>
                </a:gs>
                <a:gs pos="100000">
                  <a:srgbClr val="FF0000">
                    <a:alpha val="5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a:solidFill>
                  <a:prstClr val="white"/>
                </a:solidFill>
                <a:latin typeface="等线" panose="020F0502020204030204"/>
                <a:ea typeface="等线" panose="02010600030101010101" pitchFamily="2" charset="-122"/>
              </a:endParaRPr>
            </a:p>
          </p:txBody>
        </p:sp>
        <p:sp>
          <p:nvSpPr>
            <p:cNvPr id="43" name="Oval 61">
              <a:extLst>
                <a:ext uri="{FF2B5EF4-FFF2-40B4-BE49-F238E27FC236}">
                  <a16:creationId xmlns:a16="http://schemas.microsoft.com/office/drawing/2014/main" id="{FFBCFBF1-71D7-E144-BC03-7962E6278FD5}"/>
                </a:ext>
              </a:extLst>
            </p:cNvPr>
            <p:cNvSpPr/>
            <p:nvPr/>
          </p:nvSpPr>
          <p:spPr>
            <a:xfrm rot="669502">
              <a:off x="6354580" y="2396162"/>
              <a:ext cx="1679021" cy="672874"/>
            </a:xfrm>
            <a:prstGeom prst="ellipse">
              <a:avLst/>
            </a:prstGeom>
            <a:gradFill>
              <a:gsLst>
                <a:gs pos="0">
                  <a:schemeClr val="accent2">
                    <a:lumMod val="20000"/>
                    <a:lumOff val="80000"/>
                    <a:alpha val="40000"/>
                  </a:schemeClr>
                </a:gs>
                <a:gs pos="100000">
                  <a:srgbClr val="CC0000">
                    <a:alpha val="4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a:solidFill>
                  <a:prstClr val="white"/>
                </a:solidFill>
                <a:latin typeface="等线" panose="020F0502020204030204"/>
                <a:ea typeface="等线" panose="02010600030101010101" pitchFamily="2" charset="-122"/>
              </a:endParaRPr>
            </a:p>
          </p:txBody>
        </p:sp>
      </p:grpSp>
      <p:sp>
        <p:nvSpPr>
          <p:cNvPr id="3" name="矩形 2">
            <a:extLst>
              <a:ext uri="{FF2B5EF4-FFF2-40B4-BE49-F238E27FC236}">
                <a16:creationId xmlns:a16="http://schemas.microsoft.com/office/drawing/2014/main" id="{538BE038-FCED-2D41-99EF-C853F729086B}"/>
              </a:ext>
            </a:extLst>
          </p:cNvPr>
          <p:cNvSpPr/>
          <p:nvPr/>
        </p:nvSpPr>
        <p:spPr>
          <a:xfrm>
            <a:off x="260097" y="6081621"/>
            <a:ext cx="4383346" cy="420564"/>
          </a:xfrm>
          <a:prstGeom prst="rect">
            <a:avLst/>
          </a:prstGeom>
        </p:spPr>
        <p:txBody>
          <a:bodyPr wrap="square">
            <a:spAutoFit/>
          </a:bodyPr>
          <a:lstStyle/>
          <a:p>
            <a:r>
              <a:rPr lang="en-US" altLang="zh-CN" sz="2133" b="1" dirty="0">
                <a:solidFill>
                  <a:srgbClr val="0000CC"/>
                </a:solidFill>
                <a:ea typeface="微软雅黑" panose="020B0503020204020204" pitchFamily="34" charset="-122"/>
              </a:rPr>
              <a:t>Phys. Plasmas 23, 033109 (2016).</a:t>
            </a:r>
            <a:endParaRPr lang="en-US" altLang="zh-CN" sz="2133" b="1" kern="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3" name="矩形 52">
            <a:extLst>
              <a:ext uri="{FF2B5EF4-FFF2-40B4-BE49-F238E27FC236}">
                <a16:creationId xmlns:a16="http://schemas.microsoft.com/office/drawing/2014/main" id="{5453D1DA-6BE3-F54A-9A7E-99B91836AA86}"/>
              </a:ext>
            </a:extLst>
          </p:cNvPr>
          <p:cNvSpPr/>
          <p:nvPr/>
        </p:nvSpPr>
        <p:spPr>
          <a:xfrm>
            <a:off x="5634532" y="6100665"/>
            <a:ext cx="5910592" cy="502766"/>
          </a:xfrm>
          <a:prstGeom prst="rect">
            <a:avLst/>
          </a:prstGeom>
        </p:spPr>
        <p:txBody>
          <a:bodyPr wrap="none">
            <a:spAutoFit/>
          </a:bodyPr>
          <a:lstStyle/>
          <a:p>
            <a:r>
              <a:rPr lang="en-US" altLang="zh-CN" sz="2667" b="1" i="1" kern="100" dirty="0">
                <a:solidFill>
                  <a:srgbClr val="0000FF"/>
                </a:solidFill>
                <a:latin typeface="Times New Roman" panose="02020603050405020304" pitchFamily="18" charset="0"/>
                <a:ea typeface="仿宋" panose="02010609060101010101" pitchFamily="49" charset="-122"/>
              </a:rPr>
              <a:t> </a:t>
            </a:r>
            <a:r>
              <a:rPr lang="en-US" altLang="zh-CN" sz="2667" b="1" kern="100" dirty="0">
                <a:solidFill>
                  <a:srgbClr val="0000FF"/>
                </a:solidFill>
                <a:latin typeface="Times New Roman" panose="02020603050405020304" pitchFamily="18" charset="0"/>
                <a:ea typeface="仿宋" panose="02010609060101010101" pitchFamily="49" charset="-122"/>
              </a:rPr>
              <a:t>Communication Physics 3</a:t>
            </a:r>
            <a:r>
              <a:rPr lang="zh-CN" altLang="en-US" sz="2667" b="1" kern="100" dirty="0">
                <a:solidFill>
                  <a:srgbClr val="0000FF"/>
                </a:solidFill>
                <a:latin typeface="Times New Roman" panose="02020603050405020304" pitchFamily="18" charset="0"/>
                <a:ea typeface="仿宋" panose="02010609060101010101" pitchFamily="49" charset="-122"/>
              </a:rPr>
              <a:t>，</a:t>
            </a:r>
            <a:r>
              <a:rPr lang="en-US" altLang="zh-CN" sz="2667" b="1" kern="100" dirty="0">
                <a:solidFill>
                  <a:srgbClr val="0000FF"/>
                </a:solidFill>
                <a:latin typeface="Times New Roman" panose="02020603050405020304" pitchFamily="18" charset="0"/>
                <a:ea typeface="仿宋" panose="02010609060101010101" pitchFamily="49" charset="-122"/>
              </a:rPr>
              <a:t>191 (2020)</a:t>
            </a:r>
            <a:endParaRPr lang="zh-CN" altLang="en-US" sz="2667" b="1" kern="100" dirty="0">
              <a:solidFill>
                <a:srgbClr val="0000FF"/>
              </a:solidFill>
              <a:latin typeface="Times New Roman" panose="02020603050405020304" pitchFamily="18" charset="0"/>
              <a:ea typeface="仿宋" panose="02010609060101010101" pitchFamily="49" charset="-122"/>
            </a:endParaRPr>
          </a:p>
        </p:txBody>
      </p:sp>
    </p:spTree>
    <p:extLst>
      <p:ext uri="{BB962C8B-B14F-4D97-AF65-F5344CB8AC3E}">
        <p14:creationId xmlns:p14="http://schemas.microsoft.com/office/powerpoint/2010/main" val="3095644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1AD015D5-C971-0A46-8B3F-DBD98485FE20}"/>
              </a:ext>
            </a:extLst>
          </p:cNvPr>
          <p:cNvPicPr>
            <a:picLocks noChangeAspect="1"/>
          </p:cNvPicPr>
          <p:nvPr/>
        </p:nvPicPr>
        <p:blipFill>
          <a:blip r:embed="rId2"/>
          <a:stretch>
            <a:fillRect/>
          </a:stretch>
        </p:blipFill>
        <p:spPr>
          <a:xfrm>
            <a:off x="1557865" y="1588989"/>
            <a:ext cx="9012767" cy="3791578"/>
          </a:xfrm>
          <a:prstGeom prst="rect">
            <a:avLst/>
          </a:prstGeom>
        </p:spPr>
      </p:pic>
      <p:sp>
        <p:nvSpPr>
          <p:cNvPr id="3" name="文本框 2">
            <a:extLst>
              <a:ext uri="{FF2B5EF4-FFF2-40B4-BE49-F238E27FC236}">
                <a16:creationId xmlns:a16="http://schemas.microsoft.com/office/drawing/2014/main" id="{C154C48C-9634-7649-A5DE-62E0587C6DD1}"/>
              </a:ext>
            </a:extLst>
          </p:cNvPr>
          <p:cNvSpPr txBox="1"/>
          <p:nvPr/>
        </p:nvSpPr>
        <p:spPr>
          <a:xfrm>
            <a:off x="707136" y="195072"/>
            <a:ext cx="11033760" cy="1569660"/>
          </a:xfrm>
          <a:prstGeom prst="rect">
            <a:avLst/>
          </a:prstGeom>
          <a:solidFill>
            <a:schemeClr val="accent4">
              <a:lumMod val="20000"/>
              <a:lumOff val="80000"/>
            </a:schemeClr>
          </a:solidFill>
        </p:spPr>
        <p:txBody>
          <a:bodyPr wrap="square" rtlCol="0">
            <a:spAutoFit/>
          </a:bodyPr>
          <a:lstStyle/>
          <a:p>
            <a:r>
              <a:rPr kumimoji="1" lang="en-US" altLang="zh-CN" sz="3200" b="1" dirty="0"/>
              <a:t>In simulation, with a 5 PW 45 fs laser, a positron beam of 10 </a:t>
            </a:r>
            <a:r>
              <a:rPr kumimoji="1" lang="en-US" altLang="zh-CN" sz="3200" b="1" dirty="0" err="1"/>
              <a:t>pC</a:t>
            </a:r>
            <a:r>
              <a:rPr kumimoji="1" lang="en-US" altLang="zh-CN" sz="3200" b="1" dirty="0"/>
              <a:t> is acceleration from 25 MeV to 500 MeV within a distance of 40 cm.</a:t>
            </a:r>
            <a:endParaRPr kumimoji="1" lang="zh-CN" altLang="en-US" sz="3200" b="1" dirty="0"/>
          </a:p>
        </p:txBody>
      </p:sp>
    </p:spTree>
    <p:extLst>
      <p:ext uri="{BB962C8B-B14F-4D97-AF65-F5344CB8AC3E}">
        <p14:creationId xmlns:p14="http://schemas.microsoft.com/office/powerpoint/2010/main" val="10214240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9E8BCCD8-0CD2-4047-A4BF-58D246F9B3CB}"/>
              </a:ext>
            </a:extLst>
          </p:cNvPr>
          <p:cNvPicPr>
            <a:picLocks noChangeAspect="1"/>
          </p:cNvPicPr>
          <p:nvPr/>
        </p:nvPicPr>
        <p:blipFill>
          <a:blip r:embed="rId2"/>
          <a:stretch>
            <a:fillRect/>
          </a:stretch>
        </p:blipFill>
        <p:spPr>
          <a:xfrm>
            <a:off x="357804" y="0"/>
            <a:ext cx="6230867" cy="6858000"/>
          </a:xfrm>
          <a:prstGeom prst="rect">
            <a:avLst/>
          </a:prstGeom>
        </p:spPr>
      </p:pic>
      <p:sp>
        <p:nvSpPr>
          <p:cNvPr id="3" name="文本框 2">
            <a:extLst>
              <a:ext uri="{FF2B5EF4-FFF2-40B4-BE49-F238E27FC236}">
                <a16:creationId xmlns:a16="http://schemas.microsoft.com/office/drawing/2014/main" id="{8647CBFC-06DC-9C4A-B617-4FA646B28781}"/>
              </a:ext>
            </a:extLst>
          </p:cNvPr>
          <p:cNvSpPr txBox="1"/>
          <p:nvPr/>
        </p:nvSpPr>
        <p:spPr>
          <a:xfrm>
            <a:off x="6340966" y="914400"/>
            <a:ext cx="2163703" cy="923330"/>
          </a:xfrm>
          <a:prstGeom prst="rect">
            <a:avLst/>
          </a:prstGeom>
          <a:noFill/>
        </p:spPr>
        <p:txBody>
          <a:bodyPr wrap="square" rtlCol="0">
            <a:spAutoFit/>
          </a:bodyPr>
          <a:lstStyle/>
          <a:p>
            <a:r>
              <a:rPr kumimoji="1" lang="en-US" altLang="zh-CN" b="1" dirty="0"/>
              <a:t>Positron density and focusing force in transverse.</a:t>
            </a:r>
            <a:endParaRPr kumimoji="1" lang="zh-CN" altLang="en-US" b="1" dirty="0"/>
          </a:p>
        </p:txBody>
      </p:sp>
      <p:sp>
        <p:nvSpPr>
          <p:cNvPr id="4" name="文本框 3">
            <a:extLst>
              <a:ext uri="{FF2B5EF4-FFF2-40B4-BE49-F238E27FC236}">
                <a16:creationId xmlns:a16="http://schemas.microsoft.com/office/drawing/2014/main" id="{F672DB04-5D4D-F54D-80E8-E481B97C1CA9}"/>
              </a:ext>
            </a:extLst>
          </p:cNvPr>
          <p:cNvSpPr txBox="1"/>
          <p:nvPr/>
        </p:nvSpPr>
        <p:spPr>
          <a:xfrm>
            <a:off x="6254989" y="2209134"/>
            <a:ext cx="2318963" cy="1200329"/>
          </a:xfrm>
          <a:prstGeom prst="rect">
            <a:avLst/>
          </a:prstGeom>
          <a:noFill/>
        </p:spPr>
        <p:txBody>
          <a:bodyPr wrap="square" rtlCol="0">
            <a:spAutoFit/>
          </a:bodyPr>
          <a:lstStyle/>
          <a:p>
            <a:r>
              <a:rPr kumimoji="1" lang="en-US" altLang="zh-CN" b="1" dirty="0"/>
              <a:t>Acceleration field and positron distribution in phase space.</a:t>
            </a:r>
            <a:endParaRPr kumimoji="1" lang="zh-CN" altLang="en-US" b="1" dirty="0"/>
          </a:p>
        </p:txBody>
      </p:sp>
      <p:sp>
        <p:nvSpPr>
          <p:cNvPr id="5" name="文本框 4">
            <a:extLst>
              <a:ext uri="{FF2B5EF4-FFF2-40B4-BE49-F238E27FC236}">
                <a16:creationId xmlns:a16="http://schemas.microsoft.com/office/drawing/2014/main" id="{E91E927A-D740-0546-B1E6-024569182E99}"/>
              </a:ext>
            </a:extLst>
          </p:cNvPr>
          <p:cNvSpPr txBox="1"/>
          <p:nvPr/>
        </p:nvSpPr>
        <p:spPr>
          <a:xfrm>
            <a:off x="6340966" y="3941473"/>
            <a:ext cx="2005207" cy="646331"/>
          </a:xfrm>
          <a:prstGeom prst="rect">
            <a:avLst/>
          </a:prstGeom>
          <a:noFill/>
        </p:spPr>
        <p:txBody>
          <a:bodyPr wrap="square" rtlCol="0">
            <a:spAutoFit/>
          </a:bodyPr>
          <a:lstStyle/>
          <a:p>
            <a:r>
              <a:rPr kumimoji="1" lang="en-US" altLang="zh-CN" b="1" dirty="0"/>
              <a:t>Two dimensional acceleration field.</a:t>
            </a:r>
            <a:endParaRPr kumimoji="1" lang="zh-CN" altLang="en-US" b="1" dirty="0"/>
          </a:p>
        </p:txBody>
      </p:sp>
      <p:sp>
        <p:nvSpPr>
          <p:cNvPr id="6" name="文本框 5">
            <a:extLst>
              <a:ext uri="{FF2B5EF4-FFF2-40B4-BE49-F238E27FC236}">
                <a16:creationId xmlns:a16="http://schemas.microsoft.com/office/drawing/2014/main" id="{58C6382D-2101-EE4A-AFEE-8D345FA1C021}"/>
              </a:ext>
            </a:extLst>
          </p:cNvPr>
          <p:cNvSpPr txBox="1"/>
          <p:nvPr/>
        </p:nvSpPr>
        <p:spPr>
          <a:xfrm>
            <a:off x="6385571" y="5119814"/>
            <a:ext cx="2163703" cy="646331"/>
          </a:xfrm>
          <a:prstGeom prst="rect">
            <a:avLst/>
          </a:prstGeom>
          <a:noFill/>
        </p:spPr>
        <p:txBody>
          <a:bodyPr wrap="square" rtlCol="0">
            <a:spAutoFit/>
          </a:bodyPr>
          <a:lstStyle/>
          <a:p>
            <a:r>
              <a:rPr kumimoji="1" lang="en-US" altLang="zh-CN" b="1" dirty="0"/>
              <a:t>Two dimensional transversal force</a:t>
            </a:r>
            <a:endParaRPr kumimoji="1" lang="zh-CN" altLang="en-US" b="1" dirty="0"/>
          </a:p>
        </p:txBody>
      </p:sp>
      <p:sp>
        <p:nvSpPr>
          <p:cNvPr id="7" name="文本框 6">
            <a:extLst>
              <a:ext uri="{FF2B5EF4-FFF2-40B4-BE49-F238E27FC236}">
                <a16:creationId xmlns:a16="http://schemas.microsoft.com/office/drawing/2014/main" id="{59219776-02A1-794F-A92D-8522154771B3}"/>
              </a:ext>
            </a:extLst>
          </p:cNvPr>
          <p:cNvSpPr txBox="1"/>
          <p:nvPr/>
        </p:nvSpPr>
        <p:spPr>
          <a:xfrm>
            <a:off x="8649631" y="344350"/>
            <a:ext cx="3532386" cy="2585323"/>
          </a:xfrm>
          <a:prstGeom prst="rect">
            <a:avLst/>
          </a:prstGeom>
          <a:solidFill>
            <a:schemeClr val="accent5">
              <a:lumMod val="20000"/>
              <a:lumOff val="80000"/>
            </a:schemeClr>
          </a:solidFill>
        </p:spPr>
        <p:txBody>
          <a:bodyPr wrap="square" rtlCol="0">
            <a:spAutoFit/>
          </a:bodyPr>
          <a:lstStyle/>
          <a:p>
            <a:r>
              <a:rPr kumimoji="1" lang="en-US" altLang="zh-CN" b="1" dirty="0">
                <a:solidFill>
                  <a:srgbClr val="C00000"/>
                </a:solidFill>
              </a:rPr>
              <a:t>External magnetic field</a:t>
            </a:r>
          </a:p>
          <a:p>
            <a:endParaRPr kumimoji="1" lang="en-US" altLang="zh-CN" b="1" dirty="0">
              <a:solidFill>
                <a:srgbClr val="C00000"/>
              </a:solidFill>
            </a:endParaRPr>
          </a:p>
          <a:p>
            <a:r>
              <a:rPr kumimoji="1" lang="en-US" altLang="zh-CN" b="1" dirty="0">
                <a:solidFill>
                  <a:srgbClr val="C00000"/>
                </a:solidFill>
              </a:rPr>
              <a:t>Simulation shows that it is good for positron acceleration.</a:t>
            </a:r>
          </a:p>
          <a:p>
            <a:endParaRPr kumimoji="1" lang="en-US" altLang="zh-CN" b="1" dirty="0">
              <a:solidFill>
                <a:srgbClr val="C00000"/>
              </a:solidFill>
            </a:endParaRPr>
          </a:p>
          <a:p>
            <a:r>
              <a:rPr kumimoji="1" lang="en-US" altLang="zh-CN" b="1" dirty="0">
                <a:solidFill>
                  <a:srgbClr val="C00000"/>
                </a:solidFill>
              </a:rPr>
              <a:t>The magnetic field suppresses the spread of the electron which may guide the propagation the THz wave.</a:t>
            </a:r>
            <a:endParaRPr kumimoji="1" lang="zh-CN" altLang="en-US" b="1" dirty="0">
              <a:solidFill>
                <a:srgbClr val="C00000"/>
              </a:solidFill>
            </a:endParaRPr>
          </a:p>
        </p:txBody>
      </p:sp>
      <p:pic>
        <p:nvPicPr>
          <p:cNvPr id="9" name="图片 8">
            <a:extLst>
              <a:ext uri="{FF2B5EF4-FFF2-40B4-BE49-F238E27FC236}">
                <a16:creationId xmlns:a16="http://schemas.microsoft.com/office/drawing/2014/main" id="{93116F4E-1E87-7143-A485-BE27810A3193}"/>
              </a:ext>
            </a:extLst>
          </p:cNvPr>
          <p:cNvPicPr>
            <a:picLocks noChangeAspect="1"/>
          </p:cNvPicPr>
          <p:nvPr/>
        </p:nvPicPr>
        <p:blipFill>
          <a:blip r:embed="rId3"/>
          <a:stretch>
            <a:fillRect/>
          </a:stretch>
        </p:blipFill>
        <p:spPr>
          <a:xfrm>
            <a:off x="9245086" y="2982362"/>
            <a:ext cx="2386081" cy="1918222"/>
          </a:xfrm>
          <a:prstGeom prst="rect">
            <a:avLst/>
          </a:prstGeom>
        </p:spPr>
      </p:pic>
      <p:pic>
        <p:nvPicPr>
          <p:cNvPr id="10" name="图片 9">
            <a:extLst>
              <a:ext uri="{FF2B5EF4-FFF2-40B4-BE49-F238E27FC236}">
                <a16:creationId xmlns:a16="http://schemas.microsoft.com/office/drawing/2014/main" id="{98D268B4-B736-FF4F-92F7-8B74B693673B}"/>
              </a:ext>
            </a:extLst>
          </p:cNvPr>
          <p:cNvPicPr>
            <a:picLocks noChangeAspect="1"/>
          </p:cNvPicPr>
          <p:nvPr/>
        </p:nvPicPr>
        <p:blipFill>
          <a:blip r:embed="rId4"/>
          <a:stretch>
            <a:fillRect/>
          </a:stretch>
        </p:blipFill>
        <p:spPr>
          <a:xfrm>
            <a:off x="9533509" y="5240325"/>
            <a:ext cx="2097658" cy="1593890"/>
          </a:xfrm>
          <a:prstGeom prst="rect">
            <a:avLst/>
          </a:prstGeom>
        </p:spPr>
      </p:pic>
      <p:sp>
        <p:nvSpPr>
          <p:cNvPr id="8" name="文本框 7">
            <a:extLst>
              <a:ext uri="{FF2B5EF4-FFF2-40B4-BE49-F238E27FC236}">
                <a16:creationId xmlns:a16="http://schemas.microsoft.com/office/drawing/2014/main" id="{8B281865-7E4B-DE43-ABA5-96A9E3AF9D92}"/>
              </a:ext>
            </a:extLst>
          </p:cNvPr>
          <p:cNvSpPr txBox="1"/>
          <p:nvPr/>
        </p:nvSpPr>
        <p:spPr>
          <a:xfrm>
            <a:off x="6315170" y="5914848"/>
            <a:ext cx="2607962" cy="646331"/>
          </a:xfrm>
          <a:prstGeom prst="rect">
            <a:avLst/>
          </a:prstGeom>
          <a:solidFill>
            <a:schemeClr val="accent4">
              <a:lumMod val="20000"/>
              <a:lumOff val="80000"/>
            </a:schemeClr>
          </a:solidFill>
        </p:spPr>
        <p:txBody>
          <a:bodyPr wrap="square" rtlCol="0">
            <a:spAutoFit/>
          </a:bodyPr>
          <a:lstStyle/>
          <a:p>
            <a:r>
              <a:rPr kumimoji="1" lang="en-US" altLang="zh-CN" b="1" dirty="0"/>
              <a:t>The</a:t>
            </a:r>
            <a:r>
              <a:rPr kumimoji="1" lang="zh-CN" altLang="en-US" b="1" dirty="0"/>
              <a:t> </a:t>
            </a:r>
            <a:r>
              <a:rPr kumimoji="1" lang="en-US" altLang="zh-CN" b="1" dirty="0"/>
              <a:t>THz</a:t>
            </a:r>
            <a:r>
              <a:rPr kumimoji="1" lang="zh-CN" altLang="en-US" b="1" dirty="0"/>
              <a:t> </a:t>
            </a:r>
            <a:r>
              <a:rPr kumimoji="1" lang="en-US" altLang="zh-CN" b="1" dirty="0"/>
              <a:t>radiation is of radial polarization.</a:t>
            </a:r>
            <a:endParaRPr kumimoji="1" lang="zh-CN" altLang="en-US" b="1" dirty="0"/>
          </a:p>
        </p:txBody>
      </p:sp>
    </p:spTree>
    <p:extLst>
      <p:ext uri="{BB962C8B-B14F-4D97-AF65-F5344CB8AC3E}">
        <p14:creationId xmlns:p14="http://schemas.microsoft.com/office/powerpoint/2010/main" val="147057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7DA8211C-8A67-CE48-90A9-CAB6EE4EE23F}"/>
              </a:ext>
            </a:extLst>
          </p:cNvPr>
          <p:cNvSpPr txBox="1"/>
          <p:nvPr/>
        </p:nvSpPr>
        <p:spPr>
          <a:xfrm>
            <a:off x="2269863" y="570156"/>
            <a:ext cx="7777779" cy="584775"/>
          </a:xfrm>
          <a:prstGeom prst="rect">
            <a:avLst/>
          </a:prstGeom>
          <a:noFill/>
        </p:spPr>
        <p:txBody>
          <a:bodyPr wrap="square" rtlCol="0">
            <a:spAutoFit/>
          </a:bodyPr>
          <a:lstStyle/>
          <a:p>
            <a:pPr algn="ctr"/>
            <a:r>
              <a:rPr kumimoji="1" lang="en-US" altLang="zh-CN" sz="3200" b="1" dirty="0"/>
              <a:t>The efficiency of the acceleration</a:t>
            </a:r>
            <a:endParaRPr kumimoji="1" lang="zh-CN" altLang="en-US" sz="3200" b="1" dirty="0"/>
          </a:p>
        </p:txBody>
      </p:sp>
      <p:sp>
        <p:nvSpPr>
          <p:cNvPr id="3" name="文本框 2">
            <a:extLst>
              <a:ext uri="{FF2B5EF4-FFF2-40B4-BE49-F238E27FC236}">
                <a16:creationId xmlns:a16="http://schemas.microsoft.com/office/drawing/2014/main" id="{E7D1FF94-C4BC-F648-B083-B34C3A9FCBDE}"/>
              </a:ext>
            </a:extLst>
          </p:cNvPr>
          <p:cNvSpPr txBox="1"/>
          <p:nvPr/>
        </p:nvSpPr>
        <p:spPr>
          <a:xfrm>
            <a:off x="645459" y="1613647"/>
            <a:ext cx="11026588" cy="3539430"/>
          </a:xfrm>
          <a:prstGeom prst="rect">
            <a:avLst/>
          </a:prstGeom>
          <a:noFill/>
        </p:spPr>
        <p:txBody>
          <a:bodyPr wrap="square" rtlCol="0">
            <a:spAutoFit/>
          </a:bodyPr>
          <a:lstStyle/>
          <a:p>
            <a:pPr marL="342900" indent="-342900">
              <a:buAutoNum type="arabicPeriod"/>
            </a:pPr>
            <a:r>
              <a:rPr kumimoji="1" lang="en-US" altLang="zh-CN" sz="2800" b="1" dirty="0"/>
              <a:t>During the propagation of particles and the radiation, the positrons get energy while the electrons lose energy. Therefor, in principle the radiation energy could keep unchanged. And the electron energy is gradually transferred to the positron energy. The efficiency could be high.</a:t>
            </a:r>
          </a:p>
          <a:p>
            <a:pPr marL="342900" indent="-342900">
              <a:buAutoNum type="arabicPeriod"/>
            </a:pPr>
            <a:endParaRPr kumimoji="1" lang="en-US" altLang="zh-CN" sz="2800" b="1" dirty="0"/>
          </a:p>
          <a:p>
            <a:pPr marL="342900" indent="-342900">
              <a:buAutoNum type="arabicPeriod"/>
            </a:pPr>
            <a:r>
              <a:rPr kumimoji="1" lang="en-US" altLang="zh-CN" sz="2800" b="1" dirty="0"/>
              <a:t>At present, the main limitation is the diffraction of the </a:t>
            </a:r>
            <a:r>
              <a:rPr kumimoji="1" lang="en-US" altLang="zh-CN" sz="2800" b="1" dirty="0" err="1"/>
              <a:t>Thz</a:t>
            </a:r>
            <a:r>
              <a:rPr kumimoji="1" lang="en-US" altLang="zh-CN" sz="2800" b="1" dirty="0"/>
              <a:t> radiation and the spreading of the electron beam. </a:t>
            </a:r>
            <a:endParaRPr kumimoji="1" lang="zh-CN" altLang="en-US" sz="2800" b="1" dirty="0"/>
          </a:p>
        </p:txBody>
      </p:sp>
    </p:spTree>
    <p:extLst>
      <p:ext uri="{BB962C8B-B14F-4D97-AF65-F5344CB8AC3E}">
        <p14:creationId xmlns:p14="http://schemas.microsoft.com/office/powerpoint/2010/main" val="23322334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5">
            <a:extLst>
              <a:ext uri="{FF2B5EF4-FFF2-40B4-BE49-F238E27FC236}">
                <a16:creationId xmlns:a16="http://schemas.microsoft.com/office/drawing/2014/main" id="{B1393166-88EA-684C-9877-09062871BED5}"/>
              </a:ext>
            </a:extLst>
          </p:cNvPr>
          <p:cNvGrpSpPr/>
          <p:nvPr/>
        </p:nvGrpSpPr>
        <p:grpSpPr>
          <a:xfrm>
            <a:off x="1120230" y="1100865"/>
            <a:ext cx="9444997" cy="4191492"/>
            <a:chOff x="1542025" y="694763"/>
            <a:chExt cx="9298889" cy="4431336"/>
          </a:xfrm>
        </p:grpSpPr>
        <p:pic>
          <p:nvPicPr>
            <p:cNvPr id="11" name="Picture 45">
              <a:extLst>
                <a:ext uri="{FF2B5EF4-FFF2-40B4-BE49-F238E27FC236}">
                  <a16:creationId xmlns:a16="http://schemas.microsoft.com/office/drawing/2014/main" id="{8017E2F3-63CB-BB42-83E0-7401094B8184}"/>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rot="319016">
              <a:off x="5779995" y="2109332"/>
              <a:ext cx="2714286" cy="1085714"/>
            </a:xfrm>
            <a:prstGeom prst="rect">
              <a:avLst/>
            </a:prstGeom>
          </p:spPr>
        </p:pic>
        <p:sp>
          <p:nvSpPr>
            <p:cNvPr id="12" name="Trapezoid 46">
              <a:extLst>
                <a:ext uri="{FF2B5EF4-FFF2-40B4-BE49-F238E27FC236}">
                  <a16:creationId xmlns:a16="http://schemas.microsoft.com/office/drawing/2014/main" id="{E6B30020-FC1A-C340-97C3-BA39C580B0C4}"/>
                </a:ext>
              </a:extLst>
            </p:cNvPr>
            <p:cNvSpPr/>
            <p:nvPr/>
          </p:nvSpPr>
          <p:spPr>
            <a:xfrm rot="16940470">
              <a:off x="5393274" y="-588838"/>
              <a:ext cx="986855" cy="8677174"/>
            </a:xfrm>
            <a:prstGeom prst="trapezoid">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a:solidFill>
                  <a:prstClr val="white"/>
                </a:solidFill>
                <a:latin typeface="等线" panose="020F0502020204030204"/>
                <a:ea typeface="等线" panose="02010600030101010101" pitchFamily="2" charset="-122"/>
              </a:endParaRPr>
            </a:p>
          </p:txBody>
        </p:sp>
        <p:pic>
          <p:nvPicPr>
            <p:cNvPr id="13" name="Picture 12">
              <a:extLst>
                <a:ext uri="{FF2B5EF4-FFF2-40B4-BE49-F238E27FC236}">
                  <a16:creationId xmlns:a16="http://schemas.microsoft.com/office/drawing/2014/main" id="{0577586D-3763-1C4A-8D41-534C96BA226F}"/>
                </a:ext>
              </a:extLst>
            </p:cNvPr>
            <p:cNvPicPr>
              <a:picLocks noChangeAspect="1"/>
            </p:cNvPicPr>
            <p:nvPr/>
          </p:nvPicPr>
          <p:blipFill>
            <a:blip r:embed="rId4"/>
            <a:stretch>
              <a:fillRect/>
            </a:stretch>
          </p:blipFill>
          <p:spPr>
            <a:xfrm rot="13154280">
              <a:off x="5697921" y="1534517"/>
              <a:ext cx="678066" cy="1826418"/>
            </a:xfrm>
            <a:prstGeom prst="rect">
              <a:avLst/>
            </a:prstGeom>
          </p:spPr>
        </p:pic>
        <p:pic>
          <p:nvPicPr>
            <p:cNvPr id="14" name="Picture 24">
              <a:extLst>
                <a:ext uri="{FF2B5EF4-FFF2-40B4-BE49-F238E27FC236}">
                  <a16:creationId xmlns:a16="http://schemas.microsoft.com/office/drawing/2014/main" id="{45EF445B-168B-A145-9006-E0018A73647B}"/>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22656" b="82031" l="17940" r="86047"/>
                      </a14:imgEffect>
                    </a14:imgLayer>
                  </a14:imgProps>
                </a:ext>
              </a:extLst>
            </a:blip>
            <a:srcRect l="15127" t="15289" r="5918" b="10119"/>
            <a:stretch/>
          </p:blipFill>
          <p:spPr>
            <a:xfrm rot="328301">
              <a:off x="3801814" y="1655446"/>
              <a:ext cx="2263371" cy="909306"/>
            </a:xfrm>
            <a:prstGeom prst="rect">
              <a:avLst/>
            </a:prstGeom>
          </p:spPr>
        </p:pic>
        <p:sp>
          <p:nvSpPr>
            <p:cNvPr id="17" name="Right Arrow 35">
              <a:extLst>
                <a:ext uri="{FF2B5EF4-FFF2-40B4-BE49-F238E27FC236}">
                  <a16:creationId xmlns:a16="http://schemas.microsoft.com/office/drawing/2014/main" id="{DE0FB650-1C37-EF4F-93A0-7D053D8062EF}"/>
                </a:ext>
              </a:extLst>
            </p:cNvPr>
            <p:cNvSpPr/>
            <p:nvPr/>
          </p:nvSpPr>
          <p:spPr>
            <a:xfrm rot="882333">
              <a:off x="8214513" y="2844697"/>
              <a:ext cx="468369" cy="302872"/>
            </a:xfrm>
            <a:prstGeom prst="rightArrow">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a:solidFill>
                  <a:prstClr val="white"/>
                </a:solidFill>
                <a:latin typeface="等线" panose="020F0502020204030204"/>
                <a:ea typeface="等线" panose="02010600030101010101" pitchFamily="2" charset="-122"/>
              </a:endParaRPr>
            </a:p>
          </p:txBody>
        </p:sp>
        <p:grpSp>
          <p:nvGrpSpPr>
            <p:cNvPr id="18" name="Group 39">
              <a:extLst>
                <a:ext uri="{FF2B5EF4-FFF2-40B4-BE49-F238E27FC236}">
                  <a16:creationId xmlns:a16="http://schemas.microsoft.com/office/drawing/2014/main" id="{629FC467-E967-9149-93DF-0D4347CB4F30}"/>
                </a:ext>
              </a:extLst>
            </p:cNvPr>
            <p:cNvGrpSpPr/>
            <p:nvPr/>
          </p:nvGrpSpPr>
          <p:grpSpPr>
            <a:xfrm rot="21215238">
              <a:off x="2252428" y="3995617"/>
              <a:ext cx="799198" cy="1130482"/>
              <a:chOff x="2247521" y="4005579"/>
              <a:chExt cx="799198" cy="1130482"/>
            </a:xfrm>
          </p:grpSpPr>
          <p:grpSp>
            <p:nvGrpSpPr>
              <p:cNvPr id="46" name="Group 40">
                <a:extLst>
                  <a:ext uri="{FF2B5EF4-FFF2-40B4-BE49-F238E27FC236}">
                    <a16:creationId xmlns:a16="http://schemas.microsoft.com/office/drawing/2014/main" id="{15A12609-E3AC-C841-A7B4-33CA48BFC4FA}"/>
                  </a:ext>
                </a:extLst>
              </p:cNvPr>
              <p:cNvGrpSpPr/>
              <p:nvPr/>
            </p:nvGrpSpPr>
            <p:grpSpPr>
              <a:xfrm>
                <a:off x="2344465" y="4285825"/>
                <a:ext cx="702254" cy="850236"/>
                <a:chOff x="2294865" y="3634353"/>
                <a:chExt cx="702254" cy="850236"/>
              </a:xfrm>
            </p:grpSpPr>
            <p:cxnSp>
              <p:nvCxnSpPr>
                <p:cNvPr id="48" name="直接箭头连接符 50">
                  <a:extLst>
                    <a:ext uri="{FF2B5EF4-FFF2-40B4-BE49-F238E27FC236}">
                      <a16:creationId xmlns:a16="http://schemas.microsoft.com/office/drawing/2014/main" id="{CE8A0E13-0209-EC44-9D87-9A451E139FC9}"/>
                    </a:ext>
                  </a:extLst>
                </p:cNvPr>
                <p:cNvCxnSpPr/>
                <p:nvPr/>
              </p:nvCxnSpPr>
              <p:spPr>
                <a:xfrm rot="384762" flipH="1" flipV="1">
                  <a:off x="2294865" y="3698205"/>
                  <a:ext cx="4266" cy="474772"/>
                </a:xfrm>
                <a:prstGeom prst="straightConnector1">
                  <a:avLst/>
                </a:prstGeom>
                <a:ln>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sp>
              <p:nvSpPr>
                <p:cNvPr id="49" name="文本框 57">
                  <a:extLst>
                    <a:ext uri="{FF2B5EF4-FFF2-40B4-BE49-F238E27FC236}">
                      <a16:creationId xmlns:a16="http://schemas.microsoft.com/office/drawing/2014/main" id="{0C04B147-1C14-C243-8C33-65853425018A}"/>
                    </a:ext>
                  </a:extLst>
                </p:cNvPr>
                <p:cNvSpPr txBox="1"/>
                <p:nvPr/>
              </p:nvSpPr>
              <p:spPr>
                <a:xfrm rot="613990">
                  <a:off x="2629130" y="4117852"/>
                  <a:ext cx="367989"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x</a:t>
                  </a:r>
                </a:p>
              </p:txBody>
            </p:sp>
            <p:sp>
              <p:nvSpPr>
                <p:cNvPr id="50" name="文本框 59">
                  <a:extLst>
                    <a:ext uri="{FF2B5EF4-FFF2-40B4-BE49-F238E27FC236}">
                      <a16:creationId xmlns:a16="http://schemas.microsoft.com/office/drawing/2014/main" id="{3EF94E5A-FE1C-714F-91A9-11DB44366AAB}"/>
                    </a:ext>
                  </a:extLst>
                </p:cNvPr>
                <p:cNvSpPr txBox="1"/>
                <p:nvPr/>
              </p:nvSpPr>
              <p:spPr>
                <a:xfrm rot="384762">
                  <a:off x="2600741" y="3634353"/>
                  <a:ext cx="367989"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y</a:t>
                  </a:r>
                </a:p>
              </p:txBody>
            </p:sp>
          </p:grpSp>
          <p:sp>
            <p:nvSpPr>
              <p:cNvPr id="47" name="文本框 58">
                <a:extLst>
                  <a:ext uri="{FF2B5EF4-FFF2-40B4-BE49-F238E27FC236}">
                    <a16:creationId xmlns:a16="http://schemas.microsoft.com/office/drawing/2014/main" id="{B6013942-44FB-CC42-867A-CAA1B60EE1FD}"/>
                  </a:ext>
                </a:extLst>
              </p:cNvPr>
              <p:cNvSpPr txBox="1"/>
              <p:nvPr/>
            </p:nvSpPr>
            <p:spPr>
              <a:xfrm rot="384762">
                <a:off x="2247521" y="4005579"/>
                <a:ext cx="367989"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z</a:t>
                </a:r>
              </a:p>
            </p:txBody>
          </p:sp>
        </p:grpSp>
        <p:sp>
          <p:nvSpPr>
            <p:cNvPr id="19" name="TextBox 54">
              <a:extLst>
                <a:ext uri="{FF2B5EF4-FFF2-40B4-BE49-F238E27FC236}">
                  <a16:creationId xmlns:a16="http://schemas.microsoft.com/office/drawing/2014/main" id="{3605D668-CC71-7245-96BB-FB1535D6C7DF}"/>
                </a:ext>
              </a:extLst>
            </p:cNvPr>
            <p:cNvSpPr txBox="1"/>
            <p:nvPr/>
          </p:nvSpPr>
          <p:spPr>
            <a:xfrm>
              <a:off x="7977311" y="694763"/>
              <a:ext cx="2344992"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positrons</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20" name="TextBox 56">
              <a:extLst>
                <a:ext uri="{FF2B5EF4-FFF2-40B4-BE49-F238E27FC236}">
                  <a16:creationId xmlns:a16="http://schemas.microsoft.com/office/drawing/2014/main" id="{F03A7DCB-54AB-C049-A04E-99DD25526008}"/>
                </a:ext>
              </a:extLst>
            </p:cNvPr>
            <p:cNvSpPr txBox="1"/>
            <p:nvPr/>
          </p:nvSpPr>
          <p:spPr>
            <a:xfrm>
              <a:off x="7977311" y="1055662"/>
              <a:ext cx="2344992"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electrons</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pic>
          <p:nvPicPr>
            <p:cNvPr id="21" name="Picture 57">
              <a:extLst>
                <a:ext uri="{FF2B5EF4-FFF2-40B4-BE49-F238E27FC236}">
                  <a16:creationId xmlns:a16="http://schemas.microsoft.com/office/drawing/2014/main" id="{CE6CD574-05B0-6D47-9E31-8B2C2201A46C}"/>
                </a:ext>
              </a:extLst>
            </p:cNvPr>
            <p:cNvPicPr>
              <a:picLocks noChangeAspect="1"/>
            </p:cNvPicPr>
            <p:nvPr/>
          </p:nvPicPr>
          <p:blipFill>
            <a:blip r:embed="rId7"/>
            <a:stretch>
              <a:fillRect/>
            </a:stretch>
          </p:blipFill>
          <p:spPr>
            <a:xfrm>
              <a:off x="7548537" y="706051"/>
              <a:ext cx="509873" cy="764809"/>
            </a:xfrm>
            <a:prstGeom prst="rect">
              <a:avLst/>
            </a:prstGeom>
            <a:noFill/>
          </p:spPr>
        </p:pic>
        <p:sp>
          <p:nvSpPr>
            <p:cNvPr id="22" name="TextBox 58">
              <a:extLst>
                <a:ext uri="{FF2B5EF4-FFF2-40B4-BE49-F238E27FC236}">
                  <a16:creationId xmlns:a16="http://schemas.microsoft.com/office/drawing/2014/main" id="{8FEA9034-5EF2-D741-B04C-A9CBF7A4E588}"/>
                </a:ext>
              </a:extLst>
            </p:cNvPr>
            <p:cNvSpPr txBox="1"/>
            <p:nvPr/>
          </p:nvSpPr>
          <p:spPr>
            <a:xfrm>
              <a:off x="5812471" y="1303578"/>
              <a:ext cx="1157243"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1mm Cu</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23" name="TextBox 28">
              <a:extLst>
                <a:ext uri="{FF2B5EF4-FFF2-40B4-BE49-F238E27FC236}">
                  <a16:creationId xmlns:a16="http://schemas.microsoft.com/office/drawing/2014/main" id="{5F33718D-4064-0F4C-BF0A-18E67F0650A8}"/>
                </a:ext>
              </a:extLst>
            </p:cNvPr>
            <p:cNvSpPr txBox="1"/>
            <p:nvPr/>
          </p:nvSpPr>
          <p:spPr>
            <a:xfrm>
              <a:off x="7981839" y="1410278"/>
              <a:ext cx="2859075"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longitudinal electricfield</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grpSp>
          <p:nvGrpSpPr>
            <p:cNvPr id="24" name="Group 2">
              <a:extLst>
                <a:ext uri="{FF2B5EF4-FFF2-40B4-BE49-F238E27FC236}">
                  <a16:creationId xmlns:a16="http://schemas.microsoft.com/office/drawing/2014/main" id="{F8850AC3-7851-5C46-8E62-48E2FDC4D4BA}"/>
                </a:ext>
              </a:extLst>
            </p:cNvPr>
            <p:cNvGrpSpPr/>
            <p:nvPr/>
          </p:nvGrpSpPr>
          <p:grpSpPr>
            <a:xfrm rot="21391105">
              <a:off x="6805583" y="3910168"/>
              <a:ext cx="2984309" cy="676204"/>
              <a:chOff x="4265683" y="4376452"/>
              <a:chExt cx="2984309" cy="676204"/>
            </a:xfrm>
          </p:grpSpPr>
          <p:sp>
            <p:nvSpPr>
              <p:cNvPr id="44" name="TextBox 53">
                <a:extLst>
                  <a:ext uri="{FF2B5EF4-FFF2-40B4-BE49-F238E27FC236}">
                    <a16:creationId xmlns:a16="http://schemas.microsoft.com/office/drawing/2014/main" id="{7D99F835-7A55-304C-AB69-88E1B4EDAD8A}"/>
                  </a:ext>
                </a:extLst>
              </p:cNvPr>
              <p:cNvSpPr txBox="1"/>
              <p:nvPr/>
            </p:nvSpPr>
            <p:spPr>
              <a:xfrm rot="904404">
                <a:off x="4265683" y="4685919"/>
                <a:ext cx="2984309"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External magnetic field</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45" name="TextBox 30">
                <a:extLst>
                  <a:ext uri="{FF2B5EF4-FFF2-40B4-BE49-F238E27FC236}">
                    <a16:creationId xmlns:a16="http://schemas.microsoft.com/office/drawing/2014/main" id="{19A208D9-C9DE-B64E-855C-50D4DE2A3809}"/>
                  </a:ext>
                </a:extLst>
              </p:cNvPr>
              <p:cNvSpPr txBox="1"/>
              <p:nvPr/>
            </p:nvSpPr>
            <p:spPr>
              <a:xfrm rot="842501">
                <a:off x="5224392" y="4376452"/>
                <a:ext cx="1371227" cy="366737"/>
              </a:xfrm>
              <a:prstGeom prst="rect">
                <a:avLst/>
              </a:prstGeom>
              <a:noFill/>
            </p:spPr>
            <p:txBody>
              <a:bodyPr wrap="square" rtlCol="0">
                <a:spAutoFit/>
              </a:bodyPr>
              <a:lstStyle/>
              <a:p>
                <a:pPr defTabSz="914377">
                  <a:defRPr/>
                </a:pPr>
                <a:r>
                  <a:rPr lang="en-US" altLang="zh-CN" sz="2000" i="1" dirty="0">
                    <a:solidFill>
                      <a:prstClr val="black"/>
                    </a:solidFill>
                    <a:latin typeface="Arial" panose="020B0604020202020204" pitchFamily="34" charset="0"/>
                    <a:ea typeface="等线" panose="02010600030101010101" pitchFamily="2" charset="-122"/>
                    <a:cs typeface="Arial" panose="020B0604020202020204" pitchFamily="34" charset="0"/>
                  </a:rPr>
                  <a:t>B</a:t>
                </a:r>
                <a:r>
                  <a:rPr lang="en-US" altLang="zh-CN" sz="2000" i="1" baseline="-25000" dirty="0">
                    <a:solidFill>
                      <a:prstClr val="black"/>
                    </a:solidFill>
                    <a:latin typeface="Arial" panose="020B0604020202020204" pitchFamily="34" charset="0"/>
                    <a:ea typeface="等线" panose="02010600030101010101" pitchFamily="2" charset="-122"/>
                    <a:cs typeface="Arial" panose="020B0604020202020204" pitchFamily="34" charset="0"/>
                  </a:rPr>
                  <a:t>x</a:t>
                </a:r>
                <a:r>
                  <a:rPr lang="en-US" altLang="zh-CN" sz="2000" i="1" dirty="0">
                    <a:solidFill>
                      <a:prstClr val="black"/>
                    </a:solidFill>
                    <a:latin typeface="Arial" panose="020B0604020202020204" pitchFamily="34" charset="0"/>
                    <a:ea typeface="等线" panose="02010600030101010101" pitchFamily="2" charset="-122"/>
                    <a:cs typeface="Arial" panose="020B0604020202020204" pitchFamily="34" charset="0"/>
                  </a:rPr>
                  <a:t> </a:t>
                </a: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 30T</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grpSp>
        <p:pic>
          <p:nvPicPr>
            <p:cNvPr id="25" name="Picture 4">
              <a:extLst>
                <a:ext uri="{FF2B5EF4-FFF2-40B4-BE49-F238E27FC236}">
                  <a16:creationId xmlns:a16="http://schemas.microsoft.com/office/drawing/2014/main" id="{8452F9EF-4C20-2B4C-B6C8-5C5A1E7B6D45}"/>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10000" b="90000" l="10000" r="90000"/>
                      </a14:imgEffect>
                    </a14:imgLayer>
                  </a14:imgProps>
                </a:ext>
              </a:extLst>
            </a:blip>
            <a:stretch>
              <a:fillRect/>
            </a:stretch>
          </p:blipFill>
          <p:spPr>
            <a:xfrm rot="499560">
              <a:off x="8622748" y="2676490"/>
              <a:ext cx="1561905" cy="965259"/>
            </a:xfrm>
            <a:prstGeom prst="rect">
              <a:avLst/>
            </a:prstGeom>
          </p:spPr>
        </p:pic>
        <p:sp>
          <p:nvSpPr>
            <p:cNvPr id="26" name="TextBox 32">
              <a:extLst>
                <a:ext uri="{FF2B5EF4-FFF2-40B4-BE49-F238E27FC236}">
                  <a16:creationId xmlns:a16="http://schemas.microsoft.com/office/drawing/2014/main" id="{ED1AF6E7-7641-1648-BA2D-017B077AF895}"/>
                </a:ext>
              </a:extLst>
            </p:cNvPr>
            <p:cNvSpPr txBox="1"/>
            <p:nvPr/>
          </p:nvSpPr>
          <p:spPr>
            <a:xfrm rot="858555">
              <a:off x="8325638" y="2664948"/>
              <a:ext cx="470263" cy="338526"/>
            </a:xfrm>
            <a:prstGeom prst="rect">
              <a:avLst/>
            </a:prstGeom>
            <a:noFill/>
          </p:spPr>
          <p:txBody>
            <a:bodyPr wrap="square" rtlCol="0">
              <a:spAutoFit/>
            </a:bodyPr>
            <a:lstStyle/>
            <a:p>
              <a:pPr defTabSz="914377">
                <a:defRPr/>
              </a:pPr>
              <a:r>
                <a:rPr lang="en-US" altLang="zh-CN" i="1" dirty="0">
                  <a:solidFill>
                    <a:prstClr val="black"/>
                  </a:solidFill>
                  <a:latin typeface="Arial" panose="020B0604020202020204" pitchFamily="34" charset="0"/>
                  <a:ea typeface="等线" panose="02010600030101010101" pitchFamily="2" charset="-122"/>
                  <a:cs typeface="Arial" panose="020B0604020202020204" pitchFamily="34" charset="0"/>
                </a:rPr>
                <a:t>v</a:t>
              </a:r>
              <a:endParaRPr lang="zh-CN" altLang="en-US" i="1"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cxnSp>
          <p:nvCxnSpPr>
            <p:cNvPr id="27" name="Straight Arrow Connector 34">
              <a:extLst>
                <a:ext uri="{FF2B5EF4-FFF2-40B4-BE49-F238E27FC236}">
                  <a16:creationId xmlns:a16="http://schemas.microsoft.com/office/drawing/2014/main" id="{CF1ECD2B-468B-384F-9E67-E4AEC4C5C4D3}"/>
                </a:ext>
              </a:extLst>
            </p:cNvPr>
            <p:cNvCxnSpPr/>
            <p:nvPr/>
          </p:nvCxnSpPr>
          <p:spPr>
            <a:xfrm>
              <a:off x="7151753" y="4009467"/>
              <a:ext cx="1813314" cy="373073"/>
            </a:xfrm>
            <a:prstGeom prst="straightConnector1">
              <a:avLst/>
            </a:prstGeom>
            <a:ln>
              <a:solidFill>
                <a:schemeClr val="accent6">
                  <a:lumMod val="50000"/>
                </a:schemeClr>
              </a:solidFill>
              <a:tailEnd type="triangle"/>
            </a:ln>
          </p:spPr>
          <p:style>
            <a:lnRef idx="3">
              <a:schemeClr val="accent6"/>
            </a:lnRef>
            <a:fillRef idx="0">
              <a:schemeClr val="accent6"/>
            </a:fillRef>
            <a:effectRef idx="2">
              <a:schemeClr val="accent6"/>
            </a:effectRef>
            <a:fontRef idx="minor">
              <a:schemeClr val="tx1"/>
            </a:fontRef>
          </p:style>
        </p:cxnSp>
        <p:cxnSp>
          <p:nvCxnSpPr>
            <p:cNvPr id="28" name="Straight Arrow Connector 36">
              <a:extLst>
                <a:ext uri="{FF2B5EF4-FFF2-40B4-BE49-F238E27FC236}">
                  <a16:creationId xmlns:a16="http://schemas.microsoft.com/office/drawing/2014/main" id="{725930A5-1842-9640-9D6E-C062E26C0CF3}"/>
                </a:ext>
              </a:extLst>
            </p:cNvPr>
            <p:cNvCxnSpPr/>
            <p:nvPr/>
          </p:nvCxnSpPr>
          <p:spPr>
            <a:xfrm>
              <a:off x="2353066" y="4846880"/>
              <a:ext cx="439968" cy="87528"/>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cxnSp>
          <p:nvCxnSpPr>
            <p:cNvPr id="29" name="Straight Arrow Connector 37">
              <a:extLst>
                <a:ext uri="{FF2B5EF4-FFF2-40B4-BE49-F238E27FC236}">
                  <a16:creationId xmlns:a16="http://schemas.microsoft.com/office/drawing/2014/main" id="{FE79231E-A851-FD40-91DD-2715B5F519FE}"/>
                </a:ext>
              </a:extLst>
            </p:cNvPr>
            <p:cNvCxnSpPr/>
            <p:nvPr/>
          </p:nvCxnSpPr>
          <p:spPr>
            <a:xfrm flipV="1">
              <a:off x="2346219" y="4562579"/>
              <a:ext cx="350267" cy="278659"/>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pic>
          <p:nvPicPr>
            <p:cNvPr id="30" name="Picture 38">
              <a:extLst>
                <a:ext uri="{FF2B5EF4-FFF2-40B4-BE49-F238E27FC236}">
                  <a16:creationId xmlns:a16="http://schemas.microsoft.com/office/drawing/2014/main" id="{1DC5F137-BCE2-8944-9EFF-FDB68C0FD187}"/>
                </a:ext>
              </a:extLst>
            </p:cNvPr>
            <p:cNvPicPr>
              <a:picLocks noChangeAspect="1"/>
            </p:cNvPicPr>
            <p:nvPr/>
          </p:nvPicPr>
          <p:blipFill>
            <a:blip r:embed="rId10" cstate="print">
              <a:extLst>
                <a:ext uri="{BEBA8EAE-BF5A-486C-A8C5-ECC9F3942E4B}">
                  <a14:imgProps xmlns:a14="http://schemas.microsoft.com/office/drawing/2010/main">
                    <a14:imgLayer r:embed="rId11">
                      <a14:imgEffect>
                        <a14:backgroundRemoval t="697" b="89547" l="0" r="89695"/>
                      </a14:imgEffect>
                    </a14:imgLayer>
                  </a14:imgProps>
                </a:ext>
                <a:ext uri="{28A0092B-C50C-407E-A947-70E740481C1C}">
                  <a14:useLocalDpi xmlns:a14="http://schemas.microsoft.com/office/drawing/2010/main" val="0"/>
                </a:ext>
              </a:extLst>
            </a:blip>
            <a:stretch>
              <a:fillRect/>
            </a:stretch>
          </p:blipFill>
          <p:spPr>
            <a:xfrm>
              <a:off x="1542025" y="1277719"/>
              <a:ext cx="2179320" cy="1194816"/>
            </a:xfrm>
            <a:prstGeom prst="rect">
              <a:avLst/>
            </a:prstGeom>
          </p:spPr>
        </p:pic>
        <p:sp>
          <p:nvSpPr>
            <p:cNvPr id="31" name="TextBox 42">
              <a:extLst>
                <a:ext uri="{FF2B5EF4-FFF2-40B4-BE49-F238E27FC236}">
                  <a16:creationId xmlns:a16="http://schemas.microsoft.com/office/drawing/2014/main" id="{1D59ABF1-EE04-D64D-8E0D-B8C74A82739F}"/>
                </a:ext>
              </a:extLst>
            </p:cNvPr>
            <p:cNvSpPr txBox="1"/>
            <p:nvPr/>
          </p:nvSpPr>
          <p:spPr>
            <a:xfrm rot="696475">
              <a:off x="2085135" y="1536703"/>
              <a:ext cx="877284" cy="366737"/>
            </a:xfrm>
            <a:prstGeom prst="rect">
              <a:avLst/>
            </a:prstGeom>
            <a:noFill/>
          </p:spPr>
          <p:txBody>
            <a:bodyPr wrap="square" rtlCol="0">
              <a:spAutoFit/>
            </a:bodyPr>
            <a:lstStyle/>
            <a:p>
              <a:pPr defTabSz="914377">
                <a:defRPr/>
              </a:pPr>
              <a:r>
                <a:rPr lang="en-US" altLang="zh-CN" sz="2000" dirty="0">
                  <a:solidFill>
                    <a:srgbClr val="002060"/>
                  </a:solidFill>
                  <a:latin typeface="Arial" panose="020B0604020202020204" pitchFamily="34" charset="0"/>
                  <a:ea typeface="等线" panose="02010600030101010101" pitchFamily="2" charset="-122"/>
                  <a:cs typeface="Arial" panose="020B0604020202020204" pitchFamily="34" charset="0"/>
                </a:rPr>
                <a:t>Laser</a:t>
              </a:r>
              <a:endParaRPr lang="zh-CN" altLang="en-US" sz="2000" dirty="0">
                <a:solidFill>
                  <a:srgbClr val="002060"/>
                </a:solidFill>
                <a:latin typeface="Arial" panose="020B0604020202020204" pitchFamily="34" charset="0"/>
                <a:ea typeface="等线" panose="02010600030101010101" pitchFamily="2" charset="-122"/>
                <a:cs typeface="Arial" panose="020B0604020202020204" pitchFamily="34" charset="0"/>
              </a:endParaRPr>
            </a:p>
          </p:txBody>
        </p:sp>
        <p:cxnSp>
          <p:nvCxnSpPr>
            <p:cNvPr id="32" name="Straight Connector 15">
              <a:extLst>
                <a:ext uri="{FF2B5EF4-FFF2-40B4-BE49-F238E27FC236}">
                  <a16:creationId xmlns:a16="http://schemas.microsoft.com/office/drawing/2014/main" id="{14CECA92-13C1-E544-9BD1-CC5A9EA19C9E}"/>
                </a:ext>
              </a:extLst>
            </p:cNvPr>
            <p:cNvCxnSpPr/>
            <p:nvPr/>
          </p:nvCxnSpPr>
          <p:spPr>
            <a:xfrm flipH="1">
              <a:off x="4527268" y="2739294"/>
              <a:ext cx="381742" cy="1485297"/>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3" name="Straight Connector 49">
              <a:extLst>
                <a:ext uri="{FF2B5EF4-FFF2-40B4-BE49-F238E27FC236}">
                  <a16:creationId xmlns:a16="http://schemas.microsoft.com/office/drawing/2014/main" id="{D2971271-F819-ED41-94AE-3F0B88B4D0A2}"/>
                </a:ext>
              </a:extLst>
            </p:cNvPr>
            <p:cNvCxnSpPr/>
            <p:nvPr/>
          </p:nvCxnSpPr>
          <p:spPr>
            <a:xfrm flipH="1">
              <a:off x="6547482" y="3098135"/>
              <a:ext cx="372261" cy="1681608"/>
            </a:xfrm>
            <a:prstGeom prst="line">
              <a:avLst/>
            </a:prstGeom>
            <a:ln w="9525"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4" name="TextBox 1">
              <a:extLst>
                <a:ext uri="{FF2B5EF4-FFF2-40B4-BE49-F238E27FC236}">
                  <a16:creationId xmlns:a16="http://schemas.microsoft.com/office/drawing/2014/main" id="{0A421E25-A8D6-2141-8E2E-E54A80E08DFF}"/>
                </a:ext>
              </a:extLst>
            </p:cNvPr>
            <p:cNvSpPr txBox="1"/>
            <p:nvPr/>
          </p:nvSpPr>
          <p:spPr>
            <a:xfrm rot="812090">
              <a:off x="2646346" y="3439406"/>
              <a:ext cx="710861"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Ⅰ</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35" name="TextBox 51">
              <a:extLst>
                <a:ext uri="{FF2B5EF4-FFF2-40B4-BE49-F238E27FC236}">
                  <a16:creationId xmlns:a16="http://schemas.microsoft.com/office/drawing/2014/main" id="{ACE2A72F-1BE7-5A4F-8FA7-E01BF5E0DEDD}"/>
                </a:ext>
              </a:extLst>
            </p:cNvPr>
            <p:cNvSpPr txBox="1"/>
            <p:nvPr/>
          </p:nvSpPr>
          <p:spPr>
            <a:xfrm rot="812090">
              <a:off x="5369040" y="4088821"/>
              <a:ext cx="710861"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Ⅱ</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36" name="TextBox 52">
              <a:extLst>
                <a:ext uri="{FF2B5EF4-FFF2-40B4-BE49-F238E27FC236}">
                  <a16:creationId xmlns:a16="http://schemas.microsoft.com/office/drawing/2014/main" id="{8AA572B2-A7F0-0641-8DDE-D40ED3D1DCDD}"/>
                </a:ext>
              </a:extLst>
            </p:cNvPr>
            <p:cNvSpPr txBox="1"/>
            <p:nvPr/>
          </p:nvSpPr>
          <p:spPr>
            <a:xfrm rot="812090">
              <a:off x="7861303" y="4698229"/>
              <a:ext cx="710861"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Ⅲ</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pic>
          <p:nvPicPr>
            <p:cNvPr id="37" name="Picture 13">
              <a:extLst>
                <a:ext uri="{FF2B5EF4-FFF2-40B4-BE49-F238E27FC236}">
                  <a16:creationId xmlns:a16="http://schemas.microsoft.com/office/drawing/2014/main" id="{82D3D542-C49C-9E42-8AFC-9A2F1173751E}"/>
                </a:ext>
              </a:extLst>
            </p:cNvPr>
            <p:cNvPicPr>
              <a:picLocks noChangeAspect="1"/>
            </p:cNvPicPr>
            <p:nvPr/>
          </p:nvPicPr>
          <p:blipFill rotWithShape="1">
            <a:blip r:embed="rId12" cstate="print">
              <a:extLst>
                <a:ext uri="{BEBA8EAE-BF5A-486C-A8C5-ECC9F3942E4B}">
                  <a14:imgProps xmlns:a14="http://schemas.microsoft.com/office/drawing/2010/main">
                    <a14:imgLayer r:embed="rId13">
                      <a14:imgEffect>
                        <a14:backgroundRemoval t="30699" b="100000" l="0" r="100000">
                          <a14:foregroundMark x1="44804" y1="35853" x2="44804" y2="35853"/>
                          <a14:foregroundMark x1="45196" y1="36541" x2="52255" y2="32532"/>
                          <a14:foregroundMark x1="35882" y1="50286" x2="43333" y2="35968"/>
                          <a14:foregroundMark x1="43431" y1="35624" x2="45196" y2="33562"/>
                          <a14:foregroundMark x1="45490" y1="33448" x2="48039" y2="32188"/>
                          <a14:foregroundMark x1="48333" y1="32073" x2="51078" y2="31386"/>
                          <a14:foregroundMark x1="51471" y1="31730" x2="53824" y2="31730"/>
                          <a14:foregroundMark x1="53824" y1="31730" x2="56667" y2="32188"/>
                          <a14:foregroundMark x1="56667" y1="32188" x2="59510" y2="33448"/>
                          <a14:foregroundMark x1="59510" y1="33448" x2="61275" y2="35166"/>
                          <a14:foregroundMark x1="61275" y1="35624" x2="62059" y2="36541"/>
                          <a14:foregroundMark x1="62157" y1="36999" x2="69020" y2="49943"/>
                        </a14:backgroundRemoval>
                      </a14:imgEffect>
                    </a14:imgLayer>
                  </a14:imgProps>
                </a:ext>
                <a:ext uri="{28A0092B-C50C-407E-A947-70E740481C1C}">
                  <a14:useLocalDpi xmlns:a14="http://schemas.microsoft.com/office/drawing/2010/main" val="0"/>
                </a:ext>
              </a:extLst>
            </a:blip>
            <a:srcRect l="29702" t="30855" r="22457" b="27777"/>
            <a:stretch/>
          </p:blipFill>
          <p:spPr>
            <a:xfrm>
              <a:off x="3177300" y="2744441"/>
              <a:ext cx="1082575" cy="801172"/>
            </a:xfrm>
            <a:prstGeom prst="rect">
              <a:avLst/>
            </a:prstGeom>
          </p:spPr>
        </p:pic>
        <p:pic>
          <p:nvPicPr>
            <p:cNvPr id="38" name="Picture 55">
              <a:extLst>
                <a:ext uri="{FF2B5EF4-FFF2-40B4-BE49-F238E27FC236}">
                  <a16:creationId xmlns:a16="http://schemas.microsoft.com/office/drawing/2014/main" id="{BC723368-2F4E-204F-A9C2-FC86470099E7}"/>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452782" y="923608"/>
              <a:ext cx="538287" cy="1867748"/>
            </a:xfrm>
            <a:prstGeom prst="rect">
              <a:avLst/>
            </a:prstGeom>
          </p:spPr>
        </p:pic>
        <p:sp>
          <p:nvSpPr>
            <p:cNvPr id="39" name="TextBox 59">
              <a:extLst>
                <a:ext uri="{FF2B5EF4-FFF2-40B4-BE49-F238E27FC236}">
                  <a16:creationId xmlns:a16="http://schemas.microsoft.com/office/drawing/2014/main" id="{A0F2B2BA-D9C4-864E-8A1B-B955C1D922B4}"/>
                </a:ext>
              </a:extLst>
            </p:cNvPr>
            <p:cNvSpPr txBox="1"/>
            <p:nvPr/>
          </p:nvSpPr>
          <p:spPr>
            <a:xfrm>
              <a:off x="3180173" y="3032650"/>
              <a:ext cx="1121685" cy="366737"/>
            </a:xfrm>
            <a:prstGeom prst="rect">
              <a:avLst/>
            </a:prstGeom>
            <a:noFill/>
          </p:spPr>
          <p:txBody>
            <a:bodyPr wrap="square" rtlCol="0">
              <a:spAutoFit/>
            </a:bodyPr>
            <a:lstStyle/>
            <a:p>
              <a:pPr defTabSz="914377">
                <a:defRPr/>
              </a:pPr>
              <a:r>
                <a:rPr lang="en-US" altLang="zh-CN" sz="2000" dirty="0">
                  <a:solidFill>
                    <a:prstClr val="black"/>
                  </a:solidFill>
                  <a:latin typeface="Arial" panose="020B0604020202020204" pitchFamily="34" charset="0"/>
                  <a:ea typeface="等线" panose="02010600030101010101" pitchFamily="2" charset="-122"/>
                  <a:cs typeface="Arial" panose="020B0604020202020204" pitchFamily="34" charset="0"/>
                </a:rPr>
                <a:t>Gas jet</a:t>
              </a:r>
              <a:endParaRPr lang="zh-CN" altLang="en-US" sz="2000" dirty="0">
                <a:solidFill>
                  <a:prstClr val="black"/>
                </a:solidFill>
                <a:latin typeface="Arial" panose="020B0604020202020204" pitchFamily="34" charset="0"/>
                <a:ea typeface="等线" panose="02010600030101010101" pitchFamily="2" charset="-122"/>
                <a:cs typeface="Arial" panose="020B0604020202020204" pitchFamily="34" charset="0"/>
              </a:endParaRPr>
            </a:p>
          </p:txBody>
        </p:sp>
        <p:sp>
          <p:nvSpPr>
            <p:cNvPr id="40" name="Oval 3">
              <a:extLst>
                <a:ext uri="{FF2B5EF4-FFF2-40B4-BE49-F238E27FC236}">
                  <a16:creationId xmlns:a16="http://schemas.microsoft.com/office/drawing/2014/main" id="{F321C889-B71B-574C-B5EE-AAE78E33EF30}"/>
                </a:ext>
              </a:extLst>
            </p:cNvPr>
            <p:cNvSpPr/>
            <p:nvPr/>
          </p:nvSpPr>
          <p:spPr>
            <a:xfrm rot="774770">
              <a:off x="6293067" y="2294875"/>
              <a:ext cx="1925377" cy="83559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a:solidFill>
                  <a:prstClr val="white"/>
                </a:solidFill>
                <a:latin typeface="等线" panose="020F0502020204030204"/>
                <a:ea typeface="等线" panose="02010600030101010101" pitchFamily="2" charset="-122"/>
              </a:endParaRPr>
            </a:p>
          </p:txBody>
        </p:sp>
        <p:sp>
          <p:nvSpPr>
            <p:cNvPr id="41" name="Oval 50">
              <a:extLst>
                <a:ext uri="{FF2B5EF4-FFF2-40B4-BE49-F238E27FC236}">
                  <a16:creationId xmlns:a16="http://schemas.microsoft.com/office/drawing/2014/main" id="{AAC5C1C2-D8DD-D249-A12D-BF99F8B2196A}"/>
                </a:ext>
              </a:extLst>
            </p:cNvPr>
            <p:cNvSpPr/>
            <p:nvPr/>
          </p:nvSpPr>
          <p:spPr>
            <a:xfrm rot="669502">
              <a:off x="8760370" y="2853998"/>
              <a:ext cx="1248498" cy="645518"/>
            </a:xfrm>
            <a:prstGeom prst="ellipse">
              <a:avLst/>
            </a:prstGeom>
            <a:gradFill>
              <a:gsLst>
                <a:gs pos="0">
                  <a:schemeClr val="accent2">
                    <a:lumMod val="20000"/>
                    <a:lumOff val="80000"/>
                    <a:alpha val="40000"/>
                  </a:schemeClr>
                </a:gs>
                <a:gs pos="100000">
                  <a:srgbClr val="CC0000">
                    <a:alpha val="4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a:solidFill>
                  <a:prstClr val="white"/>
                </a:solidFill>
                <a:latin typeface="等线" panose="020F0502020204030204"/>
                <a:ea typeface="等线" panose="02010600030101010101" pitchFamily="2" charset="-122"/>
              </a:endParaRPr>
            </a:p>
          </p:txBody>
        </p:sp>
        <p:sp>
          <p:nvSpPr>
            <p:cNvPr id="42" name="Oval 48">
              <a:extLst>
                <a:ext uri="{FF2B5EF4-FFF2-40B4-BE49-F238E27FC236}">
                  <a16:creationId xmlns:a16="http://schemas.microsoft.com/office/drawing/2014/main" id="{6A5AA074-CDBC-074F-A491-62E91C04EA2A}"/>
                </a:ext>
              </a:extLst>
            </p:cNvPr>
            <p:cNvSpPr/>
            <p:nvPr/>
          </p:nvSpPr>
          <p:spPr>
            <a:xfrm rot="669502">
              <a:off x="7687392" y="1520517"/>
              <a:ext cx="195217" cy="167368"/>
            </a:xfrm>
            <a:prstGeom prst="ellipse">
              <a:avLst/>
            </a:prstGeom>
            <a:gradFill>
              <a:gsLst>
                <a:gs pos="0">
                  <a:schemeClr val="accent2">
                    <a:lumMod val="20000"/>
                    <a:lumOff val="80000"/>
                    <a:alpha val="50000"/>
                  </a:schemeClr>
                </a:gs>
                <a:gs pos="100000">
                  <a:srgbClr val="FF0000">
                    <a:alpha val="5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a:solidFill>
                  <a:prstClr val="white"/>
                </a:solidFill>
                <a:latin typeface="等线" panose="020F0502020204030204"/>
                <a:ea typeface="等线" panose="02010600030101010101" pitchFamily="2" charset="-122"/>
              </a:endParaRPr>
            </a:p>
          </p:txBody>
        </p:sp>
        <p:sp>
          <p:nvSpPr>
            <p:cNvPr id="43" name="Oval 61">
              <a:extLst>
                <a:ext uri="{FF2B5EF4-FFF2-40B4-BE49-F238E27FC236}">
                  <a16:creationId xmlns:a16="http://schemas.microsoft.com/office/drawing/2014/main" id="{FFBCFBF1-71D7-E144-BC03-7962E6278FD5}"/>
                </a:ext>
              </a:extLst>
            </p:cNvPr>
            <p:cNvSpPr/>
            <p:nvPr/>
          </p:nvSpPr>
          <p:spPr>
            <a:xfrm rot="669502">
              <a:off x="6354580" y="2396162"/>
              <a:ext cx="1679021" cy="672874"/>
            </a:xfrm>
            <a:prstGeom prst="ellipse">
              <a:avLst/>
            </a:prstGeom>
            <a:gradFill>
              <a:gsLst>
                <a:gs pos="0">
                  <a:schemeClr val="accent2">
                    <a:lumMod val="20000"/>
                    <a:lumOff val="80000"/>
                    <a:alpha val="40000"/>
                  </a:schemeClr>
                </a:gs>
                <a:gs pos="100000">
                  <a:srgbClr val="CC0000">
                    <a:alpha val="4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a:solidFill>
                  <a:prstClr val="white"/>
                </a:solidFill>
                <a:latin typeface="等线" panose="020F0502020204030204"/>
                <a:ea typeface="等线" panose="02010600030101010101" pitchFamily="2" charset="-122"/>
              </a:endParaRPr>
            </a:p>
          </p:txBody>
        </p:sp>
      </p:grpSp>
      <p:sp>
        <p:nvSpPr>
          <p:cNvPr id="51" name="标题 50">
            <a:extLst>
              <a:ext uri="{FF2B5EF4-FFF2-40B4-BE49-F238E27FC236}">
                <a16:creationId xmlns:a16="http://schemas.microsoft.com/office/drawing/2014/main" id="{53A36A11-803E-F34E-AACE-BDCBE9BE4B43}"/>
              </a:ext>
            </a:extLst>
          </p:cNvPr>
          <p:cNvSpPr txBox="1">
            <a:spLocks noGrp="1"/>
          </p:cNvSpPr>
          <p:nvPr>
            <p:ph type="title"/>
          </p:nvPr>
        </p:nvSpPr>
        <p:spPr>
          <a:xfrm>
            <a:off x="701406" y="120864"/>
            <a:ext cx="10515600" cy="1089529"/>
          </a:xfrm>
          <a:prstGeom prst="rect">
            <a:avLst/>
          </a:prstGeom>
          <a:noFill/>
        </p:spPr>
        <p:txBody>
          <a:bodyPr wrap="square" rtlCol="0">
            <a:spAutoFit/>
          </a:bodyPr>
          <a:lstStyle/>
          <a:p>
            <a:pPr algn="ctr"/>
            <a:r>
              <a:rPr lang="en-US" altLang="zh-CN" sz="3600" b="1" dirty="0"/>
              <a:t>P</a:t>
            </a:r>
            <a:r>
              <a:rPr lang="zh-CN" altLang="en-US" sz="3600" b="1" dirty="0"/>
              <a:t>ositron beam acceleration with coherent transition radiation</a:t>
            </a:r>
            <a:r>
              <a:rPr lang="en-US" altLang="zh-CN" sz="3600" b="1" dirty="0"/>
              <a:t> driven by conventional electron beam</a:t>
            </a:r>
            <a:endParaRPr kumimoji="1" lang="zh-CN" altLang="en-US" sz="3600" b="1" dirty="0"/>
          </a:p>
        </p:txBody>
      </p:sp>
      <p:sp>
        <p:nvSpPr>
          <p:cNvPr id="5" name="文本框 4">
            <a:extLst>
              <a:ext uri="{FF2B5EF4-FFF2-40B4-BE49-F238E27FC236}">
                <a16:creationId xmlns:a16="http://schemas.microsoft.com/office/drawing/2014/main" id="{A4F18272-9A9C-C043-8298-671307A4A75D}"/>
              </a:ext>
            </a:extLst>
          </p:cNvPr>
          <p:cNvSpPr txBox="1"/>
          <p:nvPr/>
        </p:nvSpPr>
        <p:spPr>
          <a:xfrm>
            <a:off x="1128492" y="5583219"/>
            <a:ext cx="9661428" cy="923330"/>
          </a:xfrm>
          <a:prstGeom prst="rect">
            <a:avLst/>
          </a:prstGeom>
          <a:noFill/>
        </p:spPr>
        <p:txBody>
          <a:bodyPr wrap="square" rtlCol="0">
            <a:spAutoFit/>
          </a:bodyPr>
          <a:lstStyle/>
          <a:p>
            <a:r>
              <a:rPr kumimoji="1" lang="en-US" altLang="zh-CN" b="1" dirty="0"/>
              <a:t>The most important thing is that the electron beam should be compressed in time and in transversal size. Since the good</a:t>
            </a:r>
            <a:r>
              <a:rPr kumimoji="1" lang="zh-CN" altLang="en-US" b="1" dirty="0"/>
              <a:t> </a:t>
            </a:r>
            <a:r>
              <a:rPr kumimoji="1" lang="en-US" altLang="zh-CN" b="1" dirty="0"/>
              <a:t>collimation of the electron beam, the external magnetic field may not be required.</a:t>
            </a:r>
            <a:endParaRPr kumimoji="1" lang="zh-CN" altLang="en-US" b="1" dirty="0"/>
          </a:p>
        </p:txBody>
      </p:sp>
      <p:sp>
        <p:nvSpPr>
          <p:cNvPr id="2" name="文本框 1">
            <a:extLst>
              <a:ext uri="{FF2B5EF4-FFF2-40B4-BE49-F238E27FC236}">
                <a16:creationId xmlns:a16="http://schemas.microsoft.com/office/drawing/2014/main" id="{81A4228C-3F72-1D43-911B-21786859EC7E}"/>
              </a:ext>
            </a:extLst>
          </p:cNvPr>
          <p:cNvSpPr txBox="1"/>
          <p:nvPr/>
        </p:nvSpPr>
        <p:spPr>
          <a:xfrm>
            <a:off x="804672" y="1352122"/>
            <a:ext cx="2948066" cy="2672289"/>
          </a:xfrm>
          <a:prstGeom prst="rect">
            <a:avLst/>
          </a:prstGeom>
          <a:solidFill>
            <a:schemeClr val="accent2">
              <a:lumMod val="60000"/>
              <a:lumOff val="40000"/>
              <a:alpha val="49000"/>
            </a:schemeClr>
          </a:solidFill>
        </p:spPr>
        <p:txBody>
          <a:bodyPr wrap="square" rtlCol="0">
            <a:spAutoFit/>
          </a:bodyPr>
          <a:lstStyle/>
          <a:p>
            <a:endParaRPr kumimoji="1" lang="zh-CN" altLang="en-US" dirty="0"/>
          </a:p>
        </p:txBody>
      </p:sp>
    </p:spTree>
    <p:extLst>
      <p:ext uri="{BB962C8B-B14F-4D97-AF65-F5344CB8AC3E}">
        <p14:creationId xmlns:p14="http://schemas.microsoft.com/office/powerpoint/2010/main" val="5862538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1DA99A93-CC11-FE49-B504-CB866C039F85}"/>
              </a:ext>
            </a:extLst>
          </p:cNvPr>
          <p:cNvPicPr>
            <a:picLocks noChangeAspect="1"/>
          </p:cNvPicPr>
          <p:nvPr/>
        </p:nvPicPr>
        <p:blipFill>
          <a:blip r:embed="rId2"/>
          <a:stretch>
            <a:fillRect/>
          </a:stretch>
        </p:blipFill>
        <p:spPr>
          <a:xfrm>
            <a:off x="684786" y="1763065"/>
            <a:ext cx="4297721" cy="2841207"/>
          </a:xfrm>
          <a:prstGeom prst="rect">
            <a:avLst/>
          </a:prstGeom>
        </p:spPr>
      </p:pic>
      <p:sp>
        <p:nvSpPr>
          <p:cNvPr id="4" name="文本框 3">
            <a:extLst>
              <a:ext uri="{FF2B5EF4-FFF2-40B4-BE49-F238E27FC236}">
                <a16:creationId xmlns:a16="http://schemas.microsoft.com/office/drawing/2014/main" id="{34CD5B30-D442-5F49-BAF9-F6808738B605}"/>
              </a:ext>
            </a:extLst>
          </p:cNvPr>
          <p:cNvSpPr txBox="1"/>
          <p:nvPr/>
        </p:nvSpPr>
        <p:spPr>
          <a:xfrm>
            <a:off x="684786" y="5077609"/>
            <a:ext cx="4297721" cy="923330"/>
          </a:xfrm>
          <a:prstGeom prst="rect">
            <a:avLst/>
          </a:prstGeom>
          <a:noFill/>
        </p:spPr>
        <p:txBody>
          <a:bodyPr wrap="square" rtlCol="0">
            <a:spAutoFit/>
          </a:bodyPr>
          <a:lstStyle/>
          <a:p>
            <a:r>
              <a:rPr kumimoji="1" lang="en-US" altLang="zh-CN" b="1" dirty="0"/>
              <a:t>Short electron beam produce </a:t>
            </a:r>
            <a:r>
              <a:rPr lang="zh-CN" altLang="en-US" b="1" dirty="0"/>
              <a:t>coherent transition radiation</a:t>
            </a:r>
            <a:r>
              <a:rPr lang="en-US" altLang="zh-CN" b="1" dirty="0"/>
              <a:t> of high frequency short pulse duration and high intensity.</a:t>
            </a:r>
            <a:endParaRPr kumimoji="1" lang="en-US" altLang="zh-CN" b="1" dirty="0"/>
          </a:p>
        </p:txBody>
      </p:sp>
      <p:pic>
        <p:nvPicPr>
          <p:cNvPr id="5" name="图片 4">
            <a:extLst>
              <a:ext uri="{FF2B5EF4-FFF2-40B4-BE49-F238E27FC236}">
                <a16:creationId xmlns:a16="http://schemas.microsoft.com/office/drawing/2014/main" id="{B7ADB8B6-D37D-BD44-961C-B9892ABD04B3}"/>
              </a:ext>
            </a:extLst>
          </p:cNvPr>
          <p:cNvPicPr>
            <a:picLocks noChangeAspect="1"/>
          </p:cNvPicPr>
          <p:nvPr/>
        </p:nvPicPr>
        <p:blipFill>
          <a:blip r:embed="rId3"/>
          <a:stretch>
            <a:fillRect/>
          </a:stretch>
        </p:blipFill>
        <p:spPr>
          <a:xfrm>
            <a:off x="6727372" y="1763065"/>
            <a:ext cx="3543522" cy="2692519"/>
          </a:xfrm>
          <a:prstGeom prst="rect">
            <a:avLst/>
          </a:prstGeom>
        </p:spPr>
      </p:pic>
      <p:sp>
        <p:nvSpPr>
          <p:cNvPr id="6" name="文本框 5">
            <a:extLst>
              <a:ext uri="{FF2B5EF4-FFF2-40B4-BE49-F238E27FC236}">
                <a16:creationId xmlns:a16="http://schemas.microsoft.com/office/drawing/2014/main" id="{B31D0A0A-4023-EF4F-8CD9-848A67499BF1}"/>
              </a:ext>
            </a:extLst>
          </p:cNvPr>
          <p:cNvSpPr txBox="1"/>
          <p:nvPr/>
        </p:nvSpPr>
        <p:spPr>
          <a:xfrm>
            <a:off x="6863379" y="5158661"/>
            <a:ext cx="3948057" cy="923330"/>
          </a:xfrm>
          <a:prstGeom prst="rect">
            <a:avLst/>
          </a:prstGeom>
          <a:noFill/>
        </p:spPr>
        <p:txBody>
          <a:bodyPr wrap="square" rtlCol="0">
            <a:spAutoFit/>
          </a:bodyPr>
          <a:lstStyle/>
          <a:p>
            <a:r>
              <a:rPr kumimoji="1" lang="en-US" altLang="zh-CN" b="1" dirty="0"/>
              <a:t>The charge of the electron beam is important to the intensity of the acceleration field.</a:t>
            </a:r>
            <a:endParaRPr kumimoji="1" lang="zh-CN" altLang="en-US" b="1" dirty="0"/>
          </a:p>
        </p:txBody>
      </p:sp>
      <p:sp>
        <p:nvSpPr>
          <p:cNvPr id="7" name="标题 50">
            <a:extLst>
              <a:ext uri="{FF2B5EF4-FFF2-40B4-BE49-F238E27FC236}">
                <a16:creationId xmlns:a16="http://schemas.microsoft.com/office/drawing/2014/main" id="{210E8E24-1083-5949-8370-3F48E4EEF64A}"/>
              </a:ext>
            </a:extLst>
          </p:cNvPr>
          <p:cNvSpPr txBox="1">
            <a:spLocks/>
          </p:cNvSpPr>
          <p:nvPr/>
        </p:nvSpPr>
        <p:spPr>
          <a:xfrm>
            <a:off x="701406" y="120864"/>
            <a:ext cx="10515600" cy="1089529"/>
          </a:xfrm>
          <a:prstGeom prst="rect">
            <a:avLst/>
          </a:prstGeom>
          <a:noFill/>
        </p:spPr>
        <p:txBody>
          <a:bodyPr wrap="square"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sz="3600" b="1" dirty="0"/>
              <a:t>P</a:t>
            </a:r>
            <a:r>
              <a:rPr lang="zh-CN" altLang="en-US" sz="3600" b="1" dirty="0"/>
              <a:t>ositron beam acceleration with coherent transition radiation</a:t>
            </a:r>
            <a:r>
              <a:rPr lang="en-US" altLang="zh-CN" sz="3600" b="1" dirty="0"/>
              <a:t> driven by conventional electron beam</a:t>
            </a:r>
            <a:endParaRPr kumimoji="1" lang="zh-CN" altLang="en-US" sz="3600" b="1" dirty="0"/>
          </a:p>
        </p:txBody>
      </p:sp>
    </p:spTree>
    <p:extLst>
      <p:ext uri="{BB962C8B-B14F-4D97-AF65-F5344CB8AC3E}">
        <p14:creationId xmlns:p14="http://schemas.microsoft.com/office/powerpoint/2010/main" val="1587057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14736182-2B96-C24C-8B39-456CE2BB36C1}"/>
              </a:ext>
            </a:extLst>
          </p:cNvPr>
          <p:cNvSpPr txBox="1"/>
          <p:nvPr/>
        </p:nvSpPr>
        <p:spPr>
          <a:xfrm>
            <a:off x="3106347" y="597408"/>
            <a:ext cx="5312229" cy="646331"/>
          </a:xfrm>
          <a:prstGeom prst="rect">
            <a:avLst/>
          </a:prstGeom>
          <a:noFill/>
        </p:spPr>
        <p:txBody>
          <a:bodyPr wrap="square" rtlCol="0">
            <a:spAutoFit/>
          </a:bodyPr>
          <a:lstStyle/>
          <a:p>
            <a:pPr algn="ctr"/>
            <a:r>
              <a:rPr kumimoji="1" lang="en-US" altLang="zh-CN" sz="3600" b="1" dirty="0"/>
              <a:t>Outline</a:t>
            </a:r>
            <a:endParaRPr kumimoji="1" lang="zh-CN" altLang="en-US" sz="3600" b="1" dirty="0"/>
          </a:p>
        </p:txBody>
      </p:sp>
      <p:sp>
        <p:nvSpPr>
          <p:cNvPr id="3" name="文本框 2">
            <a:extLst>
              <a:ext uri="{FF2B5EF4-FFF2-40B4-BE49-F238E27FC236}">
                <a16:creationId xmlns:a16="http://schemas.microsoft.com/office/drawing/2014/main" id="{E027043D-D337-944E-8CF1-BA71CCC5C1A2}"/>
              </a:ext>
            </a:extLst>
          </p:cNvPr>
          <p:cNvSpPr txBox="1"/>
          <p:nvPr/>
        </p:nvSpPr>
        <p:spPr>
          <a:xfrm>
            <a:off x="1369858" y="2194560"/>
            <a:ext cx="8144256" cy="1815882"/>
          </a:xfrm>
          <a:prstGeom prst="rect">
            <a:avLst/>
          </a:prstGeom>
          <a:noFill/>
        </p:spPr>
        <p:txBody>
          <a:bodyPr wrap="square" rtlCol="0">
            <a:spAutoFit/>
          </a:bodyPr>
          <a:lstStyle/>
          <a:p>
            <a:r>
              <a:rPr kumimoji="1" lang="en-US" altLang="zh-CN" sz="2800" b="1" dirty="0"/>
              <a:t>1.Background</a:t>
            </a:r>
          </a:p>
          <a:p>
            <a:endParaRPr kumimoji="1" lang="en-US" altLang="zh-CN" sz="2800" b="1" dirty="0"/>
          </a:p>
          <a:p>
            <a:r>
              <a:rPr kumimoji="1" lang="en-US" altLang="zh-CN" sz="2800" b="1" dirty="0"/>
              <a:t>2.</a:t>
            </a:r>
            <a:r>
              <a:rPr lang="zh-CN" altLang="en-US" sz="2800" b="1" dirty="0"/>
              <a:t> positron beam acceleration with coherent transition radiation</a:t>
            </a:r>
            <a:endParaRPr kumimoji="1" lang="zh-CN" altLang="en-US" sz="2800" b="1" dirty="0"/>
          </a:p>
        </p:txBody>
      </p:sp>
    </p:spTree>
    <p:extLst>
      <p:ext uri="{BB962C8B-B14F-4D97-AF65-F5344CB8AC3E}">
        <p14:creationId xmlns:p14="http://schemas.microsoft.com/office/powerpoint/2010/main" val="21445630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1A5051D3-D208-1546-92B3-1CBA324C88C8}"/>
              </a:ext>
            </a:extLst>
          </p:cNvPr>
          <p:cNvSpPr txBox="1"/>
          <p:nvPr/>
        </p:nvSpPr>
        <p:spPr>
          <a:xfrm>
            <a:off x="3245941" y="341376"/>
            <a:ext cx="4023360" cy="769441"/>
          </a:xfrm>
          <a:prstGeom prst="rect">
            <a:avLst/>
          </a:prstGeom>
          <a:noFill/>
        </p:spPr>
        <p:txBody>
          <a:bodyPr wrap="square" rtlCol="0">
            <a:spAutoFit/>
          </a:bodyPr>
          <a:lstStyle/>
          <a:p>
            <a:pPr algn="ctr"/>
            <a:r>
              <a:rPr kumimoji="1" lang="en-US" altLang="zh-CN" sz="4400" b="1" dirty="0"/>
              <a:t>Conclusions</a:t>
            </a:r>
            <a:endParaRPr kumimoji="1" lang="zh-CN" altLang="en-US" sz="4400" b="1" dirty="0"/>
          </a:p>
        </p:txBody>
      </p:sp>
      <p:sp>
        <p:nvSpPr>
          <p:cNvPr id="3" name="文本框 2">
            <a:extLst>
              <a:ext uri="{FF2B5EF4-FFF2-40B4-BE49-F238E27FC236}">
                <a16:creationId xmlns:a16="http://schemas.microsoft.com/office/drawing/2014/main" id="{F2FF0412-C65D-1546-850C-9C028892EED6}"/>
              </a:ext>
            </a:extLst>
          </p:cNvPr>
          <p:cNvSpPr txBox="1"/>
          <p:nvPr/>
        </p:nvSpPr>
        <p:spPr>
          <a:xfrm>
            <a:off x="808975" y="1110817"/>
            <a:ext cx="10916860" cy="5509200"/>
          </a:xfrm>
          <a:prstGeom prst="rect">
            <a:avLst/>
          </a:prstGeom>
          <a:noFill/>
        </p:spPr>
        <p:txBody>
          <a:bodyPr wrap="square" rtlCol="0">
            <a:spAutoFit/>
          </a:bodyPr>
          <a:lstStyle/>
          <a:p>
            <a:endParaRPr kumimoji="1" lang="en-US" altLang="zh-CN" sz="3200" b="1" dirty="0"/>
          </a:p>
          <a:p>
            <a:pPr marL="342900" indent="-342900">
              <a:buAutoNum type="arabicPeriod"/>
            </a:pPr>
            <a:r>
              <a:rPr kumimoji="1" lang="en-US" altLang="zh-CN" sz="3200" b="1" dirty="0"/>
              <a:t> In experiment, we observed monoenergetic positron peak.</a:t>
            </a:r>
          </a:p>
          <a:p>
            <a:pPr marL="342900" indent="-342900">
              <a:buAutoNum type="arabicPeriod"/>
            </a:pPr>
            <a:endParaRPr kumimoji="1" lang="en-US" altLang="zh-CN" sz="3200" b="1" dirty="0"/>
          </a:p>
          <a:p>
            <a:pPr marL="342900" indent="-342900">
              <a:buAutoNum type="arabicPeriod"/>
            </a:pPr>
            <a:r>
              <a:rPr kumimoji="1" lang="en-US" altLang="zh-CN" sz="3200" b="1" dirty="0"/>
              <a:t>We proposed the new scheme to accelerate positrons with </a:t>
            </a:r>
            <a:r>
              <a:rPr lang="zh-CN" altLang="en-US" sz="3200" b="1" dirty="0"/>
              <a:t>coherent transition radiation</a:t>
            </a:r>
            <a:r>
              <a:rPr kumimoji="1" lang="en-US" altLang="zh-CN" sz="3200" b="1" dirty="0"/>
              <a:t>.</a:t>
            </a:r>
          </a:p>
          <a:p>
            <a:pPr marL="342900" indent="-342900">
              <a:buAutoNum type="arabicPeriod"/>
            </a:pPr>
            <a:endParaRPr kumimoji="1" lang="en-US" altLang="zh-CN" sz="3200" b="1" dirty="0"/>
          </a:p>
          <a:p>
            <a:pPr marL="342900" indent="-342900">
              <a:buAutoNum type="arabicPeriod"/>
            </a:pPr>
            <a:r>
              <a:rPr kumimoji="1" lang="en-US" altLang="zh-CN" sz="3200" b="1" dirty="0"/>
              <a:t> We discussed the possibility to use the new scheme for conventional accelerator.</a:t>
            </a:r>
          </a:p>
          <a:p>
            <a:pPr marL="342900" indent="-342900">
              <a:buAutoNum type="arabicPeriod"/>
            </a:pPr>
            <a:endParaRPr kumimoji="1" lang="en-US" altLang="zh-CN" sz="3200" b="1" dirty="0"/>
          </a:p>
          <a:p>
            <a:pPr marL="342900" indent="-342900">
              <a:buAutoNum type="arabicPeriod"/>
            </a:pPr>
            <a:r>
              <a:rPr kumimoji="1" lang="en-US" altLang="zh-CN" sz="3200" b="1" dirty="0"/>
              <a:t>Many more things should be done for the new scheme.</a:t>
            </a:r>
            <a:endParaRPr kumimoji="1" lang="zh-CN" altLang="en-US" sz="3200" b="1" dirty="0"/>
          </a:p>
        </p:txBody>
      </p:sp>
    </p:spTree>
    <p:extLst>
      <p:ext uri="{BB962C8B-B14F-4D97-AF65-F5344CB8AC3E}">
        <p14:creationId xmlns:p14="http://schemas.microsoft.com/office/powerpoint/2010/main" val="7123072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62AFC75C-93DD-6F40-A22C-457D7913BB0D}"/>
              </a:ext>
            </a:extLst>
          </p:cNvPr>
          <p:cNvSpPr txBox="1"/>
          <p:nvPr/>
        </p:nvSpPr>
        <p:spPr>
          <a:xfrm>
            <a:off x="1743456" y="2901696"/>
            <a:ext cx="8607552" cy="769441"/>
          </a:xfrm>
          <a:prstGeom prst="rect">
            <a:avLst/>
          </a:prstGeom>
          <a:noFill/>
        </p:spPr>
        <p:txBody>
          <a:bodyPr wrap="square" rtlCol="0">
            <a:spAutoFit/>
          </a:bodyPr>
          <a:lstStyle/>
          <a:p>
            <a:pPr algn="ctr"/>
            <a:r>
              <a:rPr kumimoji="1" lang="en-US" altLang="zh-CN" sz="4400" dirty="0">
                <a:solidFill>
                  <a:srgbClr val="C00000"/>
                </a:solidFill>
              </a:rPr>
              <a:t>Thank you for your attention</a:t>
            </a:r>
            <a:r>
              <a:rPr kumimoji="1" lang="zh-CN" altLang="en-US" sz="4400" dirty="0">
                <a:solidFill>
                  <a:srgbClr val="C00000"/>
                </a:solidFill>
              </a:rPr>
              <a:t>！</a:t>
            </a:r>
          </a:p>
        </p:txBody>
      </p:sp>
    </p:spTree>
    <p:extLst>
      <p:ext uri="{BB962C8B-B14F-4D97-AF65-F5344CB8AC3E}">
        <p14:creationId xmlns:p14="http://schemas.microsoft.com/office/powerpoint/2010/main" val="28038317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130623"/>
            <a:ext cx="12192000" cy="1090132"/>
          </a:xfrm>
        </p:spPr>
        <p:txBody>
          <a:bodyPr/>
          <a:lstStyle/>
          <a:p>
            <a:r>
              <a:rPr lang="en-US" altLang="zh-CN" sz="3600" dirty="0">
                <a:latin typeface="Times New Roman" panose="02020603050405020304" pitchFamily="18" charset="0"/>
                <a:ea typeface="微软雅黑" panose="020B0503020204020204" pitchFamily="34" charset="-122"/>
                <a:cs typeface="Times New Roman" panose="02020603050405020304" pitchFamily="18" charset="0"/>
              </a:rPr>
              <a:t>The experiment platform for “</a:t>
            </a:r>
            <a:r>
              <a:rPr lang="en-US" altLang="zh-CN" sz="3600" dirty="0">
                <a:latin typeface="Times New Roman" panose="02020603050405020304" pitchFamily="18" charset="0"/>
                <a:cs typeface="Times New Roman" panose="02020603050405020304" pitchFamily="18" charset="0"/>
              </a:rPr>
              <a:t>Ultrafast Sub-atomic Physics” at SULF is now in operation, where 10 PW laser is used.</a:t>
            </a:r>
            <a:endParaRPr lang="zh-CN" altLang="en-US" sz="3600" dirty="0">
              <a:solidFill>
                <a:srgbClr val="FFFF00"/>
              </a:solidFill>
              <a:latin typeface="Times New Roman" panose="02020603050405020304" pitchFamily="18" charset="0"/>
              <a:cs typeface="Times New Roman" panose="02020603050405020304" pitchFamily="18" charset="0"/>
            </a:endParaRPr>
          </a:p>
        </p:txBody>
      </p:sp>
      <p:pic>
        <p:nvPicPr>
          <p:cNvPr id="5" name="图片 4" descr="C:\Users\xmzhang\Desktop\myself\project\重点研发\中期检查\2020进展\靶室外观.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7715" y="2111830"/>
            <a:ext cx="5878286" cy="4355028"/>
          </a:xfrm>
          <a:prstGeom prst="rect">
            <a:avLst/>
          </a:prstGeom>
          <a:noFill/>
          <a:ln>
            <a:noFill/>
          </a:ln>
        </p:spPr>
      </p:pic>
      <p:pic>
        <p:nvPicPr>
          <p:cNvPr id="6" name="图片 5" descr="C:\Users\xmzhang\Desktop\myself\project\重点研发\中期检查\2020进展\物理实验靶室1.jpg">
            <a:extLst>
              <a:ext uri="{FF2B5EF4-FFF2-40B4-BE49-F238E27FC236}">
                <a16:creationId xmlns:a16="http://schemas.microsoft.com/office/drawing/2014/main" id="{80AA6AA5-3F94-C84C-959E-3A3CC8BEC9B0}"/>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68075" y="2111830"/>
            <a:ext cx="4944954" cy="4355028"/>
          </a:xfrm>
          <a:prstGeom prst="rect">
            <a:avLst/>
          </a:prstGeom>
          <a:noFill/>
          <a:ln>
            <a:noFill/>
          </a:ln>
        </p:spPr>
      </p:pic>
    </p:spTree>
    <p:extLst>
      <p:ext uri="{BB962C8B-B14F-4D97-AF65-F5344CB8AC3E}">
        <p14:creationId xmlns:p14="http://schemas.microsoft.com/office/powerpoint/2010/main" val="2085947776"/>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F5537C11-91F3-4E37-BBD8-47B6A544A566}"/>
              </a:ext>
            </a:extLst>
          </p:cNvPr>
          <p:cNvSpPr>
            <a:spLocks noGrp="1"/>
          </p:cNvSpPr>
          <p:nvPr>
            <p:ph type="sldNum" sz="quarter" idx="12"/>
          </p:nvPr>
        </p:nvSpPr>
        <p:spPr/>
        <p:txBody>
          <a:bodyPr/>
          <a:lstStyle/>
          <a:p>
            <a:fld id="{0C913308-F349-4B6D-A68A-DD1791B4A57B}" type="slidenum">
              <a:rPr lang="zh-CN" altLang="en-US" smtClean="0"/>
              <a:t>4</a:t>
            </a:fld>
            <a:endParaRPr lang="zh-CN" altLang="en-US"/>
          </a:p>
        </p:txBody>
      </p:sp>
      <p:sp>
        <p:nvSpPr>
          <p:cNvPr id="7" name="箭头: 下 6">
            <a:extLst>
              <a:ext uri="{FF2B5EF4-FFF2-40B4-BE49-F238E27FC236}">
                <a16:creationId xmlns:a16="http://schemas.microsoft.com/office/drawing/2014/main" id="{1CCA2486-3705-4219-9CFA-8F697DCF7151}"/>
              </a:ext>
            </a:extLst>
          </p:cNvPr>
          <p:cNvSpPr/>
          <p:nvPr/>
        </p:nvSpPr>
        <p:spPr>
          <a:xfrm rot="16200000">
            <a:off x="2703602" y="4255596"/>
            <a:ext cx="242517" cy="589617"/>
          </a:xfrm>
          <a:prstGeom prst="downArrow">
            <a:avLst/>
          </a:prstGeom>
          <a:gradFill>
            <a:gsLst>
              <a:gs pos="0">
                <a:srgbClr val="0432FF"/>
              </a:gs>
              <a:gs pos="100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20" name="图片 19">
            <a:extLst>
              <a:ext uri="{FF2B5EF4-FFF2-40B4-BE49-F238E27FC236}">
                <a16:creationId xmlns:a16="http://schemas.microsoft.com/office/drawing/2014/main" id="{CD921771-4DBE-46D3-9D64-E53B91B3BA4D}"/>
              </a:ext>
            </a:extLst>
          </p:cNvPr>
          <p:cNvPicPr>
            <a:picLocks noChangeAspect="1"/>
          </p:cNvPicPr>
          <p:nvPr/>
        </p:nvPicPr>
        <p:blipFill>
          <a:blip r:embed="rId2"/>
          <a:stretch>
            <a:fillRect/>
          </a:stretch>
        </p:blipFill>
        <p:spPr>
          <a:xfrm>
            <a:off x="619037" y="1481524"/>
            <a:ext cx="10416480" cy="4204861"/>
          </a:xfrm>
          <a:prstGeom prst="rect">
            <a:avLst/>
          </a:prstGeom>
        </p:spPr>
      </p:pic>
      <p:sp>
        <p:nvSpPr>
          <p:cNvPr id="21" name="文本框 20">
            <a:extLst>
              <a:ext uri="{FF2B5EF4-FFF2-40B4-BE49-F238E27FC236}">
                <a16:creationId xmlns:a16="http://schemas.microsoft.com/office/drawing/2014/main" id="{5A655F91-E949-4F37-A406-EA109BC00EA6}"/>
              </a:ext>
            </a:extLst>
          </p:cNvPr>
          <p:cNvSpPr txBox="1"/>
          <p:nvPr/>
        </p:nvSpPr>
        <p:spPr>
          <a:xfrm>
            <a:off x="6549387" y="3723478"/>
            <a:ext cx="399468" cy="461665"/>
          </a:xfrm>
          <a:prstGeom prst="rect">
            <a:avLst/>
          </a:prstGeom>
          <a:noFill/>
        </p:spPr>
        <p:txBody>
          <a:bodyPr wrap="none" rtlCol="0">
            <a:spAutoFit/>
          </a:bodyPr>
          <a:lstStyle/>
          <a:p>
            <a:r>
              <a:rPr lang="en-US" altLang="zh-CN" sz="2400" dirty="0">
                <a:solidFill>
                  <a:srgbClr val="0432FF"/>
                </a:solidFill>
              </a:rPr>
              <a:t>…</a:t>
            </a:r>
            <a:endParaRPr lang="zh-CN" altLang="en-US" sz="2400" dirty="0">
              <a:solidFill>
                <a:srgbClr val="0432FF"/>
              </a:solidFill>
            </a:endParaRPr>
          </a:p>
        </p:txBody>
      </p:sp>
      <p:sp>
        <p:nvSpPr>
          <p:cNvPr id="23" name="文本框 22">
            <a:extLst>
              <a:ext uri="{FF2B5EF4-FFF2-40B4-BE49-F238E27FC236}">
                <a16:creationId xmlns:a16="http://schemas.microsoft.com/office/drawing/2014/main" id="{4CD9CF7C-3EEB-4A4B-8E17-7A5324400CD0}"/>
              </a:ext>
            </a:extLst>
          </p:cNvPr>
          <p:cNvSpPr txBox="1"/>
          <p:nvPr/>
        </p:nvSpPr>
        <p:spPr>
          <a:xfrm>
            <a:off x="8632116" y="5511491"/>
            <a:ext cx="1842171" cy="400110"/>
          </a:xfrm>
          <a:prstGeom prst="rect">
            <a:avLst/>
          </a:prstGeom>
          <a:noFill/>
        </p:spPr>
        <p:txBody>
          <a:bodyPr wrap="none" rtlCol="0">
            <a:spAutoFit/>
          </a:bodyPr>
          <a:lstStyle/>
          <a:p>
            <a:r>
              <a:rPr lang="en-US" altLang="zh-CN" sz="2000" b="1" dirty="0">
                <a:solidFill>
                  <a:srgbClr val="0432FF"/>
                </a:solidFill>
                <a:latin typeface="Times New Roman" panose="02020603050405020304" pitchFamily="18" charset="0"/>
                <a:ea typeface="黑体" panose="02010609060101010101" pitchFamily="49" charset="-122"/>
                <a:cs typeface="Times New Roman" panose="02020603050405020304" pitchFamily="18" charset="0"/>
              </a:rPr>
              <a:t>Small chamber</a:t>
            </a:r>
            <a:endParaRPr lang="zh-CN" altLang="en-US" sz="2000" b="1" dirty="0">
              <a:solidFill>
                <a:srgbClr val="0432FF"/>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4" name="文本框 23">
            <a:extLst>
              <a:ext uri="{FF2B5EF4-FFF2-40B4-BE49-F238E27FC236}">
                <a16:creationId xmlns:a16="http://schemas.microsoft.com/office/drawing/2014/main" id="{5BF58515-3339-4215-95AF-7460D83D3903}"/>
              </a:ext>
            </a:extLst>
          </p:cNvPr>
          <p:cNvSpPr txBox="1"/>
          <p:nvPr/>
        </p:nvSpPr>
        <p:spPr>
          <a:xfrm>
            <a:off x="3596488" y="5514908"/>
            <a:ext cx="1944763" cy="400110"/>
          </a:xfrm>
          <a:prstGeom prst="rect">
            <a:avLst/>
          </a:prstGeom>
          <a:noFill/>
        </p:spPr>
        <p:txBody>
          <a:bodyPr wrap="none" rtlCol="0">
            <a:spAutoFit/>
          </a:bodyPr>
          <a:lstStyle/>
          <a:p>
            <a:r>
              <a:rPr lang="en-US" altLang="zh-CN" sz="2000" b="1" dirty="0">
                <a:solidFill>
                  <a:srgbClr val="0432FF"/>
                </a:solidFill>
                <a:latin typeface="Times New Roman" panose="02020603050405020304" pitchFamily="18" charset="0"/>
                <a:ea typeface="黑体" panose="02010609060101010101" pitchFamily="49" charset="-122"/>
                <a:cs typeface="Times New Roman" panose="02020603050405020304" pitchFamily="18" charset="0"/>
              </a:rPr>
              <a:t>Large Chamber</a:t>
            </a:r>
            <a:endParaRPr lang="zh-CN" altLang="en-US" sz="2000" b="1" dirty="0">
              <a:solidFill>
                <a:srgbClr val="0432FF"/>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5" name="星形: 五角 24">
            <a:extLst>
              <a:ext uri="{FF2B5EF4-FFF2-40B4-BE49-F238E27FC236}">
                <a16:creationId xmlns:a16="http://schemas.microsoft.com/office/drawing/2014/main" id="{80ABCF01-FA1D-4809-B42E-7D17A6FFDD98}"/>
              </a:ext>
            </a:extLst>
          </p:cNvPr>
          <p:cNvSpPr/>
          <p:nvPr/>
        </p:nvSpPr>
        <p:spPr>
          <a:xfrm>
            <a:off x="9507931" y="3967507"/>
            <a:ext cx="161597" cy="137821"/>
          </a:xfrm>
          <a:prstGeom prst="star5">
            <a:avLst/>
          </a:prstGeom>
          <a:solidFill>
            <a:srgbClr val="043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6" name="文本框 25">
            <a:extLst>
              <a:ext uri="{FF2B5EF4-FFF2-40B4-BE49-F238E27FC236}">
                <a16:creationId xmlns:a16="http://schemas.microsoft.com/office/drawing/2014/main" id="{675623EC-EA16-42FB-8D02-ECD7B99A245E}"/>
              </a:ext>
            </a:extLst>
          </p:cNvPr>
          <p:cNvSpPr txBox="1"/>
          <p:nvPr/>
        </p:nvSpPr>
        <p:spPr>
          <a:xfrm>
            <a:off x="9360363" y="3583955"/>
            <a:ext cx="761940" cy="400110"/>
          </a:xfrm>
          <a:prstGeom prst="rect">
            <a:avLst/>
          </a:prstGeom>
          <a:noFill/>
        </p:spPr>
        <p:txBody>
          <a:bodyPr wrap="none" rtlCol="0">
            <a:spAutoFit/>
          </a:bodyPr>
          <a:lstStyle/>
          <a:p>
            <a:r>
              <a:rPr lang="en-US" altLang="zh-CN" sz="2000" dirty="0">
                <a:solidFill>
                  <a:srgbClr val="0432FF"/>
                </a:solidFill>
                <a:latin typeface="Times New Roman" panose="02020603050405020304" pitchFamily="18" charset="0"/>
                <a:ea typeface="黑体" panose="02010609060101010101" pitchFamily="49" charset="-122"/>
                <a:cs typeface="Times New Roman" panose="02020603050405020304" pitchFamily="18" charset="0"/>
              </a:rPr>
              <a:t>target</a:t>
            </a:r>
            <a:endParaRPr lang="zh-CN" altLang="en-US" sz="2000" dirty="0">
              <a:solidFill>
                <a:srgbClr val="0432FF"/>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 name="标题 1">
            <a:extLst>
              <a:ext uri="{FF2B5EF4-FFF2-40B4-BE49-F238E27FC236}">
                <a16:creationId xmlns:a16="http://schemas.microsoft.com/office/drawing/2014/main" id="{D9C309F8-CA13-864A-B048-4C542B0690BE}"/>
              </a:ext>
            </a:extLst>
          </p:cNvPr>
          <p:cNvSpPr txBox="1">
            <a:spLocks/>
          </p:cNvSpPr>
          <p:nvPr/>
        </p:nvSpPr>
        <p:spPr>
          <a:xfrm>
            <a:off x="118997" y="176366"/>
            <a:ext cx="11617291" cy="1143259"/>
          </a:xfrm>
          <a:prstGeom prst="rect">
            <a:avLst/>
          </a:prstGeom>
        </p:spPr>
        <p:txBody>
          <a:bodyPr vert="horz" lIns="121920" tIns="60960" rIns="121920" bIns="60960" rtlCol="0" anchor="ctr">
            <a:normAutofit/>
          </a:bodyPr>
          <a:lstStyle>
            <a:lvl1pPr algn="ctr" defTabSz="685800" rtl="0" eaLnBrk="1" latinLnBrk="0" hangingPunct="1">
              <a:spcBef>
                <a:spcPct val="0"/>
              </a:spcBef>
              <a:buNone/>
              <a:defRPr sz="3300" kern="1200">
                <a:solidFill>
                  <a:schemeClr val="tx1"/>
                </a:solidFill>
                <a:latin typeface="+mj-lt"/>
                <a:ea typeface="+mj-ea"/>
                <a:cs typeface="+mj-cs"/>
              </a:defRPr>
            </a:lvl1pPr>
          </a:lstStyle>
          <a:p>
            <a:pPr algn="l"/>
            <a:r>
              <a:rPr lang="en-US" altLang="zh-CN" sz="3200" b="1" dirty="0">
                <a:solidFill>
                  <a:srgbClr val="C00000"/>
                </a:solidFill>
                <a:latin typeface="Times New Roman" panose="02020603050405020304" pitchFamily="18" charset="0"/>
                <a:ea typeface="SimSun" panose="02010600030101010101" pitchFamily="2" charset="-122"/>
                <a:cs typeface="Times New Roman" panose="02020603050405020304" pitchFamily="18" charset="0"/>
              </a:rPr>
              <a:t>We</a:t>
            </a:r>
            <a:r>
              <a:rPr lang="zh-CN" altLang="en-US" sz="3200" b="1" dirty="0">
                <a:solidFill>
                  <a:srgbClr val="C00000"/>
                </a:solidFill>
                <a:latin typeface="Times New Roman" panose="02020603050405020304" pitchFamily="18" charset="0"/>
                <a:ea typeface="SimSun" panose="02010600030101010101" pitchFamily="2" charset="-122"/>
                <a:cs typeface="Times New Roman" panose="02020603050405020304" pitchFamily="18" charset="0"/>
              </a:rPr>
              <a:t> </a:t>
            </a:r>
            <a:r>
              <a:rPr lang="en-US" altLang="zh-CN" sz="3200" b="1" dirty="0">
                <a:solidFill>
                  <a:srgbClr val="C00000"/>
                </a:solidFill>
                <a:latin typeface="Times New Roman" panose="02020603050405020304" pitchFamily="18" charset="0"/>
                <a:ea typeface="SimSun" panose="02010600030101010101" pitchFamily="2" charset="-122"/>
                <a:cs typeface="Times New Roman" panose="02020603050405020304" pitchFamily="18" charset="0"/>
              </a:rPr>
              <a:t>are preparing for the experiment of electron acceleration, hoping to produce the electron beam of energy more than 10GeV.</a:t>
            </a:r>
            <a:endParaRPr lang="zh-CN" altLang="en-US" sz="3200" b="1" dirty="0">
              <a:solidFill>
                <a:schemeClr val="bg1"/>
              </a:solidFill>
              <a:latin typeface="Times New Roman" panose="02020603050405020304" pitchFamily="18"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31836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p:nvPr/>
        </p:nvSpPr>
        <p:spPr>
          <a:xfrm>
            <a:off x="5529772" y="4864632"/>
            <a:ext cx="1569660" cy="369332"/>
          </a:xfrm>
          <a:prstGeom prst="rect">
            <a:avLst/>
          </a:prstGeom>
          <a:noFill/>
        </p:spPr>
        <p:txBody>
          <a:bodyPr wrap="none" rtlCol="0">
            <a:spAutoFit/>
          </a:bodyPr>
          <a:lstStyle/>
          <a:p>
            <a:r>
              <a:rPr lang="zh-CN" altLang="en-US" b="1" dirty="0">
                <a:solidFill>
                  <a:srgbClr val="FF0000"/>
                </a:solidFill>
              </a:rPr>
              <a:t>物理实验靶室</a:t>
            </a:r>
          </a:p>
        </p:txBody>
      </p:sp>
      <p:sp>
        <p:nvSpPr>
          <p:cNvPr id="20" name="文本框 19"/>
          <p:cNvSpPr txBox="1"/>
          <p:nvPr/>
        </p:nvSpPr>
        <p:spPr>
          <a:xfrm>
            <a:off x="7974545" y="2792989"/>
            <a:ext cx="1338828" cy="369332"/>
          </a:xfrm>
          <a:prstGeom prst="rect">
            <a:avLst/>
          </a:prstGeom>
          <a:noFill/>
        </p:spPr>
        <p:txBody>
          <a:bodyPr wrap="none" rtlCol="0">
            <a:spAutoFit/>
          </a:bodyPr>
          <a:lstStyle/>
          <a:p>
            <a:r>
              <a:rPr lang="zh-CN" altLang="en-US" b="1" dirty="0">
                <a:solidFill>
                  <a:srgbClr val="FF0000"/>
                </a:solidFill>
              </a:rPr>
              <a:t>探测光靶室</a:t>
            </a:r>
          </a:p>
        </p:txBody>
      </p:sp>
      <p:sp>
        <p:nvSpPr>
          <p:cNvPr id="23" name="矩形 22"/>
          <p:cNvSpPr/>
          <p:nvPr/>
        </p:nvSpPr>
        <p:spPr>
          <a:xfrm>
            <a:off x="3402921" y="4598061"/>
            <a:ext cx="54000" cy="6046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rot="5400000">
            <a:off x="6495981" y="2068399"/>
            <a:ext cx="54000" cy="62795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rot="13376382">
            <a:off x="3334533" y="5181362"/>
            <a:ext cx="169419" cy="45719"/>
          </a:xfrm>
          <a:prstGeom prst="rect">
            <a:avLst/>
          </a:prstGeom>
          <a:solidFill>
            <a:schemeClr val="tx1"/>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
        <p:nvSpPr>
          <p:cNvPr id="2" name="矩形 1"/>
          <p:cNvSpPr/>
          <p:nvPr/>
        </p:nvSpPr>
        <p:spPr>
          <a:xfrm>
            <a:off x="2051624" y="4389754"/>
            <a:ext cx="1529581" cy="206423"/>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
        <p:nvSpPr>
          <p:cNvPr id="28" name="矩形 27"/>
          <p:cNvSpPr/>
          <p:nvPr/>
        </p:nvSpPr>
        <p:spPr>
          <a:xfrm rot="16200000">
            <a:off x="3017575" y="3840865"/>
            <a:ext cx="1318016" cy="192608"/>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
        <p:nvSpPr>
          <p:cNvPr id="24" name="矩形 23"/>
          <p:cNvSpPr/>
          <p:nvPr/>
        </p:nvSpPr>
        <p:spPr>
          <a:xfrm rot="2576382">
            <a:off x="3364479" y="4574963"/>
            <a:ext cx="151631" cy="46564"/>
          </a:xfrm>
          <a:prstGeom prst="rect">
            <a:avLst/>
          </a:prstGeom>
          <a:solidFill>
            <a:schemeClr val="tx1"/>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
        <p:nvSpPr>
          <p:cNvPr id="30" name="矩形 29"/>
          <p:cNvSpPr/>
          <p:nvPr/>
        </p:nvSpPr>
        <p:spPr>
          <a:xfrm rot="7916404">
            <a:off x="3504915" y="4483577"/>
            <a:ext cx="492856" cy="91953"/>
          </a:xfrm>
          <a:prstGeom prst="rect">
            <a:avLst/>
          </a:prstGeom>
          <a:solidFill>
            <a:schemeClr val="tx1"/>
          </a:solidFill>
          <a:ln>
            <a:solidFill>
              <a:schemeClr val="accent2">
                <a:lumMod val="50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p>
        </p:txBody>
      </p:sp>
      <p:sp>
        <p:nvSpPr>
          <p:cNvPr id="4" name="等腰三角形 3"/>
          <p:cNvSpPr/>
          <p:nvPr/>
        </p:nvSpPr>
        <p:spPr>
          <a:xfrm rot="5400000">
            <a:off x="6029457" y="177841"/>
            <a:ext cx="228543" cy="6827521"/>
          </a:xfrm>
          <a:prstGeom prst="triangle">
            <a:avLst>
              <a:gd name="adj" fmla="val 57692"/>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
        <p:nvSpPr>
          <p:cNvPr id="32" name="矩形 31"/>
          <p:cNvSpPr/>
          <p:nvPr/>
        </p:nvSpPr>
        <p:spPr>
          <a:xfrm rot="20530279">
            <a:off x="2656087" y="3323632"/>
            <a:ext cx="1102567" cy="232296"/>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
        <p:nvSpPr>
          <p:cNvPr id="31" name="矩形 30"/>
          <p:cNvSpPr/>
          <p:nvPr/>
        </p:nvSpPr>
        <p:spPr>
          <a:xfrm rot="4727194">
            <a:off x="2442544" y="3557130"/>
            <a:ext cx="492856" cy="81383"/>
          </a:xfrm>
          <a:prstGeom prst="rect">
            <a:avLst/>
          </a:prstGeom>
          <a:solidFill>
            <a:schemeClr val="tx1"/>
          </a:solidFill>
          <a:ln>
            <a:solidFill>
              <a:schemeClr val="accent2">
                <a:lumMod val="50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p>
        </p:txBody>
      </p:sp>
      <p:sp>
        <p:nvSpPr>
          <p:cNvPr id="3" name="矩形 2"/>
          <p:cNvSpPr/>
          <p:nvPr/>
        </p:nvSpPr>
        <p:spPr>
          <a:xfrm rot="2075163">
            <a:off x="3526459" y="3181870"/>
            <a:ext cx="492856" cy="93036"/>
          </a:xfrm>
          <a:prstGeom prst="rect">
            <a:avLst/>
          </a:prstGeom>
          <a:solidFill>
            <a:schemeClr val="tx1"/>
          </a:solidFill>
          <a:ln>
            <a:solidFill>
              <a:schemeClr val="accent2">
                <a:lumMod val="50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p>
        </p:txBody>
      </p:sp>
      <p:sp>
        <p:nvSpPr>
          <p:cNvPr id="6" name="直角三角形 5"/>
          <p:cNvSpPr/>
          <p:nvPr/>
        </p:nvSpPr>
        <p:spPr>
          <a:xfrm>
            <a:off x="3324872" y="5158957"/>
            <a:ext cx="165197" cy="14091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右箭头 7"/>
          <p:cNvSpPr/>
          <p:nvPr/>
        </p:nvSpPr>
        <p:spPr>
          <a:xfrm>
            <a:off x="1874449" y="4431961"/>
            <a:ext cx="307819" cy="154816"/>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a:extLst>
              <a:ext uri="{FF2B5EF4-FFF2-40B4-BE49-F238E27FC236}">
                <a16:creationId xmlns:a16="http://schemas.microsoft.com/office/drawing/2014/main" id="{648BFC7C-578A-1042-B152-FC09DB5434F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944" y="1316766"/>
            <a:ext cx="8614611" cy="4452079"/>
          </a:xfrm>
          <a:prstGeom prst="rect">
            <a:avLst/>
          </a:prstGeom>
        </p:spPr>
      </p:pic>
      <p:sp>
        <p:nvSpPr>
          <p:cNvPr id="33" name="标题 1">
            <a:extLst>
              <a:ext uri="{FF2B5EF4-FFF2-40B4-BE49-F238E27FC236}">
                <a16:creationId xmlns:a16="http://schemas.microsoft.com/office/drawing/2014/main" id="{3DF0C074-2959-EF4D-AC9B-EBA52270B547}"/>
              </a:ext>
            </a:extLst>
          </p:cNvPr>
          <p:cNvSpPr txBox="1">
            <a:spLocks/>
          </p:cNvSpPr>
          <p:nvPr/>
        </p:nvSpPr>
        <p:spPr>
          <a:xfrm>
            <a:off x="527382" y="888979"/>
            <a:ext cx="7886700" cy="100148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400" b="1" dirty="0">
                <a:solidFill>
                  <a:srgbClr val="0000FF"/>
                </a:solidFill>
                <a:latin typeface="微软雅黑" pitchFamily="34" charset="-122"/>
                <a:ea typeface="微软雅黑" pitchFamily="34" charset="-122"/>
              </a:rPr>
              <a:t>We use a gas cell with several sections to change the plasma density along the laser propagation.</a:t>
            </a:r>
            <a:endParaRPr lang="zh-CN" altLang="en-US" sz="2400" b="1" dirty="0">
              <a:solidFill>
                <a:srgbClr val="0000FF"/>
              </a:solidFill>
              <a:latin typeface="微软雅黑" pitchFamily="34" charset="-122"/>
              <a:ea typeface="微软雅黑" pitchFamily="34" charset="-122"/>
            </a:endParaRPr>
          </a:p>
        </p:txBody>
      </p:sp>
      <p:sp>
        <p:nvSpPr>
          <p:cNvPr id="11" name="灯片编号占位符 10">
            <a:extLst>
              <a:ext uri="{FF2B5EF4-FFF2-40B4-BE49-F238E27FC236}">
                <a16:creationId xmlns:a16="http://schemas.microsoft.com/office/drawing/2014/main" id="{257C0987-1354-4B41-962B-B462ED1B110C}"/>
              </a:ext>
            </a:extLst>
          </p:cNvPr>
          <p:cNvSpPr>
            <a:spLocks noGrp="1"/>
          </p:cNvSpPr>
          <p:nvPr>
            <p:ph type="sldNum" sz="quarter" idx="12"/>
          </p:nvPr>
        </p:nvSpPr>
        <p:spPr>
          <a:xfrm>
            <a:off x="301214" y="5968005"/>
            <a:ext cx="11316077" cy="745367"/>
          </a:xfrm>
          <a:solidFill>
            <a:schemeClr val="accent6">
              <a:lumMod val="20000"/>
              <a:lumOff val="80000"/>
            </a:schemeClr>
          </a:solidFill>
        </p:spPr>
        <p:txBody>
          <a:bodyPr/>
          <a:lstStyle/>
          <a:p>
            <a:pPr algn="ctr"/>
            <a:r>
              <a:rPr lang="en" altLang="zh-CN" sz="2400" b="1" dirty="0">
                <a:solidFill>
                  <a:srgbClr val="7030A0"/>
                </a:solidFill>
                <a:latin typeface="Times New Roman" panose="02020603050405020304" pitchFamily="18" charset="0"/>
                <a:cs typeface="Times New Roman" panose="02020603050405020304" pitchFamily="18" charset="0"/>
              </a:rPr>
              <a:t>Meng Wen, </a:t>
            </a:r>
            <a:r>
              <a:rPr lang="en" altLang="zh-CN" sz="2400" b="1" dirty="0" err="1">
                <a:solidFill>
                  <a:srgbClr val="7030A0"/>
                </a:solidFill>
                <a:latin typeface="Times New Roman" panose="02020603050405020304" pitchFamily="18" charset="0"/>
                <a:cs typeface="Times New Roman" panose="02020603050405020304" pitchFamily="18" charset="0"/>
              </a:rPr>
              <a:t>Baifei</a:t>
            </a:r>
            <a:r>
              <a:rPr lang="en" altLang="zh-CN" sz="2400" b="1" dirty="0">
                <a:solidFill>
                  <a:srgbClr val="7030A0"/>
                </a:solidFill>
                <a:latin typeface="Times New Roman" panose="02020603050405020304" pitchFamily="18" charset="0"/>
                <a:cs typeface="Times New Roman" panose="02020603050405020304" pitchFamily="18" charset="0"/>
              </a:rPr>
              <a:t> Shen et al., NEW JOURNAL OF PHYSICS  </a:t>
            </a:r>
            <a:r>
              <a:rPr lang="en-US" altLang="zh-CN" sz="2400" b="1" dirty="0">
                <a:solidFill>
                  <a:srgbClr val="7030A0"/>
                </a:solidFill>
                <a:latin typeface="Times New Roman" panose="02020603050405020304" pitchFamily="18" charset="0"/>
                <a:cs typeface="Times New Roman" panose="02020603050405020304" pitchFamily="18" charset="0"/>
              </a:rPr>
              <a:t>12</a:t>
            </a:r>
            <a:r>
              <a:rPr lang="zh-CN" altLang="en-US" sz="2400" b="1" dirty="0">
                <a:solidFill>
                  <a:srgbClr val="7030A0"/>
                </a:solidFill>
                <a:latin typeface="Times New Roman" panose="02020603050405020304" pitchFamily="18" charset="0"/>
                <a:cs typeface="Times New Roman" panose="02020603050405020304" pitchFamily="18" charset="0"/>
              </a:rPr>
              <a:t>，</a:t>
            </a:r>
            <a:r>
              <a:rPr lang="en-US" altLang="zh-CN" sz="2400" b="1" dirty="0">
                <a:solidFill>
                  <a:srgbClr val="7030A0"/>
                </a:solidFill>
                <a:latin typeface="Times New Roman" panose="02020603050405020304" pitchFamily="18" charset="0"/>
                <a:cs typeface="Times New Roman" panose="02020603050405020304" pitchFamily="18" charset="0"/>
              </a:rPr>
              <a:t>045010 </a:t>
            </a:r>
            <a:r>
              <a:rPr lang="zh-CN" altLang="en-US" sz="2400" b="1" dirty="0">
                <a:solidFill>
                  <a:srgbClr val="7030A0"/>
                </a:solidFill>
                <a:latin typeface="Times New Roman" panose="02020603050405020304" pitchFamily="18" charset="0"/>
                <a:cs typeface="Times New Roman" panose="02020603050405020304" pitchFamily="18" charset="0"/>
              </a:rPr>
              <a:t>（</a:t>
            </a:r>
            <a:r>
              <a:rPr lang="en" altLang="zh-CN" sz="2400" b="1" dirty="0">
                <a:solidFill>
                  <a:srgbClr val="7030A0"/>
                </a:solidFill>
                <a:latin typeface="Times New Roman" panose="02020603050405020304" pitchFamily="18" charset="0"/>
                <a:cs typeface="Times New Roman" panose="02020603050405020304" pitchFamily="18" charset="0"/>
              </a:rPr>
              <a:t>2010</a:t>
            </a:r>
            <a:r>
              <a:rPr lang="zh-CN" altLang="en-US" sz="2400" b="1" dirty="0">
                <a:solidFill>
                  <a:srgbClr val="7030A0"/>
                </a:solidFill>
                <a:latin typeface="Times New Roman" panose="02020603050405020304" pitchFamily="18" charset="0"/>
                <a:cs typeface="Times New Roman" panose="02020603050405020304" pitchFamily="18" charset="0"/>
              </a:rPr>
              <a:t>）</a:t>
            </a:r>
            <a:endParaRPr kumimoji="1" lang="zh-CN" altLang="en-US" sz="2400" b="1" dirty="0">
              <a:solidFill>
                <a:srgbClr val="7030A0"/>
              </a:solidFill>
              <a:latin typeface="Times New Roman" panose="02020603050405020304" pitchFamily="18" charset="0"/>
              <a:cs typeface="Times New Roman" panose="02020603050405020304" pitchFamily="18" charset="0"/>
            </a:endParaRPr>
          </a:p>
        </p:txBody>
      </p:sp>
      <p:pic>
        <p:nvPicPr>
          <p:cNvPr id="36" name="Picture 2">
            <a:extLst>
              <a:ext uri="{FF2B5EF4-FFF2-40B4-BE49-F238E27FC236}">
                <a16:creationId xmlns:a16="http://schemas.microsoft.com/office/drawing/2014/main" id="{FE68BD94-9B93-8F43-BB38-78687BBD24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09037" y="962932"/>
            <a:ext cx="2991787" cy="4953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标题 1">
            <a:extLst>
              <a:ext uri="{FF2B5EF4-FFF2-40B4-BE49-F238E27FC236}">
                <a16:creationId xmlns:a16="http://schemas.microsoft.com/office/drawing/2014/main" id="{CEB2077C-F9FD-1345-A85D-F034FF3017B7}"/>
              </a:ext>
            </a:extLst>
          </p:cNvPr>
          <p:cNvSpPr txBox="1">
            <a:spLocks/>
          </p:cNvSpPr>
          <p:nvPr/>
        </p:nvSpPr>
        <p:spPr>
          <a:xfrm>
            <a:off x="0" y="-198722"/>
            <a:ext cx="12192000" cy="1143259"/>
          </a:xfrm>
          <a:prstGeom prst="rect">
            <a:avLst/>
          </a:prstGeom>
          <a:solidFill>
            <a:schemeClr val="accent4">
              <a:lumMod val="20000"/>
              <a:lumOff val="80000"/>
            </a:schemeClr>
          </a:solidFill>
        </p:spPr>
        <p:txBody>
          <a:bodyPr vert="horz" lIns="121920" tIns="60960" rIns="121920" bIns="60960" rtlCol="0" anchor="ctr">
            <a:normAutofit/>
          </a:bodyPr>
          <a:lstStyle>
            <a:lvl1pPr algn="ctr" defTabSz="685800" rtl="0" eaLnBrk="1" latinLnBrk="0" hangingPunct="1">
              <a:spcBef>
                <a:spcPct val="0"/>
              </a:spcBef>
              <a:buNone/>
              <a:defRPr sz="3300" kern="1200">
                <a:solidFill>
                  <a:schemeClr val="tx1"/>
                </a:solidFill>
                <a:latin typeface="+mj-lt"/>
                <a:ea typeface="+mj-ea"/>
                <a:cs typeface="+mj-cs"/>
              </a:defRPr>
            </a:lvl1pPr>
          </a:lstStyle>
          <a:p>
            <a:pPr algn="l"/>
            <a:r>
              <a:rPr lang="en-US" altLang="zh-CN" sz="3200" b="1" dirty="0">
                <a:solidFill>
                  <a:srgbClr val="C00000"/>
                </a:solidFill>
                <a:latin typeface="Times New Roman" panose="02020603050405020304" pitchFamily="18" charset="0"/>
                <a:ea typeface="SimSun" panose="02010600030101010101" pitchFamily="2" charset="-122"/>
                <a:cs typeface="Times New Roman" panose="02020603050405020304" pitchFamily="18" charset="0"/>
              </a:rPr>
              <a:t>We</a:t>
            </a:r>
            <a:r>
              <a:rPr lang="zh-CN" altLang="en-US" sz="3200" b="1" dirty="0">
                <a:solidFill>
                  <a:srgbClr val="C00000"/>
                </a:solidFill>
                <a:latin typeface="Times New Roman" panose="02020603050405020304" pitchFamily="18" charset="0"/>
                <a:ea typeface="SimSun" panose="02010600030101010101" pitchFamily="2" charset="-122"/>
                <a:cs typeface="Times New Roman" panose="02020603050405020304" pitchFamily="18" charset="0"/>
              </a:rPr>
              <a:t> </a:t>
            </a:r>
            <a:r>
              <a:rPr lang="en-US" altLang="zh-CN" sz="3200" b="1" dirty="0">
                <a:solidFill>
                  <a:srgbClr val="C00000"/>
                </a:solidFill>
                <a:latin typeface="Times New Roman" panose="02020603050405020304" pitchFamily="18" charset="0"/>
                <a:ea typeface="SimSun" panose="02010600030101010101" pitchFamily="2" charset="-122"/>
                <a:cs typeface="Times New Roman" panose="02020603050405020304" pitchFamily="18" charset="0"/>
              </a:rPr>
              <a:t>are preparing for the experiment of electron acceleration, hoping to produce the electron beam of energy more than 10GeV.</a:t>
            </a:r>
            <a:endParaRPr lang="zh-CN" altLang="en-US" sz="3200" b="1" dirty="0">
              <a:solidFill>
                <a:schemeClr val="bg1"/>
              </a:solidFill>
              <a:latin typeface="Times New Roman" panose="02020603050405020304" pitchFamily="18"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010135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682752" y="362952"/>
            <a:ext cx="10728960" cy="1224118"/>
          </a:xfrm>
          <a:prstGeom prst="rect">
            <a:avLst/>
          </a:prstGeom>
          <a:solidFill>
            <a:srgbClr val="F6ECDA">
              <a:alpha val="99000"/>
            </a:srgbClr>
          </a:solidFill>
        </p:spPr>
        <p:txBody>
          <a:bodyPr wrap="square">
            <a:spAutoFit/>
          </a:bodyPr>
          <a:lstStyle/>
          <a:p>
            <a:pPr>
              <a:lnSpc>
                <a:spcPct val="120000"/>
              </a:lnSpc>
            </a:pPr>
            <a:r>
              <a:rPr lang="en-US" altLang="zh-CN" sz="3200" b="1" kern="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In 2001, we studied positron production by laser foil interaction.</a:t>
            </a: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3274" y="1627239"/>
            <a:ext cx="7938451" cy="3520305"/>
          </a:xfrm>
          <a:prstGeom prst="rect">
            <a:avLst/>
          </a:prstGeom>
        </p:spPr>
      </p:pic>
      <p:cxnSp>
        <p:nvCxnSpPr>
          <p:cNvPr id="4" name="直线连接符 3">
            <a:extLst>
              <a:ext uri="{FF2B5EF4-FFF2-40B4-BE49-F238E27FC236}">
                <a16:creationId xmlns:a16="http://schemas.microsoft.com/office/drawing/2014/main" id="{7A9A22C1-42F3-6649-825D-FDA96E148365}"/>
              </a:ext>
            </a:extLst>
          </p:cNvPr>
          <p:cNvCxnSpPr/>
          <p:nvPr/>
        </p:nvCxnSpPr>
        <p:spPr bwMode="auto">
          <a:xfrm>
            <a:off x="2217174" y="2438340"/>
            <a:ext cx="2979175" cy="0"/>
          </a:xfrm>
          <a:prstGeom prst="line">
            <a:avLst/>
          </a:prstGeom>
          <a:solidFill>
            <a:schemeClr val="accent1"/>
          </a:solidFill>
          <a:ln w="38100" cap="flat" cmpd="sng" algn="ctr">
            <a:solidFill>
              <a:srgbClr val="C00000"/>
            </a:solidFill>
            <a:prstDash val="solid"/>
            <a:round/>
            <a:headEnd type="none" w="med" len="med"/>
            <a:tailEnd type="none" w="med" len="med"/>
          </a:ln>
          <a:effectLst/>
        </p:spPr>
      </p:cxnSp>
    </p:spTree>
    <p:extLst>
      <p:ext uri="{BB962C8B-B14F-4D97-AF65-F5344CB8AC3E}">
        <p14:creationId xmlns:p14="http://schemas.microsoft.com/office/powerpoint/2010/main" val="3227920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0B257119-1596-F546-8B9F-BE25AFE514E1}"/>
              </a:ext>
            </a:extLst>
          </p:cNvPr>
          <p:cNvPicPr>
            <a:picLocks noChangeAspect="1"/>
          </p:cNvPicPr>
          <p:nvPr/>
        </p:nvPicPr>
        <p:blipFill>
          <a:blip r:embed="rId2"/>
          <a:stretch>
            <a:fillRect/>
          </a:stretch>
        </p:blipFill>
        <p:spPr>
          <a:xfrm>
            <a:off x="1137987" y="1837070"/>
            <a:ext cx="4899343" cy="3945164"/>
          </a:xfrm>
          <a:prstGeom prst="rect">
            <a:avLst/>
          </a:prstGeom>
        </p:spPr>
      </p:pic>
      <p:pic>
        <p:nvPicPr>
          <p:cNvPr id="3" name="图片 2">
            <a:extLst>
              <a:ext uri="{FF2B5EF4-FFF2-40B4-BE49-F238E27FC236}">
                <a16:creationId xmlns:a16="http://schemas.microsoft.com/office/drawing/2014/main" id="{C16E3133-455F-6A4B-BEED-149586BF3C85}"/>
              </a:ext>
            </a:extLst>
          </p:cNvPr>
          <p:cNvPicPr>
            <a:picLocks noChangeAspect="1"/>
          </p:cNvPicPr>
          <p:nvPr/>
        </p:nvPicPr>
        <p:blipFill>
          <a:blip r:embed="rId3"/>
          <a:stretch>
            <a:fillRect/>
          </a:stretch>
        </p:blipFill>
        <p:spPr>
          <a:xfrm>
            <a:off x="7634344" y="2191703"/>
            <a:ext cx="3594100" cy="3251200"/>
          </a:xfrm>
          <a:prstGeom prst="rect">
            <a:avLst/>
          </a:prstGeom>
        </p:spPr>
      </p:pic>
      <p:sp>
        <p:nvSpPr>
          <p:cNvPr id="4" name="文本框 3">
            <a:extLst>
              <a:ext uri="{FF2B5EF4-FFF2-40B4-BE49-F238E27FC236}">
                <a16:creationId xmlns:a16="http://schemas.microsoft.com/office/drawing/2014/main" id="{6232D4A7-EC06-0B4D-A237-555540D20619}"/>
              </a:ext>
            </a:extLst>
          </p:cNvPr>
          <p:cNvSpPr txBox="1"/>
          <p:nvPr/>
        </p:nvSpPr>
        <p:spPr>
          <a:xfrm>
            <a:off x="587139" y="255292"/>
            <a:ext cx="11089439" cy="1569660"/>
          </a:xfrm>
          <a:prstGeom prst="rect">
            <a:avLst/>
          </a:prstGeom>
          <a:solidFill>
            <a:schemeClr val="accent4">
              <a:lumMod val="20000"/>
              <a:lumOff val="80000"/>
            </a:schemeClr>
          </a:solidFill>
        </p:spPr>
        <p:txBody>
          <a:bodyPr wrap="square" rtlCol="0">
            <a:spAutoFit/>
          </a:bodyPr>
          <a:lstStyle/>
          <a:p>
            <a:r>
              <a:rPr kumimoji="1" lang="en-US" altLang="zh-CN" sz="3200" b="1" dirty="0"/>
              <a:t>Due to the compression of two intense laser pulses, the plasma density could be very high. Therefore, here the main scheme of positron production is the trident process.</a:t>
            </a:r>
            <a:endParaRPr kumimoji="1" lang="zh-CN" altLang="en-US" sz="3200" dirty="0"/>
          </a:p>
        </p:txBody>
      </p:sp>
      <p:sp>
        <p:nvSpPr>
          <p:cNvPr id="5" name="椭圆 4">
            <a:extLst>
              <a:ext uri="{FF2B5EF4-FFF2-40B4-BE49-F238E27FC236}">
                <a16:creationId xmlns:a16="http://schemas.microsoft.com/office/drawing/2014/main" id="{B4955B7A-6DB2-0642-B1FB-39ECF889C93A}"/>
              </a:ext>
            </a:extLst>
          </p:cNvPr>
          <p:cNvSpPr/>
          <p:nvPr/>
        </p:nvSpPr>
        <p:spPr>
          <a:xfrm>
            <a:off x="6131859" y="4967515"/>
            <a:ext cx="344245" cy="346982"/>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椭圆 5">
            <a:extLst>
              <a:ext uri="{FF2B5EF4-FFF2-40B4-BE49-F238E27FC236}">
                <a16:creationId xmlns:a16="http://schemas.microsoft.com/office/drawing/2014/main" id="{882EF57A-149D-2B43-BDC7-DBBF4809A869}"/>
              </a:ext>
            </a:extLst>
          </p:cNvPr>
          <p:cNvSpPr/>
          <p:nvPr/>
        </p:nvSpPr>
        <p:spPr>
          <a:xfrm>
            <a:off x="4819426" y="5099125"/>
            <a:ext cx="139849" cy="12909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FF0000"/>
              </a:solidFill>
            </a:endParaRPr>
          </a:p>
        </p:txBody>
      </p:sp>
      <p:sp>
        <p:nvSpPr>
          <p:cNvPr id="7" name="椭圆 6">
            <a:extLst>
              <a:ext uri="{FF2B5EF4-FFF2-40B4-BE49-F238E27FC236}">
                <a16:creationId xmlns:a16="http://schemas.microsoft.com/office/drawing/2014/main" id="{AB755877-DC6D-CB4A-8EDC-1E5430B1B90F}"/>
              </a:ext>
            </a:extLst>
          </p:cNvPr>
          <p:cNvSpPr/>
          <p:nvPr/>
        </p:nvSpPr>
        <p:spPr>
          <a:xfrm>
            <a:off x="7220174" y="4380155"/>
            <a:ext cx="139849" cy="12909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椭圆 7">
            <a:extLst>
              <a:ext uri="{FF2B5EF4-FFF2-40B4-BE49-F238E27FC236}">
                <a16:creationId xmlns:a16="http://schemas.microsoft.com/office/drawing/2014/main" id="{A010C282-ACEA-F64E-804E-6B3A23AEDE5E}"/>
              </a:ext>
            </a:extLst>
          </p:cNvPr>
          <p:cNvSpPr/>
          <p:nvPr/>
        </p:nvSpPr>
        <p:spPr>
          <a:xfrm>
            <a:off x="7285648" y="5048922"/>
            <a:ext cx="139849" cy="12909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椭圆 8">
            <a:extLst>
              <a:ext uri="{FF2B5EF4-FFF2-40B4-BE49-F238E27FC236}">
                <a16:creationId xmlns:a16="http://schemas.microsoft.com/office/drawing/2014/main" id="{D1CDD0DF-6DD7-C644-BB9B-C82AF4C38C60}"/>
              </a:ext>
            </a:extLst>
          </p:cNvPr>
          <p:cNvSpPr/>
          <p:nvPr/>
        </p:nvSpPr>
        <p:spPr>
          <a:xfrm>
            <a:off x="7285647" y="5717689"/>
            <a:ext cx="139849" cy="12909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cxnSp>
        <p:nvCxnSpPr>
          <p:cNvPr id="11" name="直线箭头连接符 10">
            <a:extLst>
              <a:ext uri="{FF2B5EF4-FFF2-40B4-BE49-F238E27FC236}">
                <a16:creationId xmlns:a16="http://schemas.microsoft.com/office/drawing/2014/main" id="{1134EC59-AD8C-374B-B972-239C9BCAD5BF}"/>
              </a:ext>
            </a:extLst>
          </p:cNvPr>
          <p:cNvCxnSpPr>
            <a:cxnSpLocks/>
            <a:endCxn id="5" idx="2"/>
          </p:cNvCxnSpPr>
          <p:nvPr/>
        </p:nvCxnSpPr>
        <p:spPr>
          <a:xfrm flipV="1">
            <a:off x="4941664" y="5141006"/>
            <a:ext cx="1190195" cy="4475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线箭头连接符 13">
            <a:extLst>
              <a:ext uri="{FF2B5EF4-FFF2-40B4-BE49-F238E27FC236}">
                <a16:creationId xmlns:a16="http://schemas.microsoft.com/office/drawing/2014/main" id="{97AAB27A-04F3-7F42-8DD2-D52D62313C5F}"/>
              </a:ext>
            </a:extLst>
          </p:cNvPr>
          <p:cNvCxnSpPr>
            <a:cxnSpLocks/>
            <a:endCxn id="8" idx="2"/>
          </p:cNvCxnSpPr>
          <p:nvPr/>
        </p:nvCxnSpPr>
        <p:spPr>
          <a:xfrm flipV="1">
            <a:off x="6483793" y="5113468"/>
            <a:ext cx="801855" cy="30412"/>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线箭头连接符 14">
            <a:extLst>
              <a:ext uri="{FF2B5EF4-FFF2-40B4-BE49-F238E27FC236}">
                <a16:creationId xmlns:a16="http://schemas.microsoft.com/office/drawing/2014/main" id="{7CB7D807-069E-7046-A1FA-FBB7822DB1E5}"/>
              </a:ext>
            </a:extLst>
          </p:cNvPr>
          <p:cNvCxnSpPr>
            <a:cxnSpLocks/>
            <a:endCxn id="7" idx="4"/>
          </p:cNvCxnSpPr>
          <p:nvPr/>
        </p:nvCxnSpPr>
        <p:spPr>
          <a:xfrm flipV="1">
            <a:off x="6476104" y="4509246"/>
            <a:ext cx="813995" cy="6042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线箭头连接符 15">
            <a:extLst>
              <a:ext uri="{FF2B5EF4-FFF2-40B4-BE49-F238E27FC236}">
                <a16:creationId xmlns:a16="http://schemas.microsoft.com/office/drawing/2014/main" id="{570454B4-7E1C-4C46-A145-CB7E645960C0}"/>
              </a:ext>
            </a:extLst>
          </p:cNvPr>
          <p:cNvCxnSpPr>
            <a:cxnSpLocks/>
            <a:endCxn id="9" idx="0"/>
          </p:cNvCxnSpPr>
          <p:nvPr/>
        </p:nvCxnSpPr>
        <p:spPr>
          <a:xfrm>
            <a:off x="6442102" y="5168117"/>
            <a:ext cx="913470" cy="54957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矩形 19">
            <a:extLst>
              <a:ext uri="{FF2B5EF4-FFF2-40B4-BE49-F238E27FC236}">
                <a16:creationId xmlns:a16="http://schemas.microsoft.com/office/drawing/2014/main" id="{9C26650E-F84E-9F45-817E-AB7255715CF4}"/>
              </a:ext>
            </a:extLst>
          </p:cNvPr>
          <p:cNvSpPr/>
          <p:nvPr/>
        </p:nvSpPr>
        <p:spPr>
          <a:xfrm>
            <a:off x="3391683" y="6040448"/>
            <a:ext cx="6568401" cy="400110"/>
          </a:xfrm>
          <a:prstGeom prst="rect">
            <a:avLst/>
          </a:prstGeom>
          <a:solidFill>
            <a:schemeClr val="accent4">
              <a:lumMod val="20000"/>
              <a:lumOff val="80000"/>
            </a:schemeClr>
          </a:solidFill>
        </p:spPr>
        <p:txBody>
          <a:bodyPr wrap="none">
            <a:spAutoFit/>
          </a:bodyPr>
          <a:lstStyle/>
          <a:p>
            <a:r>
              <a:rPr lang="en" altLang="zh-CN" sz="2000" dirty="0" err="1">
                <a:latin typeface="Times" pitchFamily="2" charset="0"/>
              </a:rPr>
              <a:t>Baifei</a:t>
            </a:r>
            <a:r>
              <a:rPr lang="en" altLang="zh-CN" sz="2000" dirty="0">
                <a:latin typeface="Times" pitchFamily="2" charset="0"/>
              </a:rPr>
              <a:t> Shen et al., PHYSICAL REVIEW E </a:t>
            </a:r>
            <a:r>
              <a:rPr lang="en" altLang="zh-CN" sz="2000" b="1" dirty="0">
                <a:latin typeface="Times" pitchFamily="2" charset="0"/>
              </a:rPr>
              <a:t>65, </a:t>
            </a:r>
            <a:r>
              <a:rPr lang="en" altLang="zh-CN" sz="2000" dirty="0">
                <a:latin typeface="Times" pitchFamily="2" charset="0"/>
              </a:rPr>
              <a:t>016405(2001) </a:t>
            </a:r>
            <a:endParaRPr lang="en" altLang="zh-CN" sz="2000" dirty="0"/>
          </a:p>
        </p:txBody>
      </p:sp>
    </p:spTree>
    <p:extLst>
      <p:ext uri="{BB962C8B-B14F-4D97-AF65-F5344CB8AC3E}">
        <p14:creationId xmlns:p14="http://schemas.microsoft.com/office/powerpoint/2010/main" val="7184682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7E5AAAD1-8DD9-1947-9302-FD2668C05234}"/>
              </a:ext>
            </a:extLst>
          </p:cNvPr>
          <p:cNvPicPr>
            <a:picLocks noChangeAspect="1"/>
          </p:cNvPicPr>
          <p:nvPr/>
        </p:nvPicPr>
        <p:blipFill>
          <a:blip r:embed="rId2"/>
          <a:stretch>
            <a:fillRect/>
          </a:stretch>
        </p:blipFill>
        <p:spPr>
          <a:xfrm>
            <a:off x="469900" y="1677308"/>
            <a:ext cx="5156200" cy="3721100"/>
          </a:xfrm>
          <a:prstGeom prst="rect">
            <a:avLst/>
          </a:prstGeom>
        </p:spPr>
      </p:pic>
      <p:sp>
        <p:nvSpPr>
          <p:cNvPr id="3" name="文本框 2">
            <a:extLst>
              <a:ext uri="{FF2B5EF4-FFF2-40B4-BE49-F238E27FC236}">
                <a16:creationId xmlns:a16="http://schemas.microsoft.com/office/drawing/2014/main" id="{014C55B8-3370-3D4C-B910-4D7976680A2B}"/>
              </a:ext>
            </a:extLst>
          </p:cNvPr>
          <p:cNvSpPr txBox="1"/>
          <p:nvPr/>
        </p:nvSpPr>
        <p:spPr>
          <a:xfrm>
            <a:off x="1245227" y="516846"/>
            <a:ext cx="9057013" cy="584775"/>
          </a:xfrm>
          <a:prstGeom prst="rect">
            <a:avLst/>
          </a:prstGeom>
          <a:noFill/>
        </p:spPr>
        <p:txBody>
          <a:bodyPr wrap="square" rtlCol="0">
            <a:spAutoFit/>
          </a:bodyPr>
          <a:lstStyle/>
          <a:p>
            <a:pPr algn="ctr"/>
            <a:r>
              <a:rPr kumimoji="1" lang="en-US" altLang="zh-CN" sz="3200" b="1" dirty="0"/>
              <a:t>Positron acceleration driven by proton beam</a:t>
            </a:r>
            <a:endParaRPr kumimoji="1" lang="zh-CN" altLang="en-US" sz="3200" b="1" dirty="0"/>
          </a:p>
        </p:txBody>
      </p:sp>
      <p:pic>
        <p:nvPicPr>
          <p:cNvPr id="4" name="图片 3">
            <a:extLst>
              <a:ext uri="{FF2B5EF4-FFF2-40B4-BE49-F238E27FC236}">
                <a16:creationId xmlns:a16="http://schemas.microsoft.com/office/drawing/2014/main" id="{C59138E1-DC2F-5E4D-BA95-AA7AFBC577F5}"/>
              </a:ext>
            </a:extLst>
          </p:cNvPr>
          <p:cNvPicPr>
            <a:picLocks noChangeAspect="1"/>
          </p:cNvPicPr>
          <p:nvPr/>
        </p:nvPicPr>
        <p:blipFill>
          <a:blip r:embed="rId3"/>
          <a:stretch>
            <a:fillRect/>
          </a:stretch>
        </p:blipFill>
        <p:spPr>
          <a:xfrm>
            <a:off x="5626099" y="1677308"/>
            <a:ext cx="5067300" cy="3670300"/>
          </a:xfrm>
          <a:prstGeom prst="rect">
            <a:avLst/>
          </a:prstGeom>
        </p:spPr>
      </p:pic>
      <p:sp>
        <p:nvSpPr>
          <p:cNvPr id="5" name="文本框 4">
            <a:extLst>
              <a:ext uri="{FF2B5EF4-FFF2-40B4-BE49-F238E27FC236}">
                <a16:creationId xmlns:a16="http://schemas.microsoft.com/office/drawing/2014/main" id="{18E2DED9-8255-084B-B03C-D7E0120D57ED}"/>
              </a:ext>
            </a:extLst>
          </p:cNvPr>
          <p:cNvSpPr txBox="1"/>
          <p:nvPr/>
        </p:nvSpPr>
        <p:spPr>
          <a:xfrm>
            <a:off x="905284" y="5398408"/>
            <a:ext cx="9921211" cy="707886"/>
          </a:xfrm>
          <a:prstGeom prst="rect">
            <a:avLst/>
          </a:prstGeom>
          <a:noFill/>
        </p:spPr>
        <p:txBody>
          <a:bodyPr wrap="square" rtlCol="0">
            <a:spAutoFit/>
          </a:bodyPr>
          <a:lstStyle/>
          <a:p>
            <a:r>
              <a:rPr kumimoji="1" lang="en-US" altLang="zh-CN" sz="2000" b="1" dirty="0"/>
              <a:t>Proton beam could drive a wake field for positron acceleration. But the defocusing field in transverse prevents the positron acceleration in a long distance </a:t>
            </a:r>
            <a:r>
              <a:rPr kumimoji="1" lang="zh-CN" altLang="en-US" sz="2000" b="1" dirty="0"/>
              <a:t>。</a:t>
            </a:r>
          </a:p>
        </p:txBody>
      </p:sp>
      <p:sp>
        <p:nvSpPr>
          <p:cNvPr id="6" name="矩形 5">
            <a:extLst>
              <a:ext uri="{FF2B5EF4-FFF2-40B4-BE49-F238E27FC236}">
                <a16:creationId xmlns:a16="http://schemas.microsoft.com/office/drawing/2014/main" id="{5CBCED36-C35F-7C4D-9425-EC30414E064C}"/>
              </a:ext>
            </a:extLst>
          </p:cNvPr>
          <p:cNvSpPr/>
          <p:nvPr/>
        </p:nvSpPr>
        <p:spPr>
          <a:xfrm>
            <a:off x="469900" y="6266482"/>
            <a:ext cx="9263102" cy="461665"/>
          </a:xfrm>
          <a:prstGeom prst="rect">
            <a:avLst/>
          </a:prstGeom>
          <a:solidFill>
            <a:schemeClr val="accent2">
              <a:lumMod val="20000"/>
              <a:lumOff val="80000"/>
            </a:schemeClr>
          </a:solidFill>
        </p:spPr>
        <p:txBody>
          <a:bodyPr wrap="square">
            <a:spAutoFit/>
          </a:bodyPr>
          <a:lstStyle/>
          <a:p>
            <a:r>
              <a:rPr lang="en" altLang="zh-CN" sz="2400" b="1" dirty="0">
                <a:latin typeface="Athelas" panose="02000503000000020003" pitchFamily="2" charset="0"/>
              </a:rPr>
              <a:t>Laser and Particle Beams, 2013.</a:t>
            </a:r>
            <a:r>
              <a:rPr lang="zh-CN" altLang="en-US" sz="2400" b="1" dirty="0">
                <a:latin typeface="Athelas" panose="02000503000000020003" pitchFamily="2" charset="0"/>
              </a:rPr>
              <a:t> </a:t>
            </a:r>
            <a:r>
              <a:rPr lang="en" altLang="zh-CN" sz="2400" b="1" dirty="0">
                <a:latin typeface="Athelas" panose="02000503000000020003" pitchFamily="2" charset="0"/>
              </a:rPr>
              <a:t>doi:10.1017/S0263034613000293 </a:t>
            </a:r>
          </a:p>
        </p:txBody>
      </p:sp>
    </p:spTree>
    <p:extLst>
      <p:ext uri="{BB962C8B-B14F-4D97-AF65-F5344CB8AC3E}">
        <p14:creationId xmlns:p14="http://schemas.microsoft.com/office/powerpoint/2010/main" val="3432101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A27769E1-5356-0745-82E2-42BBB73C7074}"/>
              </a:ext>
            </a:extLst>
          </p:cNvPr>
          <p:cNvPicPr>
            <a:picLocks noChangeAspect="1"/>
          </p:cNvPicPr>
          <p:nvPr/>
        </p:nvPicPr>
        <p:blipFill>
          <a:blip r:embed="rId2"/>
          <a:stretch>
            <a:fillRect/>
          </a:stretch>
        </p:blipFill>
        <p:spPr>
          <a:xfrm>
            <a:off x="1706880" y="866504"/>
            <a:ext cx="7815072" cy="4651829"/>
          </a:xfrm>
          <a:prstGeom prst="rect">
            <a:avLst/>
          </a:prstGeom>
        </p:spPr>
      </p:pic>
      <p:sp>
        <p:nvSpPr>
          <p:cNvPr id="5" name="矩形 4">
            <a:extLst>
              <a:ext uri="{FF2B5EF4-FFF2-40B4-BE49-F238E27FC236}">
                <a16:creationId xmlns:a16="http://schemas.microsoft.com/office/drawing/2014/main" id="{985D3491-6324-A544-A511-5DD955126766}"/>
              </a:ext>
            </a:extLst>
          </p:cNvPr>
          <p:cNvSpPr/>
          <p:nvPr/>
        </p:nvSpPr>
        <p:spPr>
          <a:xfrm>
            <a:off x="642836" y="5902494"/>
            <a:ext cx="8145182" cy="646331"/>
          </a:xfrm>
          <a:prstGeom prst="rect">
            <a:avLst/>
          </a:prstGeom>
          <a:solidFill>
            <a:schemeClr val="accent2">
              <a:lumMod val="20000"/>
              <a:lumOff val="80000"/>
            </a:schemeClr>
          </a:solidFill>
        </p:spPr>
        <p:txBody>
          <a:bodyPr wrap="square">
            <a:spAutoFit/>
          </a:bodyPr>
          <a:lstStyle/>
          <a:p>
            <a:r>
              <a:rPr lang="en" altLang="zh-CN" dirty="0">
                <a:latin typeface="AdvP6F00"/>
              </a:rPr>
              <a:t>PHYSICAL REVIEW SPECIAL TOPICS - ACCELERATORS AND BEAMS </a:t>
            </a:r>
            <a:r>
              <a:rPr lang="en" altLang="zh-CN" dirty="0">
                <a:latin typeface="AdvP6F01"/>
              </a:rPr>
              <a:t>16</a:t>
            </a:r>
            <a:r>
              <a:rPr lang="en" altLang="zh-CN" dirty="0">
                <a:latin typeface="AdvP6F00"/>
              </a:rPr>
              <a:t>, 071301 (2013)</a:t>
            </a:r>
          </a:p>
          <a:p>
            <a:r>
              <a:rPr lang="en" altLang="zh-CN" b="1" dirty="0">
                <a:latin typeface="Times New Roman" panose="02020603050405020304" pitchFamily="18" charset="0"/>
                <a:cs typeface="Times New Roman" panose="02020603050405020304" pitchFamily="18" charset="0"/>
              </a:rPr>
              <a:t>SCIENTIFIC REPORTS </a:t>
            </a:r>
            <a:r>
              <a:rPr lang="en" altLang="zh-CN" dirty="0">
                <a:latin typeface="AdvOT735b620e"/>
              </a:rPr>
              <a:t>| 4 </a:t>
            </a:r>
            <a:r>
              <a:rPr lang="zh-CN" altLang="en-US" dirty="0">
                <a:latin typeface="AdvOT735b620e"/>
              </a:rPr>
              <a:t>， </a:t>
            </a:r>
            <a:r>
              <a:rPr lang="en" altLang="zh-CN" dirty="0">
                <a:latin typeface="AdvOT735b620e"/>
              </a:rPr>
              <a:t>4171 </a:t>
            </a:r>
            <a:r>
              <a:rPr lang="zh-CN" altLang="en-US" dirty="0">
                <a:latin typeface="AdvOT735b620e"/>
              </a:rPr>
              <a:t>（</a:t>
            </a:r>
            <a:r>
              <a:rPr lang="en-US" altLang="zh-CN" dirty="0">
                <a:latin typeface="AdvOT735b620e"/>
              </a:rPr>
              <a:t>2014</a:t>
            </a:r>
            <a:r>
              <a:rPr lang="zh-CN" altLang="en-US" dirty="0">
                <a:latin typeface="AdvOT735b620e"/>
              </a:rPr>
              <a:t>）</a:t>
            </a:r>
            <a:r>
              <a:rPr lang="en" altLang="zh-CN" dirty="0">
                <a:latin typeface="AdvP6F00"/>
              </a:rPr>
              <a:t> </a:t>
            </a:r>
            <a:endParaRPr lang="en" altLang="zh-CN" dirty="0"/>
          </a:p>
        </p:txBody>
      </p:sp>
      <p:sp>
        <p:nvSpPr>
          <p:cNvPr id="6" name="文本框 5">
            <a:extLst>
              <a:ext uri="{FF2B5EF4-FFF2-40B4-BE49-F238E27FC236}">
                <a16:creationId xmlns:a16="http://schemas.microsoft.com/office/drawing/2014/main" id="{8EF40FD2-A173-2F4F-9CE1-519F4188D870}"/>
              </a:ext>
            </a:extLst>
          </p:cNvPr>
          <p:cNvSpPr txBox="1"/>
          <p:nvPr/>
        </p:nvSpPr>
        <p:spPr>
          <a:xfrm>
            <a:off x="-310896" y="172001"/>
            <a:ext cx="12082272" cy="584775"/>
          </a:xfrm>
          <a:prstGeom prst="rect">
            <a:avLst/>
          </a:prstGeom>
          <a:noFill/>
        </p:spPr>
        <p:txBody>
          <a:bodyPr wrap="square" rtlCol="0">
            <a:spAutoFit/>
          </a:bodyPr>
          <a:lstStyle/>
          <a:p>
            <a:pPr algn="ctr"/>
            <a:r>
              <a:rPr kumimoji="1" lang="en-US" altLang="zh-CN" sz="3200" b="1" dirty="0">
                <a:latin typeface="Times New Roman" panose="02020603050405020304" pitchFamily="18" charset="0"/>
                <a:cs typeface="Times New Roman" panose="02020603050405020304" pitchFamily="18" charset="0"/>
              </a:rPr>
              <a:t>Positron acceleration in a hollow channel driven by proton beam </a:t>
            </a:r>
            <a:endParaRPr kumimoji="1" lang="zh-CN" alt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9814143"/>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6912</TotalTime>
  <Words>906</Words>
  <Application>Microsoft Macintosh PowerPoint</Application>
  <PresentationFormat>宽屏</PresentationFormat>
  <Paragraphs>111</Paragraphs>
  <Slides>21</Slides>
  <Notes>1</Notes>
  <HiddenSlides>0</HiddenSlides>
  <MMClips>0</MMClips>
  <ScaleCrop>false</ScaleCrop>
  <HeadingPairs>
    <vt:vector size="8" baseType="variant">
      <vt:variant>
        <vt:lpstr>已用的字体</vt:lpstr>
      </vt:variant>
      <vt:variant>
        <vt:i4>15</vt:i4>
      </vt:variant>
      <vt:variant>
        <vt:lpstr>主题</vt:lpstr>
      </vt:variant>
      <vt:variant>
        <vt:i4>1</vt:i4>
      </vt:variant>
      <vt:variant>
        <vt:lpstr>嵌入 OLE 服务器</vt:lpstr>
      </vt:variant>
      <vt:variant>
        <vt:i4>1</vt:i4>
      </vt:variant>
      <vt:variant>
        <vt:lpstr>幻灯片标题</vt:lpstr>
      </vt:variant>
      <vt:variant>
        <vt:i4>21</vt:i4>
      </vt:variant>
    </vt:vector>
  </HeadingPairs>
  <TitlesOfParts>
    <vt:vector size="38" baseType="lpstr">
      <vt:lpstr>等线</vt:lpstr>
      <vt:lpstr>等线 Light</vt:lpstr>
      <vt:lpstr>仿宋</vt:lpstr>
      <vt:lpstr>仿宋_GB2312</vt:lpstr>
      <vt:lpstr>黑体</vt:lpstr>
      <vt:lpstr>宋体</vt:lpstr>
      <vt:lpstr>宋体</vt:lpstr>
      <vt:lpstr>微软雅黑</vt:lpstr>
      <vt:lpstr>AdvOT735b620e</vt:lpstr>
      <vt:lpstr>AdvP6F00</vt:lpstr>
      <vt:lpstr>AdvP6F01</vt:lpstr>
      <vt:lpstr>Arial</vt:lpstr>
      <vt:lpstr>Athelas</vt:lpstr>
      <vt:lpstr>Times</vt:lpstr>
      <vt:lpstr>Times New Roman</vt:lpstr>
      <vt:lpstr>Office 主题​​</vt:lpstr>
      <vt:lpstr>Graph</vt:lpstr>
      <vt:lpstr>PowerPoint 演示文稿</vt:lpstr>
      <vt:lpstr>PowerPoint 演示文稿</vt:lpstr>
      <vt:lpstr>The experiment platform for “Ultrafast Sub-atomic Physics” at SULF is now in operation, where 10 PW laser is used.</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When the electron beam goes through the back surface, strong coherent transition radiation of frequency several THz is generated, due the the small size and large charge number of the electron beam.</vt:lpstr>
      <vt:lpstr>PowerPoint 演示文稿</vt:lpstr>
      <vt:lpstr>PowerPoint 演示文稿</vt:lpstr>
      <vt:lpstr>PowerPoint 演示文稿</vt:lpstr>
      <vt:lpstr>Positron beam acceleration with coherent transition radiation driven by conventional electron beam</vt:lpstr>
      <vt:lpstr>PowerPoint 演示文稿</vt:lpstr>
      <vt:lpstr>PowerPoint 演示文稿</vt:lpstr>
      <vt:lpstr>PowerPoint 演示文稿</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Baifei Shen</dc:creator>
  <cp:lastModifiedBy>Microsoft Office User</cp:lastModifiedBy>
  <cp:revision>66</cp:revision>
  <dcterms:created xsi:type="dcterms:W3CDTF">2020-12-11T00:16:21Z</dcterms:created>
  <dcterms:modified xsi:type="dcterms:W3CDTF">2021-01-15T01:54:45Z</dcterms:modified>
</cp:coreProperties>
</file>