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tmp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tags/tag2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996" r:id="rId2"/>
    <p:sldId id="3104" r:id="rId3"/>
    <p:sldId id="3125" r:id="rId4"/>
    <p:sldId id="3114" r:id="rId5"/>
    <p:sldId id="3079" r:id="rId6"/>
    <p:sldId id="3061" r:id="rId7"/>
    <p:sldId id="3145" r:id="rId8"/>
    <p:sldId id="3146" r:id="rId9"/>
    <p:sldId id="3147" r:id="rId10"/>
    <p:sldId id="2938" r:id="rId11"/>
    <p:sldId id="3034" r:id="rId12"/>
    <p:sldId id="3035" r:id="rId13"/>
    <p:sldId id="3127" r:id="rId14"/>
    <p:sldId id="3138" r:id="rId15"/>
    <p:sldId id="3071" r:id="rId16"/>
    <p:sldId id="3058" r:id="rId17"/>
    <p:sldId id="3136" r:id="rId18"/>
    <p:sldId id="3139" r:id="rId19"/>
    <p:sldId id="3078" r:id="rId20"/>
    <p:sldId id="3119" r:id="rId21"/>
    <p:sldId id="3097" r:id="rId22"/>
    <p:sldId id="3116" r:id="rId23"/>
    <p:sldId id="3117" r:id="rId24"/>
    <p:sldId id="3118" r:id="rId25"/>
    <p:sldId id="3120" r:id="rId26"/>
    <p:sldId id="3121" r:id="rId27"/>
    <p:sldId id="3122" r:id="rId28"/>
    <p:sldId id="3130" r:id="rId29"/>
    <p:sldId id="3141" r:id="rId30"/>
    <p:sldId id="3142" r:id="rId31"/>
    <p:sldId id="3077" r:id="rId32"/>
    <p:sldId id="2965" r:id="rId33"/>
  </p:sldIdLst>
  <p:sldSz cx="9144000" cy="6858000" type="screen4x3"/>
  <p:notesSz cx="6761163" cy="99425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6pPr>
    <a:lvl7pPr marL="2743200" algn="l" defTabSz="914400" rtl="0" eaLnBrk="1" latinLnBrk="0" hangingPunct="1"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7pPr>
    <a:lvl8pPr marL="3200400" algn="l" defTabSz="914400" rtl="0" eaLnBrk="1" latinLnBrk="0" hangingPunct="1"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8pPr>
    <a:lvl9pPr marL="3657600" algn="l" defTabSz="914400" rtl="0" eaLnBrk="1" latinLnBrk="0" hangingPunct="1">
      <a:defRPr kumimoji="1" sz="28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00"/>
    <a:srgbClr val="FFFFCC"/>
    <a:srgbClr val="0066FF"/>
    <a:srgbClr val="CCECFF"/>
    <a:srgbClr val="0000CC"/>
    <a:srgbClr val="FFFFFF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0009" autoAdjust="0"/>
  </p:normalViewPr>
  <p:slideViewPr>
    <p:cSldViewPr>
      <p:cViewPr>
        <p:scale>
          <a:sx n="80" d="100"/>
          <a:sy n="80" d="100"/>
        </p:scale>
        <p:origin x="-1820" y="-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858B18C-6D71-4E4F-AD67-EBDA288D9859}" type="doc">
      <dgm:prSet loTypeId="urn:microsoft.com/office/officeart/2005/8/layout/orgChart1" loCatId="hierarchy" qsTypeId="urn:microsoft.com/office/officeart/2005/8/quickstyle/3d3" qsCatId="3D" csTypeId="urn:microsoft.com/office/officeart/2005/8/colors/accent2_1" csCatId="accent2" phldr="1"/>
      <dgm:spPr/>
      <dgm:t>
        <a:bodyPr/>
        <a:lstStyle/>
        <a:p>
          <a:endParaRPr lang="zh-CN" altLang="en-US"/>
        </a:p>
      </dgm:t>
    </dgm:pt>
    <dgm:pt modelId="{B29311AF-7377-40F5-B3A6-6382509166FE}">
      <dgm:prSet phldrT="[文本]" custT="1"/>
      <dgm:spPr/>
      <dgm:t>
        <a:bodyPr/>
        <a:lstStyle/>
        <a:p>
          <a:r>
            <a:rPr kumimoji="1" lang="en-US" altLang="zh-CN" sz="1800" b="1" kern="1200" dirty="0" smtClean="0">
              <a:solidFill>
                <a:srgbClr val="FF0000"/>
              </a:solidFill>
              <a:latin typeface="+mn-lt"/>
              <a:ea typeface="黑体" pitchFamily="2" charset="-122"/>
              <a:cs typeface="+mn-cs"/>
            </a:rPr>
            <a:t>3 major issues</a:t>
          </a:r>
          <a:endParaRPr kumimoji="1" lang="zh-CN" altLang="en-US" sz="1800" b="1" kern="1200" dirty="0" smtClean="0">
            <a:solidFill>
              <a:srgbClr val="FF0000"/>
            </a:solidFill>
            <a:latin typeface="+mn-lt"/>
            <a:ea typeface="黑体" pitchFamily="2" charset="-122"/>
            <a:cs typeface="+mn-cs"/>
          </a:endParaRPr>
        </a:p>
      </dgm:t>
    </dgm:pt>
    <dgm:pt modelId="{9AB561F5-A264-4118-B076-19D19782BBEE}" type="parTrans" cxnId="{1FEFB754-CFD3-432A-A181-462220A40A88}">
      <dgm:prSet/>
      <dgm:spPr/>
      <dgm:t>
        <a:bodyPr/>
        <a:lstStyle/>
        <a:p>
          <a:endParaRPr lang="zh-CN" altLang="en-US"/>
        </a:p>
      </dgm:t>
    </dgm:pt>
    <dgm:pt modelId="{09E91224-C7AD-4119-875F-6D24B319A88E}" type="sibTrans" cxnId="{1FEFB754-CFD3-432A-A181-462220A40A88}">
      <dgm:prSet/>
      <dgm:spPr/>
      <dgm:t>
        <a:bodyPr/>
        <a:lstStyle/>
        <a:p>
          <a:endParaRPr lang="zh-CN" altLang="en-US"/>
        </a:p>
      </dgm:t>
    </dgm:pt>
    <dgm:pt modelId="{0AE7091A-3529-461B-B77B-3639761B882E}">
      <dgm:prSet phldrT="[文本]" custT="1"/>
      <dgm:spPr/>
      <dgm:t>
        <a:bodyPr/>
        <a:lstStyle/>
        <a:p>
          <a:r>
            <a:rPr lang="en-US" altLang="zh-CN" sz="1600" b="1" dirty="0" smtClean="0">
              <a:solidFill>
                <a:srgbClr val="0000CC"/>
              </a:solidFill>
              <a:ea typeface="楷体_GB2312" pitchFamily="49" charset="-122"/>
            </a:rPr>
            <a:t>Electron injector</a:t>
          </a:r>
          <a:endParaRPr lang="zh-CN" altLang="en-US" sz="1600" dirty="0">
            <a:solidFill>
              <a:srgbClr val="0000CC"/>
            </a:solidFill>
          </a:endParaRPr>
        </a:p>
      </dgm:t>
    </dgm:pt>
    <dgm:pt modelId="{E333AA44-7968-4756-84E0-7BAD5526572F}" type="parTrans" cxnId="{8C05CF76-8CDB-475A-AE54-3DD284753148}">
      <dgm:prSet/>
      <dgm:spPr/>
      <dgm:t>
        <a:bodyPr/>
        <a:lstStyle/>
        <a:p>
          <a:endParaRPr lang="zh-CN" altLang="en-US"/>
        </a:p>
      </dgm:t>
    </dgm:pt>
    <dgm:pt modelId="{A5518DBB-2AE1-4015-8925-0CC55090DE28}" type="sibTrans" cxnId="{8C05CF76-8CDB-475A-AE54-3DD284753148}">
      <dgm:prSet/>
      <dgm:spPr/>
      <dgm:t>
        <a:bodyPr/>
        <a:lstStyle/>
        <a:p>
          <a:endParaRPr lang="zh-CN" altLang="en-US"/>
        </a:p>
      </dgm:t>
    </dgm:pt>
    <dgm:pt modelId="{A80B7D54-44AE-4CDE-A9C7-ACABD7F8FC8D}">
      <dgm:prSet phldrT="[文本]" custT="1"/>
      <dgm:spPr/>
      <dgm:t>
        <a:bodyPr/>
        <a:lstStyle/>
        <a:p>
          <a:r>
            <a:rPr lang="en-US" altLang="zh-CN" sz="1600" b="1" dirty="0" smtClean="0">
              <a:solidFill>
                <a:srgbClr val="0000CC"/>
              </a:solidFill>
              <a:ea typeface="楷体_GB2312" pitchFamily="49" charset="-122"/>
            </a:rPr>
            <a:t>Energy chirp control</a:t>
          </a:r>
          <a:endParaRPr lang="zh-CN" altLang="en-US" sz="1600" b="1" dirty="0" smtClean="0">
            <a:solidFill>
              <a:srgbClr val="0000CC"/>
            </a:solidFill>
            <a:ea typeface="楷体_GB2312" pitchFamily="49" charset="-122"/>
          </a:endParaRPr>
        </a:p>
      </dgm:t>
    </dgm:pt>
    <dgm:pt modelId="{8A5054FD-E25D-48EC-81CA-4582679F6BCF}" type="parTrans" cxnId="{255BD459-E02D-4F48-9556-1967EED3DB6C}">
      <dgm:prSet/>
      <dgm:spPr/>
      <dgm:t>
        <a:bodyPr/>
        <a:lstStyle/>
        <a:p>
          <a:endParaRPr lang="zh-CN" altLang="en-US"/>
        </a:p>
      </dgm:t>
    </dgm:pt>
    <dgm:pt modelId="{6A418A69-6E27-44E1-8F26-9E89832611F1}" type="sibTrans" cxnId="{255BD459-E02D-4F48-9556-1967EED3DB6C}">
      <dgm:prSet/>
      <dgm:spPr/>
      <dgm:t>
        <a:bodyPr/>
        <a:lstStyle/>
        <a:p>
          <a:endParaRPr lang="zh-CN" altLang="en-US"/>
        </a:p>
      </dgm:t>
    </dgm:pt>
    <dgm:pt modelId="{10A5BC54-D1BE-496A-8D16-9B1676C1BF99}">
      <dgm:prSet phldrT="[文本]" custT="1"/>
      <dgm:spPr/>
      <dgm:t>
        <a:bodyPr/>
        <a:lstStyle/>
        <a:p>
          <a:r>
            <a:rPr lang="en-US" altLang="zh-CN" sz="1600" b="1" dirty="0" smtClean="0">
              <a:solidFill>
                <a:srgbClr val="0000CC"/>
              </a:solidFill>
              <a:ea typeface="楷体_GB2312" pitchFamily="49" charset="-122"/>
            </a:rPr>
            <a:t>Efficient acceleration</a:t>
          </a:r>
          <a:endParaRPr lang="zh-CN" altLang="en-US" sz="1600" b="1" dirty="0" smtClean="0">
            <a:solidFill>
              <a:srgbClr val="0000CC"/>
            </a:solidFill>
            <a:ea typeface="楷体_GB2312" pitchFamily="49" charset="-122"/>
          </a:endParaRPr>
        </a:p>
      </dgm:t>
    </dgm:pt>
    <dgm:pt modelId="{1896D506-BFBA-44F0-BF5E-4AC54567EB1F}" type="parTrans" cxnId="{6631BFA2-4863-4B0F-B59A-EC0971A73C7A}">
      <dgm:prSet/>
      <dgm:spPr/>
      <dgm:t>
        <a:bodyPr/>
        <a:lstStyle/>
        <a:p>
          <a:endParaRPr lang="zh-CN" altLang="en-US"/>
        </a:p>
      </dgm:t>
    </dgm:pt>
    <dgm:pt modelId="{FB273369-CC39-4F5D-93B0-C0C3405DAB59}" type="sibTrans" cxnId="{6631BFA2-4863-4B0F-B59A-EC0971A73C7A}">
      <dgm:prSet/>
      <dgm:spPr/>
      <dgm:t>
        <a:bodyPr/>
        <a:lstStyle/>
        <a:p>
          <a:endParaRPr lang="zh-CN" altLang="en-US"/>
        </a:p>
      </dgm:t>
    </dgm:pt>
    <dgm:pt modelId="{72BB3A17-6982-4A99-A45F-2AC30D26080A}" type="pres">
      <dgm:prSet presAssocID="{3858B18C-6D71-4E4F-AD67-EBDA288D985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F883381D-8AB8-4A2D-8E85-B3F9D77D2669}" type="pres">
      <dgm:prSet presAssocID="{B29311AF-7377-40F5-B3A6-6382509166FE}" presName="hierRoot1" presStyleCnt="0">
        <dgm:presLayoutVars>
          <dgm:hierBranch val="init"/>
        </dgm:presLayoutVars>
      </dgm:prSet>
      <dgm:spPr/>
    </dgm:pt>
    <dgm:pt modelId="{55340065-0403-4FB0-8FE1-5F85BB883C56}" type="pres">
      <dgm:prSet presAssocID="{B29311AF-7377-40F5-B3A6-6382509166FE}" presName="rootComposite1" presStyleCnt="0"/>
      <dgm:spPr/>
    </dgm:pt>
    <dgm:pt modelId="{3FA32E39-ACFB-47E8-A98B-AAE427067E52}" type="pres">
      <dgm:prSet presAssocID="{B29311AF-7377-40F5-B3A6-6382509166FE}" presName="rootText1" presStyleLbl="node0" presStyleIdx="0" presStyleCnt="1" custScaleX="195077" custScaleY="66433" custLinFactNeighborX="741" custLinFactNeighborY="-5087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608FC1E-6B4A-4EBE-909A-98545A7E64CF}" type="pres">
      <dgm:prSet presAssocID="{B29311AF-7377-40F5-B3A6-6382509166FE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676BEF81-6F76-4999-8435-AD6BE1BD6175}" type="pres">
      <dgm:prSet presAssocID="{B29311AF-7377-40F5-B3A6-6382509166FE}" presName="hierChild2" presStyleCnt="0"/>
      <dgm:spPr/>
    </dgm:pt>
    <dgm:pt modelId="{621C0558-ECB3-4E63-938F-FE2013E75DCD}" type="pres">
      <dgm:prSet presAssocID="{E333AA44-7968-4756-84E0-7BAD5526572F}" presName="Name37" presStyleLbl="parChTrans1D2" presStyleIdx="0" presStyleCnt="3"/>
      <dgm:spPr/>
      <dgm:t>
        <a:bodyPr/>
        <a:lstStyle/>
        <a:p>
          <a:endParaRPr lang="zh-CN" altLang="en-US"/>
        </a:p>
      </dgm:t>
    </dgm:pt>
    <dgm:pt modelId="{70C4CF7C-4E9C-4810-A396-F3EB04E7507C}" type="pres">
      <dgm:prSet presAssocID="{0AE7091A-3529-461B-B77B-3639761B882E}" presName="hierRoot2" presStyleCnt="0">
        <dgm:presLayoutVars>
          <dgm:hierBranch val="init"/>
        </dgm:presLayoutVars>
      </dgm:prSet>
      <dgm:spPr/>
    </dgm:pt>
    <dgm:pt modelId="{5499C7B6-8E9C-4BF5-A1FD-6DEABDFFA844}" type="pres">
      <dgm:prSet presAssocID="{0AE7091A-3529-461B-B77B-3639761B882E}" presName="rootComposite" presStyleCnt="0"/>
      <dgm:spPr/>
    </dgm:pt>
    <dgm:pt modelId="{AF0454A5-8815-434E-B61C-F32E190BEE3A}" type="pres">
      <dgm:prSet presAssocID="{0AE7091A-3529-461B-B77B-3639761B882E}" presName="rootText" presStyleLbl="node2" presStyleIdx="0" presStyleCnt="3" custScaleX="109580" custScaleY="18465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D395952-6746-4634-937C-05C27E63A46D}" type="pres">
      <dgm:prSet presAssocID="{0AE7091A-3529-461B-B77B-3639761B882E}" presName="rootConnector" presStyleLbl="node2" presStyleIdx="0" presStyleCnt="3"/>
      <dgm:spPr/>
      <dgm:t>
        <a:bodyPr/>
        <a:lstStyle/>
        <a:p>
          <a:endParaRPr lang="zh-CN" altLang="en-US"/>
        </a:p>
      </dgm:t>
    </dgm:pt>
    <dgm:pt modelId="{9996DCFA-405C-4AB3-A811-D0E3B6BC840E}" type="pres">
      <dgm:prSet presAssocID="{0AE7091A-3529-461B-B77B-3639761B882E}" presName="hierChild4" presStyleCnt="0"/>
      <dgm:spPr/>
    </dgm:pt>
    <dgm:pt modelId="{CFF6D345-F4B6-441B-8EBF-9536078514EA}" type="pres">
      <dgm:prSet presAssocID="{0AE7091A-3529-461B-B77B-3639761B882E}" presName="hierChild5" presStyleCnt="0"/>
      <dgm:spPr/>
    </dgm:pt>
    <dgm:pt modelId="{1BC37F92-3176-4343-A351-70E2121F5B29}" type="pres">
      <dgm:prSet presAssocID="{8A5054FD-E25D-48EC-81CA-4582679F6BCF}" presName="Name37" presStyleLbl="parChTrans1D2" presStyleIdx="1" presStyleCnt="3"/>
      <dgm:spPr/>
      <dgm:t>
        <a:bodyPr/>
        <a:lstStyle/>
        <a:p>
          <a:endParaRPr lang="zh-CN" altLang="en-US"/>
        </a:p>
      </dgm:t>
    </dgm:pt>
    <dgm:pt modelId="{25AEB7B1-D954-4948-B61C-700936680B0A}" type="pres">
      <dgm:prSet presAssocID="{A80B7D54-44AE-4CDE-A9C7-ACABD7F8FC8D}" presName="hierRoot2" presStyleCnt="0">
        <dgm:presLayoutVars>
          <dgm:hierBranch val="init"/>
        </dgm:presLayoutVars>
      </dgm:prSet>
      <dgm:spPr/>
    </dgm:pt>
    <dgm:pt modelId="{96EF5EB6-4ACE-426D-889C-4D9CA16F95E6}" type="pres">
      <dgm:prSet presAssocID="{A80B7D54-44AE-4CDE-A9C7-ACABD7F8FC8D}" presName="rootComposite" presStyleCnt="0"/>
      <dgm:spPr/>
    </dgm:pt>
    <dgm:pt modelId="{E3519327-245A-4BD6-AA26-CB4C8C26B56A}" type="pres">
      <dgm:prSet presAssocID="{A80B7D54-44AE-4CDE-A9C7-ACABD7F8FC8D}" presName="rootText" presStyleLbl="node2" presStyleIdx="1" presStyleCnt="3" custScaleX="145253" custScaleY="184653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23811D2-56F6-441D-AC27-1A7D61F5A952}" type="pres">
      <dgm:prSet presAssocID="{A80B7D54-44AE-4CDE-A9C7-ACABD7F8FC8D}" presName="rootConnector" presStyleLbl="node2" presStyleIdx="1" presStyleCnt="3"/>
      <dgm:spPr/>
      <dgm:t>
        <a:bodyPr/>
        <a:lstStyle/>
        <a:p>
          <a:endParaRPr lang="zh-CN" altLang="en-US"/>
        </a:p>
      </dgm:t>
    </dgm:pt>
    <dgm:pt modelId="{9FA112FF-D634-4B76-9193-007182ACFDE1}" type="pres">
      <dgm:prSet presAssocID="{A80B7D54-44AE-4CDE-A9C7-ACABD7F8FC8D}" presName="hierChild4" presStyleCnt="0"/>
      <dgm:spPr/>
    </dgm:pt>
    <dgm:pt modelId="{72F800A5-F506-423D-9E58-D4F3370C4ACA}" type="pres">
      <dgm:prSet presAssocID="{A80B7D54-44AE-4CDE-A9C7-ACABD7F8FC8D}" presName="hierChild5" presStyleCnt="0"/>
      <dgm:spPr/>
    </dgm:pt>
    <dgm:pt modelId="{DBE8306E-FC2E-46DF-BF82-976ED5CAF5B6}" type="pres">
      <dgm:prSet presAssocID="{1896D506-BFBA-44F0-BF5E-4AC54567EB1F}" presName="Name37" presStyleLbl="parChTrans1D2" presStyleIdx="2" presStyleCnt="3"/>
      <dgm:spPr/>
      <dgm:t>
        <a:bodyPr/>
        <a:lstStyle/>
        <a:p>
          <a:endParaRPr lang="zh-CN" altLang="en-US"/>
        </a:p>
      </dgm:t>
    </dgm:pt>
    <dgm:pt modelId="{7DE39BC9-2047-4C78-8B98-7353F0DD2946}" type="pres">
      <dgm:prSet presAssocID="{10A5BC54-D1BE-496A-8D16-9B1676C1BF99}" presName="hierRoot2" presStyleCnt="0">
        <dgm:presLayoutVars>
          <dgm:hierBranch val="init"/>
        </dgm:presLayoutVars>
      </dgm:prSet>
      <dgm:spPr/>
    </dgm:pt>
    <dgm:pt modelId="{81E6C725-AC66-4F4E-88F5-188E123BFDFE}" type="pres">
      <dgm:prSet presAssocID="{10A5BC54-D1BE-496A-8D16-9B1676C1BF99}" presName="rootComposite" presStyleCnt="0"/>
      <dgm:spPr/>
    </dgm:pt>
    <dgm:pt modelId="{BF97E902-9232-4C9E-BEB4-AF9D11936CF3}" type="pres">
      <dgm:prSet presAssocID="{10A5BC54-D1BE-496A-8D16-9B1676C1BF99}" presName="rootText" presStyleLbl="node2" presStyleIdx="2" presStyleCnt="3" custScaleX="161020" custScaleY="17916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BF0DCE5-DAF1-4F13-BCEF-B2C5D7A108DA}" type="pres">
      <dgm:prSet presAssocID="{10A5BC54-D1BE-496A-8D16-9B1676C1BF99}" presName="rootConnector" presStyleLbl="node2" presStyleIdx="2" presStyleCnt="3"/>
      <dgm:spPr/>
      <dgm:t>
        <a:bodyPr/>
        <a:lstStyle/>
        <a:p>
          <a:endParaRPr lang="zh-CN" altLang="en-US"/>
        </a:p>
      </dgm:t>
    </dgm:pt>
    <dgm:pt modelId="{73002768-7A0D-4E06-A255-2CD5A109C109}" type="pres">
      <dgm:prSet presAssocID="{10A5BC54-D1BE-496A-8D16-9B1676C1BF99}" presName="hierChild4" presStyleCnt="0"/>
      <dgm:spPr/>
    </dgm:pt>
    <dgm:pt modelId="{E044A1F2-777F-429B-99C8-E662F41EC373}" type="pres">
      <dgm:prSet presAssocID="{10A5BC54-D1BE-496A-8D16-9B1676C1BF99}" presName="hierChild5" presStyleCnt="0"/>
      <dgm:spPr/>
    </dgm:pt>
    <dgm:pt modelId="{C2AD8F91-6F28-4025-B5FA-6D6B6AC4271D}" type="pres">
      <dgm:prSet presAssocID="{B29311AF-7377-40F5-B3A6-6382509166FE}" presName="hierChild3" presStyleCnt="0"/>
      <dgm:spPr/>
    </dgm:pt>
  </dgm:ptLst>
  <dgm:cxnLst>
    <dgm:cxn modelId="{E7BFF778-B313-40CB-ABAC-7FBCED180E8A}" type="presOf" srcId="{B29311AF-7377-40F5-B3A6-6382509166FE}" destId="{E608FC1E-6B4A-4EBE-909A-98545A7E64CF}" srcOrd="1" destOrd="0" presId="urn:microsoft.com/office/officeart/2005/8/layout/orgChart1"/>
    <dgm:cxn modelId="{1452FF94-49F8-4ADA-ACAC-EBA2C3E17099}" type="presOf" srcId="{8A5054FD-E25D-48EC-81CA-4582679F6BCF}" destId="{1BC37F92-3176-4343-A351-70E2121F5B29}" srcOrd="0" destOrd="0" presId="urn:microsoft.com/office/officeart/2005/8/layout/orgChart1"/>
    <dgm:cxn modelId="{6631BFA2-4863-4B0F-B59A-EC0971A73C7A}" srcId="{B29311AF-7377-40F5-B3A6-6382509166FE}" destId="{10A5BC54-D1BE-496A-8D16-9B1676C1BF99}" srcOrd="2" destOrd="0" parTransId="{1896D506-BFBA-44F0-BF5E-4AC54567EB1F}" sibTransId="{FB273369-CC39-4F5D-93B0-C0C3405DAB59}"/>
    <dgm:cxn modelId="{12E82C59-A5FA-47F7-B1AE-9A84829F5C80}" type="presOf" srcId="{10A5BC54-D1BE-496A-8D16-9B1676C1BF99}" destId="{2BF0DCE5-DAF1-4F13-BCEF-B2C5D7A108DA}" srcOrd="1" destOrd="0" presId="urn:microsoft.com/office/officeart/2005/8/layout/orgChart1"/>
    <dgm:cxn modelId="{6EC0A18A-5B58-48CA-9DA0-F406D2BE688A}" type="presOf" srcId="{0AE7091A-3529-461B-B77B-3639761B882E}" destId="{AF0454A5-8815-434E-B61C-F32E190BEE3A}" srcOrd="0" destOrd="0" presId="urn:microsoft.com/office/officeart/2005/8/layout/orgChart1"/>
    <dgm:cxn modelId="{1FEFB754-CFD3-432A-A181-462220A40A88}" srcId="{3858B18C-6D71-4E4F-AD67-EBDA288D9859}" destId="{B29311AF-7377-40F5-B3A6-6382509166FE}" srcOrd="0" destOrd="0" parTransId="{9AB561F5-A264-4118-B076-19D19782BBEE}" sibTransId="{09E91224-C7AD-4119-875F-6D24B319A88E}"/>
    <dgm:cxn modelId="{80D040A7-7873-4F27-BBAF-1758448F7317}" type="presOf" srcId="{3858B18C-6D71-4E4F-AD67-EBDA288D9859}" destId="{72BB3A17-6982-4A99-A45F-2AC30D26080A}" srcOrd="0" destOrd="0" presId="urn:microsoft.com/office/officeart/2005/8/layout/orgChart1"/>
    <dgm:cxn modelId="{60D581D4-8141-45BA-8FD3-CF2269AA9BCC}" type="presOf" srcId="{1896D506-BFBA-44F0-BF5E-4AC54567EB1F}" destId="{DBE8306E-FC2E-46DF-BF82-976ED5CAF5B6}" srcOrd="0" destOrd="0" presId="urn:microsoft.com/office/officeart/2005/8/layout/orgChart1"/>
    <dgm:cxn modelId="{8C05CF76-8CDB-475A-AE54-3DD284753148}" srcId="{B29311AF-7377-40F5-B3A6-6382509166FE}" destId="{0AE7091A-3529-461B-B77B-3639761B882E}" srcOrd="0" destOrd="0" parTransId="{E333AA44-7968-4756-84E0-7BAD5526572F}" sibTransId="{A5518DBB-2AE1-4015-8925-0CC55090DE28}"/>
    <dgm:cxn modelId="{255BD459-E02D-4F48-9556-1967EED3DB6C}" srcId="{B29311AF-7377-40F5-B3A6-6382509166FE}" destId="{A80B7D54-44AE-4CDE-A9C7-ACABD7F8FC8D}" srcOrd="1" destOrd="0" parTransId="{8A5054FD-E25D-48EC-81CA-4582679F6BCF}" sibTransId="{6A418A69-6E27-44E1-8F26-9E89832611F1}"/>
    <dgm:cxn modelId="{C4014964-7BEF-4B39-8E70-9DF729430C14}" type="presOf" srcId="{0AE7091A-3529-461B-B77B-3639761B882E}" destId="{ED395952-6746-4634-937C-05C27E63A46D}" srcOrd="1" destOrd="0" presId="urn:microsoft.com/office/officeart/2005/8/layout/orgChart1"/>
    <dgm:cxn modelId="{4BE354D9-DB9D-4327-8A04-BA2BA6A58734}" type="presOf" srcId="{10A5BC54-D1BE-496A-8D16-9B1676C1BF99}" destId="{BF97E902-9232-4C9E-BEB4-AF9D11936CF3}" srcOrd="0" destOrd="0" presId="urn:microsoft.com/office/officeart/2005/8/layout/orgChart1"/>
    <dgm:cxn modelId="{0E7324C5-7EFD-4402-A6DE-7299C046E011}" type="presOf" srcId="{E333AA44-7968-4756-84E0-7BAD5526572F}" destId="{621C0558-ECB3-4E63-938F-FE2013E75DCD}" srcOrd="0" destOrd="0" presId="urn:microsoft.com/office/officeart/2005/8/layout/orgChart1"/>
    <dgm:cxn modelId="{BD657446-A219-4CBC-8880-E241CB5295E3}" type="presOf" srcId="{B29311AF-7377-40F5-B3A6-6382509166FE}" destId="{3FA32E39-ACFB-47E8-A98B-AAE427067E52}" srcOrd="0" destOrd="0" presId="urn:microsoft.com/office/officeart/2005/8/layout/orgChart1"/>
    <dgm:cxn modelId="{15AECBF5-1B9E-4730-B06D-F47851747E0D}" type="presOf" srcId="{A80B7D54-44AE-4CDE-A9C7-ACABD7F8FC8D}" destId="{623811D2-56F6-441D-AC27-1A7D61F5A952}" srcOrd="1" destOrd="0" presId="urn:microsoft.com/office/officeart/2005/8/layout/orgChart1"/>
    <dgm:cxn modelId="{6B567FD6-8F49-4D06-8FFC-35124AB44342}" type="presOf" srcId="{A80B7D54-44AE-4CDE-A9C7-ACABD7F8FC8D}" destId="{E3519327-245A-4BD6-AA26-CB4C8C26B56A}" srcOrd="0" destOrd="0" presId="urn:microsoft.com/office/officeart/2005/8/layout/orgChart1"/>
    <dgm:cxn modelId="{DBFCCEDE-B5B8-437B-9162-E0A77F09EE2F}" type="presParOf" srcId="{72BB3A17-6982-4A99-A45F-2AC30D26080A}" destId="{F883381D-8AB8-4A2D-8E85-B3F9D77D2669}" srcOrd="0" destOrd="0" presId="urn:microsoft.com/office/officeart/2005/8/layout/orgChart1"/>
    <dgm:cxn modelId="{D8F1FD48-1009-4A3C-B12C-0F484B6685B9}" type="presParOf" srcId="{F883381D-8AB8-4A2D-8E85-B3F9D77D2669}" destId="{55340065-0403-4FB0-8FE1-5F85BB883C56}" srcOrd="0" destOrd="0" presId="urn:microsoft.com/office/officeart/2005/8/layout/orgChart1"/>
    <dgm:cxn modelId="{1785AB82-2371-4475-9358-BB39DC49ABF9}" type="presParOf" srcId="{55340065-0403-4FB0-8FE1-5F85BB883C56}" destId="{3FA32E39-ACFB-47E8-A98B-AAE427067E52}" srcOrd="0" destOrd="0" presId="urn:microsoft.com/office/officeart/2005/8/layout/orgChart1"/>
    <dgm:cxn modelId="{005E5DB5-57AA-420F-9FD4-CC824BDA0A5C}" type="presParOf" srcId="{55340065-0403-4FB0-8FE1-5F85BB883C56}" destId="{E608FC1E-6B4A-4EBE-909A-98545A7E64CF}" srcOrd="1" destOrd="0" presId="urn:microsoft.com/office/officeart/2005/8/layout/orgChart1"/>
    <dgm:cxn modelId="{68873964-E2D9-4C43-AC51-5D82C5928F1D}" type="presParOf" srcId="{F883381D-8AB8-4A2D-8E85-B3F9D77D2669}" destId="{676BEF81-6F76-4999-8435-AD6BE1BD6175}" srcOrd="1" destOrd="0" presId="urn:microsoft.com/office/officeart/2005/8/layout/orgChart1"/>
    <dgm:cxn modelId="{A3AC7046-1095-47E7-A9CA-8A72BA2E8FA9}" type="presParOf" srcId="{676BEF81-6F76-4999-8435-AD6BE1BD6175}" destId="{621C0558-ECB3-4E63-938F-FE2013E75DCD}" srcOrd="0" destOrd="0" presId="urn:microsoft.com/office/officeart/2005/8/layout/orgChart1"/>
    <dgm:cxn modelId="{42F0C0C5-6C95-401F-B9C0-FEF46EC0B5FC}" type="presParOf" srcId="{676BEF81-6F76-4999-8435-AD6BE1BD6175}" destId="{70C4CF7C-4E9C-4810-A396-F3EB04E7507C}" srcOrd="1" destOrd="0" presId="urn:microsoft.com/office/officeart/2005/8/layout/orgChart1"/>
    <dgm:cxn modelId="{78DBE2E6-47FB-471B-892A-FBC195C677B1}" type="presParOf" srcId="{70C4CF7C-4E9C-4810-A396-F3EB04E7507C}" destId="{5499C7B6-8E9C-4BF5-A1FD-6DEABDFFA844}" srcOrd="0" destOrd="0" presId="urn:microsoft.com/office/officeart/2005/8/layout/orgChart1"/>
    <dgm:cxn modelId="{D0926533-1193-427E-86BA-ABFF12A92587}" type="presParOf" srcId="{5499C7B6-8E9C-4BF5-A1FD-6DEABDFFA844}" destId="{AF0454A5-8815-434E-B61C-F32E190BEE3A}" srcOrd="0" destOrd="0" presId="urn:microsoft.com/office/officeart/2005/8/layout/orgChart1"/>
    <dgm:cxn modelId="{403B7500-3DCC-4E6A-9FD8-6FB20C06C648}" type="presParOf" srcId="{5499C7B6-8E9C-4BF5-A1FD-6DEABDFFA844}" destId="{ED395952-6746-4634-937C-05C27E63A46D}" srcOrd="1" destOrd="0" presId="urn:microsoft.com/office/officeart/2005/8/layout/orgChart1"/>
    <dgm:cxn modelId="{C68A9C92-694D-472C-97A9-B686F7D4B346}" type="presParOf" srcId="{70C4CF7C-4E9C-4810-A396-F3EB04E7507C}" destId="{9996DCFA-405C-4AB3-A811-D0E3B6BC840E}" srcOrd="1" destOrd="0" presId="urn:microsoft.com/office/officeart/2005/8/layout/orgChart1"/>
    <dgm:cxn modelId="{F985B7A3-80D7-4174-B437-3137C61C0D9C}" type="presParOf" srcId="{70C4CF7C-4E9C-4810-A396-F3EB04E7507C}" destId="{CFF6D345-F4B6-441B-8EBF-9536078514EA}" srcOrd="2" destOrd="0" presId="urn:microsoft.com/office/officeart/2005/8/layout/orgChart1"/>
    <dgm:cxn modelId="{0388C04A-8E5D-40CD-AE46-19D7D4C07F87}" type="presParOf" srcId="{676BEF81-6F76-4999-8435-AD6BE1BD6175}" destId="{1BC37F92-3176-4343-A351-70E2121F5B29}" srcOrd="2" destOrd="0" presId="urn:microsoft.com/office/officeart/2005/8/layout/orgChart1"/>
    <dgm:cxn modelId="{0B0C97A1-8EC3-4E69-B274-7148EC4AB6AD}" type="presParOf" srcId="{676BEF81-6F76-4999-8435-AD6BE1BD6175}" destId="{25AEB7B1-D954-4948-B61C-700936680B0A}" srcOrd="3" destOrd="0" presId="urn:microsoft.com/office/officeart/2005/8/layout/orgChart1"/>
    <dgm:cxn modelId="{49E1DD2F-E097-4F7E-9887-09C879F821B3}" type="presParOf" srcId="{25AEB7B1-D954-4948-B61C-700936680B0A}" destId="{96EF5EB6-4ACE-426D-889C-4D9CA16F95E6}" srcOrd="0" destOrd="0" presId="urn:microsoft.com/office/officeart/2005/8/layout/orgChart1"/>
    <dgm:cxn modelId="{ABA50B32-590C-4351-91E4-6C5A29D7E218}" type="presParOf" srcId="{96EF5EB6-4ACE-426D-889C-4D9CA16F95E6}" destId="{E3519327-245A-4BD6-AA26-CB4C8C26B56A}" srcOrd="0" destOrd="0" presId="urn:microsoft.com/office/officeart/2005/8/layout/orgChart1"/>
    <dgm:cxn modelId="{FE9F7344-22FD-4B8D-A164-8A823352BEFD}" type="presParOf" srcId="{96EF5EB6-4ACE-426D-889C-4D9CA16F95E6}" destId="{623811D2-56F6-441D-AC27-1A7D61F5A952}" srcOrd="1" destOrd="0" presId="urn:microsoft.com/office/officeart/2005/8/layout/orgChart1"/>
    <dgm:cxn modelId="{7D93EB37-D33E-487B-BB38-98E5D9FDA7B7}" type="presParOf" srcId="{25AEB7B1-D954-4948-B61C-700936680B0A}" destId="{9FA112FF-D634-4B76-9193-007182ACFDE1}" srcOrd="1" destOrd="0" presId="urn:microsoft.com/office/officeart/2005/8/layout/orgChart1"/>
    <dgm:cxn modelId="{7B293D2E-A5D6-4C4D-BC74-EB3FCB541F4B}" type="presParOf" srcId="{25AEB7B1-D954-4948-B61C-700936680B0A}" destId="{72F800A5-F506-423D-9E58-D4F3370C4ACA}" srcOrd="2" destOrd="0" presId="urn:microsoft.com/office/officeart/2005/8/layout/orgChart1"/>
    <dgm:cxn modelId="{34659479-EB59-40D2-A21C-0C943F56E676}" type="presParOf" srcId="{676BEF81-6F76-4999-8435-AD6BE1BD6175}" destId="{DBE8306E-FC2E-46DF-BF82-976ED5CAF5B6}" srcOrd="4" destOrd="0" presId="urn:microsoft.com/office/officeart/2005/8/layout/orgChart1"/>
    <dgm:cxn modelId="{E2203B47-DA40-4C37-958A-264A746005B2}" type="presParOf" srcId="{676BEF81-6F76-4999-8435-AD6BE1BD6175}" destId="{7DE39BC9-2047-4C78-8B98-7353F0DD2946}" srcOrd="5" destOrd="0" presId="urn:microsoft.com/office/officeart/2005/8/layout/orgChart1"/>
    <dgm:cxn modelId="{1B82B709-1808-4228-A661-EE55F3CF2122}" type="presParOf" srcId="{7DE39BC9-2047-4C78-8B98-7353F0DD2946}" destId="{81E6C725-AC66-4F4E-88F5-188E123BFDFE}" srcOrd="0" destOrd="0" presId="urn:microsoft.com/office/officeart/2005/8/layout/orgChart1"/>
    <dgm:cxn modelId="{33B2726F-A906-4C82-95A6-70105D33DD28}" type="presParOf" srcId="{81E6C725-AC66-4F4E-88F5-188E123BFDFE}" destId="{BF97E902-9232-4C9E-BEB4-AF9D11936CF3}" srcOrd="0" destOrd="0" presId="urn:microsoft.com/office/officeart/2005/8/layout/orgChart1"/>
    <dgm:cxn modelId="{133C2D54-7767-4767-8D60-D112C6ACB995}" type="presParOf" srcId="{81E6C725-AC66-4F4E-88F5-188E123BFDFE}" destId="{2BF0DCE5-DAF1-4F13-BCEF-B2C5D7A108DA}" srcOrd="1" destOrd="0" presId="urn:microsoft.com/office/officeart/2005/8/layout/orgChart1"/>
    <dgm:cxn modelId="{64DC9D67-A9FF-4FDC-8163-AB9A1282F849}" type="presParOf" srcId="{7DE39BC9-2047-4C78-8B98-7353F0DD2946}" destId="{73002768-7A0D-4E06-A255-2CD5A109C109}" srcOrd="1" destOrd="0" presId="urn:microsoft.com/office/officeart/2005/8/layout/orgChart1"/>
    <dgm:cxn modelId="{C8B7AA29-BFF5-4CA4-A72A-B188426AA4EB}" type="presParOf" srcId="{7DE39BC9-2047-4C78-8B98-7353F0DD2946}" destId="{E044A1F2-777F-429B-99C8-E662F41EC373}" srcOrd="2" destOrd="0" presId="urn:microsoft.com/office/officeart/2005/8/layout/orgChart1"/>
    <dgm:cxn modelId="{DA1D2E26-6FCD-4B15-B6D7-0EC8CD5CA580}" type="presParOf" srcId="{F883381D-8AB8-4A2D-8E85-B3F9D77D2669}" destId="{C2AD8F91-6F28-4025-B5FA-6D6B6AC4271D}" srcOrd="2" destOrd="0" presId="urn:microsoft.com/office/officeart/2005/8/layout/orgChart1"/>
  </dgm:cxnLst>
  <dgm:bg>
    <a:solidFill>
      <a:schemeClr val="bg1"/>
    </a:solidFill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BE8306E-FC2E-46DF-BF82-976ED5CAF5B6}">
      <dsp:nvSpPr>
        <dsp:cNvPr id="0" name=""/>
        <dsp:cNvSpPr/>
      </dsp:nvSpPr>
      <dsp:spPr>
        <a:xfrm>
          <a:off x="1899214" y="672220"/>
          <a:ext cx="1220018" cy="3836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905"/>
              </a:lnTo>
              <a:lnTo>
                <a:pt x="1220018" y="296905"/>
              </a:lnTo>
              <a:lnTo>
                <a:pt x="1220018" y="38365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C37F92-3176-4343-A351-70E2121F5B29}">
      <dsp:nvSpPr>
        <dsp:cNvPr id="0" name=""/>
        <dsp:cNvSpPr/>
      </dsp:nvSpPr>
      <dsp:spPr>
        <a:xfrm>
          <a:off x="1680607" y="672220"/>
          <a:ext cx="218607" cy="383650"/>
        </a:xfrm>
        <a:custGeom>
          <a:avLst/>
          <a:gdLst/>
          <a:ahLst/>
          <a:cxnLst/>
          <a:rect l="0" t="0" r="0" b="0"/>
          <a:pathLst>
            <a:path>
              <a:moveTo>
                <a:pt x="218607" y="0"/>
              </a:moveTo>
              <a:lnTo>
                <a:pt x="218607" y="296905"/>
              </a:lnTo>
              <a:lnTo>
                <a:pt x="0" y="296905"/>
              </a:lnTo>
              <a:lnTo>
                <a:pt x="0" y="38365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1C0558-ECB3-4E63-938F-FE2013E75DCD}">
      <dsp:nvSpPr>
        <dsp:cNvPr id="0" name=""/>
        <dsp:cNvSpPr/>
      </dsp:nvSpPr>
      <dsp:spPr>
        <a:xfrm>
          <a:off x="454467" y="672220"/>
          <a:ext cx="1444747" cy="383650"/>
        </a:xfrm>
        <a:custGeom>
          <a:avLst/>
          <a:gdLst/>
          <a:ahLst/>
          <a:cxnLst/>
          <a:rect l="0" t="0" r="0" b="0"/>
          <a:pathLst>
            <a:path>
              <a:moveTo>
                <a:pt x="1444747" y="0"/>
              </a:moveTo>
              <a:lnTo>
                <a:pt x="1444747" y="296905"/>
              </a:lnTo>
              <a:lnTo>
                <a:pt x="0" y="296905"/>
              </a:lnTo>
              <a:lnTo>
                <a:pt x="0" y="38365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32E39-ACFB-47E8-A98B-AAE427067E52}">
      <dsp:nvSpPr>
        <dsp:cNvPr id="0" name=""/>
        <dsp:cNvSpPr/>
      </dsp:nvSpPr>
      <dsp:spPr>
        <a:xfrm>
          <a:off x="1093402" y="397802"/>
          <a:ext cx="1611625" cy="274417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en-US" altLang="zh-CN" sz="1800" b="1" kern="1200" dirty="0" smtClean="0">
              <a:solidFill>
                <a:srgbClr val="FF0000"/>
              </a:solidFill>
              <a:latin typeface="+mn-lt"/>
              <a:ea typeface="黑体" pitchFamily="2" charset="-122"/>
              <a:cs typeface="+mn-cs"/>
            </a:rPr>
            <a:t>3 major issues</a:t>
          </a:r>
          <a:endParaRPr kumimoji="1" lang="zh-CN" altLang="en-US" sz="1800" b="1" kern="1200" dirty="0" smtClean="0">
            <a:solidFill>
              <a:srgbClr val="FF0000"/>
            </a:solidFill>
            <a:latin typeface="+mn-lt"/>
            <a:ea typeface="黑体" pitchFamily="2" charset="-122"/>
            <a:cs typeface="+mn-cs"/>
          </a:endParaRPr>
        </a:p>
      </dsp:txBody>
      <dsp:txXfrm>
        <a:off x="1093402" y="397802"/>
        <a:ext cx="1611625" cy="274417"/>
      </dsp:txXfrm>
    </dsp:sp>
    <dsp:sp modelId="{AF0454A5-8815-434E-B61C-F32E190BEE3A}">
      <dsp:nvSpPr>
        <dsp:cNvPr id="0" name=""/>
        <dsp:cNvSpPr/>
      </dsp:nvSpPr>
      <dsp:spPr>
        <a:xfrm>
          <a:off x="1820" y="1055870"/>
          <a:ext cx="905293" cy="7627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>
              <a:solidFill>
                <a:srgbClr val="0000CC"/>
              </a:solidFill>
              <a:ea typeface="楷体_GB2312" pitchFamily="49" charset="-122"/>
            </a:rPr>
            <a:t>Electron injector</a:t>
          </a:r>
          <a:endParaRPr lang="zh-CN" altLang="en-US" sz="1600" kern="1200" dirty="0">
            <a:solidFill>
              <a:srgbClr val="0000CC"/>
            </a:solidFill>
          </a:endParaRPr>
        </a:p>
      </dsp:txBody>
      <dsp:txXfrm>
        <a:off x="1820" y="1055870"/>
        <a:ext cx="905293" cy="762753"/>
      </dsp:txXfrm>
    </dsp:sp>
    <dsp:sp modelId="{E3519327-245A-4BD6-AA26-CB4C8C26B56A}">
      <dsp:nvSpPr>
        <dsp:cNvPr id="0" name=""/>
        <dsp:cNvSpPr/>
      </dsp:nvSpPr>
      <dsp:spPr>
        <a:xfrm>
          <a:off x="1080604" y="1055870"/>
          <a:ext cx="1200005" cy="76275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>
              <a:solidFill>
                <a:srgbClr val="0000CC"/>
              </a:solidFill>
              <a:ea typeface="楷体_GB2312" pitchFamily="49" charset="-122"/>
            </a:rPr>
            <a:t>Energy chirp control</a:t>
          </a:r>
          <a:endParaRPr lang="zh-CN" altLang="en-US" sz="1600" b="1" kern="1200" dirty="0" smtClean="0">
            <a:solidFill>
              <a:srgbClr val="0000CC"/>
            </a:solidFill>
            <a:ea typeface="楷体_GB2312" pitchFamily="49" charset="-122"/>
          </a:endParaRPr>
        </a:p>
      </dsp:txBody>
      <dsp:txXfrm>
        <a:off x="1080604" y="1055870"/>
        <a:ext cx="1200005" cy="762753"/>
      </dsp:txXfrm>
    </dsp:sp>
    <dsp:sp modelId="{BF97E902-9232-4C9E-BEB4-AF9D11936CF3}">
      <dsp:nvSpPr>
        <dsp:cNvPr id="0" name=""/>
        <dsp:cNvSpPr/>
      </dsp:nvSpPr>
      <dsp:spPr>
        <a:xfrm>
          <a:off x="2454101" y="1055870"/>
          <a:ext cx="1330264" cy="7401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600" b="1" kern="1200" dirty="0" smtClean="0">
              <a:solidFill>
                <a:srgbClr val="0000CC"/>
              </a:solidFill>
              <a:ea typeface="楷体_GB2312" pitchFamily="49" charset="-122"/>
            </a:rPr>
            <a:t>Efficient acceleration</a:t>
          </a:r>
          <a:endParaRPr lang="zh-CN" altLang="en-US" sz="1600" b="1" kern="1200" dirty="0" smtClean="0">
            <a:solidFill>
              <a:srgbClr val="0000CC"/>
            </a:solidFill>
            <a:ea typeface="楷体_GB2312" pitchFamily="49" charset="-122"/>
          </a:endParaRPr>
        </a:p>
      </dsp:txBody>
      <dsp:txXfrm>
        <a:off x="2454101" y="1055870"/>
        <a:ext cx="1330264" cy="7401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Relationship Id="rId4" Type="http://schemas.openxmlformats.org/officeDocument/2006/relationships/image" Target="../media/image39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54.wmf"/><Relationship Id="rId1" Type="http://schemas.openxmlformats.org/officeDocument/2006/relationships/image" Target="../media/image53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image" Target="../media/image7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30525" cy="49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30639" y="0"/>
            <a:ext cx="2930525" cy="49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45070"/>
            <a:ext cx="2930525" cy="49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614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30639" y="9445070"/>
            <a:ext cx="2930525" cy="49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498A9210-FE6B-49AB-8C0D-EC7CF44621B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9315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30525" cy="49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69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9" y="0"/>
            <a:ext cx="2930525" cy="497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6938" y="746125"/>
            <a:ext cx="49688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69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1701" y="4723330"/>
            <a:ext cx="4957763" cy="447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1669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45070"/>
            <a:ext cx="2930525" cy="49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69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9" y="9445070"/>
            <a:ext cx="2930525" cy="49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pPr>
              <a:defRPr/>
            </a:pPr>
            <a:fld id="{CC0C01E6-208D-42B5-9971-ECC7EA2861A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447660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DFE03CA-772F-4821-86A2-8004E98C853C}" type="slidenum">
              <a:rPr lang="zh-CN" altLang="en-US" smtClean="0"/>
              <a:pPr>
                <a:defRPr/>
              </a:pPr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8E1CA6-6CDA-4D2C-BA31-A4583D906CAB}" type="slidenum">
              <a:rPr lang="zh-CN" altLang="en-US" smtClean="0"/>
              <a:pPr/>
              <a:t>19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0C01E6-208D-42B5-9971-ECC7EA2861A7}" type="slidenum">
              <a:rPr lang="en-US" altLang="zh-CN" smtClean="0"/>
              <a:pPr>
                <a:defRPr/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312005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C0C01E6-208D-42B5-9971-ECC7EA2861A7}" type="slidenum">
              <a:rPr lang="en-US" altLang="zh-CN" smtClean="0"/>
              <a:pPr>
                <a:defRPr/>
              </a:pPr>
              <a:t>31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2895225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144725-9DA0-4259-B0F2-93E0FC9BCA61}" type="slidenum">
              <a:rPr lang="en-US" altLang="zh-CN" smtClean="0"/>
              <a:pPr/>
              <a:t>32</a:t>
            </a:fld>
            <a:endParaRPr lang="en-US" altLang="zh-CN" smtClean="0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95350" y="744538"/>
            <a:ext cx="4972050" cy="3730625"/>
          </a:xfrm>
          <a:solidFill>
            <a:srgbClr val="FFFFFF"/>
          </a:solidFill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zh-CN" altLang="zh-CN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8E1CA6-6CDA-4D2C-BA31-A4583D906CAB}" type="slidenum">
              <a:rPr lang="zh-CN" altLang="en-US" smtClean="0"/>
              <a:pPr/>
              <a:t>2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895350" y="746125"/>
            <a:ext cx="4970463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91427" tIns="45714" rIns="91427" bIns="45714" numCol="1" anchor="t" anchorCtr="0" compatLnSpc="1">
            <a:prstTxWarp prst="textNoShape">
              <a:avLst/>
            </a:prstTxWarp>
          </a:bodyPr>
          <a:lstStyle/>
          <a:p>
            <a:endParaRPr lang="zh-CN" altLang="en-US" smtClean="0"/>
          </a:p>
        </p:txBody>
      </p:sp>
      <p:sp>
        <p:nvSpPr>
          <p:cNvPr id="4" name="灯片编号占位符 3"/>
          <p:cNvSpPr txBox="1">
            <a:spLocks noGrp="1"/>
          </p:cNvSpPr>
          <p:nvPr/>
        </p:nvSpPr>
        <p:spPr>
          <a:xfrm>
            <a:off x="3829763" y="9443662"/>
            <a:ext cx="2929837" cy="497126"/>
          </a:xfrm>
          <a:prstGeom prst="rect">
            <a:avLst/>
          </a:prstGeom>
          <a:noFill/>
        </p:spPr>
        <p:txBody>
          <a:bodyPr lIns="91427" tIns="45714" rIns="91427" bIns="45714" anchor="b"/>
          <a:lstStyle/>
          <a:p>
            <a:pPr algn="r" eaLnBrk="0" hangingPunct="0">
              <a:defRPr/>
            </a:pPr>
            <a:fld id="{7118B60D-27BC-4621-8826-D5717F86AF8A}" type="slidenum">
              <a:rPr lang="zh-CN" altLang="en-US" sz="1200">
                <a:latin typeface="Arial" charset="0"/>
                <a:ea typeface="+mn-ea"/>
              </a:rPr>
              <a:pPr algn="r" eaLnBrk="0" hangingPunct="0">
                <a:defRPr/>
              </a:pPr>
              <a:t>3</a:t>
            </a:fld>
            <a:endParaRPr lang="zh-CN" altLang="en-US" sz="1200">
              <a:latin typeface="Arial" charset="0"/>
              <a:ea typeface="+mn-ea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dirty="0" smtClean="0"/>
          </a:p>
        </p:txBody>
      </p:sp>
      <p:sp>
        <p:nvSpPr>
          <p:cNvPr id="4608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3C8632-984F-44C5-996E-150D627A07DD}" type="slidenum">
              <a:rPr lang="en-US" altLang="zh-CN" smtClean="0"/>
              <a:pPr/>
              <a:t>4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8E1CA6-6CDA-4D2C-BA31-A4583D906CAB}" type="slidenum">
              <a:rPr lang="zh-CN" altLang="en-US" smtClean="0"/>
              <a:pPr/>
              <a:t>5</a:t>
            </a:fld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dirty="0" smtClean="0"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081A48-1C7B-48AF-851C-4AB643FF6A94}" type="slidenum">
              <a:rPr lang="en-US" altLang="zh-CN" smtClean="0"/>
              <a:pPr/>
              <a:t>6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 txBox="1">
            <a:spLocks noGrp="1" noChangeArrowheads="1"/>
          </p:cNvSpPr>
          <p:nvPr/>
        </p:nvSpPr>
        <p:spPr bwMode="auto">
          <a:xfrm>
            <a:off x="3829010" y="9443322"/>
            <a:ext cx="2930574" cy="497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5" tIns="45707" rIns="91415" bIns="45707" anchor="b"/>
          <a:lstStyle/>
          <a:p>
            <a:pPr algn="r" eaLnBrk="0" hangingPunct="0"/>
            <a:fld id="{F121D35F-DAF0-48AC-A83C-3E42508636D2}" type="slidenum">
              <a:rPr lang="en-US" altLang="zh-CN" sz="1200"/>
              <a:pPr algn="r" eaLnBrk="0" hangingPunct="0"/>
              <a:t>10</a:t>
            </a:fld>
            <a:endParaRPr lang="en-US" altLang="zh-CN" sz="1200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896938" y="746125"/>
            <a:ext cx="4970462" cy="3729038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404" tIns="45702" rIns="91404" bIns="45702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zh-CN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dirty="0" smtClean="0"/>
          </a:p>
        </p:txBody>
      </p:sp>
      <p:sp>
        <p:nvSpPr>
          <p:cNvPr id="60420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BC033D-AFE2-47DA-9525-E5A1A91A2EA3}" type="slidenum">
              <a:rPr lang="en-US" altLang="zh-CN" smtClean="0"/>
              <a:pPr/>
              <a:t>12</a:t>
            </a:fld>
            <a:endParaRPr lang="en-US" altLang="zh-CN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5D72447-6D6E-41DA-B472-87E549F86C6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7661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DE7E3-1F66-41C5-8242-2C4ACB60026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C493D9-05DA-47B5-9CB1-5C870F6803A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50082-6EF6-4A86-9064-3FFD6B5DE25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FB29DF-CCB9-400C-B0BD-548D8CC74B2A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88E757-E15F-46C7-A38E-8D6F1BA7B73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3743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B22308-405D-407E-8656-72C584BF0DB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B71216-D131-4A68-9049-EBAFCD221C4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5CDC3-C472-4BF2-BCD6-E7BD06EB82F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05BAC-0217-448D-AC43-D15760ED641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F35BE7-544A-4D3F-8966-DF316D6A804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085C6B-5F53-48FE-A010-E6D9EE021E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46B97E-8104-4557-B59E-E1B4C83348F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A16B2-75D1-4F87-B347-940EBB45141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-1219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宋体" pitchFamily="2" charset="-122"/>
              </a:defRPr>
            </a:lvl1pPr>
          </a:lstStyle>
          <a:p>
            <a:pPr>
              <a:defRPr/>
            </a:pPr>
            <a:fld id="{870C4B03-30D1-4EEA-9A61-4908D3DD0CB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imes New Roman" pitchFamily="18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wmf"/><Relationship Id="rId10" Type="http://schemas.openxmlformats.org/officeDocument/2006/relationships/image" Target="../media/image30.png"/><Relationship Id="rId4" Type="http://schemas.openxmlformats.org/officeDocument/2006/relationships/image" Target="../media/image24.wmf"/><Relationship Id="rId9" Type="http://schemas.openxmlformats.org/officeDocument/2006/relationships/image" Target="../media/image29.png"/><Relationship Id="rId14" Type="http://schemas.openxmlformats.org/officeDocument/2006/relationships/image" Target="../media/image34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image" Target="../media/image40.png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9.wmf"/><Relationship Id="rId5" Type="http://schemas.openxmlformats.org/officeDocument/2006/relationships/image" Target="../media/image36.wmf"/><Relationship Id="rId10" Type="http://schemas.openxmlformats.org/officeDocument/2006/relationships/oleObject" Target="../embeddings/oleObject8.bin"/><Relationship Id="rId4" Type="http://schemas.openxmlformats.org/officeDocument/2006/relationships/oleObject" Target="../embeddings/oleObject5.bin"/><Relationship Id="rId9" Type="http://schemas.openxmlformats.org/officeDocument/2006/relationships/image" Target="../media/image38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tm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6.png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48.png"/><Relationship Id="rId7" Type="http://schemas.openxmlformats.org/officeDocument/2006/relationships/image" Target="../media/image25.wm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10" Type="http://schemas.openxmlformats.org/officeDocument/2006/relationships/image" Target="../media/image66.png"/><Relationship Id="rId4" Type="http://schemas.openxmlformats.org/officeDocument/2006/relationships/image" Target="../media/image49.png"/><Relationship Id="rId9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oleObject" Target="../embeddings/oleObject9.bin"/><Relationship Id="rId7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54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53.wmf"/><Relationship Id="rId9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wmf"/><Relationship Id="rId13" Type="http://schemas.openxmlformats.org/officeDocument/2006/relationships/image" Target="../media/image80.png"/><Relationship Id="rId3" Type="http://schemas.openxmlformats.org/officeDocument/2006/relationships/image" Target="../media/image74.png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7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5.png"/><Relationship Id="rId11" Type="http://schemas.openxmlformats.org/officeDocument/2006/relationships/image" Target="../media/image78.png"/><Relationship Id="rId5" Type="http://schemas.openxmlformats.org/officeDocument/2006/relationships/image" Target="../media/image72.wmf"/><Relationship Id="rId10" Type="http://schemas.openxmlformats.org/officeDocument/2006/relationships/image" Target="../media/image77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7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emf"/><Relationship Id="rId13" Type="http://schemas.openxmlformats.org/officeDocument/2006/relationships/image" Target="../media/image94.emf"/><Relationship Id="rId18" Type="http://schemas.openxmlformats.org/officeDocument/2006/relationships/image" Target="../media/image99.emf"/><Relationship Id="rId3" Type="http://schemas.openxmlformats.org/officeDocument/2006/relationships/image" Target="../media/image84.png"/><Relationship Id="rId21" Type="http://schemas.openxmlformats.org/officeDocument/2006/relationships/image" Target="../media/image102.emf"/><Relationship Id="rId7" Type="http://schemas.openxmlformats.org/officeDocument/2006/relationships/image" Target="../media/image88.emf"/><Relationship Id="rId12" Type="http://schemas.openxmlformats.org/officeDocument/2006/relationships/image" Target="../media/image93.emf"/><Relationship Id="rId17" Type="http://schemas.openxmlformats.org/officeDocument/2006/relationships/image" Target="../media/image98.emf"/><Relationship Id="rId2" Type="http://schemas.openxmlformats.org/officeDocument/2006/relationships/image" Target="../media/image83.png"/><Relationship Id="rId16" Type="http://schemas.openxmlformats.org/officeDocument/2006/relationships/image" Target="../media/image97.emf"/><Relationship Id="rId20" Type="http://schemas.openxmlformats.org/officeDocument/2006/relationships/image" Target="../media/image10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7.emf"/><Relationship Id="rId11" Type="http://schemas.openxmlformats.org/officeDocument/2006/relationships/image" Target="../media/image92.emf"/><Relationship Id="rId5" Type="http://schemas.openxmlformats.org/officeDocument/2006/relationships/image" Target="../media/image86.emf"/><Relationship Id="rId15" Type="http://schemas.openxmlformats.org/officeDocument/2006/relationships/image" Target="../media/image96.emf"/><Relationship Id="rId10" Type="http://schemas.openxmlformats.org/officeDocument/2006/relationships/image" Target="../media/image91.emf"/><Relationship Id="rId19" Type="http://schemas.openxmlformats.org/officeDocument/2006/relationships/image" Target="../media/image100.emf"/><Relationship Id="rId4" Type="http://schemas.openxmlformats.org/officeDocument/2006/relationships/image" Target="../media/image85.emf"/><Relationship Id="rId9" Type="http://schemas.openxmlformats.org/officeDocument/2006/relationships/image" Target="../media/image90.emf"/><Relationship Id="rId14" Type="http://schemas.openxmlformats.org/officeDocument/2006/relationships/image" Target="../media/image9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.xml"/><Relationship Id="rId3" Type="http://schemas.openxmlformats.org/officeDocument/2006/relationships/notesSlide" Target="../notesSlides/notesSlide6.xml"/><Relationship Id="rId7" Type="http://schemas.openxmlformats.org/officeDocument/2006/relationships/diagramData" Target="../diagrams/data1.xml"/><Relationship Id="rId12" Type="http://schemas.openxmlformats.org/officeDocument/2006/relationships/image" Target="../media/image5.gi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11.png"/><Relationship Id="rId11" Type="http://schemas.microsoft.com/office/2007/relationships/diagramDrawing" Target="../diagrams/drawing1.xml"/><Relationship Id="rId5" Type="http://schemas.openxmlformats.org/officeDocument/2006/relationships/image" Target="../media/image7.gif"/><Relationship Id="rId10" Type="http://schemas.openxmlformats.org/officeDocument/2006/relationships/diagramColors" Target="../diagrams/colors1.xml"/><Relationship Id="rId4" Type="http://schemas.openxmlformats.org/officeDocument/2006/relationships/image" Target="../media/image6.png"/><Relationship Id="rId9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15.wmf"/><Relationship Id="rId4" Type="http://schemas.openxmlformats.org/officeDocument/2006/relationships/image" Target="../media/image12.wmf"/><Relationship Id="rId9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24" y="1371439"/>
            <a:ext cx="9144516" cy="3510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-4708" y="1988840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altLang="zh-CN" sz="3200" b="1" dirty="0" smtClean="0">
                <a:solidFill>
                  <a:schemeClr val="bg1"/>
                </a:solidFill>
              </a:rPr>
              <a:t>Laser </a:t>
            </a:r>
            <a:r>
              <a:rPr lang="de-DE" altLang="zh-CN" sz="3200" b="1" dirty="0">
                <a:solidFill>
                  <a:schemeClr val="bg1"/>
                </a:solidFill>
              </a:rPr>
              <a:t>Plasma Acceleration and </a:t>
            </a:r>
            <a:r>
              <a:rPr lang="de-DE" altLang="zh-CN" sz="3200" b="1" dirty="0" smtClean="0">
                <a:solidFill>
                  <a:schemeClr val="bg1"/>
                </a:solidFill>
              </a:rPr>
              <a:t>Its Applications</a:t>
            </a:r>
            <a:endParaRPr lang="zh-CN" altLang="zh-CN" sz="3200" b="1" dirty="0">
              <a:solidFill>
                <a:schemeClr val="bg1"/>
              </a:solidFill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243" y="5720769"/>
            <a:ext cx="9144000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Aft>
                <a:spcPts val="600"/>
              </a:spcAft>
              <a:defRPr/>
            </a:pPr>
            <a:r>
              <a:rPr lang="en-US" altLang="zh-CN" sz="2400" b="1" i="1" dirty="0" smtClean="0">
                <a:solidFill>
                  <a:srgbClr val="0000FF"/>
                </a:solidFill>
                <a:cs typeface="Times New Roman" pitchFamily="18" charset="0"/>
              </a:rPr>
              <a:t>Shanghai </a:t>
            </a:r>
            <a:r>
              <a:rPr lang="en-US" altLang="zh-CN" sz="2400" b="1" i="1" dirty="0">
                <a:solidFill>
                  <a:srgbClr val="0000FF"/>
                </a:solidFill>
                <a:cs typeface="Times New Roman" pitchFamily="18" charset="0"/>
              </a:rPr>
              <a:t>Normal University</a:t>
            </a:r>
          </a:p>
          <a:p>
            <a:pPr algn="ctr" eaLnBrk="0" hangingPunct="0">
              <a:defRPr/>
            </a:pPr>
            <a:r>
              <a:rPr lang="en-US" altLang="zh-CN" sz="2400" b="1" i="1" dirty="0" smtClean="0">
                <a:cs typeface="Times New Roman" pitchFamily="18" charset="0"/>
              </a:rPr>
              <a:t>Shanghai Institute of Optics and Fine Mechanics (SIOM), CAS</a:t>
            </a:r>
          </a:p>
          <a:p>
            <a:pPr algn="ctr" eaLnBrk="0" hangingPunct="0">
              <a:defRPr/>
            </a:pPr>
            <a:endParaRPr lang="en-US" altLang="zh-CN" sz="12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Line 3"/>
          <p:cNvSpPr>
            <a:spLocks noChangeShapeType="1"/>
          </p:cNvSpPr>
          <p:nvPr/>
        </p:nvSpPr>
        <p:spPr bwMode="auto">
          <a:xfrm>
            <a:off x="-4708" y="1316466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4708" y="326190"/>
            <a:ext cx="905387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b="1" dirty="0" smtClean="0"/>
              <a:t>High Energy Physics 2021, January 14-15, 2021</a:t>
            </a:r>
            <a:endParaRPr lang="en-US" altLang="zh-CN" b="1" dirty="0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-180528" y="5053002"/>
            <a:ext cx="9144000" cy="464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ts val="2900"/>
              </a:lnSpc>
            </a:pPr>
            <a:r>
              <a:rPr lang="en-US" b="1" dirty="0" err="1" smtClean="0">
                <a:solidFill>
                  <a:srgbClr val="0000FF"/>
                </a:solidFill>
                <a:cs typeface="Times New Roman" pitchFamily="18" charset="0"/>
              </a:rPr>
              <a:t>Jiansheng</a:t>
            </a:r>
            <a:r>
              <a:rPr lang="en-US" b="1" dirty="0" smtClean="0">
                <a:solidFill>
                  <a:srgbClr val="0000FF"/>
                </a:solidFill>
                <a:cs typeface="Times New Roman" pitchFamily="18" charset="0"/>
              </a:rPr>
              <a:t> Liu</a:t>
            </a:r>
            <a:r>
              <a:rPr lang="en-US" altLang="zh-CN" dirty="0" smtClean="0">
                <a:solidFill>
                  <a:srgbClr val="0000FF"/>
                </a:solidFill>
              </a:rPr>
              <a:t> </a:t>
            </a:r>
            <a:endParaRPr lang="zh-CN" altLang="en-US" b="1" dirty="0">
              <a:solidFill>
                <a:srgbClr val="0000FF"/>
              </a:solidFill>
              <a:cs typeface="Times New Roman" pitchFamily="18" charset="0"/>
            </a:endParaRPr>
          </a:p>
        </p:txBody>
      </p:sp>
      <p:pic>
        <p:nvPicPr>
          <p:cNvPr id="24588" name="Picture 12" descr="IAS Program on High Energy Physics (HEP 2021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555" y="450"/>
            <a:ext cx="9190506" cy="1268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9186" name="Text Box 18"/>
          <p:cNvSpPr txBox="1">
            <a:spLocks noChangeArrowheads="1"/>
          </p:cNvSpPr>
          <p:nvPr/>
        </p:nvSpPr>
        <p:spPr bwMode="auto">
          <a:xfrm>
            <a:off x="533400" y="6284913"/>
            <a:ext cx="3581400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zh-CN" altLang="zh-CN" sz="2400">
              <a:effectLst>
                <a:outerShdw blurRad="38100" dist="38100" dir="2700000" algn="tl">
                  <a:srgbClr val="FFFFFF"/>
                </a:outerShdw>
              </a:effectLst>
              <a:ea typeface="宋体" pitchFamily="2" charset="-122"/>
            </a:endParaRPr>
          </a:p>
        </p:txBody>
      </p:sp>
      <p:sp>
        <p:nvSpPr>
          <p:cNvPr id="3719187" name="Text Box 19"/>
          <p:cNvSpPr txBox="1">
            <a:spLocks noChangeArrowheads="1"/>
          </p:cNvSpPr>
          <p:nvPr/>
        </p:nvSpPr>
        <p:spPr bwMode="auto">
          <a:xfrm>
            <a:off x="762000" y="6208713"/>
            <a:ext cx="3140075" cy="457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endParaRPr lang="zh-CN" altLang="zh-CN" sz="2400">
              <a:effectLst>
                <a:outerShdw blurRad="38100" dist="38100" dir="2700000" algn="tl">
                  <a:srgbClr val="FFFFFF"/>
                </a:outerShdw>
              </a:effectLst>
              <a:ea typeface="宋体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9600" y="1268760"/>
            <a:ext cx="3048000" cy="4572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Electron injector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9097" name="Text Box 11"/>
          <p:cNvSpPr txBox="1">
            <a:spLocks noChangeArrowheads="1"/>
          </p:cNvSpPr>
          <p:nvPr/>
        </p:nvSpPr>
        <p:spPr bwMode="auto">
          <a:xfrm>
            <a:off x="0" y="71414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ctr">
              <a:buAutoNum type="romanUcPeriod"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Design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of a cascaded LWFA using ionization </a:t>
            </a: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injection 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l="27586" r="18966" b="75862"/>
          <a:stretch>
            <a:fillRect/>
          </a:stretch>
        </p:blipFill>
        <p:spPr bwMode="auto">
          <a:xfrm>
            <a:off x="381000" y="1954560"/>
            <a:ext cx="3452446" cy="14478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89099" name="Rectangle 28"/>
          <p:cNvSpPr>
            <a:spLocks noChangeArrowheads="1"/>
          </p:cNvSpPr>
          <p:nvPr/>
        </p:nvSpPr>
        <p:spPr bwMode="auto">
          <a:xfrm>
            <a:off x="533400" y="3962400"/>
            <a:ext cx="8305800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 algn="just"/>
            <a:r>
              <a:rPr lang="zh-CN" altLang="en-US" sz="2000" dirty="0">
                <a:latin typeface="Times New Roman" pitchFamily="18" charset="0"/>
              </a:rPr>
              <a:t> </a:t>
            </a:r>
            <a:r>
              <a:rPr lang="en-US" altLang="zh-CN" sz="2000" dirty="0">
                <a:latin typeface="Times New Roman" pitchFamily="18" charset="0"/>
              </a:rPr>
              <a:t>Advantages of using </a:t>
            </a:r>
            <a:r>
              <a:rPr lang="en-US" altLang="zh-CN" sz="2000" dirty="0">
                <a:solidFill>
                  <a:srgbClr val="3333CC"/>
                </a:solidFill>
                <a:latin typeface="Times New Roman" pitchFamily="18" charset="0"/>
              </a:rPr>
              <a:t>ionization-induced injection </a:t>
            </a:r>
            <a:r>
              <a:rPr lang="en-US" altLang="zh-CN" sz="2000" dirty="0">
                <a:latin typeface="Times New Roman" pitchFamily="18" charset="0"/>
              </a:rPr>
              <a:t>for the electron injector</a:t>
            </a:r>
          </a:p>
          <a:p>
            <a:pPr marL="266700" indent="-266700" algn="just">
              <a:spcBef>
                <a:spcPct val="30000"/>
              </a:spcBef>
              <a:buFont typeface="Wingdings" pitchFamily="2" charset="2"/>
              <a:buChar char="l"/>
            </a:pPr>
            <a:r>
              <a:rPr lang="en-US" altLang="zh-CN" sz="2000" dirty="0">
                <a:latin typeface="Times New Roman" pitchFamily="18" charset="0"/>
              </a:rPr>
              <a:t> Self-injection requires a high input power P/P c &gt; 4</a:t>
            </a:r>
          </a:p>
          <a:p>
            <a:pPr marL="266700" indent="-266700" algn="just">
              <a:spcBef>
                <a:spcPct val="30000"/>
              </a:spcBef>
              <a:buFont typeface="Wingdings" pitchFamily="2" charset="2"/>
              <a:buChar char="l"/>
            </a:pPr>
            <a:r>
              <a:rPr lang="en-US" altLang="zh-CN" sz="2000" dirty="0">
                <a:solidFill>
                  <a:srgbClr val="3333CC"/>
                </a:solidFill>
                <a:latin typeface="Times New Roman" pitchFamily="18" charset="0"/>
              </a:rPr>
              <a:t> Ionization-induced injection </a:t>
            </a:r>
            <a:r>
              <a:rPr lang="en-US" altLang="zh-CN" sz="2000" dirty="0">
                <a:latin typeface="Times New Roman" pitchFamily="18" charset="0"/>
              </a:rPr>
              <a:t>works</a:t>
            </a:r>
            <a:r>
              <a:rPr lang="en-US" altLang="zh-CN" sz="2000" dirty="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2000" dirty="0">
                <a:latin typeface="Times New Roman" pitchFamily="18" charset="0"/>
              </a:rPr>
              <a:t>at</a:t>
            </a:r>
            <a:r>
              <a:rPr lang="en-US" altLang="zh-CN" sz="2000" dirty="0">
                <a:solidFill>
                  <a:srgbClr val="3333CC"/>
                </a:solidFill>
                <a:latin typeface="Times New Roman" pitchFamily="18" charset="0"/>
              </a:rPr>
              <a:t> </a:t>
            </a:r>
            <a:r>
              <a:rPr lang="en-US" altLang="zh-CN" sz="2000" dirty="0">
                <a:latin typeface="Times New Roman" pitchFamily="18" charset="0"/>
              </a:rPr>
              <a:t>lower laser power.  a </a:t>
            </a:r>
            <a:r>
              <a:rPr lang="en-US" altLang="zh-CN" sz="1200" dirty="0">
                <a:latin typeface="Times New Roman" pitchFamily="18" charset="0"/>
              </a:rPr>
              <a:t>0</a:t>
            </a:r>
            <a:r>
              <a:rPr lang="en-US" altLang="zh-CN" sz="2000" dirty="0">
                <a:latin typeface="Times New Roman" pitchFamily="18" charset="0"/>
              </a:rPr>
              <a:t> &lt; 2</a:t>
            </a:r>
          </a:p>
          <a:p>
            <a:pPr marL="266700" indent="-266700" algn="just">
              <a:spcBef>
                <a:spcPct val="30000"/>
              </a:spcBef>
              <a:buFont typeface="Wingdings" pitchFamily="2" charset="2"/>
              <a:buChar char="l"/>
            </a:pPr>
            <a:r>
              <a:rPr lang="en-US" altLang="zh-CN" sz="2000" dirty="0">
                <a:solidFill>
                  <a:srgbClr val="3333CC"/>
                </a:solidFill>
                <a:latin typeface="Times New Roman" pitchFamily="18" charset="0"/>
              </a:rPr>
              <a:t> Ionization-induced injection </a:t>
            </a:r>
            <a:r>
              <a:rPr lang="en-US" altLang="zh-CN" sz="2000" dirty="0" smtClean="0">
                <a:latin typeface="Times New Roman" pitchFamily="18" charset="0"/>
              </a:rPr>
              <a:t>can be operated </a:t>
            </a:r>
            <a:r>
              <a:rPr lang="en-US" altLang="zh-CN" sz="2000" dirty="0">
                <a:latin typeface="Times New Roman" pitchFamily="18" charset="0"/>
              </a:rPr>
              <a:t>at lower plasma density </a:t>
            </a:r>
          </a:p>
          <a:p>
            <a:pPr marL="266700" indent="-266700" algn="just"/>
            <a:r>
              <a:rPr lang="en-US" altLang="zh-CN" sz="2000" dirty="0">
                <a:latin typeface="Times New Roman" pitchFamily="18" charset="0"/>
              </a:rPr>
              <a:t>   nonlinear instability can be minimized</a:t>
            </a:r>
          </a:p>
          <a:p>
            <a:pPr marL="266700" indent="-266700" algn="just"/>
            <a:r>
              <a:rPr lang="zh-CN" altLang="en-US" sz="2000" dirty="0">
                <a:latin typeface="Times New Roman" pitchFamily="18" charset="0"/>
              </a:rPr>
              <a:t>   </a:t>
            </a:r>
            <a:r>
              <a:rPr lang="en-US" altLang="zh-CN" sz="2000" dirty="0">
                <a:latin typeface="Times New Roman" pitchFamily="18" charset="0"/>
              </a:rPr>
              <a:t>phase matching for the electron seeding between the two-stage plasmas can</a:t>
            </a:r>
          </a:p>
          <a:p>
            <a:pPr marL="266700" indent="-266700" algn="just"/>
            <a:r>
              <a:rPr lang="en-US" altLang="zh-CN" sz="2000" dirty="0">
                <a:latin typeface="Times New Roman" pitchFamily="18" charset="0"/>
              </a:rPr>
              <a:t>   be  satisfied easily.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 l="10698" r="19257" b="76201"/>
          <a:stretch>
            <a:fillRect/>
          </a:stretch>
        </p:blipFill>
        <p:spPr bwMode="auto">
          <a:xfrm>
            <a:off x="4373953" y="1954560"/>
            <a:ext cx="4465247" cy="140418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724400" y="1268760"/>
            <a:ext cx="3657600" cy="45720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Acceleration stage</a:t>
            </a:r>
            <a:endParaRPr lang="zh-CN" altLang="en-US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title"/>
          </p:nvPr>
        </p:nvSpPr>
        <p:spPr>
          <a:xfrm>
            <a:off x="-34925" y="188913"/>
            <a:ext cx="9071421" cy="576262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zh-CN" altLang="en-US" sz="3200" dirty="0" smtClean="0">
                <a:solidFill>
                  <a:schemeClr val="bg1"/>
                </a:solidFill>
                <a:ea typeface="黑体" pitchFamily="49" charset="-122"/>
              </a:rPr>
              <a:t>级联尾场电子加速机制的提出</a:t>
            </a:r>
            <a:endParaRPr lang="zh-CN" altLang="en-US" sz="3200" dirty="0">
              <a:solidFill>
                <a:schemeClr val="bg1"/>
              </a:solidFill>
              <a:ea typeface="黑体" pitchFamily="49" charset="-122"/>
            </a:endParaRP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6469" y="260648"/>
            <a:ext cx="5211835" cy="292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783" y="3248465"/>
            <a:ext cx="4176464" cy="3204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2708" name="Picture 4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2533" y="4133393"/>
            <a:ext cx="3875398" cy="222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4427984" y="6453336"/>
            <a:ext cx="44861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Jiansheng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Liu </a:t>
            </a:r>
            <a:r>
              <a:rPr lang="en-US" altLang="zh-CN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  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PRL, 107, 035001 (2011)</a:t>
            </a:r>
            <a:endParaRPr lang="zh-CN" altLang="en-US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5" cstate="print"/>
          <a:srcRect l="9057" r="10943" b="76201"/>
          <a:stretch>
            <a:fillRect/>
          </a:stretch>
        </p:blipFill>
        <p:spPr bwMode="auto">
          <a:xfrm>
            <a:off x="4722533" y="3264468"/>
            <a:ext cx="3676343" cy="9450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noFill/>
            <a:miter lim="800000"/>
          </a:ln>
          <a:effectLst>
            <a:reflection blurRad="12700" stA="33000" endPos="28000" dist="5000" dir="5400000" sy="-100000" algn="bl" rotWithShape="0"/>
          </a:effectLst>
        </p:spPr>
      </p:pic>
      <p:sp>
        <p:nvSpPr>
          <p:cNvPr id="10" name="矩形 9"/>
          <p:cNvSpPr/>
          <p:nvPr/>
        </p:nvSpPr>
        <p:spPr>
          <a:xfrm>
            <a:off x="2051720" y="332656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 TW</a:t>
            </a:r>
            <a:endParaRPr lang="zh-CN" altLang="en-US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47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/>
          <p:cNvPicPr>
            <a:picLocks noChangeAspect="1" noChangeArrowheads="1"/>
          </p:cNvPicPr>
          <p:nvPr/>
        </p:nvPicPr>
        <p:blipFill>
          <a:blip r:embed="rId4"/>
          <a:srcRect l="3580" t="23717" r="52971" b="40332"/>
          <a:stretch>
            <a:fillRect/>
          </a:stretch>
        </p:blipFill>
        <p:spPr bwMode="auto">
          <a:xfrm>
            <a:off x="3214688" y="2143125"/>
            <a:ext cx="286861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灯片编号占位符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52621C30-3AA0-47DD-90D2-AD1D3535785E}" type="slidenum">
              <a:rPr lang="en-US" altLang="zh-CN" smtClean="0"/>
              <a:pPr/>
              <a:t>12</a:t>
            </a:fld>
            <a:endParaRPr lang="en-US" altLang="zh-CN" dirty="0" smtClean="0"/>
          </a:p>
        </p:txBody>
      </p:sp>
      <p:pic>
        <p:nvPicPr>
          <p:cNvPr id="16389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50" y="2599683"/>
            <a:ext cx="3071813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94" name="矩形 10"/>
          <p:cNvSpPr>
            <a:spLocks noChangeArrowheads="1"/>
          </p:cNvSpPr>
          <p:nvPr/>
        </p:nvSpPr>
        <p:spPr bwMode="auto">
          <a:xfrm>
            <a:off x="214282" y="714356"/>
            <a:ext cx="8786874" cy="1153586"/>
          </a:xfrm>
          <a:prstGeom prst="rect">
            <a:avLst/>
          </a:prstGeom>
          <a:solidFill>
            <a:schemeClr val="bg1"/>
          </a:solidFill>
          <a:ln w="9525">
            <a:solidFill>
              <a:srgbClr val="CCCCFF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defRPr/>
            </a:pPr>
            <a:r>
              <a:rPr lang="en-US" altLang="zh-CN" sz="1600" b="1" dirty="0" smtClean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By </a:t>
            </a:r>
            <a:r>
              <a:rPr lang="en-US" altLang="zh-CN" sz="1600" b="1" dirty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optimizing the seeding phase of electrons into the </a:t>
            </a:r>
            <a:r>
              <a:rPr lang="en-US" altLang="zh-CN" sz="1600" b="1" dirty="0" smtClean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second stage</a:t>
            </a:r>
            <a:r>
              <a:rPr lang="en-US" altLang="zh-CN" sz="1600" b="1" dirty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, electron beams beyond 0.5 </a:t>
            </a:r>
            <a:r>
              <a:rPr lang="en-US" altLang="zh-CN" sz="1600" b="1" dirty="0" err="1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GeV</a:t>
            </a:r>
            <a:r>
              <a:rPr lang="en-US" altLang="zh-CN" sz="1600" b="1" dirty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 with a 3% </a:t>
            </a:r>
            <a:r>
              <a:rPr lang="en-US" altLang="zh-CN" sz="1600" b="1" dirty="0" err="1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rms</a:t>
            </a:r>
            <a:r>
              <a:rPr lang="en-US" altLang="zh-CN" sz="1600" b="1" dirty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 energy spread were produced over </a:t>
            </a:r>
            <a:r>
              <a:rPr lang="en-US" altLang="zh-CN" sz="1600" b="1" dirty="0" smtClean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2 </a:t>
            </a:r>
            <a:r>
              <a:rPr lang="en-US" altLang="zh-CN" sz="1600" b="1" dirty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mm. Peak </a:t>
            </a:r>
            <a:r>
              <a:rPr lang="en-US" altLang="zh-CN" sz="1600" b="1" dirty="0" smtClean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was </a:t>
            </a:r>
            <a:r>
              <a:rPr lang="en-US" altLang="zh-CN" sz="1600" b="1" dirty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further extended </a:t>
            </a:r>
            <a:r>
              <a:rPr lang="en-US" altLang="zh-CN" sz="1600" b="1" dirty="0" smtClean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beyond 1 </a:t>
            </a:r>
            <a:r>
              <a:rPr lang="en-US" altLang="zh-CN" sz="1600" b="1" dirty="0" err="1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GeV</a:t>
            </a:r>
            <a:r>
              <a:rPr lang="en-US" altLang="zh-CN" sz="1600" b="1" dirty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  by  lengthening  the  second  acceleration  stage  to  5 mm.</a:t>
            </a:r>
            <a:r>
              <a:rPr lang="en-US" altLang="zh-CN" sz="1600" b="1" dirty="0" smtClean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[ </a:t>
            </a:r>
            <a:r>
              <a:rPr lang="en-US" altLang="zh-CN" sz="1600" b="1" dirty="0">
                <a:solidFill>
                  <a:srgbClr val="0000FF"/>
                </a:solidFill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Appl. Phys. Lett.103, 243501(2013), Phys. Plasmas 19,023105(2012)</a:t>
            </a:r>
            <a:r>
              <a:rPr lang="en-US" altLang="zh-CN" sz="1600" b="1" dirty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]</a:t>
            </a:r>
            <a:r>
              <a:rPr lang="zh-CN" altLang="en-US" sz="1600" b="1" dirty="0">
                <a:latin typeface="Times New Roman" pitchFamily="18" charset="0"/>
                <a:ea typeface="黑体" pitchFamily="2" charset="-122"/>
                <a:cs typeface="Times New Roman" pitchFamily="18" charset="0"/>
              </a:rPr>
              <a:t>。</a:t>
            </a:r>
            <a:endParaRPr lang="zh-CN" altLang="en-US" sz="1600" b="1" dirty="0">
              <a:solidFill>
                <a:schemeClr val="accent2"/>
              </a:solidFill>
              <a:latin typeface="Times New Roman" pitchFamily="18" charset="0"/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16391" name="Line 3"/>
          <p:cNvSpPr>
            <a:spLocks noChangeShapeType="1"/>
          </p:cNvSpPr>
          <p:nvPr/>
        </p:nvSpPr>
        <p:spPr bwMode="auto">
          <a:xfrm>
            <a:off x="0" y="548680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6392" name="Picture 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00875" y="2466975"/>
            <a:ext cx="1643063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88" y="2038350"/>
            <a:ext cx="2711450" cy="20002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26" name="AutoShape 8"/>
          <p:cNvSpPr>
            <a:spLocks noChangeArrowheads="1"/>
          </p:cNvSpPr>
          <p:nvPr/>
        </p:nvSpPr>
        <p:spPr bwMode="auto">
          <a:xfrm>
            <a:off x="142844" y="1961135"/>
            <a:ext cx="2786063" cy="592503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Cascaded LWFA</a:t>
            </a:r>
          </a:p>
          <a:p>
            <a:pPr algn="ctr">
              <a:lnSpc>
                <a:spcPct val="90000"/>
              </a:lnSpc>
              <a:defRPr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(Gradient injection)</a:t>
            </a:r>
            <a:endParaRPr lang="zh-CN" altLang="en-US" sz="1600" b="1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  <a:cs typeface="Times New Roman" pitchFamily="18" charset="0"/>
            </a:endParaRPr>
          </a:p>
        </p:txBody>
      </p:sp>
      <p:grpSp>
        <p:nvGrpSpPr>
          <p:cNvPr id="2" name="组合 31"/>
          <p:cNvGrpSpPr>
            <a:grpSpLocks/>
          </p:cNvGrpSpPr>
          <p:nvPr/>
        </p:nvGrpSpPr>
        <p:grpSpPr bwMode="auto">
          <a:xfrm>
            <a:off x="142844" y="3938927"/>
            <a:ext cx="8750331" cy="1933236"/>
            <a:chOff x="142844" y="3938927"/>
            <a:chExt cx="8750331" cy="1933236"/>
          </a:xfrm>
        </p:grpSpPr>
        <p:pic>
          <p:nvPicPr>
            <p:cNvPr id="16407" name="Picture 6"/>
            <p:cNvPicPr>
              <a:picLocks noChangeAspect="1" noChangeArrowheads="1"/>
            </p:cNvPicPr>
            <p:nvPr/>
          </p:nvPicPr>
          <p:blipFill>
            <a:blip r:embed="rId8"/>
            <a:srcRect t="-46059"/>
            <a:stretch>
              <a:fillRect/>
            </a:stretch>
          </p:blipFill>
          <p:spPr bwMode="auto">
            <a:xfrm>
              <a:off x="3000375" y="5429250"/>
              <a:ext cx="2795588" cy="22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组合 30"/>
            <p:cNvGrpSpPr>
              <a:grpSpLocks/>
            </p:cNvGrpSpPr>
            <p:nvPr/>
          </p:nvGrpSpPr>
          <p:grpSpPr bwMode="auto">
            <a:xfrm>
              <a:off x="142844" y="3938927"/>
              <a:ext cx="8750331" cy="1933236"/>
              <a:chOff x="142844" y="3938927"/>
              <a:chExt cx="8750331" cy="1933236"/>
            </a:xfrm>
          </p:grpSpPr>
          <p:pic>
            <p:nvPicPr>
              <p:cNvPr id="16409" name="Picture 2"/>
              <p:cNvPicPr>
                <a:picLocks noChangeAspect="1" noChangeArrowheads="1"/>
              </p:cNvPicPr>
              <p:nvPr/>
            </p:nvPicPr>
            <p:blipFill>
              <a:blip r:embed="rId9"/>
              <a:srcRect/>
              <a:stretch>
                <a:fillRect/>
              </a:stretch>
            </p:blipFill>
            <p:spPr bwMode="auto">
              <a:xfrm>
                <a:off x="7164388" y="5621338"/>
                <a:ext cx="1008062" cy="2508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0" name="Picture 6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1089025" y="5634038"/>
                <a:ext cx="1385888" cy="180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6411" name="Picture 6"/>
              <p:cNvPicPr>
                <a:picLocks noChangeAspect="1" noChangeArrowheads="1"/>
              </p:cNvPicPr>
              <p:nvPr/>
            </p:nvPicPr>
            <p:blipFill>
              <a:blip r:embed="rId10"/>
              <a:srcRect/>
              <a:stretch>
                <a:fillRect/>
              </a:stretch>
            </p:blipFill>
            <p:spPr bwMode="auto">
              <a:xfrm>
                <a:off x="4202113" y="5643563"/>
                <a:ext cx="1387475" cy="180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4" name="组合 27"/>
              <p:cNvGrpSpPr>
                <a:grpSpLocks/>
              </p:cNvGrpSpPr>
              <p:nvPr/>
            </p:nvGrpSpPr>
            <p:grpSpPr bwMode="auto">
              <a:xfrm>
                <a:off x="142844" y="3938927"/>
                <a:ext cx="8750331" cy="1691936"/>
                <a:chOff x="142844" y="3938927"/>
                <a:chExt cx="8750331" cy="1691936"/>
              </a:xfrm>
            </p:grpSpPr>
            <p:pic>
              <p:nvPicPr>
                <p:cNvPr id="16413" name="Picture 4"/>
                <p:cNvPicPr>
                  <a:picLocks noChangeAspect="1" noChangeArrowheads="1"/>
                </p:cNvPicPr>
                <p:nvPr/>
              </p:nvPicPr>
              <p:blipFill>
                <a:blip r:embed="rId11"/>
                <a:srcRect/>
                <a:stretch>
                  <a:fillRect/>
                </a:stretch>
              </p:blipFill>
              <p:spPr bwMode="auto">
                <a:xfrm>
                  <a:off x="3035300" y="4473575"/>
                  <a:ext cx="2881313" cy="10175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414" name="Picture 2"/>
                <p:cNvPicPr>
                  <a:picLocks noChangeAspect="1" noChangeArrowheads="1"/>
                </p:cNvPicPr>
                <p:nvPr/>
              </p:nvPicPr>
              <p:blipFill>
                <a:blip r:embed="rId12"/>
                <a:srcRect/>
                <a:stretch>
                  <a:fillRect/>
                </a:stretch>
              </p:blipFill>
              <p:spPr bwMode="auto">
                <a:xfrm>
                  <a:off x="179388" y="4333875"/>
                  <a:ext cx="2843212" cy="129698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6415" name="Picture 2"/>
                <p:cNvPicPr>
                  <a:picLocks noChangeAspect="1" noChangeArrowheads="1"/>
                </p:cNvPicPr>
                <p:nvPr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795963" y="4419600"/>
                  <a:ext cx="3097212" cy="121126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7" name="AutoShape 8"/>
                <p:cNvSpPr>
                  <a:spLocks noChangeArrowheads="1"/>
                </p:cNvSpPr>
                <p:nvPr/>
              </p:nvSpPr>
              <p:spPr bwMode="auto">
                <a:xfrm>
                  <a:off x="142844" y="3938927"/>
                  <a:ext cx="2857490" cy="347329"/>
                </a:xfrm>
                <a:prstGeom prst="roundRect">
                  <a:avLst>
                    <a:gd name="adj" fmla="val 16667"/>
                  </a:avLst>
                </a:prstGeom>
                <a:ln>
                  <a:headEnd/>
                  <a:tailEnd/>
                </a:ln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wrap="square">
                  <a:spAutoFit/>
                </a:bodyPr>
                <a:lstStyle/>
                <a:p>
                  <a:pPr algn="ctr">
                    <a:lnSpc>
                      <a:spcPct val="90000"/>
                    </a:lnSpc>
                    <a:spcBef>
                      <a:spcPts val="1200"/>
                    </a:spcBef>
                    <a:defRPr/>
                  </a:pPr>
                  <a:r>
                    <a:rPr lang="en-US" altLang="zh-CN" sz="1600" b="1" dirty="0" smtClean="0">
                      <a:solidFill>
                        <a:srgbClr val="0000FF"/>
                      </a:solidFill>
                      <a:latin typeface="Times New Roman" pitchFamily="18" charset="0"/>
                      <a:ea typeface="黑体" pitchFamily="49" charset="-122"/>
                      <a:cs typeface="Times New Roman" pitchFamily="18" charset="0"/>
                    </a:rPr>
                    <a:t>Experimental realization</a:t>
                  </a:r>
                  <a:endParaRPr lang="zh-CN" altLang="en-US" sz="1600" b="1" dirty="0">
                    <a:solidFill>
                      <a:srgbClr val="0000FF"/>
                    </a:solidFill>
                    <a:latin typeface="Times New Roman" pitchFamily="18" charset="0"/>
                    <a:ea typeface="黑体" pitchFamily="49" charset="-122"/>
                    <a:cs typeface="Times New Roman" pitchFamily="18" charset="0"/>
                  </a:endParaRPr>
                </a:p>
              </p:txBody>
            </p:sp>
          </p:grpSp>
        </p:grpSp>
      </p:grpSp>
      <p:sp>
        <p:nvSpPr>
          <p:cNvPr id="29" name="AutoShape 8"/>
          <p:cNvSpPr>
            <a:spLocks noChangeArrowheads="1"/>
          </p:cNvSpPr>
          <p:nvPr/>
        </p:nvSpPr>
        <p:spPr bwMode="auto">
          <a:xfrm>
            <a:off x="7429500" y="2357438"/>
            <a:ext cx="1143000" cy="21431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solidFill>
              <a:schemeClr val="bg1"/>
            </a:solidFill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lIns="0" tIns="0" rIns="0" bIns="0">
            <a:sp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  <a:defRPr/>
            </a:pPr>
            <a:r>
              <a:rPr lang="el-GR" altLang="zh-CN" sz="1400" b="1" dirty="0">
                <a:solidFill>
                  <a:srgbClr val="0000FF"/>
                </a:solidFill>
              </a:rPr>
              <a:t>Δ</a:t>
            </a:r>
            <a:r>
              <a:rPr lang="en-US" altLang="zh-CN" sz="1400" b="1" dirty="0">
                <a:solidFill>
                  <a:srgbClr val="0000FF"/>
                </a:solidFill>
              </a:rPr>
              <a:t>E/E = 0.7%</a:t>
            </a:r>
            <a:endParaRPr lang="zh-CN" altLang="en-US" sz="1400" b="1" dirty="0">
              <a:solidFill>
                <a:srgbClr val="0000FF"/>
              </a:solidFill>
              <a:ea typeface="黑体" pitchFamily="2" charset="-122"/>
            </a:endParaRPr>
          </a:p>
        </p:txBody>
      </p:sp>
      <p:grpSp>
        <p:nvGrpSpPr>
          <p:cNvPr id="5" name="组合 29"/>
          <p:cNvGrpSpPr>
            <a:grpSpLocks/>
          </p:cNvGrpSpPr>
          <p:nvPr/>
        </p:nvGrpSpPr>
        <p:grpSpPr bwMode="auto">
          <a:xfrm>
            <a:off x="717550" y="4238625"/>
            <a:ext cx="8228013" cy="2414677"/>
            <a:chOff x="717550" y="4238625"/>
            <a:chExt cx="8228013" cy="2414677"/>
          </a:xfrm>
        </p:grpSpPr>
        <p:sp>
          <p:nvSpPr>
            <p:cNvPr id="21" name="TextBox 20"/>
            <p:cNvSpPr txBox="1"/>
            <p:nvPr/>
          </p:nvSpPr>
          <p:spPr>
            <a:xfrm>
              <a:off x="3357554" y="6053138"/>
              <a:ext cx="2428892" cy="600164"/>
            </a:xfrm>
            <a:prstGeom prst="rect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600"/>
                </a:spcBef>
                <a:spcAft>
                  <a:spcPts val="0"/>
                </a:spcAft>
                <a:defRPr sz="1600">
                  <a:solidFill>
                    <a:srgbClr val="000000"/>
                  </a:solidFill>
                </a:defRPr>
              </a:lvl1pPr>
            </a:lstStyle>
            <a:p>
              <a:pPr>
                <a:defRPr/>
              </a:pPr>
              <a:r>
                <a:rPr lang="en-US" altLang="zh-CN" sz="1400" b="1" dirty="0" smtClean="0">
                  <a:solidFill>
                    <a:srgbClr val="0000FF"/>
                  </a:solidFill>
                  <a:cs typeface="Times New Roman" pitchFamily="18" charset="0"/>
                </a:rPr>
                <a:t>Cascaded LWFA </a:t>
              </a:r>
              <a:r>
                <a:rPr lang="en-US" altLang="zh-CN" sz="1400" dirty="0" smtClean="0"/>
                <a:t>(1+2 mm)</a:t>
              </a:r>
              <a:endParaRPr lang="en-US" altLang="zh-CN" sz="1400" dirty="0"/>
            </a:p>
            <a:p>
              <a:pPr>
                <a:defRPr/>
              </a:pPr>
              <a:r>
                <a:rPr lang="en-US" altLang="zh-CN" sz="1400" b="1" dirty="0" smtClean="0">
                  <a:solidFill>
                    <a:srgbClr val="0000FF"/>
                  </a:solidFill>
                  <a:cs typeface="Times New Roman" pitchFamily="18" charset="0"/>
                </a:rPr>
                <a:t>530 </a:t>
              </a:r>
              <a:r>
                <a:rPr lang="en-US" altLang="zh-CN" sz="1400" b="1" dirty="0" err="1" smtClean="0">
                  <a:solidFill>
                    <a:srgbClr val="0000FF"/>
                  </a:solidFill>
                  <a:cs typeface="Times New Roman" pitchFamily="18" charset="0"/>
                </a:rPr>
                <a:t>MeV</a:t>
              </a:r>
              <a:r>
                <a:rPr lang="en-US" altLang="zh-CN" sz="1400" b="1" dirty="0" smtClean="0">
                  <a:solidFill>
                    <a:srgbClr val="0000FF"/>
                  </a:solidFill>
                  <a:cs typeface="Times New Roman" pitchFamily="18" charset="0"/>
                </a:rPr>
                <a:t>, </a:t>
              </a:r>
              <a:r>
                <a:rPr lang="el-GR" altLang="zh-CN" sz="1400" b="1" dirty="0" smtClean="0">
                  <a:solidFill>
                    <a:srgbClr val="0000FF"/>
                  </a:solidFill>
                  <a:cs typeface="Times New Roman" pitchFamily="18" charset="0"/>
                </a:rPr>
                <a:t>Δ</a:t>
              </a:r>
              <a:r>
                <a:rPr lang="en-US" altLang="zh-CN" sz="1400" b="1" dirty="0" smtClean="0">
                  <a:solidFill>
                    <a:srgbClr val="0000FF"/>
                  </a:solidFill>
                  <a:cs typeface="Times New Roman" pitchFamily="18" charset="0"/>
                </a:rPr>
                <a:t>E/E ~ 3%</a:t>
              </a:r>
              <a:endParaRPr lang="en-US" altLang="zh-CN" sz="14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588125" y="6043613"/>
              <a:ext cx="2357438" cy="600164"/>
            </a:xfrm>
            <a:prstGeom prst="rect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600"/>
                </a:spcBef>
                <a:spcAft>
                  <a:spcPts val="0"/>
                </a:spcAft>
                <a:defRPr sz="1600">
                  <a:solidFill>
                    <a:srgbClr val="000000"/>
                  </a:solidFill>
                </a:defRPr>
              </a:lvl1pPr>
            </a:lstStyle>
            <a:p>
              <a:pPr>
                <a:defRPr/>
              </a:pPr>
              <a:r>
                <a:rPr lang="en-US" altLang="zh-CN" sz="1400" b="1" dirty="0" smtClean="0">
                  <a:solidFill>
                    <a:srgbClr val="0000FF"/>
                  </a:solidFill>
                  <a:cs typeface="Times New Roman" pitchFamily="18" charset="0"/>
                </a:rPr>
                <a:t>Cascaded LWFA </a:t>
              </a:r>
              <a:r>
                <a:rPr lang="en-US" altLang="zh-CN" sz="1400" dirty="0" smtClean="0"/>
                <a:t>(1+5 mm)</a:t>
              </a:r>
              <a:endParaRPr lang="en-US" altLang="zh-CN" sz="1400" dirty="0"/>
            </a:p>
            <a:p>
              <a:pPr>
                <a:defRPr/>
              </a:pPr>
              <a:r>
                <a:rPr lang="en-US" altLang="zh-CN" sz="1400" b="1" dirty="0">
                  <a:solidFill>
                    <a:srgbClr val="0000FF"/>
                  </a:solidFill>
                  <a:cs typeface="Times New Roman" pitchFamily="18" charset="0"/>
                </a:rPr>
                <a:t>~1.3 </a:t>
              </a:r>
              <a:r>
                <a:rPr lang="en-US" altLang="zh-CN" sz="1400" b="1" dirty="0" err="1" smtClean="0">
                  <a:solidFill>
                    <a:srgbClr val="0000FF"/>
                  </a:solidFill>
                  <a:cs typeface="Times New Roman" pitchFamily="18" charset="0"/>
                </a:rPr>
                <a:t>GeV</a:t>
              </a:r>
              <a:endParaRPr lang="en-US" altLang="zh-CN" sz="1400" b="1" dirty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  <p:cxnSp>
          <p:nvCxnSpPr>
            <p:cNvPr id="16403" name="直接连接符 10"/>
            <p:cNvCxnSpPr>
              <a:cxnSpLocks noChangeShapeType="1"/>
            </p:cNvCxnSpPr>
            <p:nvPr/>
          </p:nvCxnSpPr>
          <p:spPr bwMode="auto">
            <a:xfrm flipV="1">
              <a:off x="1331913" y="4238625"/>
              <a:ext cx="0" cy="1814513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6404" name="直接连接符 15"/>
            <p:cNvCxnSpPr>
              <a:cxnSpLocks noChangeShapeType="1"/>
            </p:cNvCxnSpPr>
            <p:nvPr/>
          </p:nvCxnSpPr>
          <p:spPr bwMode="auto">
            <a:xfrm flipV="1">
              <a:off x="5357818" y="4343776"/>
              <a:ext cx="0" cy="1800000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6405" name="直接连接符 16"/>
            <p:cNvCxnSpPr>
              <a:cxnSpLocks noChangeShapeType="1"/>
            </p:cNvCxnSpPr>
            <p:nvPr/>
          </p:nvCxnSpPr>
          <p:spPr bwMode="auto">
            <a:xfrm flipV="1">
              <a:off x="8723313" y="4297363"/>
              <a:ext cx="0" cy="1755775"/>
            </a:xfrm>
            <a:prstGeom prst="line">
              <a:avLst/>
            </a:prstGeom>
            <a:noFill/>
            <a:ln w="28575" algn="ctr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sp>
          <p:nvSpPr>
            <p:cNvPr id="19" name="TextBox 18"/>
            <p:cNvSpPr txBox="1"/>
            <p:nvPr/>
          </p:nvSpPr>
          <p:spPr>
            <a:xfrm>
              <a:off x="717550" y="6053138"/>
              <a:ext cx="1622425" cy="600164"/>
            </a:xfrm>
            <a:prstGeom prst="rect">
              <a:avLst/>
            </a:prstGeom>
            <a:ln w="28575">
              <a:solidFill>
                <a:srgbClr val="FF0000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>
                  <a:solidFill>
                    <a:srgbClr val="000000"/>
                  </a:solidFill>
                  <a:latin typeface="+mn-lt"/>
                  <a:ea typeface="+mn-ea"/>
                </a:defRPr>
              </a:lvl1pPr>
              <a:lvl2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2pPr>
              <a:lvl3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3pPr>
              <a:lvl4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4pPr>
              <a:lvl5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5pPr>
              <a:lvl6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6pPr>
              <a:lvl7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7pPr>
              <a:lvl8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8pPr>
              <a:lvl9pPr>
                <a:defRPr>
                  <a:solidFill>
                    <a:schemeClr val="dk1"/>
                  </a:solidFill>
                  <a:latin typeface="+mn-lt"/>
                  <a:ea typeface="+mn-ea"/>
                </a:defRPr>
              </a:lvl9pPr>
            </a:lstStyle>
            <a:p>
              <a:pPr>
                <a:spcBef>
                  <a:spcPts val="600"/>
                </a:spcBef>
                <a:defRPr/>
              </a:pPr>
              <a:r>
                <a:rPr lang="en-US" altLang="zh-CN" sz="1400" b="1" dirty="0" smtClean="0">
                  <a:solidFill>
                    <a:srgbClr val="0000FF"/>
                  </a:solidFill>
                  <a:cs typeface="Times New Roman" pitchFamily="18" charset="0"/>
                </a:rPr>
                <a:t>Electron injector</a:t>
              </a:r>
            </a:p>
            <a:p>
              <a:pPr>
                <a:spcBef>
                  <a:spcPts val="600"/>
                </a:spcBef>
                <a:defRPr/>
              </a:pPr>
              <a:r>
                <a:rPr lang="en-US" altLang="zh-CN" sz="1400" b="1" dirty="0" smtClean="0">
                  <a:solidFill>
                    <a:srgbClr val="0000FF"/>
                  </a:solidFill>
                  <a:cs typeface="Times New Roman" pitchFamily="18" charset="0"/>
                </a:rPr>
                <a:t>~32 </a:t>
              </a:r>
              <a:r>
                <a:rPr lang="en-US" altLang="zh-CN" sz="1400" b="1" dirty="0" err="1" smtClean="0">
                  <a:solidFill>
                    <a:srgbClr val="0000FF"/>
                  </a:solidFill>
                  <a:cs typeface="Times New Roman" pitchFamily="18" charset="0"/>
                </a:rPr>
                <a:t>MeV</a:t>
              </a:r>
              <a:endParaRPr lang="en-US" altLang="zh-CN" sz="1400" b="1" dirty="0" smtClean="0">
                <a:solidFill>
                  <a:srgbClr val="0000FF"/>
                </a:solidFill>
                <a:cs typeface="Times New Roman" pitchFamily="18" charset="0"/>
              </a:endParaRPr>
            </a:p>
          </p:txBody>
        </p:sp>
      </p:grpSp>
      <p:sp>
        <p:nvSpPr>
          <p:cNvPr id="32" name="矩形 31"/>
          <p:cNvSpPr/>
          <p:nvPr/>
        </p:nvSpPr>
        <p:spPr bwMode="auto">
          <a:xfrm>
            <a:off x="1928801" y="2805111"/>
            <a:ext cx="1000125" cy="338137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1600" b="1" dirty="0" smtClean="0">
                <a:solidFill>
                  <a:schemeClr val="tx1"/>
                </a:solidFill>
              </a:rPr>
              <a:t>2-5 </a:t>
            </a:r>
            <a:r>
              <a:rPr lang="en-US" altLang="zh-CN" sz="1600" b="1" dirty="0">
                <a:solidFill>
                  <a:schemeClr val="tx1"/>
                </a:solidFill>
              </a:rPr>
              <a:t>mm</a:t>
            </a:r>
            <a:endParaRPr lang="zh-CN" altLang="en-US" sz="1600" b="1" dirty="0">
              <a:solidFill>
                <a:schemeClr val="tx1"/>
              </a:solidFill>
            </a:endParaRPr>
          </a:p>
        </p:txBody>
      </p:sp>
      <p:sp>
        <p:nvSpPr>
          <p:cNvPr id="34" name="Text Box 11"/>
          <p:cNvSpPr txBox="1">
            <a:spLocks noChangeArrowheads="1"/>
          </p:cNvSpPr>
          <p:nvPr/>
        </p:nvSpPr>
        <p:spPr bwMode="auto">
          <a:xfrm>
            <a:off x="0" y="-4737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楷体_GB2312" pitchFamily="49" charset="-122"/>
                <a:cs typeface="Times New Roman" pitchFamily="18" charset="0"/>
              </a:rPr>
              <a:t>Demonstration of a cascaded LWFA using self injection</a:t>
            </a:r>
          </a:p>
        </p:txBody>
      </p:sp>
      <p:pic>
        <p:nvPicPr>
          <p:cNvPr id="31" name="图片 30" descr="det=0.20.gif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203848" y="1700807"/>
            <a:ext cx="3005733" cy="2337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1033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3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138" y="1196975"/>
            <a:ext cx="7088187" cy="5256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611" name="文本框 14"/>
          <p:cNvSpPr txBox="1">
            <a:spLocks noChangeArrowheads="1"/>
          </p:cNvSpPr>
          <p:nvPr/>
        </p:nvSpPr>
        <p:spPr bwMode="auto">
          <a:xfrm>
            <a:off x="468313" y="98425"/>
            <a:ext cx="83518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High-Brightness High-Energy Electron Beams from a Laser Wakefield Accelerator via Energy Chirp Control</a:t>
            </a:r>
          </a:p>
        </p:txBody>
      </p:sp>
      <p:sp>
        <p:nvSpPr>
          <p:cNvPr id="2" name="上箭头 1"/>
          <p:cNvSpPr/>
          <p:nvPr/>
        </p:nvSpPr>
        <p:spPr>
          <a:xfrm>
            <a:off x="5292725" y="6453188"/>
            <a:ext cx="503238" cy="404812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srgbClr val="FFFFFF"/>
              </a:solidFill>
            </a:endParaRPr>
          </a:p>
        </p:txBody>
      </p:sp>
      <p:sp>
        <p:nvSpPr>
          <p:cNvPr id="68613" name="文本框 3"/>
          <p:cNvSpPr txBox="1">
            <a:spLocks noChangeArrowheads="1"/>
          </p:cNvSpPr>
          <p:nvPr/>
        </p:nvSpPr>
        <p:spPr bwMode="auto">
          <a:xfrm>
            <a:off x="88900" y="6453188"/>
            <a:ext cx="426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rgbClr val="000000"/>
                </a:solidFill>
                <a:latin typeface="Times New Roman" panose="02020603050405020304" pitchFamily="18" charset="0"/>
                <a:ea typeface="华文新魏" panose="02010800040101010101" pitchFamily="2" charset="-122"/>
                <a:cs typeface="Times New Roman" panose="02020603050405020304" pitchFamily="18" charset="0"/>
              </a:rPr>
              <a:t>W. Wang et al., </a:t>
            </a:r>
            <a:r>
              <a:rPr lang="en-US" altLang="zh-CN" sz="2000">
                <a:solidFill>
                  <a:srgbClr val="000000"/>
                </a:solidFill>
                <a:latin typeface="Calibri" panose="020F0502020204030204" pitchFamily="34" charset="0"/>
                <a:ea typeface="华文新魏" panose="02010800040101010101" pitchFamily="2" charset="-122"/>
                <a:cs typeface="Times New Roman" panose="02020603050405020304" pitchFamily="18" charset="0"/>
              </a:rPr>
              <a:t>PRL 117,124801(2016)</a:t>
            </a:r>
            <a:endParaRPr lang="zh-CN" altLang="en-US" sz="2000">
              <a:solidFill>
                <a:srgbClr val="000000"/>
              </a:solidFill>
              <a:latin typeface="Times New Roman" panose="02020603050405020304" pitchFamily="18" charset="0"/>
              <a:ea typeface="华文新魏" panose="0201080004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0" y="908720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500939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1088" y="1044987"/>
            <a:ext cx="5904656" cy="4812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0" y="714356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4246638"/>
              </p:ext>
            </p:extLst>
          </p:nvPr>
        </p:nvGraphicFramePr>
        <p:xfrm>
          <a:off x="611560" y="3274119"/>
          <a:ext cx="1820863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22" name="公式" r:id="rId4" imgW="990170" imgH="469696" progId="Equation.3">
                  <p:embed/>
                </p:oleObj>
              </mc:Choice>
              <mc:Fallback>
                <p:oleObj name="公式" r:id="rId4" imgW="990170" imgH="46969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560" y="3274119"/>
                        <a:ext cx="1820863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3260503"/>
              </p:ext>
            </p:extLst>
          </p:nvPr>
        </p:nvGraphicFramePr>
        <p:xfrm>
          <a:off x="683568" y="4354239"/>
          <a:ext cx="1049338" cy="442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23" name="公式" r:id="rId6" imgW="571252" imgH="241195" progId="Equation.3">
                  <p:embed/>
                </p:oleObj>
              </mc:Choice>
              <mc:Fallback>
                <p:oleObj name="公式" r:id="rId6" imgW="571252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4354239"/>
                        <a:ext cx="1049338" cy="442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8304943"/>
              </p:ext>
            </p:extLst>
          </p:nvPr>
        </p:nvGraphicFramePr>
        <p:xfrm>
          <a:off x="520700" y="4941813"/>
          <a:ext cx="13049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24" name="公式" r:id="rId8" imgW="711000" imgH="228600" progId="Equation.3">
                  <p:embed/>
                </p:oleObj>
              </mc:Choice>
              <mc:Fallback>
                <p:oleObj name="公式" r:id="rId8" imgW="711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4941813"/>
                        <a:ext cx="1304925" cy="41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0183078"/>
              </p:ext>
            </p:extLst>
          </p:nvPr>
        </p:nvGraphicFramePr>
        <p:xfrm>
          <a:off x="683568" y="5506367"/>
          <a:ext cx="1003300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725" name="公式" r:id="rId10" imgW="545863" imgH="241195" progId="Equation.3">
                  <p:embed/>
                </p:oleObj>
              </mc:Choice>
              <mc:Fallback>
                <p:oleObj name="公式" r:id="rId10" imgW="545863" imgH="24119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5506367"/>
                        <a:ext cx="1003300" cy="442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矩形 10"/>
          <p:cNvSpPr/>
          <p:nvPr/>
        </p:nvSpPr>
        <p:spPr>
          <a:xfrm>
            <a:off x="0" y="38377"/>
            <a:ext cx="9144000" cy="83099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High-quality high-energy electron beams from a cascaded LWFA</a:t>
            </a:r>
          </a:p>
          <a:p>
            <a:pPr algn="ctr"/>
            <a:r>
              <a:rPr lang="en-US" altLang="zh-CN" sz="2400" b="1" dirty="0" smtClean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Energy chirp control</a:t>
            </a:r>
          </a:p>
        </p:txBody>
      </p:sp>
      <p:sp>
        <p:nvSpPr>
          <p:cNvPr id="10" name="矩形 9"/>
          <p:cNvSpPr/>
          <p:nvPr/>
        </p:nvSpPr>
        <p:spPr>
          <a:xfrm>
            <a:off x="0" y="1071546"/>
            <a:ext cx="3181088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zh-CN" sz="2000" b="1" dirty="0" smtClean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Peak </a:t>
            </a:r>
            <a:r>
              <a:rPr lang="en-US" altLang="zh-CN" sz="2000" b="1" dirty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energy</a:t>
            </a:r>
            <a:r>
              <a:rPr lang="en-US" altLang="zh-CN" sz="2000" b="1" dirty="0" smtClean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 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0.4-0.8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GeV</a:t>
            </a:r>
            <a:endParaRPr lang="en-US" altLang="zh-CN" sz="2000" b="1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r>
              <a:rPr lang="en-US" altLang="zh-CN" sz="2000" b="1" dirty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Energy spread</a:t>
            </a:r>
            <a:r>
              <a:rPr lang="en-US" altLang="zh-CN" sz="2000" b="1" dirty="0" smtClean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: 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&lt;1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%</a:t>
            </a:r>
          </a:p>
          <a:p>
            <a:r>
              <a:rPr lang="en-US" altLang="zh-CN" sz="2000" b="1" dirty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Beam charge : </a:t>
            </a:r>
            <a:r>
              <a:rPr lang="en-US" altLang="zh-CN" sz="2000" b="1" dirty="0" smtClean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up 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to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80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pC</a:t>
            </a:r>
            <a:endParaRPr lang="en-US" altLang="zh-CN" sz="2000" b="1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r>
              <a:rPr lang="en-US" altLang="zh-CN" sz="2000" b="1" dirty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Divergence:</a:t>
            </a:r>
            <a:r>
              <a:rPr lang="en-US" altLang="zh-CN" sz="2000" b="1" dirty="0">
                <a:solidFill>
                  <a:srgbClr val="3333CC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2000" b="1" dirty="0" smtClean="0">
                <a:solidFill>
                  <a:srgbClr val="3333CC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&lt;0.3 </a:t>
            </a:r>
            <a:r>
              <a:rPr lang="en-US" altLang="zh-CN" sz="2000" b="1" dirty="0" err="1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mrad</a:t>
            </a:r>
            <a:r>
              <a:rPr lang="en-US" altLang="zh-CN" sz="2000" b="1" dirty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 </a:t>
            </a:r>
            <a:endParaRPr lang="en-US" altLang="zh-CN" sz="2000" b="1" dirty="0" smtClean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  <a:p>
            <a:r>
              <a:rPr lang="en-US" altLang="zh-CN" sz="2000" b="1" dirty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Stability: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&gt;90%</a:t>
            </a:r>
          </a:p>
          <a:p>
            <a:r>
              <a:rPr lang="en-US" altLang="zh-CN" sz="2000" b="1" dirty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Energy </a:t>
            </a:r>
            <a:r>
              <a:rPr lang="en-US" altLang="zh-CN" sz="2000" b="1" dirty="0" smtClean="0">
                <a:solidFill>
                  <a:schemeClr val="tx1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fluctuation: </a:t>
            </a:r>
            <a:r>
              <a:rPr lang="en-US" altLang="zh-CN" sz="20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&lt;5%</a:t>
            </a:r>
            <a:endParaRPr lang="zh-CN" altLang="en-US" sz="2000" b="1" dirty="0">
              <a:solidFill>
                <a:srgbClr val="FF0000"/>
              </a:solidFill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517625" y="6381328"/>
            <a:ext cx="5567918" cy="369332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</a:pP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Wentao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Wang </a:t>
            </a:r>
            <a:r>
              <a:rPr lang="en-US" altLang="zh-CN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Phys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Rev. </a:t>
            </a:r>
            <a:r>
              <a:rPr lang="en-US" altLang="zh-CN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Lett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117, 124801(2016)</a:t>
            </a:r>
          </a:p>
        </p:txBody>
      </p:sp>
      <p:sp>
        <p:nvSpPr>
          <p:cNvPr id="13" name="Line 3"/>
          <p:cNvSpPr>
            <a:spLocks noChangeShapeType="1"/>
          </p:cNvSpPr>
          <p:nvPr/>
        </p:nvSpPr>
        <p:spPr bwMode="auto">
          <a:xfrm>
            <a:off x="0" y="908720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6463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11560" y="1412776"/>
            <a:ext cx="7848872" cy="4536504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3517625" y="6381328"/>
            <a:ext cx="5567918" cy="369332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</a:pP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Wentao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Wang </a:t>
            </a:r>
            <a:r>
              <a:rPr lang="en-US" altLang="zh-CN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Phys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Rev. </a:t>
            </a:r>
            <a:r>
              <a:rPr lang="en-US" altLang="zh-CN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Lett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117, 124801(2016)</a:t>
            </a:r>
          </a:p>
        </p:txBody>
      </p:sp>
      <p:sp>
        <p:nvSpPr>
          <p:cNvPr id="8" name="矩形 7"/>
          <p:cNvSpPr/>
          <p:nvPr/>
        </p:nvSpPr>
        <p:spPr>
          <a:xfrm>
            <a:off x="0" y="188640"/>
            <a:ext cx="914400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High-quality high-energy electron beams from a cascaded LWFA</a:t>
            </a:r>
          </a:p>
        </p:txBody>
      </p:sp>
      <p:sp>
        <p:nvSpPr>
          <p:cNvPr id="10" name="Line 3"/>
          <p:cNvSpPr>
            <a:spLocks noChangeShapeType="1"/>
          </p:cNvSpPr>
          <p:nvPr/>
        </p:nvSpPr>
        <p:spPr bwMode="auto">
          <a:xfrm>
            <a:off x="0" y="764704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53812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5496" y="908720"/>
            <a:ext cx="8546507" cy="4001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0000FF"/>
                </a:solidFill>
                <a:latin typeface="+mj-lt"/>
                <a:ea typeface="黑体" pitchFamily="49" charset="-122"/>
              </a:rPr>
              <a:t>Compression of energy spread via </a:t>
            </a:r>
            <a:r>
              <a:rPr lang="en-US" altLang="zh-CN" sz="2000" b="1" dirty="0" smtClean="0">
                <a:solidFill>
                  <a:srgbClr val="FF0000"/>
                </a:solidFill>
                <a:latin typeface="+mj-lt"/>
                <a:ea typeface="黑体" pitchFamily="49" charset="-122"/>
              </a:rPr>
              <a:t>energy chirp control </a:t>
            </a:r>
            <a:r>
              <a:rPr lang="en-US" altLang="zh-CN" sz="2000" b="1" dirty="0" smtClean="0">
                <a:solidFill>
                  <a:srgbClr val="0000FF"/>
                </a:solidFill>
                <a:latin typeface="+mj-lt"/>
                <a:ea typeface="黑体" pitchFamily="49" charset="-122"/>
              </a:rPr>
              <a:t>and </a:t>
            </a:r>
            <a:r>
              <a:rPr lang="en-US" altLang="zh-CN" sz="2000" b="1" dirty="0" smtClean="0">
                <a:solidFill>
                  <a:srgbClr val="FF0000"/>
                </a:solidFill>
                <a:latin typeface="+mj-lt"/>
                <a:ea typeface="黑体" pitchFamily="49" charset="-122"/>
              </a:rPr>
              <a:t>beam loading</a:t>
            </a:r>
            <a:endParaRPr lang="zh-CN" altLang="en-US" sz="2000" b="1" dirty="0">
              <a:solidFill>
                <a:srgbClr val="FF0000"/>
              </a:solidFill>
              <a:latin typeface="+mj-lt"/>
              <a:ea typeface="黑体" pitchFamily="49" charset="-122"/>
            </a:endParaRPr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" r="30253"/>
          <a:stretch/>
        </p:blipFill>
        <p:spPr bwMode="auto">
          <a:xfrm>
            <a:off x="683568" y="1700808"/>
            <a:ext cx="2899812" cy="1820528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3517625" y="6381328"/>
            <a:ext cx="5567918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</a:pP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Wentao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Wang </a:t>
            </a:r>
            <a:r>
              <a:rPr lang="en-US" altLang="zh-CN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Phys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Rev. </a:t>
            </a:r>
            <a:r>
              <a:rPr lang="en-US" altLang="zh-CN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Lett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117, 124801(2016)</a:t>
            </a:r>
          </a:p>
        </p:txBody>
      </p:sp>
      <p:sp>
        <p:nvSpPr>
          <p:cNvPr id="14" name="矩形 13"/>
          <p:cNvSpPr/>
          <p:nvPr/>
        </p:nvSpPr>
        <p:spPr>
          <a:xfrm>
            <a:off x="0" y="159023"/>
            <a:ext cx="914400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High-quality high-energy electron beams from a cascaded LWFA</a:t>
            </a:r>
          </a:p>
        </p:txBody>
      </p:sp>
      <p:pic>
        <p:nvPicPr>
          <p:cNvPr id="9" name="图片 8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57" r="15256"/>
          <a:stretch/>
        </p:blipFill>
        <p:spPr bwMode="auto">
          <a:xfrm>
            <a:off x="3779912" y="1700808"/>
            <a:ext cx="4896544" cy="43924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图片 9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3808635"/>
            <a:ext cx="3122088" cy="2275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05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7"/>
          <p:cNvSpPr txBox="1"/>
          <p:nvPr/>
        </p:nvSpPr>
        <p:spPr>
          <a:xfrm>
            <a:off x="221686" y="21213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6249062" y="476672"/>
            <a:ext cx="0" cy="1695896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251969" y="6309320"/>
            <a:ext cx="8654922" cy="523220"/>
          </a:xfrm>
          <a:prstGeom prst="rect">
            <a:avLst/>
          </a:prstGeom>
          <a:solidFill>
            <a:srgbClr val="FFFFCC"/>
          </a:solidFill>
          <a:ln w="9525" algn="ctr">
            <a:solidFill>
              <a:srgbClr val="FF0000"/>
            </a:solidFill>
            <a:rou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>
            <a:defPPr>
              <a:defRPr lang="zh-CN"/>
            </a:defPPr>
            <a:lvl1pPr marL="262255" indent="-262255" algn="just">
              <a:spcBef>
                <a:spcPct val="30000"/>
              </a:spcBef>
              <a:buFont typeface="Wingdings" panose="05000000000000000000" pitchFamily="2" charset="2"/>
              <a:buChar char="Ø"/>
              <a:defRPr kumimoji="1" b="1" u="sng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marL="0" indent="0" algn="ctr">
              <a:buNone/>
            </a:pPr>
            <a:r>
              <a:rPr lang="en-US" altLang="zh-CN" dirty="0" smtClean="0">
                <a:solidFill>
                  <a:srgbClr val="0000FF"/>
                </a:solidFill>
              </a:rPr>
              <a:t>A big step from laser acceleration to accelerators</a:t>
            </a:r>
            <a:r>
              <a:rPr lang="zh-CN" altLang="en-US" dirty="0" smtClean="0">
                <a:solidFill>
                  <a:srgbClr val="0000FF"/>
                </a:solidFill>
              </a:rPr>
              <a:t>！</a:t>
            </a:r>
            <a:endParaRPr lang="en-US" altLang="zh-CN" u="none" dirty="0">
              <a:solidFill>
                <a:srgbClr val="0000FF"/>
              </a:solidFill>
            </a:endParaRPr>
          </a:p>
        </p:txBody>
      </p:sp>
      <p:pic>
        <p:nvPicPr>
          <p:cNvPr id="44" name="图片 43">
            <a:extLst>
              <a:ext uri="{FF2B5EF4-FFF2-40B4-BE49-F238E27FC236}">
                <a16:creationId xmlns="" xmlns:a16="http://schemas.microsoft.com/office/drawing/2014/main" id="{099E6E05-C3F1-4708-BFFE-3D3BE0DBBAE1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168922" y="673797"/>
            <a:ext cx="8806153" cy="2704611"/>
          </a:xfrm>
          <a:prstGeom prst="rect">
            <a:avLst/>
          </a:prstGeom>
        </p:spPr>
      </p:pic>
      <p:pic>
        <p:nvPicPr>
          <p:cNvPr id="22" name="图片 21" descr="C:\Users\tonykelintong\Documents\Tencent Files\751834845\Image\C2C\R}~3CSUBN~@E840XE@0LFHB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738364"/>
            <a:ext cx="3240360" cy="2354932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6012160" y="5085184"/>
                <a:ext cx="968375" cy="27699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>
                <a:spAutoFit/>
              </a:bodyPr>
              <a:lstStyle/>
              <a:p>
                <a:pPr algn="ctr"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1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altLang="zh-CN" sz="1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.</m:t>
                      </m:r>
                      <m:r>
                        <a:rPr lang="en-US" altLang="zh-CN" sz="1200" b="1" i="1" smtClean="0">
                          <a:solidFill>
                            <a:srgbClr val="FF0000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altLang="zh-CN" sz="1200" b="1">
                          <a:solidFill>
                            <a:srgbClr val="FF0000"/>
                          </a:solidFill>
                          <a:latin typeface="Cambria Math"/>
                        </a:rPr>
                        <m:t>‰</m:t>
                      </m:r>
                    </m:oMath>
                  </m:oMathPara>
                </a14:m>
                <a:endParaRPr lang="zh-CN" altLang="en-US" sz="1200" b="1" dirty="0">
                  <a:solidFill>
                    <a:srgbClr val="FF0000"/>
                  </a:solidFill>
                  <a:ea typeface="华文楷体" pitchFamily="2" charset="-122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2160" y="5085184"/>
                <a:ext cx="968375" cy="2769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矩形 1"/>
          <p:cNvSpPr/>
          <p:nvPr/>
        </p:nvSpPr>
        <p:spPr>
          <a:xfrm>
            <a:off x="55657" y="-27316"/>
            <a:ext cx="903649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600" b="1" dirty="0">
                <a:solidFill>
                  <a:srgbClr val="FF0000"/>
                </a:solidFill>
              </a:rPr>
              <a:t>Stable Near-</a:t>
            </a:r>
            <a:r>
              <a:rPr lang="en-US" altLang="zh-CN" sz="2600" b="1" dirty="0" err="1">
                <a:solidFill>
                  <a:srgbClr val="FF0000"/>
                </a:solidFill>
              </a:rPr>
              <a:t>GeV</a:t>
            </a:r>
            <a:r>
              <a:rPr lang="en-US" altLang="zh-CN" sz="2600" b="1" dirty="0">
                <a:solidFill>
                  <a:srgbClr val="FF0000"/>
                </a:solidFill>
              </a:rPr>
              <a:t> electron beams at </a:t>
            </a:r>
            <a:r>
              <a:rPr lang="en-US" altLang="zh-CN" sz="2600" b="1" dirty="0" smtClean="0">
                <a:solidFill>
                  <a:srgbClr val="FF0000"/>
                </a:solidFill>
              </a:rPr>
              <a:t>a few-thousandth </a:t>
            </a:r>
            <a:r>
              <a:rPr lang="en-US" altLang="zh-CN" sz="2600" b="1" dirty="0">
                <a:solidFill>
                  <a:srgbClr val="FF0000"/>
                </a:solidFill>
              </a:rPr>
              <a:t>level </a:t>
            </a:r>
            <a:endParaRPr lang="zh-CN" altLang="en-US" sz="2600" b="1" dirty="0">
              <a:solidFill>
                <a:srgbClr val="FF0000"/>
              </a:solidFill>
            </a:endParaRPr>
          </a:p>
        </p:txBody>
      </p:sp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-11643" y="548680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2" name="文本框 24"/>
          <p:cNvSpPr txBox="1">
            <a:spLocks noChangeArrowheads="1"/>
          </p:cNvSpPr>
          <p:nvPr/>
        </p:nvSpPr>
        <p:spPr bwMode="auto">
          <a:xfrm>
            <a:off x="437629" y="3946334"/>
            <a:ext cx="4020805" cy="1938992"/>
          </a:xfrm>
          <a:prstGeom prst="rect">
            <a:avLst/>
          </a:prstGeom>
          <a:solidFill>
            <a:srgbClr val="FFFF99"/>
          </a:solidFill>
          <a:ln/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zh-CN" sz="2000" b="1" dirty="0" smtClean="0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~ 100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% </a:t>
            </a:r>
            <a:r>
              <a:rPr lang="en-US" altLang="zh-CN" sz="2000" b="1" dirty="0" err="1" smtClean="0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Monoenergetic</a:t>
            </a:r>
            <a:endParaRPr lang="en-US" altLang="zh-CN" sz="2000" b="1" dirty="0" smtClean="0">
              <a:solidFill>
                <a:srgbClr val="0000FF"/>
              </a:solidFill>
              <a:latin typeface="+mn-lt"/>
              <a:ea typeface="+mj-ea"/>
              <a:cs typeface="Times New Roman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zh-CN" sz="2000" b="1" dirty="0" smtClean="0">
                <a:latin typeface="+mn-lt"/>
                <a:ea typeface="+mj-ea"/>
                <a:cs typeface="Times New Roman" pitchFamily="18" charset="0"/>
              </a:rPr>
              <a:t>Energy spread </a:t>
            </a:r>
            <a:r>
              <a:rPr lang="en-US" altLang="en-US" sz="2000" b="1" dirty="0" smtClean="0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0.4-3%</a:t>
            </a:r>
            <a:endParaRPr lang="en-US" altLang="zh-CN" sz="2000" b="1" dirty="0" smtClean="0">
              <a:solidFill>
                <a:srgbClr val="0000FF"/>
              </a:solidFill>
              <a:latin typeface="+mn-lt"/>
              <a:ea typeface="+mj-ea"/>
              <a:cs typeface="Times New Roman" pitchFamily="18" charset="0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zh-CN" sz="2000" b="1" dirty="0" smtClean="0">
                <a:latin typeface="+mn-lt"/>
                <a:ea typeface="+mj-ea"/>
                <a:cs typeface="Times New Roman" pitchFamily="18" charset="0"/>
              </a:rPr>
              <a:t>Energy fluctuation  </a:t>
            </a:r>
            <a:r>
              <a:rPr lang="en-US" altLang="zh-CN" sz="2000" b="1" dirty="0" smtClean="0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4</a:t>
            </a:r>
            <a:r>
              <a:rPr lang="en-US" altLang="zh-CN" sz="2000" b="1" dirty="0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% (</a:t>
            </a:r>
            <a:r>
              <a:rPr lang="en-US" altLang="zh-CN" sz="2000" b="1" dirty="0" err="1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rms</a:t>
            </a:r>
            <a:r>
              <a:rPr lang="en-US" altLang="zh-CN" sz="2000" b="1" dirty="0" smtClean="0">
                <a:latin typeface="+mn-lt"/>
                <a:ea typeface="+mj-ea"/>
                <a:cs typeface="Times New Roman" pitchFamily="18" charset="0"/>
              </a:rPr>
              <a:t>)</a:t>
            </a:r>
          </a:p>
          <a:p>
            <a:pPr marL="285750" indent="-285750"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zh-CN" sz="2000" b="1" dirty="0" smtClean="0">
                <a:latin typeface="+mn-lt"/>
                <a:ea typeface="+mj-ea"/>
                <a:cs typeface="Times New Roman" pitchFamily="18" charset="0"/>
              </a:rPr>
              <a:t>Pointing stability  </a:t>
            </a:r>
            <a:r>
              <a:rPr lang="en-US" altLang="zh-CN" sz="2000" b="1" dirty="0" smtClean="0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0.5mrad (</a:t>
            </a:r>
            <a:r>
              <a:rPr lang="en-US" altLang="zh-CN" sz="2000" b="1" dirty="0" err="1" smtClean="0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rms</a:t>
            </a:r>
            <a:r>
              <a:rPr lang="en-US" altLang="zh-CN" sz="2000" b="1" dirty="0" smtClean="0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)</a:t>
            </a:r>
          </a:p>
          <a:p>
            <a:pPr marL="285750" indent="-285750"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zh-CN" sz="2000" b="1" dirty="0" smtClean="0">
                <a:latin typeface="+mn-lt"/>
                <a:ea typeface="+mj-ea"/>
                <a:cs typeface="Times New Roman" pitchFamily="18" charset="0"/>
              </a:rPr>
              <a:t>Beam charge </a:t>
            </a:r>
            <a:r>
              <a:rPr lang="en-US" altLang="en-US" sz="2000" b="1" dirty="0" smtClean="0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10-80 </a:t>
            </a:r>
            <a:r>
              <a:rPr lang="en-US" altLang="zh-CN" sz="2000" b="1" dirty="0" err="1" smtClean="0">
                <a:solidFill>
                  <a:srgbClr val="0000FF"/>
                </a:solidFill>
                <a:latin typeface="+mn-lt"/>
                <a:ea typeface="+mj-ea"/>
                <a:cs typeface="Times New Roman" pitchFamily="18" charset="0"/>
              </a:rPr>
              <a:t>pC</a:t>
            </a:r>
            <a:endParaRPr lang="en-US" altLang="zh-CN" sz="2000" b="1" dirty="0" smtClean="0">
              <a:solidFill>
                <a:srgbClr val="0000FF"/>
              </a:solidFill>
              <a:latin typeface="+mn-lt"/>
              <a:ea typeface="+mj-ea"/>
            </a:endParaRPr>
          </a:p>
          <a:p>
            <a:pPr marL="285750" indent="-285750">
              <a:spcBef>
                <a:spcPct val="0"/>
              </a:spcBef>
              <a:buFont typeface="Wingdings" pitchFamily="2" charset="2"/>
              <a:buChar char="ü"/>
            </a:pPr>
            <a:r>
              <a:rPr lang="en-US" altLang="zh-CN" sz="2000" b="1" dirty="0" smtClean="0">
                <a:latin typeface="+mn-lt"/>
                <a:cs typeface="Times New Roman" pitchFamily="18" charset="0"/>
              </a:rPr>
              <a:t>Consecutive shots</a:t>
            </a:r>
            <a:r>
              <a:rPr lang="en-US" altLang="zh-CN" sz="2000" b="1" dirty="0" smtClean="0">
                <a:latin typeface="+mn-lt"/>
                <a:ea typeface="+mj-ea"/>
                <a:cs typeface="Times New Roman" pitchFamily="18" charset="0"/>
              </a:rPr>
              <a:t> </a:t>
            </a:r>
            <a:endParaRPr lang="zh-CN" altLang="en-US" sz="2000" b="1" dirty="0"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81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矩形 41"/>
          <p:cNvSpPr/>
          <p:nvPr/>
        </p:nvSpPr>
        <p:spPr>
          <a:xfrm>
            <a:off x="6021219" y="811833"/>
            <a:ext cx="3132979" cy="602128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2879180" y="820157"/>
            <a:ext cx="3132979" cy="603784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49" name="矩形 2048"/>
          <p:cNvSpPr/>
          <p:nvPr/>
        </p:nvSpPr>
        <p:spPr>
          <a:xfrm>
            <a:off x="-1100" y="816688"/>
            <a:ext cx="2916915" cy="605401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 l="12325" t="55693" r="9860"/>
          <a:stretch>
            <a:fillRect/>
          </a:stretch>
        </p:blipFill>
        <p:spPr bwMode="auto">
          <a:xfrm>
            <a:off x="251520" y="3018438"/>
            <a:ext cx="2358476" cy="77546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12476" t="60013" r="8018"/>
          <a:stretch>
            <a:fillRect/>
          </a:stretch>
        </p:blipFill>
        <p:spPr bwMode="auto">
          <a:xfrm>
            <a:off x="211870" y="5005624"/>
            <a:ext cx="2358477" cy="775661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4" cstate="print"/>
          <a:srcRect l="11412" t="-1760" r="39677" b="50000"/>
          <a:stretch/>
        </p:blipFill>
        <p:spPr bwMode="auto">
          <a:xfrm>
            <a:off x="54546" y="2159969"/>
            <a:ext cx="2728939" cy="642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71765" y="5005625"/>
            <a:ext cx="2800838" cy="78620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 t="5882" b="5882"/>
          <a:stretch>
            <a:fillRect/>
          </a:stretch>
        </p:blipFill>
        <p:spPr bwMode="auto">
          <a:xfrm>
            <a:off x="3051881" y="3042741"/>
            <a:ext cx="2824909" cy="792088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2010326"/>
            <a:ext cx="2798493" cy="712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 bwMode="auto">
          <a:xfrm>
            <a:off x="3024121" y="1672319"/>
            <a:ext cx="1293343" cy="30777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7-9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×10</a:t>
            </a:r>
            <a:r>
              <a:rPr lang="en-US" altLang="zh-CN" sz="1400" b="1" baseline="30000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18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 </a:t>
            </a:r>
            <a:r>
              <a:rPr lang="en-US" altLang="zh-CN" sz="1400" b="1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cm</a:t>
            </a:r>
            <a:r>
              <a:rPr lang="en-US" altLang="zh-CN" sz="1400" b="1" baseline="30000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−3 </a:t>
            </a:r>
            <a:endParaRPr lang="zh-CN" altLang="en-US" sz="1400" b="1" dirty="0">
              <a:solidFill>
                <a:schemeClr val="tx1"/>
              </a:solidFill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4591436" y="1672319"/>
            <a:ext cx="1304756" cy="30777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~3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×10</a:t>
            </a:r>
            <a:r>
              <a:rPr lang="en-US" altLang="zh-CN" sz="1400" b="1" baseline="30000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18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 </a:t>
            </a:r>
            <a:r>
              <a:rPr lang="en-US" altLang="zh-CN" sz="1400" b="1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cm</a:t>
            </a:r>
            <a:r>
              <a:rPr lang="en-US" altLang="zh-CN" sz="1400" b="1" baseline="30000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−3 </a:t>
            </a:r>
            <a:endParaRPr lang="zh-CN" altLang="en-US" sz="1400" b="1" dirty="0">
              <a:solidFill>
                <a:schemeClr val="tx1"/>
              </a:solidFill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" r="30253"/>
          <a:stretch/>
        </p:blipFill>
        <p:spPr bwMode="auto">
          <a:xfrm>
            <a:off x="6156176" y="2180931"/>
            <a:ext cx="2939775" cy="184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260" y="956249"/>
            <a:ext cx="287930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Ionization-induced injection</a:t>
            </a:r>
            <a:endParaRPr lang="zh-CN" altLang="en-US" sz="1800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04393" y="1051012"/>
            <a:ext cx="2691743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defRPr>
            </a:lvl1pPr>
          </a:lstStyle>
          <a:p>
            <a:pPr algn="ctr"/>
            <a:r>
              <a:rPr lang="en-US" altLang="zh-CN" dirty="0" smtClean="0">
                <a:solidFill>
                  <a:srgbClr val="0000FF"/>
                </a:solidFill>
              </a:rPr>
              <a:t>self injection</a:t>
            </a:r>
            <a:endParaRPr lang="zh-CN" altLang="en-US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10930" y="1029601"/>
            <a:ext cx="275355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0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Energy chirp control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3834"/>
          <a:stretch/>
        </p:blipFill>
        <p:spPr bwMode="auto">
          <a:xfrm>
            <a:off x="6084168" y="4765310"/>
            <a:ext cx="1953005" cy="1123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 17"/>
          <p:cNvSpPr/>
          <p:nvPr/>
        </p:nvSpPr>
        <p:spPr>
          <a:xfrm>
            <a:off x="19146" y="6525344"/>
            <a:ext cx="2880320" cy="307777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en-US" altLang="zh-CN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Phys. Rev. </a:t>
            </a:r>
            <a:r>
              <a:rPr lang="en-US" altLang="zh-CN" sz="1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Lett</a:t>
            </a:r>
            <a:r>
              <a:rPr lang="en-US" altLang="zh-CN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 107</a:t>
            </a:r>
            <a:r>
              <a:rPr lang="en-US" altLang="zh-CN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, 035001 (2011).</a:t>
            </a:r>
            <a:r>
              <a:rPr lang="en-US" altLang="zh-CN" sz="14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zh-CN" altLang="en-US" sz="1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036428" y="6505599"/>
            <a:ext cx="2880320" cy="307777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en-US" altLang="zh-CN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Appl. </a:t>
            </a:r>
            <a:r>
              <a:rPr lang="en-US" altLang="zh-CN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</a:rPr>
              <a:t>Phys. </a:t>
            </a:r>
            <a:r>
              <a:rPr lang="en-US" altLang="zh-CN" sz="1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</a:rPr>
              <a:t>Lett</a:t>
            </a:r>
            <a:r>
              <a:rPr lang="en-US" altLang="zh-CN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ea typeface="宋体" pitchFamily="2" charset="-122"/>
              </a:rPr>
              <a:t>. 103, 243501(2013).</a:t>
            </a:r>
            <a:endParaRPr lang="zh-CN" altLang="en-US" sz="1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5" name="矩形 15"/>
          <p:cNvSpPr>
            <a:spLocks noChangeArrowheads="1"/>
          </p:cNvSpPr>
          <p:nvPr/>
        </p:nvSpPr>
        <p:spPr bwMode="auto">
          <a:xfrm>
            <a:off x="19146" y="-27384"/>
            <a:ext cx="913505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_GB2312" pitchFamily="49" charset="-122"/>
                <a:cs typeface="Times New Roman" panose="02020603050405020304" pitchFamily="18" charset="0"/>
              </a:rPr>
              <a:t>Progress in generating high-quality electron beams via developing high-quality LWFAs</a:t>
            </a:r>
            <a:endParaRPr lang="zh-CN" altLang="en-US" sz="2400" dirty="0">
              <a:solidFill>
                <a:srgbClr val="0000FF"/>
              </a:solidFill>
              <a:latin typeface="Times New Roman" pitchFamily="18" charset="0"/>
              <a:ea typeface="楷体_GB2312" pitchFamily="49" charset="-122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-73109" y="3882534"/>
            <a:ext cx="30609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Injector:</a:t>
            </a:r>
            <a:r>
              <a:rPr lang="zh-CN" altLang="en-US" sz="1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Energy spread 100</a:t>
            </a:r>
            <a:r>
              <a:rPr lang="zh-CN" altLang="en-US" sz="1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％ </a:t>
            </a:r>
            <a:endParaRPr lang="zh-CN" altLang="en-US" sz="1600" b="1" dirty="0">
              <a:solidFill>
                <a:srgbClr val="0000FF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19846" y="5940569"/>
            <a:ext cx="208366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Injector+ Accelerator</a:t>
            </a:r>
            <a:r>
              <a:rPr lang="zh-CN" altLang="en-US" sz="1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endParaRPr lang="en-US" altLang="zh-CN" sz="1600" b="1" dirty="0" smtClean="0">
              <a:solidFill>
                <a:srgbClr val="0000FF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>
              <a:defRPr/>
            </a:pPr>
            <a:r>
              <a:rPr lang="zh-CN" altLang="en-US" sz="1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Energy spread &lt;25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％ </a:t>
            </a:r>
            <a:endParaRPr lang="zh-CN" altLang="en-US" sz="1600" b="1" dirty="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494670" y="5940569"/>
            <a:ext cx="2083668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1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Injector+ Accelerator</a:t>
            </a:r>
            <a:r>
              <a:rPr lang="zh-CN" altLang="en-US" sz="1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</a:t>
            </a:r>
            <a:endParaRPr lang="en-US" altLang="zh-CN" sz="1600" b="1" dirty="0" smtClean="0">
              <a:solidFill>
                <a:srgbClr val="0000FF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algn="ctr">
              <a:defRPr/>
            </a:pPr>
            <a:r>
              <a:rPr lang="zh-CN" altLang="en-US" sz="16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altLang="zh-CN" sz="16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Energy spread ~ 3</a:t>
            </a:r>
            <a:r>
              <a:rPr lang="zh-CN" altLang="en-US" sz="1600" b="1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％ </a:t>
            </a:r>
            <a:endParaRPr lang="zh-CN" altLang="en-US" sz="1600" b="1" dirty="0">
              <a:solidFill>
                <a:srgbClr val="FF0000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6647002" y="5910209"/>
                <a:ext cx="2173469" cy="58477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Injector+ Accelerator</a:t>
                </a:r>
                <a:r>
                  <a:rPr lang="zh-CN" altLang="en-US" sz="1600" b="1" dirty="0" smtClean="0">
                    <a:solidFill>
                      <a:srgbClr val="0000FF"/>
                    </a:solidFill>
                    <a:latin typeface="Times New Roman" pitchFamily="18" charset="0"/>
                    <a:ea typeface="+mn-ea"/>
                    <a:cs typeface="Times New Roman" pitchFamily="18" charset="0"/>
                  </a:rPr>
                  <a:t>   </a:t>
                </a:r>
                <a:endParaRPr lang="en-US" altLang="zh-CN" sz="1600" b="1" dirty="0" smtClean="0">
                  <a:solidFill>
                    <a:srgbClr val="0000FF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  <a:p>
                <a:pPr algn="ctr">
                  <a:defRPr/>
                </a:pPr>
                <a:r>
                  <a:rPr lang="zh-CN" altLang="en-US" sz="1600" b="1" dirty="0" smtClean="0">
                    <a:solidFill>
                      <a:srgbClr val="0000FF"/>
                    </a:solidFill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  <a:r>
                  <a:rPr lang="en-US" altLang="zh-CN" sz="1600" b="1" dirty="0" smtClean="0">
                    <a:solidFill>
                      <a:srgbClr val="FF0000"/>
                    </a:solidFill>
                    <a:latin typeface="Times New Roman" pitchFamily="18" charset="0"/>
                    <a:ea typeface="+mn-ea"/>
                    <a:cs typeface="Times New Roman" pitchFamily="18" charset="0"/>
                  </a:rPr>
                  <a:t>Energy spread ~ 3</a:t>
                </a:r>
                <a:r>
                  <a:rPr lang="en-US" altLang="zh-CN" sz="1600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1600" b="1">
                        <a:solidFill>
                          <a:srgbClr val="FF0000"/>
                        </a:solidFill>
                        <a:latin typeface="Cambria Math"/>
                      </a:rPr>
                      <m:t>‰</m:t>
                    </m:r>
                  </m:oMath>
                </a14:m>
                <a:r>
                  <a:rPr lang="zh-CN" altLang="en-US" sz="1600" b="1" dirty="0" smtClean="0">
                    <a:solidFill>
                      <a:srgbClr val="FF0000"/>
                    </a:solidFill>
                    <a:latin typeface="Times New Roman" pitchFamily="18" charset="0"/>
                    <a:ea typeface="+mn-ea"/>
                    <a:cs typeface="Times New Roman" pitchFamily="18" charset="0"/>
                  </a:rPr>
                  <a:t> </a:t>
                </a:r>
                <a:endParaRPr lang="zh-CN" altLang="en-US" sz="1600" b="1" dirty="0">
                  <a:solidFill>
                    <a:srgbClr val="FF0000"/>
                  </a:solidFill>
                  <a:latin typeface="Times New Roman" pitchFamily="18" charset="0"/>
                  <a:ea typeface="+mn-ea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7002" y="5910209"/>
                <a:ext cx="2173469" cy="584775"/>
              </a:xfrm>
              <a:prstGeom prst="rect">
                <a:avLst/>
              </a:prstGeom>
              <a:blipFill rotWithShape="1">
                <a:blip r:embed="rId10"/>
                <a:stretch>
                  <a:fillRect t="-3158" b="-136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3" name="Picture 2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753"/>
          <a:stretch/>
        </p:blipFill>
        <p:spPr bwMode="auto">
          <a:xfrm>
            <a:off x="8028383" y="4767784"/>
            <a:ext cx="1116755" cy="1123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TextBox 33"/>
          <p:cNvSpPr txBox="1"/>
          <p:nvPr/>
        </p:nvSpPr>
        <p:spPr bwMode="auto">
          <a:xfrm>
            <a:off x="6196263" y="1672319"/>
            <a:ext cx="1328065" cy="30777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1.1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×10</a:t>
            </a:r>
            <a:r>
              <a:rPr lang="en-US" altLang="zh-CN" sz="1400" b="1" baseline="30000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19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 </a:t>
            </a:r>
            <a:r>
              <a:rPr lang="en-US" altLang="zh-CN" sz="1400" b="1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cm</a:t>
            </a:r>
            <a:r>
              <a:rPr lang="en-US" altLang="zh-CN" sz="1400" b="1" baseline="30000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−3 </a:t>
            </a:r>
            <a:endParaRPr lang="zh-CN" altLang="en-US" sz="1400" b="1" dirty="0">
              <a:solidFill>
                <a:schemeClr val="tx1"/>
              </a:solidFill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7796676" y="1667870"/>
            <a:ext cx="1239820" cy="30777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×10</a:t>
            </a:r>
            <a:r>
              <a:rPr lang="en-US" altLang="zh-CN" sz="1400" b="1" baseline="30000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18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 </a:t>
            </a:r>
            <a:r>
              <a:rPr lang="en-US" altLang="zh-CN" sz="1400" b="1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cm</a:t>
            </a:r>
            <a:r>
              <a:rPr lang="en-US" altLang="zh-CN" sz="1400" b="1" baseline="30000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−3 </a:t>
            </a:r>
            <a:endParaRPr lang="zh-CN" altLang="en-US" sz="1400" b="1" dirty="0">
              <a:solidFill>
                <a:schemeClr val="tx1"/>
              </a:solidFill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084168" y="6505599"/>
            <a:ext cx="2977282" cy="307777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>
              <a:defRPr/>
            </a:pPr>
            <a:r>
              <a:rPr lang="en-US" altLang="zh-CN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Phys</a:t>
            </a:r>
            <a:r>
              <a:rPr lang="en-US" altLang="zh-CN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 Rev. </a:t>
            </a:r>
            <a:r>
              <a:rPr lang="en-US" altLang="zh-CN" sz="1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Lett</a:t>
            </a:r>
            <a:r>
              <a:rPr lang="en-US" altLang="zh-CN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. 117, 124801(2016</a:t>
            </a:r>
            <a:r>
              <a:rPr lang="en-US" altLang="zh-CN" sz="1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) </a:t>
            </a:r>
            <a:endParaRPr lang="zh-CN" altLang="en-US" sz="14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2052" name="下箭头 2051"/>
          <p:cNvSpPr/>
          <p:nvPr/>
        </p:nvSpPr>
        <p:spPr>
          <a:xfrm>
            <a:off x="1189911" y="4237068"/>
            <a:ext cx="465770" cy="690338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下箭头 46"/>
          <p:cNvSpPr/>
          <p:nvPr/>
        </p:nvSpPr>
        <p:spPr>
          <a:xfrm>
            <a:off x="4264017" y="4164184"/>
            <a:ext cx="465770" cy="735184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TextBox 47"/>
          <p:cNvSpPr txBox="1"/>
          <p:nvPr/>
        </p:nvSpPr>
        <p:spPr bwMode="auto">
          <a:xfrm>
            <a:off x="0" y="1667939"/>
            <a:ext cx="1328065" cy="30777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5.7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×10</a:t>
            </a:r>
            <a:r>
              <a:rPr lang="en-US" altLang="zh-CN" sz="1400" b="1" baseline="30000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19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 </a:t>
            </a:r>
            <a:r>
              <a:rPr lang="en-US" altLang="zh-CN" sz="1400" b="1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cm</a:t>
            </a:r>
            <a:r>
              <a:rPr lang="en-US" altLang="zh-CN" sz="1400" b="1" baseline="30000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−3 </a:t>
            </a:r>
            <a:endParaRPr lang="zh-CN" altLang="en-US" sz="1400" b="1" dirty="0">
              <a:solidFill>
                <a:schemeClr val="tx1"/>
              </a:solidFill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</p:txBody>
      </p:sp>
      <p:sp>
        <p:nvSpPr>
          <p:cNvPr id="49" name="TextBox 48"/>
          <p:cNvSpPr txBox="1"/>
          <p:nvPr/>
        </p:nvSpPr>
        <p:spPr bwMode="auto">
          <a:xfrm>
            <a:off x="1541062" y="1676662"/>
            <a:ext cx="1302746" cy="307777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2.5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×10</a:t>
            </a:r>
            <a:r>
              <a:rPr lang="en-US" altLang="zh-CN" sz="1400" b="1" baseline="30000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18</a:t>
            </a:r>
            <a:r>
              <a:rPr lang="en-US" altLang="zh-CN" sz="1400" b="1" dirty="0" smtClean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 </a:t>
            </a:r>
            <a:r>
              <a:rPr lang="en-US" altLang="zh-CN" sz="1400" b="1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cm</a:t>
            </a:r>
            <a:r>
              <a:rPr lang="en-US" altLang="zh-CN" sz="1400" b="1" baseline="30000" dirty="0">
                <a:solidFill>
                  <a:schemeClr val="tx1"/>
                </a:solidFill>
                <a:latin typeface="Times New Roman" pitchFamily="18" charset="0"/>
                <a:ea typeface="隶书" pitchFamily="49" charset="-122"/>
                <a:cs typeface="Times New Roman" pitchFamily="18" charset="0"/>
              </a:rPr>
              <a:t>−3 </a:t>
            </a:r>
            <a:endParaRPr lang="zh-CN" altLang="en-US" sz="1400" b="1" dirty="0">
              <a:solidFill>
                <a:schemeClr val="tx1"/>
              </a:solidFill>
              <a:latin typeface="Times New Roman" pitchFamily="18" charset="0"/>
              <a:ea typeface="隶书" pitchFamily="49" charset="-122"/>
              <a:cs typeface="Times New Roman" pitchFamily="18" charset="0"/>
            </a:endParaRPr>
          </a:p>
        </p:txBody>
      </p:sp>
      <p:sp>
        <p:nvSpPr>
          <p:cNvPr id="38" name="Line 3"/>
          <p:cNvSpPr>
            <a:spLocks noChangeShapeType="1"/>
          </p:cNvSpPr>
          <p:nvPr/>
        </p:nvSpPr>
        <p:spPr bwMode="auto">
          <a:xfrm>
            <a:off x="-11643" y="796957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2951229" y="3882534"/>
            <a:ext cx="3060931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Injector:</a:t>
            </a:r>
            <a:r>
              <a:rPr lang="zh-CN" altLang="en-US" sz="1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   </a:t>
            </a:r>
            <a:r>
              <a:rPr lang="en-US" altLang="zh-CN" sz="1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Energy spread 10</a:t>
            </a:r>
            <a:r>
              <a:rPr lang="zh-CN" altLang="en-US" sz="1600" b="1" dirty="0" smtClean="0">
                <a:solidFill>
                  <a:srgbClr val="0000FF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％ </a:t>
            </a:r>
            <a:endParaRPr lang="zh-CN" altLang="en-US" sz="1600" b="1" dirty="0">
              <a:solidFill>
                <a:srgbClr val="0000FF"/>
              </a:soli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40" name="下箭头 39"/>
          <p:cNvSpPr/>
          <p:nvPr/>
        </p:nvSpPr>
        <p:spPr>
          <a:xfrm>
            <a:off x="7401439" y="4005064"/>
            <a:ext cx="465770" cy="735184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000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81928" y="1785926"/>
            <a:ext cx="8305800" cy="42780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1950" indent="-361950" algn="just" eaLnBrk="0" hangingPunct="0">
              <a:lnSpc>
                <a:spcPct val="200000"/>
              </a:lnSpc>
              <a:defRPr/>
            </a:pPr>
            <a:r>
              <a:rPr lang="en-US" altLang="zh-CN" b="1" dirty="0" smtClean="0">
                <a:ln w="18000">
                  <a:noFill/>
                  <a:prstDash val="solid"/>
                  <a:miter lim="800000"/>
                </a:ln>
                <a:solidFill>
                  <a:srgbClr val="0000FF"/>
                </a:solidFill>
                <a:latin typeface="+mn-lt"/>
                <a:ea typeface="+mn-ea"/>
                <a:cs typeface="Times New Roman" pitchFamily="18" charset="0"/>
              </a:rPr>
              <a:t>1.   </a:t>
            </a: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Background and motivations</a:t>
            </a:r>
          </a:p>
          <a:p>
            <a:pPr marL="533400" indent="-533400" algn="just" eaLnBrk="0" hangingPunct="0">
              <a:spcBef>
                <a:spcPts val="1200"/>
              </a:spcBef>
              <a:defRPr/>
            </a:pP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2. High-quality e-beam generation from a </a:t>
            </a: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sophisticated laser </a:t>
            </a:r>
            <a:r>
              <a:rPr lang="en-US" altLang="zh-CN" b="1" dirty="0" err="1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wakefield</a:t>
            </a: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 accelerator </a:t>
            </a:r>
          </a:p>
          <a:p>
            <a:pPr marL="514350" indent="-514350" algn="just" eaLnBrk="0" hangingPunct="0">
              <a:spcBef>
                <a:spcPts val="1200"/>
              </a:spcBef>
              <a:buAutoNum type="arabicPeriod" startAt="3"/>
              <a:defRPr/>
            </a:pPr>
            <a:r>
              <a:rPr lang="en-US" altLang="zh-CN" b="1" dirty="0" smtClean="0">
                <a:solidFill>
                  <a:srgbClr val="FF0000"/>
                </a:solidFill>
                <a:latin typeface="+mn-lt"/>
                <a:ea typeface="黑体" pitchFamily="2" charset="-122"/>
                <a:cs typeface="Times New Roman" pitchFamily="18" charset="0"/>
              </a:rPr>
              <a:t>Generation of x- and</a:t>
            </a:r>
            <a:r>
              <a:rPr lang="el-GR" altLang="zh-CN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 γ</a:t>
            </a:r>
            <a:r>
              <a:rPr lang="en-US" altLang="zh-CN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-ray source based on a LWFA</a:t>
            </a:r>
          </a:p>
          <a:p>
            <a:pPr marL="514350" indent="-514350" algn="just" eaLnBrk="0" hangingPunct="0">
              <a:lnSpc>
                <a:spcPct val="200000"/>
              </a:lnSpc>
              <a:buAutoNum type="arabicPeriod" startAt="3"/>
              <a:defRPr/>
            </a:pPr>
            <a:r>
              <a:rPr lang="en-US" altLang="zh-CN" b="1" dirty="0" smtClean="0">
                <a:ln w="18000">
                  <a:noFill/>
                  <a:prstDash val="solid"/>
                  <a:miter lim="800000"/>
                </a:ln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Summary</a:t>
            </a:r>
            <a:endParaRPr lang="en-US" altLang="zh-CN" b="1" dirty="0">
              <a:ln w="18000">
                <a:noFill/>
                <a:prstDash val="solid"/>
                <a:miter lim="800000"/>
              </a:ln>
              <a:solidFill>
                <a:srgbClr val="0000FF"/>
              </a:solidFill>
              <a:latin typeface="+mn-lt"/>
              <a:ea typeface="+mn-ea"/>
              <a:cs typeface="Times New Roman" pitchFamily="18" charset="0"/>
            </a:endParaRPr>
          </a:p>
          <a:p>
            <a:pPr algn="just" eaLnBrk="0" hangingPunct="0">
              <a:defRPr/>
            </a:pPr>
            <a:endParaRPr lang="en-US" altLang="zh-CN" b="1" dirty="0">
              <a:ln w="18000">
                <a:noFill/>
                <a:prstDash val="solid"/>
                <a:miter lim="800000"/>
              </a:ln>
              <a:solidFill>
                <a:srgbClr val="0000FF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0" y="227013"/>
            <a:ext cx="9144000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0" lang="en-US" altLang="zh-CN" sz="4800" b="1" dirty="0" smtClean="0">
                <a:solidFill>
                  <a:srgbClr val="0000FF"/>
                </a:solidFill>
                <a:latin typeface="+mn-lt"/>
                <a:ea typeface="楷体_GB2312" pitchFamily="49" charset="-122"/>
              </a:rPr>
              <a:t>Outline</a:t>
            </a:r>
            <a:endParaRPr kumimoji="0" lang="zh-CN" altLang="en-US" sz="4800" b="1" dirty="0">
              <a:solidFill>
                <a:srgbClr val="0000FF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4101" name="Line 3"/>
          <p:cNvSpPr>
            <a:spLocks noChangeShapeType="1"/>
          </p:cNvSpPr>
          <p:nvPr/>
        </p:nvSpPr>
        <p:spPr bwMode="auto">
          <a:xfrm>
            <a:off x="0" y="1071563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173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58075" y="1700808"/>
            <a:ext cx="8305800" cy="42780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1950" indent="-361950" algn="just" eaLnBrk="0" hangingPunct="0">
              <a:lnSpc>
                <a:spcPct val="200000"/>
              </a:lnSpc>
              <a:defRPr/>
            </a:pPr>
            <a:r>
              <a:rPr lang="en-US" altLang="zh-CN" b="1" dirty="0" smtClean="0">
                <a:ln w="18000">
                  <a:noFill/>
                  <a:prstDash val="solid"/>
                  <a:miter lim="800000"/>
                </a:ln>
                <a:solidFill>
                  <a:srgbClr val="0000FF"/>
                </a:solidFill>
                <a:latin typeface="+mn-lt"/>
                <a:ea typeface="+mn-ea"/>
                <a:cs typeface="Times New Roman" pitchFamily="18" charset="0"/>
              </a:rPr>
              <a:t>1.   </a:t>
            </a: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Background and motivations</a:t>
            </a:r>
          </a:p>
          <a:p>
            <a:pPr marL="533400" indent="-533400" algn="just" eaLnBrk="0" hangingPunct="0">
              <a:spcBef>
                <a:spcPts val="1200"/>
              </a:spcBef>
              <a:defRPr/>
            </a:pP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2. High-quality e-beam generation from a </a:t>
            </a:r>
            <a:r>
              <a:rPr lang="en-US" altLang="zh-CN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sophisticated </a:t>
            </a: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laser </a:t>
            </a:r>
            <a:r>
              <a:rPr lang="en-US" altLang="zh-CN" b="1" dirty="0" err="1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wakefield</a:t>
            </a: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 accelerator (LWFA)</a:t>
            </a:r>
          </a:p>
          <a:p>
            <a:pPr marL="514350" indent="-514350" algn="just" eaLnBrk="0" hangingPunct="0">
              <a:spcBef>
                <a:spcPts val="1200"/>
              </a:spcBef>
              <a:buAutoNum type="arabicPeriod" startAt="3"/>
              <a:defRPr/>
            </a:pPr>
            <a:r>
              <a:rPr lang="en-US" altLang="zh-CN" b="1" dirty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Generation of x-</a:t>
            </a:r>
            <a:r>
              <a:rPr lang="el-GR" altLang="zh-CN" b="1" dirty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 </a:t>
            </a:r>
            <a:r>
              <a:rPr lang="en-US" altLang="zh-CN" b="1" dirty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and </a:t>
            </a:r>
            <a:r>
              <a:rPr lang="el-GR" altLang="zh-CN" b="1" dirty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γ</a:t>
            </a:r>
            <a:r>
              <a:rPr lang="en-US" altLang="zh-CN" b="1" dirty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-ray sources based on </a:t>
            </a: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a LWFA</a:t>
            </a:r>
          </a:p>
          <a:p>
            <a:pPr marL="514350" indent="-514350" algn="just" eaLnBrk="0" hangingPunct="0">
              <a:lnSpc>
                <a:spcPct val="200000"/>
              </a:lnSpc>
              <a:buAutoNum type="arabicPeriod" startAt="3"/>
              <a:defRPr/>
            </a:pPr>
            <a:r>
              <a:rPr lang="en-US" altLang="zh-CN" b="1" dirty="0" smtClean="0">
                <a:ln w="18000">
                  <a:noFill/>
                  <a:prstDash val="solid"/>
                  <a:miter lim="800000"/>
                </a:ln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Summary</a:t>
            </a:r>
            <a:endParaRPr lang="en-US" altLang="zh-CN" b="1" dirty="0">
              <a:ln w="18000">
                <a:noFill/>
                <a:prstDash val="solid"/>
                <a:miter lim="800000"/>
              </a:ln>
              <a:solidFill>
                <a:srgbClr val="0000FF"/>
              </a:solidFill>
              <a:latin typeface="+mn-lt"/>
              <a:ea typeface="+mn-ea"/>
              <a:cs typeface="Times New Roman" pitchFamily="18" charset="0"/>
            </a:endParaRPr>
          </a:p>
          <a:p>
            <a:pPr algn="just" eaLnBrk="0" hangingPunct="0">
              <a:defRPr/>
            </a:pPr>
            <a:endParaRPr lang="en-US" altLang="zh-CN" b="1" dirty="0">
              <a:ln w="18000">
                <a:noFill/>
                <a:prstDash val="solid"/>
                <a:miter lim="800000"/>
              </a:ln>
              <a:solidFill>
                <a:srgbClr val="0000FF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0" y="227013"/>
            <a:ext cx="9144000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0" lang="en-US" altLang="zh-CN" sz="4800" b="1" dirty="0" smtClean="0">
                <a:solidFill>
                  <a:srgbClr val="0000FF"/>
                </a:solidFill>
                <a:latin typeface="+mn-lt"/>
                <a:ea typeface="楷体_GB2312" pitchFamily="49" charset="-122"/>
              </a:rPr>
              <a:t>Outline</a:t>
            </a:r>
            <a:endParaRPr kumimoji="0" lang="zh-CN" altLang="en-US" sz="4800" b="1" dirty="0">
              <a:solidFill>
                <a:srgbClr val="0000FF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4101" name="Line 3"/>
          <p:cNvSpPr>
            <a:spLocks noChangeShapeType="1"/>
          </p:cNvSpPr>
          <p:nvPr/>
        </p:nvSpPr>
        <p:spPr bwMode="auto">
          <a:xfrm>
            <a:off x="0" y="1071563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086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107157" y="980728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3076581"/>
              </p:ext>
            </p:extLst>
          </p:nvPr>
        </p:nvGraphicFramePr>
        <p:xfrm>
          <a:off x="1928795" y="5520798"/>
          <a:ext cx="4587421" cy="6007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3" r:id="rId3" imgW="2133600" imgH="279400" progId="">
                  <p:embed/>
                </p:oleObj>
              </mc:Choice>
              <mc:Fallback>
                <p:oleObj r:id="rId3" imgW="2133600" imgH="2794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28795" y="5520798"/>
                        <a:ext cx="4587421" cy="60073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graphicFrame>
        <p:nvGraphicFramePr>
          <p:cNvPr id="13" name="对象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4196235"/>
              </p:ext>
            </p:extLst>
          </p:nvPr>
        </p:nvGraphicFramePr>
        <p:xfrm>
          <a:off x="1763688" y="4995635"/>
          <a:ext cx="4608512" cy="5333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4" r:id="rId5" imgW="2743200" imgH="317500" progId="">
                  <p:embed/>
                </p:oleObj>
              </mc:Choice>
              <mc:Fallback>
                <p:oleObj r:id="rId5" imgW="2743200" imgH="3175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4995635"/>
                        <a:ext cx="4608512" cy="533393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圆角矩形 13"/>
          <p:cNvSpPr/>
          <p:nvPr/>
        </p:nvSpPr>
        <p:spPr bwMode="auto">
          <a:xfrm>
            <a:off x="3995936" y="4365104"/>
            <a:ext cx="1872208" cy="360040"/>
          </a:xfrm>
          <a:prstGeom prst="round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" name="圆角矩形 14"/>
          <p:cNvSpPr/>
          <p:nvPr/>
        </p:nvSpPr>
        <p:spPr bwMode="auto">
          <a:xfrm>
            <a:off x="3995936" y="4509120"/>
            <a:ext cx="216024" cy="432048"/>
          </a:xfrm>
          <a:prstGeom prst="round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1604" y="6234829"/>
            <a:ext cx="5952724" cy="448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矩形 16"/>
          <p:cNvSpPr/>
          <p:nvPr/>
        </p:nvSpPr>
        <p:spPr>
          <a:xfrm>
            <a:off x="0" y="79557"/>
            <a:ext cx="915302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600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I. </a:t>
            </a:r>
            <a:r>
              <a:rPr lang="en-US" altLang="zh-CN" sz="2400" b="1" dirty="0" err="1">
                <a:solidFill>
                  <a:srgbClr val="FF0000"/>
                </a:solidFill>
                <a:cs typeface="Times New Roman" pitchFamily="18" charset="0"/>
              </a:rPr>
              <a:t>Betatron</a:t>
            </a:r>
            <a:r>
              <a:rPr lang="en-US" altLang="zh-CN" sz="2400" b="1" dirty="0">
                <a:solidFill>
                  <a:srgbClr val="FF0000"/>
                </a:solidFill>
                <a:cs typeface="Times New Roman" pitchFamily="18" charset="0"/>
              </a:rPr>
              <a:t> radiation enhancement by steering a laser-driven </a:t>
            </a:r>
            <a:r>
              <a:rPr lang="en-US" altLang="zh-CN" sz="2400" b="1" dirty="0" err="1">
                <a:solidFill>
                  <a:srgbClr val="FF0000"/>
                </a:solidFill>
                <a:cs typeface="Times New Roman" pitchFamily="18" charset="0"/>
              </a:rPr>
              <a:t>wakefield</a:t>
            </a:r>
            <a:r>
              <a:rPr lang="en-US" altLang="zh-CN" sz="2400" b="1" dirty="0">
                <a:solidFill>
                  <a:srgbClr val="FF0000"/>
                </a:solidFill>
                <a:cs typeface="Times New Roman" pitchFamily="18" charset="0"/>
              </a:rPr>
              <a:t> with a titled shock front</a:t>
            </a:r>
            <a:endParaRPr lang="zh-CN" altLang="zh-CN" sz="2400" b="1" dirty="0">
              <a:solidFill>
                <a:srgbClr val="FF0000"/>
              </a:solidFill>
              <a:cs typeface="Times New Roman" pitchFamily="18" charset="0"/>
            </a:endParaRPr>
          </a:p>
          <a:p>
            <a:pPr algn="ctr"/>
            <a:endParaRPr lang="zh-CN" altLang="en-US" sz="2600" b="1" dirty="0">
              <a:solidFill>
                <a:srgbClr val="FF0000"/>
              </a:solidFill>
              <a:ea typeface="黑体" pitchFamily="2" charset="-122"/>
              <a:cs typeface="Times New Roman" pitchFamily="18" charset="0"/>
            </a:endParaRPr>
          </a:p>
        </p:txBody>
      </p:sp>
      <p:pic>
        <p:nvPicPr>
          <p:cNvPr id="73732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141836" y="1192734"/>
            <a:ext cx="6382492" cy="367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1749" y="5063918"/>
            <a:ext cx="5604379" cy="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 bwMode="auto">
          <a:xfrm>
            <a:off x="4211960" y="4941168"/>
            <a:ext cx="1728192" cy="122750"/>
          </a:xfrm>
          <a:prstGeom prst="rect">
            <a:avLst/>
          </a:prstGeom>
          <a:solidFill>
            <a:schemeClr val="bg1"/>
          </a:solidFill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932040" y="1337262"/>
            <a:ext cx="4211960" cy="1092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b="1" dirty="0" smtClean="0">
                <a:solidFill>
                  <a:srgbClr val="0000FF"/>
                </a:solidFill>
                <a:latin typeface="+mj-lt"/>
                <a:ea typeface="黑体" pitchFamily="2" charset="-122"/>
              </a:rPr>
              <a:t>   </a:t>
            </a:r>
            <a:r>
              <a:rPr lang="en-US" altLang="zh-CN" sz="2400" b="1" dirty="0" smtClean="0">
                <a:solidFill>
                  <a:srgbClr val="0000FF"/>
                </a:solidFill>
                <a:latin typeface="+mj-lt"/>
                <a:ea typeface="黑体" pitchFamily="2" charset="-122"/>
              </a:rPr>
              <a:t> High-quality </a:t>
            </a:r>
            <a:r>
              <a:rPr lang="en-US" altLang="zh-CN" sz="2400" b="1" dirty="0" smtClean="0">
                <a:solidFill>
                  <a:srgbClr val="0000FF"/>
                </a:solidFill>
                <a:latin typeface="+mj-lt"/>
                <a:ea typeface="黑体" pitchFamily="2" charset="-122"/>
              </a:rPr>
              <a:t>electron beams</a:t>
            </a:r>
          </a:p>
          <a:p>
            <a:pPr>
              <a:spcBef>
                <a:spcPts val="600"/>
              </a:spcBef>
            </a:pPr>
            <a:r>
              <a:rPr lang="en-US" altLang="zh-CN" sz="3600" b="1" dirty="0" smtClean="0">
                <a:solidFill>
                  <a:srgbClr val="FF0000"/>
                </a:solidFill>
                <a:latin typeface="+mj-lt"/>
                <a:ea typeface="黑体" pitchFamily="2" charset="-122"/>
              </a:rPr>
              <a:t>?</a:t>
            </a:r>
            <a:r>
              <a:rPr lang="en-US" altLang="zh-CN" sz="2400" b="1" dirty="0" smtClean="0">
                <a:solidFill>
                  <a:srgbClr val="0000FF"/>
                </a:solidFill>
                <a:latin typeface="+mj-lt"/>
                <a:ea typeface="黑体" pitchFamily="2" charset="-122"/>
              </a:rPr>
              <a:t> High yield radiation</a:t>
            </a:r>
            <a:endParaRPr lang="zh-CN" altLang="en-US" sz="2400" b="1" dirty="0">
              <a:solidFill>
                <a:srgbClr val="0000FF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8679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685800"/>
            <a:ext cx="8991600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eaLnBrk="0" hangingPunct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000" b="1" dirty="0" err="1" smtClean="0">
                <a:ea typeface="Arial Unicode MS" pitchFamily="34" charset="-122"/>
                <a:cs typeface="Arial" pitchFamily="34" charset="0"/>
              </a:rPr>
              <a:t>Betatron</a:t>
            </a:r>
            <a:r>
              <a:rPr lang="en-US" altLang="zh-CN" sz="2000" b="1" dirty="0" smtClean="0">
                <a:ea typeface="Arial Unicode MS" pitchFamily="34" charset="-122"/>
                <a:cs typeface="Arial" pitchFamily="34" charset="0"/>
              </a:rPr>
              <a:t> radiation during acceleration---</a:t>
            </a:r>
            <a:r>
              <a:rPr lang="en-US" altLang="zh-CN" sz="2000" b="1" dirty="0" smtClean="0">
                <a:solidFill>
                  <a:srgbClr val="FF0000"/>
                </a:solidFill>
                <a:ea typeface="Arial Unicode MS" pitchFamily="34" charset="-122"/>
                <a:cs typeface="Arial" pitchFamily="34" charset="0"/>
              </a:rPr>
              <a:t>resonant enhancement (100 </a:t>
            </a:r>
            <a:r>
              <a:rPr lang="en-US" altLang="zh-CN" sz="2000" b="1" dirty="0" err="1" smtClean="0">
                <a:solidFill>
                  <a:srgbClr val="FF0000"/>
                </a:solidFill>
                <a:ea typeface="Arial Unicode MS" pitchFamily="34" charset="-122"/>
                <a:cs typeface="Arial" pitchFamily="34" charset="0"/>
              </a:rPr>
              <a:t>keV</a:t>
            </a:r>
            <a:r>
              <a:rPr lang="en-US" altLang="zh-CN" sz="2000" b="1" dirty="0" smtClean="0">
                <a:solidFill>
                  <a:srgbClr val="FF0000"/>
                </a:solidFill>
                <a:ea typeface="Arial Unicode MS" pitchFamily="34" charset="-122"/>
                <a:cs typeface="Arial" pitchFamily="34" charset="0"/>
              </a:rPr>
              <a:t>) </a:t>
            </a:r>
            <a:endParaRPr lang="zh-CN" altLang="zh-CN" sz="2000" b="1" dirty="0">
              <a:solidFill>
                <a:srgbClr val="FF0000"/>
              </a:solidFill>
              <a:ea typeface="Arial Unicode MS" pitchFamily="34" charset="-122"/>
              <a:cs typeface="Arial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l="69874" t="9053" r="1361" b="43001"/>
          <a:stretch>
            <a:fillRect/>
          </a:stretch>
        </p:blipFill>
        <p:spPr bwMode="auto">
          <a:xfrm>
            <a:off x="6477000" y="1272147"/>
            <a:ext cx="2667000" cy="2673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Line 9"/>
          <p:cNvSpPr>
            <a:spLocks noChangeShapeType="1"/>
          </p:cNvSpPr>
          <p:nvPr/>
        </p:nvSpPr>
        <p:spPr bwMode="auto">
          <a:xfrm>
            <a:off x="34925" y="601663"/>
            <a:ext cx="90360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79557"/>
            <a:ext cx="915302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600" b="1" dirty="0" smtClean="0">
                <a:solidFill>
                  <a:srgbClr val="FF0000"/>
                </a:solidFill>
                <a:latin typeface="+mn-lt"/>
                <a:ea typeface="黑体" pitchFamily="2" charset="-122"/>
              </a:rPr>
              <a:t>Enhanced </a:t>
            </a:r>
            <a:r>
              <a:rPr lang="en-US" altLang="zh-CN" sz="2600" b="1" dirty="0" err="1" smtClean="0">
                <a:solidFill>
                  <a:srgbClr val="FF0000"/>
                </a:solidFill>
                <a:latin typeface="+mn-lt"/>
                <a:ea typeface="黑体" pitchFamily="2" charset="-122"/>
              </a:rPr>
              <a:t>betatron</a:t>
            </a:r>
            <a:r>
              <a:rPr lang="en-US" altLang="zh-CN" sz="2600" b="1" dirty="0" smtClean="0">
                <a:solidFill>
                  <a:srgbClr val="FF0000"/>
                </a:solidFill>
                <a:latin typeface="+mn-lt"/>
                <a:ea typeface="黑体" pitchFamily="2" charset="-122"/>
              </a:rPr>
              <a:t> radiation via manipulation</a:t>
            </a:r>
            <a:endParaRPr lang="zh-CN" altLang="en-US" sz="2600" b="1" dirty="0">
              <a:solidFill>
                <a:srgbClr val="FF0000"/>
              </a:solidFill>
              <a:latin typeface="+mn-lt"/>
              <a:ea typeface="黑体" pitchFamily="2" charset="-122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347" y="4705251"/>
            <a:ext cx="8391306" cy="1604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79512" y="6372036"/>
            <a:ext cx="521809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1800" b="1" dirty="0" smtClean="0">
                <a:solidFill>
                  <a:srgbClr val="0000FF"/>
                </a:solidFill>
                <a:latin typeface="+mj-lt"/>
                <a:ea typeface="黑体" pitchFamily="2" charset="-122"/>
              </a:rPr>
              <a:t>Peak brightness: </a:t>
            </a:r>
            <a:r>
              <a:rPr lang="en-US" altLang="zh-CN" sz="1800" b="1" dirty="0" smtClean="0">
                <a:solidFill>
                  <a:srgbClr val="0000FF"/>
                </a:solidFill>
                <a:latin typeface="+mj-lt"/>
              </a:rPr>
              <a:t>4x10</a:t>
            </a:r>
            <a:r>
              <a:rPr lang="en-US" altLang="zh-CN" sz="1800" b="1" baseline="30000" dirty="0" smtClean="0">
                <a:solidFill>
                  <a:srgbClr val="0000FF"/>
                </a:solidFill>
                <a:latin typeface="+mj-lt"/>
              </a:rPr>
              <a:t>23 </a:t>
            </a:r>
            <a:r>
              <a:rPr lang="en-US" altLang="zh-CN" sz="1800" b="1" dirty="0" err="1">
                <a:solidFill>
                  <a:srgbClr val="0000FF"/>
                </a:solidFill>
                <a:latin typeface="+mj-lt"/>
              </a:rPr>
              <a:t>phs</a:t>
            </a:r>
            <a:r>
              <a:rPr lang="en-US" altLang="zh-CN" sz="1800" b="1" dirty="0">
                <a:solidFill>
                  <a:srgbClr val="0000FF"/>
                </a:solidFill>
                <a:latin typeface="+mj-lt"/>
              </a:rPr>
              <a:t>/s/mm</a:t>
            </a:r>
            <a:r>
              <a:rPr lang="en-US" altLang="zh-CN" sz="1800" b="1" baseline="30000" dirty="0">
                <a:solidFill>
                  <a:srgbClr val="0000FF"/>
                </a:solidFill>
                <a:latin typeface="+mj-lt"/>
              </a:rPr>
              <a:t>2</a:t>
            </a:r>
            <a:r>
              <a:rPr lang="en-US" altLang="zh-CN" sz="1800" b="1" dirty="0">
                <a:solidFill>
                  <a:srgbClr val="0000FF"/>
                </a:solidFill>
                <a:latin typeface="+mj-lt"/>
              </a:rPr>
              <a:t>/mrad</a:t>
            </a:r>
            <a:r>
              <a:rPr lang="en-US" altLang="zh-CN" sz="1800" b="1" baseline="30000" dirty="0">
                <a:solidFill>
                  <a:srgbClr val="0000FF"/>
                </a:solidFill>
                <a:latin typeface="+mj-lt"/>
              </a:rPr>
              <a:t>2</a:t>
            </a:r>
            <a:r>
              <a:rPr lang="en-US" altLang="zh-CN" sz="1800" b="1" dirty="0">
                <a:solidFill>
                  <a:srgbClr val="0000FF"/>
                </a:solidFill>
                <a:latin typeface="+mj-lt"/>
              </a:rPr>
              <a:t>/0.1%BW</a:t>
            </a:r>
            <a:endParaRPr lang="zh-CN" altLang="en-US" sz="1800" b="1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971679" y="6372036"/>
            <a:ext cx="2920800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buClr>
                <a:srgbClr val="FF0000"/>
              </a:buClr>
              <a:buFont typeface="Wingdings" pitchFamily="2" charset="2"/>
              <a:buNone/>
            </a:pPr>
            <a:r>
              <a:rPr lang="en-US" altLang="zh-CN" sz="1800" b="1" dirty="0" smtClean="0">
                <a:latin typeface="+mn-lt"/>
                <a:ea typeface="黑体" pitchFamily="49" charset="-122"/>
                <a:cs typeface="Arial" pitchFamily="34" charset="0"/>
              </a:rPr>
              <a:t>IOP, PNAS </a:t>
            </a:r>
            <a:r>
              <a:rPr lang="en-US" altLang="zh-CN" sz="1800" b="1" dirty="0">
                <a:latin typeface="+mn-lt"/>
                <a:ea typeface="黑体" pitchFamily="49" charset="-122"/>
                <a:cs typeface="Arial" pitchFamily="34" charset="0"/>
              </a:rPr>
              <a:t>111, 5825 (</a:t>
            </a:r>
            <a:r>
              <a:rPr lang="en-US" altLang="zh-CN" sz="1800" b="1" dirty="0" smtClean="0">
                <a:latin typeface="+mn-lt"/>
                <a:ea typeface="黑体" pitchFamily="49" charset="-122"/>
                <a:cs typeface="Arial" pitchFamily="34" charset="0"/>
              </a:rPr>
              <a:t>2014)</a:t>
            </a:r>
            <a:endParaRPr lang="zh-CN" altLang="en-US" sz="1800" b="1" dirty="0">
              <a:latin typeface="+mn-lt"/>
              <a:ea typeface="黑体" pitchFamily="49" charset="-122"/>
              <a:cs typeface="Arial" pitchFamily="34" charset="0"/>
            </a:endParaRP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8" y="1102827"/>
            <a:ext cx="4306578" cy="3081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4595879" y="3717032"/>
            <a:ext cx="376224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1800" b="1" dirty="0" smtClean="0">
                <a:solidFill>
                  <a:srgbClr val="0000FF"/>
                </a:solidFill>
                <a:latin typeface="+mj-lt"/>
                <a:ea typeface="黑体" pitchFamily="2" charset="-122"/>
              </a:rPr>
              <a:t>Peak brightness</a:t>
            </a:r>
          </a:p>
          <a:p>
            <a:r>
              <a:rPr lang="en-US" altLang="zh-CN" sz="1800" b="1" dirty="0" smtClean="0">
                <a:solidFill>
                  <a:srgbClr val="0000FF"/>
                </a:solidFill>
                <a:latin typeface="+mj-lt"/>
              </a:rPr>
              <a:t>10</a:t>
            </a:r>
            <a:r>
              <a:rPr lang="en-US" altLang="zh-CN" sz="1800" b="1" baseline="30000" dirty="0" smtClean="0">
                <a:solidFill>
                  <a:srgbClr val="0000FF"/>
                </a:solidFill>
                <a:latin typeface="+mj-lt"/>
              </a:rPr>
              <a:t>23 </a:t>
            </a:r>
            <a:r>
              <a:rPr lang="en-US" altLang="zh-CN" sz="1800" b="1" dirty="0" err="1">
                <a:solidFill>
                  <a:srgbClr val="0000FF"/>
                </a:solidFill>
                <a:latin typeface="+mj-lt"/>
              </a:rPr>
              <a:t>phs</a:t>
            </a:r>
            <a:r>
              <a:rPr lang="en-US" altLang="zh-CN" sz="1800" b="1" dirty="0">
                <a:solidFill>
                  <a:srgbClr val="0000FF"/>
                </a:solidFill>
                <a:latin typeface="+mj-lt"/>
              </a:rPr>
              <a:t>/s/mm</a:t>
            </a:r>
            <a:r>
              <a:rPr lang="en-US" altLang="zh-CN" sz="1800" b="1" baseline="30000" dirty="0">
                <a:solidFill>
                  <a:srgbClr val="0000FF"/>
                </a:solidFill>
                <a:latin typeface="+mj-lt"/>
              </a:rPr>
              <a:t>2</a:t>
            </a:r>
            <a:r>
              <a:rPr lang="en-US" altLang="zh-CN" sz="1800" b="1" dirty="0">
                <a:solidFill>
                  <a:srgbClr val="0000FF"/>
                </a:solidFill>
                <a:latin typeface="+mj-lt"/>
              </a:rPr>
              <a:t>/mrad</a:t>
            </a:r>
            <a:r>
              <a:rPr lang="en-US" altLang="zh-CN" sz="1800" b="1" baseline="30000" dirty="0">
                <a:solidFill>
                  <a:srgbClr val="0000FF"/>
                </a:solidFill>
                <a:latin typeface="+mj-lt"/>
              </a:rPr>
              <a:t>2</a:t>
            </a:r>
            <a:r>
              <a:rPr lang="en-US" altLang="zh-CN" sz="1800" b="1" dirty="0">
                <a:solidFill>
                  <a:srgbClr val="0000FF"/>
                </a:solidFill>
                <a:latin typeface="+mj-lt"/>
              </a:rPr>
              <a:t>/0.1%BW</a:t>
            </a:r>
            <a:endParaRPr lang="zh-CN" altLang="en-US" sz="1800" b="1" dirty="0">
              <a:solidFill>
                <a:srgbClr val="0000FF"/>
              </a:solidFill>
              <a:latin typeface="+mj-lt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600" y="1272147"/>
            <a:ext cx="2505494" cy="189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140" y="4365104"/>
            <a:ext cx="9138859" cy="40011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 eaLnBrk="0" hangingPunct="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altLang="zh-CN" sz="2000" b="1" dirty="0" err="1" smtClean="0">
                <a:ea typeface="Arial Unicode MS" pitchFamily="34" charset="-122"/>
                <a:cs typeface="Arial" pitchFamily="34" charset="0"/>
              </a:rPr>
              <a:t>Betatron</a:t>
            </a:r>
            <a:r>
              <a:rPr lang="en-US" altLang="zh-CN" sz="2000" b="1" dirty="0" smtClean="0">
                <a:ea typeface="Arial Unicode MS" pitchFamily="34" charset="-122"/>
                <a:cs typeface="Arial" pitchFamily="34" charset="0"/>
              </a:rPr>
              <a:t> radiation during acceleration---</a:t>
            </a:r>
            <a:r>
              <a:rPr lang="en-US" altLang="zh-CN" sz="2000" b="1" dirty="0" smtClean="0">
                <a:solidFill>
                  <a:srgbClr val="FF0000"/>
                </a:solidFill>
                <a:ea typeface="Arial Unicode MS" pitchFamily="34" charset="-122"/>
                <a:cs typeface="Arial" pitchFamily="34" charset="0"/>
              </a:rPr>
              <a:t>injection control and bubble evolution</a:t>
            </a:r>
            <a:endParaRPr lang="zh-CN" altLang="zh-CN" sz="2000" b="1" dirty="0">
              <a:solidFill>
                <a:srgbClr val="FF0000"/>
              </a:solidFill>
              <a:ea typeface="Arial Unicode MS" pitchFamily="34" charset="-122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1598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44624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400" b="1" dirty="0" err="1" smtClean="0">
                <a:solidFill>
                  <a:srgbClr val="FF0000"/>
                </a:solidFill>
                <a:cs typeface="Times New Roman" pitchFamily="18" charset="0"/>
              </a:rPr>
              <a:t>etatron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cs typeface="Times New Roman" pitchFamily="18" charset="0"/>
              </a:rPr>
              <a:t>radiation 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 pitchFamily="18" charset="0"/>
              </a:rPr>
              <a:t>enhancement by </a:t>
            </a:r>
            <a:r>
              <a:rPr lang="en-US" altLang="zh-CN" sz="2400" b="1" dirty="0">
                <a:solidFill>
                  <a:srgbClr val="FF0000"/>
                </a:solidFill>
                <a:cs typeface="Times New Roman" pitchFamily="18" charset="0"/>
              </a:rPr>
              <a:t>steering 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 pitchFamily="18" charset="0"/>
              </a:rPr>
              <a:t>a laser-driven </a:t>
            </a:r>
            <a:r>
              <a:rPr lang="en-US" altLang="zh-CN" sz="2400" b="1" dirty="0" err="1" smtClean="0">
                <a:solidFill>
                  <a:srgbClr val="FF0000"/>
                </a:solidFill>
                <a:cs typeface="Times New Roman" pitchFamily="18" charset="0"/>
              </a:rPr>
              <a:t>wakefield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 pitchFamily="18" charset="0"/>
              </a:rPr>
              <a:t> with a titled shock front</a:t>
            </a:r>
            <a:endParaRPr lang="zh-CN" altLang="zh-CN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1" name="Line 3"/>
          <p:cNvSpPr>
            <a:spLocks noChangeShapeType="1"/>
          </p:cNvSpPr>
          <p:nvPr/>
        </p:nvSpPr>
        <p:spPr bwMode="auto">
          <a:xfrm>
            <a:off x="0" y="908720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pic>
        <p:nvPicPr>
          <p:cNvPr id="16" name="图片 15" descr="H:\ych\Betatron x-ray\Figure 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24744"/>
            <a:ext cx="7202139" cy="2529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图片 16" descr="C:\Users\ych\Desktop\Figure 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3363186"/>
            <a:ext cx="5029835" cy="3368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1622995"/>
            <a:ext cx="2035175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251519" y="6079985"/>
            <a:ext cx="2592289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1800" b="1" dirty="0"/>
              <a:t>Applied Physics Letters 112, 133503 (2018)</a:t>
            </a:r>
            <a:endParaRPr lang="zh-CN" alt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782013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4" name="圆角矩形 13"/>
          <p:cNvSpPr/>
          <p:nvPr/>
        </p:nvSpPr>
        <p:spPr bwMode="auto">
          <a:xfrm>
            <a:off x="3995936" y="4365104"/>
            <a:ext cx="1872208" cy="360040"/>
          </a:xfrm>
          <a:prstGeom prst="round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15" name="圆角矩形 14"/>
          <p:cNvSpPr/>
          <p:nvPr/>
        </p:nvSpPr>
        <p:spPr bwMode="auto">
          <a:xfrm>
            <a:off x="3995936" y="4509120"/>
            <a:ext cx="216024" cy="432048"/>
          </a:xfrm>
          <a:prstGeom prst="roundRect">
            <a:avLst/>
          </a:prstGeom>
          <a:ln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CN" alt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宋体" pitchFamily="2" charset="-122"/>
            </a:endParaRPr>
          </a:p>
        </p:txBody>
      </p:sp>
      <p:pic>
        <p:nvPicPr>
          <p:cNvPr id="16" name="图片 15" descr="H:\ych\Paper6------Betatron x-ray\LSA投稿\Figure 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9144000" cy="585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0" y="44624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altLang="zh-CN" sz="2400" b="1" dirty="0" err="1" smtClean="0">
                <a:solidFill>
                  <a:srgbClr val="FF0000"/>
                </a:solidFill>
                <a:cs typeface="Times New Roman" pitchFamily="18" charset="0"/>
              </a:rPr>
              <a:t>etatron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cs typeface="Times New Roman" pitchFamily="18" charset="0"/>
              </a:rPr>
              <a:t>radiation 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 pitchFamily="18" charset="0"/>
              </a:rPr>
              <a:t>enhancement by </a:t>
            </a:r>
            <a:r>
              <a:rPr lang="en-US" altLang="zh-CN" sz="2400" b="1" dirty="0">
                <a:solidFill>
                  <a:srgbClr val="FF0000"/>
                </a:solidFill>
                <a:cs typeface="Times New Roman" pitchFamily="18" charset="0"/>
              </a:rPr>
              <a:t>steering 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 pitchFamily="18" charset="0"/>
              </a:rPr>
              <a:t>a laser-driven </a:t>
            </a:r>
            <a:r>
              <a:rPr lang="en-US" altLang="zh-CN" sz="2400" b="1" dirty="0" err="1" smtClean="0">
                <a:solidFill>
                  <a:srgbClr val="FF0000"/>
                </a:solidFill>
                <a:cs typeface="Times New Roman" pitchFamily="18" charset="0"/>
              </a:rPr>
              <a:t>wakefield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 pitchFamily="18" charset="0"/>
              </a:rPr>
              <a:t> with a titled shock front</a:t>
            </a:r>
            <a:endParaRPr lang="zh-CN" altLang="zh-CN" sz="2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sp>
        <p:nvSpPr>
          <p:cNvPr id="10" name="Line 3"/>
          <p:cNvSpPr>
            <a:spLocks noChangeShapeType="1"/>
          </p:cNvSpPr>
          <p:nvPr/>
        </p:nvSpPr>
        <p:spPr bwMode="auto">
          <a:xfrm>
            <a:off x="0" y="908720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828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0" y="44624"/>
            <a:ext cx="91439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b="1" dirty="0" err="1">
                <a:solidFill>
                  <a:srgbClr val="FF0000"/>
                </a:solidFill>
                <a:cs typeface="Times New Roman" pitchFamily="18" charset="0"/>
              </a:rPr>
              <a:t>Betatron</a:t>
            </a:r>
            <a:r>
              <a:rPr lang="en-US" altLang="zh-CN" sz="2400" b="1" dirty="0">
                <a:solidFill>
                  <a:srgbClr val="FF0000"/>
                </a:solidFill>
                <a:cs typeface="Times New Roman" pitchFamily="18" charset="0"/>
              </a:rPr>
              <a:t> radiation enhancement by steering a laser-driven </a:t>
            </a:r>
            <a:r>
              <a:rPr lang="en-US" altLang="zh-CN" sz="2400" b="1" dirty="0" err="1">
                <a:solidFill>
                  <a:srgbClr val="FF0000"/>
                </a:solidFill>
                <a:cs typeface="Times New Roman" pitchFamily="18" charset="0"/>
              </a:rPr>
              <a:t>wakefield</a:t>
            </a:r>
            <a:r>
              <a:rPr lang="en-US" altLang="zh-CN" sz="2400" b="1" dirty="0">
                <a:solidFill>
                  <a:srgbClr val="FF0000"/>
                </a:solidFill>
                <a:cs typeface="Times New Roman" pitchFamily="18" charset="0"/>
              </a:rPr>
              <a:t> with a titled shock </a:t>
            </a:r>
            <a:r>
              <a:rPr lang="en-US" altLang="zh-CN" sz="2400" b="1" dirty="0" smtClean="0">
                <a:solidFill>
                  <a:srgbClr val="FF0000"/>
                </a:solidFill>
                <a:cs typeface="Times New Roman" pitchFamily="18" charset="0"/>
              </a:rPr>
              <a:t>front</a:t>
            </a:r>
            <a:endParaRPr lang="zh-CN" altLang="en-US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Line 3"/>
          <p:cNvSpPr>
            <a:spLocks noChangeShapeType="1"/>
          </p:cNvSpPr>
          <p:nvPr/>
        </p:nvSpPr>
        <p:spPr bwMode="auto">
          <a:xfrm>
            <a:off x="0" y="908720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700808"/>
            <a:ext cx="4676698" cy="3020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1837489"/>
            <a:ext cx="4491928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5013055" y="5307618"/>
            <a:ext cx="3906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</a:rPr>
              <a:t>   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Total x-ray numbers :</a:t>
            </a:r>
            <a:r>
              <a:rPr lang="en-US" altLang="zh-CN" sz="2000" b="1" dirty="0" smtClean="0">
                <a:solidFill>
                  <a:srgbClr val="0000FF"/>
                </a:solidFill>
                <a:cs typeface="Times New Roman" pitchFamily="18" charset="0"/>
              </a:rPr>
              <a:t>3 ×10</a:t>
            </a:r>
            <a:r>
              <a:rPr lang="en-US" altLang="zh-CN" sz="2000" b="1" baseline="30000" dirty="0">
                <a:solidFill>
                  <a:srgbClr val="0000FF"/>
                </a:solidFill>
                <a:cs typeface="Times New Roman" pitchFamily="18" charset="0"/>
              </a:rPr>
              <a:t>8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.     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1520" y="5331471"/>
            <a:ext cx="3798167" cy="40011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00FF"/>
                </a:solidFill>
              </a:rPr>
              <a:t>    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Total x-ray numbers : </a:t>
            </a:r>
            <a:r>
              <a:rPr lang="en-US" altLang="zh-CN" sz="2000" b="1" dirty="0" smtClean="0">
                <a:solidFill>
                  <a:srgbClr val="0000FF"/>
                </a:solidFill>
                <a:cs typeface="Times New Roman" pitchFamily="18" charset="0"/>
              </a:rPr>
              <a:t>2 ×10</a:t>
            </a:r>
            <a:r>
              <a:rPr lang="en-US" altLang="zh-CN" sz="2000" b="1" baseline="30000" dirty="0" smtClean="0">
                <a:solidFill>
                  <a:srgbClr val="0000FF"/>
                </a:solidFill>
                <a:cs typeface="Times New Roman" pitchFamily="18" charset="0"/>
              </a:rPr>
              <a:t>7</a:t>
            </a:r>
            <a:r>
              <a:rPr lang="en-US" altLang="zh-CN" sz="2000" b="1" dirty="0" smtClean="0">
                <a:solidFill>
                  <a:srgbClr val="0000FF"/>
                </a:solidFill>
              </a:rPr>
              <a:t>.     </a:t>
            </a:r>
            <a:endParaRPr lang="zh-CN" altLang="en-US" sz="2000" b="1" dirty="0">
              <a:solidFill>
                <a:srgbClr val="0000FF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131840" y="5805264"/>
            <a:ext cx="60121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800" b="1" dirty="0" smtClean="0">
                <a:solidFill>
                  <a:srgbClr val="0000FF"/>
                </a:solidFill>
              </a:rPr>
              <a:t>Peak </a:t>
            </a:r>
            <a:r>
              <a:rPr lang="en-US" altLang="zh-CN" sz="1800" b="1" dirty="0">
                <a:solidFill>
                  <a:srgbClr val="0000FF"/>
                </a:solidFill>
              </a:rPr>
              <a:t>brilliance </a:t>
            </a:r>
            <a:r>
              <a:rPr lang="en-US" altLang="zh-CN" sz="1800" b="1" dirty="0" smtClean="0">
                <a:solidFill>
                  <a:srgbClr val="0000FF"/>
                </a:solidFill>
              </a:rPr>
              <a:t>~</a:t>
            </a:r>
            <a:r>
              <a:rPr lang="en-US" altLang="zh-CN" sz="1800" b="1" dirty="0">
                <a:solidFill>
                  <a:srgbClr val="0000FF"/>
                </a:solidFill>
              </a:rPr>
              <a:t>10</a:t>
            </a:r>
            <a:r>
              <a:rPr lang="en-US" altLang="zh-CN" sz="1800" b="1" baseline="30000" dirty="0">
                <a:solidFill>
                  <a:srgbClr val="0000FF"/>
                </a:solidFill>
              </a:rPr>
              <a:t>23</a:t>
            </a:r>
            <a:r>
              <a:rPr lang="en-US" altLang="zh-CN" sz="1800" b="1" dirty="0">
                <a:solidFill>
                  <a:srgbClr val="0000FF"/>
                </a:solidFill>
              </a:rPr>
              <a:t> photons s</a:t>
            </a:r>
            <a:r>
              <a:rPr lang="en-US" altLang="zh-CN" sz="1800" b="1" baseline="30000" dirty="0">
                <a:solidFill>
                  <a:srgbClr val="0000FF"/>
                </a:solidFill>
              </a:rPr>
              <a:t>-1</a:t>
            </a:r>
            <a:r>
              <a:rPr lang="en-US" altLang="zh-CN" sz="1800" b="1" dirty="0">
                <a:solidFill>
                  <a:srgbClr val="0000FF"/>
                </a:solidFill>
              </a:rPr>
              <a:t> mm</a:t>
            </a:r>
            <a:r>
              <a:rPr lang="en-US" altLang="zh-CN" sz="1800" b="1" baseline="30000" dirty="0">
                <a:solidFill>
                  <a:srgbClr val="0000FF"/>
                </a:solidFill>
              </a:rPr>
              <a:t>-2</a:t>
            </a:r>
            <a:r>
              <a:rPr lang="en-US" altLang="zh-CN" sz="1800" b="1" dirty="0">
                <a:solidFill>
                  <a:srgbClr val="0000FF"/>
                </a:solidFill>
              </a:rPr>
              <a:t> mrad</a:t>
            </a:r>
            <a:r>
              <a:rPr lang="en-US" altLang="zh-CN" sz="1800" b="1" baseline="30000" dirty="0">
                <a:solidFill>
                  <a:srgbClr val="0000FF"/>
                </a:solidFill>
              </a:rPr>
              <a:t>-2</a:t>
            </a:r>
            <a:r>
              <a:rPr lang="en-US" altLang="zh-CN" sz="1800" b="1" dirty="0">
                <a:solidFill>
                  <a:srgbClr val="0000FF"/>
                </a:solidFill>
              </a:rPr>
              <a:t> 0.1% BW. </a:t>
            </a:r>
            <a:endParaRPr lang="zh-CN" altLang="en-US" sz="1800" b="1" dirty="0">
              <a:solidFill>
                <a:srgbClr val="0000FF"/>
              </a:solidFill>
            </a:endParaRPr>
          </a:p>
        </p:txBody>
      </p:sp>
      <p:pic>
        <p:nvPicPr>
          <p:cNvPr id="10" name="Picture 14" descr="箭头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35361" y="5174338"/>
            <a:ext cx="10826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矩形 15"/>
          <p:cNvSpPr/>
          <p:nvPr/>
        </p:nvSpPr>
        <p:spPr>
          <a:xfrm>
            <a:off x="2256297" y="6373649"/>
            <a:ext cx="4403935" cy="369332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1800" b="1" dirty="0">
                <a:solidFill>
                  <a:srgbClr val="FF0000"/>
                </a:solidFill>
              </a:rPr>
              <a:t>Applied Physics Letters 112, 133503 (2018)</a:t>
            </a:r>
            <a:endParaRPr lang="zh-CN" altLang="en-US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510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6462" y="2071678"/>
            <a:ext cx="836750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/>
          <a:srcRect l="11467" t="36515" r="37958" b="11496"/>
          <a:stretch>
            <a:fillRect/>
          </a:stretch>
        </p:blipFill>
        <p:spPr bwMode="auto">
          <a:xfrm>
            <a:off x="1000100" y="1428736"/>
            <a:ext cx="1889806" cy="1136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/>
          <a:srcRect l="61287" t="36515" r="2768" b="5410"/>
          <a:stretch>
            <a:fillRect/>
          </a:stretch>
        </p:blipFill>
        <p:spPr bwMode="auto">
          <a:xfrm>
            <a:off x="6665766" y="915655"/>
            <a:ext cx="2446484" cy="2312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矩形 2"/>
          <p:cNvSpPr>
            <a:spLocks noChangeArrowheads="1"/>
          </p:cNvSpPr>
          <p:nvPr/>
        </p:nvSpPr>
        <p:spPr bwMode="auto">
          <a:xfrm>
            <a:off x="20171" y="116632"/>
            <a:ext cx="9145837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itchFamily="2" charset="-122"/>
                <a:cs typeface="Times New Roman" panose="02020603050405020304" pitchFamily="18" charset="0"/>
              </a:rPr>
              <a:t>II. Generation </a:t>
            </a:r>
            <a:r>
              <a:rPr lang="en-US" altLang="zh-CN" sz="26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itchFamily="2" charset="-122"/>
                <a:cs typeface="Times New Roman" panose="02020603050405020304" pitchFamily="18" charset="0"/>
              </a:rPr>
              <a:t>of </a:t>
            </a:r>
            <a:r>
              <a:rPr lang="el-GR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itchFamily="2" charset="-122"/>
                <a:cs typeface="Times New Roman" panose="02020603050405020304" pitchFamily="18" charset="0"/>
              </a:rPr>
              <a:t>γ</a:t>
            </a:r>
            <a:r>
              <a:rPr lang="en-US" altLang="zh-CN" sz="26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黑体" pitchFamily="2" charset="-122"/>
                <a:cs typeface="Times New Roman" panose="02020603050405020304" pitchFamily="18" charset="0"/>
              </a:rPr>
              <a:t>-ray sources via inverse Compton scattering </a:t>
            </a:r>
            <a:endParaRPr lang="zh-CN" altLang="en-US" sz="2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Line 29"/>
          <p:cNvSpPr>
            <a:spLocks noChangeShapeType="1"/>
          </p:cNvSpPr>
          <p:nvPr/>
        </p:nvSpPr>
        <p:spPr bwMode="auto">
          <a:xfrm>
            <a:off x="76200" y="692696"/>
            <a:ext cx="90360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656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496" y="2852936"/>
            <a:ext cx="2160240" cy="830997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0000FF"/>
                </a:solidFill>
              </a:rPr>
              <a:t>Peak energy: 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347 Me</a:t>
            </a:r>
            <a:r>
              <a:rPr lang="en-US" altLang="zh-CN" sz="1200" b="1" dirty="0" smtClean="0">
                <a:solidFill>
                  <a:srgbClr val="0000FF"/>
                </a:solidFill>
              </a:rPr>
              <a:t>V</a:t>
            </a:r>
          </a:p>
          <a:p>
            <a:r>
              <a:rPr lang="en-US" altLang="zh-CN" sz="1200" b="1" dirty="0" err="1" smtClean="0">
                <a:solidFill>
                  <a:srgbClr val="0000FF"/>
                </a:solidFill>
              </a:rPr>
              <a:t>rms</a:t>
            </a:r>
            <a:r>
              <a:rPr lang="en-US" altLang="zh-CN" sz="1200" b="1" dirty="0" smtClean="0">
                <a:solidFill>
                  <a:srgbClr val="0000FF"/>
                </a:solidFill>
              </a:rPr>
              <a:t> energy spread: 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1.7%</a:t>
            </a:r>
          </a:p>
          <a:p>
            <a:r>
              <a:rPr lang="en-US" altLang="zh-CN" sz="1200" b="1" dirty="0" smtClean="0">
                <a:solidFill>
                  <a:srgbClr val="0000FF"/>
                </a:solidFill>
              </a:rPr>
              <a:t>Charge</a:t>
            </a:r>
            <a:r>
              <a:rPr lang="zh-CN" altLang="en-US" sz="1200" b="1" dirty="0" smtClean="0">
                <a:solidFill>
                  <a:srgbClr val="0000FF"/>
                </a:solidFill>
              </a:rPr>
              <a:t>：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39  </a:t>
            </a:r>
            <a:r>
              <a:rPr lang="en-US" altLang="zh-CN" sz="1200" b="1" dirty="0" err="1" smtClean="0">
                <a:solidFill>
                  <a:srgbClr val="FF0000"/>
                </a:solidFill>
              </a:rPr>
              <a:t>pC</a:t>
            </a:r>
            <a:r>
              <a:rPr lang="en-US" altLang="zh-CN" sz="1200" b="1" dirty="0" smtClean="0">
                <a:solidFill>
                  <a:srgbClr val="0000FF"/>
                </a:solidFill>
              </a:rPr>
              <a:t>       </a:t>
            </a:r>
          </a:p>
          <a:p>
            <a:r>
              <a:rPr lang="en-US" altLang="zh-CN" sz="1200" b="1" dirty="0" smtClean="0">
                <a:solidFill>
                  <a:srgbClr val="0000FF"/>
                </a:solidFill>
              </a:rPr>
              <a:t>Divergence</a:t>
            </a:r>
            <a:r>
              <a:rPr lang="zh-CN" altLang="en-US" sz="1200" b="1" dirty="0" smtClean="0">
                <a:solidFill>
                  <a:srgbClr val="0000FF"/>
                </a:solidFill>
              </a:rPr>
              <a:t>：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0.71 </a:t>
            </a:r>
            <a:r>
              <a:rPr lang="en-US" altLang="zh-CN" sz="1200" b="1" dirty="0" err="1" smtClean="0">
                <a:solidFill>
                  <a:srgbClr val="FF0000"/>
                </a:solidFill>
              </a:rPr>
              <a:t>mrad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496" y="1844824"/>
            <a:ext cx="2160240" cy="830997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0000FF"/>
                </a:solidFill>
              </a:rPr>
              <a:t>Peak energy: 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266 MeV</a:t>
            </a:r>
          </a:p>
          <a:p>
            <a:r>
              <a:rPr lang="en-US" altLang="zh-CN" sz="1200" b="1" dirty="0" err="1" smtClean="0">
                <a:solidFill>
                  <a:srgbClr val="0000FF"/>
                </a:solidFill>
              </a:rPr>
              <a:t>rms</a:t>
            </a:r>
            <a:r>
              <a:rPr lang="en-US" altLang="zh-CN" sz="1200" b="1" dirty="0" smtClean="0">
                <a:solidFill>
                  <a:srgbClr val="0000FF"/>
                </a:solidFill>
              </a:rPr>
              <a:t> energy spread: 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1.1%</a:t>
            </a:r>
          </a:p>
          <a:p>
            <a:r>
              <a:rPr lang="en-US" altLang="zh-CN" sz="1200" b="1" dirty="0" smtClean="0">
                <a:solidFill>
                  <a:srgbClr val="0000FF"/>
                </a:solidFill>
              </a:rPr>
              <a:t>Charge</a:t>
            </a:r>
            <a:r>
              <a:rPr lang="zh-CN" altLang="en-US" sz="1200" b="1" dirty="0" smtClean="0">
                <a:solidFill>
                  <a:srgbClr val="0000FF"/>
                </a:solidFill>
              </a:rPr>
              <a:t>：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48  </a:t>
            </a:r>
            <a:r>
              <a:rPr lang="en-US" altLang="zh-CN" sz="1200" b="1" dirty="0" err="1" smtClean="0">
                <a:solidFill>
                  <a:srgbClr val="FF0000"/>
                </a:solidFill>
              </a:rPr>
              <a:t>p</a:t>
            </a:r>
            <a:r>
              <a:rPr lang="en-US" altLang="zh-CN" sz="1200" b="1" dirty="0" err="1" smtClean="0">
                <a:solidFill>
                  <a:srgbClr val="0000FF"/>
                </a:solidFill>
              </a:rPr>
              <a:t>C</a:t>
            </a:r>
            <a:r>
              <a:rPr lang="en-US" altLang="zh-CN" sz="1200" b="1" dirty="0" smtClean="0">
                <a:solidFill>
                  <a:srgbClr val="0000FF"/>
                </a:solidFill>
              </a:rPr>
              <a:t>       </a:t>
            </a:r>
          </a:p>
          <a:p>
            <a:r>
              <a:rPr lang="en-US" altLang="zh-CN" sz="1200" b="1" dirty="0" smtClean="0">
                <a:solidFill>
                  <a:srgbClr val="0000FF"/>
                </a:solidFill>
              </a:rPr>
              <a:t>Divergence</a:t>
            </a:r>
            <a:r>
              <a:rPr lang="zh-CN" altLang="en-US" sz="1200" b="1" dirty="0" smtClean="0">
                <a:solidFill>
                  <a:srgbClr val="0000FF"/>
                </a:solidFill>
              </a:rPr>
              <a:t>：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0.75 </a:t>
            </a:r>
            <a:r>
              <a:rPr lang="en-US" altLang="zh-CN" sz="1200" b="1" dirty="0" err="1" smtClean="0">
                <a:solidFill>
                  <a:srgbClr val="FF0000"/>
                </a:solidFill>
              </a:rPr>
              <a:t>mrad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496" y="785794"/>
            <a:ext cx="2160240" cy="830997"/>
          </a:xfrm>
          <a:prstGeom prst="rect">
            <a:avLst/>
          </a:prstGeom>
          <a:solidFill>
            <a:schemeClr val="accent3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1200" b="1" dirty="0" smtClean="0">
                <a:solidFill>
                  <a:srgbClr val="0000FF"/>
                </a:solidFill>
              </a:rPr>
              <a:t>Peak energy: 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204 MeV</a:t>
            </a:r>
          </a:p>
          <a:p>
            <a:r>
              <a:rPr lang="en-US" altLang="zh-CN" sz="1200" b="1" dirty="0" err="1" smtClean="0">
                <a:solidFill>
                  <a:srgbClr val="0000FF"/>
                </a:solidFill>
              </a:rPr>
              <a:t>rms</a:t>
            </a:r>
            <a:r>
              <a:rPr lang="en-US" altLang="zh-CN" sz="1200" b="1" dirty="0" smtClean="0">
                <a:solidFill>
                  <a:srgbClr val="0000FF"/>
                </a:solidFill>
              </a:rPr>
              <a:t> energy spread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: 1.2%</a:t>
            </a:r>
          </a:p>
          <a:p>
            <a:r>
              <a:rPr lang="en-US" altLang="zh-CN" sz="1200" b="1" dirty="0" smtClean="0">
                <a:solidFill>
                  <a:srgbClr val="0000FF"/>
                </a:solidFill>
              </a:rPr>
              <a:t>Charge</a:t>
            </a:r>
            <a:r>
              <a:rPr lang="zh-CN" altLang="en-US" sz="1200" b="1" dirty="0" smtClean="0">
                <a:solidFill>
                  <a:srgbClr val="0000FF"/>
                </a:solidFill>
              </a:rPr>
              <a:t>：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44  </a:t>
            </a:r>
            <a:r>
              <a:rPr lang="en-US" altLang="zh-CN" sz="1200" b="1" dirty="0" err="1" smtClean="0">
                <a:solidFill>
                  <a:srgbClr val="FF0000"/>
                </a:solidFill>
              </a:rPr>
              <a:t>pC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       </a:t>
            </a:r>
          </a:p>
          <a:p>
            <a:r>
              <a:rPr lang="en-US" altLang="zh-CN" sz="1200" b="1" dirty="0" smtClean="0">
                <a:solidFill>
                  <a:srgbClr val="0000FF"/>
                </a:solidFill>
              </a:rPr>
              <a:t>Divergence</a:t>
            </a:r>
            <a:r>
              <a:rPr lang="zh-CN" altLang="en-US" sz="1200" b="1" dirty="0" smtClean="0">
                <a:solidFill>
                  <a:srgbClr val="0000FF"/>
                </a:solidFill>
              </a:rPr>
              <a:t>：</a:t>
            </a:r>
            <a:r>
              <a:rPr lang="en-US" altLang="zh-CN" sz="1200" b="1" dirty="0" smtClean="0">
                <a:solidFill>
                  <a:srgbClr val="FF0000"/>
                </a:solidFill>
              </a:rPr>
              <a:t>0.48 </a:t>
            </a:r>
            <a:r>
              <a:rPr lang="en-US" altLang="zh-CN" sz="1200" b="1" dirty="0" err="1" smtClean="0">
                <a:solidFill>
                  <a:srgbClr val="FF0000"/>
                </a:solidFill>
              </a:rPr>
              <a:t>mrad</a:t>
            </a:r>
            <a:endParaRPr lang="zh-CN" altLang="en-US" sz="1200" b="1" dirty="0">
              <a:solidFill>
                <a:srgbClr val="FF0000"/>
              </a:solidFill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09068" y="548680"/>
            <a:ext cx="731725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5575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C:\Users\ych\AppData\Roaming\Tencent\Users\1023741208\QQ\WinTemp\RichOle\85_80T7[}X}}5$Z]VOUN4SC.png"/>
          <p:cNvPicPr/>
          <p:nvPr/>
        </p:nvPicPr>
        <p:blipFill>
          <a:blip r:embed="rId3" cstate="print"/>
          <a:srcRect l="15385" t="20588" r="20513" b="8823"/>
          <a:stretch>
            <a:fillRect/>
          </a:stretch>
        </p:blipFill>
        <p:spPr bwMode="auto">
          <a:xfrm>
            <a:off x="539552" y="548680"/>
            <a:ext cx="1800200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120044" y="5204841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Divergence</a:t>
            </a:r>
            <a:r>
              <a:rPr lang="zh-CN" altLang="en-US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：</a:t>
            </a:r>
          </a:p>
          <a:p>
            <a:endParaRPr lang="zh-CN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15616" y="5204841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3.8 mrad×4.1mrad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51520" y="4581128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γ-ray</a:t>
            </a:r>
            <a:r>
              <a:rPr lang="zh-CN" altLang="en-US" sz="1400" dirty="0" smtClean="0">
                <a:solidFill>
                  <a:srgbClr val="FF0000"/>
                </a:solidFill>
              </a:rPr>
              <a:t> </a:t>
            </a:r>
            <a:endParaRPr lang="en-US" altLang="zh-CN" sz="1400" dirty="0" smtClean="0">
              <a:solidFill>
                <a:srgbClr val="FF0000"/>
              </a:solidFill>
            </a:endParaRPr>
          </a:p>
          <a:p>
            <a:r>
              <a:rPr lang="en-US" altLang="zh-CN" sz="1400" dirty="0" smtClean="0">
                <a:solidFill>
                  <a:srgbClr val="FF0000"/>
                </a:solidFill>
              </a:rPr>
              <a:t> yield </a:t>
            </a:r>
            <a:r>
              <a:rPr lang="zh-CN" altLang="en-US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5× 10</a:t>
            </a:r>
            <a:r>
              <a:rPr lang="en-US" altLang="zh-CN" sz="14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en-US" altLang="zh-CN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photons/shot</a:t>
            </a:r>
            <a:endParaRPr lang="zh-CN" alt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9939" name="Object 3"/>
          <p:cNvGraphicFramePr>
            <a:graphicFrameLocks noChangeAspect="1"/>
          </p:cNvGraphicFramePr>
          <p:nvPr/>
        </p:nvGraphicFramePr>
        <p:xfrm>
          <a:off x="1403648" y="5564881"/>
          <a:ext cx="2160240" cy="3686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7" name="Equation" r:id="rId4" imgW="1333500" imgH="228600" progId="">
                  <p:embed/>
                </p:oleObj>
              </mc:Choice>
              <mc:Fallback>
                <p:oleObj name="Equation" r:id="rId4" imgW="1333500" imgH="228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5564881"/>
                        <a:ext cx="2160240" cy="3686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42876" y="5564881"/>
            <a:ext cx="1357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FF0000"/>
                </a:solidFill>
                <a:cs typeface="Times New Roman" pitchFamily="18" charset="0"/>
              </a:rPr>
              <a:t>γ-ray</a:t>
            </a:r>
            <a:r>
              <a:rPr lang="zh-CN" altLang="en-US" sz="1400" dirty="0" smtClean="0">
                <a:solidFill>
                  <a:srgbClr val="FF0000"/>
                </a:solidFill>
              </a:rPr>
              <a:t> </a:t>
            </a:r>
            <a:r>
              <a:rPr lang="en-US" altLang="zh-CN" sz="1400" dirty="0" smtClean="0">
                <a:solidFill>
                  <a:srgbClr val="FF0000"/>
                </a:solidFill>
              </a:rPr>
              <a:t>duration </a:t>
            </a:r>
            <a:r>
              <a:rPr lang="zh-CN" altLang="en-US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：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" name="Picture 7" descr="C:\Users\ych\AppData\Roaming\Tencent\Users\1023741208\QQ\WinTemp\RichOle\OH6HZKX699MCC)P~[7`[_CH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04901" y="2204864"/>
            <a:ext cx="2503203" cy="2088232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827584" y="5924921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Photons in </a:t>
            </a:r>
            <a:r>
              <a:rPr lang="en-US" altLang="zh-CN" sz="1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zh-CN" altLang="en-US" sz="1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2" name="Object 10"/>
          <p:cNvGraphicFramePr>
            <a:graphicFrameLocks noChangeAspect="1"/>
          </p:cNvGraphicFramePr>
          <p:nvPr/>
        </p:nvGraphicFramePr>
        <p:xfrm>
          <a:off x="1835696" y="5996929"/>
          <a:ext cx="789109" cy="220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68" name="Equation" r:id="rId7" imgW="545626" imgH="152268" progId="">
                  <p:embed/>
                </p:oleObj>
              </mc:Choice>
              <mc:Fallback>
                <p:oleObj name="Equation" r:id="rId7" imgW="545626" imgH="152268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5996929"/>
                        <a:ext cx="789109" cy="22021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组合 42"/>
          <p:cNvGrpSpPr/>
          <p:nvPr/>
        </p:nvGrpSpPr>
        <p:grpSpPr>
          <a:xfrm>
            <a:off x="3059832" y="548680"/>
            <a:ext cx="2160240" cy="1728192"/>
            <a:chOff x="6876256" y="2564904"/>
            <a:chExt cx="1656184" cy="1440160"/>
          </a:xfrm>
        </p:grpSpPr>
        <p:pic>
          <p:nvPicPr>
            <p:cNvPr id="65" name="图片 64" descr="C:\Users\ych\AppData\Roaming\Tencent\Users\1023741208\QQ\WinTemp\RichOle\%QEZ19LOU(H)JB1[FDVG3]V.png"/>
            <p:cNvPicPr/>
            <p:nvPr/>
          </p:nvPicPr>
          <p:blipFill>
            <a:blip r:embed="rId9" cstate="print"/>
            <a:srcRect l="12903" t="22581" r="25807" b="12903"/>
            <a:stretch>
              <a:fillRect/>
            </a:stretch>
          </p:blipFill>
          <p:spPr bwMode="auto">
            <a:xfrm>
              <a:off x="6876256" y="2564904"/>
              <a:ext cx="144016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6" name="TextBox 65"/>
            <p:cNvSpPr txBox="1"/>
            <p:nvPr/>
          </p:nvSpPr>
          <p:spPr>
            <a:xfrm>
              <a:off x="7847122" y="2565484"/>
              <a:ext cx="648072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(0.5mm)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84600" y="2564904"/>
              <a:ext cx="648072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(1mm)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7020272" y="2564904"/>
              <a:ext cx="648072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(1.5mm)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913502" y="3044957"/>
              <a:ext cx="648072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Pb(2.5mm)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452320" y="3044957"/>
              <a:ext cx="648072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Empty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7884368" y="3044957"/>
              <a:ext cx="648072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(2mm)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884368" y="3475805"/>
              <a:ext cx="648072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(3mm)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7452320" y="3475805"/>
              <a:ext cx="648072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(4mm)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7020272" y="3475805"/>
              <a:ext cx="648072" cy="2051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(5mm)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75" name="Picture 4" descr="C:\Users\ych\AppData\Roaming\Tencent\Users\1023741208\QQ\WinTemp\RichOle\U2T(}K{NUBZ9RKQDI2P3`5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7504" y="2204863"/>
            <a:ext cx="2650448" cy="2088233"/>
          </a:xfrm>
          <a:prstGeom prst="rect">
            <a:avLst/>
          </a:prstGeom>
          <a:noFill/>
        </p:spPr>
      </p:pic>
      <p:grpSp>
        <p:nvGrpSpPr>
          <p:cNvPr id="3" name="组合 16"/>
          <p:cNvGrpSpPr/>
          <p:nvPr/>
        </p:nvGrpSpPr>
        <p:grpSpPr>
          <a:xfrm>
            <a:off x="5945486" y="532309"/>
            <a:ext cx="2010890" cy="1744563"/>
            <a:chOff x="1547664" y="1052736"/>
            <a:chExt cx="1565166" cy="1368152"/>
          </a:xfrm>
        </p:grpSpPr>
        <p:pic>
          <p:nvPicPr>
            <p:cNvPr id="80" name="Picture 3" descr="C:\Users\ych\AppData\Roaming\Tencent\Users\1023741208\QQ\WinTemp\RichOle\L_DVGB}1[V3MLY@JRQ6OBMV.png"/>
            <p:cNvPicPr>
              <a:picLocks noChangeAspect="1" noChangeArrowheads="1"/>
            </p:cNvPicPr>
            <p:nvPr/>
          </p:nvPicPr>
          <p:blipFill>
            <a:blip r:embed="rId11" cstate="print"/>
            <a:srcRect l="15152" t="13527" r="18182" b="18836"/>
            <a:stretch>
              <a:fillRect/>
            </a:stretch>
          </p:blipFill>
          <p:spPr bwMode="auto">
            <a:xfrm>
              <a:off x="1547664" y="1052736"/>
              <a:ext cx="1504967" cy="1368152"/>
            </a:xfrm>
            <a:prstGeom prst="rect">
              <a:avLst/>
            </a:prstGeom>
            <a:noFill/>
          </p:spPr>
        </p:pic>
        <p:sp>
          <p:nvSpPr>
            <p:cNvPr id="81" name="TextBox 80"/>
            <p:cNvSpPr txBox="1"/>
            <p:nvPr/>
          </p:nvSpPr>
          <p:spPr>
            <a:xfrm>
              <a:off x="1547664" y="1629380"/>
              <a:ext cx="86409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Pb(1mm)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2608774" y="1629380"/>
              <a:ext cx="504056" cy="212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(2mm)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2051720" y="1629380"/>
              <a:ext cx="6480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(0.5mm)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2051720" y="2061428"/>
              <a:ext cx="5760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Empty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547664" y="2061428"/>
              <a:ext cx="601987" cy="2126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(1.5mm)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" name="组合 62"/>
            <p:cNvGrpSpPr/>
            <p:nvPr/>
          </p:nvGrpSpPr>
          <p:grpSpPr>
            <a:xfrm>
              <a:off x="1835696" y="1592814"/>
              <a:ext cx="45719" cy="107994"/>
              <a:chOff x="755576" y="1268760"/>
              <a:chExt cx="36000" cy="107995"/>
            </a:xfrm>
          </p:grpSpPr>
          <p:sp>
            <p:nvSpPr>
              <p:cNvPr id="103" name="流程图: 联系 102"/>
              <p:cNvSpPr/>
              <p:nvPr/>
            </p:nvSpPr>
            <p:spPr>
              <a:xfrm>
                <a:off x="755576" y="1268760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4" name="直接连接符 103"/>
              <p:cNvCxnSpPr>
                <a:endCxn id="103" idx="4"/>
              </p:cNvCxnSpPr>
              <p:nvPr/>
            </p:nvCxnSpPr>
            <p:spPr>
              <a:xfrm flipH="1" flipV="1">
                <a:off x="773576" y="1304754"/>
                <a:ext cx="11339" cy="7200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" name="组合 69"/>
            <p:cNvGrpSpPr/>
            <p:nvPr/>
          </p:nvGrpSpPr>
          <p:grpSpPr>
            <a:xfrm>
              <a:off x="1835696" y="2024862"/>
              <a:ext cx="45719" cy="107994"/>
              <a:chOff x="755576" y="1268760"/>
              <a:chExt cx="36000" cy="107995"/>
            </a:xfrm>
          </p:grpSpPr>
          <p:sp>
            <p:nvSpPr>
              <p:cNvPr id="101" name="流程图: 联系 100"/>
              <p:cNvSpPr/>
              <p:nvPr/>
            </p:nvSpPr>
            <p:spPr>
              <a:xfrm>
                <a:off x="755576" y="1268760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2" name="直接连接符 101"/>
              <p:cNvCxnSpPr>
                <a:endCxn id="101" idx="4"/>
              </p:cNvCxnSpPr>
              <p:nvPr/>
            </p:nvCxnSpPr>
            <p:spPr>
              <a:xfrm flipH="1" flipV="1">
                <a:off x="773576" y="1304754"/>
                <a:ext cx="11339" cy="7200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组合 72"/>
            <p:cNvGrpSpPr/>
            <p:nvPr/>
          </p:nvGrpSpPr>
          <p:grpSpPr>
            <a:xfrm>
              <a:off x="2798089" y="1610814"/>
              <a:ext cx="45719" cy="89994"/>
              <a:chOff x="755576" y="1268760"/>
              <a:chExt cx="36000" cy="89995"/>
            </a:xfrm>
          </p:grpSpPr>
          <p:sp>
            <p:nvSpPr>
              <p:cNvPr id="99" name="流程图: 联系 98"/>
              <p:cNvSpPr/>
              <p:nvPr/>
            </p:nvSpPr>
            <p:spPr>
              <a:xfrm>
                <a:off x="755576" y="1268760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100" name="直接连接符 99"/>
              <p:cNvCxnSpPr>
                <a:endCxn id="99" idx="4"/>
              </p:cNvCxnSpPr>
              <p:nvPr/>
            </p:nvCxnSpPr>
            <p:spPr>
              <a:xfrm flipH="1" flipV="1">
                <a:off x="773576" y="1304754"/>
                <a:ext cx="5669" cy="5400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" name="组合 75"/>
            <p:cNvGrpSpPr/>
            <p:nvPr/>
          </p:nvGrpSpPr>
          <p:grpSpPr>
            <a:xfrm>
              <a:off x="2294033" y="1592814"/>
              <a:ext cx="45719" cy="107994"/>
              <a:chOff x="755576" y="1268760"/>
              <a:chExt cx="36000" cy="107995"/>
            </a:xfrm>
          </p:grpSpPr>
          <p:sp>
            <p:nvSpPr>
              <p:cNvPr id="97" name="流程图: 联系 96"/>
              <p:cNvSpPr/>
              <p:nvPr/>
            </p:nvSpPr>
            <p:spPr>
              <a:xfrm>
                <a:off x="755576" y="1268760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8" name="直接连接符 97"/>
              <p:cNvCxnSpPr>
                <a:endCxn id="97" idx="4"/>
              </p:cNvCxnSpPr>
              <p:nvPr/>
            </p:nvCxnSpPr>
            <p:spPr>
              <a:xfrm flipH="1" flipV="1">
                <a:off x="773576" y="1304754"/>
                <a:ext cx="11339" cy="7200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组合 78"/>
            <p:cNvGrpSpPr/>
            <p:nvPr/>
          </p:nvGrpSpPr>
          <p:grpSpPr>
            <a:xfrm>
              <a:off x="2267744" y="2024862"/>
              <a:ext cx="45719" cy="107994"/>
              <a:chOff x="755576" y="1268760"/>
              <a:chExt cx="36000" cy="107995"/>
            </a:xfrm>
          </p:grpSpPr>
          <p:sp>
            <p:nvSpPr>
              <p:cNvPr id="95" name="流程图: 联系 94"/>
              <p:cNvSpPr/>
              <p:nvPr/>
            </p:nvSpPr>
            <p:spPr>
              <a:xfrm>
                <a:off x="755576" y="1268760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6" name="直接连接符 95"/>
              <p:cNvCxnSpPr>
                <a:endCxn id="95" idx="4"/>
              </p:cNvCxnSpPr>
              <p:nvPr/>
            </p:nvCxnSpPr>
            <p:spPr>
              <a:xfrm flipH="1" flipV="1">
                <a:off x="773576" y="1304754"/>
                <a:ext cx="11339" cy="7200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" name="组合 81"/>
            <p:cNvGrpSpPr/>
            <p:nvPr/>
          </p:nvGrpSpPr>
          <p:grpSpPr>
            <a:xfrm>
              <a:off x="2771800" y="2024862"/>
              <a:ext cx="45719" cy="107994"/>
              <a:chOff x="755576" y="1268760"/>
              <a:chExt cx="36000" cy="107995"/>
            </a:xfrm>
          </p:grpSpPr>
          <p:sp>
            <p:nvSpPr>
              <p:cNvPr id="93" name="流程图: 联系 92"/>
              <p:cNvSpPr/>
              <p:nvPr/>
            </p:nvSpPr>
            <p:spPr>
              <a:xfrm>
                <a:off x="755576" y="1268760"/>
                <a:ext cx="36000" cy="36000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cxnSp>
            <p:nvCxnSpPr>
              <p:cNvPr id="94" name="直接连接符 93"/>
              <p:cNvCxnSpPr>
                <a:endCxn id="93" idx="4"/>
              </p:cNvCxnSpPr>
              <p:nvPr/>
            </p:nvCxnSpPr>
            <p:spPr>
              <a:xfrm flipH="1" flipV="1">
                <a:off x="773576" y="1304754"/>
                <a:ext cx="11339" cy="72001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" name="TextBox 91"/>
            <p:cNvSpPr txBox="1"/>
            <p:nvPr/>
          </p:nvSpPr>
          <p:spPr>
            <a:xfrm>
              <a:off x="2483768" y="2061428"/>
              <a:ext cx="50405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(2.5mm)</a:t>
              </a:r>
              <a:endParaRPr lang="zh-CN" altLang="en-US" sz="1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05" name="Picture 6" descr="C:\Users\ych\AppData\Roaming\Tencent\Users\1023741208\QQ\WinTemp\RichOle\K2{SYK_P5DR4)~YVEC%KTUJ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796136" y="2276872"/>
            <a:ext cx="2592288" cy="1944216"/>
          </a:xfrm>
          <a:prstGeom prst="rect">
            <a:avLst/>
          </a:prstGeom>
          <a:noFill/>
        </p:spPr>
      </p:pic>
      <p:sp>
        <p:nvSpPr>
          <p:cNvPr id="109" name="TextBox 108"/>
          <p:cNvSpPr txBox="1"/>
          <p:nvPr/>
        </p:nvSpPr>
        <p:spPr>
          <a:xfrm>
            <a:off x="0" y="6263366"/>
            <a:ext cx="9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rgbClr val="FF0000"/>
                </a:solidFill>
              </a:rPr>
              <a:t>Peak brilliance</a:t>
            </a:r>
            <a:endParaRPr lang="zh-CN" altLang="en-US" sz="1400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786050" y="5929330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6.5×10</a:t>
            </a:r>
            <a:r>
              <a:rPr lang="en-US" altLang="zh-CN" sz="14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zh-CN" sz="1400" dirty="0" smtClean="0">
                <a:latin typeface="Times New Roman" pitchFamily="18" charset="0"/>
                <a:cs typeface="Times New Roman" pitchFamily="18" charset="0"/>
              </a:rPr>
              <a:t> photons</a:t>
            </a:r>
            <a:endParaRPr lang="zh-CN" alt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93616" y="6286520"/>
            <a:ext cx="4866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~3×10</a:t>
            </a:r>
            <a:r>
              <a:rPr lang="en-US" sz="1800" baseline="30000" dirty="0" smtClean="0">
                <a:solidFill>
                  <a:srgbClr val="FF0000"/>
                </a:solidFill>
              </a:rPr>
              <a:t>22</a:t>
            </a:r>
            <a:r>
              <a:rPr lang="en-US" sz="1800" dirty="0" smtClean="0">
                <a:solidFill>
                  <a:srgbClr val="FF0000"/>
                </a:solidFill>
              </a:rPr>
              <a:t> photons s</a:t>
            </a:r>
            <a:r>
              <a:rPr lang="en-US" sz="1800" baseline="30000" dirty="0" smtClean="0">
                <a:solidFill>
                  <a:srgbClr val="FF0000"/>
                </a:solidFill>
              </a:rPr>
              <a:t>-1</a:t>
            </a:r>
            <a:r>
              <a:rPr lang="en-US" sz="1800" dirty="0" smtClean="0">
                <a:solidFill>
                  <a:srgbClr val="FF0000"/>
                </a:solidFill>
              </a:rPr>
              <a:t> mm</a:t>
            </a:r>
            <a:r>
              <a:rPr lang="en-US" sz="1800" baseline="30000" dirty="0" smtClean="0">
                <a:solidFill>
                  <a:srgbClr val="FF0000"/>
                </a:solidFill>
              </a:rPr>
              <a:t>-2</a:t>
            </a:r>
            <a:r>
              <a:rPr lang="en-US" sz="1800" dirty="0" smtClean="0">
                <a:solidFill>
                  <a:srgbClr val="FF0000"/>
                </a:solidFill>
              </a:rPr>
              <a:t> mrad</a:t>
            </a:r>
            <a:r>
              <a:rPr lang="en-US" sz="1800" baseline="30000" dirty="0" smtClean="0">
                <a:solidFill>
                  <a:srgbClr val="FF0000"/>
                </a:solidFill>
              </a:rPr>
              <a:t>-2</a:t>
            </a:r>
            <a:r>
              <a:rPr lang="en-US" sz="1800" dirty="0" smtClean="0">
                <a:solidFill>
                  <a:srgbClr val="FF0000"/>
                </a:solidFill>
              </a:rPr>
              <a:t> 0.1% BW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22" y="4221088"/>
            <a:ext cx="3343355" cy="2354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矩形 1"/>
          <p:cNvSpPr>
            <a:spLocks noChangeArrowheads="1"/>
          </p:cNvSpPr>
          <p:nvPr/>
        </p:nvSpPr>
        <p:spPr bwMode="auto">
          <a:xfrm>
            <a:off x="4228529" y="6505670"/>
            <a:ext cx="48799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华文新魏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华文新魏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华文新魏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华文新魏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华文新魏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新魏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新魏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新魏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华文新魏" pitchFamily="2" charset="-122"/>
              </a:defRPr>
            </a:lvl9pPr>
          </a:lstStyle>
          <a:p>
            <a:pPr algn="just" eaLnBrk="1" hangingPunct="1">
              <a:spcBef>
                <a:spcPts val="600"/>
              </a:spcBef>
            </a:pPr>
            <a:r>
              <a:rPr lang="en-US" altLang="zh-CN" sz="18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[C. Yu </a:t>
            </a:r>
            <a:r>
              <a:rPr lang="en-US" altLang="zh-CN" sz="1800" b="1" i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et al</a:t>
            </a:r>
            <a:r>
              <a:rPr lang="en-US" altLang="zh-CN" sz="1800" b="1" dirty="0">
                <a:latin typeface="Times New Roman" pitchFamily="18" charset="0"/>
                <a:ea typeface="黑体" pitchFamily="49" charset="-122"/>
                <a:cs typeface="Times New Roman" pitchFamily="18" charset="0"/>
              </a:rPr>
              <a:t>., Scientific Reports, 6, 29518 (2016)]</a:t>
            </a:r>
            <a:endParaRPr lang="zh-CN" altLang="en-US" sz="1800" b="1" dirty="0">
              <a:latin typeface="Times New Roman" pitchFamily="18" charset="0"/>
              <a:ea typeface="黑体" pitchFamily="49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6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 txBox="1">
            <a:spLocks noChangeArrowheads="1"/>
          </p:cNvSpPr>
          <p:nvPr/>
        </p:nvSpPr>
        <p:spPr bwMode="auto">
          <a:xfrm>
            <a:off x="-32" y="0"/>
            <a:ext cx="9144000" cy="764704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 eaLnBrk="0" hangingPunct="0"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III. X-ray radiation based on a LWFA and an </a:t>
            </a:r>
            <a:r>
              <a:rPr lang="en-US" altLang="zh-CN" sz="2400" b="1" dirty="0" err="1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undulator</a:t>
            </a:r>
            <a:r>
              <a:rPr lang="en-US" altLang="zh-CN" sz="2400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 has been demonstrated</a:t>
            </a:r>
            <a:endParaRPr lang="zh-CN" altLang="en-US" sz="2400" b="1" dirty="0">
              <a:solidFill>
                <a:srgbClr val="0000FF"/>
              </a:solidFill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45061" name="Line 3"/>
          <p:cNvSpPr>
            <a:spLocks noChangeShapeType="1"/>
          </p:cNvSpPr>
          <p:nvPr/>
        </p:nvSpPr>
        <p:spPr bwMode="auto">
          <a:xfrm>
            <a:off x="0" y="788988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" y="2807014"/>
            <a:ext cx="9108504" cy="3646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44" y="980728"/>
            <a:ext cx="8716963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147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8422A3DB-2192-459B-8173-72FCF369F166}"/>
              </a:ext>
            </a:extLst>
          </p:cNvPr>
          <p:cNvSpPr txBox="1"/>
          <p:nvPr/>
        </p:nvSpPr>
        <p:spPr>
          <a:xfrm>
            <a:off x="0" y="908720"/>
            <a:ext cx="9143968" cy="4462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CN" sz="2300" b="1" dirty="0" smtClean="0">
                <a:solidFill>
                  <a:srgbClr val="0000FF"/>
                </a:solidFill>
                <a:ea typeface="黑体" panose="02010609060101010101" pitchFamily="49" charset="-122"/>
              </a:rPr>
              <a:t>Long-distance transport of e beams from the LWFA  into the </a:t>
            </a:r>
            <a:r>
              <a:rPr lang="en-US" altLang="zh-CN" sz="2300" b="1" dirty="0" err="1" smtClean="0">
                <a:solidFill>
                  <a:srgbClr val="0000FF"/>
                </a:solidFill>
                <a:ea typeface="黑体" panose="02010609060101010101" pitchFamily="49" charset="-122"/>
              </a:rPr>
              <a:t>undulator</a:t>
            </a:r>
            <a:endParaRPr lang="zh-CN" altLang="en-US" sz="2300" b="1" dirty="0">
              <a:solidFill>
                <a:srgbClr val="0000FF"/>
              </a:solidFill>
              <a:ea typeface="黑体" panose="02010609060101010101" pitchFamily="49" charset="-122"/>
            </a:endParaRPr>
          </a:p>
        </p:txBody>
      </p: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386AFD57-B6B1-4FBB-AC3F-FC9E546DBB57}"/>
              </a:ext>
            </a:extLst>
          </p:cNvPr>
          <p:cNvGrpSpPr/>
          <p:nvPr/>
        </p:nvGrpSpPr>
        <p:grpSpPr>
          <a:xfrm>
            <a:off x="755156" y="4905235"/>
            <a:ext cx="3816844" cy="1938055"/>
            <a:chOff x="377446" y="4709872"/>
            <a:chExt cx="3816844" cy="2018784"/>
          </a:xfrm>
        </p:grpSpPr>
        <p:pic>
          <p:nvPicPr>
            <p:cNvPr id="51" name="图片 50">
              <a:extLst>
                <a:ext uri="{FF2B5EF4-FFF2-40B4-BE49-F238E27FC236}">
                  <a16:creationId xmlns="" xmlns:a16="http://schemas.microsoft.com/office/drawing/2014/main" id="{6A731421-6EE5-4AB8-94B8-30C850D67A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7446" y="4717367"/>
              <a:ext cx="1890535" cy="1890535"/>
            </a:xfrm>
            <a:prstGeom prst="rect">
              <a:avLst/>
            </a:prstGeom>
          </p:spPr>
        </p:pic>
        <p:pic>
          <p:nvPicPr>
            <p:cNvPr id="52" name="图片 51">
              <a:extLst>
                <a:ext uri="{FF2B5EF4-FFF2-40B4-BE49-F238E27FC236}">
                  <a16:creationId xmlns="" xmlns:a16="http://schemas.microsoft.com/office/drawing/2014/main" id="{84B86F5D-9BD6-4EF1-80FB-C53D75523D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36578" y="4709872"/>
              <a:ext cx="2057712" cy="2018784"/>
            </a:xfrm>
            <a:prstGeom prst="rect">
              <a:avLst/>
            </a:prstGeom>
          </p:spPr>
        </p:pic>
      </p:grp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DAC860A1-107E-4FFC-A49F-FDA6992D181D}"/>
              </a:ext>
            </a:extLst>
          </p:cNvPr>
          <p:cNvSpPr txBox="1"/>
          <p:nvPr/>
        </p:nvSpPr>
        <p:spPr>
          <a:xfrm>
            <a:off x="4716016" y="5312189"/>
            <a:ext cx="409770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latin typeface="+mn-lt"/>
                <a:ea typeface="黑体" panose="02010609060101010101" pitchFamily="49" charset="-122"/>
              </a:rPr>
              <a:t>Beam size can be less than 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黑体" panose="02010609060101010101" pitchFamily="49" charset="-122"/>
              </a:rPr>
              <a:t>100 </a:t>
            </a:r>
            <a:r>
              <a:rPr lang="en-US" altLang="zh-CN" sz="2000" b="1" i="1" dirty="0" err="1">
                <a:solidFill>
                  <a:srgbClr val="FF0000"/>
                </a:solidFill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μ</a:t>
            </a:r>
            <a:r>
              <a:rPr lang="en-US" altLang="zh-CN" sz="2000" b="1" dirty="0" err="1">
                <a:solidFill>
                  <a:srgbClr val="FF0000"/>
                </a:solidFill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m</a:t>
            </a:r>
            <a:r>
              <a:rPr lang="zh-CN" altLang="en-US" sz="2000" dirty="0">
                <a:latin typeface="+mn-lt"/>
                <a:ea typeface="黑体" panose="02010609060101010101" pitchFamily="49" charset="-122"/>
              </a:rPr>
              <a:t>；</a:t>
            </a:r>
            <a:endParaRPr lang="en-US" altLang="zh-CN" sz="2000" dirty="0">
              <a:latin typeface="+mn-lt"/>
              <a:ea typeface="黑体" panose="02010609060101010101" pitchFamily="49" charset="-122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zh-CN" sz="2000" dirty="0" smtClean="0">
                <a:latin typeface="+mn-lt"/>
                <a:ea typeface="黑体" panose="02010609060101010101" pitchFamily="49" charset="-122"/>
              </a:rPr>
              <a:t>Beam center jitter  </a:t>
            </a: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~200 </a:t>
            </a:r>
            <a:r>
              <a:rPr lang="en-US" altLang="zh-CN" sz="2000" b="1" i="1" dirty="0" err="1" smtClean="0">
                <a:solidFill>
                  <a:srgbClr val="FF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μ</a:t>
            </a:r>
            <a:r>
              <a:rPr lang="en-US" altLang="zh-CN" sz="2000" b="1" dirty="0" err="1" smtClean="0">
                <a:solidFill>
                  <a:srgbClr val="FF0000"/>
                </a:solidFill>
                <a:ea typeface="黑体" panose="02010609060101010101" pitchFamily="49" charset="-122"/>
                <a:cs typeface="Times New Roman" panose="02020603050405020304" pitchFamily="18" charset="0"/>
              </a:rPr>
              <a:t>rad</a:t>
            </a:r>
            <a:r>
              <a:rPr lang="zh-CN" altLang="en-US" sz="2000" dirty="0" smtClean="0">
                <a:latin typeface="+mn-lt"/>
                <a:ea typeface="黑体" panose="02010609060101010101" pitchFamily="49" charset="-122"/>
              </a:rPr>
              <a:t>。</a:t>
            </a:r>
            <a:endParaRPr lang="en-US" altLang="zh-CN" sz="2000" dirty="0">
              <a:latin typeface="+mn-lt"/>
              <a:ea typeface="黑体" panose="02010609060101010101" pitchFamily="49" charset="-122"/>
            </a:endParaRPr>
          </a:p>
        </p:txBody>
      </p:sp>
      <p:grpSp>
        <p:nvGrpSpPr>
          <p:cNvPr id="54" name="组合 53">
            <a:extLst>
              <a:ext uri="{FF2B5EF4-FFF2-40B4-BE49-F238E27FC236}">
                <a16:creationId xmlns="" xmlns:a16="http://schemas.microsoft.com/office/drawing/2014/main" id="{AF41879F-259A-4C6B-A9B7-F9DE332DB230}"/>
              </a:ext>
            </a:extLst>
          </p:cNvPr>
          <p:cNvGrpSpPr/>
          <p:nvPr/>
        </p:nvGrpSpPr>
        <p:grpSpPr>
          <a:xfrm>
            <a:off x="1362596" y="1479350"/>
            <a:ext cx="6774424" cy="3351889"/>
            <a:chOff x="1760724" y="616647"/>
            <a:chExt cx="7079471" cy="3502822"/>
          </a:xfrm>
        </p:grpSpPr>
        <p:pic>
          <p:nvPicPr>
            <p:cNvPr id="55" name="图片 54">
              <a:extLst>
                <a:ext uri="{FF2B5EF4-FFF2-40B4-BE49-F238E27FC236}">
                  <a16:creationId xmlns="" xmlns:a16="http://schemas.microsoft.com/office/drawing/2014/main" id="{A2AE3B49-4121-4D66-A7DF-095D62F6B8E7}"/>
                </a:ext>
              </a:extLst>
            </p:cNvPr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48180" y="625883"/>
              <a:ext cx="2592000" cy="1915200"/>
            </a:xfrm>
            <a:prstGeom prst="rect">
              <a:avLst/>
            </a:prstGeom>
          </p:spPr>
        </p:pic>
        <p:grpSp>
          <p:nvGrpSpPr>
            <p:cNvPr id="56" name="组合 55">
              <a:extLst>
                <a:ext uri="{FF2B5EF4-FFF2-40B4-BE49-F238E27FC236}">
                  <a16:creationId xmlns="" xmlns:a16="http://schemas.microsoft.com/office/drawing/2014/main" id="{8DDA0517-3914-4A29-AF87-FA2D7429DC50}"/>
                </a:ext>
              </a:extLst>
            </p:cNvPr>
            <p:cNvGrpSpPr/>
            <p:nvPr/>
          </p:nvGrpSpPr>
          <p:grpSpPr>
            <a:xfrm>
              <a:off x="1760724" y="616647"/>
              <a:ext cx="4842963" cy="3502822"/>
              <a:chOff x="1760724" y="616647"/>
              <a:chExt cx="4842963" cy="3502822"/>
            </a:xfrm>
          </p:grpSpPr>
          <p:pic>
            <p:nvPicPr>
              <p:cNvPr id="62" name="图片 61">
                <a:extLst>
                  <a:ext uri="{FF2B5EF4-FFF2-40B4-BE49-F238E27FC236}">
                    <a16:creationId xmlns="" xmlns:a16="http://schemas.microsoft.com/office/drawing/2014/main" id="{0F311ADD-CA7D-4D60-A57C-705250395643}"/>
                  </a:ext>
                </a:extLst>
              </p:cNvPr>
              <p:cNvPicPr>
                <a:picLocks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760724" y="625883"/>
                <a:ext cx="2592000" cy="1915200"/>
              </a:xfrm>
              <a:prstGeom prst="rect">
                <a:avLst/>
              </a:prstGeom>
            </p:spPr>
          </p:pic>
          <p:grpSp>
            <p:nvGrpSpPr>
              <p:cNvPr id="63" name="组合 62">
                <a:extLst>
                  <a:ext uri="{FF2B5EF4-FFF2-40B4-BE49-F238E27FC236}">
                    <a16:creationId xmlns="" xmlns:a16="http://schemas.microsoft.com/office/drawing/2014/main" id="{827369E6-ABB1-4CC8-B9EF-14428C50924D}"/>
                  </a:ext>
                </a:extLst>
              </p:cNvPr>
              <p:cNvGrpSpPr/>
              <p:nvPr/>
            </p:nvGrpSpPr>
            <p:grpSpPr>
              <a:xfrm>
                <a:off x="1760724" y="616647"/>
                <a:ext cx="4842963" cy="3502822"/>
                <a:chOff x="1760724" y="616647"/>
                <a:chExt cx="4842963" cy="3502822"/>
              </a:xfrm>
            </p:grpSpPr>
            <p:pic>
              <p:nvPicPr>
                <p:cNvPr id="66" name="图片 65">
                  <a:extLst>
                    <a:ext uri="{FF2B5EF4-FFF2-40B4-BE49-F238E27FC236}">
                      <a16:creationId xmlns="" xmlns:a16="http://schemas.microsoft.com/office/drawing/2014/main" id="{6848DD8A-C880-440B-B4EB-019F232BE81F}"/>
                    </a:ext>
                  </a:extLst>
                </p:cNvPr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4011687" y="616647"/>
                  <a:ext cx="2592000" cy="1915200"/>
                </a:xfrm>
                <a:prstGeom prst="rect">
                  <a:avLst/>
                </a:prstGeom>
              </p:spPr>
            </p:pic>
            <p:grpSp>
              <p:nvGrpSpPr>
                <p:cNvPr id="67" name="组合 66">
                  <a:extLst>
                    <a:ext uri="{FF2B5EF4-FFF2-40B4-BE49-F238E27FC236}">
                      <a16:creationId xmlns="" xmlns:a16="http://schemas.microsoft.com/office/drawing/2014/main" id="{67101A07-E732-472C-9219-AFEECA1E28BC}"/>
                    </a:ext>
                  </a:extLst>
                </p:cNvPr>
                <p:cNvGrpSpPr/>
                <p:nvPr/>
              </p:nvGrpSpPr>
              <p:grpSpPr>
                <a:xfrm>
                  <a:off x="1760724" y="2204269"/>
                  <a:ext cx="4842963" cy="1915200"/>
                  <a:chOff x="1760724" y="1797885"/>
                  <a:chExt cx="4842963" cy="1915200"/>
                </a:xfrm>
              </p:grpSpPr>
              <p:grpSp>
                <p:nvGrpSpPr>
                  <p:cNvPr id="70" name="组合 69">
                    <a:extLst>
                      <a:ext uri="{FF2B5EF4-FFF2-40B4-BE49-F238E27FC236}">
                        <a16:creationId xmlns="" xmlns:a16="http://schemas.microsoft.com/office/drawing/2014/main" id="{81C571CA-07FA-479D-80E9-6C97066E4CDD}"/>
                      </a:ext>
                    </a:extLst>
                  </p:cNvPr>
                  <p:cNvGrpSpPr/>
                  <p:nvPr/>
                </p:nvGrpSpPr>
                <p:grpSpPr>
                  <a:xfrm>
                    <a:off x="1760724" y="1797972"/>
                    <a:ext cx="2592015" cy="1915113"/>
                    <a:chOff x="1760724" y="1797972"/>
                    <a:chExt cx="2592015" cy="1915113"/>
                  </a:xfrm>
                </p:grpSpPr>
                <p:pic>
                  <p:nvPicPr>
                    <p:cNvPr id="74" name="图片 73">
                      <a:extLst>
                        <a:ext uri="{FF2B5EF4-FFF2-40B4-BE49-F238E27FC236}">
                          <a16:creationId xmlns="" xmlns:a16="http://schemas.microsoft.com/office/drawing/2014/main" id="{DFF9E2CB-BA3D-42D3-A5EF-CDCC4F6D8769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1760724" y="1797972"/>
                      <a:ext cx="2592015" cy="1915113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5" name="图片 74">
                      <a:extLst>
                        <a:ext uri="{FF2B5EF4-FFF2-40B4-BE49-F238E27FC236}">
                          <a16:creationId xmlns="" xmlns:a16="http://schemas.microsoft.com/office/drawing/2014/main" id="{F5CCC5FE-7924-4786-BA9F-314BFC6C989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8"/>
                    <a:stretch>
                      <a:fillRect/>
                    </a:stretch>
                  </p:blipFill>
                  <p:spPr>
                    <a:xfrm>
                      <a:off x="2096698" y="1841657"/>
                      <a:ext cx="729630" cy="1561067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76" name="图片 75">
                      <a:extLst>
                        <a:ext uri="{FF2B5EF4-FFF2-40B4-BE49-F238E27FC236}">
                          <a16:creationId xmlns="" xmlns:a16="http://schemas.microsoft.com/office/drawing/2014/main" id="{051635BD-E762-4B8F-BF98-635E732E21CB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>
                    <a:blip r:embed="rId9"/>
                    <a:stretch>
                      <a:fillRect/>
                    </a:stretch>
                  </p:blipFill>
                  <p:spPr>
                    <a:xfrm>
                      <a:off x="1955005" y="2632364"/>
                      <a:ext cx="1711472" cy="717092"/>
                    </a:xfrm>
                    <a:prstGeom prst="rect">
                      <a:avLst/>
                    </a:prstGeom>
                  </p:spPr>
                </p:pic>
              </p:grpSp>
              <p:pic>
                <p:nvPicPr>
                  <p:cNvPr id="71" name="图片 70">
                    <a:extLst>
                      <a:ext uri="{FF2B5EF4-FFF2-40B4-BE49-F238E27FC236}">
                        <a16:creationId xmlns="" xmlns:a16="http://schemas.microsoft.com/office/drawing/2014/main" id="{DF294B28-F016-4E7A-8B1B-F315A29FF2A2}"/>
                      </a:ext>
                    </a:extLst>
                  </p:cNvPr>
                  <p:cNvPicPr>
                    <a:picLocks/>
                  </p:cNvPicPr>
                  <p:nvPr/>
                </p:nvPicPr>
                <p:blipFill>
                  <a:blip r:embed="rId10"/>
                  <a:stretch>
                    <a:fillRect/>
                  </a:stretch>
                </p:blipFill>
                <p:spPr>
                  <a:xfrm>
                    <a:off x="4011687" y="1797885"/>
                    <a:ext cx="2592000" cy="1915200"/>
                  </a:xfrm>
                  <a:prstGeom prst="rect">
                    <a:avLst/>
                  </a:prstGeom>
                </p:spPr>
              </p:pic>
              <p:pic>
                <p:nvPicPr>
                  <p:cNvPr id="72" name="图片 71">
                    <a:extLst>
                      <a:ext uri="{FF2B5EF4-FFF2-40B4-BE49-F238E27FC236}">
                        <a16:creationId xmlns="" xmlns:a16="http://schemas.microsoft.com/office/drawing/2014/main" id="{47E331A8-F11A-4127-8979-0A8CB193119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1"/>
                  <a:stretch>
                    <a:fillRect/>
                  </a:stretch>
                </p:blipFill>
                <p:spPr>
                  <a:xfrm>
                    <a:off x="4333441" y="1860129"/>
                    <a:ext cx="762322" cy="1561066"/>
                  </a:xfrm>
                  <a:prstGeom prst="rect">
                    <a:avLst/>
                  </a:prstGeom>
                </p:spPr>
              </p:pic>
              <p:pic>
                <p:nvPicPr>
                  <p:cNvPr id="73" name="图片 72">
                    <a:extLst>
                      <a:ext uri="{FF2B5EF4-FFF2-40B4-BE49-F238E27FC236}">
                        <a16:creationId xmlns="" xmlns:a16="http://schemas.microsoft.com/office/drawing/2014/main" id="{BED6FFA2-A80B-4AAF-A175-DF265ABEF64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/>
                  <a:stretch>
                    <a:fillRect/>
                  </a:stretch>
                </p:blipFill>
                <p:spPr>
                  <a:xfrm>
                    <a:off x="4215204" y="2641600"/>
                    <a:ext cx="1711472" cy="717091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8" name="图片 67">
                  <a:extLst>
                    <a:ext uri="{FF2B5EF4-FFF2-40B4-BE49-F238E27FC236}">
                      <a16:creationId xmlns="" xmlns:a16="http://schemas.microsoft.com/office/drawing/2014/main" id="{6D55239B-818A-405F-806E-6279480E17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333206" y="667496"/>
                  <a:ext cx="772432" cy="1561067"/>
                </a:xfrm>
                <a:prstGeom prst="rect">
                  <a:avLst/>
                </a:prstGeom>
              </p:spPr>
            </p:pic>
            <p:pic>
              <p:nvPicPr>
                <p:cNvPr id="69" name="图片 68">
                  <a:extLst>
                    <a:ext uri="{FF2B5EF4-FFF2-40B4-BE49-F238E27FC236}">
                      <a16:creationId xmlns="" xmlns:a16="http://schemas.microsoft.com/office/drawing/2014/main" id="{FBC765F8-9510-4A0E-8A76-469240F6C47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4215204" y="1431636"/>
                  <a:ext cx="1711471" cy="750746"/>
                </a:xfrm>
                <a:prstGeom prst="rect">
                  <a:avLst/>
                </a:prstGeom>
              </p:spPr>
            </p:pic>
          </p:grpSp>
          <p:pic>
            <p:nvPicPr>
              <p:cNvPr id="64" name="图片 63">
                <a:extLst>
                  <a:ext uri="{FF2B5EF4-FFF2-40B4-BE49-F238E27FC236}">
                    <a16:creationId xmlns="" xmlns:a16="http://schemas.microsoft.com/office/drawing/2014/main" id="{E7115422-7136-4E3A-9EC0-1440BF4484E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2089468" y="644355"/>
                <a:ext cx="756991" cy="1561067"/>
              </a:xfrm>
              <a:prstGeom prst="rect">
                <a:avLst/>
              </a:prstGeom>
            </p:spPr>
          </p:pic>
          <p:pic>
            <p:nvPicPr>
              <p:cNvPr id="65" name="图片 64">
                <a:extLst>
                  <a:ext uri="{FF2B5EF4-FFF2-40B4-BE49-F238E27FC236}">
                    <a16:creationId xmlns="" xmlns:a16="http://schemas.microsoft.com/office/drawing/2014/main" id="{7B811706-85BD-459F-A15C-ABB4BFC430F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1955005" y="1459346"/>
                <a:ext cx="1711472" cy="727491"/>
              </a:xfrm>
              <a:prstGeom prst="rect">
                <a:avLst/>
              </a:prstGeom>
            </p:spPr>
          </p:pic>
        </p:grpSp>
        <p:pic>
          <p:nvPicPr>
            <p:cNvPr id="57" name="图片 56">
              <a:extLst>
                <a:ext uri="{FF2B5EF4-FFF2-40B4-BE49-F238E27FC236}">
                  <a16:creationId xmlns="" xmlns:a16="http://schemas.microsoft.com/office/drawing/2014/main" id="{F9F38527-1F78-4A63-8948-239BDEFC950A}"/>
                </a:ext>
              </a:extLst>
            </p:cNvPr>
            <p:cNvPicPr>
              <a:picLocks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248195" y="2204269"/>
              <a:ext cx="2592000" cy="1915200"/>
            </a:xfrm>
            <a:prstGeom prst="rect">
              <a:avLst/>
            </a:prstGeom>
          </p:spPr>
        </p:pic>
        <p:pic>
          <p:nvPicPr>
            <p:cNvPr id="58" name="图片 57">
              <a:extLst>
                <a:ext uri="{FF2B5EF4-FFF2-40B4-BE49-F238E27FC236}">
                  <a16:creationId xmlns="" xmlns:a16="http://schemas.microsoft.com/office/drawing/2014/main" id="{96379D08-77B6-45B2-B5F5-371E76662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6578035" y="2257277"/>
              <a:ext cx="737164" cy="1561067"/>
            </a:xfrm>
            <a:prstGeom prst="rect">
              <a:avLst/>
            </a:prstGeom>
          </p:spPr>
        </p:pic>
        <p:pic>
          <p:nvPicPr>
            <p:cNvPr id="59" name="图片 58">
              <a:extLst>
                <a:ext uri="{FF2B5EF4-FFF2-40B4-BE49-F238E27FC236}">
                  <a16:creationId xmlns="" xmlns:a16="http://schemas.microsoft.com/office/drawing/2014/main" id="{DDBA7534-CE20-4978-B27A-CC2F6E19FF7D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6432117" y="3001804"/>
              <a:ext cx="1711471" cy="779596"/>
            </a:xfrm>
            <a:prstGeom prst="rect">
              <a:avLst/>
            </a:prstGeom>
          </p:spPr>
        </p:pic>
        <p:pic>
          <p:nvPicPr>
            <p:cNvPr id="60" name="图片 59">
              <a:extLst>
                <a:ext uri="{FF2B5EF4-FFF2-40B4-BE49-F238E27FC236}">
                  <a16:creationId xmlns="" xmlns:a16="http://schemas.microsoft.com/office/drawing/2014/main" id="{E588AD2B-5E1D-4876-A9AF-C61D0BEDDBA0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6560410" y="659268"/>
              <a:ext cx="773261" cy="1561065"/>
            </a:xfrm>
            <a:prstGeom prst="rect">
              <a:avLst/>
            </a:prstGeom>
          </p:spPr>
        </p:pic>
        <p:pic>
          <p:nvPicPr>
            <p:cNvPr id="61" name="图片 60">
              <a:extLst>
                <a:ext uri="{FF2B5EF4-FFF2-40B4-BE49-F238E27FC236}">
                  <a16:creationId xmlns="" xmlns:a16="http://schemas.microsoft.com/office/drawing/2014/main" id="{2E1F8FF1-0CA3-4E50-A46C-44804789B2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6441353" y="1459346"/>
              <a:ext cx="1711473" cy="717137"/>
            </a:xfrm>
            <a:prstGeom prst="rect">
              <a:avLst/>
            </a:prstGeom>
          </p:spPr>
        </p:pic>
      </p:grpSp>
      <p:sp>
        <p:nvSpPr>
          <p:cNvPr id="77" name="文本框 76">
            <a:extLst>
              <a:ext uri="{FF2B5EF4-FFF2-40B4-BE49-F238E27FC236}">
                <a16:creationId xmlns="" xmlns:a16="http://schemas.microsoft.com/office/drawing/2014/main" id="{7790DF5D-1DA6-4241-9B53-4C7A091451AF}"/>
              </a:ext>
            </a:extLst>
          </p:cNvPr>
          <p:cNvSpPr txBox="1"/>
          <p:nvPr/>
        </p:nvSpPr>
        <p:spPr>
          <a:xfrm>
            <a:off x="1115616" y="5049251"/>
            <a:ext cx="13986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 smtClean="0">
                <a:latin typeface="+mn-lt"/>
                <a:ea typeface="黑体" panose="02010609060101010101" pitchFamily="49" charset="-122"/>
              </a:rPr>
              <a:t>Beam center</a:t>
            </a:r>
            <a:endParaRPr lang="zh-CN" altLang="en-US" sz="1600" b="1" dirty="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78" name="文本框 77">
            <a:extLst>
              <a:ext uri="{FF2B5EF4-FFF2-40B4-BE49-F238E27FC236}">
                <a16:creationId xmlns="" xmlns:a16="http://schemas.microsoft.com/office/drawing/2014/main" id="{08AC3043-4CF4-4BA7-AB5C-345F97900F62}"/>
              </a:ext>
            </a:extLst>
          </p:cNvPr>
          <p:cNvSpPr txBox="1"/>
          <p:nvPr/>
        </p:nvSpPr>
        <p:spPr>
          <a:xfrm>
            <a:off x="3156344" y="5049251"/>
            <a:ext cx="1166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00" b="1" dirty="0">
                <a:ea typeface="黑体" panose="02010609060101010101" pitchFamily="49" charset="-122"/>
              </a:rPr>
              <a:t>Beam </a:t>
            </a:r>
            <a:r>
              <a:rPr lang="en-US" altLang="zh-CN" sz="1800" b="1" dirty="0" smtClean="0">
                <a:ea typeface="黑体" panose="02010609060101010101" pitchFamily="49" charset="-122"/>
              </a:rPr>
              <a:t>size</a:t>
            </a:r>
            <a:endParaRPr lang="zh-CN" altLang="en-US" sz="1800" b="1" dirty="0">
              <a:ea typeface="黑体" panose="02010609060101010101" pitchFamily="49" charset="-122"/>
            </a:endParaRPr>
          </a:p>
        </p:txBody>
      </p:sp>
      <p:sp>
        <p:nvSpPr>
          <p:cNvPr id="38" name="Rectangle 2"/>
          <p:cNvSpPr txBox="1">
            <a:spLocks noChangeArrowheads="1"/>
          </p:cNvSpPr>
          <p:nvPr/>
        </p:nvSpPr>
        <p:spPr bwMode="auto">
          <a:xfrm>
            <a:off x="-32" y="0"/>
            <a:ext cx="9144000" cy="764704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 eaLnBrk="0" hangingPunct="0"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III. X-ray radiation based on a LWFA and an </a:t>
            </a:r>
            <a:r>
              <a:rPr lang="en-US" altLang="zh-CN" sz="2400" b="1" dirty="0" err="1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undulator</a:t>
            </a:r>
            <a:r>
              <a:rPr lang="en-US" altLang="zh-CN" sz="2400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 has been demonstrated</a:t>
            </a:r>
            <a:endParaRPr lang="zh-CN" altLang="en-US" sz="2400" b="1" dirty="0">
              <a:solidFill>
                <a:srgbClr val="0000FF"/>
              </a:solidFill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39" name="Line 3"/>
          <p:cNvSpPr>
            <a:spLocks noChangeShapeType="1"/>
          </p:cNvSpPr>
          <p:nvPr/>
        </p:nvSpPr>
        <p:spPr bwMode="auto">
          <a:xfrm>
            <a:off x="0" y="788988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635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7"/>
          <p:cNvSpPr>
            <a:spLocks noChangeArrowheads="1"/>
          </p:cNvSpPr>
          <p:nvPr/>
        </p:nvSpPr>
        <p:spPr bwMode="auto">
          <a:xfrm>
            <a:off x="2944134" y="6325695"/>
            <a:ext cx="25511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RF 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ea typeface="华文楷体" pitchFamily="2" charset="-122"/>
                <a:cs typeface="Times New Roman" pitchFamily="18" charset="0"/>
              </a:rPr>
              <a:t>accelerator</a:t>
            </a:r>
            <a:endParaRPr kumimoji="1" lang="en-US" altLang="zh-CN" sz="1800" b="1" dirty="0">
              <a:solidFill>
                <a:srgbClr val="3366FF"/>
              </a:solidFill>
              <a:latin typeface="Times New Roman" pitchFamily="18" charset="0"/>
              <a:ea typeface="华文楷体" pitchFamily="2" charset="-122"/>
              <a:cs typeface="Times New Roman" pitchFamily="18" charset="0"/>
            </a:endParaRPr>
          </a:p>
        </p:txBody>
      </p:sp>
      <p:pic>
        <p:nvPicPr>
          <p:cNvPr id="78853" name="Picture 18"/>
          <p:cNvPicPr>
            <a:picLocks noChangeAspect="1" noChangeArrowheads="1"/>
          </p:cNvPicPr>
          <p:nvPr/>
        </p:nvPicPr>
        <p:blipFill>
          <a:blip r:embed="rId3"/>
          <a:srcRect l="1938" t="11676" r="1938" b="21892"/>
          <a:stretch>
            <a:fillRect/>
          </a:stretch>
        </p:blipFill>
        <p:spPr bwMode="auto">
          <a:xfrm>
            <a:off x="5862662" y="4205288"/>
            <a:ext cx="2209800" cy="203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Text Box 26"/>
          <p:cNvSpPr txBox="1">
            <a:spLocks noChangeArrowheads="1"/>
          </p:cNvSpPr>
          <p:nvPr/>
        </p:nvSpPr>
        <p:spPr bwMode="auto">
          <a:xfrm>
            <a:off x="5105432" y="6381328"/>
            <a:ext cx="4038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200" b="1" dirty="0">
                <a:latin typeface="Times New Roman" pitchFamily="18" charset="0"/>
                <a:cs typeface="Times New Roman" pitchFamily="18" charset="0"/>
              </a:rPr>
              <a:t>Laser Pulse Phenomena and Applications</a:t>
            </a:r>
          </a:p>
        </p:txBody>
      </p:sp>
      <p:pic>
        <p:nvPicPr>
          <p:cNvPr id="7885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6711" y="4462806"/>
            <a:ext cx="2286016" cy="18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7" name="矩形 23"/>
          <p:cNvSpPr>
            <a:spLocks noChangeArrowheads="1"/>
          </p:cNvSpPr>
          <p:nvPr/>
        </p:nvSpPr>
        <p:spPr bwMode="auto">
          <a:xfrm>
            <a:off x="2371103" y="4021931"/>
            <a:ext cx="3124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Stanford LINAC, </a:t>
            </a:r>
            <a:r>
              <a:rPr lang="en-US" altLang="zh-CN" sz="18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 miles </a:t>
            </a:r>
            <a:r>
              <a:rPr lang="en-US" altLang="zh-CN" sz="18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long</a:t>
            </a:r>
            <a:endParaRPr lang="zh-CN" alt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图片 26" descr="de1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0" y="1111452"/>
            <a:ext cx="3111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组合 35"/>
          <p:cNvGrpSpPr>
            <a:grpSpLocks/>
          </p:cNvGrpSpPr>
          <p:nvPr/>
        </p:nvGrpSpPr>
        <p:grpSpPr bwMode="auto">
          <a:xfrm>
            <a:off x="785813" y="1463675"/>
            <a:ext cx="2928937" cy="2036763"/>
            <a:chOff x="1071510" y="1321012"/>
            <a:chExt cx="2928986" cy="2036550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42976" y="1321012"/>
              <a:ext cx="2857520" cy="20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矩形 20"/>
            <p:cNvSpPr/>
            <p:nvPr/>
          </p:nvSpPr>
          <p:spPr bwMode="auto">
            <a:xfrm>
              <a:off x="1071510" y="2606753"/>
              <a:ext cx="1714529" cy="40000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2000" b="1" dirty="0">
                  <a:solidFill>
                    <a:srgbClr val="FF0000"/>
                  </a:solidFill>
                  <a:ea typeface="黑体" pitchFamily="49" charset="-122"/>
                  <a:cs typeface="Times New Roman" pitchFamily="18" charset="0"/>
                </a:rPr>
                <a:t>Driving laser</a:t>
              </a:r>
              <a:endParaRPr lang="zh-CN" altLang="en-US" sz="2000" b="1" dirty="0">
                <a:solidFill>
                  <a:srgbClr val="FF0000"/>
                </a:solidFill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2500284" y="1321012"/>
              <a:ext cx="1357335" cy="40000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2000" b="1" dirty="0">
                  <a:solidFill>
                    <a:srgbClr val="0000FF"/>
                  </a:solidFill>
                  <a:ea typeface="黑体" pitchFamily="49" charset="-122"/>
                  <a:cs typeface="Times New Roman" pitchFamily="18" charset="0"/>
                </a:rPr>
                <a:t>Gas jet</a:t>
              </a:r>
              <a:endParaRPr lang="zh-CN" altLang="en-US" sz="2000" b="1" dirty="0">
                <a:solidFill>
                  <a:srgbClr val="0000FF"/>
                </a:solidFill>
                <a:ea typeface="黑体" pitchFamily="49" charset="-122"/>
                <a:cs typeface="Times New Roman" pitchFamily="18" charset="0"/>
              </a:endParaRPr>
            </a:p>
          </p:txBody>
        </p:sp>
      </p:grpSp>
      <p:pic>
        <p:nvPicPr>
          <p:cNvPr id="23" name="Picture 14" descr="箭头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71938" y="2000250"/>
            <a:ext cx="10826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ectangle 4"/>
          <p:cNvSpPr>
            <a:spLocks noChangeArrowheads="1"/>
          </p:cNvSpPr>
          <p:nvPr/>
        </p:nvSpPr>
        <p:spPr bwMode="auto">
          <a:xfrm>
            <a:off x="5000625" y="3429000"/>
            <a:ext cx="3929063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1800" b="1" dirty="0" smtClean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LWFA: Accelerating gradient</a:t>
            </a:r>
          </a:p>
          <a:p>
            <a:pPr algn="ctr">
              <a:spcBef>
                <a:spcPct val="20000"/>
              </a:spcBef>
            </a:pPr>
            <a:r>
              <a:rPr lang="zh-CN" altLang="en-GB" sz="1800" b="1" dirty="0" smtClean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 </a:t>
            </a:r>
            <a:r>
              <a:rPr lang="en-US" altLang="zh-CN" sz="1800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~</a:t>
            </a:r>
            <a:r>
              <a:rPr lang="en-GB" altLang="zh-CN" sz="1800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100 </a:t>
            </a:r>
            <a:r>
              <a:rPr lang="en-US" altLang="zh-CN" sz="1800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GV</a:t>
            </a:r>
            <a:r>
              <a:rPr lang="en-GB" altLang="zh-CN" sz="1800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/m</a:t>
            </a:r>
            <a:r>
              <a:rPr lang="ar-SA" altLang="zh-CN" sz="1800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‏</a:t>
            </a:r>
            <a:endParaRPr lang="en-US" altLang="zh-CN" sz="1800" b="1" dirty="0">
              <a:solidFill>
                <a:srgbClr val="0000FF"/>
              </a:solidFill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25" name="Text Box 2"/>
          <p:cNvSpPr txBox="1">
            <a:spLocks noChangeArrowheads="1"/>
          </p:cNvSpPr>
          <p:nvPr/>
        </p:nvSpPr>
        <p:spPr bwMode="auto">
          <a:xfrm>
            <a:off x="0" y="857232"/>
            <a:ext cx="8858280" cy="400050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US" altLang="zh-CN" sz="2000" b="1" dirty="0" smtClean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 Laser </a:t>
            </a:r>
            <a:r>
              <a:rPr lang="en-US" altLang="zh-CN" sz="2000" b="1" dirty="0" err="1" smtClean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wakefield</a:t>
            </a:r>
            <a:r>
              <a:rPr lang="en-US" altLang="zh-CN" sz="2000" b="1" dirty="0" smtClean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 accelerators—Compact particle accelerators</a:t>
            </a:r>
            <a:endParaRPr lang="zh-CN" altLang="en-US" sz="2000" b="1" dirty="0">
              <a:solidFill>
                <a:srgbClr val="FF0000"/>
              </a:solidFill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0" y="7620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altLang="zh-CN" sz="2800" b="1" dirty="0" smtClean="0">
                <a:solidFill>
                  <a:srgbClr val="FF3300"/>
                </a:solidFill>
                <a:ea typeface="楷体_GB2312" pitchFamily="49" charset="-122"/>
              </a:rPr>
              <a:t>Motivations: LWFAs are compact accelerators </a:t>
            </a:r>
            <a:endParaRPr lang="zh-CN" altLang="en-US" sz="2800" b="1" dirty="0">
              <a:solidFill>
                <a:srgbClr val="FF3300"/>
              </a:solidFill>
              <a:ea typeface="楷体_GB2312" pitchFamily="49" charset="-122"/>
            </a:endParaRPr>
          </a:p>
        </p:txBody>
      </p:sp>
      <p:sp>
        <p:nvSpPr>
          <p:cNvPr id="26" name="Line 20"/>
          <p:cNvSpPr>
            <a:spLocks noChangeShapeType="1"/>
          </p:cNvSpPr>
          <p:nvPr/>
        </p:nvSpPr>
        <p:spPr bwMode="auto">
          <a:xfrm>
            <a:off x="0" y="685800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467544" y="6237312"/>
            <a:ext cx="2242478" cy="544023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wrap="none" lIns="81639" tIns="40820" rIns="81639" bIns="40820"/>
          <a:lstStyle/>
          <a:p>
            <a:pPr algn="ctr" defTabSz="407988" hangingPunct="0">
              <a:lnSpc>
                <a:spcPct val="93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tabLst>
                <a:tab pos="0" algn="l"/>
                <a:tab pos="406400" algn="l"/>
                <a:tab pos="814388" algn="l"/>
                <a:tab pos="1220788" algn="l"/>
                <a:tab pos="1628775" algn="l"/>
                <a:tab pos="2036763" algn="l"/>
                <a:tab pos="2443163" algn="l"/>
                <a:tab pos="2851150" algn="l"/>
                <a:tab pos="3259138" algn="l"/>
                <a:tab pos="3665538" algn="l"/>
                <a:tab pos="4073525" algn="l"/>
                <a:tab pos="4481513" algn="l"/>
                <a:tab pos="4889500" algn="l"/>
                <a:tab pos="5295900" algn="l"/>
                <a:tab pos="5703888" algn="l"/>
                <a:tab pos="6111875" algn="l"/>
                <a:tab pos="6518275" algn="l"/>
                <a:tab pos="6926263" algn="l"/>
                <a:tab pos="7334250" algn="l"/>
                <a:tab pos="7742238" algn="l"/>
                <a:tab pos="8148638" algn="l"/>
              </a:tabLst>
            </a:pPr>
            <a:r>
              <a:rPr lang="en-GB" altLang="zh-CN" sz="1500" b="1" dirty="0" smtClean="0">
                <a:solidFill>
                  <a:srgbClr val="FF0000"/>
                </a:solidFill>
              </a:rPr>
              <a:t>R</a:t>
            </a:r>
            <a:r>
              <a:rPr lang="en-US" altLang="zh-CN" sz="1500" b="1" dirty="0" smtClean="0">
                <a:solidFill>
                  <a:srgbClr val="FF0000"/>
                </a:solidFill>
              </a:rPr>
              <a:t>F</a:t>
            </a:r>
            <a:r>
              <a:rPr lang="en-GB" altLang="zh-CN" sz="1500" b="1" dirty="0" smtClean="0">
                <a:solidFill>
                  <a:srgbClr val="FF0000"/>
                </a:solidFill>
              </a:rPr>
              <a:t> </a:t>
            </a:r>
            <a:r>
              <a:rPr lang="en-GB" altLang="zh-CN" sz="1500" b="1" dirty="0">
                <a:solidFill>
                  <a:srgbClr val="FF0000"/>
                </a:solidFill>
              </a:rPr>
              <a:t>cavity (1 m-long</a:t>
            </a:r>
            <a:r>
              <a:rPr lang="en-GB" altLang="zh-CN" sz="1500" b="1" dirty="0" smtClean="0">
                <a:solidFill>
                  <a:srgbClr val="FF0000"/>
                </a:solidFill>
              </a:rPr>
              <a:t>)</a:t>
            </a:r>
            <a:endParaRPr lang="en-US" altLang="zh-CN" sz="1600" b="1" dirty="0">
              <a:solidFill>
                <a:srgbClr val="FF0000"/>
              </a:solidFill>
              <a:ea typeface="华文楷体" pitchFamily="2" charset="-122"/>
              <a:cs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en-US" altLang="zh-CN" sz="1600" b="1" dirty="0">
                <a:solidFill>
                  <a:srgbClr val="3366FF"/>
                </a:solidFill>
                <a:ea typeface="华文楷体" pitchFamily="2" charset="-122"/>
                <a:cs typeface="Times New Roman" pitchFamily="18" charset="0"/>
              </a:rPr>
              <a:t>(gradient</a:t>
            </a:r>
            <a:r>
              <a:rPr lang="en-US" altLang="zh-CN" sz="1600" b="1" dirty="0">
                <a:solidFill>
                  <a:srgbClr val="3366FF"/>
                </a:solidFill>
                <a:ea typeface="华文楷体" pitchFamily="2" charset="-122"/>
                <a:cs typeface="Times New Roman" pitchFamily="18" charset="0"/>
                <a:sym typeface="Symbol" pitchFamily="18" charset="2"/>
              </a:rPr>
              <a:t>=</a:t>
            </a:r>
            <a:r>
              <a:rPr lang="en-US" altLang="zh-CN" sz="1600" b="1" dirty="0">
                <a:solidFill>
                  <a:srgbClr val="3366FF"/>
                </a:solidFill>
                <a:ea typeface="华文楷体" pitchFamily="2" charset="-122"/>
                <a:cs typeface="Times New Roman" pitchFamily="18" charset="0"/>
              </a:rPr>
              <a:t> </a:t>
            </a:r>
            <a:r>
              <a:rPr lang="en-GB" altLang="zh-CN" sz="1600" b="1" dirty="0" smtClean="0">
                <a:solidFill>
                  <a:srgbClr val="3366FF"/>
                </a:solidFill>
                <a:ea typeface="华文楷体" pitchFamily="2" charset="-122"/>
                <a:cs typeface="Times New Roman" pitchFamily="18" charset="0"/>
              </a:rPr>
              <a:t>10</a:t>
            </a:r>
            <a:r>
              <a:rPr lang="en-GB" altLang="zh-CN" sz="1600" b="1" baseline="30000" dirty="0" smtClean="0">
                <a:solidFill>
                  <a:srgbClr val="3366FF"/>
                </a:solidFill>
                <a:ea typeface="华文楷体" pitchFamily="2" charset="-122"/>
                <a:cs typeface="Times New Roman" pitchFamily="18" charset="0"/>
              </a:rPr>
              <a:t>7-8 </a:t>
            </a:r>
            <a:r>
              <a:rPr lang="en-GB" altLang="zh-CN" sz="1600" b="1" dirty="0" smtClean="0">
                <a:solidFill>
                  <a:srgbClr val="3366FF"/>
                </a:solidFill>
                <a:ea typeface="华文楷体" pitchFamily="2" charset="-122"/>
                <a:cs typeface="Times New Roman" pitchFamily="18" charset="0"/>
              </a:rPr>
              <a:t>V/m)</a:t>
            </a:r>
            <a:endParaRPr lang="en-GB" altLang="zh-CN" sz="1500" b="1" dirty="0">
              <a:solidFill>
                <a:srgbClr val="000000"/>
              </a:solidFill>
            </a:endParaRPr>
          </a:p>
        </p:txBody>
      </p:sp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5536" y="4476867"/>
            <a:ext cx="2386494" cy="178914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733924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组合 33">
            <a:extLst>
              <a:ext uri="{FF2B5EF4-FFF2-40B4-BE49-F238E27FC236}">
                <a16:creationId xmlns="" xmlns:a16="http://schemas.microsoft.com/office/drawing/2014/main" id="{4AFF0E0F-9CA9-4E18-8AE8-62D7B44A50AC}"/>
              </a:ext>
            </a:extLst>
          </p:cNvPr>
          <p:cNvGrpSpPr/>
          <p:nvPr/>
        </p:nvGrpSpPr>
        <p:grpSpPr>
          <a:xfrm>
            <a:off x="113741" y="1940820"/>
            <a:ext cx="4890308" cy="2808312"/>
            <a:chOff x="62321" y="1268760"/>
            <a:chExt cx="4941727" cy="3064904"/>
          </a:xfrm>
        </p:grpSpPr>
        <p:pic>
          <p:nvPicPr>
            <p:cNvPr id="35" name="图片 1">
              <a:extLst>
                <a:ext uri="{FF2B5EF4-FFF2-40B4-BE49-F238E27FC236}">
                  <a16:creationId xmlns="" xmlns:a16="http://schemas.microsoft.com/office/drawing/2014/main" id="{2245E78E-8075-4A13-862A-E139CC4669D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321" y="1268760"/>
              <a:ext cx="4941727" cy="30649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" name="文本框 35">
              <a:extLst>
                <a:ext uri="{FF2B5EF4-FFF2-40B4-BE49-F238E27FC236}">
                  <a16:creationId xmlns="" xmlns:a16="http://schemas.microsoft.com/office/drawing/2014/main" id="{B88D1610-9A10-428D-B0CA-6113D6D81E08}"/>
                </a:ext>
              </a:extLst>
            </p:cNvPr>
            <p:cNvSpPr txBox="1"/>
            <p:nvPr/>
          </p:nvSpPr>
          <p:spPr>
            <a:xfrm>
              <a:off x="3656483" y="1547500"/>
              <a:ext cx="1152130" cy="369332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1-10 </a:t>
              </a:r>
              <a:r>
                <a:rPr lang="en-US" altLang="zh-CN" sz="1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MW</a:t>
              </a:r>
              <a:endParaRPr lang="zh-CN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="" xmlns:a16="http://schemas.microsoft.com/office/drawing/2014/main" id="{62980704-54B4-4466-BDA4-6D0A300517ED}"/>
                </a:ext>
              </a:extLst>
            </p:cNvPr>
            <p:cNvSpPr txBox="1"/>
            <p:nvPr/>
          </p:nvSpPr>
          <p:spPr>
            <a:xfrm>
              <a:off x="3694275" y="2801212"/>
              <a:ext cx="1182339" cy="403077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</a:lstStyle>
            <a:p>
              <a:r>
                <a:rPr lang="en-US" altLang="zh-CN" sz="1800" b="1" dirty="0">
                  <a:solidFill>
                    <a:schemeClr val="tx1"/>
                  </a:solidFill>
                </a:rPr>
                <a:t>0.1-1MW</a:t>
              </a:r>
              <a:endParaRPr lang="zh-CN" altLang="en-US" sz="1800" b="1" dirty="0">
                <a:solidFill>
                  <a:schemeClr val="tx1"/>
                </a:solidFill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="" xmlns:a16="http://schemas.microsoft.com/office/drawing/2014/main" id="{96C7479D-03B2-4BE3-B8F0-9AA359B3F43C}"/>
                </a:ext>
              </a:extLst>
            </p:cNvPr>
            <p:cNvSpPr txBox="1"/>
            <p:nvPr/>
          </p:nvSpPr>
          <p:spPr>
            <a:xfrm>
              <a:off x="3767040" y="3783552"/>
              <a:ext cx="1110329" cy="395081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r>
                <a:rPr lang="en-US" altLang="zh-CN" sz="1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~100 </a:t>
              </a:r>
              <a:r>
                <a:rPr lang="en-US" altLang="zh-CN" sz="1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kW</a:t>
              </a:r>
              <a:endParaRPr lang="zh-CN" alt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283A8C10-28B1-463E-B54A-30F1DE6F57C3}"/>
              </a:ext>
            </a:extLst>
          </p:cNvPr>
          <p:cNvSpPr txBox="1"/>
          <p:nvPr/>
        </p:nvSpPr>
        <p:spPr>
          <a:xfrm>
            <a:off x="683568" y="4613066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latin typeface="+mn-lt"/>
                <a:ea typeface="黑体" panose="02010609060101010101" pitchFamily="49" charset="-122"/>
              </a:rPr>
              <a:t>Measured </a:t>
            </a:r>
            <a:r>
              <a:rPr lang="en-US" altLang="zh-CN" sz="2000" b="1" dirty="0" err="1" smtClean="0">
                <a:latin typeface="+mn-lt"/>
                <a:ea typeface="黑体" panose="02010609060101010101" pitchFamily="49" charset="-122"/>
              </a:rPr>
              <a:t>undulator</a:t>
            </a:r>
            <a:r>
              <a:rPr lang="en-US" altLang="zh-CN" sz="2000" b="1" dirty="0" smtClean="0">
                <a:latin typeface="+mn-lt"/>
                <a:ea typeface="黑体" panose="02010609060101010101" pitchFamily="49" charset="-122"/>
              </a:rPr>
              <a:t> radiation</a:t>
            </a:r>
            <a:endParaRPr lang="zh-CN" altLang="en-US" sz="2000" b="1" dirty="0">
              <a:latin typeface="+mn-lt"/>
              <a:ea typeface="黑体" panose="02010609060101010101" pitchFamily="49" charset="-122"/>
            </a:endParaRPr>
          </a:p>
        </p:txBody>
      </p:sp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8" name="Rectangle 2"/>
          <p:cNvSpPr txBox="1">
            <a:spLocks noChangeArrowheads="1"/>
          </p:cNvSpPr>
          <p:nvPr/>
        </p:nvSpPr>
        <p:spPr bwMode="auto">
          <a:xfrm>
            <a:off x="-32" y="0"/>
            <a:ext cx="9144000" cy="764704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b"/>
          <a:lstStyle/>
          <a:p>
            <a:pPr algn="ctr" eaLnBrk="0" hangingPunct="0"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III. X-ray radiation based on a LWFA and an </a:t>
            </a:r>
            <a:r>
              <a:rPr lang="en-US" altLang="zh-CN" sz="2400" b="1" dirty="0" err="1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undulator</a:t>
            </a:r>
            <a:r>
              <a:rPr lang="en-US" altLang="zh-CN" sz="2400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 has been demonstrated</a:t>
            </a:r>
            <a:endParaRPr lang="zh-CN" altLang="en-US" sz="2400" b="1" dirty="0">
              <a:solidFill>
                <a:srgbClr val="0000FF"/>
              </a:solidFill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29" name="Line 3"/>
          <p:cNvSpPr>
            <a:spLocks noChangeShapeType="1"/>
          </p:cNvSpPr>
          <p:nvPr/>
        </p:nvSpPr>
        <p:spPr bwMode="auto">
          <a:xfrm>
            <a:off x="0" y="788988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64392"/>
            <a:ext cx="3402013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文本框 21">
            <a:extLst>
              <a:ext uri="{FF2B5EF4-FFF2-40B4-BE49-F238E27FC236}">
                <a16:creationId xmlns="" xmlns:a16="http://schemas.microsoft.com/office/drawing/2014/main" id="{283A8C10-28B1-463E-B54A-30F1DE6F57C3}"/>
              </a:ext>
            </a:extLst>
          </p:cNvPr>
          <p:cNvSpPr txBox="1"/>
          <p:nvPr/>
        </p:nvSpPr>
        <p:spPr>
          <a:xfrm>
            <a:off x="2267744" y="5628735"/>
            <a:ext cx="4248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latin typeface="+mn-lt"/>
                <a:ea typeface="黑体" panose="02010609060101010101" pitchFamily="49" charset="-122"/>
              </a:rPr>
              <a:t>Radiation photons : 10</a:t>
            </a:r>
            <a:r>
              <a:rPr lang="en-US" altLang="zh-CN" sz="2000" b="1" baseline="30000" dirty="0" smtClean="0">
                <a:latin typeface="+mn-lt"/>
                <a:ea typeface="黑体" panose="02010609060101010101" pitchFamily="49" charset="-122"/>
              </a:rPr>
              <a:t>9-10</a:t>
            </a:r>
            <a:r>
              <a:rPr lang="en-US" altLang="zh-CN" sz="2000" b="1" dirty="0" smtClean="0">
                <a:latin typeface="+mn-lt"/>
                <a:ea typeface="黑体" panose="02010609060101010101" pitchFamily="49" charset="-122"/>
              </a:rPr>
              <a:t>@27 nm</a:t>
            </a:r>
            <a:endParaRPr lang="zh-CN" altLang="en-US" sz="2000" b="1" dirty="0">
              <a:latin typeface="+mn-lt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358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5570" name="Rectangle 2"/>
          <p:cNvSpPr>
            <a:spLocks noChangeArrowheads="1"/>
          </p:cNvSpPr>
          <p:nvPr/>
        </p:nvSpPr>
        <p:spPr bwMode="auto">
          <a:xfrm>
            <a:off x="76200" y="165100"/>
            <a:ext cx="8991600" cy="5397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05000"/>
              </a:lnSpc>
              <a:spcBef>
                <a:spcPct val="30000"/>
              </a:spcBef>
              <a:buFont typeface="Wingdings" pitchFamily="2" charset="2"/>
              <a:buNone/>
              <a:defRPr/>
            </a:pPr>
            <a:r>
              <a:rPr lang="en-US" altLang="zh-CN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Summary</a:t>
            </a:r>
            <a:endParaRPr lang="en-US" altLang="zh-CN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sym typeface="Symbol" pitchFamily="18" charset="2"/>
            </a:endParaRPr>
          </a:p>
        </p:txBody>
      </p:sp>
      <p:sp>
        <p:nvSpPr>
          <p:cNvPr id="28678" name="Rectangle 4"/>
          <p:cNvSpPr>
            <a:spLocks noChangeArrowheads="1"/>
          </p:cNvSpPr>
          <p:nvPr/>
        </p:nvSpPr>
        <p:spPr bwMode="auto">
          <a:xfrm>
            <a:off x="3233738" y="252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79" name="Rectangle 5"/>
          <p:cNvSpPr>
            <a:spLocks noChangeArrowheads="1"/>
          </p:cNvSpPr>
          <p:nvPr/>
        </p:nvSpPr>
        <p:spPr bwMode="auto">
          <a:xfrm>
            <a:off x="3233738" y="25669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80" name="Rectangle 6"/>
          <p:cNvSpPr>
            <a:spLocks noChangeArrowheads="1"/>
          </p:cNvSpPr>
          <p:nvPr/>
        </p:nvSpPr>
        <p:spPr bwMode="auto">
          <a:xfrm>
            <a:off x="3214688" y="2509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81" name="Rectangle 7"/>
          <p:cNvSpPr>
            <a:spLocks noChangeArrowheads="1"/>
          </p:cNvSpPr>
          <p:nvPr/>
        </p:nvSpPr>
        <p:spPr bwMode="auto">
          <a:xfrm>
            <a:off x="3214688" y="25098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28682" name="Text Box 12"/>
          <p:cNvSpPr txBox="1">
            <a:spLocks noChangeArrowheads="1"/>
          </p:cNvSpPr>
          <p:nvPr/>
        </p:nvSpPr>
        <p:spPr bwMode="auto">
          <a:xfrm>
            <a:off x="0" y="1188616"/>
            <a:ext cx="9067800" cy="4616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5113" indent="-265113" algn="just">
              <a:buFont typeface="Wingdings" pitchFamily="2" charset="2"/>
              <a:buChar char="Ø"/>
            </a:pPr>
            <a:r>
              <a:rPr lang="en-US" altLang="zh-CN" sz="2200" b="1" dirty="0" smtClean="0"/>
              <a:t>A two-stage LWFA for generating high-quality electron beams has been experimentally </a:t>
            </a:r>
            <a:r>
              <a:rPr lang="en-US" altLang="zh-CN" sz="2200" b="1" dirty="0"/>
              <a:t>realized. </a:t>
            </a:r>
            <a:r>
              <a:rPr lang="en-US" altLang="zh-CN" sz="2200" b="1" dirty="0">
                <a:solidFill>
                  <a:srgbClr val="FF0000"/>
                </a:solidFill>
              </a:rPr>
              <a:t>By optimizing the seeding-phase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and energy chirp control, 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 pitchFamily="18" charset="0"/>
              </a:rPr>
              <a:t>high-quality </a:t>
            </a:r>
            <a:r>
              <a:rPr lang="en-US" altLang="zh-CN" sz="2200" b="1" dirty="0">
                <a:solidFill>
                  <a:srgbClr val="FF0000"/>
                </a:solidFill>
                <a:cs typeface="Times New Roman" pitchFamily="18" charset="0"/>
              </a:rPr>
              <a:t>electron beams with 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 pitchFamily="18" charset="0"/>
              </a:rPr>
              <a:t>an energy spread </a:t>
            </a:r>
            <a:r>
              <a:rPr lang="en-US" altLang="zh-CN" sz="2200" b="1" dirty="0">
                <a:solidFill>
                  <a:srgbClr val="FF0000"/>
                </a:solidFill>
                <a:cs typeface="Times New Roman" pitchFamily="18" charset="0"/>
              </a:rPr>
              <a:t>of </a:t>
            </a:r>
            <a:r>
              <a:rPr lang="en-US" altLang="zh-CN" sz="2200" b="1" dirty="0" smtClean="0">
                <a:solidFill>
                  <a:srgbClr val="FF0000"/>
                </a:solidFill>
                <a:cs typeface="Times New Roman" pitchFamily="18" charset="0"/>
              </a:rPr>
              <a:t>few thousandth, small </a:t>
            </a:r>
            <a:r>
              <a:rPr lang="en-US" altLang="zh-CN" sz="2200" b="1" dirty="0">
                <a:solidFill>
                  <a:srgbClr val="FF0000"/>
                </a:solidFill>
                <a:cs typeface="Times New Roman" pitchFamily="18" charset="0"/>
              </a:rPr>
              <a:t>divergence and high stability were produced</a:t>
            </a:r>
            <a:r>
              <a:rPr lang="en-US" altLang="zh-CN" sz="2200" b="1" dirty="0">
                <a:solidFill>
                  <a:srgbClr val="FF0000"/>
                </a:solidFill>
              </a:rPr>
              <a:t>.</a:t>
            </a:r>
            <a:endParaRPr lang="en-US" altLang="zh-CN" sz="2200" b="1" dirty="0" smtClean="0">
              <a:solidFill>
                <a:srgbClr val="FF0000"/>
              </a:solidFill>
            </a:endParaRPr>
          </a:p>
          <a:p>
            <a:pPr marL="265113" indent="-265113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CN" sz="2200" b="1" dirty="0" smtClean="0">
                <a:solidFill>
                  <a:srgbClr val="FF0000"/>
                </a:solidFill>
                <a:cs typeface="Times New Roman" pitchFamily="18" charset="0"/>
              </a:rPr>
              <a:t>Enhanced </a:t>
            </a:r>
            <a:r>
              <a:rPr lang="en-US" altLang="zh-CN" sz="2200" b="1" dirty="0" err="1">
                <a:solidFill>
                  <a:srgbClr val="FF0000"/>
                </a:solidFill>
                <a:cs typeface="Times New Roman" pitchFamily="18" charset="0"/>
              </a:rPr>
              <a:t>betatron</a:t>
            </a:r>
            <a:r>
              <a:rPr lang="en-US" altLang="zh-CN" sz="2200" b="1" dirty="0">
                <a:solidFill>
                  <a:srgbClr val="FF0000"/>
                </a:solidFill>
                <a:cs typeface="Times New Roman" pitchFamily="18" charset="0"/>
              </a:rPr>
              <a:t> radiation </a:t>
            </a:r>
            <a:r>
              <a:rPr lang="en-US" altLang="zh-CN" sz="2200" b="1" dirty="0">
                <a:cs typeface="Times New Roman" pitchFamily="18" charset="0"/>
              </a:rPr>
              <a:t>was </a:t>
            </a:r>
            <a:r>
              <a:rPr lang="en-US" altLang="zh-CN" sz="2200" b="1" dirty="0" smtClean="0">
                <a:cs typeface="Times New Roman" pitchFamily="18" charset="0"/>
              </a:rPr>
              <a:t>produced </a:t>
            </a:r>
            <a:r>
              <a:rPr lang="en-US" altLang="zh-CN" sz="2200" b="1" dirty="0">
                <a:cs typeface="Times New Roman" pitchFamily="18" charset="0"/>
              </a:rPr>
              <a:t>by steering a low-energy-spread electron beam in a laser-driven plasma </a:t>
            </a:r>
            <a:r>
              <a:rPr lang="en-US" altLang="zh-CN" sz="2200" b="1" dirty="0" smtClean="0">
                <a:cs typeface="Times New Roman" pitchFamily="18" charset="0"/>
              </a:rPr>
              <a:t>wiggler.</a:t>
            </a:r>
          </a:p>
          <a:p>
            <a:pPr marL="265113" indent="-265113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CN" sz="2200" b="1" dirty="0">
                <a:solidFill>
                  <a:srgbClr val="FF0000"/>
                </a:solidFill>
                <a:cs typeface="Times New Roman" pitchFamily="18" charset="0"/>
              </a:rPr>
              <a:t>Tunable MeV Gamma</a:t>
            </a:r>
            <a:r>
              <a:rPr lang="el-GR" altLang="zh-CN" sz="2200" b="1" dirty="0">
                <a:solidFill>
                  <a:srgbClr val="FF0000"/>
                </a:solidFill>
                <a:cs typeface="Times New Roman" pitchFamily="18" charset="0"/>
              </a:rPr>
              <a:t>-</a:t>
            </a:r>
            <a:r>
              <a:rPr lang="en-US" altLang="zh-CN" sz="2200" b="1" dirty="0">
                <a:solidFill>
                  <a:srgbClr val="FF0000"/>
                </a:solidFill>
                <a:cs typeface="Times New Roman" pitchFamily="18" charset="0"/>
              </a:rPr>
              <a:t>ray Source </a:t>
            </a:r>
            <a:r>
              <a:rPr lang="en-US" altLang="zh-CN" sz="2200" b="1" dirty="0">
                <a:cs typeface="Times New Roman" pitchFamily="18" charset="0"/>
              </a:rPr>
              <a:t>from Compton Backscattering with ultrahigh brilliance of 3×10</a:t>
            </a:r>
            <a:r>
              <a:rPr lang="en-US" altLang="zh-CN" sz="2200" b="1" baseline="30000" dirty="0">
                <a:cs typeface="Times New Roman" pitchFamily="18" charset="0"/>
              </a:rPr>
              <a:t>22</a:t>
            </a:r>
            <a:r>
              <a:rPr lang="zh-CN" altLang="en-US" sz="2200" b="1" baseline="30000" dirty="0">
                <a:cs typeface="Times New Roman" pitchFamily="18" charset="0"/>
              </a:rPr>
              <a:t> </a:t>
            </a:r>
            <a:r>
              <a:rPr lang="en-US" altLang="zh-CN" sz="2200" b="1" dirty="0"/>
              <a:t>photons s</a:t>
            </a:r>
            <a:r>
              <a:rPr lang="en-US" altLang="zh-CN" sz="2200" b="1" baseline="30000" dirty="0"/>
              <a:t>-1</a:t>
            </a:r>
            <a:r>
              <a:rPr lang="en-US" altLang="zh-CN" sz="2200" b="1" dirty="0"/>
              <a:t> mm</a:t>
            </a:r>
            <a:r>
              <a:rPr lang="en-US" altLang="zh-CN" sz="2200" b="1" baseline="30000" dirty="0"/>
              <a:t>-2</a:t>
            </a:r>
            <a:r>
              <a:rPr lang="en-US" altLang="zh-CN" sz="2200" b="1" dirty="0"/>
              <a:t> mrad</a:t>
            </a:r>
            <a:r>
              <a:rPr lang="en-US" altLang="zh-CN" sz="2200" b="1" baseline="30000" dirty="0"/>
              <a:t>-2</a:t>
            </a:r>
            <a:r>
              <a:rPr lang="en-US" altLang="zh-CN" sz="2200" b="1" dirty="0"/>
              <a:t> 0.1% BW </a:t>
            </a:r>
            <a:r>
              <a:rPr lang="en-US" altLang="zh-CN" sz="2200" b="1" dirty="0">
                <a:ea typeface="黑体" pitchFamily="2" charset="-122"/>
                <a:cs typeface="Times New Roman" pitchFamily="18" charset="0"/>
              </a:rPr>
              <a:t>has been experimentally demonstrated.</a:t>
            </a:r>
            <a:r>
              <a:rPr lang="en-US" altLang="zh-CN" sz="2200" b="1" dirty="0">
                <a:cs typeface="Times New Roman" pitchFamily="18" charset="0"/>
              </a:rPr>
              <a:t> </a:t>
            </a:r>
            <a:endParaRPr lang="en-US" altLang="zh-CN" sz="2200" b="1" dirty="0" smtClean="0">
              <a:cs typeface="Times New Roman" pitchFamily="18" charset="0"/>
            </a:endParaRPr>
          </a:p>
          <a:p>
            <a:pPr marL="265113" indent="-265113" algn="just">
              <a:spcBef>
                <a:spcPts val="1200"/>
              </a:spcBef>
              <a:buFont typeface="Wingdings" pitchFamily="2" charset="2"/>
              <a:buChar char="Ø"/>
            </a:pPr>
            <a:r>
              <a:rPr lang="en-US" altLang="zh-CN" sz="2200" b="1" dirty="0">
                <a:solidFill>
                  <a:srgbClr val="FF0000"/>
                </a:solidFill>
              </a:rPr>
              <a:t>A XFEL platform </a:t>
            </a:r>
            <a:r>
              <a:rPr lang="en-US" altLang="zh-CN" sz="2200" b="1" dirty="0"/>
              <a:t>based on the LWFA </a:t>
            </a:r>
            <a:r>
              <a:rPr lang="en-US" altLang="zh-CN" sz="2200" b="1" dirty="0" smtClean="0"/>
              <a:t>electron-beams </a:t>
            </a:r>
            <a:r>
              <a:rPr lang="en-US" altLang="zh-CN" sz="2200" b="1" dirty="0"/>
              <a:t>and an </a:t>
            </a:r>
            <a:r>
              <a:rPr lang="en-US" altLang="zh-CN" sz="2200" b="1" dirty="0" err="1"/>
              <a:t>undulator</a:t>
            </a:r>
            <a:r>
              <a:rPr lang="en-US" altLang="zh-CN" sz="2200" b="1" dirty="0"/>
              <a:t> has been </a:t>
            </a:r>
            <a:r>
              <a:rPr lang="en-US" altLang="zh-CN" sz="2200" b="1" dirty="0" smtClean="0"/>
              <a:t>installed and tested.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X-ray </a:t>
            </a:r>
            <a:r>
              <a:rPr lang="en-US" altLang="zh-CN" sz="2200" b="1" dirty="0">
                <a:solidFill>
                  <a:srgbClr val="FF0000"/>
                </a:solidFill>
              </a:rPr>
              <a:t>radiation at 27 nm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has </a:t>
            </a:r>
            <a:r>
              <a:rPr lang="en-US" altLang="zh-CN" sz="2200" b="1" dirty="0">
                <a:solidFill>
                  <a:srgbClr val="FF0000"/>
                </a:solidFill>
              </a:rPr>
              <a:t>been </a:t>
            </a:r>
            <a:r>
              <a:rPr lang="en-US" altLang="zh-CN" sz="2200" b="1" dirty="0" smtClean="0">
                <a:solidFill>
                  <a:srgbClr val="FF0000"/>
                </a:solidFill>
              </a:rPr>
              <a:t>observed.</a:t>
            </a:r>
            <a:endParaRPr lang="en-US" altLang="zh-CN" sz="2200" b="1" dirty="0">
              <a:ea typeface="黑体" pitchFamily="2" charset="-122"/>
              <a:cs typeface="Times New Roman" pitchFamily="18" charset="0"/>
            </a:endParaRPr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>
            <a:off x="0" y="762000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9292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rose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4F0EF"/>
              </a:clrFrom>
              <a:clrTo>
                <a:srgbClr val="F4F0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3140968"/>
            <a:ext cx="3071812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857250" y="1285875"/>
            <a:ext cx="7431088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4800">
                <a:solidFill>
                  <a:srgbClr val="0000FF"/>
                </a:solidFill>
              </a:rPr>
              <a:t>Thank you for your attention!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 rotWithShape="1">
          <a:blip r:embed="rId3"/>
          <a:srcRect t="24485" b="12142"/>
          <a:stretch/>
        </p:blipFill>
        <p:spPr bwMode="auto">
          <a:xfrm>
            <a:off x="7951" y="3789040"/>
            <a:ext cx="9109289" cy="306895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/>
          <a:srcRect b="47826"/>
          <a:stretch/>
        </p:blipFill>
        <p:spPr bwMode="auto">
          <a:xfrm>
            <a:off x="-20945" y="0"/>
            <a:ext cx="9164945" cy="357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矩形 5"/>
          <p:cNvSpPr/>
          <p:nvPr/>
        </p:nvSpPr>
        <p:spPr>
          <a:xfrm>
            <a:off x="10472" y="0"/>
            <a:ext cx="9154473" cy="83099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200" b="1" dirty="0" smtClean="0">
                <a:solidFill>
                  <a:srgbClr val="FF0000"/>
                </a:solidFill>
              </a:rPr>
              <a:t>Compact light sources based on a LWFA 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7" name="Line 20"/>
          <p:cNvSpPr>
            <a:spLocks noChangeShapeType="1"/>
          </p:cNvSpPr>
          <p:nvPr/>
        </p:nvSpPr>
        <p:spPr bwMode="auto">
          <a:xfrm>
            <a:off x="0" y="836712"/>
            <a:ext cx="91440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17369" y="5305751"/>
            <a:ext cx="21852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altLang="zh-CN" sz="1800" b="1" dirty="0" smtClean="0">
                <a:solidFill>
                  <a:srgbClr val="0000FF"/>
                </a:solidFill>
                <a:ea typeface="华文楷体" pitchFamily="2" charset="-122"/>
                <a:cs typeface="Times New Roman" pitchFamily="18" charset="0"/>
              </a:rPr>
              <a:t>Nature Physics 2009</a:t>
            </a:r>
            <a:endParaRPr kumimoji="1" lang="en-US" altLang="zh-CN" sz="1800" b="1" dirty="0">
              <a:solidFill>
                <a:srgbClr val="0000FF"/>
              </a:solidFill>
              <a:ea typeface="华文楷体" pitchFamily="2" charset="-122"/>
              <a:cs typeface="Times New Roman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028384" y="3861048"/>
            <a:ext cx="881973" cy="50270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3200"/>
              </a:lnSpc>
              <a:defRPr/>
            </a:pPr>
            <a:r>
              <a:rPr lang="en-US" altLang="zh-CN" b="1" dirty="0">
                <a:solidFill>
                  <a:srgbClr val="FF0000"/>
                </a:solidFill>
                <a:ea typeface="黑体" pitchFamily="49" charset="-122"/>
                <a:cs typeface="Times New Roman" pitchFamily="18" charset="0"/>
              </a:rPr>
              <a:t>FEL</a:t>
            </a:r>
            <a:endParaRPr lang="en-US" altLang="ja-JP" b="1" dirty="0">
              <a:solidFill>
                <a:srgbClr val="FF0000"/>
              </a:solidFill>
              <a:ea typeface="黑体" pitchFamily="49" charset="-122"/>
              <a:cs typeface="Times New Roman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1124744"/>
            <a:ext cx="9144000" cy="3785652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FF33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endParaRPr lang="en-US" sz="3200" b="1" i="1" dirty="0" smtClean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en-US" sz="3200" b="1" i="1" dirty="0" smtClean="0">
                <a:solidFill>
                  <a:schemeClr val="tx1"/>
                </a:solidFill>
              </a:rPr>
              <a:t>However, </a:t>
            </a:r>
            <a:r>
              <a:rPr lang="en-US" sz="3200" b="1" i="1" dirty="0" smtClean="0">
                <a:solidFill>
                  <a:srgbClr val="FF0000"/>
                </a:solidFill>
              </a:rPr>
              <a:t>high-brightness light sources </a:t>
            </a:r>
            <a:r>
              <a:rPr lang="en-US" sz="3200" b="1" i="1" dirty="0" smtClean="0">
                <a:solidFill>
                  <a:schemeClr val="tx1"/>
                </a:solidFill>
              </a:rPr>
              <a:t>rely on the generation of </a:t>
            </a:r>
            <a:r>
              <a:rPr lang="en-US" sz="3200" b="1" i="1" dirty="0" smtClean="0">
                <a:solidFill>
                  <a:srgbClr val="FF0000"/>
                </a:solidFill>
              </a:rPr>
              <a:t>stable</a:t>
            </a:r>
            <a:r>
              <a:rPr lang="en-US" sz="3200" b="1" i="1" dirty="0" smtClean="0">
                <a:solidFill>
                  <a:schemeClr val="tx1"/>
                </a:solidFill>
              </a:rPr>
              <a:t> and </a:t>
            </a:r>
            <a:r>
              <a:rPr lang="en-US" sz="3200" b="1" i="1" dirty="0" smtClean="0">
                <a:solidFill>
                  <a:srgbClr val="FF0000"/>
                </a:solidFill>
              </a:rPr>
              <a:t>high-brightness electron beams </a:t>
            </a:r>
            <a:r>
              <a:rPr lang="en-US" sz="3200" b="1" i="1" dirty="0" smtClean="0">
                <a:solidFill>
                  <a:schemeClr val="tx1"/>
                </a:solidFill>
              </a:rPr>
              <a:t>from a </a:t>
            </a:r>
            <a:r>
              <a:rPr lang="en-US" sz="3200" b="1" i="1" dirty="0" smtClean="0">
                <a:solidFill>
                  <a:srgbClr val="0000FF"/>
                </a:solidFill>
              </a:rPr>
              <a:t>LWFA </a:t>
            </a:r>
          </a:p>
          <a:p>
            <a:pPr algn="ctr">
              <a:lnSpc>
                <a:spcPct val="150000"/>
              </a:lnSpc>
            </a:pPr>
            <a:endParaRPr lang="zh-CN" altLang="en-US" sz="3200" i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281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81928" y="1785926"/>
            <a:ext cx="8305800" cy="486287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1950" indent="-361950" algn="just" eaLnBrk="0" hangingPunct="0">
              <a:lnSpc>
                <a:spcPct val="200000"/>
              </a:lnSpc>
              <a:defRPr/>
            </a:pPr>
            <a:r>
              <a:rPr lang="en-US" altLang="zh-CN" b="1" dirty="0" smtClean="0">
                <a:ln w="18000">
                  <a:noFill/>
                  <a:prstDash val="solid"/>
                  <a:miter lim="800000"/>
                </a:ln>
                <a:solidFill>
                  <a:srgbClr val="0000FF"/>
                </a:solidFill>
                <a:latin typeface="+mn-lt"/>
                <a:ea typeface="+mn-ea"/>
                <a:cs typeface="Times New Roman" pitchFamily="18" charset="0"/>
              </a:rPr>
              <a:t>1.   </a:t>
            </a: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Background and motivations</a:t>
            </a:r>
          </a:p>
          <a:p>
            <a:pPr marL="533400" indent="-533400" algn="just" eaLnBrk="0" hangingPunct="0">
              <a:spcBef>
                <a:spcPts val="1200"/>
              </a:spcBef>
              <a:defRPr/>
            </a:pPr>
            <a:r>
              <a:rPr lang="en-US" altLang="zh-CN" b="1" dirty="0" smtClean="0">
                <a:solidFill>
                  <a:srgbClr val="FF0000"/>
                </a:solidFill>
                <a:latin typeface="+mn-lt"/>
                <a:ea typeface="黑体" pitchFamily="2" charset="-122"/>
                <a:cs typeface="Times New Roman" pitchFamily="18" charset="0"/>
              </a:rPr>
              <a:t>2. </a:t>
            </a:r>
            <a:r>
              <a:rPr lang="en-US" altLang="zh-CN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High-quality e-beam generation from a </a:t>
            </a:r>
            <a:r>
              <a:rPr lang="en-US" altLang="zh-CN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sophisticated laser </a:t>
            </a:r>
            <a:r>
              <a:rPr lang="en-US" altLang="zh-CN" b="1" dirty="0" err="1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wakefield</a:t>
            </a:r>
            <a:r>
              <a:rPr lang="en-US" altLang="zh-CN" b="1" dirty="0" smtClean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rPr>
              <a:t> accelerator (LWFA)</a:t>
            </a:r>
            <a:endParaRPr lang="en-US" altLang="zh-CN" b="1" dirty="0" smtClean="0">
              <a:solidFill>
                <a:srgbClr val="FF0000"/>
              </a:solidFill>
              <a:latin typeface="+mn-lt"/>
              <a:ea typeface="黑体" pitchFamily="2" charset="-122"/>
              <a:cs typeface="Times New Roman" pitchFamily="18" charset="0"/>
            </a:endParaRPr>
          </a:p>
          <a:p>
            <a:pPr marL="541338" indent="-541338" algn="just" eaLnBrk="0" hangingPunct="0">
              <a:spcBef>
                <a:spcPts val="1200"/>
              </a:spcBef>
              <a:defRPr/>
            </a:pPr>
            <a:r>
              <a:rPr lang="en-US" altLang="zh-CN" b="1" dirty="0" smtClean="0">
                <a:solidFill>
                  <a:srgbClr val="0000FF"/>
                </a:solidFill>
                <a:latin typeface="+mn-lt"/>
                <a:ea typeface="黑体" pitchFamily="2" charset="-122"/>
                <a:cs typeface="Times New Roman" pitchFamily="18" charset="0"/>
              </a:rPr>
              <a:t>3. </a:t>
            </a:r>
            <a:r>
              <a:rPr lang="en-US" altLang="zh-CN" b="1" dirty="0" smtClean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Generation of </a:t>
            </a:r>
            <a:r>
              <a:rPr lang="en-US" altLang="zh-CN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x-</a:t>
            </a:r>
            <a:r>
              <a:rPr lang="el-GR" altLang="zh-CN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 </a:t>
            </a:r>
            <a:r>
              <a:rPr lang="en-US" altLang="zh-CN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and </a:t>
            </a:r>
            <a:r>
              <a:rPr lang="el-GR" altLang="zh-CN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γ</a:t>
            </a:r>
            <a:r>
              <a:rPr lang="en-US" altLang="zh-CN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-ray source </a:t>
            </a:r>
            <a:r>
              <a:rPr lang="en-US" altLang="zh-CN" b="1" dirty="0" smtClean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based on a LWFA</a:t>
            </a:r>
          </a:p>
          <a:p>
            <a:pPr marL="541338" indent="-541338" algn="just" eaLnBrk="0" hangingPunct="0">
              <a:spcBef>
                <a:spcPts val="1200"/>
              </a:spcBef>
              <a:defRPr/>
            </a:pPr>
            <a:r>
              <a:rPr lang="en-US" altLang="zh-CN" b="1" dirty="0" smtClean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4.   </a:t>
            </a:r>
            <a:r>
              <a:rPr lang="en-US" altLang="zh-CN" b="1" dirty="0" smtClean="0">
                <a:ln w="18000">
                  <a:noFill/>
                  <a:prstDash val="solid"/>
                  <a:miter lim="800000"/>
                </a:ln>
                <a:solidFill>
                  <a:srgbClr val="0000FF"/>
                </a:solidFill>
                <a:ea typeface="黑体" pitchFamily="2" charset="-122"/>
                <a:cs typeface="Times New Roman" pitchFamily="18" charset="0"/>
              </a:rPr>
              <a:t>Summary</a:t>
            </a:r>
            <a:endParaRPr lang="en-US" altLang="zh-CN" b="1" dirty="0" smtClean="0">
              <a:ln w="18000">
                <a:noFill/>
                <a:prstDash val="solid"/>
                <a:miter lim="800000"/>
              </a:ln>
              <a:solidFill>
                <a:srgbClr val="0000FF"/>
              </a:solidFill>
              <a:cs typeface="Times New Roman" pitchFamily="18" charset="0"/>
            </a:endParaRPr>
          </a:p>
          <a:p>
            <a:pPr algn="just" eaLnBrk="0" hangingPunct="0">
              <a:lnSpc>
                <a:spcPct val="200000"/>
              </a:lnSpc>
              <a:defRPr/>
            </a:pPr>
            <a:endParaRPr lang="en-US" altLang="zh-CN" b="1" dirty="0">
              <a:ln w="18000">
                <a:noFill/>
                <a:prstDash val="solid"/>
                <a:miter lim="800000"/>
              </a:ln>
              <a:solidFill>
                <a:srgbClr val="0000FF"/>
              </a:solidFill>
              <a:latin typeface="+mn-lt"/>
              <a:ea typeface="+mn-ea"/>
              <a:cs typeface="Times New Roman" pitchFamily="18" charset="0"/>
            </a:endParaRPr>
          </a:p>
          <a:p>
            <a:pPr algn="just" eaLnBrk="0" hangingPunct="0">
              <a:defRPr/>
            </a:pPr>
            <a:endParaRPr lang="en-US" altLang="zh-CN" b="1" dirty="0">
              <a:ln w="18000">
                <a:noFill/>
                <a:prstDash val="solid"/>
                <a:miter lim="800000"/>
              </a:ln>
              <a:solidFill>
                <a:srgbClr val="0000FF"/>
              </a:solidFill>
              <a:latin typeface="+mn-lt"/>
              <a:ea typeface="+mn-ea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0" y="227013"/>
            <a:ext cx="9144000" cy="8302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kumimoji="0" lang="en-US" altLang="zh-CN" sz="4800" b="1" dirty="0" smtClean="0">
                <a:solidFill>
                  <a:srgbClr val="0000FF"/>
                </a:solidFill>
                <a:latin typeface="+mn-lt"/>
                <a:ea typeface="楷体_GB2312" pitchFamily="49" charset="-122"/>
              </a:rPr>
              <a:t>Outline</a:t>
            </a:r>
            <a:endParaRPr kumimoji="0" lang="zh-CN" altLang="en-US" sz="4800" b="1" dirty="0">
              <a:solidFill>
                <a:srgbClr val="0000FF"/>
              </a:solidFill>
              <a:latin typeface="+mn-lt"/>
              <a:ea typeface="楷体_GB2312" pitchFamily="49" charset="-122"/>
            </a:endParaRPr>
          </a:p>
        </p:txBody>
      </p:sp>
      <p:sp>
        <p:nvSpPr>
          <p:cNvPr id="4101" name="Line 3"/>
          <p:cNvSpPr>
            <a:spLocks noChangeShapeType="1"/>
          </p:cNvSpPr>
          <p:nvPr/>
        </p:nvSpPr>
        <p:spPr bwMode="auto">
          <a:xfrm>
            <a:off x="0" y="1071563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74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Line 3"/>
          <p:cNvSpPr>
            <a:spLocks noChangeShapeType="1"/>
          </p:cNvSpPr>
          <p:nvPr/>
        </p:nvSpPr>
        <p:spPr bwMode="auto">
          <a:xfrm>
            <a:off x="0" y="908720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1267" name="Rectangle 27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1268" name="Rectangle 27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1219200" eaLnBrk="0" hangingPunct="0"/>
            <a:r>
              <a:rPr lang="en-US" altLang="zh-CN" sz="1600">
                <a:cs typeface="Times New Roman" pitchFamily="18" charset="0"/>
              </a:rPr>
              <a:t>  </a:t>
            </a:r>
            <a:endParaRPr lang="en-US" altLang="zh-CN" sz="600"/>
          </a:p>
          <a:p>
            <a:pPr indent="1219200" eaLnBrk="0" hangingPunct="0"/>
            <a:endParaRPr lang="en-US" altLang="zh-CN"/>
          </a:p>
        </p:txBody>
      </p:sp>
      <p:sp>
        <p:nvSpPr>
          <p:cNvPr id="11269" name="Rectangle 282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n-US" altLang="zh-CN" sz="1600">
              <a:cs typeface="Times New Roman" pitchFamily="18" charset="0"/>
            </a:endParaRPr>
          </a:p>
          <a:p>
            <a:pPr eaLnBrk="0" hangingPunct="0"/>
            <a:r>
              <a:rPr lang="en-US" altLang="zh-CN" sz="1600">
                <a:cs typeface="Times New Roman" pitchFamily="18" charset="0"/>
              </a:rPr>
              <a:t>  </a:t>
            </a:r>
            <a:endParaRPr lang="en-US" altLang="zh-CN" sz="600"/>
          </a:p>
          <a:p>
            <a:pPr eaLnBrk="0" hangingPunct="0"/>
            <a:endParaRPr lang="en-US" altLang="zh-CN"/>
          </a:p>
        </p:txBody>
      </p:sp>
      <p:sp>
        <p:nvSpPr>
          <p:cNvPr id="11270" name="Rectangle 28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1271" name="Rectangle 315"/>
          <p:cNvSpPr>
            <a:spLocks noChangeArrowheads="1"/>
          </p:cNvSpPr>
          <p:nvPr/>
        </p:nvSpPr>
        <p:spPr bwMode="auto">
          <a:xfrm>
            <a:off x="0" y="25574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zh-CN" altLang="zh-CN"/>
          </a:p>
        </p:txBody>
      </p:sp>
      <p:grpSp>
        <p:nvGrpSpPr>
          <p:cNvPr id="2" name="组合 35"/>
          <p:cNvGrpSpPr>
            <a:grpSpLocks/>
          </p:cNvGrpSpPr>
          <p:nvPr/>
        </p:nvGrpSpPr>
        <p:grpSpPr bwMode="auto">
          <a:xfrm>
            <a:off x="656528" y="1499527"/>
            <a:ext cx="2928937" cy="2036763"/>
            <a:chOff x="1071510" y="1321012"/>
            <a:chExt cx="2928986" cy="2036550"/>
          </a:xfrm>
        </p:grpSpPr>
        <p:pic>
          <p:nvPicPr>
            <p:cNvPr id="11301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142976" y="1321012"/>
              <a:ext cx="2857520" cy="20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矩形 20"/>
            <p:cNvSpPr/>
            <p:nvPr/>
          </p:nvSpPr>
          <p:spPr bwMode="auto">
            <a:xfrm>
              <a:off x="1071510" y="2606753"/>
              <a:ext cx="1714529" cy="40000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2000" b="1" dirty="0">
                  <a:solidFill>
                    <a:srgbClr val="FF0000"/>
                  </a:solidFill>
                  <a:ea typeface="黑体" pitchFamily="49" charset="-122"/>
                  <a:cs typeface="Times New Roman" pitchFamily="18" charset="0"/>
                </a:rPr>
                <a:t>Driving laser</a:t>
              </a:r>
              <a:endParaRPr lang="zh-CN" altLang="en-US" sz="2000" b="1" dirty="0">
                <a:solidFill>
                  <a:srgbClr val="FF0000"/>
                </a:solidFill>
                <a:ea typeface="黑体" pitchFamily="49" charset="-122"/>
                <a:cs typeface="Times New Roman" pitchFamily="18" charset="0"/>
              </a:endParaRPr>
            </a:p>
          </p:txBody>
        </p:sp>
        <p:sp>
          <p:nvSpPr>
            <p:cNvPr id="22" name="矩形 21"/>
            <p:cNvSpPr/>
            <p:nvPr/>
          </p:nvSpPr>
          <p:spPr bwMode="auto">
            <a:xfrm>
              <a:off x="2500284" y="1321012"/>
              <a:ext cx="1357335" cy="400008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altLang="zh-CN" sz="2000" b="1" dirty="0">
                  <a:solidFill>
                    <a:srgbClr val="0000FF"/>
                  </a:solidFill>
                  <a:ea typeface="黑体" pitchFamily="49" charset="-122"/>
                  <a:cs typeface="Times New Roman" pitchFamily="18" charset="0"/>
                </a:rPr>
                <a:t>Gas jet</a:t>
              </a:r>
              <a:endParaRPr lang="zh-CN" altLang="en-US" sz="2000" b="1" dirty="0">
                <a:solidFill>
                  <a:srgbClr val="0000FF"/>
                </a:solidFill>
                <a:ea typeface="黑体" pitchFamily="49" charset="-122"/>
                <a:cs typeface="Times New Roman" pitchFamily="18" charset="0"/>
              </a:endParaRPr>
            </a:p>
          </p:txBody>
        </p:sp>
      </p:grpSp>
      <p:sp>
        <p:nvSpPr>
          <p:cNvPr id="11273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1274" name="Picture 14" descr="箭头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1373" y="2000250"/>
            <a:ext cx="10826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组合 38"/>
          <p:cNvGrpSpPr>
            <a:grpSpLocks/>
          </p:cNvGrpSpPr>
          <p:nvPr/>
        </p:nvGrpSpPr>
        <p:grpSpPr bwMode="auto">
          <a:xfrm>
            <a:off x="5214938" y="966747"/>
            <a:ext cx="3429000" cy="2795588"/>
            <a:chOff x="4929193" y="3990368"/>
            <a:chExt cx="3429021" cy="2796260"/>
          </a:xfrm>
        </p:grpSpPr>
        <p:grpSp>
          <p:nvGrpSpPr>
            <p:cNvPr id="4" name="组合 32"/>
            <p:cNvGrpSpPr>
              <a:grpSpLocks/>
            </p:cNvGrpSpPr>
            <p:nvPr/>
          </p:nvGrpSpPr>
          <p:grpSpPr bwMode="auto">
            <a:xfrm>
              <a:off x="4929193" y="3990368"/>
              <a:ext cx="3429021" cy="2296187"/>
              <a:chOff x="237123" y="1245184"/>
              <a:chExt cx="3686805" cy="3029157"/>
            </a:xfrm>
          </p:grpSpPr>
          <p:sp>
            <p:nvSpPr>
              <p:cNvPr id="34" name="矩形 33"/>
              <p:cNvSpPr/>
              <p:nvPr/>
            </p:nvSpPr>
            <p:spPr>
              <a:xfrm>
                <a:off x="1619675" y="2606773"/>
                <a:ext cx="1065077" cy="152918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00"/>
              </a:p>
            </p:txBody>
          </p:sp>
          <p:sp>
            <p:nvSpPr>
              <p:cNvPr id="36" name="下箭头 35"/>
              <p:cNvSpPr/>
              <p:nvPr/>
            </p:nvSpPr>
            <p:spPr>
              <a:xfrm>
                <a:off x="1850100" y="1634808"/>
                <a:ext cx="537660" cy="754111"/>
              </a:xfrm>
              <a:prstGeom prst="downArrow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00" dirty="0"/>
              </a:p>
            </p:txBody>
          </p:sp>
          <p:sp>
            <p:nvSpPr>
              <p:cNvPr id="44" name="上凸带形 43"/>
              <p:cNvSpPr/>
              <p:nvPr/>
            </p:nvSpPr>
            <p:spPr>
              <a:xfrm>
                <a:off x="467548" y="1245184"/>
                <a:ext cx="3456380" cy="695458"/>
              </a:xfrm>
              <a:prstGeom prst="ribbon2">
                <a:avLst>
                  <a:gd name="adj1" fmla="val 26787"/>
                  <a:gd name="adj2" fmla="val 74420"/>
                </a:avLst>
              </a:prstGeom>
            </p:spPr>
            <p:style>
              <a:lnRef idx="1">
                <a:schemeClr val="accent3"/>
              </a:lnRef>
              <a:fillRef idx="2">
                <a:schemeClr val="accent3"/>
              </a:fillRef>
              <a:effectRef idx="1">
                <a:schemeClr val="accent3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800" b="1" dirty="0" smtClean="0">
                    <a:solidFill>
                      <a:srgbClr val="FF0000"/>
                    </a:solidFill>
                    <a:ea typeface="黑体" pitchFamily="2" charset="-122"/>
                  </a:rPr>
                  <a:t>Single-stage </a:t>
                </a:r>
                <a:r>
                  <a:rPr lang="en-US" altLang="zh-CN" sz="1800" b="1" dirty="0">
                    <a:solidFill>
                      <a:srgbClr val="FF0000"/>
                    </a:solidFill>
                    <a:ea typeface="黑体" pitchFamily="2" charset="-122"/>
                  </a:rPr>
                  <a:t>LWFAs</a:t>
                </a:r>
                <a:endParaRPr lang="zh-CN" altLang="en-US" sz="1800" b="1" dirty="0">
                  <a:solidFill>
                    <a:srgbClr val="FF0000"/>
                  </a:solidFill>
                  <a:ea typeface="黑体" pitchFamily="2" charset="-122"/>
                </a:endParaRPr>
              </a:p>
            </p:txBody>
          </p:sp>
          <p:sp>
            <p:nvSpPr>
              <p:cNvPr id="45" name="矩形 44"/>
              <p:cNvSpPr/>
              <p:nvPr/>
            </p:nvSpPr>
            <p:spPr>
              <a:xfrm>
                <a:off x="313931" y="2294656"/>
                <a:ext cx="1612978" cy="659846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600" b="1" dirty="0" smtClean="0">
                    <a:solidFill>
                      <a:srgbClr val="0000CC"/>
                    </a:solidFill>
                    <a:ea typeface="楷体_GB2312" pitchFamily="49" charset="-122"/>
                  </a:rPr>
                  <a:t>Electron </a:t>
                </a:r>
                <a:r>
                  <a:rPr lang="en-US" altLang="zh-CN" sz="1600" b="1" dirty="0">
                    <a:solidFill>
                      <a:srgbClr val="0000CC"/>
                    </a:solidFill>
                    <a:ea typeface="楷体_GB2312" pitchFamily="49" charset="-122"/>
                  </a:rPr>
                  <a:t>injection</a:t>
                </a:r>
                <a:endParaRPr lang="zh-CN" altLang="en-US" sz="1600" b="1" dirty="0">
                  <a:solidFill>
                    <a:srgbClr val="0000CC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2387759" y="2294656"/>
                <a:ext cx="1442291" cy="676604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srgbClr val="0000CC"/>
                    </a:solidFill>
                    <a:ea typeface="楷体_GB2312" pitchFamily="49" charset="-122"/>
                  </a:rPr>
                  <a:t>Electron acceleration</a:t>
                </a:r>
                <a:endParaRPr lang="zh-CN" altLang="en-US" sz="1600" b="1" dirty="0">
                  <a:solidFill>
                    <a:srgbClr val="0000CC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49" name="矩形 48"/>
              <p:cNvSpPr/>
              <p:nvPr/>
            </p:nvSpPr>
            <p:spPr>
              <a:xfrm>
                <a:off x="237123" y="3457242"/>
                <a:ext cx="1920210" cy="816953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600" b="1" dirty="0">
                    <a:solidFill>
                      <a:srgbClr val="0000CC"/>
                    </a:solidFill>
                    <a:ea typeface="楷体_GB2312" pitchFamily="49" charset="-122"/>
                  </a:rPr>
                  <a:t>High density</a:t>
                </a:r>
                <a:r>
                  <a:rPr lang="zh-CN" altLang="en-US" sz="1600" b="1" dirty="0">
                    <a:solidFill>
                      <a:srgbClr val="0000CC"/>
                    </a:solidFill>
                    <a:ea typeface="楷体_GB2312" pitchFamily="49" charset="-122"/>
                  </a:rPr>
                  <a:t> </a:t>
                </a:r>
                <a:endParaRPr lang="en-US" altLang="zh-CN" sz="1600" b="1" dirty="0">
                  <a:solidFill>
                    <a:srgbClr val="0000CC"/>
                  </a:solidFill>
                  <a:ea typeface="楷体_GB2312" pitchFamily="49" charset="-122"/>
                </a:endParaRPr>
              </a:p>
              <a:p>
                <a:pPr algn="ctr">
                  <a:defRPr/>
                </a:pPr>
                <a:r>
                  <a:rPr lang="en-US" altLang="zh-CN" sz="1600" b="1" dirty="0">
                    <a:solidFill>
                      <a:srgbClr val="0000CC"/>
                    </a:solidFill>
                    <a:ea typeface="楷体_GB2312" pitchFamily="49" charset="-122"/>
                  </a:rPr>
                  <a:t>Strong nonlinear</a:t>
                </a:r>
                <a:endParaRPr lang="zh-CN" altLang="en-US" sz="1600" b="1" dirty="0">
                  <a:solidFill>
                    <a:srgbClr val="0000CC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2285348" y="3457242"/>
                <a:ext cx="1536169" cy="754111"/>
              </a:xfrm>
              <a:prstGeom prst="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altLang="zh-CN" sz="1700" b="1" dirty="0">
                    <a:solidFill>
                      <a:srgbClr val="0000CC"/>
                    </a:solidFill>
                    <a:ea typeface="楷体_GB2312" pitchFamily="49" charset="-122"/>
                  </a:rPr>
                  <a:t>Low density</a:t>
                </a:r>
              </a:p>
              <a:p>
                <a:pPr algn="ctr">
                  <a:defRPr/>
                </a:pPr>
                <a:r>
                  <a:rPr lang="en-US" altLang="zh-CN" sz="1700" b="1" dirty="0">
                    <a:solidFill>
                      <a:srgbClr val="0000CC"/>
                    </a:solidFill>
                    <a:ea typeface="楷体_GB2312" pitchFamily="49" charset="-122"/>
                  </a:rPr>
                  <a:t>Quasi linear</a:t>
                </a:r>
                <a:endParaRPr lang="zh-CN" altLang="en-US" sz="1700" b="1" dirty="0">
                  <a:solidFill>
                    <a:srgbClr val="0000CC"/>
                  </a:solidFill>
                  <a:ea typeface="楷体_GB2312" pitchFamily="49" charset="-122"/>
                </a:endParaRPr>
              </a:p>
            </p:txBody>
          </p:sp>
          <p:sp>
            <p:nvSpPr>
              <p:cNvPr id="51" name="下箭头 50"/>
              <p:cNvSpPr/>
              <p:nvPr/>
            </p:nvSpPr>
            <p:spPr>
              <a:xfrm>
                <a:off x="928398" y="2923081"/>
                <a:ext cx="380629" cy="498551"/>
              </a:xfrm>
              <a:prstGeom prst="downArrow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00"/>
              </a:p>
            </p:txBody>
          </p:sp>
          <p:sp>
            <p:nvSpPr>
              <p:cNvPr id="52" name="下箭头 51"/>
              <p:cNvSpPr/>
              <p:nvPr/>
            </p:nvSpPr>
            <p:spPr>
              <a:xfrm>
                <a:off x="2848610" y="2923081"/>
                <a:ext cx="380628" cy="498551"/>
              </a:xfrm>
              <a:prstGeom prst="downArrow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800"/>
              </a:p>
            </p:txBody>
          </p:sp>
        </p:grpSp>
        <p:sp>
          <p:nvSpPr>
            <p:cNvPr id="54" name="椭圆 53"/>
            <p:cNvSpPr/>
            <p:nvPr/>
          </p:nvSpPr>
          <p:spPr bwMode="auto">
            <a:xfrm>
              <a:off x="5429258" y="6429354"/>
              <a:ext cx="2714642" cy="357274"/>
            </a:xfrm>
            <a:prstGeom prst="ellipse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tIns="0" bIns="0"/>
            <a:lstStyle/>
            <a:p>
              <a:pPr algn="ctr">
                <a:defRPr/>
              </a:pPr>
              <a:r>
                <a:rPr lang="en-US" altLang="zh-CN" sz="1800" b="1" dirty="0">
                  <a:solidFill>
                    <a:srgbClr val="FF0000"/>
                  </a:solidFill>
                  <a:ea typeface="黑体" pitchFamily="2" charset="-122"/>
                  <a:cs typeface="Times New Roman" pitchFamily="18" charset="0"/>
                </a:rPr>
                <a:t>contradiction</a:t>
              </a:r>
              <a:endParaRPr lang="zh-CN" altLang="en-US" sz="1800" b="1" dirty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endParaRPr>
            </a:p>
          </p:txBody>
        </p:sp>
      </p:grpSp>
      <p:grpSp>
        <p:nvGrpSpPr>
          <p:cNvPr id="5" name="组合 38"/>
          <p:cNvGrpSpPr>
            <a:grpSpLocks/>
          </p:cNvGrpSpPr>
          <p:nvPr/>
        </p:nvGrpSpPr>
        <p:grpSpPr bwMode="auto">
          <a:xfrm>
            <a:off x="323528" y="3915402"/>
            <a:ext cx="4358828" cy="2825966"/>
            <a:chOff x="428625" y="4084640"/>
            <a:chExt cx="4358823" cy="2826554"/>
          </a:xfrm>
        </p:grpSpPr>
        <p:grpSp>
          <p:nvGrpSpPr>
            <p:cNvPr id="6" name="组合 40"/>
            <p:cNvGrpSpPr>
              <a:grpSpLocks/>
            </p:cNvGrpSpPr>
            <p:nvPr/>
          </p:nvGrpSpPr>
          <p:grpSpPr bwMode="auto">
            <a:xfrm>
              <a:off x="428625" y="4084640"/>
              <a:ext cx="3500438" cy="2571748"/>
              <a:chOff x="428596" y="4000506"/>
              <a:chExt cx="3500463" cy="2571766"/>
            </a:xfrm>
          </p:grpSpPr>
          <p:pic>
            <p:nvPicPr>
              <p:cNvPr id="11288" name="Picture 2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428596" y="4500570"/>
                <a:ext cx="3500463" cy="20717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" name="Rectangle 4"/>
              <p:cNvSpPr>
                <a:spLocks noChangeArrowheads="1"/>
              </p:cNvSpPr>
              <p:nvPr/>
            </p:nvSpPr>
            <p:spPr bwMode="auto">
              <a:xfrm>
                <a:off x="687355" y="4000506"/>
                <a:ext cx="3170256" cy="4001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20000"/>
                  </a:spcBef>
                  <a:defRPr/>
                </a:pPr>
                <a:r>
                  <a:rPr lang="en-US" altLang="zh-CN" sz="2000" b="1" dirty="0" smtClean="0">
                    <a:solidFill>
                      <a:srgbClr val="FF0000"/>
                    </a:solidFill>
                    <a:latin typeface="+mn-lt"/>
                    <a:ea typeface="黑体" pitchFamily="2" charset="-122"/>
                  </a:rPr>
                  <a:t>Cascaded/Staged </a:t>
                </a:r>
                <a:r>
                  <a:rPr lang="en-US" altLang="zh-CN" sz="2000" b="1" dirty="0">
                    <a:solidFill>
                      <a:srgbClr val="FF0000"/>
                    </a:solidFill>
                    <a:latin typeface="+mn-lt"/>
                    <a:ea typeface="黑体" pitchFamily="2" charset="-122"/>
                  </a:rPr>
                  <a:t>LWFAs</a:t>
                </a:r>
              </a:p>
            </p:txBody>
          </p:sp>
        </p:grpSp>
        <p:sp>
          <p:nvSpPr>
            <p:cNvPr id="56" name="矩形 55"/>
            <p:cNvSpPr/>
            <p:nvPr/>
          </p:nvSpPr>
          <p:spPr bwMode="auto">
            <a:xfrm>
              <a:off x="1793969" y="6264728"/>
              <a:ext cx="2993479" cy="646466"/>
            </a:xfrm>
            <a:prstGeom prst="rect">
              <a:avLst/>
            </a:prstGeom>
            <a:noFill/>
            <a:ln>
              <a:noFill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altLang="zh-CN" sz="1800" b="1" dirty="0">
                  <a:solidFill>
                    <a:srgbClr val="0000FF"/>
                  </a:solidFill>
                  <a:ea typeface="黑体" pitchFamily="2" charset="-122"/>
                  <a:cs typeface="Times New Roman" pitchFamily="18" charset="0"/>
                </a:rPr>
                <a:t>Electron injection and acceleration are decoupled</a:t>
              </a:r>
              <a:endParaRPr lang="zh-CN" altLang="en-US" sz="1800" b="1" dirty="0">
                <a:solidFill>
                  <a:srgbClr val="0000FF"/>
                </a:solidFill>
                <a:ea typeface="黑体" pitchFamily="2" charset="-122"/>
                <a:cs typeface="Times New Roman" pitchFamily="18" charset="0"/>
              </a:endParaRPr>
            </a:p>
          </p:txBody>
        </p:sp>
      </p:grpSp>
      <p:grpSp>
        <p:nvGrpSpPr>
          <p:cNvPr id="7" name="组合 40"/>
          <p:cNvGrpSpPr>
            <a:grpSpLocks/>
          </p:cNvGrpSpPr>
          <p:nvPr/>
        </p:nvGrpSpPr>
        <p:grpSpPr bwMode="auto">
          <a:xfrm>
            <a:off x="3923927" y="3861048"/>
            <a:ext cx="4968553" cy="2928937"/>
            <a:chOff x="3957586" y="4071938"/>
            <a:chExt cx="4968553" cy="2928934"/>
          </a:xfrm>
        </p:grpSpPr>
        <p:grpSp>
          <p:nvGrpSpPr>
            <p:cNvPr id="8" name="组合 54"/>
            <p:cNvGrpSpPr>
              <a:grpSpLocks/>
            </p:cNvGrpSpPr>
            <p:nvPr/>
          </p:nvGrpSpPr>
          <p:grpSpPr bwMode="auto">
            <a:xfrm>
              <a:off x="3957586" y="4071938"/>
              <a:ext cx="4934320" cy="2784479"/>
              <a:chOff x="3852485" y="4012003"/>
              <a:chExt cx="4934358" cy="2784473"/>
            </a:xfrm>
          </p:grpSpPr>
          <p:grpSp>
            <p:nvGrpSpPr>
              <p:cNvPr id="9" name="组合 42"/>
              <p:cNvGrpSpPr>
                <a:grpSpLocks/>
              </p:cNvGrpSpPr>
              <p:nvPr/>
            </p:nvGrpSpPr>
            <p:grpSpPr bwMode="auto">
              <a:xfrm>
                <a:off x="5000628" y="4012003"/>
                <a:ext cx="3786215" cy="2784473"/>
                <a:chOff x="5429224" y="4357694"/>
                <a:chExt cx="3786215" cy="2784473"/>
              </a:xfrm>
            </p:grpSpPr>
            <p:graphicFrame>
              <p:nvGraphicFramePr>
                <p:cNvPr id="46" name="图示 45"/>
                <p:cNvGraphicFramePr/>
                <p:nvPr>
                  <p:extLst>
                    <p:ext uri="{D42A27DB-BD31-4B8C-83A1-F6EECF244321}">
                      <p14:modId xmlns:p14="http://schemas.microsoft.com/office/powerpoint/2010/main" val="2054759798"/>
                    </p:ext>
                  </p:extLst>
                </p:nvPr>
              </p:nvGraphicFramePr>
              <p:xfrm>
                <a:off x="5429224" y="4715588"/>
                <a:ext cx="3786215" cy="2426579"/>
              </p:xfrm>
              <a:graphic>
                <a:graphicData uri="http://schemas.openxmlformats.org/drawingml/2006/diagram">
                  <dgm:relIds xmlns:dgm="http://schemas.openxmlformats.org/drawingml/2006/diagram" xmlns:r="http://schemas.openxmlformats.org/officeDocument/2006/relationships" r:dm="rId7" r:lo="rId8" r:qs="rId9" r:cs="rId10"/>
                </a:graphicData>
              </a:graphic>
            </p:graphicFrame>
            <p:sp>
              <p:nvSpPr>
                <p:cNvPr id="47" name="上凸带形 46"/>
                <p:cNvSpPr/>
                <p:nvPr/>
              </p:nvSpPr>
              <p:spPr>
                <a:xfrm>
                  <a:off x="5614963" y="4357694"/>
                  <a:ext cx="3214712" cy="527048"/>
                </a:xfrm>
                <a:prstGeom prst="ribbon2">
                  <a:avLst>
                    <a:gd name="adj1" fmla="val 26787"/>
                    <a:gd name="adj2" fmla="val 74420"/>
                  </a:avLst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altLang="zh-CN" sz="1800" b="1" dirty="0" smtClean="0">
                      <a:solidFill>
                        <a:srgbClr val="FF0000"/>
                      </a:solidFill>
                      <a:ea typeface="黑体" pitchFamily="2" charset="-122"/>
                    </a:rPr>
                    <a:t>Cascaded </a:t>
                  </a:r>
                  <a:r>
                    <a:rPr lang="en-US" altLang="zh-CN" sz="1800" b="1" dirty="0">
                      <a:solidFill>
                        <a:srgbClr val="FF0000"/>
                      </a:solidFill>
                      <a:ea typeface="黑体" pitchFamily="2" charset="-122"/>
                    </a:rPr>
                    <a:t>LWFAs</a:t>
                  </a:r>
                  <a:endParaRPr lang="zh-CN" altLang="en-US" sz="1800" b="1" dirty="0">
                    <a:solidFill>
                      <a:srgbClr val="FF0000"/>
                    </a:solidFill>
                    <a:ea typeface="黑体" pitchFamily="2" charset="-122"/>
                  </a:endParaRPr>
                </a:p>
              </p:txBody>
            </p:sp>
          </p:grpSp>
          <p:pic>
            <p:nvPicPr>
              <p:cNvPr id="11283" name="Picture 14" descr="箭头"/>
              <p:cNvPicPr>
                <a:picLocks noChangeAspect="1" noChangeArrowheads="1" noCrop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852485" y="4953807"/>
                <a:ext cx="1082444" cy="7143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40" name="椭圆 39"/>
            <p:cNvSpPr/>
            <p:nvPr/>
          </p:nvSpPr>
          <p:spPr bwMode="auto">
            <a:xfrm>
              <a:off x="5109715" y="6311898"/>
              <a:ext cx="3816424" cy="688974"/>
            </a:xfrm>
            <a:prstGeom prst="ellipse">
              <a:avLst/>
            </a:prstGeom>
            <a:ln>
              <a:noFill/>
              <a:headEnd type="none" w="med" len="med"/>
              <a:tailEnd type="none" w="med" len="med"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tIns="0" bIns="0"/>
            <a:lstStyle/>
            <a:p>
              <a:pPr algn="ctr">
                <a:defRPr/>
              </a:pPr>
              <a:r>
                <a:rPr lang="en-US" altLang="zh-CN" sz="1800" b="1" dirty="0" smtClean="0">
                  <a:solidFill>
                    <a:srgbClr val="FF0000"/>
                  </a:solidFill>
                  <a:ea typeface="黑体" pitchFamily="2" charset="-122"/>
                  <a:cs typeface="Times New Roman" pitchFamily="18" charset="0"/>
                </a:rPr>
                <a:t>Controllable high-quality </a:t>
              </a:r>
              <a:r>
                <a:rPr lang="en-US" altLang="zh-CN" sz="1800" b="1" dirty="0">
                  <a:solidFill>
                    <a:srgbClr val="FF0000"/>
                  </a:solidFill>
                  <a:ea typeface="黑体" pitchFamily="2" charset="-122"/>
                  <a:cs typeface="Times New Roman" pitchFamily="18" charset="0"/>
                </a:rPr>
                <a:t>high-energy e-beams</a:t>
              </a:r>
              <a:endParaRPr lang="zh-CN" altLang="en-US" sz="1800" b="1" dirty="0">
                <a:solidFill>
                  <a:srgbClr val="FF0000"/>
                </a:solidFill>
                <a:ea typeface="黑体" pitchFamily="2" charset="-122"/>
                <a:cs typeface="Times New Roman" pitchFamily="18" charset="0"/>
              </a:endParaRPr>
            </a:p>
          </p:txBody>
        </p:sp>
      </p:grpSp>
      <p:sp>
        <p:nvSpPr>
          <p:cNvPr id="11278" name="Text Box 11"/>
          <p:cNvSpPr txBox="1">
            <a:spLocks noChangeArrowheads="1"/>
          </p:cNvSpPr>
          <p:nvPr/>
        </p:nvSpPr>
        <p:spPr bwMode="auto">
          <a:xfrm>
            <a:off x="0" y="47130"/>
            <a:ext cx="9144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ts val="0"/>
              </a:spcBef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ea typeface="楷体_GB2312" pitchFamily="49" charset="-122"/>
                <a:cs typeface="Times New Roman" pitchFamily="18" charset="0"/>
              </a:rPr>
              <a:t>Generation of controllable high-quality high-energy e-beam: </a:t>
            </a:r>
          </a:p>
          <a:p>
            <a:pPr algn="ctr" eaLnBrk="0" hangingPunct="0">
              <a:spcBef>
                <a:spcPts val="0"/>
              </a:spcBef>
              <a:defRPr/>
            </a:pPr>
            <a:r>
              <a:rPr lang="en-US" altLang="zh-CN" sz="2400" b="1" dirty="0" smtClean="0">
                <a:solidFill>
                  <a:srgbClr val="0000FF"/>
                </a:solidFill>
                <a:ea typeface="楷体_GB2312" pitchFamily="49" charset="-122"/>
                <a:cs typeface="Times New Roman" pitchFamily="18" charset="0"/>
              </a:rPr>
              <a:t>decoupling </a:t>
            </a:r>
            <a:r>
              <a:rPr lang="en-US" altLang="zh-CN" sz="2400" b="1" dirty="0">
                <a:solidFill>
                  <a:srgbClr val="0000FF"/>
                </a:solidFill>
                <a:ea typeface="楷体_GB2312" pitchFamily="49" charset="-122"/>
                <a:cs typeface="Times New Roman" pitchFamily="18" charset="0"/>
              </a:rPr>
              <a:t>electron injection and </a:t>
            </a:r>
            <a:r>
              <a:rPr lang="en-US" altLang="zh-CN" sz="2400" b="1" dirty="0" smtClean="0">
                <a:solidFill>
                  <a:srgbClr val="0000FF"/>
                </a:solidFill>
                <a:ea typeface="楷体_GB2312" pitchFamily="49" charset="-122"/>
                <a:cs typeface="Times New Roman" pitchFamily="18" charset="0"/>
              </a:rPr>
              <a:t>acceleration, and energy control</a:t>
            </a:r>
            <a:endParaRPr lang="zh-CN" altLang="en-US" sz="2400" b="1" dirty="0">
              <a:solidFill>
                <a:srgbClr val="0000FF"/>
              </a:solidFill>
              <a:ea typeface="楷体_GB2312" pitchFamily="49" charset="-122"/>
              <a:cs typeface="Times New Roman" pitchFamily="18" charset="0"/>
            </a:endParaRPr>
          </a:p>
        </p:txBody>
      </p:sp>
      <p:pic>
        <p:nvPicPr>
          <p:cNvPr id="39" name="图片 26" descr="de1.gif"/>
          <p:cNvPicPr>
            <a:picLocks noChangeAspect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67178" y="1250290"/>
            <a:ext cx="3111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582650" y="940718"/>
            <a:ext cx="31702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defRPr/>
            </a:pPr>
            <a:r>
              <a:rPr lang="en-US" altLang="zh-CN" sz="2000" b="1" dirty="0" smtClean="0">
                <a:solidFill>
                  <a:srgbClr val="FF0000"/>
                </a:solidFill>
                <a:latin typeface="+mn-lt"/>
                <a:ea typeface="黑体" pitchFamily="2" charset="-122"/>
              </a:rPr>
              <a:t>Single-Stage </a:t>
            </a:r>
            <a:r>
              <a:rPr lang="en-US" altLang="zh-CN" sz="2000" b="1" dirty="0">
                <a:solidFill>
                  <a:srgbClr val="FF0000"/>
                </a:solidFill>
                <a:latin typeface="+mn-lt"/>
                <a:ea typeface="黑体" pitchFamily="2" charset="-122"/>
              </a:rPr>
              <a:t>LWFAs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4712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35496" y="1095127"/>
            <a:ext cx="7902548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pPr marL="342900" indent="-3429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en-US" altLang="zh-CN" sz="2400" b="1" dirty="0" smtClean="0">
                <a:solidFill>
                  <a:srgbClr val="0000FF"/>
                </a:solidFill>
              </a:rPr>
              <a:t>Evolution of energy spread and energy chirp in a LWFA</a:t>
            </a:r>
            <a:endParaRPr lang="zh-CN" altLang="en-US" sz="2400" dirty="0">
              <a:solidFill>
                <a:srgbClr val="0000FF"/>
              </a:solidFill>
            </a:endParaRPr>
          </a:p>
        </p:txBody>
      </p:sp>
      <p:sp>
        <p:nvSpPr>
          <p:cNvPr id="14" name="Rectangle 7"/>
          <p:cNvSpPr>
            <a:spLocks noGrp="1" noChangeArrowheads="1"/>
          </p:cNvSpPr>
          <p:nvPr>
            <p:ph type="title"/>
          </p:nvPr>
        </p:nvSpPr>
        <p:spPr>
          <a:xfrm>
            <a:off x="-34925" y="116434"/>
            <a:ext cx="9287445" cy="5762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zh-CN" sz="2400" b="1" dirty="0" smtClean="0">
                <a:solidFill>
                  <a:srgbClr val="FF0000"/>
                </a:solidFill>
                <a:ea typeface="黑体" pitchFamily="49" charset="-122"/>
              </a:rPr>
              <a:t>Minimization of energy </a:t>
            </a:r>
            <a:r>
              <a:rPr lang="en-US" altLang="zh-CN" sz="2400" b="1" dirty="0">
                <a:solidFill>
                  <a:srgbClr val="FF0000"/>
                </a:solidFill>
                <a:ea typeface="黑体" pitchFamily="49" charset="-122"/>
              </a:rPr>
              <a:t>spread </a:t>
            </a:r>
            <a:r>
              <a:rPr lang="en-US" altLang="zh-CN" sz="2400" b="1" dirty="0" smtClean="0">
                <a:solidFill>
                  <a:srgbClr val="FF0000"/>
                </a:solidFill>
                <a:ea typeface="黑体" pitchFamily="49" charset="-122"/>
              </a:rPr>
              <a:t>in a cascaded LWFA </a:t>
            </a:r>
            <a:br>
              <a:rPr lang="en-US" altLang="zh-CN" sz="2400" b="1" dirty="0" smtClean="0">
                <a:solidFill>
                  <a:srgbClr val="FF0000"/>
                </a:solidFill>
                <a:ea typeface="黑体" pitchFamily="49" charset="-122"/>
              </a:rPr>
            </a:br>
            <a:r>
              <a:rPr lang="en-US" altLang="zh-CN" sz="2400" b="1" dirty="0" smtClean="0">
                <a:solidFill>
                  <a:srgbClr val="0000FF"/>
                </a:solidFill>
                <a:ea typeface="黑体" pitchFamily="49" charset="-122"/>
              </a:rPr>
              <a:t>via velocity </a:t>
            </a:r>
            <a:r>
              <a:rPr lang="en-US" altLang="zh-CN" sz="2400" b="1" dirty="0">
                <a:solidFill>
                  <a:srgbClr val="0000FF"/>
                </a:solidFill>
                <a:ea typeface="黑体" pitchFamily="49" charset="-122"/>
              </a:rPr>
              <a:t>bunching (e-beam compression)</a:t>
            </a:r>
            <a:endParaRPr lang="zh-CN" altLang="en-US" sz="2400" b="1" dirty="0" smtClean="0">
              <a:solidFill>
                <a:srgbClr val="0000FF"/>
              </a:solidFill>
              <a:ea typeface="黑体" pitchFamily="49" charset="-122"/>
            </a:endParaRPr>
          </a:p>
        </p:txBody>
      </p:sp>
      <p:sp>
        <p:nvSpPr>
          <p:cNvPr id="2" name="Rectangle 3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6" name="Line 3"/>
          <p:cNvSpPr>
            <a:spLocks noChangeShapeType="1"/>
          </p:cNvSpPr>
          <p:nvPr/>
        </p:nvSpPr>
        <p:spPr bwMode="auto">
          <a:xfrm>
            <a:off x="-35496" y="836712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1938574" y="3361676"/>
            <a:ext cx="689210" cy="13046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graphicFrame>
        <p:nvGraphicFramePr>
          <p:cNvPr id="18" name="对象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0640424"/>
              </p:ext>
            </p:extLst>
          </p:nvPr>
        </p:nvGraphicFramePr>
        <p:xfrm>
          <a:off x="207719" y="5958266"/>
          <a:ext cx="4148258" cy="8144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8" name="公式" r:id="rId3" imgW="2197080" imgH="431640" progId="Equation.3">
                  <p:embed/>
                </p:oleObj>
              </mc:Choice>
              <mc:Fallback>
                <p:oleObj name="公式" r:id="rId3" imgW="21970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719" y="5958266"/>
                        <a:ext cx="4148258" cy="81445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对象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98861331"/>
              </p:ext>
            </p:extLst>
          </p:nvPr>
        </p:nvGraphicFramePr>
        <p:xfrm>
          <a:off x="5436096" y="5836619"/>
          <a:ext cx="2118409" cy="9003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79" name="公式" r:id="rId5" imgW="1193760" imgH="507960" progId="Equation.3">
                  <p:embed/>
                </p:oleObj>
              </mc:Choice>
              <mc:Fallback>
                <p:oleObj name="公式" r:id="rId5" imgW="119376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6096" y="5836619"/>
                        <a:ext cx="2118409" cy="90032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任意多边形 19"/>
          <p:cNvSpPr/>
          <p:nvPr/>
        </p:nvSpPr>
        <p:spPr>
          <a:xfrm>
            <a:off x="1001002" y="3266846"/>
            <a:ext cx="1626782" cy="1967038"/>
          </a:xfrm>
          <a:custGeom>
            <a:avLst/>
            <a:gdLst>
              <a:gd name="connsiteX0" fmla="*/ 1626782 w 1626782"/>
              <a:gd name="connsiteY0" fmla="*/ 691117 h 1967038"/>
              <a:gd name="connsiteX1" fmla="*/ 1297172 w 1626782"/>
              <a:gd name="connsiteY1" fmla="*/ 0 h 1967038"/>
              <a:gd name="connsiteX2" fmla="*/ 808075 w 1626782"/>
              <a:gd name="connsiteY2" fmla="*/ 691117 h 1967038"/>
              <a:gd name="connsiteX3" fmla="*/ 223284 w 1626782"/>
              <a:gd name="connsiteY3" fmla="*/ 1967024 h 1967038"/>
              <a:gd name="connsiteX4" fmla="*/ 0 w 1626782"/>
              <a:gd name="connsiteY4" fmla="*/ 712382 h 1967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6782" h="1967038">
                <a:moveTo>
                  <a:pt x="1626782" y="691117"/>
                </a:moveTo>
                <a:cubicBezTo>
                  <a:pt x="1530202" y="345558"/>
                  <a:pt x="1433623" y="0"/>
                  <a:pt x="1297172" y="0"/>
                </a:cubicBezTo>
                <a:cubicBezTo>
                  <a:pt x="1160721" y="0"/>
                  <a:pt x="987056" y="363280"/>
                  <a:pt x="808075" y="691117"/>
                </a:cubicBezTo>
                <a:cubicBezTo>
                  <a:pt x="629094" y="1018954"/>
                  <a:pt x="357963" y="1963480"/>
                  <a:pt x="223284" y="1967024"/>
                </a:cubicBezTo>
                <a:cubicBezTo>
                  <a:pt x="88605" y="1970568"/>
                  <a:pt x="44302" y="1341475"/>
                  <a:pt x="0" y="71238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 rot="17538691">
            <a:off x="1181277" y="5044358"/>
            <a:ext cx="360000" cy="72008"/>
          </a:xfrm>
          <a:prstGeom prst="ellipse">
            <a:avLst/>
          </a:prstGeom>
          <a:solidFill>
            <a:srgbClr val="00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467544" y="3937740"/>
            <a:ext cx="7920880" cy="720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右箭头 24"/>
          <p:cNvSpPr/>
          <p:nvPr/>
        </p:nvSpPr>
        <p:spPr>
          <a:xfrm>
            <a:off x="4499992" y="6121724"/>
            <a:ext cx="648072" cy="4349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graphicFrame>
        <p:nvGraphicFramePr>
          <p:cNvPr id="28" name="对象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7862909"/>
              </p:ext>
            </p:extLst>
          </p:nvPr>
        </p:nvGraphicFramePr>
        <p:xfrm>
          <a:off x="251520" y="5116539"/>
          <a:ext cx="3744416" cy="6864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0" name="公式" r:id="rId7" imgW="2286000" imgH="406400" progId="Equation.3">
                  <p:embed/>
                </p:oleObj>
              </mc:Choice>
              <mc:Fallback>
                <p:oleObj name="公式" r:id="rId7" imgW="22860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1520" y="5116539"/>
                        <a:ext cx="3744416" cy="68647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对象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2002186"/>
              </p:ext>
            </p:extLst>
          </p:nvPr>
        </p:nvGraphicFramePr>
        <p:xfrm>
          <a:off x="4644008" y="5116539"/>
          <a:ext cx="3412743" cy="576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81" name="公式" r:id="rId9" imgW="2476500" imgH="406400" progId="Equation.3">
                  <p:embed/>
                </p:oleObj>
              </mc:Choice>
              <mc:Fallback>
                <p:oleObj name="公式" r:id="rId9" imgW="24765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5116539"/>
                        <a:ext cx="3412743" cy="5760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矩形 29"/>
          <p:cNvSpPr/>
          <p:nvPr/>
        </p:nvSpPr>
        <p:spPr>
          <a:xfrm>
            <a:off x="232372" y="5620595"/>
            <a:ext cx="16033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CN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altLang="zh-CN" sz="18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en-US" altLang="zh-CN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altLang="zh-CN" sz="18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back</a:t>
            </a:r>
            <a:r>
              <a:rPr lang="en-US" altLang="zh-CN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  <a:sym typeface="Symbol"/>
              </a:rPr>
              <a:t></a:t>
            </a:r>
            <a:r>
              <a:rPr lang="en-US" altLang="zh-CN" sz="1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altLang="zh-CN" sz="1800" b="1" i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front</a:t>
            </a:r>
            <a:r>
              <a:rPr lang="en-US" altLang="zh-CN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en-US" sz="1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938574" y="1754985"/>
            <a:ext cx="689210" cy="13046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1001002" y="1660155"/>
            <a:ext cx="1626782" cy="1967038"/>
          </a:xfrm>
          <a:custGeom>
            <a:avLst/>
            <a:gdLst>
              <a:gd name="connsiteX0" fmla="*/ 1626782 w 1626782"/>
              <a:gd name="connsiteY0" fmla="*/ 691117 h 1967038"/>
              <a:gd name="connsiteX1" fmla="*/ 1297172 w 1626782"/>
              <a:gd name="connsiteY1" fmla="*/ 0 h 1967038"/>
              <a:gd name="connsiteX2" fmla="*/ 808075 w 1626782"/>
              <a:gd name="connsiteY2" fmla="*/ 691117 h 1967038"/>
              <a:gd name="connsiteX3" fmla="*/ 223284 w 1626782"/>
              <a:gd name="connsiteY3" fmla="*/ 1967024 h 1967038"/>
              <a:gd name="connsiteX4" fmla="*/ 0 w 1626782"/>
              <a:gd name="connsiteY4" fmla="*/ 712382 h 1967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6782" h="1967038">
                <a:moveTo>
                  <a:pt x="1626782" y="691117"/>
                </a:moveTo>
                <a:cubicBezTo>
                  <a:pt x="1530202" y="345558"/>
                  <a:pt x="1433623" y="0"/>
                  <a:pt x="1297172" y="0"/>
                </a:cubicBezTo>
                <a:cubicBezTo>
                  <a:pt x="1160721" y="0"/>
                  <a:pt x="987056" y="363280"/>
                  <a:pt x="808075" y="691117"/>
                </a:cubicBezTo>
                <a:cubicBezTo>
                  <a:pt x="629094" y="1018954"/>
                  <a:pt x="357963" y="1963480"/>
                  <a:pt x="223284" y="1967024"/>
                </a:cubicBezTo>
                <a:cubicBezTo>
                  <a:pt x="88605" y="1970568"/>
                  <a:pt x="44302" y="1341475"/>
                  <a:pt x="0" y="71238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3" name="直接箭头连接符 32"/>
          <p:cNvCxnSpPr/>
          <p:nvPr/>
        </p:nvCxnSpPr>
        <p:spPr>
          <a:xfrm>
            <a:off x="467544" y="2331049"/>
            <a:ext cx="7920880" cy="720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 rot="19800000">
            <a:off x="1181670" y="3355940"/>
            <a:ext cx="540000" cy="72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573740" y="3047319"/>
            <a:ext cx="11448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CN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altLang="zh-CN" b="1" i="1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 </a:t>
            </a:r>
            <a:r>
              <a:rPr lang="en-US" altLang="zh-CN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zh-CN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zh-CN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en-US" altLang="zh-CN" b="1" i="1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</a:t>
            </a:r>
          </a:p>
          <a:p>
            <a:pPr algn="ctr"/>
            <a:r>
              <a:rPr lang="en-US" altLang="zh-CN" b="1" i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en-US" altLang="zh-CN" b="1" i="1" baseline="-25000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r>
              <a:rPr lang="en-US" altLang="zh-CN" b="1" i="1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en-US" altLang="zh-CN" b="1" i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</a:t>
            </a:r>
            <a:r>
              <a:rPr lang="en-US" altLang="zh-CN" b="1" i="1" baseline="-25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lang="zh-CN" altLang="en-US" b="1" baseline="-25000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32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6 -0.00255 L 0.15052 -0.05023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40" y="-238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0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500000">
                                      <p:cBhvr>
                                        <p:cTn id="1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7037E-7 L 0.14792 -0.00046 " pathEditMode="relative" rAng="0" ptsTypes="AA">
                                      <p:cBhvr>
                                        <p:cTn id="1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96" y="-2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0.00347 L 0.14722 0.00046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61" y="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92 -0.00046 L 0.63143 -0.00046 " pathEditMode="relative" rAng="0" ptsTypes="AA">
                                      <p:cBhvr>
                                        <p:cTn id="18" dur="4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67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3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722 0.00046 L 0.62778 0.01019 " pathEditMode="relative" rAng="0" ptsTypes="AA">
                                      <p:cBhvr>
                                        <p:cTn id="20" dur="4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028" y="48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6" presetClass="path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52 -0.05023 L 0.65625 -0.24236 " pathEditMode="relative" rAng="0" ptsTypes="AA">
                                      <p:cBhvr>
                                        <p:cTn id="22" dur="4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91" y="-9514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4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00000" y="35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8" presetClass="emph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Rot by="6600000">
                                      <p:cBhvr>
                                        <p:cTn id="26" dur="4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6" presetClass="emph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8" dur="4000" fill="hold"/>
                                        <p:tgtEl>
                                          <p:spTgt spid="34"/>
                                        </p:tgtEl>
                                      </p:cBhvr>
                                      <p:by x="6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2" dur="5000" fill="hold"/>
                                        <p:tgtEl>
                                          <p:spTgt spid="21"/>
                                        </p:tgtEl>
                                      </p:cBhvr>
                                      <p:by x="10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-4.44444E-6 L 0.67049 -0.23865 " pathEditMode="relative" rAng="0" ptsTypes="AA">
                                      <p:cBhvr>
                                        <p:cTn id="34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68" y="-11944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Rot by="2400000">
                                      <p:cBhvr>
                                        <p:cTn id="36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1.11111E-6 L 0.63629 0.00995 " pathEditMode="relative" rAng="0" ptsTypes="AA">
                                      <p:cBhvr>
                                        <p:cTn id="38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806" y="486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0.63559 0.00556 " pathEditMode="relative" rAng="0" ptsTypes="AA">
                                      <p:cBhvr>
                                        <p:cTn id="40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71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21" grpId="0" animBg="1"/>
      <p:bldP spid="21" grpId="1" animBg="1"/>
      <p:bldP spid="21" grpId="2" animBg="1"/>
      <p:bldP spid="31" grpId="0" animBg="1"/>
      <p:bldP spid="31" grpId="1" animBg="1"/>
      <p:bldP spid="32" grpId="0" animBg="1"/>
      <p:bldP spid="32" grpId="1" animBg="1"/>
      <p:bldP spid="34" grpId="0" animBg="1"/>
      <p:bldP spid="34" grpId="1" animBg="1"/>
      <p:bldP spid="34" grpId="2" animBg="1"/>
      <p:bldP spid="34" grpId="3" animBg="1"/>
      <p:bldP spid="34" grpId="4" animBg="1"/>
      <p:bldP spid="34" grpId="5" animBg="1"/>
      <p:bldP spid="34" grpId="6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8496944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椭圆 6"/>
          <p:cNvSpPr/>
          <p:nvPr/>
        </p:nvSpPr>
        <p:spPr>
          <a:xfrm>
            <a:off x="1938574" y="4797152"/>
            <a:ext cx="689210" cy="13046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179512" y="4702322"/>
            <a:ext cx="2448272" cy="1967038"/>
          </a:xfrm>
          <a:custGeom>
            <a:avLst/>
            <a:gdLst>
              <a:gd name="connsiteX0" fmla="*/ 1626782 w 1626782"/>
              <a:gd name="connsiteY0" fmla="*/ 691117 h 1967038"/>
              <a:gd name="connsiteX1" fmla="*/ 1297172 w 1626782"/>
              <a:gd name="connsiteY1" fmla="*/ 0 h 1967038"/>
              <a:gd name="connsiteX2" fmla="*/ 808075 w 1626782"/>
              <a:gd name="connsiteY2" fmla="*/ 691117 h 1967038"/>
              <a:gd name="connsiteX3" fmla="*/ 223284 w 1626782"/>
              <a:gd name="connsiteY3" fmla="*/ 1967024 h 1967038"/>
              <a:gd name="connsiteX4" fmla="*/ 0 w 1626782"/>
              <a:gd name="connsiteY4" fmla="*/ 712382 h 1967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26782" h="1967038">
                <a:moveTo>
                  <a:pt x="1626782" y="691117"/>
                </a:moveTo>
                <a:cubicBezTo>
                  <a:pt x="1530202" y="345558"/>
                  <a:pt x="1433623" y="0"/>
                  <a:pt x="1297172" y="0"/>
                </a:cubicBezTo>
                <a:cubicBezTo>
                  <a:pt x="1160721" y="0"/>
                  <a:pt x="987056" y="363280"/>
                  <a:pt x="808075" y="691117"/>
                </a:cubicBezTo>
                <a:cubicBezTo>
                  <a:pt x="629094" y="1018954"/>
                  <a:pt x="357963" y="1963480"/>
                  <a:pt x="223284" y="1967024"/>
                </a:cubicBezTo>
                <a:cubicBezTo>
                  <a:pt x="88605" y="1970568"/>
                  <a:pt x="44302" y="1341475"/>
                  <a:pt x="0" y="712382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 rot="19411659">
            <a:off x="1300662" y="5336943"/>
            <a:ext cx="534888" cy="72008"/>
          </a:xfrm>
          <a:prstGeom prst="ellipse">
            <a:avLst/>
          </a:prstGeom>
          <a:solidFill>
            <a:srgbClr val="00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>
            <a:off x="35496" y="5373216"/>
            <a:ext cx="9000000" cy="7200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7"/>
          <p:cNvSpPr>
            <a:spLocks noGrp="1" noChangeArrowheads="1"/>
          </p:cNvSpPr>
          <p:nvPr>
            <p:ph type="title"/>
          </p:nvPr>
        </p:nvSpPr>
        <p:spPr>
          <a:xfrm>
            <a:off x="-34925" y="116434"/>
            <a:ext cx="9287445" cy="576262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zh-CN" sz="2400" b="1" dirty="0">
                <a:solidFill>
                  <a:srgbClr val="FF0000"/>
                </a:solidFill>
                <a:ea typeface="黑体" pitchFamily="49" charset="-122"/>
              </a:rPr>
              <a:t>Minimization of energy spread in a </a:t>
            </a:r>
            <a:r>
              <a:rPr lang="en-US" altLang="zh-CN" sz="2400" b="1" dirty="0" smtClean="0">
                <a:solidFill>
                  <a:srgbClr val="FF0000"/>
                </a:solidFill>
                <a:ea typeface="黑体" pitchFamily="49" charset="-122"/>
              </a:rPr>
              <a:t>cascaded </a:t>
            </a:r>
            <a:r>
              <a:rPr lang="en-US" altLang="zh-CN" sz="2400" b="1" dirty="0">
                <a:solidFill>
                  <a:srgbClr val="FF0000"/>
                </a:solidFill>
                <a:ea typeface="黑体" pitchFamily="49" charset="-122"/>
              </a:rPr>
              <a:t>LWFA </a:t>
            </a:r>
            <a:br>
              <a:rPr lang="en-US" altLang="zh-CN" sz="2400" b="1" dirty="0">
                <a:solidFill>
                  <a:srgbClr val="FF0000"/>
                </a:solidFill>
                <a:ea typeface="黑体" pitchFamily="49" charset="-122"/>
              </a:rPr>
            </a:br>
            <a:r>
              <a:rPr lang="en-US" altLang="zh-CN" sz="2400" b="1" dirty="0">
                <a:solidFill>
                  <a:srgbClr val="0000FF"/>
                </a:solidFill>
                <a:ea typeface="黑体" pitchFamily="49" charset="-122"/>
              </a:rPr>
              <a:t>via velocity </a:t>
            </a:r>
            <a:r>
              <a:rPr lang="en-US" altLang="zh-CN" sz="2400" b="1" dirty="0" smtClean="0">
                <a:solidFill>
                  <a:srgbClr val="0000FF"/>
                </a:solidFill>
                <a:ea typeface="黑体" pitchFamily="49" charset="-122"/>
              </a:rPr>
              <a:t>bunching (e-beam compression)</a:t>
            </a:r>
            <a:endParaRPr lang="zh-CN" altLang="en-US" sz="2400" b="1" dirty="0" smtClean="0">
              <a:solidFill>
                <a:srgbClr val="FF0000"/>
              </a:solidFill>
              <a:ea typeface="黑体" pitchFamily="49" charset="-122"/>
            </a:endParaRPr>
          </a:p>
        </p:txBody>
      </p:sp>
      <p:sp>
        <p:nvSpPr>
          <p:cNvPr id="13" name="Line 3"/>
          <p:cNvSpPr>
            <a:spLocks noChangeShapeType="1"/>
          </p:cNvSpPr>
          <p:nvPr/>
        </p:nvSpPr>
        <p:spPr bwMode="auto">
          <a:xfrm>
            <a:off x="-35496" y="836712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3576082" y="6453336"/>
            <a:ext cx="5567918" cy="369332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</a:pPr>
            <a:r>
              <a:rPr lang="en-US" altLang="zh-CN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Zhijun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Zhang </a:t>
            </a:r>
            <a:r>
              <a:rPr lang="en-US" altLang="zh-CN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Phys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Plasmas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23, 053106 (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2016)</a:t>
            </a:r>
            <a:endParaRPr lang="en-US" altLang="zh-CN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4558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6600000">
                                      <p:cBhvr>
                                        <p:cTn id="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0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-3.33333E-6 L 0.60747 0.00811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08" y="394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0.6441 0.00833 " pathEditMode="relative" rAng="0" ptsTypes="AA">
                                      <p:cBhvr>
                                        <p:cTn id="1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205" y="417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81481E-6 L 0.63559 0.00555 " pathEditMode="relative" rAng="0" ptsTypes="AA">
                                      <p:cBhvr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771" y="27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3000" fill="hold"/>
                                        <p:tgtEl>
                                          <p:spTgt spid="9"/>
                                        </p:tgtEl>
                                      </p:cBhvr>
                                      <p:by x="10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9" grpId="1" animBg="1"/>
      <p:bldP spid="9" grpId="2" animBg="1"/>
      <p:bldP spid="9" grpId="3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/>
          <p:nvPr/>
        </p:nvPicPr>
        <p:blipFill rotWithShape="1">
          <a:blip r:embed="rId2" cstate="print"/>
          <a:srcRect b="42426"/>
          <a:stretch/>
        </p:blipFill>
        <p:spPr>
          <a:xfrm>
            <a:off x="107984" y="1557152"/>
            <a:ext cx="4320000" cy="3240000"/>
          </a:xfrm>
          <a:prstGeom prst="rect">
            <a:avLst/>
          </a:prstGeom>
        </p:spPr>
      </p:pic>
      <p:pic>
        <p:nvPicPr>
          <p:cNvPr id="5" name="图片 4"/>
          <p:cNvPicPr/>
          <p:nvPr/>
        </p:nvPicPr>
        <p:blipFill rotWithShape="1">
          <a:blip r:embed="rId2" cstate="print"/>
          <a:srcRect t="56643"/>
          <a:stretch/>
        </p:blipFill>
        <p:spPr>
          <a:xfrm>
            <a:off x="4444464" y="2564904"/>
            <a:ext cx="4320000" cy="2520000"/>
          </a:xfrm>
          <a:prstGeom prst="rect">
            <a:avLst/>
          </a:prstGeom>
        </p:spPr>
      </p:pic>
      <p:sp>
        <p:nvSpPr>
          <p:cNvPr id="6" name="Rectangle 7"/>
          <p:cNvSpPr>
            <a:spLocks noGrp="1" noChangeArrowheads="1"/>
          </p:cNvSpPr>
          <p:nvPr>
            <p:ph type="title"/>
          </p:nvPr>
        </p:nvSpPr>
        <p:spPr>
          <a:xfrm>
            <a:off x="-34925" y="188913"/>
            <a:ext cx="8678863" cy="576262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en-US" altLang="zh-CN" sz="3200" dirty="0" smtClean="0">
                <a:solidFill>
                  <a:schemeClr val="bg1"/>
                </a:solidFill>
                <a:ea typeface="黑体" pitchFamily="49" charset="-122"/>
              </a:rPr>
              <a:t>PIC</a:t>
            </a:r>
            <a:r>
              <a:rPr lang="zh-CN" altLang="en-US" sz="3200" dirty="0" smtClean="0">
                <a:solidFill>
                  <a:schemeClr val="bg1"/>
                </a:solidFill>
                <a:ea typeface="黑体" pitchFamily="49" charset="-122"/>
              </a:rPr>
              <a:t>模拟</a:t>
            </a:r>
          </a:p>
        </p:txBody>
      </p:sp>
      <p:sp>
        <p:nvSpPr>
          <p:cNvPr id="7" name="矩形 6"/>
          <p:cNvSpPr/>
          <p:nvPr/>
        </p:nvSpPr>
        <p:spPr>
          <a:xfrm>
            <a:off x="395536" y="4839543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i="1" kern="0" dirty="0">
                <a:solidFill>
                  <a:srgbClr val="000000"/>
                </a:solidFill>
              </a:rPr>
              <a:t>l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1</a:t>
            </a:r>
            <a:r>
              <a:rPr lang="en-US" altLang="zh-CN" sz="1800" kern="0" dirty="0">
                <a:solidFill>
                  <a:srgbClr val="000000"/>
                </a:solidFill>
              </a:rPr>
              <a:t>=1300</a:t>
            </a:r>
            <a:r>
              <a:rPr lang="en-US" altLang="zh-CN" sz="1800" i="1" kern="0" dirty="0">
                <a:solidFill>
                  <a:srgbClr val="000000"/>
                </a:solidFill>
              </a:rPr>
              <a:t>λ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0</a:t>
            </a:r>
            <a:r>
              <a:rPr lang="zh-CN" altLang="zh-CN" sz="18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1800" i="1" kern="0" dirty="0">
                <a:solidFill>
                  <a:srgbClr val="000000"/>
                </a:solidFill>
              </a:rPr>
              <a:t>l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4</a:t>
            </a:r>
            <a:r>
              <a:rPr lang="en-US" altLang="zh-CN" sz="1800" kern="0" dirty="0">
                <a:solidFill>
                  <a:srgbClr val="000000"/>
                </a:solidFill>
              </a:rPr>
              <a:t>=1400</a:t>
            </a:r>
            <a:r>
              <a:rPr lang="en-US" altLang="zh-CN" sz="1800" i="1" kern="0" dirty="0">
                <a:solidFill>
                  <a:srgbClr val="000000"/>
                </a:solidFill>
              </a:rPr>
              <a:t>λ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0</a:t>
            </a:r>
            <a:r>
              <a:rPr lang="zh-CN" altLang="zh-CN" sz="18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1800" i="1" kern="0" dirty="0">
                <a:solidFill>
                  <a:srgbClr val="000000"/>
                </a:solidFill>
              </a:rPr>
              <a:t>l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5</a:t>
            </a:r>
            <a:r>
              <a:rPr lang="en-US" altLang="zh-CN" sz="1800" kern="0" dirty="0">
                <a:solidFill>
                  <a:srgbClr val="000000"/>
                </a:solidFill>
              </a:rPr>
              <a:t>=6</a:t>
            </a:r>
            <a:r>
              <a:rPr lang="en-US" altLang="zh-CN" sz="1800" i="1" kern="0" dirty="0">
                <a:solidFill>
                  <a:srgbClr val="000000"/>
                </a:solidFill>
              </a:rPr>
              <a:t>l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2</a:t>
            </a:r>
            <a:r>
              <a:rPr lang="en-US" altLang="zh-CN" sz="1800" kern="0" dirty="0">
                <a:solidFill>
                  <a:srgbClr val="000000"/>
                </a:solidFill>
              </a:rPr>
              <a:t>=6</a:t>
            </a:r>
            <a:r>
              <a:rPr lang="en-US" altLang="zh-CN" sz="1800" i="1" kern="0" dirty="0">
                <a:solidFill>
                  <a:srgbClr val="000000"/>
                </a:solidFill>
              </a:rPr>
              <a:t>l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3</a:t>
            </a:r>
            <a:r>
              <a:rPr lang="en-US" altLang="zh-CN" sz="1800" kern="0" dirty="0">
                <a:solidFill>
                  <a:srgbClr val="000000"/>
                </a:solidFill>
              </a:rPr>
              <a:t>=600</a:t>
            </a:r>
            <a:r>
              <a:rPr lang="en-US" altLang="zh-CN" sz="1800" i="1" kern="0" dirty="0">
                <a:solidFill>
                  <a:srgbClr val="000000"/>
                </a:solidFill>
              </a:rPr>
              <a:t>λ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0</a:t>
            </a:r>
            <a:r>
              <a:rPr lang="zh-CN" altLang="zh-CN" sz="18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1800" kern="0" dirty="0">
                <a:solidFill>
                  <a:srgbClr val="000000"/>
                </a:solidFill>
              </a:rPr>
              <a:t>Δ</a:t>
            </a:r>
            <a:r>
              <a:rPr lang="en-US" altLang="zh-CN" sz="1800" i="1" kern="0" dirty="0">
                <a:solidFill>
                  <a:srgbClr val="000000"/>
                </a:solidFill>
              </a:rPr>
              <a:t>l</a:t>
            </a:r>
            <a:r>
              <a:rPr lang="en-US" altLang="zh-CN" sz="1800" kern="0" dirty="0">
                <a:solidFill>
                  <a:srgbClr val="000000"/>
                </a:solidFill>
              </a:rPr>
              <a:t>=6</a:t>
            </a:r>
            <a:r>
              <a:rPr lang="en-US" altLang="zh-CN" sz="1800" i="1" kern="0" dirty="0">
                <a:solidFill>
                  <a:srgbClr val="000000"/>
                </a:solidFill>
              </a:rPr>
              <a:t>λ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0</a:t>
            </a:r>
            <a:r>
              <a:rPr lang="zh-CN" altLang="zh-CN" sz="18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endParaRPr lang="en-US" altLang="zh-CN" sz="1800" kern="0" dirty="0">
              <a:solidFill>
                <a:srgbClr val="000000"/>
              </a:solidFill>
              <a:cs typeface="Times New Roman" panose="02020603050405020304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i="1" kern="0" dirty="0">
                <a:solidFill>
                  <a:srgbClr val="000000"/>
                </a:solidFill>
              </a:rPr>
              <a:t>n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1</a:t>
            </a:r>
            <a:r>
              <a:rPr lang="en-US" altLang="zh-CN" sz="1800" kern="0" dirty="0">
                <a:solidFill>
                  <a:srgbClr val="000000"/>
                </a:solidFill>
              </a:rPr>
              <a:t>=5.2×10</a:t>
            </a:r>
            <a:r>
              <a:rPr lang="en-US" altLang="zh-CN" sz="1800" kern="0" baseline="30000" dirty="0">
                <a:solidFill>
                  <a:srgbClr val="000000"/>
                </a:solidFill>
              </a:rPr>
              <a:t>18</a:t>
            </a:r>
            <a:r>
              <a:rPr lang="en-US" altLang="zh-CN" sz="1800" kern="0" dirty="0">
                <a:solidFill>
                  <a:srgbClr val="000000"/>
                </a:solidFill>
              </a:rPr>
              <a:t>cm</a:t>
            </a:r>
            <a:r>
              <a:rPr lang="en-US" altLang="zh-CN" sz="1800" kern="0" baseline="30000" dirty="0">
                <a:solidFill>
                  <a:srgbClr val="000000"/>
                </a:solidFill>
              </a:rPr>
              <a:t>-3</a:t>
            </a:r>
            <a:r>
              <a:rPr lang="zh-CN" altLang="zh-CN" sz="18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1800" i="1" kern="0" dirty="0">
                <a:solidFill>
                  <a:srgbClr val="000000"/>
                </a:solidFill>
              </a:rPr>
              <a:t>n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2</a:t>
            </a:r>
            <a:r>
              <a:rPr lang="en-US" altLang="zh-CN" sz="1800" kern="0" dirty="0">
                <a:solidFill>
                  <a:srgbClr val="000000"/>
                </a:solidFill>
              </a:rPr>
              <a:t>=0.94</a:t>
            </a:r>
            <a:r>
              <a:rPr lang="en-US" altLang="zh-CN" sz="1800" i="1" kern="0" dirty="0">
                <a:solidFill>
                  <a:srgbClr val="000000"/>
                </a:solidFill>
              </a:rPr>
              <a:t>n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1</a:t>
            </a:r>
            <a:r>
              <a:rPr lang="zh-CN" altLang="zh-CN" sz="18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1800" i="1" kern="0" dirty="0">
                <a:solidFill>
                  <a:srgbClr val="000000"/>
                </a:solidFill>
              </a:rPr>
              <a:t>n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3</a:t>
            </a:r>
            <a:r>
              <a:rPr lang="en-US" altLang="zh-CN" sz="1800" kern="0" dirty="0">
                <a:solidFill>
                  <a:srgbClr val="000000"/>
                </a:solidFill>
              </a:rPr>
              <a:t>=0.42</a:t>
            </a:r>
            <a:r>
              <a:rPr lang="en-US" altLang="zh-CN" sz="1800" i="1" kern="0" dirty="0">
                <a:solidFill>
                  <a:srgbClr val="000000"/>
                </a:solidFill>
              </a:rPr>
              <a:t>n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2</a:t>
            </a:r>
            <a:r>
              <a:rPr lang="zh-CN" altLang="zh-CN" sz="1800" kern="0" dirty="0">
                <a:solidFill>
                  <a:srgbClr val="000000"/>
                </a:solidFill>
                <a:cs typeface="Times New Roman" panose="02020603050405020304" pitchFamily="18" charset="0"/>
              </a:rPr>
              <a:t>、</a:t>
            </a:r>
            <a:r>
              <a:rPr lang="en-US" altLang="zh-CN" sz="1800" i="1" kern="0" dirty="0">
                <a:solidFill>
                  <a:srgbClr val="000000"/>
                </a:solidFill>
              </a:rPr>
              <a:t>n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4</a:t>
            </a:r>
            <a:r>
              <a:rPr lang="en-US" altLang="zh-CN" sz="1800" kern="0" dirty="0">
                <a:solidFill>
                  <a:srgbClr val="000000"/>
                </a:solidFill>
              </a:rPr>
              <a:t>=0.36</a:t>
            </a:r>
            <a:r>
              <a:rPr lang="en-US" altLang="zh-CN" sz="1800" i="1" kern="0" dirty="0">
                <a:solidFill>
                  <a:srgbClr val="000000"/>
                </a:solidFill>
              </a:rPr>
              <a:t>n</a:t>
            </a:r>
            <a:r>
              <a:rPr lang="en-US" altLang="zh-CN" sz="1800" kern="0" baseline="-25000" dirty="0">
                <a:solidFill>
                  <a:srgbClr val="000000"/>
                </a:solidFill>
              </a:rPr>
              <a:t>3</a:t>
            </a:r>
            <a:endParaRPr lang="zh-CN" altLang="en-US" sz="1800" dirty="0">
              <a:solidFill>
                <a:srgbClr val="000000"/>
              </a:solidFill>
            </a:endParaRPr>
          </a:p>
        </p:txBody>
      </p:sp>
      <p:sp>
        <p:nvSpPr>
          <p:cNvPr id="10" name="矩形标注 9"/>
          <p:cNvSpPr/>
          <p:nvPr/>
        </p:nvSpPr>
        <p:spPr>
          <a:xfrm>
            <a:off x="4788024" y="1220191"/>
            <a:ext cx="1584176" cy="1342193"/>
          </a:xfrm>
          <a:prstGeom prst="wedgeRectCallout">
            <a:avLst>
              <a:gd name="adj1" fmla="val -4472"/>
              <a:gd name="adj2" fmla="val 71314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Δ</a:t>
            </a:r>
            <a:r>
              <a:rPr lang="en-US" altLang="zh-CN" sz="1600" i="1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ε</a:t>
            </a:r>
            <a:r>
              <a:rPr lang="en-US" altLang="zh-CN" sz="1600" i="1" kern="0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z</a:t>
            </a:r>
            <a:r>
              <a:rPr lang="en-US" altLang="zh-CN" sz="1600" kern="0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0</a:t>
            </a:r>
            <a:r>
              <a:rPr lang="en-US" altLang="zh-CN" sz="16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= -0.53 MeV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l</a:t>
            </a:r>
            <a:r>
              <a:rPr lang="en-US" altLang="zh-CN" sz="1600" i="1" kern="0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z</a:t>
            </a:r>
            <a:r>
              <a:rPr lang="en-US" altLang="zh-CN" sz="16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=0.43 μm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sz="1600" kern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Δ</a:t>
            </a:r>
            <a:r>
              <a:rPr lang="en-US" altLang="zh-CN" sz="1600" i="1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ε‘</a:t>
            </a:r>
            <a:r>
              <a:rPr lang="en-US" altLang="zh-CN" sz="1600" i="1" kern="0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z0</a:t>
            </a:r>
            <a:r>
              <a:rPr lang="en-US" altLang="zh-CN" sz="16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= -1.23 MeV/μm</a:t>
            </a:r>
            <a:endParaRPr lang="zh-CN" altLang="en-US" sz="1600" dirty="0">
              <a:solidFill>
                <a:srgbClr val="000000"/>
              </a:solidFill>
            </a:endParaRPr>
          </a:p>
        </p:txBody>
      </p:sp>
      <p:sp>
        <p:nvSpPr>
          <p:cNvPr id="11" name="矩形标注 10"/>
          <p:cNvSpPr/>
          <p:nvPr/>
        </p:nvSpPr>
        <p:spPr>
          <a:xfrm>
            <a:off x="7164288" y="1220191"/>
            <a:ext cx="1440160" cy="1320271"/>
          </a:xfrm>
          <a:prstGeom prst="wedgeRectCallout">
            <a:avLst>
              <a:gd name="adj1" fmla="val 23184"/>
              <a:gd name="adj2" fmla="val 106521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Δ</a:t>
            </a:r>
            <a:r>
              <a:rPr lang="en-US" altLang="zh-CN" sz="1600" i="1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ε</a:t>
            </a:r>
            <a:r>
              <a:rPr lang="en-US" altLang="zh-CN" sz="1600" i="1" kern="0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z </a:t>
            </a:r>
            <a:r>
              <a:rPr lang="en-US" altLang="zh-CN" sz="16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=0.86 MeV </a:t>
            </a:r>
            <a:r>
              <a:rPr lang="en-US" altLang="zh-CN" sz="1600" i="1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l</a:t>
            </a:r>
            <a:r>
              <a:rPr lang="en-US" altLang="zh-CN" sz="1600" i="1" kern="0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z</a:t>
            </a:r>
            <a:r>
              <a:rPr lang="en-US" altLang="zh-CN" sz="16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=0.15 μm</a:t>
            </a:r>
            <a:endParaRPr lang="zh-CN" altLang="en-US" sz="1600" dirty="0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altLang="zh-CN" sz="1600" kern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Δ</a:t>
            </a:r>
            <a:r>
              <a:rPr lang="en-US" altLang="zh-CN" sz="1600" i="1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ε‘</a:t>
            </a:r>
            <a:r>
              <a:rPr lang="en-US" altLang="zh-CN" sz="1600" i="1" kern="0" baseline="-25000" dirty="0">
                <a:solidFill>
                  <a:srgbClr val="000000"/>
                </a:solidFill>
                <a:latin typeface="Times New Roman" panose="02020603050405020304" pitchFamily="18" charset="0"/>
              </a:rPr>
              <a:t>z0</a:t>
            </a:r>
            <a:r>
              <a:rPr lang="en-US" altLang="zh-CN" sz="1600" kern="0" dirty="0">
                <a:solidFill>
                  <a:srgbClr val="000000"/>
                </a:solidFill>
                <a:latin typeface="Times New Roman" panose="02020603050405020304" pitchFamily="18" charset="0"/>
              </a:rPr>
              <a:t>= 5.63 MeV/μm</a:t>
            </a:r>
            <a:endParaRPr lang="zh-CN" altLang="en-US" sz="1600" dirty="0">
              <a:solidFill>
                <a:srgbClr val="000000"/>
              </a:solidFill>
            </a:endParaRPr>
          </a:p>
        </p:txBody>
      </p:sp>
      <p:sp>
        <p:nvSpPr>
          <p:cNvPr id="14" name="矩形标注 13"/>
          <p:cNvSpPr/>
          <p:nvPr/>
        </p:nvSpPr>
        <p:spPr>
          <a:xfrm>
            <a:off x="6279564" y="5085842"/>
            <a:ext cx="1748820" cy="1224136"/>
          </a:xfrm>
          <a:prstGeom prst="wedgeRectCallout">
            <a:avLst>
              <a:gd name="adj1" fmla="val -31822"/>
              <a:gd name="adj2" fmla="val -110238"/>
            </a:avLst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ε</a:t>
            </a:r>
            <a:r>
              <a:rPr lang="en-US" altLang="zh-CN" sz="1600" i="1" kern="0" baseline="-25000" dirty="0">
                <a:solidFill>
                  <a:srgbClr val="C00000"/>
                </a:solidFill>
                <a:latin typeface="Times New Roman" panose="02020603050405020304" pitchFamily="18" charset="0"/>
              </a:rPr>
              <a:t>p</a:t>
            </a:r>
            <a:r>
              <a:rPr lang="zh-CN" altLang="en-US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：</a:t>
            </a:r>
            <a:r>
              <a:rPr lang="en-US" altLang="zh-CN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784.0 MeV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Δ</a:t>
            </a:r>
            <a:r>
              <a:rPr lang="en-US" altLang="zh-CN" sz="1600" i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ε</a:t>
            </a:r>
            <a:r>
              <a:rPr lang="en-US" altLang="zh-CN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=1.6 MeV </a:t>
            </a:r>
            <a:r>
              <a:rPr lang="en-US" altLang="zh-CN" sz="1600" i="1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l</a:t>
            </a:r>
            <a:r>
              <a:rPr lang="en-US" altLang="zh-CN" sz="1600" i="1" kern="0" baseline="-25000" dirty="0">
                <a:solidFill>
                  <a:srgbClr val="C00000"/>
                </a:solidFill>
                <a:latin typeface="Times New Roman" panose="02020603050405020304" pitchFamily="18" charset="0"/>
              </a:rPr>
              <a:t>z</a:t>
            </a:r>
            <a:r>
              <a:rPr lang="en-US" altLang="zh-CN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=0.18 μm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rms ES</a:t>
            </a:r>
            <a:r>
              <a:rPr lang="zh-CN" altLang="en-US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：</a:t>
            </a:r>
            <a:r>
              <a:rPr lang="en-US" altLang="zh-CN" sz="1600" kern="0" dirty="0">
                <a:solidFill>
                  <a:srgbClr val="C00000"/>
                </a:solidFill>
                <a:latin typeface="Times New Roman" panose="02020603050405020304" pitchFamily="18" charset="0"/>
              </a:rPr>
              <a:t>0.20%</a:t>
            </a:r>
            <a:endParaRPr lang="zh-CN" altLang="en-US" sz="1600" dirty="0">
              <a:solidFill>
                <a:srgbClr val="C00000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860032" y="2992486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srgbClr val="000000"/>
                </a:solidFill>
              </a:rPr>
              <a:t> </a:t>
            </a:r>
            <a:r>
              <a:rPr lang="en-US" altLang="zh-CN" sz="1800" kern="0" dirty="0">
                <a:solidFill>
                  <a:srgbClr val="FF0000"/>
                </a:solidFill>
              </a:rPr>
              <a:t>I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79564" y="3019920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srgbClr val="FF0000"/>
                </a:solidFill>
                <a:latin typeface="Times New Roman" panose="02020603050405020304" pitchFamily="18" charset="0"/>
              </a:rPr>
              <a:t>II</a:t>
            </a:r>
          </a:p>
        </p:txBody>
      </p:sp>
      <p:sp>
        <p:nvSpPr>
          <p:cNvPr id="18" name="矩形 17"/>
          <p:cNvSpPr/>
          <p:nvPr/>
        </p:nvSpPr>
        <p:spPr>
          <a:xfrm>
            <a:off x="7668344" y="30596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srgbClr val="FF0000"/>
                </a:solidFill>
                <a:latin typeface="Times New Roman" panose="02020603050405020304" pitchFamily="18" charset="0"/>
              </a:rPr>
              <a:t>III</a:t>
            </a:r>
          </a:p>
        </p:txBody>
      </p:sp>
      <p:sp>
        <p:nvSpPr>
          <p:cNvPr id="19" name="矩形 18"/>
          <p:cNvSpPr/>
          <p:nvPr/>
        </p:nvSpPr>
        <p:spPr>
          <a:xfrm>
            <a:off x="4884363" y="4177447"/>
            <a:ext cx="4267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srgbClr val="FF0000"/>
                </a:solidFill>
                <a:latin typeface="Times New Roman" panose="02020603050405020304" pitchFamily="18" charset="0"/>
              </a:rPr>
              <a:t>Ⅳ</a:t>
            </a:r>
          </a:p>
        </p:txBody>
      </p:sp>
      <p:sp>
        <p:nvSpPr>
          <p:cNvPr id="20" name="矩形 19"/>
          <p:cNvSpPr/>
          <p:nvPr/>
        </p:nvSpPr>
        <p:spPr>
          <a:xfrm>
            <a:off x="6516216" y="4177447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srgbClr val="FF0000"/>
                </a:solidFill>
              </a:rPr>
              <a:t>Ⅴ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95536" y="4181084"/>
            <a:ext cx="3193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srgbClr val="000000"/>
                </a:solidFill>
              </a:rPr>
              <a:t> </a:t>
            </a:r>
            <a:r>
              <a:rPr lang="en-US" altLang="zh-CN" sz="1800" kern="0" dirty="0">
                <a:solidFill>
                  <a:srgbClr val="FF0000"/>
                </a:solidFill>
              </a:rPr>
              <a:t>I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857182" y="4177447"/>
            <a:ext cx="3385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srgbClr val="FF0000"/>
                </a:solidFill>
                <a:latin typeface="Times New Roman" panose="02020603050405020304" pitchFamily="18" charset="0"/>
              </a:rPr>
              <a:t>II</a:t>
            </a:r>
          </a:p>
        </p:txBody>
      </p:sp>
      <p:sp>
        <p:nvSpPr>
          <p:cNvPr id="24" name="矩形 23"/>
          <p:cNvSpPr/>
          <p:nvPr/>
        </p:nvSpPr>
        <p:spPr>
          <a:xfrm>
            <a:off x="3275856" y="4149080"/>
            <a:ext cx="9396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1800" kern="0" dirty="0">
                <a:solidFill>
                  <a:srgbClr val="FF0000"/>
                </a:solidFill>
              </a:rPr>
              <a:t>Ⅳ </a:t>
            </a:r>
            <a:r>
              <a:rPr lang="en-US" altLang="zh-CN" sz="1800" kern="0" dirty="0">
                <a:solidFill>
                  <a:srgbClr val="FF0000"/>
                </a:solidFill>
                <a:cs typeface="Times New Roman" panose="02020603050405020304" pitchFamily="18" charset="0"/>
              </a:rPr>
              <a:t>→ </a:t>
            </a:r>
            <a:r>
              <a:rPr lang="en-US" altLang="zh-CN" sz="1800" kern="0" dirty="0">
                <a:solidFill>
                  <a:srgbClr val="FF0000"/>
                </a:solidFill>
              </a:rPr>
              <a:t>Ⅴ</a:t>
            </a:r>
            <a:endParaRPr lang="zh-CN" altLang="en-US" sz="1800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95536" y="6372036"/>
            <a:ext cx="5567918" cy="369332"/>
          </a:xfrm>
          <a:prstGeom prst="rect">
            <a:avLst/>
          </a:prstGeom>
          <a:ln>
            <a:solidFill>
              <a:srgbClr val="0000FF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457200" indent="-457200">
              <a:spcBef>
                <a:spcPts val="600"/>
              </a:spcBef>
            </a:pPr>
            <a:r>
              <a:rPr lang="en-US" altLang="zh-CN" sz="18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Zhijun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Zhang </a:t>
            </a:r>
            <a:r>
              <a:rPr lang="en-US" altLang="zh-CN" sz="1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et al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., Phys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Plasmas </a:t>
            </a:r>
            <a:r>
              <a:rPr lang="en-US" altLang="zh-CN" sz="1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23, 053106 (</a:t>
            </a:r>
            <a:r>
              <a:rPr lang="en-US" altLang="zh-CN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2016)</a:t>
            </a:r>
            <a:endParaRPr lang="en-US" altLang="zh-CN" sz="1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Rectangle 7"/>
          <p:cNvSpPr txBox="1">
            <a:spLocks noChangeArrowheads="1"/>
          </p:cNvSpPr>
          <p:nvPr/>
        </p:nvSpPr>
        <p:spPr bwMode="auto">
          <a:xfrm>
            <a:off x="-34925" y="116434"/>
            <a:ext cx="928744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2"/>
                </a:solidFill>
                <a:latin typeface="Times New Roman" pitchFamily="18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400" b="1" dirty="0">
                <a:solidFill>
                  <a:srgbClr val="FF0000"/>
                </a:solidFill>
                <a:ea typeface="黑体" pitchFamily="49" charset="-122"/>
              </a:rPr>
              <a:t>Minimization of energy spread in a cascaded LWFA </a:t>
            </a:r>
            <a:br>
              <a:rPr lang="en-US" altLang="zh-CN" sz="2400" b="1" dirty="0">
                <a:solidFill>
                  <a:srgbClr val="FF0000"/>
                </a:solidFill>
                <a:ea typeface="黑体" pitchFamily="49" charset="-122"/>
              </a:rPr>
            </a:br>
            <a:r>
              <a:rPr lang="en-US" altLang="zh-CN" sz="2400" b="1" dirty="0">
                <a:solidFill>
                  <a:srgbClr val="0000FF"/>
                </a:solidFill>
                <a:ea typeface="黑体" pitchFamily="49" charset="-122"/>
              </a:rPr>
              <a:t>via velocity bunching (e-beam compression)</a:t>
            </a:r>
            <a:endParaRPr lang="zh-CN" altLang="en-US" sz="2400" b="1" dirty="0" smtClean="0">
              <a:solidFill>
                <a:srgbClr val="FF0000"/>
              </a:solidFill>
              <a:ea typeface="黑体" pitchFamily="49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979" y="1056229"/>
            <a:ext cx="8872517" cy="4983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Line 3"/>
          <p:cNvSpPr>
            <a:spLocks noChangeShapeType="1"/>
          </p:cNvSpPr>
          <p:nvPr/>
        </p:nvSpPr>
        <p:spPr bwMode="auto">
          <a:xfrm>
            <a:off x="-35496" y="836712"/>
            <a:ext cx="9144000" cy="0"/>
          </a:xfrm>
          <a:prstGeom prst="line">
            <a:avLst/>
          </a:prstGeom>
          <a:noFill/>
          <a:ln w="57150" cmpd="thickThin">
            <a:solidFill>
              <a:srgbClr val="FF33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16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4.2|13.9|9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8.2|11.5|26.9"/>
</p:tagLst>
</file>

<file path=ppt/theme/theme1.xml><?xml version="1.0" encoding="utf-8"?>
<a:theme xmlns:a="http://schemas.openxmlformats.org/drawingml/2006/main" name="默认设计模板">
  <a:themeElements>
    <a:clrScheme name="默认设计模板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默认设计模板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CN" alt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宋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11088835</TotalTime>
  <Words>1452</Words>
  <Application>Microsoft Office PowerPoint</Application>
  <PresentationFormat>全屏显示(4:3)</PresentationFormat>
  <Paragraphs>252</Paragraphs>
  <Slides>32</Slides>
  <Notes>13</Notes>
  <HiddenSlides>1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35" baseType="lpstr">
      <vt:lpstr>默认设计模板</vt:lpstr>
      <vt:lpstr>公式</vt:lpstr>
      <vt:lpstr>Equation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Minimization of energy spread in a cascaded LWFA  via velocity bunching (e-beam compression)</vt:lpstr>
      <vt:lpstr>Minimization of energy spread in a cascaded LWFA  via velocity bunching (e-beam compression)</vt:lpstr>
      <vt:lpstr>PIC模拟</vt:lpstr>
      <vt:lpstr>PowerPoint 演示文稿</vt:lpstr>
      <vt:lpstr>级联尾场电子加速机制的提出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SIOM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USERS</dc:creator>
  <cp:lastModifiedBy>Jasson</cp:lastModifiedBy>
  <cp:revision>2207</cp:revision>
  <cp:lastPrinted>2016-05-19T09:07:50Z</cp:lastPrinted>
  <dcterms:created xsi:type="dcterms:W3CDTF">2004-12-21T03:36:44Z</dcterms:created>
  <dcterms:modified xsi:type="dcterms:W3CDTF">2021-01-15T02:27:56Z</dcterms:modified>
</cp:coreProperties>
</file>