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303" r:id="rId3"/>
    <p:sldId id="300" r:id="rId4"/>
    <p:sldId id="261" r:id="rId5"/>
    <p:sldId id="293" r:id="rId6"/>
    <p:sldId id="275" r:id="rId7"/>
    <p:sldId id="269" r:id="rId8"/>
    <p:sldId id="277" r:id="rId9"/>
    <p:sldId id="296" r:id="rId10"/>
    <p:sldId id="279" r:id="rId11"/>
    <p:sldId id="297" r:id="rId12"/>
    <p:sldId id="280" r:id="rId13"/>
    <p:sldId id="304" r:id="rId14"/>
    <p:sldId id="281" r:id="rId15"/>
    <p:sldId id="301" r:id="rId16"/>
    <p:sldId id="306" r:id="rId17"/>
    <p:sldId id="305" r:id="rId18"/>
    <p:sldId id="291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周 诗宇" initials="周" lastIdx="1" clrIdx="0">
    <p:extLst>
      <p:ext uri="{19B8F6BF-5375-455C-9EA6-DF929625EA0E}">
        <p15:presenceInfo xmlns:p15="http://schemas.microsoft.com/office/powerpoint/2012/main" userId="e4bf5e696949f16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307D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86" autoAdjust="0"/>
  </p:normalViewPr>
  <p:slideViewPr>
    <p:cSldViewPr snapToGrid="0">
      <p:cViewPr varScale="1">
        <p:scale>
          <a:sx n="107" d="100"/>
          <a:sy n="107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D950A-3D9B-4B67-89DB-F7476699311F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B6B75C-09C0-4B6F-866C-8CCD7346D4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8274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2B9CBB-DF8B-4C55-BF34-43CAAFED629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1212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电子响应。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B6B75C-09C0-4B6F-866C-8CCD7346D4B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6998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对撞机取得重大成就。梯度限制。装置巨大。我们需要更高梯度的加速机制。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B6B75C-09C0-4B6F-866C-8CCD7346D4B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7516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Dielectric</a:t>
            </a:r>
            <a:r>
              <a:rPr lang="zh-CN" altLang="en-US" dirty="0"/>
              <a:t>，原理，梯度。</a:t>
            </a:r>
            <a:r>
              <a:rPr lang="en-US" altLang="zh-CN" dirty="0"/>
              <a:t>Plasma</a:t>
            </a:r>
            <a:r>
              <a:rPr lang="zh-CN" altLang="en-US" dirty="0"/>
              <a:t>成功。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B6B75C-09C0-4B6F-866C-8CCD7346D4B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80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成功，挑战。优势。但是如何加速正电子是个问题。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B6B75C-09C0-4B6F-866C-8CCD7346D4B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9508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介绍</a:t>
            </a:r>
            <a:r>
              <a:rPr lang="en-US" altLang="zh-CN" dirty="0"/>
              <a:t>blowout regime</a:t>
            </a:r>
            <a:r>
              <a:rPr lang="zh-CN" altLang="en-US" dirty="0"/>
              <a:t>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B6B75C-09C0-4B6F-866C-8CCD7346D4B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719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B6B75C-09C0-4B6F-866C-8CCD7346D4B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7300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B6B75C-09C0-4B6F-866C-8CCD7346D4B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7290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B6B75C-09C0-4B6F-866C-8CCD7346D4B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245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unique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B6B75C-09C0-4B6F-866C-8CCD7346D4B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485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1FDF-B686-4072-A004-2612E12DF7B4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EA42-9925-4AAB-80FD-1A21F0B37C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646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1FDF-B686-4072-A004-2612E12DF7B4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EA42-9925-4AAB-80FD-1A21F0B37C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346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1FDF-B686-4072-A004-2612E12DF7B4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EA42-9925-4AAB-80FD-1A21F0B37C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0542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1FDF-B686-4072-A004-2612E12DF7B4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EA42-9925-4AAB-80FD-1A21F0B37C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4455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1FDF-B686-4072-A004-2612E12DF7B4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EA42-9925-4AAB-80FD-1A21F0B37C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097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1FDF-B686-4072-A004-2612E12DF7B4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EA42-9925-4AAB-80FD-1A21F0B37C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2923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1FDF-B686-4072-A004-2612E12DF7B4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EA42-9925-4AAB-80FD-1A21F0B37C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818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1FDF-B686-4072-A004-2612E12DF7B4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EA42-9925-4AAB-80FD-1A21F0B37C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735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1FDF-B686-4072-A004-2612E12DF7B4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EA42-9925-4AAB-80FD-1A21F0B37C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7083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1FDF-B686-4072-A004-2612E12DF7B4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EA42-9925-4AAB-80FD-1A21F0B37C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7983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1FDF-B686-4072-A004-2612E12DF7B4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EA42-9925-4AAB-80FD-1A21F0B37C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569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91FDF-B686-4072-A004-2612E12DF7B4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7EA42-9925-4AAB-80FD-1A21F0B37C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118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13" Type="http://schemas.openxmlformats.org/officeDocument/2006/relationships/oleObject" Target="../embeddings/oleObject10.bin"/><Relationship Id="rId18" Type="http://schemas.openxmlformats.org/officeDocument/2006/relationships/image" Target="../media/image46.wmf"/><Relationship Id="rId3" Type="http://schemas.openxmlformats.org/officeDocument/2006/relationships/slideLayout" Target="../slideLayouts/slideLayout7.xml"/><Relationship Id="rId21" Type="http://schemas.openxmlformats.org/officeDocument/2006/relationships/image" Target="../media/image50.png"/><Relationship Id="rId7" Type="http://schemas.openxmlformats.org/officeDocument/2006/relationships/oleObject" Target="../embeddings/oleObject7.bin"/><Relationship Id="rId12" Type="http://schemas.openxmlformats.org/officeDocument/2006/relationships/image" Target="../media/image43.wmf"/><Relationship Id="rId17" Type="http://schemas.openxmlformats.org/officeDocument/2006/relationships/oleObject" Target="../embeddings/oleObject12.bin"/><Relationship Id="rId2" Type="http://schemas.openxmlformats.org/officeDocument/2006/relationships/video" Target="../media/media3.mp4"/><Relationship Id="rId16" Type="http://schemas.openxmlformats.org/officeDocument/2006/relationships/image" Target="../media/image45.wmf"/><Relationship Id="rId1" Type="http://schemas.microsoft.com/office/2007/relationships/media" Target="../media/media3.mp4"/><Relationship Id="rId6" Type="http://schemas.openxmlformats.org/officeDocument/2006/relationships/image" Target="../media/image3.jpeg"/><Relationship Id="rId11" Type="http://schemas.openxmlformats.org/officeDocument/2006/relationships/oleObject" Target="../embeddings/oleObject9.bin"/><Relationship Id="rId5" Type="http://schemas.openxmlformats.org/officeDocument/2006/relationships/image" Target="../media/image40.png"/><Relationship Id="rId15" Type="http://schemas.openxmlformats.org/officeDocument/2006/relationships/oleObject" Target="../embeddings/oleObject11.bin"/><Relationship Id="rId23" Type="http://schemas.openxmlformats.org/officeDocument/2006/relationships/image" Target="../media/image47.png"/><Relationship Id="rId10" Type="http://schemas.openxmlformats.org/officeDocument/2006/relationships/image" Target="../media/image42.wmf"/><Relationship Id="rId4" Type="http://schemas.openxmlformats.org/officeDocument/2006/relationships/notesSlide" Target="../notesSlides/notesSlide9.xml"/><Relationship Id="rId9" Type="http://schemas.openxmlformats.org/officeDocument/2006/relationships/oleObject" Target="../embeddings/oleObject8.bin"/><Relationship Id="rId14" Type="http://schemas.openxmlformats.org/officeDocument/2006/relationships/image" Target="../media/image44.wmf"/><Relationship Id="rId22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6.png"/><Relationship Id="rId3" Type="http://schemas.microsoft.com/office/2007/relationships/media" Target="../media/media5.mp4"/><Relationship Id="rId7" Type="http://schemas.openxmlformats.org/officeDocument/2006/relationships/image" Target="../media/image52.png"/><Relationship Id="rId12" Type="http://schemas.openxmlformats.org/officeDocument/2006/relationships/image" Target="../media/image55.pn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3.jpeg"/><Relationship Id="rId11" Type="http://schemas.openxmlformats.org/officeDocument/2006/relationships/image" Target="../media/image54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49.png"/><Relationship Id="rId4" Type="http://schemas.openxmlformats.org/officeDocument/2006/relationships/video" Target="../media/media5.mp4"/><Relationship Id="rId9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6.png"/><Relationship Id="rId3" Type="http://schemas.openxmlformats.org/officeDocument/2006/relationships/image" Target="../media/image3.jpeg"/><Relationship Id="rId7" Type="http://schemas.openxmlformats.org/officeDocument/2006/relationships/image" Target="../media/image60.png"/><Relationship Id="rId12" Type="http://schemas.openxmlformats.org/officeDocument/2006/relationships/image" Target="../media/image6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44.wmf"/><Relationship Id="rId18" Type="http://schemas.openxmlformats.org/officeDocument/2006/relationships/image" Target="../media/image73.png"/><Relationship Id="rId3" Type="http://schemas.openxmlformats.org/officeDocument/2006/relationships/slideLayout" Target="../slideLayouts/slideLayout7.xml"/><Relationship Id="rId21" Type="http://schemas.openxmlformats.org/officeDocument/2006/relationships/image" Target="../media/image76.png"/><Relationship Id="rId7" Type="http://schemas.openxmlformats.org/officeDocument/2006/relationships/image" Target="../media/image68.png"/><Relationship Id="rId12" Type="http://schemas.openxmlformats.org/officeDocument/2006/relationships/oleObject" Target="../embeddings/oleObject16.bin"/><Relationship Id="rId17" Type="http://schemas.openxmlformats.org/officeDocument/2006/relationships/image" Target="../media/image72.png"/><Relationship Id="rId2" Type="http://schemas.openxmlformats.org/officeDocument/2006/relationships/video" Target="../media/media6.mp4"/><Relationship Id="rId16" Type="http://schemas.openxmlformats.org/officeDocument/2006/relationships/image" Target="../media/image71.png"/><Relationship Id="rId20" Type="http://schemas.openxmlformats.org/officeDocument/2006/relationships/image" Target="../media/image75.png"/><Relationship Id="rId1" Type="http://schemas.microsoft.com/office/2007/relationships/media" Target="../media/media6.mp4"/><Relationship Id="rId6" Type="http://schemas.openxmlformats.org/officeDocument/2006/relationships/image" Target="../media/image67.wmf"/><Relationship Id="rId11" Type="http://schemas.openxmlformats.org/officeDocument/2006/relationships/image" Target="../media/image43.wmf"/><Relationship Id="rId5" Type="http://schemas.openxmlformats.org/officeDocument/2006/relationships/oleObject" Target="../embeddings/oleObject13.bin"/><Relationship Id="rId15" Type="http://schemas.openxmlformats.org/officeDocument/2006/relationships/image" Target="../media/image70.png"/><Relationship Id="rId10" Type="http://schemas.openxmlformats.org/officeDocument/2006/relationships/oleObject" Target="../embeddings/oleObject15.bin"/><Relationship Id="rId19" Type="http://schemas.openxmlformats.org/officeDocument/2006/relationships/image" Target="../media/image74.png"/><Relationship Id="rId4" Type="http://schemas.openxmlformats.org/officeDocument/2006/relationships/image" Target="../media/image3.jpeg"/><Relationship Id="rId9" Type="http://schemas.openxmlformats.org/officeDocument/2006/relationships/image" Target="../media/image42.wmf"/><Relationship Id="rId14" Type="http://schemas.openxmlformats.org/officeDocument/2006/relationships/image" Target="../media/image69.png"/><Relationship Id="rId22" Type="http://schemas.openxmlformats.org/officeDocument/2006/relationships/image" Target="../media/image7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oleObject" Target="../embeddings/oleObject18.bin"/><Relationship Id="rId18" Type="http://schemas.openxmlformats.org/officeDocument/2006/relationships/image" Target="../media/image87.wmf"/><Relationship Id="rId3" Type="http://schemas.openxmlformats.org/officeDocument/2006/relationships/slideLayout" Target="../slideLayouts/slideLayout7.xml"/><Relationship Id="rId21" Type="http://schemas.openxmlformats.org/officeDocument/2006/relationships/image" Target="../media/image89.wmf"/><Relationship Id="rId7" Type="http://schemas.openxmlformats.org/officeDocument/2006/relationships/image" Target="../media/image3.jpeg"/><Relationship Id="rId12" Type="http://schemas.openxmlformats.org/officeDocument/2006/relationships/image" Target="../media/image84.wmf"/><Relationship Id="rId17" Type="http://schemas.openxmlformats.org/officeDocument/2006/relationships/oleObject" Target="../embeddings/oleObject20.bin"/><Relationship Id="rId2" Type="http://schemas.openxmlformats.org/officeDocument/2006/relationships/video" Target="../media/media7.mp4"/><Relationship Id="rId16" Type="http://schemas.openxmlformats.org/officeDocument/2006/relationships/image" Target="../media/image86.wmf"/><Relationship Id="rId20" Type="http://schemas.openxmlformats.org/officeDocument/2006/relationships/oleObject" Target="../embeddings/oleObject21.bin"/><Relationship Id="rId1" Type="http://schemas.microsoft.com/office/2007/relationships/media" Target="../media/media7.mp4"/><Relationship Id="rId6" Type="http://schemas.openxmlformats.org/officeDocument/2006/relationships/image" Target="../media/image80.png"/><Relationship Id="rId11" Type="http://schemas.openxmlformats.org/officeDocument/2006/relationships/oleObject" Target="../embeddings/oleObject17.bin"/><Relationship Id="rId5" Type="http://schemas.openxmlformats.org/officeDocument/2006/relationships/image" Target="../media/image79.png"/><Relationship Id="rId15" Type="http://schemas.openxmlformats.org/officeDocument/2006/relationships/oleObject" Target="../embeddings/oleObject19.bin"/><Relationship Id="rId10" Type="http://schemas.openxmlformats.org/officeDocument/2006/relationships/image" Target="../media/image83.png"/><Relationship Id="rId19" Type="http://schemas.openxmlformats.org/officeDocument/2006/relationships/image" Target="../media/image88.png"/><Relationship Id="rId4" Type="http://schemas.openxmlformats.org/officeDocument/2006/relationships/image" Target="../media/image78.png"/><Relationship Id="rId9" Type="http://schemas.openxmlformats.org/officeDocument/2006/relationships/image" Target="../media/image82.png"/><Relationship Id="rId14" Type="http://schemas.openxmlformats.org/officeDocument/2006/relationships/image" Target="../media/image85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91.png"/><Relationship Id="rId7" Type="http://schemas.openxmlformats.org/officeDocument/2006/relationships/image" Target="../media/image94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11" Type="http://schemas.openxmlformats.org/officeDocument/2006/relationships/image" Target="../media/image98.png"/><Relationship Id="rId5" Type="http://schemas.openxmlformats.org/officeDocument/2006/relationships/image" Target="../media/image92.png"/><Relationship Id="rId10" Type="http://schemas.openxmlformats.org/officeDocument/2006/relationships/image" Target="../media/image97.png"/><Relationship Id="rId4" Type="http://schemas.openxmlformats.org/officeDocument/2006/relationships/image" Target="../media/image3.jpeg"/><Relationship Id="rId9" Type="http://schemas.openxmlformats.org/officeDocument/2006/relationships/image" Target="../media/image9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13" Type="http://schemas.openxmlformats.org/officeDocument/2006/relationships/oleObject" Target="../embeddings/oleObject24.bin"/><Relationship Id="rId18" Type="http://schemas.openxmlformats.org/officeDocument/2006/relationships/image" Target="../media/image44.wmf"/><Relationship Id="rId3" Type="http://schemas.microsoft.com/office/2007/relationships/media" Target="../media/media9.mp4"/><Relationship Id="rId21" Type="http://schemas.openxmlformats.org/officeDocument/2006/relationships/image" Target="../media/image1060.png"/><Relationship Id="rId7" Type="http://schemas.openxmlformats.org/officeDocument/2006/relationships/image" Target="../media/image99.png"/><Relationship Id="rId12" Type="http://schemas.openxmlformats.org/officeDocument/2006/relationships/image" Target="../media/image101.wmf"/><Relationship Id="rId17" Type="http://schemas.openxmlformats.org/officeDocument/2006/relationships/oleObject" Target="../embeddings/oleObject26.bin"/><Relationship Id="rId2" Type="http://schemas.openxmlformats.org/officeDocument/2006/relationships/video" Target="../media/media8.mp4"/><Relationship Id="rId16" Type="http://schemas.openxmlformats.org/officeDocument/2006/relationships/image" Target="../media/image43.wmf"/><Relationship Id="rId20" Type="http://schemas.openxmlformats.org/officeDocument/2006/relationships/image" Target="../media/image1050.png"/><Relationship Id="rId1" Type="http://schemas.microsoft.com/office/2007/relationships/media" Target="../media/media8.mp4"/><Relationship Id="rId6" Type="http://schemas.openxmlformats.org/officeDocument/2006/relationships/image" Target="../media/image3.jpeg"/><Relationship Id="rId11" Type="http://schemas.openxmlformats.org/officeDocument/2006/relationships/oleObject" Target="../embeddings/oleObject23.bin"/><Relationship Id="rId5" Type="http://schemas.openxmlformats.org/officeDocument/2006/relationships/slideLayout" Target="../slideLayouts/slideLayout7.xml"/><Relationship Id="rId15" Type="http://schemas.openxmlformats.org/officeDocument/2006/relationships/oleObject" Target="../embeddings/oleObject25.bin"/><Relationship Id="rId10" Type="http://schemas.openxmlformats.org/officeDocument/2006/relationships/image" Target="../media/image100.png"/><Relationship Id="rId4" Type="http://schemas.openxmlformats.org/officeDocument/2006/relationships/video" Target="../media/media9.mp4"/><Relationship Id="rId9" Type="http://schemas.openxmlformats.org/officeDocument/2006/relationships/image" Target="../media/image37.wmf"/><Relationship Id="rId14" Type="http://schemas.openxmlformats.org/officeDocument/2006/relationships/image" Target="../media/image102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4.emf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3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5.wmf"/><Relationship Id="rId18" Type="http://schemas.openxmlformats.org/officeDocument/2006/relationships/image" Target="../media/image38.png"/><Relationship Id="rId3" Type="http://schemas.microsoft.com/office/2007/relationships/media" Target="../media/media2.mp4"/><Relationship Id="rId21" Type="http://schemas.openxmlformats.org/officeDocument/2006/relationships/oleObject" Target="../embeddings/oleObject6.bin"/><Relationship Id="rId7" Type="http://schemas.openxmlformats.org/officeDocument/2006/relationships/image" Target="../media/image32.png"/><Relationship Id="rId12" Type="http://schemas.openxmlformats.org/officeDocument/2006/relationships/oleObject" Target="../embeddings/oleObject2.bin"/><Relationship Id="rId17" Type="http://schemas.openxmlformats.org/officeDocument/2006/relationships/image" Target="../media/image37.wmf"/><Relationship Id="rId2" Type="http://schemas.openxmlformats.org/officeDocument/2006/relationships/video" Target="../media/media1.mp4"/><Relationship Id="rId16" Type="http://schemas.openxmlformats.org/officeDocument/2006/relationships/oleObject" Target="../embeddings/oleObject4.bin"/><Relationship Id="rId20" Type="http://schemas.openxmlformats.org/officeDocument/2006/relationships/image" Target="../media/image38.wmf"/><Relationship Id="rId1" Type="http://schemas.microsoft.com/office/2007/relationships/media" Target="../media/media1.mp4"/><Relationship Id="rId6" Type="http://schemas.openxmlformats.org/officeDocument/2006/relationships/notesSlide" Target="../notesSlides/notesSlide8.xml"/><Relationship Id="rId11" Type="http://schemas.openxmlformats.org/officeDocument/2006/relationships/image" Target="../media/image34.wmf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36.wmf"/><Relationship Id="rId23" Type="http://schemas.openxmlformats.org/officeDocument/2006/relationships/image" Target="../media/image41.png"/><Relationship Id="rId10" Type="http://schemas.openxmlformats.org/officeDocument/2006/relationships/oleObject" Target="../embeddings/oleObject1.bin"/><Relationship Id="rId19" Type="http://schemas.openxmlformats.org/officeDocument/2006/relationships/oleObject" Target="../embeddings/oleObject5.bin"/><Relationship Id="rId4" Type="http://schemas.openxmlformats.org/officeDocument/2006/relationships/video" Target="../media/media2.mp4"/><Relationship Id="rId9" Type="http://schemas.openxmlformats.org/officeDocument/2006/relationships/image" Target="../media/image3.jpeg"/><Relationship Id="rId14" Type="http://schemas.openxmlformats.org/officeDocument/2006/relationships/oleObject" Target="../embeddings/oleObject3.bin"/><Relationship Id="rId22" Type="http://schemas.openxmlformats.org/officeDocument/2006/relationships/image" Target="../media/image3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1949" y="4539394"/>
            <a:ext cx="4210051" cy="231457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0" y="2"/>
            <a:ext cx="12192000" cy="1920160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687773" y="6210551"/>
            <a:ext cx="424342" cy="424342"/>
          </a:xfrm>
          <a:prstGeom prst="rect">
            <a:avLst/>
          </a:prstGeom>
          <a:solidFill>
            <a:srgbClr val="5C307D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687774" y="6627119"/>
            <a:ext cx="440822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 flipV="1">
            <a:off x="1" y="1980008"/>
            <a:ext cx="12192000" cy="45719"/>
            <a:chOff x="30834" y="1305568"/>
            <a:chExt cx="8816454" cy="66133"/>
          </a:xfrm>
        </p:grpSpPr>
        <p:sp>
          <p:nvSpPr>
            <p:cNvPr id="29" name="矩形 28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90" y="362908"/>
            <a:ext cx="3137850" cy="1327881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F72B-F92F-4AA4-82A7-E4F0BBCDB071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14" name="TextBox 5"/>
          <p:cNvSpPr txBox="1"/>
          <p:nvPr/>
        </p:nvSpPr>
        <p:spPr>
          <a:xfrm>
            <a:off x="1278170" y="2754735"/>
            <a:ext cx="9635660" cy="1236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</a:rPr>
              <a:t> Positron Acceleration in a Hollow Channel Plasma Wakefield Accelerator</a:t>
            </a:r>
            <a:endParaRPr lang="zh-CN" alt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4688542" y="4895191"/>
            <a:ext cx="2581836" cy="123675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Shiyu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Zhou</a:t>
            </a:r>
          </a:p>
          <a:p>
            <a:pPr marL="0" indent="0" algn="ctr">
              <a:buNone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Tsinghua University</a:t>
            </a:r>
          </a:p>
          <a:p>
            <a:pPr marL="0" indent="0" algn="ctr">
              <a:buNone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January 14, 2021</a:t>
            </a:r>
          </a:p>
        </p:txBody>
      </p:sp>
    </p:spTree>
    <p:extLst>
      <p:ext uri="{BB962C8B-B14F-4D97-AF65-F5344CB8AC3E}">
        <p14:creationId xmlns:p14="http://schemas.microsoft.com/office/powerpoint/2010/main" val="4164962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8118EC8A-61B0-4663-B291-9DCC3613F1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0839" y="1853715"/>
            <a:ext cx="6915142" cy="4366733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5FA3576F-EFD0-47E4-98DF-5C80ACBA739E}"/>
              </a:ext>
            </a:extLst>
          </p:cNvPr>
          <p:cNvSpPr txBox="1"/>
          <p:nvPr/>
        </p:nvSpPr>
        <p:spPr>
          <a:xfrm>
            <a:off x="463165" y="1432358"/>
            <a:ext cx="6094674" cy="4033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Evolution of an asymmetric beam</a:t>
            </a:r>
            <a:endParaRPr lang="en-US" altLang="zh-CN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12049603" y="1447617"/>
            <a:ext cx="0" cy="1522987"/>
          </a:xfrm>
          <a:prstGeom prst="line">
            <a:avLst/>
          </a:prstGeom>
          <a:ln w="38100"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070770" y="6674011"/>
            <a:ext cx="79682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16"/>
          <p:cNvSpPr/>
          <p:nvPr/>
        </p:nvSpPr>
        <p:spPr>
          <a:xfrm>
            <a:off x="10751006" y="6393524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11071980" y="6076432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0" y="1"/>
            <a:ext cx="12192000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321" y="17620"/>
            <a:ext cx="2870282" cy="1214651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 flipV="1">
            <a:off x="328247" y="1288846"/>
            <a:ext cx="11394831" cy="45719"/>
            <a:chOff x="30834" y="1305568"/>
            <a:chExt cx="8816454" cy="66133"/>
          </a:xfrm>
        </p:grpSpPr>
        <p:sp>
          <p:nvSpPr>
            <p:cNvPr id="41" name="矩形 40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8247" y="216601"/>
            <a:ext cx="44470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dirty="0">
                <a:solidFill>
                  <a:schemeClr val="bg1"/>
                </a:solidFill>
                <a:latin typeface="Times New Roman" panose="02020603050405020304" pitchFamily="18" charset="0"/>
                <a:ea typeface="Heiti SC Light" charset="-122"/>
                <a:cs typeface="Times New Roman" panose="02020603050405020304" pitchFamily="18" charset="0"/>
              </a:rPr>
              <a:t>Stable transportation</a:t>
            </a:r>
            <a:endParaRPr lang="zh-CN" altLang="en-US" sz="4000" dirty="0">
              <a:solidFill>
                <a:schemeClr val="bg1"/>
              </a:solidFill>
              <a:latin typeface="Times New Roman" panose="02020603050405020304" pitchFamily="18" charset="0"/>
              <a:ea typeface="微软雅黑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F72B-F92F-4AA4-82A7-E4F0BBCDB071}" type="slidenum">
              <a:rPr lang="zh-CN" altLang="en-US" smtClean="0"/>
              <a:t>11</a:t>
            </a:fld>
            <a:endParaRPr lang="zh-CN" altLang="en-US"/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99D04915-D650-44AA-8CBE-7A4E63A36B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8556786"/>
              </p:ext>
            </p:extLst>
          </p:nvPr>
        </p:nvGraphicFramePr>
        <p:xfrm>
          <a:off x="952585" y="1905481"/>
          <a:ext cx="686589" cy="244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571320" imgH="203040" progId="Equation.DSMT4">
                  <p:embed/>
                </p:oleObj>
              </mc:Choice>
              <mc:Fallback>
                <p:oleObj name="Equation" r:id="rId7" imgW="5713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52585" y="1905481"/>
                        <a:ext cx="686589" cy="244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>
            <a:extLst>
              <a:ext uri="{FF2B5EF4-FFF2-40B4-BE49-F238E27FC236}">
                <a16:creationId xmlns:a16="http://schemas.microsoft.com/office/drawing/2014/main" id="{E5CED049-0CC6-48CE-9476-5E62AD6E9B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086768"/>
              </p:ext>
            </p:extLst>
          </p:nvPr>
        </p:nvGraphicFramePr>
        <p:xfrm>
          <a:off x="2857919" y="1868124"/>
          <a:ext cx="869678" cy="274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723600" imgH="228600" progId="Equation.DSMT4">
                  <p:embed/>
                </p:oleObj>
              </mc:Choice>
              <mc:Fallback>
                <p:oleObj name="Equation" r:id="rId9" imgW="723600" imgH="228600" progId="Equation.DSMT4">
                  <p:embed/>
                  <p:pic>
                    <p:nvPicPr>
                      <p:cNvPr id="8" name="对象 7">
                        <a:extLst>
                          <a:ext uri="{FF2B5EF4-FFF2-40B4-BE49-F238E27FC236}">
                            <a16:creationId xmlns:a16="http://schemas.microsoft.com/office/drawing/2014/main" id="{99D04915-D650-44AA-8CBE-7A4E63A36B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857919" y="1868124"/>
                        <a:ext cx="869678" cy="2746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>
            <a:extLst>
              <a:ext uri="{FF2B5EF4-FFF2-40B4-BE49-F238E27FC236}">
                <a16:creationId xmlns:a16="http://schemas.microsoft.com/office/drawing/2014/main" id="{C3AEB117-5F87-4F66-A567-7BA8854566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5424830"/>
              </p:ext>
            </p:extLst>
          </p:nvPr>
        </p:nvGraphicFramePr>
        <p:xfrm>
          <a:off x="3920877" y="1865047"/>
          <a:ext cx="854421" cy="2898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711000" imgH="241200" progId="Equation.DSMT4">
                  <p:embed/>
                </p:oleObj>
              </mc:Choice>
              <mc:Fallback>
                <p:oleObj name="Equation" r:id="rId11" imgW="711000" imgH="241200" progId="Equation.DSMT4">
                  <p:embed/>
                  <p:pic>
                    <p:nvPicPr>
                      <p:cNvPr id="19" name="对象 18">
                        <a:extLst>
                          <a:ext uri="{FF2B5EF4-FFF2-40B4-BE49-F238E27FC236}">
                            <a16:creationId xmlns:a16="http://schemas.microsoft.com/office/drawing/2014/main" id="{E5CED049-0CC6-48CE-9476-5E62AD6E9B0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920877" y="1865047"/>
                        <a:ext cx="854421" cy="2898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>
            <a:extLst>
              <a:ext uri="{FF2B5EF4-FFF2-40B4-BE49-F238E27FC236}">
                <a16:creationId xmlns:a16="http://schemas.microsoft.com/office/drawing/2014/main" id="{74B492AF-3F37-44E1-B115-A98D92C4CE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867596"/>
              </p:ext>
            </p:extLst>
          </p:nvPr>
        </p:nvGraphicFramePr>
        <p:xfrm>
          <a:off x="1826112" y="1871220"/>
          <a:ext cx="869678" cy="274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723600" imgH="228600" progId="Equation.DSMT4">
                  <p:embed/>
                </p:oleObj>
              </mc:Choice>
              <mc:Fallback>
                <p:oleObj name="Equation" r:id="rId13" imgW="723600" imgH="228600" progId="Equation.DSMT4">
                  <p:embed/>
                  <p:pic>
                    <p:nvPicPr>
                      <p:cNvPr id="20" name="对象 19">
                        <a:extLst>
                          <a:ext uri="{FF2B5EF4-FFF2-40B4-BE49-F238E27FC236}">
                            <a16:creationId xmlns:a16="http://schemas.microsoft.com/office/drawing/2014/main" id="{C3AEB117-5F87-4F66-A567-7BA8854566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826112" y="1871220"/>
                        <a:ext cx="869678" cy="2746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对象 24">
            <a:extLst>
              <a:ext uri="{FF2B5EF4-FFF2-40B4-BE49-F238E27FC236}">
                <a16:creationId xmlns:a16="http://schemas.microsoft.com/office/drawing/2014/main" id="{5B8CD5AC-E538-4907-9AF3-4A1A4CD796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0217674"/>
              </p:ext>
            </p:extLst>
          </p:nvPr>
        </p:nvGraphicFramePr>
        <p:xfrm>
          <a:off x="936944" y="2215031"/>
          <a:ext cx="1481342" cy="3060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1231560" imgH="253800" progId="Equation.DSMT4">
                  <p:embed/>
                </p:oleObj>
              </mc:Choice>
              <mc:Fallback>
                <p:oleObj name="Equation" r:id="rId15" imgW="1231560" imgH="253800" progId="Equation.DSMT4">
                  <p:embed/>
                  <p:pic>
                    <p:nvPicPr>
                      <p:cNvPr id="19" name="对象 18">
                        <a:extLst>
                          <a:ext uri="{FF2B5EF4-FFF2-40B4-BE49-F238E27FC236}">
                            <a16:creationId xmlns:a16="http://schemas.microsoft.com/office/drawing/2014/main" id="{E5CED049-0CC6-48CE-9476-5E62AD6E9B0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936944" y="2215031"/>
                        <a:ext cx="1481342" cy="3060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25">
            <a:extLst>
              <a:ext uri="{FF2B5EF4-FFF2-40B4-BE49-F238E27FC236}">
                <a16:creationId xmlns:a16="http://schemas.microsoft.com/office/drawing/2014/main" id="{1756B501-A3BA-4941-AFDB-E2DC9DD931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3117077"/>
              </p:ext>
            </p:extLst>
          </p:nvPr>
        </p:nvGraphicFramePr>
        <p:xfrm>
          <a:off x="2650273" y="2192893"/>
          <a:ext cx="993157" cy="337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825480" imgH="279360" progId="Equation.DSMT4">
                  <p:embed/>
                </p:oleObj>
              </mc:Choice>
              <mc:Fallback>
                <p:oleObj name="Equation" r:id="rId17" imgW="825480" imgH="279360" progId="Equation.DSMT4">
                  <p:embed/>
                  <p:pic>
                    <p:nvPicPr>
                      <p:cNvPr id="25" name="对象 24">
                        <a:extLst>
                          <a:ext uri="{FF2B5EF4-FFF2-40B4-BE49-F238E27FC236}">
                            <a16:creationId xmlns:a16="http://schemas.microsoft.com/office/drawing/2014/main" id="{5B8CD5AC-E538-4907-9AF3-4A1A4CD796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650273" y="2192893"/>
                        <a:ext cx="993157" cy="337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AA14D907-8B68-47F0-B464-699558F00EEE}"/>
                  </a:ext>
                </a:extLst>
              </p:cNvPr>
              <p:cNvSpPr txBox="1"/>
              <p:nvPr/>
            </p:nvSpPr>
            <p:spPr>
              <a:xfrm>
                <a:off x="853456" y="2549007"/>
                <a:ext cx="1564830" cy="3339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zh-CN" altLang="en-US" sz="1400">
                                  <a:latin typeface="Cambria Math" panose="02040503050406030204" pitchFamily="18" charset="0"/>
                                </a:rPr>
                                <m:t>W</m:t>
                              </m:r>
                            </m:e>
                          </m:acc>
                        </m:e>
                        <m:sub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⊥1</m:t>
                          </m:r>
                        </m:sub>
                      </m:sSub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zh-CN" altLang="en-US" sz="1400" i="0"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US" altLang="zh-CN" sz="1400" i="1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AA14D907-8B68-47F0-B464-699558F00E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456" y="2549007"/>
                <a:ext cx="1564830" cy="333938"/>
              </a:xfrm>
              <a:prstGeom prst="rect">
                <a:avLst/>
              </a:prstGeom>
              <a:blipFill>
                <a:blip r:embed="rId21"/>
                <a:stretch>
                  <a:fillRect b="-72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1544EDF9-0451-4085-A65F-5B4E85321836}"/>
                  </a:ext>
                </a:extLst>
              </p:cNvPr>
              <p:cNvSpPr txBox="1"/>
              <p:nvPr/>
            </p:nvSpPr>
            <p:spPr>
              <a:xfrm>
                <a:off x="884360" y="2918952"/>
                <a:ext cx="3657981" cy="3558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zh-CN" altLang="en-US" sz="1400">
                                  <a:latin typeface="Cambria Math" panose="02040503050406030204" pitchFamily="18" charset="0"/>
                                </a:rPr>
                                <m:t>W</m:t>
                              </m:r>
                            </m:e>
                          </m:acc>
                        </m:e>
                        <m:sub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⊥2</m:t>
                          </m:r>
                        </m:sub>
                      </m:sSub>
                      <m:d>
                        <m:dPr>
                          <m:ctrlPr>
                            <a:rPr lang="zh-CN" alt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</m:d>
                      <m:r>
                        <a:rPr lang="en-US" altLang="zh-CN" sz="1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𝜆</m:t>
                      </m:r>
                      <m:sSub>
                        <m:sSubPr>
                          <m:ctrlPr>
                            <a:rPr lang="zh-CN" alt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</m:acc>
                        </m:e>
                        <m:sub>
                          <m:r>
                            <a:rPr lang="zh-CN" altLang="en-US" sz="1400">
                              <a:latin typeface="Cambria Math" panose="02040503050406030204" pitchFamily="18" charset="0"/>
                            </a:rPr>
                            <m:t>⊥2</m:t>
                          </m:r>
                        </m:sub>
                      </m:sSub>
                      <m:d>
                        <m:dPr>
                          <m:ctrlPr>
                            <a:rPr lang="zh-CN" alt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</m:d>
                      <m:r>
                        <a:rPr lang="zh-CN" altLang="en-US" sz="140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zh-CN" altLang="en-US" sz="14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𝑥</m:t>
                      </m:r>
                      <m:acc>
                        <m:accPr>
                          <m:chr m:val="̂"/>
                          <m:ctrlPr>
                            <a:rPr lang="zh-CN" altLang="en-US" sz="1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zh-CN" altLang="en-US" sz="140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zh-CN" altLang="en-US" sz="1400" i="1">
                          <a:latin typeface="Cambria Math" panose="02040503050406030204" pitchFamily="18" charset="0"/>
                        </a:rPr>
                        <m:t>𝑦</m:t>
                      </m:r>
                      <m:acc>
                        <m:accPr>
                          <m:chr m:val="̂"/>
                          <m:ctrlPr>
                            <a:rPr lang="zh-CN" altLang="en-US" sz="1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zh-CN" altLang="en-US" sz="1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1544EDF9-0451-4085-A65F-5B4E853218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360" y="2918952"/>
                <a:ext cx="3657981" cy="355867"/>
              </a:xfrm>
              <a:prstGeom prst="rect">
                <a:avLst/>
              </a:prstGeom>
              <a:blipFill>
                <a:blip r:embed="rId22"/>
                <a:stretch>
                  <a:fillRect r="-1667" b="-34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driver">
            <a:hlinkClick r:id="" action="ppaction://media"/>
            <a:extLst>
              <a:ext uri="{FF2B5EF4-FFF2-40B4-BE49-F238E27FC236}">
                <a16:creationId xmlns:a16="http://schemas.microsoft.com/office/drawing/2014/main" id="{D8B90D7B-EB8A-4C5F-BEFC-07F095F1790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522999" y="3310826"/>
            <a:ext cx="3811780" cy="338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565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>
          <a:xfrm>
            <a:off x="12049603" y="1447617"/>
            <a:ext cx="0" cy="1522987"/>
          </a:xfrm>
          <a:prstGeom prst="line">
            <a:avLst/>
          </a:prstGeom>
          <a:ln w="38100"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070770" y="6674011"/>
            <a:ext cx="79682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16"/>
          <p:cNvSpPr/>
          <p:nvPr/>
        </p:nvSpPr>
        <p:spPr>
          <a:xfrm>
            <a:off x="10751006" y="6393524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11071980" y="6076432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0" y="1"/>
            <a:ext cx="12192000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321" y="17620"/>
            <a:ext cx="2870282" cy="1214651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 flipV="1">
            <a:off x="328247" y="1288846"/>
            <a:ext cx="11394831" cy="45719"/>
            <a:chOff x="30834" y="1305568"/>
            <a:chExt cx="8816454" cy="66133"/>
          </a:xfrm>
        </p:grpSpPr>
        <p:sp>
          <p:nvSpPr>
            <p:cNvPr id="41" name="矩形 40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8247" y="216601"/>
            <a:ext cx="41098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Tolerance analysis</a:t>
            </a:r>
            <a:endParaRPr lang="zh-CN" altLang="en-US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F72B-F92F-4AA4-82A7-E4F0BBCDB071}" type="slidenum">
              <a:rPr lang="zh-CN" altLang="en-US" smtClean="0"/>
              <a:t>12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94161535-3B65-4FE7-8D91-71BA8B8BC71D}"/>
                  </a:ext>
                </a:extLst>
              </p:cNvPr>
              <p:cNvSpPr txBox="1"/>
              <p:nvPr/>
            </p:nvSpPr>
            <p:spPr>
              <a:xfrm>
                <a:off x="2706478" y="5768740"/>
                <a:ext cx="2997619" cy="3511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]"/>
                          <m:ctrlPr>
                            <a:rPr lang="zh-CN" altLang="en-US" sz="1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zh-CN" altLang="en-US" sz="1400">
                                      <a:latin typeface="Cambria Math" panose="02040503050406030204" pitchFamily="18" charset="0"/>
                                    </a:rPr>
                                    <m:t>W</m:t>
                                  </m:r>
                                </m:e>
                              </m:acc>
                            </m:e>
                            <m:sub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⊥1</m:t>
                              </m:r>
                            </m:sub>
                          </m:sSub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𝜉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)=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𝜆</m:t>
                          </m:r>
                          <m:sSub>
                            <m:sSubPr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</m:acc>
                            </m:e>
                            <m:sub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⊥1</m:t>
                              </m:r>
                            </m:sub>
                          </m:sSub>
                          <m:d>
                            <m:dPr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</m:d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[</m:t>
                          </m:r>
                          <m:d>
                            <m:dPr>
                              <m:begChr m:val="〈"/>
                              <m:endChr m:val="〉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acc>
                            <m:accPr>
                              <m:chr m:val="̂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begChr m:val="〈"/>
                              <m:endChr m:val="〉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acc>
                            <m:accPr>
                              <m:chr m:val="̂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94161535-3B65-4FE7-8D91-71BA8B8BC7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6478" y="5768740"/>
                <a:ext cx="2997619" cy="351186"/>
              </a:xfrm>
              <a:prstGeom prst="rect">
                <a:avLst/>
              </a:prstGeom>
              <a:blipFill>
                <a:blip r:embed="rId7"/>
                <a:stretch>
                  <a:fillRect t="-124138" r="-15041" b="-20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DC02F53F-A9D6-475C-9A9B-C733B939BF19}"/>
                  </a:ext>
                </a:extLst>
              </p:cNvPr>
              <p:cNvSpPr txBox="1"/>
              <p:nvPr/>
            </p:nvSpPr>
            <p:spPr>
              <a:xfrm>
                <a:off x="2706478" y="6178818"/>
                <a:ext cx="4999489" cy="3511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]"/>
                          <m:ctrlPr>
                            <a:rPr lang="zh-CN" altLang="en-US" sz="1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zh-CN" altLang="en-US" sz="1400">
                                      <a:latin typeface="Cambria Math" panose="02040503050406030204" pitchFamily="18" charset="0"/>
                                    </a:rPr>
                                    <m:t>W</m:t>
                                  </m:r>
                                </m:e>
                              </m:acc>
                            </m:e>
                            <m:sub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⊥2</m:t>
                              </m:r>
                            </m:sub>
                          </m:sSub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𝜉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)=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𝜆</m:t>
                          </m:r>
                          <m:sSub>
                            <m:sSubPr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</m:acc>
                            </m:e>
                            <m:sub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⊥2</m:t>
                              </m:r>
                            </m:sub>
                          </m:sSub>
                          <m:d>
                            <m:dPr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</m:d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[</m:t>
                          </m:r>
                          <m:d>
                            <m:dPr>
                              <m:begChr m:val="〈"/>
                              <m:endChr m:val="〉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zh-CN" altLang="en-US" sz="14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zh-CN" altLang="en-US" sz="14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𝑥</m:t>
                          </m:r>
                          <m:acc>
                            <m:accPr>
                              <m:chr m:val="̂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𝑦</m:t>
                          </m:r>
                          <m:acc>
                            <m:accPr>
                              <m:chr m:val="̂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)+</m:t>
                          </m:r>
                          <m:d>
                            <m:dPr>
                              <m:begChr m:val="〈"/>
                              <m:endChr m:val="〉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𝑥𝑦</m:t>
                              </m:r>
                            </m:e>
                          </m:d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𝑦</m:t>
                          </m:r>
                          <m:acc>
                            <m:accPr>
                              <m:chr m:val="̂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𝑥</m:t>
                          </m:r>
                          <m:acc>
                            <m:accPr>
                              <m:chr m:val="̂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DC02F53F-A9D6-475C-9A9B-C733B939BF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6478" y="6178818"/>
                <a:ext cx="4999489" cy="351186"/>
              </a:xfrm>
              <a:prstGeom prst="rect">
                <a:avLst/>
              </a:prstGeom>
              <a:blipFill>
                <a:blip r:embed="rId8"/>
                <a:stretch>
                  <a:fillRect t="-126316" r="-9146" b="-2052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x-0.1um">
            <a:hlinkClick r:id="" action="ppaction://media"/>
            <a:extLst>
              <a:ext uri="{FF2B5EF4-FFF2-40B4-BE49-F238E27FC236}">
                <a16:creationId xmlns:a16="http://schemas.microsoft.com/office/drawing/2014/main" id="{73D50884-9CFF-4E3A-9219-0037F6A411B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42396" y="2003395"/>
            <a:ext cx="4118007" cy="3660451"/>
          </a:xfrm>
          <a:prstGeom prst="rect">
            <a:avLst/>
          </a:prstGeom>
        </p:spPr>
      </p:pic>
      <p:pic>
        <p:nvPicPr>
          <p:cNvPr id="14" name="y-0.1um">
            <a:hlinkClick r:id="" action="ppaction://media"/>
            <a:extLst>
              <a:ext uri="{FF2B5EF4-FFF2-40B4-BE49-F238E27FC236}">
                <a16:creationId xmlns:a16="http://schemas.microsoft.com/office/drawing/2014/main" id="{9E9B8D03-9240-41A1-846C-9576DA573F1A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009438" y="2021560"/>
            <a:ext cx="4118007" cy="366045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466F4C2C-E089-4194-99F4-A90BD49B44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24848" y="2288055"/>
            <a:ext cx="4395821" cy="34984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703AEC74-42F6-4174-B2B9-9C16803712C4}"/>
                  </a:ext>
                </a:extLst>
              </p:cNvPr>
              <p:cNvSpPr txBox="1"/>
              <p:nvPr/>
            </p:nvSpPr>
            <p:spPr>
              <a:xfrm>
                <a:off x="1449386" y="1582367"/>
                <a:ext cx="1867563" cy="391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𝑜𝑓𝑓𝑠𝑒𝑡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=0.1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𝑢𝑚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703AEC74-42F6-4174-B2B9-9C16803712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9386" y="1582367"/>
                <a:ext cx="1867563" cy="391582"/>
              </a:xfrm>
              <a:prstGeom prst="rect">
                <a:avLst/>
              </a:prstGeom>
              <a:blipFill>
                <a:blip r:embed="rId12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5B446F64-9101-46E1-951B-CA03C2417049}"/>
                  </a:ext>
                </a:extLst>
              </p:cNvPr>
              <p:cNvSpPr txBox="1"/>
              <p:nvPr/>
            </p:nvSpPr>
            <p:spPr>
              <a:xfrm>
                <a:off x="5206222" y="1582367"/>
                <a:ext cx="1867563" cy="391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𝑜𝑓𝑓𝑠𝑒𝑡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=0.1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𝑢𝑚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5B446F64-9101-46E1-951B-CA03C24170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6222" y="1582367"/>
                <a:ext cx="1867563" cy="391582"/>
              </a:xfrm>
              <a:prstGeom prst="rect">
                <a:avLst/>
              </a:prstGeom>
              <a:blipFill>
                <a:blip r:embed="rId13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8C6A486F-3193-4475-95D3-3F16E84C30E2}"/>
              </a:ext>
            </a:extLst>
          </p:cNvPr>
          <p:cNvSpPr txBox="1"/>
          <p:nvPr/>
        </p:nvSpPr>
        <p:spPr>
          <a:xfrm>
            <a:off x="8926226" y="1990237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center evolution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145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0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60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>
          <a:xfrm>
            <a:off x="12049603" y="1447617"/>
            <a:ext cx="0" cy="1522987"/>
          </a:xfrm>
          <a:prstGeom prst="line">
            <a:avLst/>
          </a:prstGeom>
          <a:ln w="38100"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070770" y="6674011"/>
            <a:ext cx="79682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16"/>
          <p:cNvSpPr/>
          <p:nvPr/>
        </p:nvSpPr>
        <p:spPr>
          <a:xfrm>
            <a:off x="10751006" y="6393524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11071980" y="6076432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0" y="1"/>
            <a:ext cx="12192000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321" y="17620"/>
            <a:ext cx="2870282" cy="1214651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 flipV="1">
            <a:off x="328247" y="1288846"/>
            <a:ext cx="11394831" cy="45719"/>
            <a:chOff x="30834" y="1305568"/>
            <a:chExt cx="8816454" cy="66133"/>
          </a:xfrm>
        </p:grpSpPr>
        <p:sp>
          <p:nvSpPr>
            <p:cNvPr id="41" name="矩形 40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8247" y="216601"/>
            <a:ext cx="42055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dirty="0">
                <a:solidFill>
                  <a:schemeClr val="bg1"/>
                </a:solidFill>
                <a:latin typeface="Times New Roman" panose="02020603050405020304" pitchFamily="18" charset="0"/>
                <a:ea typeface="Heiti SC Light" charset="-122"/>
                <a:cs typeface="Times New Roman" panose="02020603050405020304" pitchFamily="18" charset="0"/>
              </a:rPr>
              <a:t>Wakefield structure</a:t>
            </a:r>
            <a:endParaRPr lang="zh-CN" altLang="en-US" sz="4000" dirty="0">
              <a:solidFill>
                <a:schemeClr val="bg1"/>
              </a:solidFill>
              <a:latin typeface="Times New Roman" panose="02020603050405020304" pitchFamily="18" charset="0"/>
              <a:ea typeface="微软雅黑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F72B-F92F-4AA4-82A7-E4F0BBCDB071}" type="slidenum">
              <a:rPr lang="zh-CN" altLang="en-US" smtClean="0"/>
              <a:t>13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70D516BA-587C-41B8-8E99-9CBA3C25892C}"/>
              </a:ext>
            </a:extLst>
          </p:cNvPr>
          <p:cNvGrpSpPr/>
          <p:nvPr/>
        </p:nvGrpSpPr>
        <p:grpSpPr>
          <a:xfrm>
            <a:off x="7824848" y="3633521"/>
            <a:ext cx="4321361" cy="2809380"/>
            <a:chOff x="78870" y="2955307"/>
            <a:chExt cx="5628203" cy="3658977"/>
          </a:xfrm>
        </p:grpSpPr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id="{2BB6D983-7E30-4D59-B640-F3BAB5EE7C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70" y="2956544"/>
              <a:ext cx="4572175" cy="3657740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id="{529FE50F-B7E3-44BF-88B6-1983716F1E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4898" y="2955307"/>
              <a:ext cx="4572175" cy="3657740"/>
            </a:xfrm>
            <a:prstGeom prst="rect">
              <a:avLst/>
            </a:prstGeom>
          </p:spPr>
        </p:pic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15909343-324B-4C64-B94C-2EF8E0512AD6}"/>
              </a:ext>
            </a:extLst>
          </p:cNvPr>
          <p:cNvGrpSpPr/>
          <p:nvPr/>
        </p:nvGrpSpPr>
        <p:grpSpPr>
          <a:xfrm>
            <a:off x="4289695" y="3603894"/>
            <a:ext cx="3915952" cy="2817232"/>
            <a:chOff x="78870" y="8329065"/>
            <a:chExt cx="5100192" cy="3669203"/>
          </a:xfrm>
        </p:grpSpPr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E8A741A8-8AF7-41FA-95EA-4C6900BEBB3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70" y="8340528"/>
              <a:ext cx="4572175" cy="3657740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48B1C871-BE44-413C-979E-2D2758BC138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887" y="8329065"/>
              <a:ext cx="4572175" cy="3657740"/>
            </a:xfrm>
            <a:prstGeom prst="rect">
              <a:avLst/>
            </a:prstGeom>
          </p:spPr>
        </p:pic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B9D349BE-49F3-4BD5-959A-9ED4D8D0CED3}"/>
              </a:ext>
            </a:extLst>
          </p:cNvPr>
          <p:cNvGrpSpPr/>
          <p:nvPr/>
        </p:nvGrpSpPr>
        <p:grpSpPr>
          <a:xfrm>
            <a:off x="500689" y="3596503"/>
            <a:ext cx="3921909" cy="2813178"/>
            <a:chOff x="71111" y="5642705"/>
            <a:chExt cx="5107950" cy="3663923"/>
          </a:xfrm>
        </p:grpSpPr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id="{060EAB0D-CA74-44AC-AA08-4A68C22EBB9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111" y="5648888"/>
              <a:ext cx="4572175" cy="3657740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id="{4A112D93-3A22-4982-9521-32DE8C659EA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886" y="5642705"/>
              <a:ext cx="4572175" cy="3657740"/>
            </a:xfrm>
            <a:prstGeom prst="rect">
              <a:avLst/>
            </a:prstGeom>
          </p:spPr>
        </p:pic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53D6CFB4-5135-46CE-8FDD-D29E10691E04}"/>
              </a:ext>
            </a:extLst>
          </p:cNvPr>
          <p:cNvGrpSpPr/>
          <p:nvPr/>
        </p:nvGrpSpPr>
        <p:grpSpPr>
          <a:xfrm>
            <a:off x="488062" y="1453894"/>
            <a:ext cx="4327319" cy="2810954"/>
            <a:chOff x="71112" y="264622"/>
            <a:chExt cx="5635963" cy="3661027"/>
          </a:xfrm>
        </p:grpSpPr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id="{67B5E24C-9438-41F1-893E-C91ED02B29F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4900" y="267909"/>
              <a:ext cx="4572175" cy="3657740"/>
            </a:xfrm>
            <a:prstGeom prst="rect">
              <a:avLst/>
            </a:prstGeom>
          </p:spPr>
        </p:pic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id="{087C008E-9326-4F6E-B8C3-0D650677D7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112" y="266871"/>
              <a:ext cx="4572175" cy="3657740"/>
            </a:xfrm>
            <a:prstGeom prst="rect">
              <a:avLst/>
            </a:prstGeom>
          </p:spPr>
        </p:pic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id="{F97ED2F2-F2A0-4699-8DDD-67F3AACC9D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883" y="264622"/>
              <a:ext cx="4572175" cy="3657740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FCC5CD2F-1A2A-4CBE-953E-65AFFDE80A42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94" t="10710"/>
          <a:stretch/>
        </p:blipFill>
        <p:spPr>
          <a:xfrm>
            <a:off x="4245996" y="1799668"/>
            <a:ext cx="4006391" cy="219859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3ACBC719-3719-4A97-B297-0027BB426843}"/>
              </a:ext>
            </a:extLst>
          </p:cNvPr>
          <p:cNvSpPr txBox="1"/>
          <p:nvPr/>
        </p:nvSpPr>
        <p:spPr>
          <a:xfrm>
            <a:off x="8205647" y="2384570"/>
            <a:ext cx="37469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Focusing on both directions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Accelerating and focusing at the same location.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304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>
          <a:xfrm>
            <a:off x="12049603" y="1447617"/>
            <a:ext cx="0" cy="1522987"/>
          </a:xfrm>
          <a:prstGeom prst="line">
            <a:avLst/>
          </a:prstGeom>
          <a:ln w="38100"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070770" y="6674011"/>
            <a:ext cx="79682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椭圆 17"/>
          <p:cNvSpPr/>
          <p:nvPr/>
        </p:nvSpPr>
        <p:spPr>
          <a:xfrm>
            <a:off x="11071980" y="6076432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0" y="1"/>
            <a:ext cx="12192000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321" y="17620"/>
            <a:ext cx="2870282" cy="1214651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 flipV="1">
            <a:off x="328247" y="1288846"/>
            <a:ext cx="11394831" cy="45719"/>
            <a:chOff x="30834" y="1305568"/>
            <a:chExt cx="8816454" cy="66133"/>
          </a:xfrm>
        </p:grpSpPr>
        <p:sp>
          <p:nvSpPr>
            <p:cNvPr id="41" name="矩形 40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8247" y="216601"/>
            <a:ext cx="41107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a weak driver</a:t>
            </a:r>
            <a:endParaRPr lang="zh-CN" altLang="en-US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F72B-F92F-4AA4-82A7-E4F0BBCDB071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8" name="椭圆 16">
            <a:extLst>
              <a:ext uri="{FF2B5EF4-FFF2-40B4-BE49-F238E27FC236}">
                <a16:creationId xmlns:a16="http://schemas.microsoft.com/office/drawing/2014/main" id="{23F17A80-1B2F-49A7-96CD-E55F411CDE97}"/>
              </a:ext>
            </a:extLst>
          </p:cNvPr>
          <p:cNvSpPr/>
          <p:nvPr/>
        </p:nvSpPr>
        <p:spPr>
          <a:xfrm>
            <a:off x="10751006" y="6393524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423E1C6E-DA8A-4BAF-84D3-0C9A78FE1F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9476242"/>
              </p:ext>
            </p:extLst>
          </p:nvPr>
        </p:nvGraphicFramePr>
        <p:xfrm>
          <a:off x="552277" y="1428881"/>
          <a:ext cx="1372364" cy="386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723600" imgH="203040" progId="Equation.DSMT4">
                  <p:embed/>
                </p:oleObj>
              </mc:Choice>
              <mc:Fallback>
                <p:oleObj name="Equation" r:id="rId5" imgW="723600" imgH="203040" progId="Equation.DSMT4">
                  <p:embed/>
                  <p:pic>
                    <p:nvPicPr>
                      <p:cNvPr id="2" name="对象 1">
                        <a:extLst>
                          <a:ext uri="{FF2B5EF4-FFF2-40B4-BE49-F238E27FC236}">
                            <a16:creationId xmlns:a16="http://schemas.microsoft.com/office/drawing/2014/main" id="{423E1C6E-DA8A-4BAF-84D3-0C9A78FE1F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2277" y="1428881"/>
                        <a:ext cx="1372364" cy="3863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100pC">
            <a:hlinkClick r:id="" action="ppaction://media"/>
            <a:extLst>
              <a:ext uri="{FF2B5EF4-FFF2-40B4-BE49-F238E27FC236}">
                <a16:creationId xmlns:a16="http://schemas.microsoft.com/office/drawing/2014/main" id="{459E73EF-1DC7-42B0-8166-B4AB1A324FC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0589" y="2481747"/>
            <a:ext cx="4355460" cy="2722163"/>
          </a:xfrm>
          <a:prstGeom prst="rect">
            <a:avLst/>
          </a:prstGeom>
        </p:spPr>
      </p:pic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EC902C0A-CAB3-4A0E-9E7F-BD2E72FF61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3837119"/>
              </p:ext>
            </p:extLst>
          </p:nvPr>
        </p:nvGraphicFramePr>
        <p:xfrm>
          <a:off x="1580092" y="1928620"/>
          <a:ext cx="869678" cy="274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23600" imgH="228600" progId="Equation.DSMT4">
                  <p:embed/>
                </p:oleObj>
              </mc:Choice>
              <mc:Fallback>
                <p:oleObj name="Equation" r:id="rId8" imgW="723600" imgH="228600" progId="Equation.DSMT4">
                  <p:embed/>
                  <p:pic>
                    <p:nvPicPr>
                      <p:cNvPr id="19" name="对象 18">
                        <a:extLst>
                          <a:ext uri="{FF2B5EF4-FFF2-40B4-BE49-F238E27FC236}">
                            <a16:creationId xmlns:a16="http://schemas.microsoft.com/office/drawing/2014/main" id="{E5CED049-0CC6-48CE-9476-5E62AD6E9B0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0092" y="1928620"/>
                        <a:ext cx="869678" cy="2746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2D475746-3078-47EC-8042-C790FB555A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5014842"/>
              </p:ext>
            </p:extLst>
          </p:nvPr>
        </p:nvGraphicFramePr>
        <p:xfrm>
          <a:off x="2643050" y="1925543"/>
          <a:ext cx="854421" cy="2898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711000" imgH="241200" progId="Equation.DSMT4">
                  <p:embed/>
                </p:oleObj>
              </mc:Choice>
              <mc:Fallback>
                <p:oleObj name="Equation" r:id="rId10" imgW="711000" imgH="241200" progId="Equation.DSMT4">
                  <p:embed/>
                  <p:pic>
                    <p:nvPicPr>
                      <p:cNvPr id="20" name="对象 19">
                        <a:extLst>
                          <a:ext uri="{FF2B5EF4-FFF2-40B4-BE49-F238E27FC236}">
                            <a16:creationId xmlns:a16="http://schemas.microsoft.com/office/drawing/2014/main" id="{C3AEB117-5F87-4F66-A567-7BA8854566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643050" y="1925543"/>
                        <a:ext cx="854421" cy="2898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D6D82391-F7DB-4F74-933A-576247F3DA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1327064"/>
              </p:ext>
            </p:extLst>
          </p:nvPr>
        </p:nvGraphicFramePr>
        <p:xfrm>
          <a:off x="548285" y="1931716"/>
          <a:ext cx="869678" cy="274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723600" imgH="228600" progId="Equation.DSMT4">
                  <p:embed/>
                </p:oleObj>
              </mc:Choice>
              <mc:Fallback>
                <p:oleObj name="Equation" r:id="rId12" imgW="723600" imgH="228600" progId="Equation.DSMT4">
                  <p:embed/>
                  <p:pic>
                    <p:nvPicPr>
                      <p:cNvPr id="21" name="对象 20">
                        <a:extLst>
                          <a:ext uri="{FF2B5EF4-FFF2-40B4-BE49-F238E27FC236}">
                            <a16:creationId xmlns:a16="http://schemas.microsoft.com/office/drawing/2014/main" id="{74B492AF-3F37-44E1-B115-A98D92C4CE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48285" y="1931716"/>
                        <a:ext cx="869678" cy="2746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组合 17">
            <a:extLst>
              <a:ext uri="{FF2B5EF4-FFF2-40B4-BE49-F238E27FC236}">
                <a16:creationId xmlns:a16="http://schemas.microsoft.com/office/drawing/2014/main" id="{38ECE388-7918-47A8-A5B4-A95458972310}"/>
              </a:ext>
            </a:extLst>
          </p:cNvPr>
          <p:cNvGrpSpPr/>
          <p:nvPr/>
        </p:nvGrpSpPr>
        <p:grpSpPr>
          <a:xfrm>
            <a:off x="4069445" y="1674431"/>
            <a:ext cx="4062257" cy="2642926"/>
            <a:chOff x="-24071" y="1563440"/>
            <a:chExt cx="4437807" cy="2887261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9E3C5AE0-F3B9-4ECD-BE45-70159F59E3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4071" y="1570701"/>
              <a:ext cx="3600000" cy="2880000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2CD739EC-3A4C-4CFF-B9A7-81CF8CA1660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632" y="1563440"/>
              <a:ext cx="3601104" cy="2880883"/>
            </a:xfrm>
            <a:prstGeom prst="rect">
              <a:avLst/>
            </a:prstGeom>
          </p:spPr>
        </p:pic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06E914F7-F6CE-4B6C-B726-6E3D0599BD8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652" y="1569096"/>
              <a:ext cx="3601104" cy="2880883"/>
            </a:xfrm>
            <a:prstGeom prst="rect">
              <a:avLst/>
            </a:prstGeom>
          </p:spPr>
        </p:pic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0EAC15C9-291B-49A1-8201-394041056373}"/>
              </a:ext>
            </a:extLst>
          </p:cNvPr>
          <p:cNvGrpSpPr/>
          <p:nvPr/>
        </p:nvGrpSpPr>
        <p:grpSpPr>
          <a:xfrm>
            <a:off x="4082872" y="3784613"/>
            <a:ext cx="3675987" cy="2643047"/>
            <a:chOff x="-136750" y="3801556"/>
            <a:chExt cx="4015827" cy="2887393"/>
          </a:xfrm>
        </p:grpSpPr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id="{9F26D3F1-3BDD-486D-A5D5-F57002EBBF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6750" y="3801556"/>
              <a:ext cx="3600000" cy="2880000"/>
            </a:xfrm>
            <a:prstGeom prst="rect">
              <a:avLst/>
            </a:prstGeom>
          </p:spPr>
        </p:pic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id="{5318B52D-BC05-4BB2-B936-766B2CD051EB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973" y="3808065"/>
              <a:ext cx="3601104" cy="2880884"/>
            </a:xfrm>
            <a:prstGeom prst="rect">
              <a:avLst/>
            </a:prstGeom>
          </p:spPr>
        </p:pic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B79C75A9-FF48-4D7C-BAEE-05890D8DF305}"/>
              </a:ext>
            </a:extLst>
          </p:cNvPr>
          <p:cNvGrpSpPr/>
          <p:nvPr/>
        </p:nvGrpSpPr>
        <p:grpSpPr>
          <a:xfrm>
            <a:off x="7686835" y="1674431"/>
            <a:ext cx="4081067" cy="2637088"/>
            <a:chOff x="3765235" y="1487037"/>
            <a:chExt cx="4458356" cy="2880883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2A3F3891-9F62-4C5D-985D-AB02C6AF8D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5235" y="1487037"/>
              <a:ext cx="3600000" cy="2880000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id="{39CEBE68-05CB-4DB4-81CB-4D0FDEF52E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2487" y="1487037"/>
              <a:ext cx="3601104" cy="2880883"/>
            </a:xfrm>
            <a:prstGeom prst="rect">
              <a:avLst/>
            </a:prstGeom>
          </p:spPr>
        </p:pic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71011035-E617-4B29-9DB8-CDC4959FF2FC}"/>
              </a:ext>
            </a:extLst>
          </p:cNvPr>
          <p:cNvGrpSpPr/>
          <p:nvPr/>
        </p:nvGrpSpPr>
        <p:grpSpPr>
          <a:xfrm>
            <a:off x="7680835" y="3782996"/>
            <a:ext cx="3679908" cy="2637897"/>
            <a:chOff x="4208372" y="3807624"/>
            <a:chExt cx="4020110" cy="2881767"/>
          </a:xfrm>
        </p:grpSpPr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id="{7CA5A8BB-085B-486E-9B90-E975B68D7D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8372" y="3807624"/>
              <a:ext cx="3600000" cy="2880000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id="{3CB32113-576D-419E-9E6F-348C248D43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7378" y="3808507"/>
              <a:ext cx="3601104" cy="2880884"/>
            </a:xfrm>
            <a:prstGeom prst="rect">
              <a:avLst/>
            </a:prstGeom>
          </p:spPr>
        </p:pic>
      </p:grpSp>
      <p:sp>
        <p:nvSpPr>
          <p:cNvPr id="33" name="文本框 32">
            <a:extLst>
              <a:ext uri="{FF2B5EF4-FFF2-40B4-BE49-F238E27FC236}">
                <a16:creationId xmlns:a16="http://schemas.microsoft.com/office/drawing/2014/main" id="{95E7303C-D4F7-4A71-B67A-3DB563F57610}"/>
              </a:ext>
            </a:extLst>
          </p:cNvPr>
          <p:cNvSpPr txBox="1"/>
          <p:nvPr/>
        </p:nvSpPr>
        <p:spPr>
          <a:xfrm>
            <a:off x="484986" y="5429119"/>
            <a:ext cx="3826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Inside channel, it’s focusing at one direction and defocusing at the other.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653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C72AA956-1989-418D-A628-92D50015643D}"/>
              </a:ext>
            </a:extLst>
          </p:cNvPr>
          <p:cNvGrpSpPr/>
          <p:nvPr/>
        </p:nvGrpSpPr>
        <p:grpSpPr>
          <a:xfrm>
            <a:off x="1103014" y="4059992"/>
            <a:ext cx="3768903" cy="2621564"/>
            <a:chOff x="6919438" y="1031404"/>
            <a:chExt cx="5546238" cy="3658016"/>
          </a:xfrm>
        </p:grpSpPr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id="{EE451134-908F-40F7-8775-324EE8CCB5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19438" y="1031680"/>
              <a:ext cx="4572175" cy="3657740"/>
            </a:xfrm>
            <a:prstGeom prst="rect">
              <a:avLst/>
            </a:prstGeom>
          </p:spPr>
        </p:pic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id="{49C0D190-1901-4FCB-812D-C06E380B17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5075" y="1031542"/>
              <a:ext cx="4572175" cy="3657740"/>
            </a:xfrm>
            <a:prstGeom prst="rect">
              <a:avLst/>
            </a:prstGeom>
          </p:spPr>
        </p:pic>
        <p:pic>
          <p:nvPicPr>
            <p:cNvPr id="47" name="图片 46">
              <a:extLst>
                <a:ext uri="{FF2B5EF4-FFF2-40B4-BE49-F238E27FC236}">
                  <a16:creationId xmlns:a16="http://schemas.microsoft.com/office/drawing/2014/main" id="{025A5732-AE49-4F81-A0A6-24676E168D9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3501" y="1031404"/>
              <a:ext cx="4572175" cy="3657740"/>
            </a:xfrm>
            <a:prstGeom prst="rect">
              <a:avLst/>
            </a:prstGeom>
          </p:spPr>
        </p:pic>
      </p:grpSp>
      <p:cxnSp>
        <p:nvCxnSpPr>
          <p:cNvPr id="32" name="直接连接符 31"/>
          <p:cNvCxnSpPr/>
          <p:nvPr/>
        </p:nvCxnSpPr>
        <p:spPr>
          <a:xfrm>
            <a:off x="12049603" y="1447617"/>
            <a:ext cx="0" cy="1522987"/>
          </a:xfrm>
          <a:prstGeom prst="line">
            <a:avLst/>
          </a:prstGeom>
          <a:ln w="38100"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070770" y="6674011"/>
            <a:ext cx="79682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16"/>
          <p:cNvSpPr/>
          <p:nvPr/>
        </p:nvSpPr>
        <p:spPr>
          <a:xfrm>
            <a:off x="10751006" y="6393524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11071980" y="6076432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0" y="1"/>
            <a:ext cx="12192000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321" y="17620"/>
            <a:ext cx="2870282" cy="1214651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 flipV="1">
            <a:off x="328247" y="1288846"/>
            <a:ext cx="11394831" cy="45719"/>
            <a:chOff x="30834" y="1305568"/>
            <a:chExt cx="8816454" cy="66133"/>
          </a:xfrm>
        </p:grpSpPr>
        <p:sp>
          <p:nvSpPr>
            <p:cNvPr id="41" name="矩形 40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8247" y="216601"/>
            <a:ext cx="43351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dirty="0">
                <a:solidFill>
                  <a:schemeClr val="bg1"/>
                </a:solidFill>
                <a:latin typeface="Times New Roman" panose="02020603050405020304" pitchFamily="18" charset="0"/>
                <a:ea typeface="Heiti SC Light" charset="-122"/>
                <a:cs typeface="Times New Roman" panose="02020603050405020304" pitchFamily="18" charset="0"/>
              </a:rPr>
              <a:t>Beam loading effect</a:t>
            </a:r>
            <a:endParaRPr lang="zh-CN" altLang="en-US" sz="4000" dirty="0">
              <a:solidFill>
                <a:schemeClr val="bg1"/>
              </a:solidFill>
              <a:latin typeface="Times New Roman" panose="02020603050405020304" pitchFamily="18" charset="0"/>
              <a:ea typeface="微软雅黑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F72B-F92F-4AA4-82A7-E4F0BBCDB071}" type="slidenum">
              <a:rPr lang="zh-CN" altLang="en-US" smtClean="0"/>
              <a:t>15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7940DBEC-DB6E-4B85-B117-FF8AB70982CF}"/>
              </a:ext>
            </a:extLst>
          </p:cNvPr>
          <p:cNvGrpSpPr/>
          <p:nvPr/>
        </p:nvGrpSpPr>
        <p:grpSpPr>
          <a:xfrm>
            <a:off x="1103014" y="1865871"/>
            <a:ext cx="3821372" cy="2621465"/>
            <a:chOff x="983470" y="144057"/>
            <a:chExt cx="5623449" cy="3657878"/>
          </a:xfrm>
        </p:grpSpPr>
        <p:pic>
          <p:nvPicPr>
            <p:cNvPr id="43" name="图片 42">
              <a:extLst>
                <a:ext uri="{FF2B5EF4-FFF2-40B4-BE49-F238E27FC236}">
                  <a16:creationId xmlns:a16="http://schemas.microsoft.com/office/drawing/2014/main" id="{358A76C2-53FD-43E1-8D10-047C7FBF172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9107" y="144057"/>
              <a:ext cx="4572175" cy="3657740"/>
            </a:xfrm>
            <a:prstGeom prst="rect">
              <a:avLst/>
            </a:prstGeom>
          </p:spPr>
        </p:pic>
        <p:pic>
          <p:nvPicPr>
            <p:cNvPr id="44" name="图片 43">
              <a:extLst>
                <a:ext uri="{FF2B5EF4-FFF2-40B4-BE49-F238E27FC236}">
                  <a16:creationId xmlns:a16="http://schemas.microsoft.com/office/drawing/2014/main" id="{949CA5AF-B923-4C0F-9E34-FFB7193C4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3470" y="144195"/>
              <a:ext cx="4572175" cy="3657740"/>
            </a:xfrm>
            <a:prstGeom prst="rect">
              <a:avLst/>
            </a:prstGeom>
          </p:spPr>
        </p:pic>
        <p:pic>
          <p:nvPicPr>
            <p:cNvPr id="45" name="图片 44">
              <a:extLst>
                <a:ext uri="{FF2B5EF4-FFF2-40B4-BE49-F238E27FC236}">
                  <a16:creationId xmlns:a16="http://schemas.microsoft.com/office/drawing/2014/main" id="{6C8BF201-C226-48DE-9390-FD49F52390A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4744" y="144057"/>
              <a:ext cx="4572175" cy="3657740"/>
            </a:xfrm>
            <a:prstGeom prst="rect">
              <a:avLst/>
            </a:prstGeom>
          </p:spPr>
        </p:pic>
      </p:grpSp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B9810553-54CF-4D61-BE40-2668C97388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2487358"/>
              </p:ext>
            </p:extLst>
          </p:nvPr>
        </p:nvGraphicFramePr>
        <p:xfrm>
          <a:off x="759763" y="1516063"/>
          <a:ext cx="1047750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825480" imgH="241200" progId="Equation.DSMT4">
                  <p:embed/>
                </p:oleObj>
              </mc:Choice>
              <mc:Fallback>
                <p:oleObj name="Equation" r:id="rId11" imgW="825480" imgH="241200" progId="Equation.DSMT4">
                  <p:embed/>
                  <p:pic>
                    <p:nvPicPr>
                      <p:cNvPr id="5" name="对象 4">
                        <a:extLst>
                          <a:ext uri="{FF2B5EF4-FFF2-40B4-BE49-F238E27FC236}">
                            <a16:creationId xmlns:a16="http://schemas.microsoft.com/office/drawing/2014/main" id="{B9573D50-6920-44F9-B946-0E5DCCE7BE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59763" y="1516063"/>
                        <a:ext cx="1047750" cy="30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2853C827-57A5-4A7B-8747-0CACD64950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7251396"/>
              </p:ext>
            </p:extLst>
          </p:nvPr>
        </p:nvGraphicFramePr>
        <p:xfrm>
          <a:off x="1930400" y="1516063"/>
          <a:ext cx="822325" cy="290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647640" imgH="228600" progId="Equation.DSMT4">
                  <p:embed/>
                </p:oleObj>
              </mc:Choice>
              <mc:Fallback>
                <p:oleObj name="Equation" r:id="rId13" imgW="647640" imgH="228600" progId="Equation.DSMT4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id="{B9810553-54CF-4D61-BE40-2668C97388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930400" y="1516063"/>
                        <a:ext cx="822325" cy="290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BD8728EC-4227-40EA-AC8A-80B9DAB086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6977354"/>
              </p:ext>
            </p:extLst>
          </p:nvPr>
        </p:nvGraphicFramePr>
        <p:xfrm>
          <a:off x="2898775" y="1508125"/>
          <a:ext cx="838200" cy="30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660240" imgH="241200" progId="Equation.DSMT4">
                  <p:embed/>
                </p:oleObj>
              </mc:Choice>
              <mc:Fallback>
                <p:oleObj name="Equation" r:id="rId15" imgW="660240" imgH="241200" progId="Equation.DSMT4">
                  <p:embed/>
                  <p:pic>
                    <p:nvPicPr>
                      <p:cNvPr id="7" name="对象 6">
                        <a:extLst>
                          <a:ext uri="{FF2B5EF4-FFF2-40B4-BE49-F238E27FC236}">
                            <a16:creationId xmlns:a16="http://schemas.microsoft.com/office/drawing/2014/main" id="{2853C827-57A5-4A7B-8747-0CACD64950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898775" y="1508125"/>
                        <a:ext cx="838200" cy="306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extLst>
              <a:ext uri="{FF2B5EF4-FFF2-40B4-BE49-F238E27FC236}">
                <a16:creationId xmlns:a16="http://schemas.microsoft.com/office/drawing/2014/main" id="{880DBB49-E996-461C-BBE6-51B74AB6A4D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0256941"/>
              </p:ext>
            </p:extLst>
          </p:nvPr>
        </p:nvGraphicFramePr>
        <p:xfrm>
          <a:off x="3867402" y="1516063"/>
          <a:ext cx="887413" cy="290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698400" imgH="228600" progId="Equation.DSMT4">
                  <p:embed/>
                </p:oleObj>
              </mc:Choice>
              <mc:Fallback>
                <p:oleObj name="Equation" r:id="rId17" imgW="698400" imgH="228600" progId="Equation.DSMT4">
                  <p:embed/>
                  <p:pic>
                    <p:nvPicPr>
                      <p:cNvPr id="8" name="对象 7">
                        <a:extLst>
                          <a:ext uri="{FF2B5EF4-FFF2-40B4-BE49-F238E27FC236}">
                            <a16:creationId xmlns:a16="http://schemas.microsoft.com/office/drawing/2014/main" id="{BD8728EC-4227-40EA-AC8A-80B9DAB086C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867402" y="1516063"/>
                        <a:ext cx="887413" cy="290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beam_loading">
            <a:hlinkClick r:id="" action="ppaction://media"/>
            <a:extLst>
              <a:ext uri="{FF2B5EF4-FFF2-40B4-BE49-F238E27FC236}">
                <a16:creationId xmlns:a16="http://schemas.microsoft.com/office/drawing/2014/main" id="{B859F95B-757C-4180-A377-950CC21A95F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5176641" y="2235297"/>
            <a:ext cx="5654041" cy="3533775"/>
          </a:xfrm>
          <a:prstGeom prst="rect">
            <a:avLst/>
          </a:prstGeom>
        </p:spPr>
      </p:pic>
      <p:graphicFrame>
        <p:nvGraphicFramePr>
          <p:cNvPr id="26" name="对象 25">
            <a:extLst>
              <a:ext uri="{FF2B5EF4-FFF2-40B4-BE49-F238E27FC236}">
                <a16:creationId xmlns:a16="http://schemas.microsoft.com/office/drawing/2014/main" id="{D1812825-B1C9-49E4-BBAD-5B2ADC00E7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614133"/>
              </p:ext>
            </p:extLst>
          </p:nvPr>
        </p:nvGraphicFramePr>
        <p:xfrm>
          <a:off x="4972050" y="1539875"/>
          <a:ext cx="935038" cy="227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736560" imgH="177480" progId="Equation.DSMT4">
                  <p:embed/>
                </p:oleObj>
              </mc:Choice>
              <mc:Fallback>
                <p:oleObj name="Equation" r:id="rId20" imgW="736560" imgH="177480" progId="Equation.DSMT4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id="{B9810553-54CF-4D61-BE40-2668C97388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4972050" y="1539875"/>
                        <a:ext cx="935038" cy="227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8823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:a16="http://schemas.microsoft.com/office/drawing/2014/main" id="{768A41E5-BCBA-4DD9-9481-6BB9725F8757}"/>
              </a:ext>
            </a:extLst>
          </p:cNvPr>
          <p:cNvGrpSpPr>
            <a:grpSpLocks noChangeAspect="1"/>
          </p:cNvGrpSpPr>
          <p:nvPr/>
        </p:nvGrpSpPr>
        <p:grpSpPr>
          <a:xfrm>
            <a:off x="4331460" y="1543350"/>
            <a:ext cx="3932944" cy="2811600"/>
            <a:chOff x="727380" y="1726130"/>
            <a:chExt cx="5118666" cy="3659254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6B22137F-5414-4DCA-951C-4E772EE11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380" y="1727644"/>
              <a:ext cx="4572175" cy="3657740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425C5E38-D3DE-43BD-A2AB-E8C27E64F6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3871" y="1726130"/>
              <a:ext cx="4572175" cy="3657740"/>
            </a:xfrm>
            <a:prstGeom prst="rect">
              <a:avLst/>
            </a:prstGeom>
          </p:spPr>
        </p:pic>
      </p:grpSp>
      <p:cxnSp>
        <p:nvCxnSpPr>
          <p:cNvPr id="32" name="直接连接符 31"/>
          <p:cNvCxnSpPr/>
          <p:nvPr/>
        </p:nvCxnSpPr>
        <p:spPr>
          <a:xfrm>
            <a:off x="12049603" y="1447617"/>
            <a:ext cx="0" cy="1522987"/>
          </a:xfrm>
          <a:prstGeom prst="line">
            <a:avLst/>
          </a:prstGeom>
          <a:ln w="38100"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070770" y="6674011"/>
            <a:ext cx="79682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16"/>
          <p:cNvSpPr/>
          <p:nvPr/>
        </p:nvSpPr>
        <p:spPr>
          <a:xfrm>
            <a:off x="10751006" y="6393524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11071980" y="6076432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0" y="1"/>
            <a:ext cx="12192000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321" y="17620"/>
            <a:ext cx="2870282" cy="1214651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 flipV="1">
            <a:off x="328247" y="1288846"/>
            <a:ext cx="11394831" cy="45719"/>
            <a:chOff x="30834" y="1305568"/>
            <a:chExt cx="8816454" cy="66133"/>
          </a:xfrm>
        </p:grpSpPr>
        <p:sp>
          <p:nvSpPr>
            <p:cNvPr id="41" name="矩形 40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8247" y="216601"/>
            <a:ext cx="43351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dirty="0">
                <a:solidFill>
                  <a:schemeClr val="bg1"/>
                </a:solidFill>
                <a:latin typeface="Times New Roman" panose="02020603050405020304" pitchFamily="18" charset="0"/>
                <a:ea typeface="Heiti SC Light" charset="-122"/>
                <a:cs typeface="Times New Roman" panose="02020603050405020304" pitchFamily="18" charset="0"/>
              </a:rPr>
              <a:t>Beam loading effect</a:t>
            </a:r>
            <a:endParaRPr lang="zh-CN" altLang="en-US" sz="4000" dirty="0">
              <a:solidFill>
                <a:schemeClr val="bg1"/>
              </a:solidFill>
              <a:latin typeface="Times New Roman" panose="02020603050405020304" pitchFamily="18" charset="0"/>
              <a:ea typeface="微软雅黑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F72B-F92F-4AA4-82A7-E4F0BBCDB071}" type="slidenum">
              <a:rPr lang="zh-CN" altLang="en-US" smtClean="0"/>
              <a:t>16</a:t>
            </a:fld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EABD3B43-7D24-4CA3-87AA-4800668F3385}"/>
              </a:ext>
            </a:extLst>
          </p:cNvPr>
          <p:cNvGrpSpPr/>
          <p:nvPr/>
        </p:nvGrpSpPr>
        <p:grpSpPr>
          <a:xfrm>
            <a:off x="639994" y="1554399"/>
            <a:ext cx="4309533" cy="2811066"/>
            <a:chOff x="15914" y="4004128"/>
            <a:chExt cx="5607535" cy="3657740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33BAE2CA-E95C-4709-8A46-E0FC2CAB7C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4" y="4004128"/>
              <a:ext cx="4572175" cy="3657740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id="{D9D669E3-9969-4A9F-8651-3593AB893C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1274" y="4004128"/>
              <a:ext cx="4572175" cy="3657740"/>
            </a:xfrm>
            <a:prstGeom prst="rect">
              <a:avLst/>
            </a:prstGeom>
          </p:spPr>
        </p:pic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41476EDC-2037-4623-9AE4-1073B1DA8DC5}"/>
              </a:ext>
            </a:extLst>
          </p:cNvPr>
          <p:cNvGrpSpPr/>
          <p:nvPr/>
        </p:nvGrpSpPr>
        <p:grpSpPr>
          <a:xfrm>
            <a:off x="4331460" y="3889798"/>
            <a:ext cx="3924178" cy="2814369"/>
            <a:chOff x="4851717" y="7000147"/>
            <a:chExt cx="5106113" cy="3662038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30011516-9F46-4FB3-B4A0-310211B1AFD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1717" y="7004445"/>
              <a:ext cx="4572175" cy="3657740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id="{15C776C8-2405-4BFA-B735-F66476C05C6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5655" y="7000147"/>
              <a:ext cx="4572175" cy="3657740"/>
            </a:xfrm>
            <a:prstGeom prst="rect">
              <a:avLst/>
            </a:prstGeom>
          </p:spPr>
        </p:pic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9E1AA30F-04B0-4F6D-8EA6-8FE79B62018B}"/>
              </a:ext>
            </a:extLst>
          </p:cNvPr>
          <p:cNvGrpSpPr/>
          <p:nvPr/>
        </p:nvGrpSpPr>
        <p:grpSpPr>
          <a:xfrm>
            <a:off x="639994" y="3922317"/>
            <a:ext cx="3929914" cy="2811066"/>
            <a:chOff x="-1" y="6988923"/>
            <a:chExt cx="5113578" cy="3657740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8E123F65-F774-4430-B83F-DD62C99ECC7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6988923"/>
              <a:ext cx="4572175" cy="3657740"/>
            </a:xfrm>
            <a:prstGeom prst="rect">
              <a:avLst/>
            </a:prstGeom>
          </p:spPr>
        </p:pic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id="{25309E3A-40B1-4220-99D6-1AA1556386B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402" y="6988923"/>
              <a:ext cx="4572175" cy="3657740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81CD3183-2A45-439B-B109-A0EE1DDE5756}"/>
                  </a:ext>
                </a:extLst>
              </p:cNvPr>
              <p:cNvSpPr txBox="1"/>
              <p:nvPr/>
            </p:nvSpPr>
            <p:spPr>
              <a:xfrm>
                <a:off x="8360730" y="4749807"/>
                <a:ext cx="3002232" cy="11560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&gt;30%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beam loading efficiency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~1.5%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energy spread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Gradient </a:t>
                </a:r>
                <a14:m>
                  <m:oMath xmlns:m="http://schemas.openxmlformats.org/officeDocument/2006/math">
                    <m:r>
                      <a:rPr lang="en-US" altLang="zh-CN" sz="16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~</m:t>
                    </m:r>
                  </m:oMath>
                </a14:m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5GeV/m</a:t>
                </a:r>
                <a:endParaRPr lang="zh-CN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81CD3183-2A45-439B-B109-A0EE1DDE57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730" y="4749807"/>
                <a:ext cx="3002232" cy="1156086"/>
              </a:xfrm>
              <a:prstGeom prst="rect">
                <a:avLst/>
              </a:prstGeom>
              <a:blipFill>
                <a:blip r:embed="rId11"/>
                <a:stretch>
                  <a:fillRect l="-813" b="-57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文本框 50">
            <a:extLst>
              <a:ext uri="{FF2B5EF4-FFF2-40B4-BE49-F238E27FC236}">
                <a16:creationId xmlns:a16="http://schemas.microsoft.com/office/drawing/2014/main" id="{4EABB990-1507-4205-9A6A-D985B051D45B}"/>
              </a:ext>
            </a:extLst>
          </p:cNvPr>
          <p:cNvSpPr txBox="1"/>
          <p:nvPr/>
        </p:nvSpPr>
        <p:spPr>
          <a:xfrm>
            <a:off x="7790815" y="2532086"/>
            <a:ext cx="3572147" cy="786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Focusing region extends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Ez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flattened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D0B17F2-B5E4-4CD4-9C5A-E2617F59A175}"/>
              </a:ext>
            </a:extLst>
          </p:cNvPr>
          <p:cNvSpPr txBox="1"/>
          <p:nvPr/>
        </p:nvSpPr>
        <p:spPr>
          <a:xfrm>
            <a:off x="5544464" y="1495028"/>
            <a:ext cx="8018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~90cm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9784569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>
          <a:xfrm>
            <a:off x="12049603" y="1447617"/>
            <a:ext cx="0" cy="1522987"/>
          </a:xfrm>
          <a:prstGeom prst="line">
            <a:avLst/>
          </a:prstGeom>
          <a:ln w="38100"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070770" y="6674011"/>
            <a:ext cx="79682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16"/>
          <p:cNvSpPr/>
          <p:nvPr/>
        </p:nvSpPr>
        <p:spPr>
          <a:xfrm>
            <a:off x="10751006" y="6393524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11071980" y="6076432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0" y="1"/>
            <a:ext cx="12192000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321" y="17620"/>
            <a:ext cx="2870282" cy="1214651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 flipV="1">
            <a:off x="328247" y="1288846"/>
            <a:ext cx="11394831" cy="45719"/>
            <a:chOff x="30834" y="1305568"/>
            <a:chExt cx="8816454" cy="66133"/>
          </a:xfrm>
        </p:grpSpPr>
        <p:sp>
          <p:nvSpPr>
            <p:cNvPr id="41" name="矩形 40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8247" y="216601"/>
            <a:ext cx="38677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Two-bunch driver</a:t>
            </a:r>
            <a:endParaRPr lang="zh-CN" altLang="en-US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F72B-F92F-4AA4-82A7-E4F0BBCDB071}" type="slidenum">
              <a:rPr lang="zh-CN" altLang="en-US" smtClean="0"/>
              <a:t>17</a:t>
            </a:fld>
            <a:endParaRPr lang="zh-CN" altLang="en-US"/>
          </a:p>
        </p:txBody>
      </p:sp>
      <p:pic>
        <p:nvPicPr>
          <p:cNvPr id="8" name="2beam-SI">
            <a:hlinkClick r:id="" action="ppaction://media"/>
            <a:extLst>
              <a:ext uri="{FF2B5EF4-FFF2-40B4-BE49-F238E27FC236}">
                <a16:creationId xmlns:a16="http://schemas.microsoft.com/office/drawing/2014/main" id="{72848EA2-66BB-4611-95F4-411B7B3AFF4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23216" y="2130589"/>
            <a:ext cx="5487419" cy="3429637"/>
          </a:xfrm>
          <a:prstGeom prst="rect">
            <a:avLst/>
          </a:prstGeom>
        </p:spPr>
      </p:pic>
      <p:graphicFrame>
        <p:nvGraphicFramePr>
          <p:cNvPr id="9" name="对象 8">
            <a:extLst>
              <a:ext uri="{FF2B5EF4-FFF2-40B4-BE49-F238E27FC236}">
                <a16:creationId xmlns:a16="http://schemas.microsoft.com/office/drawing/2014/main" id="{794BB92B-E948-4BDF-A295-50D59D81F8F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752773" y="1738232"/>
          <a:ext cx="951564" cy="306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49160" imgH="241200" progId="Equation.DSMT4">
                  <p:embed/>
                </p:oleObj>
              </mc:Choice>
              <mc:Fallback>
                <p:oleObj name="Equation" r:id="rId8" imgW="749160" imgH="241200" progId="Equation.DSMT4">
                  <p:embed/>
                  <p:pic>
                    <p:nvPicPr>
                      <p:cNvPr id="9" name="对象 8">
                        <a:extLst>
                          <a:ext uri="{FF2B5EF4-FFF2-40B4-BE49-F238E27FC236}">
                            <a16:creationId xmlns:a16="http://schemas.microsoft.com/office/drawing/2014/main" id="{794BB92B-E948-4BDF-A295-50D59D81F8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752773" y="1738232"/>
                        <a:ext cx="951564" cy="3062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2beam-offset">
            <a:hlinkClick r:id="" action="ppaction://media"/>
            <a:extLst>
              <a:ext uri="{FF2B5EF4-FFF2-40B4-BE49-F238E27FC236}">
                <a16:creationId xmlns:a16="http://schemas.microsoft.com/office/drawing/2014/main" id="{6F040661-1F19-4544-BD1E-6C356336FA6F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746308" y="2130589"/>
            <a:ext cx="5487419" cy="3429637"/>
          </a:xfrm>
          <a:prstGeom prst="rect">
            <a:avLst/>
          </a:prstGeom>
        </p:spPr>
      </p:pic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C90C4B30-A1D6-4360-8FA6-E647C74C8B1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72595" y="1524000"/>
          <a:ext cx="669925" cy="24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558720" imgH="203040" progId="Equation.DSMT4">
                  <p:embed/>
                </p:oleObj>
              </mc:Choice>
              <mc:Fallback>
                <p:oleObj name="Equation" r:id="rId11" imgW="558720" imgH="203040" progId="Equation.DSMT4">
                  <p:embed/>
                  <p:pic>
                    <p:nvPicPr>
                      <p:cNvPr id="2" name="对象 1">
                        <a:extLst>
                          <a:ext uri="{FF2B5EF4-FFF2-40B4-BE49-F238E27FC236}">
                            <a16:creationId xmlns:a16="http://schemas.microsoft.com/office/drawing/2014/main" id="{C90C4B30-A1D6-4360-8FA6-E647C74C8B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472595" y="1524000"/>
                        <a:ext cx="669925" cy="242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88CCAFBA-1454-4BAB-89F9-F6841CFB725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365500" y="1492250"/>
          <a:ext cx="839788" cy="27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698400" imgH="228600" progId="Equation.DSMT4">
                  <p:embed/>
                </p:oleObj>
              </mc:Choice>
              <mc:Fallback>
                <p:oleObj name="Equation" r:id="rId13" imgW="698400" imgH="228600" progId="Equation.DSMT4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id="{88CCAFBA-1454-4BAB-89F9-F6841CFB72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365500" y="1492250"/>
                        <a:ext cx="839788" cy="274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0B4E5641-4C1E-4E45-95BD-E2D000A5091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13936" y="1489430"/>
          <a:ext cx="854421" cy="2898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711000" imgH="241200" progId="Equation.DSMT4">
                  <p:embed/>
                </p:oleObj>
              </mc:Choice>
              <mc:Fallback>
                <p:oleObj name="Equation" r:id="rId15" imgW="711000" imgH="241200" progId="Equation.DSMT4">
                  <p:embed/>
                  <p:pic>
                    <p:nvPicPr>
                      <p:cNvPr id="5" name="对象 4">
                        <a:extLst>
                          <a:ext uri="{FF2B5EF4-FFF2-40B4-BE49-F238E27FC236}">
                            <a16:creationId xmlns:a16="http://schemas.microsoft.com/office/drawing/2014/main" id="{0B4E5641-4C1E-4E45-95BD-E2D000A509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413936" y="1489430"/>
                        <a:ext cx="854421" cy="2898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CB2F537E-7D77-46EA-BC95-E9774FCD2A3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19171" y="1495603"/>
          <a:ext cx="869678" cy="274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723600" imgH="228600" progId="Equation.DSMT4">
                  <p:embed/>
                </p:oleObj>
              </mc:Choice>
              <mc:Fallback>
                <p:oleObj name="Equation" r:id="rId17" imgW="723600" imgH="228600" progId="Equation.DSMT4">
                  <p:embed/>
                  <p:pic>
                    <p:nvPicPr>
                      <p:cNvPr id="6" name="对象 5">
                        <a:extLst>
                          <a:ext uri="{FF2B5EF4-FFF2-40B4-BE49-F238E27FC236}">
                            <a16:creationId xmlns:a16="http://schemas.microsoft.com/office/drawing/2014/main" id="{CB2F537E-7D77-46EA-BC95-E9774FCD2A3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319171" y="1495603"/>
                        <a:ext cx="869678" cy="2746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94161535-3B65-4FE7-8D91-71BA8B8BC71D}"/>
                  </a:ext>
                </a:extLst>
              </p:cNvPr>
              <p:cNvSpPr txBox="1"/>
              <p:nvPr/>
            </p:nvSpPr>
            <p:spPr>
              <a:xfrm>
                <a:off x="4247498" y="5744984"/>
                <a:ext cx="2997619" cy="3511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]"/>
                          <m:ctrlPr>
                            <a:rPr lang="zh-CN" altLang="en-US" sz="1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zh-CN" altLang="en-US" sz="1400">
                                      <a:latin typeface="Cambria Math" panose="02040503050406030204" pitchFamily="18" charset="0"/>
                                    </a:rPr>
                                    <m:t>W</m:t>
                                  </m:r>
                                </m:e>
                              </m:acc>
                            </m:e>
                            <m:sub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⊥1</m:t>
                              </m:r>
                            </m:sub>
                          </m:sSub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𝜉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)=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𝜆</m:t>
                          </m:r>
                          <m:sSub>
                            <m:sSubPr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</m:acc>
                            </m:e>
                            <m:sub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⊥1</m:t>
                              </m:r>
                            </m:sub>
                          </m:sSub>
                          <m:d>
                            <m:dPr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</m:d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[</m:t>
                          </m:r>
                          <m:d>
                            <m:dPr>
                              <m:begChr m:val="〈"/>
                              <m:endChr m:val="〉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acc>
                            <m:accPr>
                              <m:chr m:val="̂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begChr m:val="〈"/>
                              <m:endChr m:val="〉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acc>
                            <m:accPr>
                              <m:chr m:val="̂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94161535-3B65-4FE7-8D91-71BA8B8BC7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7498" y="5744984"/>
                <a:ext cx="2997619" cy="351186"/>
              </a:xfrm>
              <a:prstGeom prst="rect">
                <a:avLst/>
              </a:prstGeom>
              <a:blipFill>
                <a:blip r:embed="rId20"/>
                <a:stretch>
                  <a:fillRect t="-124138" r="-15041" b="-20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DC02F53F-A9D6-475C-9A9B-C733B939BF19}"/>
                  </a:ext>
                </a:extLst>
              </p:cNvPr>
              <p:cNvSpPr txBox="1"/>
              <p:nvPr/>
            </p:nvSpPr>
            <p:spPr>
              <a:xfrm>
                <a:off x="4247498" y="6155062"/>
                <a:ext cx="4999489" cy="3511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]"/>
                          <m:ctrlPr>
                            <a:rPr lang="zh-CN" altLang="en-US" sz="1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zh-CN" altLang="en-US" sz="1400">
                                      <a:latin typeface="Cambria Math" panose="02040503050406030204" pitchFamily="18" charset="0"/>
                                    </a:rPr>
                                    <m:t>W</m:t>
                                  </m:r>
                                </m:e>
                              </m:acc>
                            </m:e>
                            <m:sub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⊥2</m:t>
                              </m:r>
                            </m:sub>
                          </m:sSub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𝜉</m:t>
                          </m:r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)=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𝜆</m:t>
                          </m:r>
                          <m:sSub>
                            <m:sSubPr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</m:acc>
                            </m:e>
                            <m:sub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⊥2</m:t>
                              </m:r>
                            </m:sub>
                          </m:sSub>
                          <m:d>
                            <m:dPr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</m:d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[</m:t>
                          </m:r>
                          <m:d>
                            <m:dPr>
                              <m:begChr m:val="〈"/>
                              <m:endChr m:val="〉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zh-CN" altLang="en-US" sz="14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zh-CN" altLang="en-US" sz="14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𝑥</m:t>
                          </m:r>
                          <m:acc>
                            <m:accPr>
                              <m:chr m:val="̂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𝑦</m:t>
                          </m:r>
                          <m:acc>
                            <m:accPr>
                              <m:chr m:val="̂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)+</m:t>
                          </m:r>
                          <m:d>
                            <m:dPr>
                              <m:begChr m:val="〈"/>
                              <m:endChr m:val="〉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1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𝑥𝑦</m:t>
                              </m:r>
                            </m:e>
                          </m:d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𝑦</m:t>
                          </m:r>
                          <m:acc>
                            <m:accPr>
                              <m:chr m:val="̂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𝑥</m:t>
                          </m:r>
                          <m:acc>
                            <m:accPr>
                              <m:chr m:val="̂"/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  <m:r>
                            <a:rPr lang="zh-CN" altLang="en-US" sz="1400" i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DC02F53F-A9D6-475C-9A9B-C733B939BF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7498" y="6155062"/>
                <a:ext cx="4999489" cy="351186"/>
              </a:xfrm>
              <a:prstGeom prst="rect">
                <a:avLst/>
              </a:prstGeom>
              <a:blipFill>
                <a:blip r:embed="rId21"/>
                <a:stretch>
                  <a:fillRect t="-126316" r="-9146" b="-2052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6397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60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21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>
          <a:xfrm>
            <a:off x="12049603" y="1447617"/>
            <a:ext cx="0" cy="1522987"/>
          </a:xfrm>
          <a:prstGeom prst="line">
            <a:avLst/>
          </a:prstGeom>
          <a:ln w="38100"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070770" y="6674011"/>
            <a:ext cx="79682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16"/>
          <p:cNvSpPr/>
          <p:nvPr/>
        </p:nvSpPr>
        <p:spPr>
          <a:xfrm>
            <a:off x="10751006" y="6393524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11071980" y="6076432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0" y="1"/>
            <a:ext cx="12192000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321" y="17620"/>
            <a:ext cx="2870282" cy="1214651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 flipV="1">
            <a:off x="328247" y="1288846"/>
            <a:ext cx="11394831" cy="45719"/>
            <a:chOff x="30834" y="1305568"/>
            <a:chExt cx="8816454" cy="66133"/>
          </a:xfrm>
        </p:grpSpPr>
        <p:sp>
          <p:nvSpPr>
            <p:cNvPr id="41" name="矩形 40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8247" y="216601"/>
            <a:ext cx="21804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zh-CN" altLang="en-US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F72B-F92F-4AA4-82A7-E4F0BBCDB071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F5A65DEF-EF4B-4236-A3E0-850ACBB588B0}"/>
              </a:ext>
            </a:extLst>
          </p:cNvPr>
          <p:cNvSpPr txBox="1"/>
          <p:nvPr/>
        </p:nvSpPr>
        <p:spPr>
          <a:xfrm>
            <a:off x="1418449" y="2135632"/>
            <a:ext cx="6179897" cy="16699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stable propagation mode in hollow plasma channel.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Positron beam can be accelerated and focusing in this regime.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lot to be explored and optimized.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9230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id="{1EFB4FC0-C193-4F55-8F88-A766DDA09A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3027" y="4461588"/>
            <a:ext cx="4210051" cy="2314575"/>
          </a:xfrm>
          <a:prstGeom prst="rect">
            <a:avLst/>
          </a:prstGeom>
        </p:spPr>
      </p:pic>
      <p:cxnSp>
        <p:nvCxnSpPr>
          <p:cNvPr id="32" name="直接连接符 31"/>
          <p:cNvCxnSpPr/>
          <p:nvPr/>
        </p:nvCxnSpPr>
        <p:spPr>
          <a:xfrm>
            <a:off x="12049603" y="1447617"/>
            <a:ext cx="0" cy="1522987"/>
          </a:xfrm>
          <a:prstGeom prst="line">
            <a:avLst/>
          </a:prstGeom>
          <a:ln w="38100"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070770" y="6674011"/>
            <a:ext cx="79682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0" y="1"/>
            <a:ext cx="12192000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321" y="17620"/>
            <a:ext cx="2870282" cy="1214651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 flipV="1">
            <a:off x="328247" y="1288846"/>
            <a:ext cx="11394831" cy="45719"/>
            <a:chOff x="30834" y="1305568"/>
            <a:chExt cx="8816454" cy="66133"/>
          </a:xfrm>
        </p:grpSpPr>
        <p:sp>
          <p:nvSpPr>
            <p:cNvPr id="41" name="矩形 40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F72B-F92F-4AA4-82A7-E4F0BBCDB071}" type="slidenum">
              <a:rPr lang="zh-CN" altLang="en-US" smtClean="0"/>
              <a:t>19</a:t>
            </a:fld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D89205CD-5F3C-4AF9-9C56-85204B665FE3}"/>
              </a:ext>
            </a:extLst>
          </p:cNvPr>
          <p:cNvSpPr txBox="1"/>
          <p:nvPr/>
        </p:nvSpPr>
        <p:spPr>
          <a:xfrm>
            <a:off x="1918447" y="3162167"/>
            <a:ext cx="66067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Thanks for your attention!</a:t>
            </a:r>
            <a:endParaRPr lang="zh-CN" altLang="en-US" sz="4400" b="1" dirty="0">
              <a:solidFill>
                <a:srgbClr val="5C30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901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>
          <a:xfrm>
            <a:off x="12049603" y="1447617"/>
            <a:ext cx="0" cy="1522987"/>
          </a:xfrm>
          <a:prstGeom prst="line">
            <a:avLst/>
          </a:prstGeom>
          <a:ln w="38100"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070770" y="6674011"/>
            <a:ext cx="79682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16"/>
          <p:cNvSpPr/>
          <p:nvPr/>
        </p:nvSpPr>
        <p:spPr>
          <a:xfrm>
            <a:off x="10751006" y="6393524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11071980" y="6076432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0" y="1"/>
            <a:ext cx="12192000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321" y="17620"/>
            <a:ext cx="2870282" cy="1214651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 flipV="1">
            <a:off x="328247" y="1288846"/>
            <a:ext cx="11394831" cy="45719"/>
            <a:chOff x="30834" y="1305568"/>
            <a:chExt cx="8816454" cy="66133"/>
          </a:xfrm>
        </p:grpSpPr>
        <p:sp>
          <p:nvSpPr>
            <p:cNvPr id="41" name="矩形 40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8247" y="216601"/>
            <a:ext cx="65117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wakefield acceleration?</a:t>
            </a:r>
            <a:endParaRPr lang="zh-CN" altLang="en-US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F72B-F92F-4AA4-82A7-E4F0BBCDB071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15D4A0D9-DD25-4501-937C-D6F9BF965C62}"/>
              </a:ext>
            </a:extLst>
          </p:cNvPr>
          <p:cNvSpPr txBox="1"/>
          <p:nvPr/>
        </p:nvSpPr>
        <p:spPr>
          <a:xfrm>
            <a:off x="10063704" y="3908765"/>
            <a:ext cx="1662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CEPC / FCC ?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B3DCE39E-3EA3-446D-A11F-EF0DE2D31EE0}"/>
              </a:ext>
            </a:extLst>
          </p:cNvPr>
          <p:cNvSpPr txBox="1"/>
          <p:nvPr/>
        </p:nvSpPr>
        <p:spPr>
          <a:xfrm>
            <a:off x="1953935" y="5853465"/>
            <a:ext cx="17454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Livingston plot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8BDA0910-25A7-4675-9F23-EF8D068E57E2}"/>
              </a:ext>
            </a:extLst>
          </p:cNvPr>
          <p:cNvGrpSpPr/>
          <p:nvPr/>
        </p:nvGrpSpPr>
        <p:grpSpPr>
          <a:xfrm>
            <a:off x="328248" y="1690091"/>
            <a:ext cx="4996788" cy="4082942"/>
            <a:chOff x="566413" y="1938949"/>
            <a:chExt cx="6076260" cy="4687599"/>
          </a:xfrm>
        </p:grpSpPr>
        <p:pic>
          <p:nvPicPr>
            <p:cNvPr id="19" name="Picture 2" descr="Image result for livingston plot">
              <a:extLst>
                <a:ext uri="{FF2B5EF4-FFF2-40B4-BE49-F238E27FC236}">
                  <a16:creationId xmlns:a16="http://schemas.microsoft.com/office/drawing/2014/main" id="{6863B9B2-19EB-4DBD-A91D-EAEE00437E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413" y="2122967"/>
              <a:ext cx="6076260" cy="4503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F760C632-5D4C-4743-B499-F6FBB814BEB4}"/>
                </a:ext>
              </a:extLst>
            </p:cNvPr>
            <p:cNvSpPr txBox="1"/>
            <p:nvPr/>
          </p:nvSpPr>
          <p:spPr>
            <a:xfrm rot="16200000">
              <a:off x="835199" y="1889942"/>
              <a:ext cx="540321" cy="63833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050" dirty="0"/>
                <a:t>(GeV)</a:t>
              </a:r>
              <a:endParaRPr lang="zh-CN" altLang="en-US" sz="1050" dirty="0"/>
            </a:p>
          </p:txBody>
        </p:sp>
      </p:grpSp>
      <p:pic>
        <p:nvPicPr>
          <p:cNvPr id="21" name="Picture 2" descr="https://cerncourier.com/wp-content/uploads/2018/06/CCJune18_FCC-frontis-1.jpg">
            <a:extLst>
              <a:ext uri="{FF2B5EF4-FFF2-40B4-BE49-F238E27FC236}">
                <a16:creationId xmlns:a16="http://schemas.microsoft.com/office/drawing/2014/main" id="{BEC48A7B-5E97-4BD6-B834-5127156B94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472" y="4440696"/>
            <a:ext cx="4344338" cy="2240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>
            <a:extLst>
              <a:ext uri="{FF2B5EF4-FFF2-40B4-BE49-F238E27FC236}">
                <a16:creationId xmlns:a16="http://schemas.microsoft.com/office/drawing/2014/main" id="{8F3AF587-9A40-43E5-9B7B-C0FD2D9814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512" y="1449008"/>
            <a:ext cx="3911197" cy="292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303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>
          <a:xfrm>
            <a:off x="12049603" y="1447617"/>
            <a:ext cx="0" cy="1522987"/>
          </a:xfrm>
          <a:prstGeom prst="line">
            <a:avLst/>
          </a:prstGeom>
          <a:ln w="38100"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070770" y="6674011"/>
            <a:ext cx="79682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16"/>
          <p:cNvSpPr/>
          <p:nvPr/>
        </p:nvSpPr>
        <p:spPr>
          <a:xfrm>
            <a:off x="10751006" y="6393524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11071980" y="6076432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0" y="1"/>
            <a:ext cx="12192000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321" y="17620"/>
            <a:ext cx="2870282" cy="1214651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 flipV="1">
            <a:off x="328247" y="1288846"/>
            <a:ext cx="11394831" cy="45719"/>
            <a:chOff x="30834" y="1305568"/>
            <a:chExt cx="8816454" cy="66133"/>
          </a:xfrm>
        </p:grpSpPr>
        <p:sp>
          <p:nvSpPr>
            <p:cNvPr id="41" name="矩形 40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8247" y="216601"/>
            <a:ext cx="77219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Plasma based wakefield acceleration</a:t>
            </a:r>
            <a:endParaRPr lang="zh-CN" altLang="en-US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F72B-F92F-4AA4-82A7-E4F0BBCDB071}" type="slidenum">
              <a:rPr lang="zh-CN" altLang="en-US" smtClean="0"/>
              <a:t>4</a:t>
            </a:fld>
            <a:endParaRPr lang="zh-CN" altLang="en-US" dirty="0"/>
          </a:p>
        </p:txBody>
      </p:sp>
      <p:pic>
        <p:nvPicPr>
          <p:cNvPr id="2" name="内容占位符 3">
            <a:extLst>
              <a:ext uri="{FF2B5EF4-FFF2-40B4-BE49-F238E27FC236}">
                <a16:creationId xmlns:a16="http://schemas.microsoft.com/office/drawing/2014/main" id="{26E0A6AE-57B3-4ECD-9431-CFBD643FD2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530" y="2256350"/>
            <a:ext cx="4383968" cy="2610537"/>
          </a:xfrm>
          <a:prstGeom prst="rect">
            <a:avLst/>
          </a:prstGeom>
        </p:spPr>
      </p:pic>
      <p:sp>
        <p:nvSpPr>
          <p:cNvPr id="4" name="Rectangle 12">
            <a:extLst>
              <a:ext uri="{FF2B5EF4-FFF2-40B4-BE49-F238E27FC236}">
                <a16:creationId xmlns:a16="http://schemas.microsoft.com/office/drawing/2014/main" id="{091F34B8-891E-4DE2-A056-CE7623DA11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5618" y="6006350"/>
            <a:ext cx="4175880" cy="7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T. Tajima and J.M. Dawson, PRL (1979) </a:t>
            </a:r>
            <a:r>
              <a:rPr 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LWFA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 Chen, J.M. Dawson et al., PRL (1983) </a:t>
            </a:r>
            <a:r>
              <a:rPr 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PWFA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7EAECF2-3D38-41A4-B4DA-EAE1290CF7C0}"/>
              </a:ext>
            </a:extLst>
          </p:cNvPr>
          <p:cNvSpPr txBox="1"/>
          <p:nvPr/>
        </p:nvSpPr>
        <p:spPr>
          <a:xfrm>
            <a:off x="446321" y="1454246"/>
            <a:ext cx="3865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Plasma based wakefield acceleration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9DC1BA1-F184-4012-A679-0ABF17B12354}"/>
              </a:ext>
            </a:extLst>
          </p:cNvPr>
          <p:cNvSpPr txBox="1"/>
          <p:nvPr/>
        </p:nvSpPr>
        <p:spPr>
          <a:xfrm>
            <a:off x="1634336" y="5251952"/>
            <a:ext cx="2268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Gradient 1-100GeV/m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49497EEF-E732-4EB9-9B3B-80EC2DEAA5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4680" y="2316008"/>
            <a:ext cx="2499830" cy="3064552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2EEC2F72-62CB-4964-8273-958E98BCFB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34791" y="2469885"/>
            <a:ext cx="2864530" cy="3054934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id="{90F2247A-EEB0-4576-9077-4E1F577CB161}"/>
              </a:ext>
            </a:extLst>
          </p:cNvPr>
          <p:cNvSpPr/>
          <p:nvPr/>
        </p:nvSpPr>
        <p:spPr>
          <a:xfrm>
            <a:off x="7159586" y="6024192"/>
            <a:ext cx="32594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Ian Blumenfeld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al., Nature 445 (2007)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</a:t>
            </a:r>
            <a:r>
              <a: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Litos</a:t>
            </a:r>
            <a:r>
              <a:rPr lang="fr-FR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s-I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515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FR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14)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DA125809-C080-45ED-9DFA-73935C9604B9}"/>
              </a:ext>
            </a:extLst>
          </p:cNvPr>
          <p:cNvSpPr txBox="1"/>
          <p:nvPr/>
        </p:nvSpPr>
        <p:spPr>
          <a:xfrm>
            <a:off x="5363622" y="1530063"/>
            <a:ext cx="3144524" cy="1162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 42GeV acceleration in an 85cm plasma</a:t>
            </a:r>
            <a:endParaRPr lang="zh-CN" altLang="en-US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1600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D2801603-9B76-4443-A456-D3E47ADDEAE7}"/>
              </a:ext>
            </a:extLst>
          </p:cNvPr>
          <p:cNvSpPr txBox="1"/>
          <p:nvPr/>
        </p:nvSpPr>
        <p:spPr>
          <a:xfrm>
            <a:off x="8547845" y="1563098"/>
            <a:ext cx="3421172" cy="422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Efficient and uniform acceleration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881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>
          <a:xfrm>
            <a:off x="12049603" y="1447617"/>
            <a:ext cx="0" cy="1522987"/>
          </a:xfrm>
          <a:prstGeom prst="line">
            <a:avLst/>
          </a:prstGeom>
          <a:ln w="38100"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070770" y="6674011"/>
            <a:ext cx="79682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16"/>
          <p:cNvSpPr/>
          <p:nvPr/>
        </p:nvSpPr>
        <p:spPr>
          <a:xfrm>
            <a:off x="10751006" y="6393524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11071980" y="6076432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0" y="1"/>
            <a:ext cx="12192000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321" y="17620"/>
            <a:ext cx="2870282" cy="1214651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 flipV="1">
            <a:off x="328247" y="1288846"/>
            <a:ext cx="11394831" cy="45719"/>
            <a:chOff x="30834" y="1305568"/>
            <a:chExt cx="8816454" cy="66133"/>
          </a:xfrm>
        </p:grpSpPr>
        <p:sp>
          <p:nvSpPr>
            <p:cNvPr id="41" name="矩形 40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8247" y="216601"/>
            <a:ext cx="72667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dirty="0">
                <a:solidFill>
                  <a:schemeClr val="bg1"/>
                </a:solidFill>
                <a:latin typeface="Times New Roman" panose="02020603050405020304" pitchFamily="18" charset="0"/>
                <a:ea typeface="Heiti SC Light" charset="-122"/>
                <a:cs typeface="Times New Roman" panose="02020603050405020304" pitchFamily="18" charset="0"/>
              </a:rPr>
              <a:t>Plasma acceleration based collider</a:t>
            </a:r>
            <a:endParaRPr lang="zh-CN" altLang="en-US" sz="4000" dirty="0">
              <a:solidFill>
                <a:schemeClr val="bg1"/>
              </a:solidFill>
              <a:latin typeface="Times New Roman" panose="02020603050405020304" pitchFamily="18" charset="0"/>
              <a:ea typeface="微软雅黑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F72B-F92F-4AA4-82A7-E4F0BBCDB071}" type="slidenum">
              <a:rPr lang="zh-CN" altLang="en-US" smtClean="0"/>
              <a:t>5</a:t>
            </a:fld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9163" y="3721768"/>
            <a:ext cx="3764440" cy="2826364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7168664" y="6208905"/>
            <a:ext cx="36191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Leemans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Esarey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Physics Today, March 2009</a:t>
            </a:r>
          </a:p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 Hogan, SLAC-PUB-15426,  2013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9459" y="1459688"/>
            <a:ext cx="4404751" cy="2253668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49987C45-1004-41A1-AC63-351C7EDB4958}"/>
              </a:ext>
            </a:extLst>
          </p:cNvPr>
          <p:cNvSpPr txBox="1"/>
          <p:nvPr/>
        </p:nvSpPr>
        <p:spPr>
          <a:xfrm>
            <a:off x="207034" y="5221280"/>
            <a:ext cx="11152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PWFA based</a:t>
            </a:r>
            <a:endParaRPr lang="zh-CN" alt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F99D491-6DA1-4D89-92A2-DE2BE8E5CD74}"/>
              </a:ext>
            </a:extLst>
          </p:cNvPr>
          <p:cNvSpPr txBox="1"/>
          <p:nvPr/>
        </p:nvSpPr>
        <p:spPr>
          <a:xfrm>
            <a:off x="207034" y="2816257"/>
            <a:ext cx="11115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LWFA based</a:t>
            </a:r>
            <a:endParaRPr lang="zh-CN" alt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28392C17-DC2A-44B9-A0BD-A46172BC71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43317" y="1447617"/>
            <a:ext cx="3518502" cy="335771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5901A576-342A-4686-9966-8E6C1ED7E8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20169" y="4632160"/>
            <a:ext cx="5764797" cy="1915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101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>
          <a:xfrm>
            <a:off x="12049603" y="1447617"/>
            <a:ext cx="0" cy="1522987"/>
          </a:xfrm>
          <a:prstGeom prst="line">
            <a:avLst/>
          </a:prstGeom>
          <a:ln w="38100"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070770" y="6674011"/>
            <a:ext cx="79682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16"/>
          <p:cNvSpPr/>
          <p:nvPr/>
        </p:nvSpPr>
        <p:spPr>
          <a:xfrm>
            <a:off x="10751006" y="6393524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11071980" y="6076432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0" y="1"/>
            <a:ext cx="12192000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321" y="17620"/>
            <a:ext cx="2870282" cy="1214651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 flipV="1">
            <a:off x="328247" y="1288846"/>
            <a:ext cx="11394831" cy="45719"/>
            <a:chOff x="30834" y="1305568"/>
            <a:chExt cx="8816454" cy="66133"/>
          </a:xfrm>
        </p:grpSpPr>
        <p:sp>
          <p:nvSpPr>
            <p:cNvPr id="41" name="矩形 40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/>
              <p:cNvSpPr txBox="1"/>
              <p:nvPr/>
            </p:nvSpPr>
            <p:spPr>
              <a:xfrm>
                <a:off x="328247" y="216601"/>
                <a:ext cx="795756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40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Heiti SC Light" charset="-122"/>
                    <a:cs typeface="Times New Roman" panose="02020603050405020304" pitchFamily="18" charset="0"/>
                  </a:rPr>
                  <a:t>Plasma wakefield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4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Heiti SC Light" charset="-122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kumimoji="1" lang="en-US" altLang="zh-CN" sz="4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Heiti SC Light" charset="-122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kumimoji="1" lang="en-US" altLang="zh-CN" sz="4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Heiti SC Light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p>
                    <m:r>
                      <a:rPr kumimoji="1" lang="en-US" altLang="zh-CN" sz="4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Heiti SC Light" charset="-122"/>
                        <a:cs typeface="Times New Roman" panose="02020603050405020304" pitchFamily="18" charset="0"/>
                      </a:rPr>
                      <m:t>/</m:t>
                    </m:r>
                    <m:sSup>
                      <m:sSupPr>
                        <m:ctrlPr>
                          <a:rPr kumimoji="1" lang="en-US" altLang="zh-CN" sz="4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Heiti SC Light" charset="-122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kumimoji="1" lang="en-US" altLang="zh-CN" sz="4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Heiti SC Light" charset="-122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kumimoji="1" lang="en-US" altLang="zh-CN" sz="4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Heiti SC Light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zh-CN" altLang="en-US" sz="40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 Light" panose="020B0502040204020203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40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 Light" panose="020B0502040204020203" pitchFamily="34" charset="-122"/>
                    <a:cs typeface="Times New Roman" panose="02020603050405020304" pitchFamily="18" charset="0"/>
                  </a:rPr>
                  <a:t>acceleration</a:t>
                </a:r>
                <a:endParaRPr lang="zh-CN" altLang="en-US" sz="4000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 Light" panose="020B0502040204020203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247" y="216601"/>
                <a:ext cx="7957563" cy="707886"/>
              </a:xfrm>
              <a:prstGeom prst="rect">
                <a:avLst/>
              </a:prstGeom>
              <a:blipFill>
                <a:blip r:embed="rId4"/>
                <a:stretch>
                  <a:fillRect l="-2759" t="-15517" r="-1686" b="-362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F72B-F92F-4AA4-82A7-E4F0BBCDB071}" type="slidenum">
              <a:rPr lang="zh-CN" altLang="en-US" smtClean="0"/>
              <a:t>6</a:t>
            </a:fld>
            <a:endParaRPr lang="zh-CN" altLang="en-US"/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BB0DAAFE-B31D-4235-8FF1-C240857B5996}"/>
              </a:ext>
            </a:extLst>
          </p:cNvPr>
          <p:cNvGrpSpPr/>
          <p:nvPr/>
        </p:nvGrpSpPr>
        <p:grpSpPr>
          <a:xfrm>
            <a:off x="867378" y="2441122"/>
            <a:ext cx="5392524" cy="2786423"/>
            <a:chOff x="1860531" y="2289365"/>
            <a:chExt cx="5902107" cy="3037238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A1BCAA3B-29DE-41C2-AF74-BB0FD43206A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0531" y="2289365"/>
              <a:ext cx="5902107" cy="3037238"/>
            </a:xfrm>
            <a:prstGeom prst="rect">
              <a:avLst/>
            </a:prstGeom>
          </p:spPr>
        </p:pic>
        <p:sp>
          <p:nvSpPr>
            <p:cNvPr id="15" name="圆柱形 2">
              <a:extLst>
                <a:ext uri="{FF2B5EF4-FFF2-40B4-BE49-F238E27FC236}">
                  <a16:creationId xmlns:a16="http://schemas.microsoft.com/office/drawing/2014/main" id="{1BED25D4-57EB-42DC-9FEA-B3E5E6025843}"/>
                </a:ext>
              </a:extLst>
            </p:cNvPr>
            <p:cNvSpPr/>
            <p:nvPr/>
          </p:nvSpPr>
          <p:spPr>
            <a:xfrm rot="5400000">
              <a:off x="3568704" y="3446119"/>
              <a:ext cx="280183" cy="572311"/>
            </a:xfrm>
            <a:prstGeom prst="can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0E1E402C-CA2A-405D-829B-DB79FE3B482B}"/>
                </a:ext>
              </a:extLst>
            </p:cNvPr>
            <p:cNvCxnSpPr/>
            <p:nvPr/>
          </p:nvCxnSpPr>
          <p:spPr>
            <a:xfrm flipH="1" flipV="1">
              <a:off x="3861786" y="3959442"/>
              <a:ext cx="355107" cy="86772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文本框 16">
                  <a:extLst>
                    <a:ext uri="{FF2B5EF4-FFF2-40B4-BE49-F238E27FC236}">
                      <a16:creationId xmlns:a16="http://schemas.microsoft.com/office/drawing/2014/main" id="{763C51D6-2AE6-4B8F-9C54-B18E959AE50C}"/>
                    </a:ext>
                  </a:extLst>
                </p:cNvPr>
                <p:cNvSpPr txBox="1"/>
                <p:nvPr/>
              </p:nvSpPr>
              <p:spPr>
                <a:xfrm>
                  <a:off x="3841569" y="4831360"/>
                  <a:ext cx="1502751" cy="36902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n-US" altLang="zh-CN" sz="16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600" b="1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𝐞</m:t>
                          </m:r>
                        </m:e>
                        <m:sup>
                          <m:r>
                            <a:rPr lang="en-US" altLang="zh-CN" sz="1600" b="1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a14:m>
                  <a:r>
                    <a:rPr lang="zh-CN" altLang="en-US" sz="1600" b="1" dirty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CN" sz="1600" b="1" dirty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beam load</a:t>
                  </a:r>
                  <a:endParaRPr lang="zh-CN" altLang="en-US" sz="16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7" name="文本框 16">
                  <a:extLst>
                    <a:ext uri="{FF2B5EF4-FFF2-40B4-BE49-F238E27FC236}">
                      <a16:creationId xmlns:a16="http://schemas.microsoft.com/office/drawing/2014/main" id="{763C51D6-2AE6-4B8F-9C54-B18E959AE5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41569" y="4831360"/>
                  <a:ext cx="1502751" cy="369028"/>
                </a:xfrm>
                <a:prstGeom prst="rect">
                  <a:avLst/>
                </a:prstGeom>
                <a:blipFill>
                  <a:blip r:embed="rId6"/>
                  <a:stretch>
                    <a:fillRect t="-5357" r="-1333" b="-2142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644E14CF-3D80-4DC3-9A1F-970F4D82F1B5}"/>
              </a:ext>
            </a:extLst>
          </p:cNvPr>
          <p:cNvSpPr txBox="1"/>
          <p:nvPr/>
        </p:nvSpPr>
        <p:spPr>
          <a:xfrm>
            <a:off x="774608" y="1608626"/>
            <a:ext cx="221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blowout regime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5F5472C-3A07-41B2-8E21-177C22280D30}"/>
              </a:ext>
            </a:extLst>
          </p:cNvPr>
          <p:cNvSpPr txBox="1"/>
          <p:nvPr/>
        </p:nvSpPr>
        <p:spPr>
          <a:xfrm>
            <a:off x="6857212" y="1631575"/>
            <a:ext cx="3826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for high quality beam acceleration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格 4">
                <a:extLst>
                  <a:ext uri="{FF2B5EF4-FFF2-40B4-BE49-F238E27FC236}">
                    <a16:creationId xmlns:a16="http://schemas.microsoft.com/office/drawing/2014/main" id="{33126D09-880D-4BB8-A063-4991D5481A1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41748458"/>
                  </p:ext>
                </p:extLst>
              </p:nvPr>
            </p:nvGraphicFramePr>
            <p:xfrm>
              <a:off x="6934833" y="2373258"/>
              <a:ext cx="3750322" cy="32874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30641">
                      <a:extLst>
                        <a:ext uri="{9D8B030D-6E8A-4147-A177-3AD203B41FA5}">
                          <a16:colId xmlns:a16="http://schemas.microsoft.com/office/drawing/2014/main" val="699056148"/>
                        </a:ext>
                      </a:extLst>
                    </a:gridCol>
                    <a:gridCol w="843379">
                      <a:extLst>
                        <a:ext uri="{9D8B030D-6E8A-4147-A177-3AD203B41FA5}">
                          <a16:colId xmlns:a16="http://schemas.microsoft.com/office/drawing/2014/main" val="2075190917"/>
                        </a:ext>
                      </a:extLst>
                    </a:gridCol>
                    <a:gridCol w="776302">
                      <a:extLst>
                        <a:ext uri="{9D8B030D-6E8A-4147-A177-3AD203B41FA5}">
                          <a16:colId xmlns:a16="http://schemas.microsoft.com/office/drawing/2014/main" val="3897044266"/>
                        </a:ext>
                      </a:extLst>
                    </a:gridCol>
                  </a:tblGrid>
                  <a:tr h="501811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zh-CN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mtClean="0"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altLang="zh-CN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zh-CN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mtClean="0"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altLang="zh-CN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77414923"/>
                      </a:ext>
                    </a:extLst>
                  </a:tr>
                  <a:tr h="50181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Acceleration area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Big 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Big 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00245660"/>
                      </a:ext>
                    </a:extLst>
                  </a:tr>
                  <a:tr h="50181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Focusing area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Big 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Tiny 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17962209"/>
                      </a:ext>
                    </a:extLst>
                  </a:tr>
                  <a:tr h="50181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Linear focusing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True 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False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00717084"/>
                      </a:ext>
                    </a:extLst>
                  </a:tr>
                  <a:tr h="50181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Transversal</a:t>
                          </a:r>
                          <a:r>
                            <a:rPr lang="en-US" altLang="zh-CN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uniform acceleration 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True 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Not sure 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2734241"/>
                      </a:ext>
                    </a:extLst>
                  </a:tr>
                  <a:tr h="50181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Longitudinal uniform</a:t>
                          </a:r>
                          <a:r>
                            <a:rPr lang="en-US" altLang="zh-CN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acceleration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True 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Not sure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093716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格 4">
                <a:extLst>
                  <a:ext uri="{FF2B5EF4-FFF2-40B4-BE49-F238E27FC236}">
                    <a16:creationId xmlns:a16="http://schemas.microsoft.com/office/drawing/2014/main" id="{33126D09-880D-4BB8-A063-4991D5481A1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41748458"/>
                  </p:ext>
                </p:extLst>
              </p:nvPr>
            </p:nvGraphicFramePr>
            <p:xfrm>
              <a:off x="6934833" y="2373258"/>
              <a:ext cx="3750322" cy="32874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30641">
                      <a:extLst>
                        <a:ext uri="{9D8B030D-6E8A-4147-A177-3AD203B41FA5}">
                          <a16:colId xmlns:a16="http://schemas.microsoft.com/office/drawing/2014/main" val="699056148"/>
                        </a:ext>
                      </a:extLst>
                    </a:gridCol>
                    <a:gridCol w="843379">
                      <a:extLst>
                        <a:ext uri="{9D8B030D-6E8A-4147-A177-3AD203B41FA5}">
                          <a16:colId xmlns:a16="http://schemas.microsoft.com/office/drawing/2014/main" val="2075190917"/>
                        </a:ext>
                      </a:extLst>
                    </a:gridCol>
                    <a:gridCol w="776302">
                      <a:extLst>
                        <a:ext uri="{9D8B030D-6E8A-4147-A177-3AD203B41FA5}">
                          <a16:colId xmlns:a16="http://schemas.microsoft.com/office/drawing/2014/main" val="3897044266"/>
                        </a:ext>
                      </a:extLst>
                    </a:gridCol>
                  </a:tblGrid>
                  <a:tr h="501811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254348" t="-1220" r="-95652" b="-5780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382031" t="-1220" r="-3125" b="-5780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77414923"/>
                      </a:ext>
                    </a:extLst>
                  </a:tr>
                  <a:tr h="50181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Acceleration area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Big 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Big 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00245660"/>
                      </a:ext>
                    </a:extLst>
                  </a:tr>
                  <a:tr h="50181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Focusing area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Big 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Tiny 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17962209"/>
                      </a:ext>
                    </a:extLst>
                  </a:tr>
                  <a:tr h="50181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Linear focusing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True 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False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00717084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Transversal</a:t>
                          </a:r>
                          <a:r>
                            <a:rPr lang="en-US" altLang="zh-CN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uniform acceleration 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True 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Not sure 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2734241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Longitudinal uniform</a:t>
                          </a:r>
                          <a:r>
                            <a:rPr lang="en-US" altLang="zh-CN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acceleration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True 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Not sure</a:t>
                          </a:r>
                          <a:endParaRPr lang="zh-CN" alt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0937160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梯形 5">
            <a:extLst>
              <a:ext uri="{FF2B5EF4-FFF2-40B4-BE49-F238E27FC236}">
                <a16:creationId xmlns:a16="http://schemas.microsoft.com/office/drawing/2014/main" id="{EC97C6F2-E102-495E-997B-40CAC11CE626}"/>
              </a:ext>
            </a:extLst>
          </p:cNvPr>
          <p:cNvSpPr/>
          <p:nvPr/>
        </p:nvSpPr>
        <p:spPr>
          <a:xfrm rot="16200000">
            <a:off x="1801842" y="2878447"/>
            <a:ext cx="1994400" cy="1787409"/>
          </a:xfrm>
          <a:prstGeom prst="trapezoid">
            <a:avLst/>
          </a:prstGeom>
          <a:solidFill>
            <a:schemeClr val="accent1">
              <a:alpha val="40000"/>
            </a:schemeClr>
          </a:solidFill>
          <a:ln>
            <a:solidFill>
              <a:schemeClr val="accent1">
                <a:shade val="50000"/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梯形 6">
            <a:extLst>
              <a:ext uri="{FF2B5EF4-FFF2-40B4-BE49-F238E27FC236}">
                <a16:creationId xmlns:a16="http://schemas.microsoft.com/office/drawing/2014/main" id="{42CF5813-EF3C-4FA9-93FF-B99CC94BC327}"/>
              </a:ext>
            </a:extLst>
          </p:cNvPr>
          <p:cNvSpPr/>
          <p:nvPr/>
        </p:nvSpPr>
        <p:spPr>
          <a:xfrm rot="5400000">
            <a:off x="729653" y="3329018"/>
            <a:ext cx="1440000" cy="886267"/>
          </a:xfrm>
          <a:prstGeom prst="trapezoid">
            <a:avLst>
              <a:gd name="adj" fmla="val 19393"/>
            </a:avLst>
          </a:prstGeom>
          <a:solidFill>
            <a:srgbClr val="FF6600">
              <a:alpha val="40000"/>
            </a:srgbClr>
          </a:solidFill>
          <a:ln>
            <a:solidFill>
              <a:srgbClr val="FF66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2408615C-53E7-459E-8A4B-1A219AFED734}"/>
                  </a:ext>
                </a:extLst>
              </p:cNvPr>
              <p:cNvSpPr txBox="1"/>
              <p:nvPr/>
            </p:nvSpPr>
            <p:spPr>
              <a:xfrm>
                <a:off x="1924917" y="3178160"/>
                <a:ext cx="5318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p>
                          <m: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zh-CN" alt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2408615C-53E7-459E-8A4B-1A219AFED7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4917" y="3178160"/>
                <a:ext cx="53187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87782402-A9EE-4174-B7C1-540A779A183A}"/>
                  </a:ext>
                </a:extLst>
              </p:cNvPr>
              <p:cNvSpPr txBox="1"/>
              <p:nvPr/>
            </p:nvSpPr>
            <p:spPr>
              <a:xfrm>
                <a:off x="1449573" y="3178160"/>
                <a:ext cx="5308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p>
                          <m: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zh-CN" alt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87782402-A9EE-4174-B7C1-540A779A18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9573" y="3178160"/>
                <a:ext cx="530851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7499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:a16="http://schemas.microsoft.com/office/drawing/2014/main" id="{7F8F4D95-F644-4B45-81CF-80E03EE5F8EB}"/>
              </a:ext>
            </a:extLst>
          </p:cNvPr>
          <p:cNvSpPr txBox="1"/>
          <p:nvPr/>
        </p:nvSpPr>
        <p:spPr>
          <a:xfrm>
            <a:off x="463165" y="1432358"/>
            <a:ext cx="6094674" cy="30625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b="1" dirty="0">
                <a:solidFill>
                  <a:srgbClr val="FF0000"/>
                </a:solidFill>
              </a:rPr>
              <a:t>Self-loaded wakefield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altLang="zh-CN" sz="1800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altLang="zh-CN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altLang="zh-CN" sz="1800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altLang="zh-CN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altLang="zh-CN" sz="1800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altLang="zh-CN" b="1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endParaRPr lang="en-US" altLang="zh-CN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sz="1800" b="1" dirty="0">
                <a:solidFill>
                  <a:srgbClr val="FF0000"/>
                </a:solidFill>
              </a:rPr>
              <a:t>Hollow laser or electron driver</a:t>
            </a:r>
            <a:endParaRPr lang="en-US" altLang="zh-CN" sz="1800" b="1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5C3DA79F-E4A9-42C7-925A-3A060A6FB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051" y="1807113"/>
            <a:ext cx="5264949" cy="2236714"/>
          </a:xfrm>
          <a:prstGeom prst="rect">
            <a:avLst/>
          </a:prstGeom>
        </p:spPr>
      </p:pic>
      <p:cxnSp>
        <p:nvCxnSpPr>
          <p:cNvPr id="32" name="直接连接符 31"/>
          <p:cNvCxnSpPr/>
          <p:nvPr/>
        </p:nvCxnSpPr>
        <p:spPr>
          <a:xfrm>
            <a:off x="12049603" y="1447617"/>
            <a:ext cx="0" cy="1522987"/>
          </a:xfrm>
          <a:prstGeom prst="line">
            <a:avLst/>
          </a:prstGeom>
          <a:ln w="38100"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070770" y="6674011"/>
            <a:ext cx="79682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16"/>
          <p:cNvSpPr/>
          <p:nvPr/>
        </p:nvSpPr>
        <p:spPr>
          <a:xfrm>
            <a:off x="10751006" y="6393524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11071980" y="6076432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0" y="1"/>
            <a:ext cx="12192000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321" y="17620"/>
            <a:ext cx="2870282" cy="1214651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 flipV="1">
            <a:off x="328247" y="1288846"/>
            <a:ext cx="11394831" cy="45719"/>
            <a:chOff x="30834" y="1305568"/>
            <a:chExt cx="8816454" cy="66133"/>
          </a:xfrm>
        </p:grpSpPr>
        <p:sp>
          <p:nvSpPr>
            <p:cNvPr id="41" name="矩形 40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8247" y="216601"/>
            <a:ext cx="63706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dirty="0">
                <a:solidFill>
                  <a:schemeClr val="bg1"/>
                </a:solidFill>
                <a:latin typeface="Times New Roman" panose="02020603050405020304" pitchFamily="18" charset="0"/>
                <a:ea typeface="Heiti SC Light" charset="-122"/>
                <a:cs typeface="Times New Roman" panose="02020603050405020304" pitchFamily="18" charset="0"/>
              </a:rPr>
              <a:t>Positron acceleration schemes</a:t>
            </a:r>
            <a:endParaRPr lang="zh-CN" altLang="en-US" sz="4000" dirty="0">
              <a:solidFill>
                <a:schemeClr val="bg1"/>
              </a:solidFill>
              <a:latin typeface="Times New Roman" panose="02020603050405020304" pitchFamily="18" charset="0"/>
              <a:ea typeface="微软雅黑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F72B-F92F-4AA4-82A7-E4F0BBCDB071}" type="slidenum">
              <a:rPr lang="zh-CN" altLang="en-US" smtClean="0"/>
              <a:t>7</a:t>
            </a:fld>
            <a:endParaRPr lang="zh-CN" altLang="en-US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B851A163-A8F8-419C-9F15-CF9025D926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618" y="4426422"/>
            <a:ext cx="4617391" cy="2376915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B47A7E68-3335-408D-A78F-2B2A5EBC671D}"/>
              </a:ext>
            </a:extLst>
          </p:cNvPr>
          <p:cNvSpPr txBox="1"/>
          <p:nvPr/>
        </p:nvSpPr>
        <p:spPr>
          <a:xfrm>
            <a:off x="6463886" y="1549811"/>
            <a:ext cx="4370121" cy="2397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b="1" dirty="0">
                <a:solidFill>
                  <a:srgbClr val="FF0000"/>
                </a:solidFill>
              </a:rPr>
              <a:t>Hollow plasma channel</a:t>
            </a:r>
            <a:endParaRPr lang="en-US" altLang="zh-CN" sz="1800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altLang="zh-CN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altLang="zh-CN" sz="1800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altLang="zh-CN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altLang="zh-CN" sz="1800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altLang="zh-CN" b="1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endParaRPr lang="en-US" altLang="zh-CN" b="1" dirty="0">
              <a:solidFill>
                <a:srgbClr val="FF0000"/>
              </a:solidFill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49C1E248-A737-405B-8B35-016224E811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7839" y="1905529"/>
            <a:ext cx="5143509" cy="3498343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id="{BC619099-CD89-47E5-AE1F-DA69D51E6EA5}"/>
              </a:ext>
            </a:extLst>
          </p:cNvPr>
          <p:cNvSpPr/>
          <p:nvPr/>
        </p:nvSpPr>
        <p:spPr>
          <a:xfrm>
            <a:off x="6851997" y="5890478"/>
            <a:ext cx="42464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Spencer Gessner, 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Nature Comms.(2015)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 Vieira and J. T. Mendonca, Phys. Rev. Lett. 112, 215001 (2014)</a:t>
            </a: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Neeraj Jain, 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al.,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Phys. Rev. Lett. 115, 195001 (2015)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Corde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Nature(2015)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E986703-13A2-4D13-880E-49F805C1791A}"/>
              </a:ext>
            </a:extLst>
          </p:cNvPr>
          <p:cNvSpPr txBox="1"/>
          <p:nvPr/>
        </p:nvSpPr>
        <p:spPr>
          <a:xfrm>
            <a:off x="6744527" y="5498981"/>
            <a:ext cx="4150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Stable, efficient uniform acceleration?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82924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BC4E09BA-D837-4B26-9267-5E0511612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7912" y="4377665"/>
            <a:ext cx="4264931" cy="2159875"/>
          </a:xfrm>
          <a:prstGeom prst="rect">
            <a:avLst/>
          </a:prstGeom>
        </p:spPr>
      </p:pic>
      <p:cxnSp>
        <p:nvCxnSpPr>
          <p:cNvPr id="32" name="直接连接符 31"/>
          <p:cNvCxnSpPr/>
          <p:nvPr/>
        </p:nvCxnSpPr>
        <p:spPr>
          <a:xfrm>
            <a:off x="12049603" y="1447617"/>
            <a:ext cx="0" cy="1522987"/>
          </a:xfrm>
          <a:prstGeom prst="line">
            <a:avLst/>
          </a:prstGeom>
          <a:ln w="38100"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070770" y="6674011"/>
            <a:ext cx="79682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16"/>
          <p:cNvSpPr/>
          <p:nvPr/>
        </p:nvSpPr>
        <p:spPr>
          <a:xfrm>
            <a:off x="10751006" y="6393524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11071980" y="6076432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0" y="1"/>
            <a:ext cx="12192000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321" y="17620"/>
            <a:ext cx="2870282" cy="1214651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 flipV="1">
            <a:off x="328247" y="1288846"/>
            <a:ext cx="11394831" cy="45719"/>
            <a:chOff x="30834" y="1305568"/>
            <a:chExt cx="8816454" cy="66133"/>
          </a:xfrm>
        </p:grpSpPr>
        <p:sp>
          <p:nvSpPr>
            <p:cNvPr id="41" name="矩形 40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8247" y="216601"/>
            <a:ext cx="76819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dirty="0">
                <a:solidFill>
                  <a:schemeClr val="bg1"/>
                </a:solidFill>
                <a:latin typeface="Times New Roman" panose="02020603050405020304" pitchFamily="18" charset="0"/>
                <a:ea typeface="Heiti SC Light" charset="-122"/>
                <a:cs typeface="Times New Roman" panose="02020603050405020304" pitchFamily="18" charset="0"/>
              </a:rPr>
              <a:t>Properties of hollow plasma channel</a:t>
            </a:r>
            <a:endParaRPr lang="zh-CN" altLang="en-US" sz="4000" dirty="0">
              <a:solidFill>
                <a:schemeClr val="bg1"/>
              </a:solidFill>
              <a:latin typeface="Times New Roman" panose="02020603050405020304" pitchFamily="18" charset="0"/>
              <a:ea typeface="微软雅黑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F72B-F92F-4AA4-82A7-E4F0BBCDB071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E27347A-4EBC-4C62-9B68-63F9DC39561F}"/>
              </a:ext>
            </a:extLst>
          </p:cNvPr>
          <p:cNvSpPr txBox="1"/>
          <p:nvPr/>
        </p:nvSpPr>
        <p:spPr>
          <a:xfrm>
            <a:off x="492135" y="1401124"/>
            <a:ext cx="4541031" cy="1029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advantages of hollow plasma channel: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Accelerating field is uniform in transverse direction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Transverse force is almost 0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A71F797-CC3A-4A06-9D63-0F2D72E33A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5097" y="2540461"/>
            <a:ext cx="3882694" cy="147173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DEF9770C-A774-49B2-9110-421D9772DA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595" y="4013758"/>
            <a:ext cx="3334022" cy="199940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CE41A7D3-A3C9-4ECD-9D78-95BC19F776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46617" y="4016890"/>
            <a:ext cx="3192241" cy="1999402"/>
          </a:xfrm>
          <a:prstGeom prst="rect">
            <a:avLst/>
          </a:prstGeom>
        </p:spPr>
      </p:pic>
      <p:sp>
        <p:nvSpPr>
          <p:cNvPr id="45" name="文本框 44">
            <a:extLst>
              <a:ext uri="{FF2B5EF4-FFF2-40B4-BE49-F238E27FC236}">
                <a16:creationId xmlns:a16="http://schemas.microsoft.com/office/drawing/2014/main" id="{795FAAA7-051F-4C93-B073-638992D806AB}"/>
              </a:ext>
            </a:extLst>
          </p:cNvPr>
          <p:cNvSpPr txBox="1"/>
          <p:nvPr/>
        </p:nvSpPr>
        <p:spPr>
          <a:xfrm>
            <a:off x="492135" y="6176932"/>
            <a:ext cx="3438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Spencer J. Gessner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thesis</a:t>
            </a:r>
            <a:r>
              <a: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(2016)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7" name="图片 46">
            <a:extLst>
              <a:ext uri="{FF2B5EF4-FFF2-40B4-BE49-F238E27FC236}">
                <a16:creationId xmlns:a16="http://schemas.microsoft.com/office/drawing/2014/main" id="{E9B01950-15EB-4E4D-9A30-5EF05A7587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08805" y="1365928"/>
            <a:ext cx="4541031" cy="308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535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>
          <a:xfrm>
            <a:off x="12049603" y="1447617"/>
            <a:ext cx="0" cy="1522987"/>
          </a:xfrm>
          <a:prstGeom prst="line">
            <a:avLst/>
          </a:prstGeom>
          <a:ln w="38100"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070770" y="6674011"/>
            <a:ext cx="79682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16"/>
          <p:cNvSpPr/>
          <p:nvPr/>
        </p:nvSpPr>
        <p:spPr>
          <a:xfrm>
            <a:off x="10751006" y="6393524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11071980" y="6076432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0" y="1"/>
            <a:ext cx="12192000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321" y="17620"/>
            <a:ext cx="2870282" cy="1214651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 flipV="1">
            <a:off x="328247" y="1288846"/>
            <a:ext cx="11394831" cy="45719"/>
            <a:chOff x="30834" y="1305568"/>
            <a:chExt cx="8816454" cy="66133"/>
          </a:xfrm>
        </p:grpSpPr>
        <p:sp>
          <p:nvSpPr>
            <p:cNvPr id="41" name="矩形 40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8247" y="216601"/>
            <a:ext cx="84657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dirty="0">
                <a:solidFill>
                  <a:schemeClr val="bg1"/>
                </a:solidFill>
                <a:latin typeface="Times New Roman" panose="02020603050405020304" pitchFamily="18" charset="0"/>
                <a:ea typeface="Heiti SC Light" charset="-122"/>
                <a:cs typeface="Times New Roman" panose="02020603050405020304" pitchFamily="18" charset="0"/>
              </a:rPr>
              <a:t>Stability issue in hollow plasma channel</a:t>
            </a:r>
            <a:endParaRPr lang="zh-CN" altLang="en-US" sz="4000" dirty="0">
              <a:solidFill>
                <a:schemeClr val="bg1"/>
              </a:solidFill>
              <a:latin typeface="Times New Roman" panose="02020603050405020304" pitchFamily="18" charset="0"/>
              <a:ea typeface="微软雅黑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F72B-F92F-4AA4-82A7-E4F0BBCDB071}" type="slidenum">
              <a:rPr lang="zh-CN" altLang="en-US" smtClean="0"/>
              <a:t>9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6C0C3931-C104-4B01-A73B-E8693CE6582B}"/>
              </a:ext>
            </a:extLst>
          </p:cNvPr>
          <p:cNvGrpSpPr/>
          <p:nvPr/>
        </p:nvGrpSpPr>
        <p:grpSpPr>
          <a:xfrm>
            <a:off x="437045" y="2085684"/>
            <a:ext cx="4999489" cy="1125887"/>
            <a:chOff x="576566" y="1642485"/>
            <a:chExt cx="4999489" cy="112588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89438C33-3031-4C85-905F-6BD9B3DD2194}"/>
                    </a:ext>
                  </a:extLst>
                </p:cNvPr>
                <p:cNvSpPr txBox="1"/>
                <p:nvPr/>
              </p:nvSpPr>
              <p:spPr>
                <a:xfrm>
                  <a:off x="576566" y="2007108"/>
                  <a:ext cx="2997619" cy="3511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]"/>
                            <m:ctrlPr>
                              <a:rPr lang="zh-CN" altLang="en-US" sz="1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zh-CN" alt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zh-CN" altLang="en-US" sz="1400">
                                        <a:latin typeface="Cambria Math" panose="02040503050406030204" pitchFamily="18" charset="0"/>
                                      </a:rPr>
                                      <m:t>W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zh-CN" altLang="en-US" sz="1400" i="0">
                                    <a:latin typeface="Cambria Math" panose="02040503050406030204" pitchFamily="18" charset="0"/>
                                  </a:rPr>
                                  <m:t>⊥1</m:t>
                                </m:r>
                              </m:sub>
                            </m:sSub>
                            <m:r>
                              <a:rPr lang="zh-CN" altLang="en-US" sz="1400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zh-CN" altLang="en-US" sz="1400" i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zh-CN" altLang="en-US" sz="1400" i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𝜉</m:t>
                            </m:r>
                            <m:r>
                              <a:rPr lang="zh-CN" altLang="en-US" sz="1400" i="0">
                                <a:latin typeface="Cambria Math" panose="02040503050406030204" pitchFamily="18" charset="0"/>
                              </a:rPr>
                              <m:t>)=</m:t>
                            </m:r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  <m:sSub>
                              <m:sSubPr>
                                <m:ctrlP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zh-CN" alt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zh-CN" altLang="en-US" sz="1400" i="1">
                                        <a:latin typeface="Cambria Math" panose="02040503050406030204" pitchFamily="18" charset="0"/>
                                      </a:rPr>
                                      <m:t>𝑊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zh-CN" altLang="en-US" sz="1400" i="0">
                                    <a:latin typeface="Cambria Math" panose="02040503050406030204" pitchFamily="18" charset="0"/>
                                  </a:rPr>
                                  <m:t>⊥1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</m:e>
                            </m:d>
                            <m:r>
                              <a:rPr lang="zh-CN" altLang="en-US" sz="1400" i="0">
                                <a:latin typeface="Cambria Math" panose="02040503050406030204" pitchFamily="18" charset="0"/>
                              </a:rPr>
                              <m:t>[</m:t>
                            </m:r>
                            <m:d>
                              <m:dPr>
                                <m:begChr m:val="〈"/>
                                <m:endChr m:val="〉"/>
                                <m:ctrlP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  <m:acc>
                              <m:accPr>
                                <m:chr m:val="̂"/>
                                <m:ctrlP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  <m:r>
                              <a:rPr lang="zh-CN" altLang="en-US" sz="1400" i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d>
                              <m:dPr>
                                <m:begChr m:val="〈"/>
                                <m:endChr m:val="〉"/>
                                <m:ctrlP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d>
                            <m:acc>
                              <m:accPr>
                                <m:chr m:val="̂"/>
                                <m:ctrlP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acc>
                          </m:e>
                        </m:d>
                      </m:oMath>
                    </m:oMathPara>
                  </a14:m>
                  <a:endParaRPr lang="zh-CN" altLang="en-US" sz="1400" dirty="0"/>
                </a:p>
              </p:txBody>
            </p:sp>
          </mc:Choice>
          <mc:Fallback xmlns=""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89438C33-3031-4C85-905F-6BD9B3DD219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6566" y="2007108"/>
                  <a:ext cx="2997619" cy="351186"/>
                </a:xfrm>
                <a:prstGeom prst="rect">
                  <a:avLst/>
                </a:prstGeom>
                <a:blipFill>
                  <a:blip r:embed="rId4"/>
                  <a:stretch>
                    <a:fillRect t="-124138" r="-15275" b="-200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文本框 15">
                  <a:extLst>
                    <a:ext uri="{FF2B5EF4-FFF2-40B4-BE49-F238E27FC236}">
                      <a16:creationId xmlns:a16="http://schemas.microsoft.com/office/drawing/2014/main" id="{804604E5-85C3-406C-847B-791FBAB5FC9F}"/>
                    </a:ext>
                  </a:extLst>
                </p:cNvPr>
                <p:cNvSpPr txBox="1"/>
                <p:nvPr/>
              </p:nvSpPr>
              <p:spPr>
                <a:xfrm>
                  <a:off x="576566" y="2417186"/>
                  <a:ext cx="4999489" cy="3511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]"/>
                            <m:ctrlPr>
                              <a:rPr lang="zh-CN" altLang="en-US" sz="1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zh-CN" alt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zh-CN" altLang="en-US" sz="1400">
                                        <a:latin typeface="Cambria Math" panose="02040503050406030204" pitchFamily="18" charset="0"/>
                                      </a:rPr>
                                      <m:t>W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zh-CN" altLang="en-US" sz="1400" i="0">
                                    <a:latin typeface="Cambria Math" panose="02040503050406030204" pitchFamily="18" charset="0"/>
                                  </a:rPr>
                                  <m:t>⊥2</m:t>
                                </m:r>
                              </m:sub>
                            </m:sSub>
                            <m:r>
                              <a:rPr lang="zh-CN" altLang="en-US" sz="1400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zh-CN" altLang="en-US" sz="1400" i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zh-CN" altLang="en-US" sz="1400" i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𝜉</m:t>
                            </m:r>
                            <m:r>
                              <a:rPr lang="zh-CN" altLang="en-US" sz="1400" i="0">
                                <a:latin typeface="Cambria Math" panose="02040503050406030204" pitchFamily="18" charset="0"/>
                              </a:rPr>
                              <m:t>)=</m:t>
                            </m:r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  <m:sSub>
                              <m:sSubPr>
                                <m:ctrlP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zh-CN" alt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zh-CN" altLang="en-US" sz="1400" i="1">
                                        <a:latin typeface="Cambria Math" panose="02040503050406030204" pitchFamily="18" charset="0"/>
                                      </a:rPr>
                                      <m:t>𝑊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zh-CN" altLang="en-US" sz="1400" i="0">
                                    <a:latin typeface="Cambria Math" panose="02040503050406030204" pitchFamily="18" charset="0"/>
                                  </a:rPr>
                                  <m:t>⊥2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</m:e>
                            </m:d>
                            <m:r>
                              <a:rPr lang="zh-CN" altLang="en-US" sz="1400" i="0">
                                <a:latin typeface="Cambria Math" panose="02040503050406030204" pitchFamily="18" charset="0"/>
                              </a:rPr>
                              <m:t>[</m:t>
                            </m:r>
                            <m:d>
                              <m:dPr>
                                <m:begChr m:val="〈"/>
                                <m:endChr m:val="〉"/>
                                <m:ctrlP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zh-CN" alt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zh-CN" altLang="en-US" sz="14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zh-CN" altLang="en-US" sz="1400" i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zh-CN" altLang="en-US" sz="1400" i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zh-CN" alt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zh-CN" altLang="en-US" sz="14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zh-CN" altLang="en-US" sz="1400" i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zh-CN" altLang="en-US" sz="1400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acc>
                              <m:accPr>
                                <m:chr m:val="̂"/>
                                <m:ctrlP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  <m:r>
                              <a:rPr lang="zh-CN" altLang="en-US" sz="1400" i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acc>
                              <m:accPr>
                                <m:chr m:val="̂"/>
                                <m:ctrlP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acc>
                            <m:r>
                              <a:rPr lang="zh-CN" altLang="en-US" sz="1400" i="0">
                                <a:latin typeface="Cambria Math" panose="02040503050406030204" pitchFamily="18" charset="0"/>
                              </a:rPr>
                              <m:t>)+</m:t>
                            </m:r>
                            <m:d>
                              <m:dPr>
                                <m:begChr m:val="〈"/>
                                <m:endChr m:val="〉"/>
                                <m:ctrlP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zh-CN" altLang="en-US" sz="1400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  <m:t>𝑥𝑦</m:t>
                                </m:r>
                              </m:e>
                            </m:d>
                            <m:r>
                              <a:rPr lang="zh-CN" altLang="en-US" sz="1400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acc>
                              <m:accPr>
                                <m:chr m:val="̂"/>
                                <m:ctrlP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  <m:r>
                              <a:rPr lang="zh-CN" altLang="en-US" sz="1400" i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acc>
                              <m:accPr>
                                <m:chr m:val="̂"/>
                                <m:ctrlP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acc>
                            <m:r>
                              <a:rPr lang="zh-CN" altLang="en-US" sz="1400" i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</m:oMath>
                    </m:oMathPara>
                  </a14:m>
                  <a:endParaRPr lang="zh-CN" altLang="en-US" sz="1400" dirty="0"/>
                </a:p>
              </p:txBody>
            </p:sp>
          </mc:Choice>
          <mc:Fallback xmlns="">
            <p:sp>
              <p:nvSpPr>
                <p:cNvPr id="16" name="文本框 15">
                  <a:extLst>
                    <a:ext uri="{FF2B5EF4-FFF2-40B4-BE49-F238E27FC236}">
                      <a16:creationId xmlns:a16="http://schemas.microsoft.com/office/drawing/2014/main" id="{804604E5-85C3-406C-847B-791FBAB5FC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6566" y="2417186"/>
                  <a:ext cx="4999489" cy="351186"/>
                </a:xfrm>
                <a:prstGeom prst="rect">
                  <a:avLst/>
                </a:prstGeom>
                <a:blipFill>
                  <a:blip r:embed="rId5"/>
                  <a:stretch>
                    <a:fillRect t="-124138" r="-9146" b="-200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A950CA48-FE86-4A9A-8AB7-8E14815B17B0}"/>
                    </a:ext>
                  </a:extLst>
                </p:cNvPr>
                <p:cNvSpPr txBox="1"/>
                <p:nvPr/>
              </p:nvSpPr>
              <p:spPr>
                <a:xfrm>
                  <a:off x="585192" y="1642485"/>
                  <a:ext cx="1468703" cy="33393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zh-CN" alt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zh-CN" altLang="en-US" sz="1400">
                                    <a:latin typeface="Cambria Math" panose="02040503050406030204" pitchFamily="18" charset="0"/>
                                  </a:rPr>
                                  <m:t>W</m:t>
                                </m:r>
                              </m:e>
                            </m:acc>
                          </m:e>
                          <m:sub>
                            <m:r>
                              <a:rPr lang="zh-CN" altLang="en-US" sz="1400">
                                <a:latin typeface="Cambria Math" panose="02040503050406030204" pitchFamily="18" charset="0"/>
                              </a:rPr>
                              <m:t>⊥</m:t>
                            </m:r>
                            <m:r>
                              <a:rPr lang="en-US" altLang="zh-CN" sz="1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zh-CN" altLang="en-US" sz="14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zh-CN" altLang="en-US" sz="14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zh-CN" altLang="en-US" sz="14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)=0 </m:t>
                        </m:r>
                      </m:oMath>
                    </m:oMathPara>
                  </a14:m>
                  <a:endParaRPr lang="zh-CN" altLang="en-US" sz="1400" dirty="0"/>
                </a:p>
              </p:txBody>
            </p:sp>
          </mc:Choice>
          <mc:Fallback xmlns=""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A950CA48-FE86-4A9A-8AB7-8E14815B17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5192" y="1642485"/>
                  <a:ext cx="1468703" cy="333938"/>
                </a:xfrm>
                <a:prstGeom prst="rect">
                  <a:avLst/>
                </a:prstGeom>
                <a:blipFill>
                  <a:blip r:embed="rId6"/>
                  <a:stretch>
                    <a:fillRect b="-727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id="{D50A93F2-AD37-409C-AD6A-B1432B2BE7E8}"/>
              </a:ext>
            </a:extLst>
          </p:cNvPr>
          <p:cNvSpPr txBox="1"/>
          <p:nvPr/>
        </p:nvSpPr>
        <p:spPr>
          <a:xfrm>
            <a:off x="328247" y="1571922"/>
            <a:ext cx="4405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Transverse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wakefields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hollow plasma channel: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3C16A0C-E485-4891-837A-55B386109783}"/>
              </a:ext>
            </a:extLst>
          </p:cNvPr>
          <p:cNvSpPr txBox="1"/>
          <p:nvPr/>
        </p:nvSpPr>
        <p:spPr>
          <a:xfrm>
            <a:off x="298445" y="3315631"/>
            <a:ext cx="55446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when the beam is exactly on-axis and with axial symmetry, there is no transverse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wakefields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F589CF2-58D7-45E9-BCB5-E69D0663F4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31636" y="1575630"/>
            <a:ext cx="4097677" cy="479515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1F3E6A57-FC41-40E6-B25E-1BB8ADD5913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08354" y="4005870"/>
            <a:ext cx="2850531" cy="2373534"/>
          </a:xfrm>
          <a:prstGeom prst="rect">
            <a:avLst/>
          </a:prstGeom>
        </p:spPr>
      </p:pic>
      <p:sp>
        <p:nvSpPr>
          <p:cNvPr id="27" name="文本框 26">
            <a:extLst>
              <a:ext uri="{FF2B5EF4-FFF2-40B4-BE49-F238E27FC236}">
                <a16:creationId xmlns:a16="http://schemas.microsoft.com/office/drawing/2014/main" id="{A4AA1647-E27D-4600-B7D0-7F5D1A0DE02B}"/>
              </a:ext>
            </a:extLst>
          </p:cNvPr>
          <p:cNvSpPr txBox="1"/>
          <p:nvPr/>
        </p:nvSpPr>
        <p:spPr>
          <a:xfrm>
            <a:off x="7153987" y="6362524"/>
            <a:ext cx="36480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A. Lindstrøm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PRL 120, 124802 (2018)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314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bu-1um">
            <a:hlinkClick r:id="" action="ppaction://media"/>
            <a:extLst>
              <a:ext uri="{FF2B5EF4-FFF2-40B4-BE49-F238E27FC236}">
                <a16:creationId xmlns:a16="http://schemas.microsoft.com/office/drawing/2014/main" id="{7605A1AB-5A7C-424A-849D-3915BED8CB7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17177" y="2373497"/>
            <a:ext cx="3751728" cy="3334869"/>
          </a:xfrm>
          <a:prstGeom prst="rect">
            <a:avLst/>
          </a:prstGeom>
        </p:spPr>
      </p:pic>
      <p:pic>
        <p:nvPicPr>
          <p:cNvPr id="16" name="bbu-0.1um">
            <a:hlinkClick r:id="" action="ppaction://media"/>
            <a:extLst>
              <a:ext uri="{FF2B5EF4-FFF2-40B4-BE49-F238E27FC236}">
                <a16:creationId xmlns:a16="http://schemas.microsoft.com/office/drawing/2014/main" id="{DA426868-5C60-4121-B080-5A89AF2B9B16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176545" y="2373497"/>
            <a:ext cx="3751728" cy="3334869"/>
          </a:xfrm>
          <a:prstGeom prst="rect">
            <a:avLst/>
          </a:prstGeom>
        </p:spPr>
      </p:pic>
      <p:cxnSp>
        <p:nvCxnSpPr>
          <p:cNvPr id="32" name="直接连接符 31"/>
          <p:cNvCxnSpPr/>
          <p:nvPr/>
        </p:nvCxnSpPr>
        <p:spPr>
          <a:xfrm>
            <a:off x="12049603" y="1447617"/>
            <a:ext cx="0" cy="1522987"/>
          </a:xfrm>
          <a:prstGeom prst="line">
            <a:avLst/>
          </a:prstGeom>
          <a:ln w="38100"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070770" y="6674011"/>
            <a:ext cx="79682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16"/>
          <p:cNvSpPr/>
          <p:nvPr/>
        </p:nvSpPr>
        <p:spPr>
          <a:xfrm>
            <a:off x="10751006" y="6393524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11071980" y="6076432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0" y="1"/>
            <a:ext cx="12192000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321" y="17620"/>
            <a:ext cx="2870282" cy="1214651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 flipV="1">
            <a:off x="328247" y="1288846"/>
            <a:ext cx="11394831" cy="45719"/>
            <a:chOff x="30834" y="1305568"/>
            <a:chExt cx="8816454" cy="66133"/>
          </a:xfrm>
        </p:grpSpPr>
        <p:sp>
          <p:nvSpPr>
            <p:cNvPr id="41" name="矩形 40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8247" y="216601"/>
            <a:ext cx="88649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 transportation with misalignment</a:t>
            </a:r>
            <a:endParaRPr lang="zh-CN" altLang="en-US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F72B-F92F-4AA4-82A7-E4F0BBCDB071}" type="slidenum">
              <a:rPr lang="zh-CN" altLang="en-US" smtClean="0"/>
              <a:t>10</a:t>
            </a:fld>
            <a:endParaRPr lang="zh-CN" altLang="en-US"/>
          </a:p>
        </p:txBody>
      </p:sp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16C612C2-E4A8-4424-9DB2-C3989F7218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4514531"/>
              </p:ext>
            </p:extLst>
          </p:nvPr>
        </p:nvGraphicFramePr>
        <p:xfrm>
          <a:off x="1127610" y="1458180"/>
          <a:ext cx="1565431" cy="3226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231560" imgH="253800" progId="Equation.DSMT4">
                  <p:embed/>
                </p:oleObj>
              </mc:Choice>
              <mc:Fallback>
                <p:oleObj name="Equation" r:id="rId10" imgW="1231560" imgH="253800" progId="Equation.DSMT4">
                  <p:embed/>
                  <p:pic>
                    <p:nvPicPr>
                      <p:cNvPr id="8" name="对象 7">
                        <a:extLst>
                          <a:ext uri="{FF2B5EF4-FFF2-40B4-BE49-F238E27FC236}">
                            <a16:creationId xmlns:a16="http://schemas.microsoft.com/office/drawing/2014/main" id="{99D04915-D650-44AA-8CBE-7A4E63A36B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127610" y="1458180"/>
                        <a:ext cx="1565431" cy="3226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B9573D50-6920-44F9-B946-0E5DCCE7BE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5344159"/>
              </p:ext>
            </p:extLst>
          </p:nvPr>
        </p:nvGraphicFramePr>
        <p:xfrm>
          <a:off x="1127610" y="1952078"/>
          <a:ext cx="725977" cy="257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571320" imgH="203040" progId="Equation.DSMT4">
                  <p:embed/>
                </p:oleObj>
              </mc:Choice>
              <mc:Fallback>
                <p:oleObj name="Equation" r:id="rId12" imgW="571320" imgH="203040" progId="Equation.DSMT4">
                  <p:embed/>
                  <p:pic>
                    <p:nvPicPr>
                      <p:cNvPr id="19" name="对象 18">
                        <a:extLst>
                          <a:ext uri="{FF2B5EF4-FFF2-40B4-BE49-F238E27FC236}">
                            <a16:creationId xmlns:a16="http://schemas.microsoft.com/office/drawing/2014/main" id="{E5CED049-0CC6-48CE-9476-5E62AD6E9B0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127610" y="1952078"/>
                        <a:ext cx="725977" cy="2570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FAB8E170-BDAD-4A95-9FBC-A995F3E8EF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0615168"/>
              </p:ext>
            </p:extLst>
          </p:nvPr>
        </p:nvGraphicFramePr>
        <p:xfrm>
          <a:off x="2049347" y="1952078"/>
          <a:ext cx="935157" cy="22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736560" imgH="177480" progId="Equation.DSMT4">
                  <p:embed/>
                </p:oleObj>
              </mc:Choice>
              <mc:Fallback>
                <p:oleObj name="Equation" r:id="rId14" imgW="736560" imgH="177480" progId="Equation.DSMT4">
                  <p:embed/>
                  <p:pic>
                    <p:nvPicPr>
                      <p:cNvPr id="5" name="对象 4">
                        <a:extLst>
                          <a:ext uri="{FF2B5EF4-FFF2-40B4-BE49-F238E27FC236}">
                            <a16:creationId xmlns:a16="http://schemas.microsoft.com/office/drawing/2014/main" id="{B9573D50-6920-44F9-B946-0E5DCCE7BE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049347" y="1952078"/>
                        <a:ext cx="935157" cy="225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8E637318-F5A0-44BD-B091-B19A1A2DD8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6611041"/>
              </p:ext>
            </p:extLst>
          </p:nvPr>
        </p:nvGraphicFramePr>
        <p:xfrm>
          <a:off x="3180264" y="1904453"/>
          <a:ext cx="951564" cy="306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749160" imgH="241200" progId="Equation.DSMT4">
                  <p:embed/>
                </p:oleObj>
              </mc:Choice>
              <mc:Fallback>
                <p:oleObj name="Equation" r:id="rId16" imgW="749160" imgH="241200" progId="Equation.DSMT4">
                  <p:embed/>
                  <p:pic>
                    <p:nvPicPr>
                      <p:cNvPr id="6" name="对象 5">
                        <a:extLst>
                          <a:ext uri="{FF2B5EF4-FFF2-40B4-BE49-F238E27FC236}">
                            <a16:creationId xmlns:a16="http://schemas.microsoft.com/office/drawing/2014/main" id="{FAB8E170-BDAD-4A95-9FBC-A995F3E8EF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180264" y="1904453"/>
                        <a:ext cx="951564" cy="3062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AE6225C8-250C-46AD-9EAE-62AF65F11081}"/>
                  </a:ext>
                </a:extLst>
              </p:cNvPr>
              <p:cNvSpPr txBox="1"/>
              <p:nvPr/>
            </p:nvSpPr>
            <p:spPr>
              <a:xfrm>
                <a:off x="629045" y="5760126"/>
                <a:ext cx="4579202" cy="6037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@</a:t>
                </a:r>
                <a14:m>
                  <m:oMath xmlns:m="http://schemas.openxmlformats.org/officeDocument/2006/math">
                    <m:r>
                      <a:rPr lang="en-US" altLang="zh-CN" sz="1600" i="1" dirty="0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altLang="zh-CN" sz="1600" i="1" dirty="0" smtClean="0">
                        <a:latin typeface="Cambria Math" panose="02040503050406030204" pitchFamily="18" charset="0"/>
                      </a:rPr>
                      <m:t>=2000[1/</m:t>
                    </m:r>
                    <m:sSub>
                      <m:sSubPr>
                        <m:ctrlPr>
                          <a:rPr lang="en-US" altLang="zh-CN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dirty="0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zh-CN" sz="1600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sz="1600" i="1" dirty="0" smtClean="0">
                        <a:latin typeface="Cambria Math" panose="02040503050406030204" pitchFamily="18" charset="0"/>
                      </a:rPr>
                      <m:t>]~</m:t>
                    </m:r>
                    <m:r>
                      <a:rPr lang="en-US" altLang="zh-CN" sz="1600" b="0" i="1" dirty="0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altLang="zh-CN" sz="1600" b="0" i="1" dirty="0" smtClean="0">
                        <a:latin typeface="Cambria Math" panose="02040503050406030204" pitchFamily="18" charset="0"/>
                      </a:rPr>
                      <m:t>𝑐𝑚</m:t>
                    </m:r>
                  </m:oMath>
                </a14:m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beam is deflected.</a:t>
                </a:r>
              </a:p>
              <a:p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Peak electric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~8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𝐺𝑉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so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600" b="0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altLang="zh-CN" sz="1600" b="0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zh-CN" sz="1600" i="1" dirty="0" smtClean="0">
                        <a:latin typeface="Cambria Math" panose="02040503050406030204" pitchFamily="18" charset="0"/>
                      </a:rPr>
                      <m:t>&lt;0.5</m:t>
                    </m:r>
                    <m:r>
                      <a:rPr lang="en-US" altLang="zh-CN" sz="1600" i="1" dirty="0" smtClean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zh-CN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AE6225C8-250C-46AD-9EAE-62AF65F11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045" y="5760126"/>
                <a:ext cx="4579202" cy="603755"/>
              </a:xfrm>
              <a:prstGeom prst="rect">
                <a:avLst/>
              </a:prstGeom>
              <a:blipFill>
                <a:blip r:embed="rId18"/>
                <a:stretch>
                  <a:fillRect l="-666" t="-3030" b="-121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对象 8">
            <a:extLst>
              <a:ext uri="{FF2B5EF4-FFF2-40B4-BE49-F238E27FC236}">
                <a16:creationId xmlns:a16="http://schemas.microsoft.com/office/drawing/2014/main" id="{11355AAD-1C9A-41AF-B9C2-8B678FC244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0495699"/>
              </p:ext>
            </p:extLst>
          </p:nvPr>
        </p:nvGraphicFramePr>
        <p:xfrm>
          <a:off x="2918646" y="1458155"/>
          <a:ext cx="871538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685800" imgH="228600" progId="Equation.DSMT4">
                  <p:embed/>
                </p:oleObj>
              </mc:Choice>
              <mc:Fallback>
                <p:oleObj name="Equation" r:id="rId19" imgW="685800" imgH="228600" progId="Equation.DSMT4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id="{16C612C2-E4A8-4424-9DB2-C3989F7218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918646" y="1458155"/>
                        <a:ext cx="871538" cy="290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id="{72B05FB2-F4F7-4207-9764-B398703DFF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2750255"/>
              </p:ext>
            </p:extLst>
          </p:nvPr>
        </p:nvGraphicFramePr>
        <p:xfrm>
          <a:off x="7505700" y="1927225"/>
          <a:ext cx="1111250" cy="30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876240" imgH="241200" progId="Equation.DSMT4">
                  <p:embed/>
                </p:oleObj>
              </mc:Choice>
              <mc:Fallback>
                <p:oleObj name="Equation" r:id="rId21" imgW="876240" imgH="241200" progId="Equation.DSMT4">
                  <p:embed/>
                  <p:pic>
                    <p:nvPicPr>
                      <p:cNvPr id="7" name="对象 6">
                        <a:extLst>
                          <a:ext uri="{FF2B5EF4-FFF2-40B4-BE49-F238E27FC236}">
                            <a16:creationId xmlns:a16="http://schemas.microsoft.com/office/drawing/2014/main" id="{8E637318-F5A0-44BD-B091-B19A1A2DD87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7505700" y="1927225"/>
                        <a:ext cx="1111250" cy="306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9F966CFF-A926-42A5-9658-B78226B944D2}"/>
                  </a:ext>
                </a:extLst>
              </p:cNvPr>
              <p:cNvSpPr txBox="1"/>
              <p:nvPr/>
            </p:nvSpPr>
            <p:spPr>
              <a:xfrm>
                <a:off x="6096000" y="5760126"/>
                <a:ext cx="4369401" cy="6037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@</a:t>
                </a:r>
                <a14:m>
                  <m:oMath xmlns:m="http://schemas.openxmlformats.org/officeDocument/2006/math">
                    <m:r>
                      <a:rPr lang="en-US" altLang="zh-CN" sz="1600" i="1" dirty="0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altLang="zh-CN" sz="1600" i="1" dirty="0" smtClean="0">
                        <a:latin typeface="Cambria Math" panose="02040503050406030204" pitchFamily="18" charset="0"/>
                      </a:rPr>
                      <m:t>=4000[1/</m:t>
                    </m:r>
                    <m:sSub>
                      <m:sSubPr>
                        <m:ctrlPr>
                          <a:rPr lang="en-US" altLang="zh-CN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dirty="0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zh-CN" sz="1600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sz="1600" i="1" dirty="0" smtClean="0">
                        <a:latin typeface="Cambria Math" panose="02040503050406030204" pitchFamily="18" charset="0"/>
                      </a:rPr>
                      <m:t>]~</m:t>
                    </m:r>
                    <m:r>
                      <a:rPr lang="en-US" altLang="zh-CN" sz="1600" b="0" i="1" dirty="0" smtClean="0">
                        <a:latin typeface="Cambria Math" panose="02040503050406030204" pitchFamily="18" charset="0"/>
                      </a:rPr>
                      <m:t>12</m:t>
                    </m:r>
                    <m:r>
                      <a:rPr lang="en-US" altLang="zh-CN" sz="1600" b="0" i="1" dirty="0" smtClean="0">
                        <a:latin typeface="Cambria Math" panose="02040503050406030204" pitchFamily="18" charset="0"/>
                      </a:rPr>
                      <m:t>𝑐𝑚</m:t>
                    </m:r>
                  </m:oMath>
                </a14:m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beam is deflected.</a:t>
                </a:r>
              </a:p>
              <a:p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Peak electric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~8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𝐺𝑉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so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600" b="0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altLang="zh-CN" sz="1600" b="0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zh-CN" sz="1600" i="1" dirty="0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altLang="zh-CN" sz="16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altLang="zh-CN" sz="1600" i="1" dirty="0" smtClean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zh-CN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9F966CFF-A926-42A5-9658-B78226B944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5760126"/>
                <a:ext cx="4369401" cy="603755"/>
              </a:xfrm>
              <a:prstGeom prst="rect">
                <a:avLst/>
              </a:prstGeom>
              <a:blipFill>
                <a:blip r:embed="rId23"/>
                <a:stretch>
                  <a:fillRect l="-697" t="-3030" b="-121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箭头: 右 14">
            <a:extLst>
              <a:ext uri="{FF2B5EF4-FFF2-40B4-BE49-F238E27FC236}">
                <a16:creationId xmlns:a16="http://schemas.microsoft.com/office/drawing/2014/main" id="{654B54E4-8DAC-4703-89CA-39B497F3483B}"/>
              </a:ext>
            </a:extLst>
          </p:cNvPr>
          <p:cNvSpPr/>
          <p:nvPr/>
        </p:nvSpPr>
        <p:spPr>
          <a:xfrm>
            <a:off x="2484173" y="2310864"/>
            <a:ext cx="526211" cy="8903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934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0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260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7507</TotalTime>
  <Words>647</Words>
  <Application>Microsoft Office PowerPoint</Application>
  <PresentationFormat>宽屏</PresentationFormat>
  <Paragraphs>147</Paragraphs>
  <Slides>18</Slides>
  <Notes>10</Notes>
  <HiddenSlides>0</HiddenSlides>
  <MMClips>9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等线</vt:lpstr>
      <vt:lpstr>等线 Light</vt:lpstr>
      <vt:lpstr>华文楷体</vt:lpstr>
      <vt:lpstr>Arial</vt:lpstr>
      <vt:lpstr>Cambria Math</vt:lpstr>
      <vt:lpstr>Times New Roman</vt:lpstr>
      <vt:lpstr>Wingdings</vt:lpstr>
      <vt:lpstr>Office 主题​​</vt:lpstr>
      <vt:lpstr>Equation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周 诗宇</dc:creator>
  <cp:lastModifiedBy>周 诗宇</cp:lastModifiedBy>
  <cp:revision>189</cp:revision>
  <dcterms:created xsi:type="dcterms:W3CDTF">2020-06-12T03:08:33Z</dcterms:created>
  <dcterms:modified xsi:type="dcterms:W3CDTF">2021-01-14T13:46:49Z</dcterms:modified>
</cp:coreProperties>
</file>