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handoutMasterIdLst>
    <p:handoutMasterId r:id="rId37"/>
  </p:handoutMasterIdLst>
  <p:sldIdLst>
    <p:sldId id="275" r:id="rId2"/>
    <p:sldId id="950" r:id="rId3"/>
    <p:sldId id="951" r:id="rId4"/>
    <p:sldId id="952" r:id="rId5"/>
    <p:sldId id="967" r:id="rId6"/>
    <p:sldId id="968" r:id="rId7"/>
    <p:sldId id="969" r:id="rId8"/>
    <p:sldId id="953" r:id="rId9"/>
    <p:sldId id="955" r:id="rId10"/>
    <p:sldId id="956" r:id="rId11"/>
    <p:sldId id="975" r:id="rId12"/>
    <p:sldId id="853" r:id="rId13"/>
    <p:sldId id="963" r:id="rId14"/>
    <p:sldId id="892" r:id="rId15"/>
    <p:sldId id="970" r:id="rId16"/>
    <p:sldId id="971" r:id="rId17"/>
    <p:sldId id="972" r:id="rId18"/>
    <p:sldId id="973" r:id="rId19"/>
    <p:sldId id="976" r:id="rId20"/>
    <p:sldId id="298" r:id="rId21"/>
    <p:sldId id="949" r:id="rId22"/>
    <p:sldId id="977" r:id="rId23"/>
    <p:sldId id="960" r:id="rId24"/>
    <p:sldId id="961" r:id="rId25"/>
    <p:sldId id="964" r:id="rId26"/>
    <p:sldId id="890" r:id="rId27"/>
    <p:sldId id="905" r:id="rId28"/>
    <p:sldId id="965" r:id="rId29"/>
    <p:sldId id="954" r:id="rId30"/>
    <p:sldId id="957" r:id="rId31"/>
    <p:sldId id="877" r:id="rId32"/>
    <p:sldId id="958" r:id="rId33"/>
    <p:sldId id="966" r:id="rId34"/>
    <p:sldId id="978" r:id="rId3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52" userDrawn="1">
          <p15:clr>
            <a:srgbClr val="A4A3A4"/>
          </p15:clr>
        </p15:guide>
        <p15:guide id="2" pos="302" userDrawn="1">
          <p15:clr>
            <a:srgbClr val="A4A3A4"/>
          </p15:clr>
        </p15:guide>
        <p15:guide id="3" pos="5110" userDrawn="1">
          <p15:clr>
            <a:srgbClr val="A4A3A4"/>
          </p15:clr>
        </p15:guide>
        <p15:guide id="4" pos="7378" userDrawn="1">
          <p15:clr>
            <a:srgbClr val="A4A3A4"/>
          </p15:clr>
        </p15:guide>
        <p15:guide id="5" pos="4294" userDrawn="1">
          <p15:clr>
            <a:srgbClr val="A4A3A4"/>
          </p15:clr>
        </p15:guide>
        <p15:guide id="6" pos="565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1C1C1"/>
    <a:srgbClr val="7D066B"/>
    <a:srgbClr val="182F7D"/>
    <a:srgbClr val="023D6B"/>
    <a:srgbClr val="941651"/>
    <a:srgbClr val="FFFD78"/>
    <a:srgbClr val="942093"/>
    <a:srgbClr val="FF40FF"/>
    <a:srgbClr val="929000"/>
    <a:srgbClr val="8EF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09" autoAdjust="0"/>
    <p:restoredTop sz="83401"/>
  </p:normalViewPr>
  <p:slideViewPr>
    <p:cSldViewPr showGuides="1">
      <p:cViewPr varScale="1">
        <p:scale>
          <a:sx n="97" d="100"/>
          <a:sy n="97" d="100"/>
        </p:scale>
        <p:origin x="232" y="376"/>
      </p:cViewPr>
      <p:guideLst>
        <p:guide orient="horz" pos="1752"/>
        <p:guide pos="302"/>
        <p:guide pos="5110"/>
        <p:guide pos="7378"/>
        <p:guide pos="4294"/>
        <p:guide pos="565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97" d="100"/>
          <a:sy n="97" d="100"/>
        </p:scale>
        <p:origin x="3534" y="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6E1389CC-567B-462D-9606-5A6D48725E1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32223E6-8DEC-4459-8B52-D06E9BD3DAD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9E86A-6679-4EC8-847C-9F954F45BF68}" type="datetimeFigureOut">
              <a:rPr lang="de-DE" smtClean="0"/>
              <a:t>12.01.21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DE09F90-192B-4C21-A710-7EFC4BA93B8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77B6243-ABD9-472E-9641-6E7B2B863DE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48E8B7-5326-4A3E-8AE4-83D3CDA8A9F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65754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13C419-10E8-4216-A6CC-B7C8A23909AD}" type="datetimeFigureOut">
              <a:rPr lang="de-DE" smtClean="0"/>
              <a:t>12.01.21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66CAD1-FD47-46B0-9C16-1B81F4E690E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325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14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6286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0858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5430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002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66CAD1-FD47-46B0-9C16-1B81F4E690E0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90410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66CAD1-FD47-46B0-9C16-1B81F4E690E0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18365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66CAD1-FD47-46B0-9C16-1B81F4E690E0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7049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dirty="0">
                <a:solidFill>
                  <a:schemeClr val="tx1"/>
                </a:solidFill>
              </a:rPr>
              <a:t>LSP measures the relative HFS occupation number after Stark quenching</a:t>
            </a:r>
          </a:p>
          <a:p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66CAD1-FD47-46B0-9C16-1B81F4E690E0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62039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For</a:t>
            </a:r>
            <a:r>
              <a:rPr lang="de-DE" dirty="0"/>
              <a:t> </a:t>
            </a:r>
            <a:r>
              <a:rPr lang="en-US" spc="-1" dirty="0">
                <a:solidFill>
                  <a:srgbClr val="023D6B"/>
                </a:solidFill>
              </a:rPr>
              <a:t>p</a:t>
            </a:r>
            <a:r>
              <a:rPr lang="en-US" spc="-1" dirty="0">
                <a:solidFill>
                  <a:srgbClr val="023D6B"/>
                </a:solidFill>
                <a:ea typeface="DejaVu Sans"/>
              </a:rPr>
              <a:t>roduction of polarized proton beams (</a:t>
            </a:r>
            <a:r>
              <a:rPr lang="de-DE" dirty="0" err="1"/>
              <a:t>photodissociation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take</a:t>
            </a:r>
            <a:r>
              <a:rPr lang="de-DE" dirty="0"/>
              <a:t> </a:t>
            </a:r>
            <a:r>
              <a:rPr lang="de-DE" dirty="0" err="1"/>
              <a:t>place</a:t>
            </a:r>
            <a:r>
              <a:rPr lang="de-DE" dirty="0"/>
              <a:t>), </a:t>
            </a:r>
            <a:r>
              <a:rPr lang="de-DE" dirty="0" err="1"/>
              <a:t>two</a:t>
            </a:r>
            <a:r>
              <a:rPr lang="de-DE" dirty="0"/>
              <a:t>-atom gas must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used</a:t>
            </a:r>
            <a:r>
              <a:rPr lang="de-DE" dirty="0"/>
              <a:t>.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chose</a:t>
            </a:r>
            <a:r>
              <a:rPr lang="de-DE" dirty="0"/>
              <a:t> HCl </a:t>
            </a:r>
            <a:r>
              <a:rPr lang="de-DE" dirty="0" err="1"/>
              <a:t>because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polarizability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comparatively</a:t>
            </a:r>
            <a:r>
              <a:rPr lang="de-DE" dirty="0"/>
              <a:t> high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handling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acceptable</a:t>
            </a:r>
            <a:endParaRPr lang="de-DE" dirty="0"/>
          </a:p>
          <a:p>
            <a:endParaRPr lang="de-DE" dirty="0"/>
          </a:p>
          <a:p>
            <a:r>
              <a:rPr lang="de-DE" dirty="0"/>
              <a:t>1024 </a:t>
            </a:r>
            <a:r>
              <a:rPr lang="de-DE" dirty="0" err="1"/>
              <a:t>nm</a:t>
            </a:r>
            <a:r>
              <a:rPr lang="de-DE" dirty="0"/>
              <a:t>: linear pol., 213 </a:t>
            </a:r>
            <a:r>
              <a:rPr lang="de-DE" dirty="0" err="1"/>
              <a:t>nm</a:t>
            </a:r>
            <a:r>
              <a:rPr lang="de-DE" dirty="0"/>
              <a:t>: </a:t>
            </a:r>
            <a:r>
              <a:rPr lang="de-DE" dirty="0" err="1"/>
              <a:t>circular</a:t>
            </a:r>
            <a:r>
              <a:rPr lang="de-DE" dirty="0"/>
              <a:t> pol.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66CAD1-FD47-46B0-9C16-1B81F4E690E0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5414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66CAD1-FD47-46B0-9C16-1B81F4E690E0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06386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66CAD1-FD47-46B0-9C16-1B81F4E690E0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80003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dirty="0"/>
          </a:p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66CAD1-FD47-46B0-9C16-1B81F4E690E0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46425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Most critical is the injection process which was studied for the two individual cases. </a:t>
            </a:r>
            <a:endParaRPr lang="en-DE" dirty="0"/>
          </a:p>
          <a:p>
            <a:r>
              <a:rPr lang="en-DE" dirty="0"/>
              <a:t>We could show that we need some special laser pulse shaping, the so-called </a:t>
            </a:r>
            <a:r>
              <a:rPr lang="en-DE"/>
              <a:t>vortex pulses</a:t>
            </a:r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66CAD1-FD47-46B0-9C16-1B81F4E690E0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15251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DE"/>
              <a:t>Atraktiv</a:t>
            </a:r>
            <a:r>
              <a:rPr lang="en-DE" dirty="0"/>
              <a:t>, weil man damit auch Positronen polarisieren könnte</a:t>
            </a:r>
          </a:p>
          <a:p>
            <a:r>
              <a:rPr lang="en-DE" dirty="0"/>
              <a:t>Fernziel: Elektronen-Positronen-Collider</a:t>
            </a:r>
          </a:p>
          <a:p>
            <a:r>
              <a:rPr lang="en-DE" dirty="0"/>
              <a:t>Electrons follow the laser field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Strong-field quantum electrodynamics (QED) processes – like nonlinear Compton scattering and radiation reactions – can strongly modify the dynamics of light charged particles, such as electrons or positrons. Analogous to the Sokolov–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Ternov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effect in a strong magnetic field, electrons can rapidly spin-polarize in ultra-strong laser fields due to an asymmetry in the rate of spin-flip transitions, i.e., interactions where the spin changes sign during the emission of a </a:t>
            </a:r>
            <a:r>
              <a:rPr lang="el-G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γ-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ray photon. 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/>
              <a:t>Needs pre-</a:t>
            </a:r>
            <a:r>
              <a:rPr lang="en-GB" dirty="0" err="1"/>
              <a:t>accelelerated</a:t>
            </a:r>
            <a:r>
              <a:rPr lang="en-GB" dirty="0"/>
              <a:t> (</a:t>
            </a:r>
            <a:r>
              <a:rPr lang="en-GB" dirty="0" err="1"/>
              <a:t>unpoloarized</a:t>
            </a:r>
            <a:r>
              <a:rPr lang="en-GB" dirty="0"/>
              <a:t>) electron beams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66CAD1-FD47-46B0-9C16-1B81F4E690E0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76778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66CAD1-FD47-46B0-9C16-1B81F4E690E0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0309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66CAD1-FD47-46B0-9C16-1B81F4E690E0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29843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66CAD1-FD47-46B0-9C16-1B81F4E690E0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23040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66CAD1-FD47-46B0-9C16-1B81F4E690E0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01407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DE" dirty="0"/>
              <a:t>Wir beschleunigen keine Teilchen, daher LSP</a:t>
            </a:r>
          </a:p>
          <a:p>
            <a:r>
              <a:rPr lang="en-DE" dirty="0"/>
              <a:t>This is a complicated device but is a well-known working horse that is in use for more than 10 years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66CAD1-FD47-46B0-9C16-1B81F4E690E0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711458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DE" dirty="0"/>
              <a:t>Oscillation between electron and nucleus</a:t>
            </a:r>
          </a:p>
          <a:p>
            <a:r>
              <a:rPr lang="en-DE" dirty="0"/>
              <a:t>Accelerating laser has to hit the tarhet where m_S&lt;proton&gt; is fully polarized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66CAD1-FD47-46B0-9C16-1B81F4E690E0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389149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66CAD1-FD47-46B0-9C16-1B81F4E690E0}" type="slidenum">
              <a:rPr lang="de-DE" smtClean="0"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146911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Das machen wir mit dem leistungsstärksten Laser der Welt in Shanghai.</a:t>
            </a:r>
          </a:p>
          <a:p>
            <a:r>
              <a:rPr lang="de-DE" dirty="0"/>
              <a:t>Das ganze System passt in einen Raum.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66CAD1-FD47-46B0-9C16-1B81F4E690E0}" type="slidenum">
              <a:rPr lang="de-DE" smtClean="0"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807838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DE" dirty="0"/>
              <a:t>we are in the commission phase</a:t>
            </a:r>
          </a:p>
          <a:p>
            <a:r>
              <a:rPr lang="en-DE" dirty="0"/>
              <a:t>we have not yet observed the polarization but we see an effect of the incomming gas in the LSP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66CAD1-FD47-46B0-9C16-1B81F4E690E0}" type="slidenum">
              <a:rPr lang="de-DE" smtClean="0"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046635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performed the first and only experiment on laser-induced ion acceleration at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ARCturus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Laser System in Dusseldorf.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Here, we used an unpolarized foil target und the ions were accelerated according to TNSA mechanism 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towards a Silicon target with a thickness of 24 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μ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 elastic scattering takes place. </a:t>
            </a: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Behind this scattering target, CR-39 detectors are placed, covering scattering angles 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θ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 up to 68</a:t>
            </a:r>
            <a:r>
              <a:rPr lang="en-GB" sz="1200" b="0" i="0" u="none" strike="noStrike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◦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as well as the complete azimuthal range 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φ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Hence, the number of protons impinging on the Silicon target is analysed shot-by-shot from the dose on the calibrated RCF detectors.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 the measurements a 100 TW </a:t>
            </a: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Ti:Sa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laser system with a typical pulse duration of 25 fs and a repetition rate of 10 Hz was used producing an intensity of several 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</a:t>
            </a:r>
            <a:r>
              <a:rPr lang="en-GB" sz="1200" b="0" i="0" u="none" strike="noStrike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Wcm</a:t>
            </a:r>
            <a:r>
              <a:rPr lang="en-GB" sz="1200" b="0" i="0" u="none" strike="noStrike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−2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when 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being focused on the target. </a:t>
            </a: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Impinging the laser pulse in a 45</a:t>
            </a:r>
            <a:r>
              <a:rPr lang="en-GB" sz="1200" b="0" i="0" u="none" strike="noStrike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◦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angle on an unpolarized gold foil of 3 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μ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 thickness, protons with an energy of typically a few MeV are produced. </a:t>
            </a: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Side aspect, mostly with foil target, Maybe with our </a:t>
            </a: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polalrized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gas targets we can improve here. 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ctr"/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66CAD1-FD47-46B0-9C16-1B81F4E690E0}" type="slidenum">
              <a:rPr lang="de-DE" smtClean="0"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496192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DE" dirty="0"/>
              <a:t>polarization = spin of an ensemble, looks like an intrinsic angular momentum</a:t>
            </a:r>
            <a:endParaRPr lang="en-GB" dirty="0"/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/>
              <a:t>If the particle ensemble is brought into a magnetic field, therefore, the energy of the individual state changes depending on its position relative to the field direction, the degeneration is cancelled.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DE" dirty="0"/>
              <a:t>Thus, the spin density is transferred into a energy difference, which is measurable. 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/>
              <a:t>S</a:t>
            </a:r>
            <a:r>
              <a:rPr lang="en-DE" dirty="0"/>
              <a:t>pin= looks like an intrinsic angular momentum, Es hat viele Eigenschaften eines Drehimplses (Erhaltungssatz, Spinalgrebra), ist aber qm gesehen nichts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66CAD1-FD47-46B0-9C16-1B81F4E690E0}" type="slidenum">
              <a:rPr lang="de-DE" smtClean="0"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28078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The trapped ions, surfing on the field, can be accelerated over a long distance and achieve a very large energy gain</a:t>
            </a:r>
          </a:p>
          <a:p>
            <a:r>
              <a:rPr lang="de-DE" dirty="0" err="1"/>
              <a:t>Predicted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than</a:t>
            </a:r>
            <a:r>
              <a:rPr lang="de-DE" dirty="0"/>
              <a:t> 10 </a:t>
            </a:r>
            <a:r>
              <a:rPr lang="de-DE" dirty="0" err="1"/>
              <a:t>years</a:t>
            </a:r>
            <a:r>
              <a:rPr lang="de-DE" dirty="0"/>
              <a:t> </a:t>
            </a:r>
            <a:r>
              <a:rPr lang="de-DE" dirty="0" err="1"/>
              <a:t>ago</a:t>
            </a:r>
            <a:endParaRPr lang="de-DE" dirty="0"/>
          </a:p>
          <a:p>
            <a:endParaRPr lang="de-DE" dirty="0"/>
          </a:p>
          <a:p>
            <a:r>
              <a:rPr lang="de-DE" dirty="0"/>
              <a:t>A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recent</a:t>
            </a:r>
            <a:r>
              <a:rPr lang="de-DE" dirty="0"/>
              <a:t> </a:t>
            </a:r>
            <a:r>
              <a:rPr lang="de-DE" dirty="0" err="1"/>
              <a:t>simulation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66CAD1-FD47-46B0-9C16-1B81F4E690E0}" type="slidenum">
              <a:rPr lang="de-DE" smtClean="0"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65658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Thomas-</a:t>
            </a:r>
            <a:r>
              <a:rPr lang="de-DE" dirty="0" err="1"/>
              <a:t>Bargmann</a:t>
            </a:r>
            <a:r>
              <a:rPr lang="de-DE" dirty="0"/>
              <a:t>-</a:t>
            </a:r>
            <a:r>
              <a:rPr lang="de-DE" dirty="0" err="1"/>
              <a:t>Telegdi</a:t>
            </a:r>
            <a:r>
              <a:rPr lang="de-DE" dirty="0"/>
              <a:t>-Michel </a:t>
            </a:r>
          </a:p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66CAD1-FD47-46B0-9C16-1B81F4E690E0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551210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DE" dirty="0"/>
              <a:t>Fusionsreaktion mit Deuterium with unpolarized 3He</a:t>
            </a:r>
          </a:p>
          <a:p>
            <a:r>
              <a:rPr lang="en-DE" dirty="0"/>
              <a:t>We employ this fusion reation with transplates the degree of polarization into a measuble angluar asymmetry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DE" dirty="0"/>
              <a:t>The degree of polariztion is tranferred into a spatical asymmetry, the so-called analysing power</a:t>
            </a:r>
          </a:p>
          <a:p>
            <a:r>
              <a:rPr lang="en-DE" dirty="0"/>
              <a:t>Ersatz für pol. Neutronenstrahlen, da hier die Polarisation sitzt</a:t>
            </a:r>
          </a:p>
          <a:p>
            <a:endParaRPr lang="en-DE" dirty="0"/>
          </a:p>
          <a:p>
            <a:r>
              <a:rPr lang="en-DE" dirty="0"/>
              <a:t>Of course 3He is a bit special, in generall proton acceleration would be adventageous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66CAD1-FD47-46B0-9C16-1B81F4E690E0}" type="slidenum">
              <a:rPr lang="de-DE" smtClean="0"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050597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DE" dirty="0"/>
              <a:t>carbon</a:t>
            </a:r>
          </a:p>
          <a:p>
            <a:r>
              <a:rPr lang="en-DE" dirty="0"/>
              <a:t>Based on the polarimeter used for the Dudo experiment, we have optimised our polarimeter with polarized beams only available in Jülich</a:t>
            </a:r>
          </a:p>
          <a:p>
            <a:r>
              <a:rPr lang="en-DE" dirty="0"/>
              <a:t>Scan of one of the CR-39 plates where we could clearly identify the eleastically scattered protons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66CAD1-FD47-46B0-9C16-1B81F4E690E0}" type="slidenum">
              <a:rPr lang="de-DE" smtClean="0"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77671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66CAD1-FD47-46B0-9C16-1B81F4E690E0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08981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66CAD1-FD47-46B0-9C16-1B81F4E690E0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41097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Paul Ehrenfest: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under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certain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conditions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classical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equations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apply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values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quantum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mechanics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classical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mechanics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thus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certain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extent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contained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quantum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mechanics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principle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correspondence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66CAD1-FD47-46B0-9C16-1B81F4E690E0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75176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dirty="0"/>
              <a:t>3D EPOCH simulation of proton beam generation from a gas-jet target using a multi petawatt laser: (a) azimuthal magnetic field at t\,=\,250\,$\lambda$/c, (b) azimuthal magnetic field, (c) longitudinal electric field, (d) proton density at t\,=\,290\,$\lambda$/c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laser pulse for proton acceleration (green) with a bi-Gaussian envelope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laser amplitude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 = 25, focal radius w0 = 10</a:t>
            </a:r>
            <a:r>
              <a:rPr lang="el-G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λ,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wavelength </a:t>
            </a:r>
            <a:r>
              <a:rPr lang="el-G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λ = 800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nm, and temporal duration </a:t>
            </a:r>
            <a:r>
              <a:rPr lang="el-G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τ0 = 10λ/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length of the target is l =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2 −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 = 200</a:t>
            </a:r>
            <a:r>
              <a:rPr lang="el-G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λ. 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np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=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0/(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ZH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+ </a:t>
            </a:r>
            <a:r>
              <a:rPr lang="en-GB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ZCl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≈ 3.48 × 10</a:t>
            </a:r>
            <a:r>
              <a:rPr lang="en-GB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19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cm</a:t>
            </a:r>
            <a:r>
              <a:rPr lang="en-GB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−3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protons are accelerated in forward and transverse directions under the actions of the electrons in front and the chlorine nuclei behind.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second effect at the rear end of the gas jet, which enhances the proton energies even more significantly (MVA)</a:t>
            </a:r>
            <a:endParaRPr lang="en-GB" sz="1200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dirty="0"/>
              <a:t>Two stage acceleration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3D-PIC simulations are performed with a moving box of size 100</a:t>
            </a:r>
            <a:r>
              <a:rPr lang="el-G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λ × 80λ × 80λ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represented by a 1000 × 400 × 400 grid at the speed of light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a total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pseudoparticle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number of 8 × 10</a:t>
            </a:r>
            <a:r>
              <a:rPr lang="en-GB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8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The laser pulse for proton acceleration (green) with a bi-Gaussian envelope </a:t>
            </a:r>
            <a:r>
              <a:rPr lang="en-GB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= </a:t>
            </a:r>
            <a:r>
              <a:rPr lang="en-GB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 exp[−(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−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+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0/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)2/</a:t>
            </a:r>
            <a:r>
              <a:rPr lang="el-G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τ02 −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2/w02] and a focal position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 propagates along the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axis, where the laser amplitude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 = 25, focal radius w0 = 10</a:t>
            </a:r>
            <a:r>
              <a:rPr lang="el-G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λ,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wavelength </a:t>
            </a:r>
            <a:r>
              <a:rPr lang="el-G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λ = 800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nm, and temporal duration </a:t>
            </a:r>
            <a:r>
              <a:rPr lang="el-G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τ0 = 10λ/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To reach a high acceleration efficiency, the laser pulse is focused to the left boundary of the gas target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 =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 = 50</a:t>
            </a:r>
            <a:r>
              <a:rPr lang="el-G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λ. 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target is assumed to be a fully ionized plasma of HCl gas, with all protons initially polarized along the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axis </a:t>
            </a:r>
            <a:r>
              <a:rPr lang="el-G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η0 = ⟨</a:t>
            </a:r>
            <a:r>
              <a:rPr lang="en-GB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0⟩ · </a:t>
            </a:r>
            <a:r>
              <a:rPr lang="en-GB" sz="1200" b="1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</a:t>
            </a:r>
            <a:r>
              <a:rPr lang="en-GB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= 1. Its density profile, is a uniform plateau with steep edges. The length of the target is l =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2 −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 = 200</a:t>
            </a:r>
            <a:r>
              <a:rPr lang="el-G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λ.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density gradient at the edge is expressed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</a:t>
            </a:r>
            <a:r>
              <a:rPr lang="en-GB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=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0exp[−(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−</a:t>
            </a:r>
            <a:r>
              <a:rPr lang="en-GB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)2/</a:t>
            </a:r>
            <a:r>
              <a:rPr lang="el-G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δ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l2]with</a:t>
            </a:r>
            <a:r>
              <a:rPr lang="el-G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δ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 =5</a:t>
            </a:r>
            <a:r>
              <a:rPr lang="el-G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λ,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</a:t>
            </a:r>
            <a:r>
              <a:rPr lang="en-GB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=1and 2 correspond to the left and right boundaries of the target, respectively. In the following simulations, gas jets with electron density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 = 0.36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nc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are applied where </a:t>
            </a:r>
            <a:r>
              <a:rPr lang="en-GB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nc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= </a:t>
            </a:r>
            <a:r>
              <a:rPr lang="el-G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ε0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</a:t>
            </a:r>
            <a:r>
              <a:rPr lang="el-G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ω2/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is the critical plasma density, </a:t>
            </a:r>
            <a:r>
              <a:rPr lang="el-G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ε0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the vacuum permittivity, and </a:t>
            </a:r>
            <a:r>
              <a:rPr lang="el-G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ω = 2π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el-G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λ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the laser frequency. One should note that the proton density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np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lower than the plasma density, i.e.,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np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=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0/(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ZH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+ </a:t>
            </a:r>
            <a:r>
              <a:rPr lang="en-GB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ZCl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≈ 3.48 × 1019 cm−3, with charge numbers of hydrogen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ZH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= 1 and chlorine </a:t>
            </a:r>
            <a:r>
              <a:rPr lang="en-GB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ZCl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= 17. </a:t>
            </a:r>
            <a:endParaRPr lang="en-GB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More specifically, the electron filament appears inside the laser fields, while the proton filament forms behind the laser pulse but in front of the chlorine nuclei filament. </a:t>
            </a:r>
            <a:endParaRPr lang="en-DE" sz="1200" dirty="0"/>
          </a:p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66CAD1-FD47-46B0-9C16-1B81F4E690E0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93994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66CAD1-FD47-46B0-9C16-1B81F4E690E0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41675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66CAD1-FD47-46B0-9C16-1B81F4E690E0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8102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>
            <a:extLst>
              <a:ext uri="{FF2B5EF4-FFF2-40B4-BE49-F238E27FC236}">
                <a16:creationId xmlns:a16="http://schemas.microsoft.com/office/drawing/2014/main" id="{E713E3ED-78BF-4AEF-A5C2-46B7E751DB0E}"/>
              </a:ext>
            </a:extLst>
          </p:cNvPr>
          <p:cNvSpPr/>
          <p:nvPr userDrawn="1"/>
        </p:nvSpPr>
        <p:spPr>
          <a:xfrm>
            <a:off x="0" y="342000"/>
            <a:ext cx="12192000" cy="5067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31839" y="537344"/>
            <a:ext cx="10728323" cy="623404"/>
          </a:xfrm>
        </p:spPr>
        <p:txBody>
          <a:bodyPr anchor="t"/>
          <a:lstStyle>
            <a:lvl1pPr algn="l">
              <a:lnSpc>
                <a:spcPct val="114000"/>
              </a:lnSpc>
              <a:spcBef>
                <a:spcPts val="0"/>
              </a:spcBef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der Präsentation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31837" y="2444192"/>
            <a:ext cx="10728325" cy="516756"/>
          </a:xfrm>
        </p:spPr>
        <p:txBody>
          <a:bodyPr/>
          <a:lstStyle>
            <a:lvl1pPr marL="0" indent="0" algn="l">
              <a:buNone/>
              <a:defRPr sz="1600" cap="all" spc="6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Datum  |  Name</a:t>
            </a:r>
            <a:endParaRPr lang="en-US" dirty="0"/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D585CE71-710A-4145-8AA7-7070BBC1B76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31837" y="1088740"/>
            <a:ext cx="10728325" cy="727162"/>
          </a:xfrm>
        </p:spPr>
        <p:txBody>
          <a:bodyPr/>
          <a:lstStyle>
            <a:lvl1pPr marL="0" indent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3200" b="1" cap="all" spc="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der Präsentation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7CEB1C7-3CEB-41C0-967D-A5811A09D93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9532" y="6423285"/>
            <a:ext cx="2304000" cy="1188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A0BABBA3-207B-428D-8CD0-97794373E0F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8656" y="6005352"/>
            <a:ext cx="1881980" cy="548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5201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1" userDrawn="1">
          <p15:clr>
            <a:srgbClr val="FBAE40"/>
          </p15:clr>
        </p15:guide>
        <p15:guide id="2" pos="7219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>
            <a:extLst>
              <a:ext uri="{FF2B5EF4-FFF2-40B4-BE49-F238E27FC236}">
                <a16:creationId xmlns:a16="http://schemas.microsoft.com/office/drawing/2014/main" id="{E713E3ED-78BF-4AEF-A5C2-46B7E751DB0E}"/>
              </a:ext>
            </a:extLst>
          </p:cNvPr>
          <p:cNvSpPr/>
          <p:nvPr userDrawn="1"/>
        </p:nvSpPr>
        <p:spPr>
          <a:xfrm>
            <a:off x="0" y="342000"/>
            <a:ext cx="12192000" cy="5067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31839" y="537344"/>
            <a:ext cx="10728323" cy="623404"/>
          </a:xfrm>
        </p:spPr>
        <p:txBody>
          <a:bodyPr anchor="t"/>
          <a:lstStyle>
            <a:lvl1pPr algn="l">
              <a:lnSpc>
                <a:spcPct val="114000"/>
              </a:lnSpc>
              <a:spcBef>
                <a:spcPts val="0"/>
              </a:spcBef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der Präsentation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31838" y="2660216"/>
            <a:ext cx="10728324" cy="516756"/>
          </a:xfrm>
        </p:spPr>
        <p:txBody>
          <a:bodyPr/>
          <a:lstStyle>
            <a:lvl1pPr marL="0" indent="0" algn="l">
              <a:buNone/>
              <a:defRPr sz="1600" cap="all" spc="6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Datum  |  Name</a:t>
            </a:r>
            <a:endParaRPr lang="en-US" dirty="0"/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D585CE71-710A-4145-8AA7-7070BBC1B76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31838" y="1124744"/>
            <a:ext cx="10728325" cy="1361802"/>
          </a:xfrm>
        </p:spPr>
        <p:txBody>
          <a:bodyPr/>
          <a:lstStyle>
            <a:lvl1pPr marL="0" indent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800" b="1" cap="none" spc="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der Präsentation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D7831BC-0764-4D94-B436-8046AD2DF0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8656" y="6005352"/>
            <a:ext cx="1881980" cy="548854"/>
          </a:xfrm>
          <a:prstGeom prst="rect">
            <a:avLst/>
          </a:prstGeom>
        </p:spPr>
      </p:pic>
      <p:sp>
        <p:nvSpPr>
          <p:cNvPr id="10" name="Textplatzhalter 4">
            <a:extLst>
              <a:ext uri="{FF2B5EF4-FFF2-40B4-BE49-F238E27FC236}">
                <a16:creationId xmlns:a16="http://schemas.microsoft.com/office/drawing/2014/main" id="{7390AF7B-9835-4AEF-ADBF-224AF53FB41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9532" y="6423285"/>
            <a:ext cx="2304000" cy="1188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896043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1" userDrawn="1">
          <p15:clr>
            <a:srgbClr val="FBAE40"/>
          </p15:clr>
        </p15:guide>
        <p15:guide id="2" pos="7219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54A1B7C4-7B43-4178-878E-3C1A63AA60F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5" y="341313"/>
            <a:ext cx="11449050" cy="3087687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de-DE" dirty="0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E713E3ED-78BF-4AEF-A5C2-46B7E751DB0E}"/>
              </a:ext>
            </a:extLst>
          </p:cNvPr>
          <p:cNvSpPr/>
          <p:nvPr userDrawn="1"/>
        </p:nvSpPr>
        <p:spPr>
          <a:xfrm>
            <a:off x="0" y="3429000"/>
            <a:ext cx="12192000" cy="19802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31839" y="3633688"/>
            <a:ext cx="10728324" cy="623404"/>
          </a:xfrm>
        </p:spPr>
        <p:txBody>
          <a:bodyPr anchor="t"/>
          <a:lstStyle>
            <a:lvl1pPr algn="l">
              <a:lnSpc>
                <a:spcPct val="114000"/>
              </a:lnSpc>
              <a:spcBef>
                <a:spcPts val="0"/>
              </a:spcBef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der Präsentation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31837" y="4970822"/>
            <a:ext cx="10728325" cy="360000"/>
          </a:xfrm>
        </p:spPr>
        <p:txBody>
          <a:bodyPr/>
          <a:lstStyle>
            <a:lvl1pPr marL="0" indent="0" algn="l">
              <a:buNone/>
              <a:defRPr sz="1600" cap="all" spc="6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Datum  |  Name</a:t>
            </a:r>
            <a:endParaRPr lang="en-US" dirty="0"/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D585CE71-710A-4145-8AA7-7070BBC1B76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31837" y="4185084"/>
            <a:ext cx="10728325" cy="727162"/>
          </a:xfrm>
        </p:spPr>
        <p:txBody>
          <a:bodyPr/>
          <a:lstStyle>
            <a:lvl1pPr marL="0" indent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3200" b="1" cap="all" spc="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der Präsentation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133D537E-7D32-4AF3-8F50-037B43117F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8656" y="6005352"/>
            <a:ext cx="1881980" cy="548854"/>
          </a:xfrm>
          <a:prstGeom prst="rect">
            <a:avLst/>
          </a:prstGeom>
        </p:spPr>
      </p:pic>
      <p:sp>
        <p:nvSpPr>
          <p:cNvPr id="10" name="Textplatzhalter 4">
            <a:extLst>
              <a:ext uri="{FF2B5EF4-FFF2-40B4-BE49-F238E27FC236}">
                <a16:creationId xmlns:a16="http://schemas.microsoft.com/office/drawing/2014/main" id="{02F77179-7DE6-490F-AFDB-836C5B895F0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9532" y="6423285"/>
            <a:ext cx="2304000" cy="1188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734942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1" userDrawn="1">
          <p15:clr>
            <a:srgbClr val="FBAE40"/>
          </p15:clr>
        </p15:guide>
        <p15:guide id="2" pos="7219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>
            <a:extLst>
              <a:ext uri="{FF2B5EF4-FFF2-40B4-BE49-F238E27FC236}">
                <a16:creationId xmlns:a16="http://schemas.microsoft.com/office/drawing/2014/main" id="{E713E3ED-78BF-4AEF-A5C2-46B7E751DB0E}"/>
              </a:ext>
            </a:extLst>
          </p:cNvPr>
          <p:cNvSpPr/>
          <p:nvPr userDrawn="1"/>
        </p:nvSpPr>
        <p:spPr>
          <a:xfrm>
            <a:off x="0" y="3429000"/>
            <a:ext cx="12192000" cy="19802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54A1B7C4-7B43-4178-878E-3C1A63AA60F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5" y="341313"/>
            <a:ext cx="11449050" cy="3087687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de-DE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31839" y="3633688"/>
            <a:ext cx="10728324" cy="623404"/>
          </a:xfrm>
        </p:spPr>
        <p:txBody>
          <a:bodyPr anchor="t"/>
          <a:lstStyle>
            <a:lvl1pPr algn="l">
              <a:lnSpc>
                <a:spcPct val="114000"/>
              </a:lnSpc>
              <a:spcBef>
                <a:spcPts val="0"/>
              </a:spcBef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der Präsentation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31837" y="4911514"/>
            <a:ext cx="10728325" cy="360000"/>
          </a:xfrm>
        </p:spPr>
        <p:txBody>
          <a:bodyPr/>
          <a:lstStyle>
            <a:lvl1pPr marL="0" indent="0" algn="l">
              <a:buNone/>
              <a:defRPr sz="1600" cap="all" spc="6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Datum  |  Name</a:t>
            </a:r>
            <a:endParaRPr lang="en-US" dirty="0"/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D585CE71-710A-4145-8AA7-7070BBC1B76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31837" y="4221088"/>
            <a:ext cx="10728325" cy="547142"/>
          </a:xfrm>
        </p:spPr>
        <p:txBody>
          <a:bodyPr vert="horz" lIns="0" tIns="0" rIns="0" bIns="0" rtlCol="0" anchor="t" anchorCtr="0">
            <a:noAutofit/>
          </a:bodyPr>
          <a:lstStyle>
            <a:lvl1pPr marL="0" indent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lang="de-DE" sz="1800" b="1" cap="none" spc="0" baseline="0" dirty="0">
                <a:solidFill>
                  <a:schemeClr val="accent2"/>
                </a:solidFill>
              </a:defRPr>
            </a:lvl1pPr>
          </a:lstStyle>
          <a:p>
            <a:pPr marL="228600" lvl="0" indent="-228600">
              <a:lnSpc>
                <a:spcPct val="100000"/>
              </a:lnSpc>
              <a:spcBef>
                <a:spcPts val="0"/>
              </a:spcBef>
            </a:pPr>
            <a:r>
              <a:rPr lang="de-DE" dirty="0" err="1"/>
              <a:t>Subline</a:t>
            </a:r>
            <a:r>
              <a:rPr lang="de-DE" dirty="0"/>
              <a:t> der Präsentation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36BB06C-78EA-49C8-AAD0-451B7CEFCA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8656" y="6005352"/>
            <a:ext cx="1881980" cy="548854"/>
          </a:xfrm>
          <a:prstGeom prst="rect">
            <a:avLst/>
          </a:prstGeom>
        </p:spPr>
      </p:pic>
      <p:sp>
        <p:nvSpPr>
          <p:cNvPr id="10" name="Textplatzhalter 4">
            <a:extLst>
              <a:ext uri="{FF2B5EF4-FFF2-40B4-BE49-F238E27FC236}">
                <a16:creationId xmlns:a16="http://schemas.microsoft.com/office/drawing/2014/main" id="{1F0FB68E-EE59-46F0-A3EA-690446700A7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9532" y="6423285"/>
            <a:ext cx="2304000" cy="1188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281359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1" userDrawn="1">
          <p15:clr>
            <a:srgbClr val="FBAE40"/>
          </p15:clr>
        </p15:guide>
        <p15:guide id="2" pos="7219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Foliennummernplatzhalter 17">
            <a:extLst>
              <a:ext uri="{FF2B5EF4-FFF2-40B4-BE49-F238E27FC236}">
                <a16:creationId xmlns:a16="http://schemas.microsoft.com/office/drawing/2014/main" id="{BFF90422-5EA9-49BF-B256-D3D2AA4EDCC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5818290" y="6381328"/>
            <a:ext cx="853774" cy="221109"/>
          </a:xfrm>
        </p:spPr>
        <p:txBody>
          <a:bodyPr/>
          <a:lstStyle/>
          <a:p>
            <a:fld id="{A52F4D17-1AD6-42D9-B93A-EB002C62F43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extplatzhalter 10">
            <a:extLst>
              <a:ext uri="{FF2B5EF4-FFF2-40B4-BE49-F238E27FC236}">
                <a16:creationId xmlns:a16="http://schemas.microsoft.com/office/drawing/2014/main" id="{F0FEB314-58C6-43FB-BF57-07B357AFA15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8774" y="938786"/>
            <a:ext cx="11449049" cy="509994"/>
          </a:xfrm>
        </p:spPr>
        <p:txBody>
          <a:bodyPr/>
          <a:lstStyle>
            <a:lvl1pPr marL="0" indent="0">
              <a:lnSpc>
                <a:spcPct val="114000"/>
              </a:lnSpc>
              <a:spcAft>
                <a:spcPts val="0"/>
              </a:spcAft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err="1"/>
              <a:t>Subline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10209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klei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475" y="1578310"/>
            <a:ext cx="11449050" cy="4190666"/>
          </a:xfrm>
        </p:spPr>
        <p:txBody>
          <a:bodyPr/>
          <a:lstStyle>
            <a:lvl1pPr marL="177800" indent="-177800">
              <a:defRPr sz="1800"/>
            </a:lvl1pPr>
            <a:lvl2pPr marL="361950" indent="-184150">
              <a:defRPr sz="1800"/>
            </a:lvl2pPr>
            <a:lvl3pPr marL="539750" indent="-177800">
              <a:defRPr sz="1800"/>
            </a:lvl3pPr>
            <a:lvl4pPr marL="717550" indent="-177800">
              <a:defRPr sz="1800"/>
            </a:lvl4pPr>
            <a:lvl5pPr marL="895350" indent="-177800"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Foliennummernplatzhalter 17">
            <a:extLst>
              <a:ext uri="{FF2B5EF4-FFF2-40B4-BE49-F238E27FC236}">
                <a16:creationId xmlns:a16="http://schemas.microsoft.com/office/drawing/2014/main" id="{BFF90422-5EA9-49BF-B256-D3D2AA4EDCC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52F4D17-1AD6-42D9-B93A-EB002C62F43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extplatzhalter 10">
            <a:extLst>
              <a:ext uri="{FF2B5EF4-FFF2-40B4-BE49-F238E27FC236}">
                <a16:creationId xmlns:a16="http://schemas.microsoft.com/office/drawing/2014/main" id="{29624FD4-E8F5-4C76-8AB0-019D7FCEAAD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8774" y="938786"/>
            <a:ext cx="11449049" cy="509994"/>
          </a:xfrm>
        </p:spPr>
        <p:txBody>
          <a:bodyPr/>
          <a:lstStyle>
            <a:lvl1pPr marL="0" indent="0">
              <a:lnSpc>
                <a:spcPct val="114000"/>
              </a:lnSpc>
              <a:spcAft>
                <a:spcPts val="0"/>
              </a:spcAft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err="1"/>
              <a:t>Subline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3926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EFEBD5A-CDB1-411E-9184-7981E1A3047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52F4D17-1AD6-42D9-B93A-EB002C62F43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8A00DEAD-5DE0-4EC4-9106-51A82A9A04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5" y="1628775"/>
            <a:ext cx="5437187" cy="3168377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1A390F4-CC78-4ED1-8D50-5D59AE8D05B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1475" y="4900254"/>
            <a:ext cx="5437187" cy="86872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de-DE" dirty="0"/>
              <a:t>Bildunterschrift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23A5E56D-954A-4968-9BC8-DFAC877CAA1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383338" y="1628775"/>
            <a:ext cx="5437187" cy="3168377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de-DE" dirty="0"/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1C326D2C-F758-4203-BE3D-8CDB8EB3094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383338" y="4900254"/>
            <a:ext cx="5437187" cy="86872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de-DE" dirty="0"/>
              <a:t>Bildunterschrift</a:t>
            </a:r>
          </a:p>
        </p:txBody>
      </p:sp>
      <p:sp>
        <p:nvSpPr>
          <p:cNvPr id="13" name="Textplatzhalter 10">
            <a:extLst>
              <a:ext uri="{FF2B5EF4-FFF2-40B4-BE49-F238E27FC236}">
                <a16:creationId xmlns:a16="http://schemas.microsoft.com/office/drawing/2014/main" id="{8D87DCD3-D230-4056-A20A-D9CBA549CE9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58774" y="938786"/>
            <a:ext cx="11449049" cy="509994"/>
          </a:xfrm>
        </p:spPr>
        <p:txBody>
          <a:bodyPr/>
          <a:lstStyle>
            <a:lvl1pPr marL="0" indent="0">
              <a:lnSpc>
                <a:spcPct val="114000"/>
              </a:lnSpc>
              <a:spcAft>
                <a:spcPts val="0"/>
              </a:spcAft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err="1"/>
              <a:t>Subline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01651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EFEBD5A-CDB1-411E-9184-7981E1A3047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52F4D17-1AD6-42D9-B93A-EB002C62F43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Textplatzhalter 10">
            <a:extLst>
              <a:ext uri="{FF2B5EF4-FFF2-40B4-BE49-F238E27FC236}">
                <a16:creationId xmlns:a16="http://schemas.microsoft.com/office/drawing/2014/main" id="{F63E2467-CDE8-4456-BDC8-2E6458C092A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8774" y="938786"/>
            <a:ext cx="11449049" cy="509994"/>
          </a:xfrm>
        </p:spPr>
        <p:txBody>
          <a:bodyPr/>
          <a:lstStyle>
            <a:lvl1pPr marL="0" indent="0">
              <a:lnSpc>
                <a:spcPct val="114000"/>
              </a:lnSpc>
              <a:spcAft>
                <a:spcPts val="0"/>
              </a:spcAft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err="1"/>
              <a:t>Subline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11878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9E8AF11-FB81-42DE-B82C-BAAE6442B5E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52F4D17-1AD6-42D9-B93A-EB002C62F43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6313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1475" y="1563143"/>
            <a:ext cx="11449050" cy="421425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18290" y="6381328"/>
            <a:ext cx="720000" cy="22110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A52F4D17-1AD6-42D9-B93A-EB002C62F43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1475" y="324000"/>
            <a:ext cx="11449050" cy="11247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F2C4F5F8-9F24-424C-8284-2E94052236C1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8656" y="6005352"/>
            <a:ext cx="1881980" cy="548854"/>
          </a:xfrm>
          <a:prstGeom prst="rect">
            <a:avLst/>
          </a:prstGeom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9FA572BF-D237-5A46-A0E8-C08AD84838A3}"/>
              </a:ext>
            </a:extLst>
          </p:cNvPr>
          <p:cNvSpPr txBox="1">
            <a:spLocks/>
          </p:cNvSpPr>
          <p:nvPr userDrawn="1"/>
        </p:nvSpPr>
        <p:spPr>
          <a:xfrm>
            <a:off x="371474" y="6381328"/>
            <a:ext cx="2484165" cy="22110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Markus Büscher | 14 </a:t>
            </a:r>
            <a:r>
              <a:rPr lang="de-DE" dirty="0" err="1"/>
              <a:t>January</a:t>
            </a:r>
            <a:r>
              <a:rPr lang="de-DE" dirty="0"/>
              <a:t> 2021</a:t>
            </a:r>
          </a:p>
        </p:txBody>
      </p:sp>
    </p:spTree>
    <p:extLst>
      <p:ext uri="{BB962C8B-B14F-4D97-AF65-F5344CB8AC3E}">
        <p14:creationId xmlns:p14="http://schemas.microsoft.com/office/powerpoint/2010/main" val="3822747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9" r:id="rId2"/>
    <p:sldLayoutId id="2147483670" r:id="rId3"/>
    <p:sldLayoutId id="2147483671" r:id="rId4"/>
    <p:sldLayoutId id="2147483662" r:id="rId5"/>
    <p:sldLayoutId id="2147483672" r:id="rId6"/>
    <p:sldLayoutId id="2147483673" r:id="rId7"/>
    <p:sldLayoutId id="2147483666" r:id="rId8"/>
    <p:sldLayoutId id="2147483667" r:id="rId9"/>
  </p:sldLayoutIdLst>
  <p:hf hdr="0" ftr="0" dt="0"/>
  <p:txStyles>
    <p:titleStyle>
      <a:lvl1pPr algn="l" defTabSz="914400" rtl="0" eaLnBrk="1" latinLnBrk="0" hangingPunct="1">
        <a:lnSpc>
          <a:spcPct val="114000"/>
        </a:lnSpc>
        <a:spcBef>
          <a:spcPct val="0"/>
        </a:spcBef>
        <a:buNone/>
        <a:defRPr sz="3200" b="1" kern="1200" cap="all" spc="10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4000"/>
        </a:lnSpc>
        <a:spcBef>
          <a:spcPts val="0"/>
        </a:spcBef>
        <a:spcAft>
          <a:spcPts val="600"/>
        </a:spcAft>
        <a:buFont typeface="Calibri" panose="020F050202020403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0850" indent="-234950" algn="l" defTabSz="914400" rtl="0" eaLnBrk="1" latinLnBrk="0" hangingPunct="1">
        <a:lnSpc>
          <a:spcPct val="114000"/>
        </a:lnSpc>
        <a:spcBef>
          <a:spcPts val="0"/>
        </a:spcBef>
        <a:spcAft>
          <a:spcPts val="600"/>
        </a:spcAft>
        <a:buFont typeface="Calibri" panose="020F050202020403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666750" indent="-215900" algn="l" defTabSz="914400" rtl="0" eaLnBrk="1" latinLnBrk="0" hangingPunct="1">
        <a:lnSpc>
          <a:spcPct val="114000"/>
        </a:lnSpc>
        <a:spcBef>
          <a:spcPts val="0"/>
        </a:spcBef>
        <a:spcAft>
          <a:spcPts val="600"/>
        </a:spcAft>
        <a:buFont typeface="Calibri" panose="020F050202020403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895350" indent="-215900" algn="l" defTabSz="914400" rtl="0" eaLnBrk="1" latinLnBrk="0" hangingPunct="1">
        <a:lnSpc>
          <a:spcPct val="114000"/>
        </a:lnSpc>
        <a:spcBef>
          <a:spcPts val="0"/>
        </a:spcBef>
        <a:spcAft>
          <a:spcPts val="600"/>
        </a:spcAft>
        <a:buFont typeface="Calibri" panose="020F050202020403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117600" indent="-215900" algn="l" defTabSz="914400" rtl="0" eaLnBrk="1" latinLnBrk="0" hangingPunct="1">
        <a:lnSpc>
          <a:spcPct val="114000"/>
        </a:lnSpc>
        <a:spcBef>
          <a:spcPts val="0"/>
        </a:spcBef>
        <a:spcAft>
          <a:spcPts val="600"/>
        </a:spcAft>
        <a:buFont typeface="Calibri" panose="020F050202020403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26" userDrawn="1">
          <p15:clr>
            <a:srgbClr val="F26B43"/>
          </p15:clr>
        </p15:guide>
        <p15:guide id="2" pos="234" userDrawn="1">
          <p15:clr>
            <a:srgbClr val="F26B43"/>
          </p15:clr>
        </p15:guide>
        <p15:guide id="3" pos="7446" userDrawn="1">
          <p15:clr>
            <a:srgbClr val="F26B43"/>
          </p15:clr>
        </p15:guide>
        <p15:guide id="4" orient="horz" pos="278" userDrawn="1">
          <p15:clr>
            <a:srgbClr val="F26B43"/>
          </p15:clr>
        </p15:guide>
        <p15:guide id="6" pos="3659" userDrawn="1">
          <p15:clr>
            <a:srgbClr val="F26B43"/>
          </p15:clr>
        </p15:guide>
        <p15:guide id="7" pos="4021" userDrawn="1">
          <p15:clr>
            <a:srgbClr val="F26B43"/>
          </p15:clr>
        </p15:guide>
        <p15:guide id="8" orient="horz" pos="363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3.jpe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tif"/><Relationship Id="rId7" Type="http://schemas.openxmlformats.org/officeDocument/2006/relationships/image" Target="../media/image4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8.tif"/><Relationship Id="rId5" Type="http://schemas.openxmlformats.org/officeDocument/2006/relationships/image" Target="../media/image47.jpeg"/><Relationship Id="rId4" Type="http://schemas.openxmlformats.org/officeDocument/2006/relationships/image" Target="../media/image4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7" Type="http://schemas.openxmlformats.org/officeDocument/2006/relationships/image" Target="../media/image5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53.jpeg"/><Relationship Id="rId4" Type="http://schemas.openxmlformats.org/officeDocument/2006/relationships/image" Target="../media/image52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9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sv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8.svg"/><Relationship Id="rId11" Type="http://schemas.openxmlformats.org/officeDocument/2006/relationships/image" Target="../media/image60.png"/><Relationship Id="rId5" Type="http://schemas.openxmlformats.org/officeDocument/2006/relationships/image" Target="../media/image37.png"/><Relationship Id="rId10" Type="http://schemas.openxmlformats.org/officeDocument/2006/relationships/image" Target="../media/image58.png"/><Relationship Id="rId4" Type="http://schemas.openxmlformats.org/officeDocument/2006/relationships/image" Target="../media/image36.svg"/><Relationship Id="rId9" Type="http://schemas.openxmlformats.org/officeDocument/2006/relationships/image" Target="../media/image5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7" Type="http://schemas.openxmlformats.org/officeDocument/2006/relationships/image" Target="../media/image65.t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sv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8.svg"/><Relationship Id="rId11" Type="http://schemas.openxmlformats.org/officeDocument/2006/relationships/image" Target="../media/image94.png"/><Relationship Id="rId5" Type="http://schemas.openxmlformats.org/officeDocument/2006/relationships/image" Target="../media/image37.png"/><Relationship Id="rId10" Type="http://schemas.openxmlformats.org/officeDocument/2006/relationships/image" Target="../media/image67.png"/><Relationship Id="rId4" Type="http://schemas.openxmlformats.org/officeDocument/2006/relationships/image" Target="../media/image36.svg"/><Relationship Id="rId9" Type="http://schemas.openxmlformats.org/officeDocument/2006/relationships/image" Target="../media/image6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69.png"/><Relationship Id="rId7" Type="http://schemas.openxmlformats.org/officeDocument/2006/relationships/image" Target="../media/image7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.emf"/><Relationship Id="rId5" Type="http://schemas.openxmlformats.org/officeDocument/2006/relationships/image" Target="../media/image70.png"/><Relationship Id="rId4" Type="http://schemas.openxmlformats.org/officeDocument/2006/relationships/image" Target="../media/image6.png"/><Relationship Id="rId9" Type="http://schemas.openxmlformats.org/officeDocument/2006/relationships/image" Target="../media/image7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74.png"/><Relationship Id="rId7" Type="http://schemas.openxmlformats.org/officeDocument/2006/relationships/image" Target="../media/image48.t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7.jpeg"/><Relationship Id="rId5" Type="http://schemas.openxmlformats.org/officeDocument/2006/relationships/image" Target="../media/image46.png"/><Relationship Id="rId4" Type="http://schemas.microsoft.com/office/2007/relationships/hdphoto" Target="../media/hdphoto1.wdp"/><Relationship Id="rId9" Type="http://schemas.openxmlformats.org/officeDocument/2006/relationships/image" Target="../media/image75.tiff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7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6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0.png"/><Relationship Id="rId4" Type="http://schemas.openxmlformats.org/officeDocument/2006/relationships/image" Target="../media/image8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tif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gi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8.jpg"/><Relationship Id="rId5" Type="http://schemas.openxmlformats.org/officeDocument/2006/relationships/image" Target="../media/image87.jpg"/><Relationship Id="rId4" Type="http://schemas.openxmlformats.org/officeDocument/2006/relationships/image" Target="../media/image8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0.png"/><Relationship Id="rId7" Type="http://schemas.openxmlformats.org/officeDocument/2006/relationships/image" Target="../media/image93.tif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90.tif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tif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6.tiff"/><Relationship Id="rId4" Type="http://schemas.openxmlformats.org/officeDocument/2006/relationships/image" Target="../media/image95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tiff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5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18" Type="http://schemas.openxmlformats.org/officeDocument/2006/relationships/image" Target="../media/image29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18.png"/><Relationship Id="rId12" Type="http://schemas.openxmlformats.org/officeDocument/2006/relationships/image" Target="../media/image23.emf"/><Relationship Id="rId17" Type="http://schemas.openxmlformats.org/officeDocument/2006/relationships/image" Target="../media/image28.png"/><Relationship Id="rId2" Type="http://schemas.openxmlformats.org/officeDocument/2006/relationships/video" Target="../media/media1.mp4"/><Relationship Id="rId16" Type="http://schemas.openxmlformats.org/officeDocument/2006/relationships/image" Target="../media/image27.png"/><Relationship Id="rId20" Type="http://schemas.openxmlformats.org/officeDocument/2006/relationships/image" Target="../media/image31.png"/><Relationship Id="rId1" Type="http://schemas.microsoft.com/office/2007/relationships/media" Target="../media/media1.mp4"/><Relationship Id="rId6" Type="http://schemas.openxmlformats.org/officeDocument/2006/relationships/image" Target="../media/image17.png"/><Relationship Id="rId11" Type="http://schemas.openxmlformats.org/officeDocument/2006/relationships/image" Target="../media/image22.emf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10" Type="http://schemas.openxmlformats.org/officeDocument/2006/relationships/image" Target="../media/image21.emf"/><Relationship Id="rId19" Type="http://schemas.openxmlformats.org/officeDocument/2006/relationships/image" Target="../media/image30.png"/><Relationship Id="rId4" Type="http://schemas.openxmlformats.org/officeDocument/2006/relationships/notesSlide" Target="../notesSlides/notesSlide6.xml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sv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8.svg"/><Relationship Id="rId5" Type="http://schemas.openxmlformats.org/officeDocument/2006/relationships/image" Target="../media/image37.png"/><Relationship Id="rId10" Type="http://schemas.openxmlformats.org/officeDocument/2006/relationships/image" Target="../media/image7.emf"/><Relationship Id="rId4" Type="http://schemas.openxmlformats.org/officeDocument/2006/relationships/image" Target="../media/image36.svg"/><Relationship Id="rId9" Type="http://schemas.openxmlformats.org/officeDocument/2006/relationships/image" Target="../media/image4.tif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30C63464-1285-B54F-A37D-41D47BA27BD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86521"/>
            <a:ext cx="12192000" cy="2986495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352729" y="3741700"/>
            <a:ext cx="11557967" cy="623404"/>
          </a:xfrm>
        </p:spPr>
        <p:txBody>
          <a:bodyPr/>
          <a:lstStyle/>
          <a:p>
            <a:r>
              <a:rPr lang="en-US" sz="2200" b="0" dirty="0"/>
              <a:t>Polarized Beams from Plasma Accelerators</a:t>
            </a:r>
          </a:p>
        </p:txBody>
      </p:sp>
      <p:sp>
        <p:nvSpPr>
          <p:cNvPr id="4" name="Untertitel 3"/>
          <p:cNvSpPr>
            <a:spLocks noGrp="1"/>
          </p:cNvSpPr>
          <p:nvPr>
            <p:ph type="subTitle" idx="1"/>
          </p:nvPr>
        </p:nvSpPr>
        <p:spPr>
          <a:xfrm>
            <a:off x="352729" y="4795291"/>
            <a:ext cx="10728325" cy="360000"/>
          </a:xfrm>
        </p:spPr>
        <p:txBody>
          <a:bodyPr/>
          <a:lstStyle/>
          <a:p>
            <a:r>
              <a:rPr lang="en-GB" sz="2000" dirty="0"/>
              <a:t>Markus Büscher | 14 January 2021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2"/>
          </p:nvPr>
        </p:nvSpPr>
        <p:spPr>
          <a:xfrm>
            <a:off x="352729" y="4206074"/>
            <a:ext cx="10728325" cy="547142"/>
          </a:xfrm>
        </p:spPr>
        <p:txBody>
          <a:bodyPr/>
          <a:lstStyle/>
          <a:p>
            <a:r>
              <a:rPr lang="de-DE" dirty="0"/>
              <a:t>HKIAS mini workshop on plasma acceleration</a:t>
            </a:r>
          </a:p>
        </p:txBody>
      </p:sp>
      <p:pic>
        <p:nvPicPr>
          <p:cNvPr id="10" name="Bild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681" y="5862001"/>
            <a:ext cx="1623040" cy="607302"/>
          </a:xfrm>
          <a:prstGeom prst="rect">
            <a:avLst/>
          </a:prstGeom>
        </p:spPr>
      </p:pic>
      <p:pic>
        <p:nvPicPr>
          <p:cNvPr id="8" name="Picture 13">
            <a:extLst>
              <a:ext uri="{FF2B5EF4-FFF2-40B4-BE49-F238E27FC236}">
                <a16:creationId xmlns:a16="http://schemas.microsoft.com/office/drawing/2014/main" id="{89C03CA1-60DA-9943-980A-862FED5F49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114" y="5832590"/>
            <a:ext cx="1373939" cy="8136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35E0E2D-BE9A-CF44-B81C-87D57B0100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72264" y="5825390"/>
            <a:ext cx="813601" cy="8136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D124321-7592-2A4D-8138-73EE113C84E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1904" y="5934948"/>
            <a:ext cx="2520000" cy="461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3396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A7546D14-6B99-5246-8408-683E17082080}"/>
              </a:ext>
            </a:extLst>
          </p:cNvPr>
          <p:cNvSpPr txBox="1"/>
          <p:nvPr/>
        </p:nvSpPr>
        <p:spPr>
          <a:xfrm>
            <a:off x="3125725" y="5352613"/>
            <a:ext cx="6930715" cy="413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2000" spc="-1" dirty="0">
                <a:ea typeface="DejaVu Sans"/>
              </a:rPr>
              <a:t>Measurements @                                            : 2021</a:t>
            </a:r>
            <a:endParaRPr lang="en-US" sz="2000" spc="-1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0A6E42-EFD6-744E-9A21-37B1A730F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Hyperpolarized </a:t>
            </a:r>
            <a:r>
              <a:rPr lang="en-US" baseline="30000" dirty="0"/>
              <a:t>3</a:t>
            </a:r>
            <a:r>
              <a:rPr lang="en-US" dirty="0"/>
              <a:t>He gas-jet</a:t>
            </a:r>
            <a:br>
              <a:rPr lang="en-US" dirty="0"/>
            </a:br>
            <a:endParaRPr lang="en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0A524A4-87E1-AA44-A999-40514A0368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7823" y="430763"/>
            <a:ext cx="2520000" cy="461408"/>
          </a:xfrm>
          <a:prstGeom prst="rect">
            <a:avLst/>
          </a:prstGeom>
        </p:spPr>
      </p:pic>
      <p:pic>
        <p:nvPicPr>
          <p:cNvPr id="9" name="Content Placeholder 7">
            <a:extLst>
              <a:ext uri="{FF2B5EF4-FFF2-40B4-BE49-F238E27FC236}">
                <a16:creationId xmlns:a16="http://schemas.microsoft.com/office/drawing/2014/main" id="{1C2D5779-7EB9-9040-B451-D3B33B16AD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7312" y="1052736"/>
            <a:ext cx="4680905" cy="405176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8256714-B379-1543-905C-1B6E159CBDB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284"/>
          <a:stretch/>
        </p:blipFill>
        <p:spPr>
          <a:xfrm>
            <a:off x="5231904" y="5229200"/>
            <a:ext cx="3024336" cy="492196"/>
          </a:xfrm>
          <a:prstGeom prst="rect">
            <a:avLst/>
          </a:prstGeom>
        </p:spPr>
      </p:pic>
      <p:pic>
        <p:nvPicPr>
          <p:cNvPr id="13" name="Grafik 14">
            <a:extLst>
              <a:ext uri="{FF2B5EF4-FFF2-40B4-BE49-F238E27FC236}">
                <a16:creationId xmlns:a16="http://schemas.microsoft.com/office/drawing/2014/main" id="{C30755D4-A5D9-1C43-BB3D-08E51FE9F876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331995"/>
            <a:ext cx="1846691" cy="653604"/>
          </a:xfrm>
          <a:prstGeom prst="rect">
            <a:avLst/>
          </a:prstGeom>
        </p:spPr>
      </p:pic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D8E3E853-9C3B-614A-AD89-ECC19C9B4427}"/>
              </a:ext>
            </a:extLst>
          </p:cNvPr>
          <p:cNvSpPr/>
          <p:nvPr/>
        </p:nvSpPr>
        <p:spPr>
          <a:xfrm>
            <a:off x="1055440" y="1558474"/>
            <a:ext cx="2592288" cy="792088"/>
          </a:xfrm>
          <a:prstGeom prst="roundRect">
            <a:avLst/>
          </a:prstGeom>
          <a:noFill/>
          <a:ln w="285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r>
              <a:rPr lang="en-GB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magnetic holding field</a:t>
            </a:r>
            <a:br>
              <a:rPr lang="en-GB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GB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for storing pre-polarized </a:t>
            </a:r>
            <a:br>
              <a:rPr lang="en-GB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GB" sz="1600" baseline="30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3</a:t>
            </a:r>
            <a:r>
              <a:rPr lang="en-GB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He gas 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C12251E-002B-AB49-B638-456788D463B2}"/>
              </a:ext>
            </a:extLst>
          </p:cNvPr>
          <p:cNvCxnSpPr>
            <a:cxnSpLocks/>
          </p:cNvCxnSpPr>
          <p:nvPr/>
        </p:nvCxnSpPr>
        <p:spPr>
          <a:xfrm>
            <a:off x="3640436" y="1954518"/>
            <a:ext cx="1523273" cy="396044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23AAACA7-B55A-EC44-9DD9-3C8FDB911784}"/>
              </a:ext>
            </a:extLst>
          </p:cNvPr>
          <p:cNvSpPr/>
          <p:nvPr/>
        </p:nvSpPr>
        <p:spPr>
          <a:xfrm>
            <a:off x="1061592" y="3174155"/>
            <a:ext cx="2592288" cy="792088"/>
          </a:xfrm>
          <a:prstGeom prst="roundRect">
            <a:avLst/>
          </a:prstGeom>
          <a:noFill/>
          <a:ln w="285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r>
              <a:rPr lang="en-GB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non-magnetic nozzle for providing the desired gas-jet target 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26EA67D-C13A-F948-8A9C-4ADCCA955D1A}"/>
              </a:ext>
            </a:extLst>
          </p:cNvPr>
          <p:cNvCxnSpPr>
            <a:cxnSpLocks/>
          </p:cNvCxnSpPr>
          <p:nvPr/>
        </p:nvCxnSpPr>
        <p:spPr>
          <a:xfrm flipV="1">
            <a:off x="3647728" y="2882054"/>
            <a:ext cx="2007335" cy="688145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F5BB2DC-9372-1D4E-AE50-1B9EC7BFDB40}"/>
              </a:ext>
            </a:extLst>
          </p:cNvPr>
          <p:cNvCxnSpPr>
            <a:cxnSpLocks/>
          </p:cNvCxnSpPr>
          <p:nvPr/>
        </p:nvCxnSpPr>
        <p:spPr>
          <a:xfrm flipV="1">
            <a:off x="6603869" y="1997884"/>
            <a:ext cx="1717472" cy="528200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7404597-27A9-4C49-A2BE-E5DD667FBEE3}"/>
              </a:ext>
            </a:extLst>
          </p:cNvPr>
          <p:cNvCxnSpPr>
            <a:cxnSpLocks/>
          </p:cNvCxnSpPr>
          <p:nvPr/>
        </p:nvCxnSpPr>
        <p:spPr>
          <a:xfrm>
            <a:off x="6159765" y="3669156"/>
            <a:ext cx="2168868" cy="765265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5">
            <a:extLst>
              <a:ext uri="{FF2B5EF4-FFF2-40B4-BE49-F238E27FC236}">
                <a16:creationId xmlns:a16="http://schemas.microsoft.com/office/drawing/2014/main" id="{4AF71896-A7A7-184D-A129-C65A231AA06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839"/>
          <a:stretch/>
        </p:blipFill>
        <p:spPr>
          <a:xfrm>
            <a:off x="8292741" y="1949769"/>
            <a:ext cx="3063656" cy="2520531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49072282-12BD-EB4D-95D9-B8BE50D23931}"/>
              </a:ext>
            </a:extLst>
          </p:cNvPr>
          <p:cNvSpPr txBox="1"/>
          <p:nvPr/>
        </p:nvSpPr>
        <p:spPr>
          <a:xfrm>
            <a:off x="8895002" y="4569907"/>
            <a:ext cx="1953525" cy="297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5000"/>
              </a:lnSpc>
            </a:pPr>
            <a:r>
              <a:rPr lang="en-DE" sz="1400" dirty="0">
                <a:solidFill>
                  <a:schemeClr val="bg1">
                    <a:lumMod val="50000"/>
                  </a:schemeClr>
                </a:solidFill>
              </a:rPr>
              <a:t>P. Fedorets, C. Zheng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2293FBF-C97A-C847-BE61-89F28A2C1CA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52F4D17-1AD6-42D9-B93A-EB002C62F438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20" name="CustomShape 68">
            <a:extLst>
              <a:ext uri="{FF2B5EF4-FFF2-40B4-BE49-F238E27FC236}">
                <a16:creationId xmlns:a16="http://schemas.microsoft.com/office/drawing/2014/main" id="{039929A4-C1F8-CC46-BFD7-4A97F14BD564}"/>
              </a:ext>
            </a:extLst>
          </p:cNvPr>
          <p:cNvSpPr/>
          <p:nvPr/>
        </p:nvSpPr>
        <p:spPr>
          <a:xfrm>
            <a:off x="407368" y="5940307"/>
            <a:ext cx="9417088" cy="29700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1400" spc="-1" dirty="0">
                <a:solidFill>
                  <a:schemeClr val="bg1">
                    <a:lumMod val="65000"/>
                  </a:schemeClr>
                </a:solidFill>
              </a:rPr>
              <a:t>I. </a:t>
            </a:r>
            <a:r>
              <a:rPr lang="en-US" sz="1400" spc="-1" dirty="0" err="1">
                <a:solidFill>
                  <a:schemeClr val="bg1">
                    <a:lumMod val="65000"/>
                  </a:schemeClr>
                </a:solidFill>
              </a:rPr>
              <a:t>Engin</a:t>
            </a:r>
            <a:r>
              <a:rPr lang="en-US" sz="1400" spc="-1" dirty="0">
                <a:solidFill>
                  <a:schemeClr val="bg1">
                    <a:lumMod val="65000"/>
                  </a:schemeClr>
                </a:solidFill>
              </a:rPr>
              <a:t> et al., Plasma Physics and Controlled Fusion 61(11) (2019)</a:t>
            </a:r>
          </a:p>
        </p:txBody>
      </p:sp>
    </p:spTree>
    <p:extLst>
      <p:ext uri="{BB962C8B-B14F-4D97-AF65-F5344CB8AC3E}">
        <p14:creationId xmlns:p14="http://schemas.microsoft.com/office/powerpoint/2010/main" val="7865954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Gerader Verbinder 12">
            <a:extLst>
              <a:ext uri="{FF2B5EF4-FFF2-40B4-BE49-F238E27FC236}">
                <a16:creationId xmlns:a16="http://schemas.microsoft.com/office/drawing/2014/main" id="{26E12EB1-611B-B441-8B49-743C024552B3}"/>
              </a:ext>
            </a:extLst>
          </p:cNvPr>
          <p:cNvCxnSpPr>
            <a:cxnSpLocks/>
            <a:stCxn id="6" idx="2"/>
            <a:endCxn id="30" idx="0"/>
          </p:cNvCxnSpPr>
          <p:nvPr/>
        </p:nvCxnSpPr>
        <p:spPr>
          <a:xfrm>
            <a:off x="8992491" y="2096784"/>
            <a:ext cx="1480067" cy="693150"/>
          </a:xfrm>
          <a:prstGeom prst="line">
            <a:avLst/>
          </a:prstGeom>
          <a:noFill/>
          <a:ln w="44450" cap="rnd" cmpd="sng" algn="ctr">
            <a:solidFill>
              <a:srgbClr val="44546A"/>
            </a:solidFill>
            <a:prstDash val="solid"/>
            <a:miter lim="800000"/>
          </a:ln>
          <a:effectLst/>
        </p:spPr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B1FA3D1-5625-2149-9973-9F98987A2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Polarized target Options for protons</a:t>
            </a:r>
            <a:endParaRPr lang="en-DE" dirty="0"/>
          </a:p>
        </p:txBody>
      </p:sp>
      <p:cxnSp>
        <p:nvCxnSpPr>
          <p:cNvPr id="9" name="Gerader Verbinder 14">
            <a:extLst>
              <a:ext uri="{FF2B5EF4-FFF2-40B4-BE49-F238E27FC236}">
                <a16:creationId xmlns:a16="http://schemas.microsoft.com/office/drawing/2014/main" id="{4DEA20A8-99E3-AC49-B57B-A41E7C0C8CE0}"/>
              </a:ext>
            </a:extLst>
          </p:cNvPr>
          <p:cNvCxnSpPr>
            <a:cxnSpLocks/>
            <a:stCxn id="7" idx="2"/>
            <a:endCxn id="18" idx="0"/>
          </p:cNvCxnSpPr>
          <p:nvPr/>
        </p:nvCxnSpPr>
        <p:spPr>
          <a:xfrm flipH="1">
            <a:off x="875344" y="2096784"/>
            <a:ext cx="2268480" cy="695879"/>
          </a:xfrm>
          <a:prstGeom prst="line">
            <a:avLst/>
          </a:prstGeom>
          <a:noFill/>
          <a:ln w="44450" cap="rnd" cmpd="sng" algn="ctr">
            <a:solidFill>
              <a:srgbClr val="44546A"/>
            </a:solidFill>
            <a:prstDash val="solid"/>
            <a:miter lim="800000"/>
          </a:ln>
          <a:effectLst/>
        </p:spPr>
      </p:cxnSp>
      <p:cxnSp>
        <p:nvCxnSpPr>
          <p:cNvPr id="10" name="Gerader Verbinder 16">
            <a:extLst>
              <a:ext uri="{FF2B5EF4-FFF2-40B4-BE49-F238E27FC236}">
                <a16:creationId xmlns:a16="http://schemas.microsoft.com/office/drawing/2014/main" id="{85AF8169-2B0A-4741-A7F5-99F9A8782074}"/>
              </a:ext>
            </a:extLst>
          </p:cNvPr>
          <p:cNvCxnSpPr>
            <a:cxnSpLocks/>
            <a:stCxn id="7" idx="2"/>
            <a:endCxn id="19" idx="0"/>
          </p:cNvCxnSpPr>
          <p:nvPr/>
        </p:nvCxnSpPr>
        <p:spPr>
          <a:xfrm flipH="1">
            <a:off x="2346476" y="2096784"/>
            <a:ext cx="797348" cy="695879"/>
          </a:xfrm>
          <a:prstGeom prst="line">
            <a:avLst/>
          </a:prstGeom>
          <a:noFill/>
          <a:ln w="44450" cap="rnd" cmpd="sng" algn="ctr">
            <a:solidFill>
              <a:srgbClr val="44546A"/>
            </a:solidFill>
            <a:prstDash val="solid"/>
            <a:miter lim="800000"/>
          </a:ln>
          <a:effectLst/>
        </p:spPr>
      </p:cxnSp>
      <p:cxnSp>
        <p:nvCxnSpPr>
          <p:cNvPr id="11" name="Gerader Verbinder 18">
            <a:extLst>
              <a:ext uri="{FF2B5EF4-FFF2-40B4-BE49-F238E27FC236}">
                <a16:creationId xmlns:a16="http://schemas.microsoft.com/office/drawing/2014/main" id="{982C9D01-B853-464E-9FAA-63972E4256CF}"/>
              </a:ext>
            </a:extLst>
          </p:cNvPr>
          <p:cNvCxnSpPr>
            <a:cxnSpLocks/>
            <a:stCxn id="7" idx="2"/>
            <a:endCxn id="20" idx="0"/>
          </p:cNvCxnSpPr>
          <p:nvPr/>
        </p:nvCxnSpPr>
        <p:spPr>
          <a:xfrm>
            <a:off x="3143824" y="2096784"/>
            <a:ext cx="684000" cy="686803"/>
          </a:xfrm>
          <a:prstGeom prst="line">
            <a:avLst/>
          </a:prstGeom>
          <a:noFill/>
          <a:ln w="44450" cap="rnd" cmpd="sng" algn="ctr">
            <a:solidFill>
              <a:srgbClr val="44546A"/>
            </a:solidFill>
            <a:prstDash val="solid"/>
            <a:miter lim="800000"/>
          </a:ln>
          <a:effectLst/>
        </p:spPr>
      </p:cxnSp>
      <p:cxnSp>
        <p:nvCxnSpPr>
          <p:cNvPr id="12" name="Gerader Verbinder 20">
            <a:extLst>
              <a:ext uri="{FF2B5EF4-FFF2-40B4-BE49-F238E27FC236}">
                <a16:creationId xmlns:a16="http://schemas.microsoft.com/office/drawing/2014/main" id="{3483B456-49C0-D644-89C1-A67304FD59E7}"/>
              </a:ext>
            </a:extLst>
          </p:cNvPr>
          <p:cNvCxnSpPr>
            <a:cxnSpLocks/>
            <a:stCxn id="7" idx="2"/>
            <a:endCxn id="21" idx="0"/>
          </p:cNvCxnSpPr>
          <p:nvPr/>
        </p:nvCxnSpPr>
        <p:spPr>
          <a:xfrm>
            <a:off x="3143824" y="2096784"/>
            <a:ext cx="2153722" cy="697938"/>
          </a:xfrm>
          <a:prstGeom prst="line">
            <a:avLst/>
          </a:prstGeom>
          <a:noFill/>
          <a:ln w="44450" cap="rnd" cmpd="sng" algn="ctr">
            <a:solidFill>
              <a:srgbClr val="44546A"/>
            </a:solidFill>
            <a:prstDash val="solid"/>
            <a:miter lim="800000"/>
          </a:ln>
          <a:effectLst/>
        </p:spPr>
      </p:cxnSp>
      <p:sp>
        <p:nvSpPr>
          <p:cNvPr id="15" name="Rechteck 33">
            <a:extLst>
              <a:ext uri="{FF2B5EF4-FFF2-40B4-BE49-F238E27FC236}">
                <a16:creationId xmlns:a16="http://schemas.microsoft.com/office/drawing/2014/main" id="{B18E139A-1363-8542-8F03-3B97FCCC7D8A}"/>
              </a:ext>
            </a:extLst>
          </p:cNvPr>
          <p:cNvSpPr/>
          <p:nvPr/>
        </p:nvSpPr>
        <p:spPr>
          <a:xfrm>
            <a:off x="191344" y="3764711"/>
            <a:ext cx="5832648" cy="997739"/>
          </a:xfrm>
          <a:prstGeom prst="roundRect">
            <a:avLst/>
          </a:prstGeom>
          <a:solidFill>
            <a:srgbClr val="ED7D31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36000" rIns="36000" rtlCol="0" anchor="ctr"/>
          <a:lstStyle/>
          <a:p>
            <a:pPr marL="174625" indent="-174625" defTabSz="91440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cs typeface="Calibri" panose="020F0502020204030204" pitchFamily="34" charset="0"/>
              </a:rPr>
              <a:t>Targets suitable for laser acceleration not available yet</a:t>
            </a:r>
          </a:p>
          <a:p>
            <a:pPr marL="174625" indent="-174625" defTabSz="91440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cs typeface="Calibri" panose="020F0502020204030204" pitchFamily="34" charset="0"/>
              </a:rPr>
              <a:t>Experimental realization extremely challenging 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"/>
              <a:cs typeface="Arial" panose="020B0604020202020204" pitchFamily="34" charset="0"/>
            </a:endParaRPr>
          </a:p>
        </p:txBody>
      </p:sp>
      <p:sp>
        <p:nvSpPr>
          <p:cNvPr id="18" name="Abgerundetes Rechteck 7">
            <a:extLst>
              <a:ext uri="{FF2B5EF4-FFF2-40B4-BE49-F238E27FC236}">
                <a16:creationId xmlns:a16="http://schemas.microsoft.com/office/drawing/2014/main" id="{4CA0DD0C-5CD5-B749-B839-09E2D13D404E}"/>
              </a:ext>
            </a:extLst>
          </p:cNvPr>
          <p:cNvSpPr/>
          <p:nvPr/>
        </p:nvSpPr>
        <p:spPr>
          <a:xfrm>
            <a:off x="191344" y="2792663"/>
            <a:ext cx="1368000" cy="540000"/>
          </a:xfrm>
          <a:prstGeom prst="roundRect">
            <a:avLst/>
          </a:prstGeom>
          <a:solidFill>
            <a:srgbClr val="44546A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"/>
                <a:cs typeface="Arial" panose="020B0604020202020204" pitchFamily="34" charset="0"/>
              </a:rPr>
              <a:t>cluster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9" name="Abgerundetes Rechteck 8">
            <a:extLst>
              <a:ext uri="{FF2B5EF4-FFF2-40B4-BE49-F238E27FC236}">
                <a16:creationId xmlns:a16="http://schemas.microsoft.com/office/drawing/2014/main" id="{AE487E4E-712C-604E-B334-B361340051A6}"/>
              </a:ext>
            </a:extLst>
          </p:cNvPr>
          <p:cNvSpPr/>
          <p:nvPr/>
        </p:nvSpPr>
        <p:spPr>
          <a:xfrm>
            <a:off x="1662476" y="2792663"/>
            <a:ext cx="1368000" cy="540000"/>
          </a:xfrm>
          <a:prstGeom prst="roundRect">
            <a:avLst/>
          </a:prstGeom>
          <a:solidFill>
            <a:srgbClr val="44546A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"/>
                <a:cs typeface="Arial" panose="020B0604020202020204" pitchFamily="34" charset="0"/>
              </a:rPr>
              <a:t>pellets</a:t>
            </a:r>
          </a:p>
        </p:txBody>
      </p:sp>
      <p:sp>
        <p:nvSpPr>
          <p:cNvPr id="20" name="Abgerundetes Rechteck 9">
            <a:extLst>
              <a:ext uri="{FF2B5EF4-FFF2-40B4-BE49-F238E27FC236}">
                <a16:creationId xmlns:a16="http://schemas.microsoft.com/office/drawing/2014/main" id="{9B4CF943-8A53-E04B-8983-A8F6C06EA68B}"/>
              </a:ext>
            </a:extLst>
          </p:cNvPr>
          <p:cNvSpPr/>
          <p:nvPr/>
        </p:nvSpPr>
        <p:spPr>
          <a:xfrm>
            <a:off x="3143824" y="2783587"/>
            <a:ext cx="1368000" cy="540000"/>
          </a:xfrm>
          <a:prstGeom prst="roundRect">
            <a:avLst/>
          </a:prstGeom>
          <a:solidFill>
            <a:srgbClr val="44546A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"/>
                <a:cs typeface="Arial" panose="020B0604020202020204" pitchFamily="34" charset="0"/>
              </a:rPr>
              <a:t>foil</a:t>
            </a:r>
          </a:p>
        </p:txBody>
      </p:sp>
      <p:sp>
        <p:nvSpPr>
          <p:cNvPr id="21" name="Abgerundetes Rechteck 10">
            <a:extLst>
              <a:ext uri="{FF2B5EF4-FFF2-40B4-BE49-F238E27FC236}">
                <a16:creationId xmlns:a16="http://schemas.microsoft.com/office/drawing/2014/main" id="{44B12E9F-F2B1-234A-AC23-C215D9C76B59}"/>
              </a:ext>
            </a:extLst>
          </p:cNvPr>
          <p:cNvSpPr/>
          <p:nvPr/>
        </p:nvSpPr>
        <p:spPr>
          <a:xfrm>
            <a:off x="4613546" y="2794722"/>
            <a:ext cx="1368000" cy="540000"/>
          </a:xfrm>
          <a:prstGeom prst="roundRect">
            <a:avLst/>
          </a:prstGeom>
          <a:solidFill>
            <a:srgbClr val="44546A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"/>
                <a:cs typeface="Arial" panose="020B0604020202020204" pitchFamily="34" charset="0"/>
              </a:rPr>
              <a:t>…</a:t>
            </a:r>
          </a:p>
        </p:txBody>
      </p:sp>
      <p:cxnSp>
        <p:nvCxnSpPr>
          <p:cNvPr id="22" name="Gerader Verbinder 12">
            <a:extLst>
              <a:ext uri="{FF2B5EF4-FFF2-40B4-BE49-F238E27FC236}">
                <a16:creationId xmlns:a16="http://schemas.microsoft.com/office/drawing/2014/main" id="{D7142ED8-8017-6549-95FA-143198D01966}"/>
              </a:ext>
            </a:extLst>
          </p:cNvPr>
          <p:cNvCxnSpPr>
            <a:cxnSpLocks/>
            <a:stCxn id="31" idx="0"/>
            <a:endCxn id="6" idx="2"/>
          </p:cNvCxnSpPr>
          <p:nvPr/>
        </p:nvCxnSpPr>
        <p:spPr>
          <a:xfrm flipV="1">
            <a:off x="7518969" y="2096784"/>
            <a:ext cx="1473522" cy="695879"/>
          </a:xfrm>
          <a:prstGeom prst="line">
            <a:avLst/>
          </a:prstGeom>
          <a:noFill/>
          <a:ln w="44450" cap="rnd" cmpd="sng" algn="ctr">
            <a:solidFill>
              <a:srgbClr val="44546A"/>
            </a:solidFill>
            <a:prstDash val="solid"/>
            <a:miter lim="800000"/>
          </a:ln>
          <a:effectLst/>
        </p:spPr>
      </p:cxnSp>
      <p:sp>
        <p:nvSpPr>
          <p:cNvPr id="26" name="Rechteck 31">
            <a:extLst>
              <a:ext uri="{FF2B5EF4-FFF2-40B4-BE49-F238E27FC236}">
                <a16:creationId xmlns:a16="http://schemas.microsoft.com/office/drawing/2014/main" id="{DF2000A0-6002-214F-9E30-B920338F3C9D}"/>
              </a:ext>
            </a:extLst>
          </p:cNvPr>
          <p:cNvSpPr/>
          <p:nvPr/>
        </p:nvSpPr>
        <p:spPr>
          <a:xfrm>
            <a:off x="6131169" y="3777408"/>
            <a:ext cx="2773669" cy="99773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36000" rIns="36000" rtlCol="0" anchor="ctr"/>
          <a:lstStyle/>
          <a:p>
            <a:pPr marL="174625" indent="-174625" defTabSz="914400"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sysClr val="windowText" lastClr="000000"/>
                </a:solidFill>
                <a:ea typeface=""/>
                <a:cs typeface="Arial" panose="020B0604020202020204" pitchFamily="34" charset="0"/>
              </a:rPr>
              <a:t>Established technique and easy in handling</a:t>
            </a:r>
          </a:p>
          <a:p>
            <a:pPr marL="174625" indent="-174625" defTabSz="914400"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sysClr val="windowText" lastClr="000000"/>
                </a:solidFill>
                <a:ea typeface=""/>
                <a:cs typeface="Arial" panose="020B0604020202020204" pitchFamily="34" charset="0"/>
              </a:rPr>
              <a:t>E.g. </a:t>
            </a:r>
            <a:r>
              <a:rPr lang="en-US" sz="1600" kern="0" baseline="30000" dirty="0">
                <a:solidFill>
                  <a:sysClr val="windowText" lastClr="000000"/>
                </a:solidFill>
                <a:ea typeface=""/>
                <a:cs typeface="Arial" panose="020B0604020202020204" pitchFamily="34" charset="0"/>
              </a:rPr>
              <a:t>3</a:t>
            </a:r>
            <a:r>
              <a:rPr lang="en-US" sz="1600" kern="0" dirty="0">
                <a:solidFill>
                  <a:sysClr val="windowText" lastClr="000000"/>
                </a:solidFill>
                <a:ea typeface=""/>
                <a:cs typeface="Arial" panose="020B0604020202020204" pitchFamily="34" charset="0"/>
              </a:rPr>
              <a:t>He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"/>
              <a:cs typeface="Arial" panose="020B0604020202020204" pitchFamily="34" charset="0"/>
            </a:endParaRPr>
          </a:p>
        </p:txBody>
      </p:sp>
      <p:sp>
        <p:nvSpPr>
          <p:cNvPr id="30" name="Abgerundetes Rechteck 7">
            <a:extLst>
              <a:ext uri="{FF2B5EF4-FFF2-40B4-BE49-F238E27FC236}">
                <a16:creationId xmlns:a16="http://schemas.microsoft.com/office/drawing/2014/main" id="{76CA2568-4B4F-0D4A-90BF-E48AF8F4467E}"/>
              </a:ext>
            </a:extLst>
          </p:cNvPr>
          <p:cNvSpPr/>
          <p:nvPr/>
        </p:nvSpPr>
        <p:spPr>
          <a:xfrm>
            <a:off x="9085723" y="2789934"/>
            <a:ext cx="2773669" cy="540000"/>
          </a:xfrm>
          <a:prstGeom prst="roundRect">
            <a:avLst/>
          </a:prstGeom>
          <a:solidFill>
            <a:srgbClr val="44546A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kern="0" dirty="0">
                <a:solidFill>
                  <a:sysClr val="windowText" lastClr="000000"/>
                </a:solidFill>
                <a:ea typeface=""/>
                <a:cs typeface="Arial" panose="020B0604020202020204" pitchFamily="34" charset="0"/>
              </a:rPr>
              <a:t>dynamic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"/>
                <a:cs typeface="Arial" panose="020B0604020202020204" pitchFamily="34" charset="0"/>
              </a:rPr>
              <a:t> polarization 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1" name="Abgerundetes Rechteck 7">
            <a:extLst>
              <a:ext uri="{FF2B5EF4-FFF2-40B4-BE49-F238E27FC236}">
                <a16:creationId xmlns:a16="http://schemas.microsoft.com/office/drawing/2014/main" id="{247708E5-456E-CE43-BF63-83E6CACF6697}"/>
              </a:ext>
            </a:extLst>
          </p:cNvPr>
          <p:cNvSpPr/>
          <p:nvPr/>
        </p:nvSpPr>
        <p:spPr>
          <a:xfrm>
            <a:off x="6131169" y="2792663"/>
            <a:ext cx="2775600" cy="540000"/>
          </a:xfrm>
          <a:prstGeom prst="roundRect">
            <a:avLst/>
          </a:prstGeom>
          <a:solidFill>
            <a:srgbClr val="44546A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kern="0" dirty="0">
                <a:solidFill>
                  <a:sysClr val="windowText" lastClr="000000"/>
                </a:solidFill>
                <a:ea typeface=""/>
                <a:cs typeface="Arial" panose="020B0604020202020204" pitchFamily="34" charset="0"/>
              </a:rPr>
              <a:t>static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"/>
                <a:cs typeface="Arial" panose="020B0604020202020204" pitchFamily="34" charset="0"/>
              </a:rPr>
              <a:t> polarization 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8" name="Rechteck 31">
            <a:extLst>
              <a:ext uri="{FF2B5EF4-FFF2-40B4-BE49-F238E27FC236}">
                <a16:creationId xmlns:a16="http://schemas.microsoft.com/office/drawing/2014/main" id="{D82E3176-6D73-4348-8073-CD319C945134}"/>
              </a:ext>
            </a:extLst>
          </p:cNvPr>
          <p:cNvSpPr/>
          <p:nvPr/>
        </p:nvSpPr>
        <p:spPr>
          <a:xfrm>
            <a:off x="9085723" y="3777408"/>
            <a:ext cx="2773669" cy="99773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36000" rIns="36000" rtlCol="0" anchor="ctr"/>
          <a:lstStyle/>
          <a:p>
            <a:pPr marL="174625" lvl="0" indent="-174625" defTabSz="914400"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sysClr val="windowText" lastClr="000000"/>
                </a:solidFill>
                <a:ea typeface=""/>
                <a:cs typeface="Arial" panose="020B0604020202020204" pitchFamily="34" charset="0"/>
              </a:rPr>
              <a:t>Novel approach &amp; synchronization with accelerating laser needed </a:t>
            </a:r>
          </a:p>
          <a:p>
            <a:pPr marL="174625" lvl="0" indent="-174625" defTabSz="914400"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sysClr val="windowText" lastClr="000000"/>
                </a:solidFill>
                <a:ea typeface=""/>
                <a:cs typeface="Arial" panose="020B0604020202020204" pitchFamily="34" charset="0"/>
              </a:rPr>
              <a:t>E.g. HCl, HBr, HI, …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"/>
              <a:cs typeface="Arial" panose="020B0604020202020204" pitchFamily="34" charset="0"/>
            </a:endParaRPr>
          </a:p>
        </p:txBody>
      </p:sp>
      <p:sp>
        <p:nvSpPr>
          <p:cNvPr id="7" name="Abgerundetes Rechteck 4">
            <a:extLst>
              <a:ext uri="{FF2B5EF4-FFF2-40B4-BE49-F238E27FC236}">
                <a16:creationId xmlns:a16="http://schemas.microsoft.com/office/drawing/2014/main" id="{5416E0AC-B731-C348-A356-9F0FA7FB3C15}"/>
              </a:ext>
            </a:extLst>
          </p:cNvPr>
          <p:cNvSpPr/>
          <p:nvPr/>
        </p:nvSpPr>
        <p:spPr>
          <a:xfrm>
            <a:off x="2153824" y="1484784"/>
            <a:ext cx="1980000" cy="612000"/>
          </a:xfrm>
          <a:prstGeom prst="roundRect">
            <a:avLst/>
          </a:prstGeom>
          <a:solidFill>
            <a:srgbClr val="44546A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"/>
                <a:cs typeface="Arial" panose="020B0604020202020204" pitchFamily="34" charset="0"/>
              </a:rPr>
              <a:t>solid targets</a:t>
            </a:r>
          </a:p>
        </p:txBody>
      </p:sp>
      <p:sp>
        <p:nvSpPr>
          <p:cNvPr id="6" name="Abgerundetes Rechteck 3">
            <a:extLst>
              <a:ext uri="{FF2B5EF4-FFF2-40B4-BE49-F238E27FC236}">
                <a16:creationId xmlns:a16="http://schemas.microsoft.com/office/drawing/2014/main" id="{B3F3D915-C4F6-6A47-8165-F4C7BB3E8225}"/>
              </a:ext>
            </a:extLst>
          </p:cNvPr>
          <p:cNvSpPr/>
          <p:nvPr/>
        </p:nvSpPr>
        <p:spPr>
          <a:xfrm>
            <a:off x="8002491" y="1484784"/>
            <a:ext cx="1980000" cy="612000"/>
          </a:xfrm>
          <a:prstGeom prst="roundRect">
            <a:avLst/>
          </a:prstGeom>
          <a:solidFill>
            <a:srgbClr val="44546A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"/>
                <a:cs typeface="Arial" panose="020B0604020202020204" pitchFamily="34" charset="0"/>
              </a:rPr>
              <a:t>gas targets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96838AD-7C7E-8B42-865A-66C26CE8373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52F4D17-1AD6-42D9-B93A-EB002C62F438}" type="slidenum">
              <a:rPr lang="de-DE" smtClean="0"/>
              <a:pPr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04505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9432F7-698F-6D41-98F1-1DED019003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pc="-1" dirty="0">
                <a:solidFill>
                  <a:srgbClr val="023D6B"/>
                </a:solidFill>
                <a:ea typeface="DejaVu Sans"/>
              </a:rPr>
              <a:t>Polarized Hydrogen gas target @ FZJ</a:t>
            </a:r>
            <a:br>
              <a:rPr lang="en-US" b="0" spc="-1" dirty="0"/>
            </a:br>
            <a:endParaRPr lang="de-DE" dirty="0"/>
          </a:p>
        </p:txBody>
      </p:sp>
      <p:grpSp>
        <p:nvGrpSpPr>
          <p:cNvPr id="7" name="Group 5">
            <a:extLst>
              <a:ext uri="{FF2B5EF4-FFF2-40B4-BE49-F238E27FC236}">
                <a16:creationId xmlns:a16="http://schemas.microsoft.com/office/drawing/2014/main" id="{DBC938DA-33E5-7541-8A65-395AC968CF81}"/>
              </a:ext>
            </a:extLst>
          </p:cNvPr>
          <p:cNvGrpSpPr/>
          <p:nvPr/>
        </p:nvGrpSpPr>
        <p:grpSpPr>
          <a:xfrm>
            <a:off x="4098600" y="1643760"/>
            <a:ext cx="5960880" cy="3965400"/>
            <a:chOff x="4098600" y="1643760"/>
            <a:chExt cx="5960880" cy="3965400"/>
          </a:xfrm>
        </p:grpSpPr>
        <p:pic>
          <p:nvPicPr>
            <p:cNvPr id="8" name="Bild 9">
              <a:extLst>
                <a:ext uri="{FF2B5EF4-FFF2-40B4-BE49-F238E27FC236}">
                  <a16:creationId xmlns:a16="http://schemas.microsoft.com/office/drawing/2014/main" id="{56565F60-E043-5444-8D8E-006D6C0940BB}"/>
                </a:ext>
              </a:extLst>
            </p:cNvPr>
            <p:cNvPicPr/>
            <p:nvPr/>
          </p:nvPicPr>
          <p:blipFill>
            <a:blip r:embed="rId3"/>
            <a:stretch/>
          </p:blipFill>
          <p:spPr>
            <a:xfrm>
              <a:off x="4098600" y="1643760"/>
              <a:ext cx="5960880" cy="39654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" name="Bild 6">
              <a:extLst>
                <a:ext uri="{FF2B5EF4-FFF2-40B4-BE49-F238E27FC236}">
                  <a16:creationId xmlns:a16="http://schemas.microsoft.com/office/drawing/2014/main" id="{36C33859-CB89-E046-ADF9-C93D2F121A2E}"/>
                </a:ext>
              </a:extLst>
            </p:cNvPr>
            <p:cNvPicPr/>
            <p:nvPr/>
          </p:nvPicPr>
          <p:blipFill>
            <a:blip r:embed="rId4"/>
            <a:stretch/>
          </p:blipFill>
          <p:spPr>
            <a:xfrm rot="19818000">
              <a:off x="8105040" y="2224440"/>
              <a:ext cx="809280" cy="19692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CustomShape 6">
            <a:extLst>
              <a:ext uri="{FF2B5EF4-FFF2-40B4-BE49-F238E27FC236}">
                <a16:creationId xmlns:a16="http://schemas.microsoft.com/office/drawing/2014/main" id="{0E324ED9-BBC5-3C4D-9F31-66799D8A6CC7}"/>
              </a:ext>
            </a:extLst>
          </p:cNvPr>
          <p:cNvSpPr/>
          <p:nvPr/>
        </p:nvSpPr>
        <p:spPr>
          <a:xfrm>
            <a:off x="335520" y="3212976"/>
            <a:ext cx="2951280" cy="8812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1" strike="noStrike" spc="-1" dirty="0">
                <a:solidFill>
                  <a:srgbClr val="000000"/>
                </a:solidFill>
                <a:latin typeface="Calibri"/>
                <a:ea typeface="Calibri"/>
              </a:rPr>
              <a:t>Method described in:</a:t>
            </a:r>
            <a:endParaRPr lang="en-US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T. P.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Rakitzis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, </a:t>
            </a:r>
            <a:br>
              <a:rPr dirty="0"/>
            </a:br>
            <a:r>
              <a:rPr lang="en-US" sz="16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Chem.Phys.Chem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. </a:t>
            </a:r>
            <a:r>
              <a:rPr lang="en-US" sz="1600" b="1" strike="noStrike" spc="-1" dirty="0">
                <a:solidFill>
                  <a:srgbClr val="000000"/>
                </a:solidFill>
                <a:latin typeface="Calibri"/>
                <a:ea typeface="Calibri"/>
              </a:rPr>
              <a:t>5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, 1489 (2004)</a:t>
            </a:r>
            <a:endParaRPr lang="en-US" sz="1600" b="0" strike="noStrike" spc="-1" dirty="0">
              <a:latin typeface="Arial"/>
            </a:endParaRPr>
          </a:p>
        </p:txBody>
      </p:sp>
      <p:sp>
        <p:nvSpPr>
          <p:cNvPr id="11" name="CustomShape 7">
            <a:extLst>
              <a:ext uri="{FF2B5EF4-FFF2-40B4-BE49-F238E27FC236}">
                <a16:creationId xmlns:a16="http://schemas.microsoft.com/office/drawing/2014/main" id="{09F65097-DA89-A843-B1A5-ADEAE56C189B}"/>
              </a:ext>
            </a:extLst>
          </p:cNvPr>
          <p:cNvSpPr/>
          <p:nvPr/>
        </p:nvSpPr>
        <p:spPr>
          <a:xfrm>
            <a:off x="6546960" y="5067000"/>
            <a:ext cx="4113720" cy="881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1" strike="noStrike" spc="-1" dirty="0">
                <a:solidFill>
                  <a:srgbClr val="000000"/>
                </a:solidFill>
                <a:latin typeface="Calibri"/>
                <a:ea typeface="Calibri"/>
              </a:rPr>
              <a:t>Lamb-Shift </a:t>
            </a:r>
            <a:r>
              <a:rPr lang="en-US" sz="2000" b="1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polarimeter</a:t>
            </a:r>
            <a:endParaRPr lang="en-US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For measurement of nuclear polarization</a:t>
            </a:r>
            <a:endParaRPr lang="en-US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R. Engels et al., </a:t>
            </a:r>
            <a:r>
              <a:rPr lang="en-US" sz="12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Rev.Sci.Instrum</a:t>
            </a:r>
            <a:r>
              <a:rPr lang="en-US" sz="12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. </a:t>
            </a:r>
            <a:r>
              <a:rPr lang="en-US" sz="1200" b="1" strike="noStrike" spc="-1" dirty="0">
                <a:solidFill>
                  <a:srgbClr val="000000"/>
                </a:solidFill>
                <a:latin typeface="Calibri"/>
                <a:ea typeface="Calibri"/>
              </a:rPr>
              <a:t>74</a:t>
            </a:r>
            <a:r>
              <a:rPr lang="en-US" sz="12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, 4607 (2003)</a:t>
            </a:r>
            <a:endParaRPr lang="en-US" sz="1200" b="0" strike="noStrike" spc="-1" dirty="0">
              <a:latin typeface="Arial"/>
            </a:endParaRPr>
          </a:p>
        </p:txBody>
      </p:sp>
      <p:pic>
        <p:nvPicPr>
          <p:cNvPr id="12" name="Bild 10">
            <a:extLst>
              <a:ext uri="{FF2B5EF4-FFF2-40B4-BE49-F238E27FC236}">
                <a16:creationId xmlns:a16="http://schemas.microsoft.com/office/drawing/2014/main" id="{3CB54CD2-FF0C-5C41-B390-84A9862D5E1D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3876120" y="1340640"/>
            <a:ext cx="1727280" cy="1727280"/>
          </a:xfrm>
          <a:prstGeom prst="rect">
            <a:avLst/>
          </a:prstGeom>
          <a:ln>
            <a:noFill/>
          </a:ln>
        </p:spPr>
      </p:pic>
      <p:sp>
        <p:nvSpPr>
          <p:cNvPr id="13" name="CustomShape 8">
            <a:extLst>
              <a:ext uri="{FF2B5EF4-FFF2-40B4-BE49-F238E27FC236}">
                <a16:creationId xmlns:a16="http://schemas.microsoft.com/office/drawing/2014/main" id="{1DBF9525-5071-894F-A183-6B8FDDB1E01F}"/>
              </a:ext>
            </a:extLst>
          </p:cNvPr>
          <p:cNvSpPr/>
          <p:nvPr/>
        </p:nvSpPr>
        <p:spPr>
          <a:xfrm>
            <a:off x="2524224" y="1403280"/>
            <a:ext cx="1627560" cy="63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1" strike="noStrike" spc="-1" dirty="0">
                <a:solidFill>
                  <a:srgbClr val="000000"/>
                </a:solidFill>
                <a:latin typeface="Calibri"/>
                <a:ea typeface="Calibri"/>
              </a:rPr>
              <a:t>Nozzle </a:t>
            </a:r>
            <a:endParaRPr lang="en-US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00" spc="-1" dirty="0">
                <a:solidFill>
                  <a:srgbClr val="000000"/>
                </a:solidFill>
                <a:latin typeface="Calibri"/>
                <a:ea typeface="Calibri"/>
              </a:rPr>
              <a:t>F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or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HCl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gas jet</a:t>
            </a:r>
            <a:endParaRPr lang="en-US" sz="1600" b="0" strike="noStrike" spc="-1" dirty="0">
              <a:latin typeface="Arial"/>
            </a:endParaRPr>
          </a:p>
        </p:txBody>
      </p:sp>
      <p:sp>
        <p:nvSpPr>
          <p:cNvPr id="14" name="CustomShape 9">
            <a:extLst>
              <a:ext uri="{FF2B5EF4-FFF2-40B4-BE49-F238E27FC236}">
                <a16:creationId xmlns:a16="http://schemas.microsoft.com/office/drawing/2014/main" id="{06A72E3D-D298-2244-9027-F8967B7D2BB6}"/>
              </a:ext>
            </a:extLst>
          </p:cNvPr>
          <p:cNvSpPr/>
          <p:nvPr/>
        </p:nvSpPr>
        <p:spPr>
          <a:xfrm>
            <a:off x="9504000" y="3253680"/>
            <a:ext cx="2496656" cy="1617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1" strike="noStrike" spc="-1" dirty="0">
                <a:solidFill>
                  <a:srgbClr val="000000"/>
                </a:solidFill>
                <a:latin typeface="Calibri"/>
                <a:ea typeface="Calibri"/>
              </a:rPr>
              <a:t>IR/UV Laser</a:t>
            </a:r>
            <a:endParaRPr lang="en-US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00" spc="-1" dirty="0">
                <a:solidFill>
                  <a:srgbClr val="000000"/>
                </a:solidFill>
                <a:latin typeface="Calibri"/>
                <a:ea typeface="Calibri"/>
              </a:rPr>
              <a:t>F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or photo-dissociation &amp; polarization of H atoms,</a:t>
            </a:r>
          </a:p>
          <a:p>
            <a:pPr>
              <a:lnSpc>
                <a:spcPct val="100000"/>
              </a:lnSpc>
            </a:pPr>
            <a:r>
              <a:rPr lang="en-US" sz="1600" spc="-1" dirty="0">
                <a:solidFill>
                  <a:srgbClr val="000000"/>
                </a:solidFill>
                <a:latin typeface="Calibri"/>
                <a:ea typeface="Calibri"/>
              </a:rPr>
              <a:t>100 </a:t>
            </a:r>
            <a:r>
              <a:rPr lang="en-US" sz="1600" spc="-1" dirty="0" err="1">
                <a:solidFill>
                  <a:srgbClr val="000000"/>
                </a:solidFill>
                <a:latin typeface="Calibri"/>
                <a:ea typeface="Calibri"/>
              </a:rPr>
              <a:t>mJ</a:t>
            </a:r>
            <a:r>
              <a:rPr lang="en-US" sz="1600" spc="-1" dirty="0">
                <a:solidFill>
                  <a:srgbClr val="000000"/>
                </a:solidFill>
                <a:latin typeface="Calibri"/>
                <a:ea typeface="Calibri"/>
              </a:rPr>
              <a:t> @ 1064 nm,</a:t>
            </a:r>
          </a:p>
          <a:p>
            <a:pPr>
              <a:lnSpc>
                <a:spcPct val="100000"/>
              </a:lnSpc>
            </a:pPr>
            <a:r>
              <a:rPr lang="en-US" sz="16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20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mJ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@ 213 nm, </a:t>
            </a:r>
            <a:br>
              <a:rPr lang="en-US" sz="1600" b="0" strike="noStrike" spc="-1" dirty="0">
                <a:solidFill>
                  <a:srgbClr val="000000"/>
                </a:solidFill>
                <a:latin typeface="Calibri"/>
                <a:ea typeface="Calibri"/>
              </a:rPr>
            </a:br>
            <a:r>
              <a:rPr lang="en-US" sz="16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5 Hz, 170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ps</a:t>
            </a:r>
            <a:endParaRPr lang="en-US" sz="1600" b="0" strike="noStrike" spc="-1" dirty="0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0000"/>
              </a:lnSpc>
            </a:pPr>
            <a:endParaRPr lang="en-US" sz="1600" b="0" strike="noStrike" spc="-1" dirty="0">
              <a:latin typeface="Arial"/>
            </a:endParaRPr>
          </a:p>
        </p:txBody>
      </p:sp>
      <p:sp>
        <p:nvSpPr>
          <p:cNvPr id="15" name="CustomShape 10">
            <a:extLst>
              <a:ext uri="{FF2B5EF4-FFF2-40B4-BE49-F238E27FC236}">
                <a16:creationId xmlns:a16="http://schemas.microsoft.com/office/drawing/2014/main" id="{A2E2029D-3E53-E740-8ADB-C39EADA005D2}"/>
              </a:ext>
            </a:extLst>
          </p:cNvPr>
          <p:cNvSpPr/>
          <p:nvPr/>
        </p:nvSpPr>
        <p:spPr>
          <a:xfrm rot="1963800">
            <a:off x="5417280" y="2879280"/>
            <a:ext cx="934920" cy="2149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" name="CustomShape 11">
            <a:extLst>
              <a:ext uri="{FF2B5EF4-FFF2-40B4-BE49-F238E27FC236}">
                <a16:creationId xmlns:a16="http://schemas.microsoft.com/office/drawing/2014/main" id="{7CB52A46-A48C-DA40-85B0-4CB1104E0872}"/>
              </a:ext>
            </a:extLst>
          </p:cNvPr>
          <p:cNvSpPr/>
          <p:nvPr/>
        </p:nvSpPr>
        <p:spPr>
          <a:xfrm rot="12812400">
            <a:off x="5802480" y="4692960"/>
            <a:ext cx="934920" cy="2149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" name="CustomShape 12">
            <a:extLst>
              <a:ext uri="{FF2B5EF4-FFF2-40B4-BE49-F238E27FC236}">
                <a16:creationId xmlns:a16="http://schemas.microsoft.com/office/drawing/2014/main" id="{C0494976-5DC4-E24B-9BDC-1F619B16892A}"/>
              </a:ext>
            </a:extLst>
          </p:cNvPr>
          <p:cNvSpPr/>
          <p:nvPr/>
        </p:nvSpPr>
        <p:spPr>
          <a:xfrm rot="12812400">
            <a:off x="8586360" y="2961720"/>
            <a:ext cx="934920" cy="2149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8" name="Bild 20">
            <a:extLst>
              <a:ext uri="{FF2B5EF4-FFF2-40B4-BE49-F238E27FC236}">
                <a16:creationId xmlns:a16="http://schemas.microsoft.com/office/drawing/2014/main" id="{D7554CD5-CCEB-1C4B-B6B5-2A02BDB0E139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937800" y="4123056"/>
            <a:ext cx="1772640" cy="759240"/>
          </a:xfrm>
          <a:prstGeom prst="rect">
            <a:avLst/>
          </a:prstGeom>
          <a:ln>
            <a:noFill/>
          </a:ln>
        </p:spPr>
      </p:pic>
      <p:pic>
        <p:nvPicPr>
          <p:cNvPr id="19" name="Grafik 20">
            <a:extLst>
              <a:ext uri="{FF2B5EF4-FFF2-40B4-BE49-F238E27FC236}">
                <a16:creationId xmlns:a16="http://schemas.microsoft.com/office/drawing/2014/main" id="{406D96D6-F26D-3F45-80CE-4D9893E30893}"/>
              </a:ext>
            </a:extLst>
          </p:cNvPr>
          <p:cNvPicPr/>
          <p:nvPr/>
        </p:nvPicPr>
        <p:blipFill>
          <a:blip r:embed="rId7"/>
          <a:stretch/>
        </p:blipFill>
        <p:spPr>
          <a:xfrm>
            <a:off x="1102680" y="5292000"/>
            <a:ext cx="2259720" cy="689040"/>
          </a:xfrm>
          <a:prstGeom prst="rect">
            <a:avLst/>
          </a:prstGeom>
          <a:ln>
            <a:noFill/>
          </a:ln>
        </p:spPr>
      </p:pic>
      <p:pic>
        <p:nvPicPr>
          <p:cNvPr id="20" name="Grafik 2">
            <a:extLst>
              <a:ext uri="{FF2B5EF4-FFF2-40B4-BE49-F238E27FC236}">
                <a16:creationId xmlns:a16="http://schemas.microsoft.com/office/drawing/2014/main" id="{75614C02-D447-6548-ABCF-D53D22930AB4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02822" y="1047801"/>
            <a:ext cx="1828428" cy="910877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1C9ED44-1BAF-A64F-A8DF-9A64F9E2E33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52F4D17-1AD6-42D9-B93A-EB002C62F438}" type="slidenum">
              <a:rPr lang="de-DE" smtClean="0"/>
              <a:pPr/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264858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ectangle 75">
            <a:extLst>
              <a:ext uri="{FF2B5EF4-FFF2-40B4-BE49-F238E27FC236}">
                <a16:creationId xmlns:a16="http://schemas.microsoft.com/office/drawing/2014/main" id="{ABA46B7A-82AA-8C4A-B4B3-BAEF33E4CC52}"/>
              </a:ext>
            </a:extLst>
          </p:cNvPr>
          <p:cNvSpPr/>
          <p:nvPr/>
        </p:nvSpPr>
        <p:spPr>
          <a:xfrm>
            <a:off x="0" y="1005736"/>
            <a:ext cx="12192000" cy="49392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E16022B-0CA1-3F47-BA8D-89B1770FF2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pc="-1" dirty="0">
                <a:solidFill>
                  <a:srgbClr val="023D6B"/>
                </a:solidFill>
                <a:ea typeface="DejaVu Sans"/>
              </a:rPr>
              <a:t>Production of nuclear polarized hydrogen</a:t>
            </a:r>
            <a:endParaRPr lang="de-DE" dirty="0"/>
          </a:p>
        </p:txBody>
      </p:sp>
      <p:sp>
        <p:nvSpPr>
          <p:cNvPr id="7" name="Rounded Rectangle 12">
            <a:extLst>
              <a:ext uri="{FF2B5EF4-FFF2-40B4-BE49-F238E27FC236}">
                <a16:creationId xmlns:a16="http://schemas.microsoft.com/office/drawing/2014/main" id="{D2E89AD2-B8BB-FC41-8E0F-2493BBB9A2AA}"/>
              </a:ext>
            </a:extLst>
          </p:cNvPr>
          <p:cNvSpPr>
            <a:spLocks/>
          </p:cNvSpPr>
          <p:nvPr/>
        </p:nvSpPr>
        <p:spPr>
          <a:xfrm>
            <a:off x="357724" y="4509280"/>
            <a:ext cx="11448000" cy="1440000"/>
          </a:xfrm>
          <a:prstGeom prst="roundRect">
            <a:avLst>
              <a:gd name="adj" fmla="val 9599"/>
            </a:avLst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8" name="Rounded Rectangle 87">
            <a:extLst>
              <a:ext uri="{FF2B5EF4-FFF2-40B4-BE49-F238E27FC236}">
                <a16:creationId xmlns:a16="http://schemas.microsoft.com/office/drawing/2014/main" id="{C3409F00-8398-284C-AFA9-6ED9688217D0}"/>
              </a:ext>
            </a:extLst>
          </p:cNvPr>
          <p:cNvSpPr>
            <a:spLocks/>
          </p:cNvSpPr>
          <p:nvPr/>
        </p:nvSpPr>
        <p:spPr>
          <a:xfrm>
            <a:off x="357724" y="1161982"/>
            <a:ext cx="11448000" cy="1440000"/>
          </a:xfrm>
          <a:prstGeom prst="roundRect">
            <a:avLst>
              <a:gd name="adj" fmla="val 9599"/>
            </a:avLst>
          </a:prstGeom>
          <a:solidFill>
            <a:schemeClr val="bg1">
              <a:lumMod val="85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pic>
        <p:nvPicPr>
          <p:cNvPr id="9" name="Picture 54">
            <a:extLst>
              <a:ext uri="{FF2B5EF4-FFF2-40B4-BE49-F238E27FC236}">
                <a16:creationId xmlns:a16="http://schemas.microsoft.com/office/drawing/2014/main" id="{063CCD29-99DE-FE46-BD5A-5C37214729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8836" y="4682529"/>
            <a:ext cx="504000" cy="503999"/>
          </a:xfrm>
          <a:prstGeom prst="rect">
            <a:avLst/>
          </a:prstGeom>
        </p:spPr>
      </p:pic>
      <p:sp>
        <p:nvSpPr>
          <p:cNvPr id="10" name="Rounded Rectangle 11">
            <a:extLst>
              <a:ext uri="{FF2B5EF4-FFF2-40B4-BE49-F238E27FC236}">
                <a16:creationId xmlns:a16="http://schemas.microsoft.com/office/drawing/2014/main" id="{98E898C9-7D79-7646-B164-FD9B3306E87E}"/>
              </a:ext>
            </a:extLst>
          </p:cNvPr>
          <p:cNvSpPr>
            <a:spLocks/>
          </p:cNvSpPr>
          <p:nvPr/>
        </p:nvSpPr>
        <p:spPr>
          <a:xfrm>
            <a:off x="357724" y="2838560"/>
            <a:ext cx="11448000" cy="1440000"/>
          </a:xfrm>
          <a:prstGeom prst="roundRect">
            <a:avLst>
              <a:gd name="adj" fmla="val 9599"/>
            </a:avLst>
          </a:prstGeom>
          <a:solidFill>
            <a:schemeClr val="bg1">
              <a:lumMod val="85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11" name="TextBox 5">
            <a:extLst>
              <a:ext uri="{FF2B5EF4-FFF2-40B4-BE49-F238E27FC236}">
                <a16:creationId xmlns:a16="http://schemas.microsoft.com/office/drawing/2014/main" id="{45980299-92BF-8B47-B2D8-67DC544A4823}"/>
              </a:ext>
            </a:extLst>
          </p:cNvPr>
          <p:cNvSpPr txBox="1"/>
          <p:nvPr/>
        </p:nvSpPr>
        <p:spPr>
          <a:xfrm>
            <a:off x="631776" y="3366199"/>
            <a:ext cx="216024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US" sz="2000" spc="-1" dirty="0">
                <a:solidFill>
                  <a:srgbClr val="000000"/>
                </a:solidFill>
                <a:ea typeface="Calibri"/>
              </a:rPr>
              <a:t>20 </a:t>
            </a:r>
            <a:r>
              <a:rPr lang="en-US" sz="2000" spc="-1" dirty="0" err="1">
                <a:solidFill>
                  <a:srgbClr val="000000"/>
                </a:solidFill>
                <a:ea typeface="Calibri"/>
              </a:rPr>
              <a:t>mJ</a:t>
            </a:r>
            <a:r>
              <a:rPr lang="en-US" sz="2000" spc="-1" dirty="0">
                <a:solidFill>
                  <a:srgbClr val="000000"/>
                </a:solidFill>
                <a:ea typeface="Calibri"/>
              </a:rPr>
              <a:t> @ 213 nm</a:t>
            </a:r>
            <a:endParaRPr lang="de-DE" sz="2000" dirty="0" err="1"/>
          </a:p>
        </p:txBody>
      </p:sp>
      <p:sp>
        <p:nvSpPr>
          <p:cNvPr id="12" name="TextBox 13">
            <a:extLst>
              <a:ext uri="{FF2B5EF4-FFF2-40B4-BE49-F238E27FC236}">
                <a16:creationId xmlns:a16="http://schemas.microsoft.com/office/drawing/2014/main" id="{60C53285-CE5B-7542-8599-DC635B7CF7B4}"/>
              </a:ext>
            </a:extLst>
          </p:cNvPr>
          <p:cNvSpPr txBox="1"/>
          <p:nvPr/>
        </p:nvSpPr>
        <p:spPr>
          <a:xfrm>
            <a:off x="490362" y="1695479"/>
            <a:ext cx="2440948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US" sz="2000" spc="-1" dirty="0">
                <a:solidFill>
                  <a:srgbClr val="000000"/>
                </a:solidFill>
                <a:ea typeface="Calibri"/>
              </a:rPr>
              <a:t>100 </a:t>
            </a:r>
            <a:r>
              <a:rPr lang="en-US" sz="2000" spc="-1" dirty="0" err="1">
                <a:solidFill>
                  <a:srgbClr val="000000"/>
                </a:solidFill>
                <a:ea typeface="Calibri"/>
              </a:rPr>
              <a:t>mJ</a:t>
            </a:r>
            <a:r>
              <a:rPr lang="en-US" sz="2000" spc="-1" dirty="0">
                <a:solidFill>
                  <a:srgbClr val="000000"/>
                </a:solidFill>
                <a:ea typeface="Calibri"/>
              </a:rPr>
              <a:t> @ 1064 nm</a:t>
            </a:r>
            <a:endParaRPr lang="de-DE" sz="2000" dirty="0" err="1"/>
          </a:p>
        </p:txBody>
      </p:sp>
      <p:sp>
        <p:nvSpPr>
          <p:cNvPr id="13" name="TextBox 15">
            <a:extLst>
              <a:ext uri="{FF2B5EF4-FFF2-40B4-BE49-F238E27FC236}">
                <a16:creationId xmlns:a16="http://schemas.microsoft.com/office/drawing/2014/main" id="{A0B2EC04-E358-EF44-8F4C-31EFD3D0FF30}"/>
              </a:ext>
            </a:extLst>
          </p:cNvPr>
          <p:cNvSpPr txBox="1"/>
          <p:nvPr/>
        </p:nvSpPr>
        <p:spPr>
          <a:xfrm>
            <a:off x="8832304" y="1549285"/>
            <a:ext cx="244094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US" sz="2000" spc="-1" dirty="0">
                <a:solidFill>
                  <a:srgbClr val="000000"/>
                </a:solidFill>
                <a:ea typeface="Calibri"/>
              </a:rPr>
              <a:t>Alignment of </a:t>
            </a:r>
            <a:br>
              <a:rPr lang="en-US" sz="2000" spc="-1" dirty="0">
                <a:solidFill>
                  <a:srgbClr val="000000"/>
                </a:solidFill>
                <a:ea typeface="Calibri"/>
              </a:rPr>
            </a:br>
            <a:r>
              <a:rPr lang="en-US" sz="2000" spc="-1" dirty="0" err="1">
                <a:solidFill>
                  <a:schemeClr val="accent3">
                    <a:lumMod val="75000"/>
                  </a:schemeClr>
                </a:solidFill>
                <a:ea typeface="Calibri"/>
              </a:rPr>
              <a:t>H</a:t>
            </a:r>
            <a:r>
              <a:rPr lang="en-US" sz="2000" spc="-1" dirty="0" err="1">
                <a:solidFill>
                  <a:schemeClr val="accent1">
                    <a:lumMod val="60000"/>
                    <a:lumOff val="40000"/>
                  </a:schemeClr>
                </a:solidFill>
                <a:ea typeface="Calibri"/>
              </a:rPr>
              <a:t>Cl</a:t>
            </a:r>
            <a:r>
              <a:rPr lang="en-US" sz="2000" spc="-1" dirty="0">
                <a:solidFill>
                  <a:schemeClr val="accent1">
                    <a:lumMod val="60000"/>
                    <a:lumOff val="40000"/>
                  </a:schemeClr>
                </a:solidFill>
                <a:ea typeface="Calibri"/>
              </a:rPr>
              <a:t> </a:t>
            </a:r>
            <a:r>
              <a:rPr lang="en-US" sz="2000" spc="-1" dirty="0">
                <a:solidFill>
                  <a:srgbClr val="000000"/>
                </a:solidFill>
                <a:ea typeface="Calibri"/>
              </a:rPr>
              <a:t>bonds</a:t>
            </a:r>
            <a:endParaRPr lang="de-DE" sz="2000" dirty="0" err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6">
                <a:extLst>
                  <a:ext uri="{FF2B5EF4-FFF2-40B4-BE49-F238E27FC236}">
                    <a16:creationId xmlns:a16="http://schemas.microsoft.com/office/drawing/2014/main" id="{3DD1F22F-9A24-9E44-B5CF-60A9542FEE95}"/>
                  </a:ext>
                </a:extLst>
              </p:cNvPr>
              <p:cNvSpPr txBox="1"/>
              <p:nvPr/>
            </p:nvSpPr>
            <p:spPr>
              <a:xfrm>
                <a:off x="8832304" y="3073812"/>
                <a:ext cx="2808312" cy="9694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95000"/>
                  </a:lnSpc>
                </a:pPr>
                <a:r>
                  <a:rPr lang="en-US" sz="2000" spc="-1" dirty="0">
                    <a:solidFill>
                      <a:srgbClr val="000000"/>
                    </a:solidFill>
                    <a:ea typeface="Calibri"/>
                  </a:rPr>
                  <a:t>Photo-dissociation &amp; </a:t>
                </a:r>
                <a:r>
                  <a:rPr lang="en-US" sz="2000" spc="-1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  <a:ea typeface="Calibri"/>
                  </a:rPr>
                  <a:t>polarization</a:t>
                </a:r>
                <a:r>
                  <a:rPr lang="en-US" sz="2000" spc="-1" dirty="0">
                    <a:solidFill>
                      <a:srgbClr val="000000"/>
                    </a:solidFill>
                    <a:ea typeface="Calibri"/>
                  </a:rPr>
                  <a:t> transfer to </a:t>
                </a:r>
                <a:r>
                  <a:rPr lang="en-US" sz="2000" spc="-1" dirty="0">
                    <a:solidFill>
                      <a:schemeClr val="accent3">
                        <a:lumMod val="75000"/>
                      </a:schemeClr>
                    </a:solidFill>
                    <a:ea typeface="Calibri"/>
                  </a:rPr>
                  <a:t>H</a:t>
                </a:r>
                <a:r>
                  <a:rPr lang="en-US" sz="2000" spc="-1" dirty="0">
                    <a:solidFill>
                      <a:srgbClr val="000000"/>
                    </a:solidFill>
                    <a:ea typeface="Calibri"/>
                  </a:rPr>
                  <a:t> nuclei (</a:t>
                </a:r>
                <a14:m>
                  <m:oMath xmlns:m="http://schemas.openxmlformats.org/officeDocument/2006/math">
                    <m:r>
                      <a:rPr lang="en-US" sz="2000" i="1" spc="-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</m:oMath>
                </a14:m>
                <a:r>
                  <a:rPr lang="en-US" sz="2000" spc="-1" dirty="0">
                    <a:solidFill>
                      <a:srgbClr val="000000"/>
                    </a:solidFill>
                    <a:ea typeface="Calibri"/>
                  </a:rPr>
                  <a:t>t = 350 </a:t>
                </a:r>
                <a:r>
                  <a:rPr lang="en-US" sz="2000" spc="-1" dirty="0" err="1">
                    <a:solidFill>
                      <a:srgbClr val="000000"/>
                    </a:solidFill>
                    <a:ea typeface="Calibri"/>
                  </a:rPr>
                  <a:t>ps</a:t>
                </a:r>
                <a:r>
                  <a:rPr lang="en-US" sz="2000" spc="-1" dirty="0">
                    <a:solidFill>
                      <a:srgbClr val="000000"/>
                    </a:solidFill>
                    <a:ea typeface="Calibri"/>
                  </a:rPr>
                  <a:t>)</a:t>
                </a:r>
                <a:endParaRPr lang="de-DE" sz="2000" dirty="0" err="1"/>
              </a:p>
            </p:txBody>
          </p:sp>
        </mc:Choice>
        <mc:Fallback xmlns="">
          <p:sp>
            <p:nvSpPr>
              <p:cNvPr id="14" name="TextBox 16">
                <a:extLst>
                  <a:ext uri="{FF2B5EF4-FFF2-40B4-BE49-F238E27FC236}">
                    <a16:creationId xmlns:a16="http://schemas.microsoft.com/office/drawing/2014/main" id="{3DD1F22F-9A24-9E44-B5CF-60A9542FEE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32304" y="3073812"/>
                <a:ext cx="2808312" cy="969496"/>
              </a:xfrm>
              <a:prstGeom prst="rect">
                <a:avLst/>
              </a:prstGeom>
              <a:blipFill>
                <a:blip r:embed="rId4"/>
                <a:stretch>
                  <a:fillRect t="-3846" r="-2703" b="-1025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7">
            <a:extLst>
              <a:ext uri="{FF2B5EF4-FFF2-40B4-BE49-F238E27FC236}">
                <a16:creationId xmlns:a16="http://schemas.microsoft.com/office/drawing/2014/main" id="{CB9F1242-911F-4141-9C35-9BD5519E53C6}"/>
              </a:ext>
            </a:extLst>
          </p:cNvPr>
          <p:cNvSpPr txBox="1"/>
          <p:nvPr/>
        </p:nvSpPr>
        <p:spPr>
          <a:xfrm>
            <a:off x="8832304" y="4890725"/>
            <a:ext cx="273630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US" sz="2000" spc="-1" dirty="0">
                <a:solidFill>
                  <a:srgbClr val="000000"/>
                </a:solidFill>
                <a:ea typeface="Calibri"/>
              </a:rPr>
              <a:t>Acceleration of the </a:t>
            </a:r>
            <a:r>
              <a:rPr lang="en-US" sz="2000" spc="-1" dirty="0">
                <a:ea typeface="Calibri"/>
              </a:rPr>
              <a:t>protons in gas jet</a:t>
            </a:r>
            <a:endParaRPr lang="de-DE" sz="2000" dirty="0" err="1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548A5DE-D8DE-CA4E-A760-697AD2DDC965}"/>
              </a:ext>
            </a:extLst>
          </p:cNvPr>
          <p:cNvSpPr/>
          <p:nvPr/>
        </p:nvSpPr>
        <p:spPr>
          <a:xfrm>
            <a:off x="3371826" y="1408280"/>
            <a:ext cx="360000" cy="360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83E1BBB-64B3-7D45-A28A-6E6626A0289C}"/>
              </a:ext>
            </a:extLst>
          </p:cNvPr>
          <p:cNvSpPr/>
          <p:nvPr/>
        </p:nvSpPr>
        <p:spPr>
          <a:xfrm>
            <a:off x="4107479" y="2183200"/>
            <a:ext cx="360000" cy="360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CEEF475-5CED-AC4F-8839-287FC0762332}"/>
              </a:ext>
            </a:extLst>
          </p:cNvPr>
          <p:cNvSpPr/>
          <p:nvPr/>
        </p:nvSpPr>
        <p:spPr>
          <a:xfrm>
            <a:off x="3128105" y="1964117"/>
            <a:ext cx="288000" cy="288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Rectangle 30">
            <a:extLst>
              <a:ext uri="{FF2B5EF4-FFF2-40B4-BE49-F238E27FC236}">
                <a16:creationId xmlns:a16="http://schemas.microsoft.com/office/drawing/2014/main" id="{9366A9C7-F65C-3D44-8E52-44FAFCFF1F89}"/>
              </a:ext>
            </a:extLst>
          </p:cNvPr>
          <p:cNvSpPr/>
          <p:nvPr/>
        </p:nvSpPr>
        <p:spPr>
          <a:xfrm rot="17835694">
            <a:off x="3258810" y="1841895"/>
            <a:ext cx="288000" cy="61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20" name="Rectangle 32">
            <a:extLst>
              <a:ext uri="{FF2B5EF4-FFF2-40B4-BE49-F238E27FC236}">
                <a16:creationId xmlns:a16="http://schemas.microsoft.com/office/drawing/2014/main" id="{B457CDD0-70BC-BA46-9B05-CA9638B4AD51}"/>
              </a:ext>
            </a:extLst>
          </p:cNvPr>
          <p:cNvSpPr/>
          <p:nvPr/>
        </p:nvSpPr>
        <p:spPr>
          <a:xfrm rot="12705016">
            <a:off x="4634028" y="1700019"/>
            <a:ext cx="288000" cy="61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CDC142B-CBC3-0D47-8742-5EFBF23CA036}"/>
              </a:ext>
            </a:extLst>
          </p:cNvPr>
          <p:cNvSpPr/>
          <p:nvPr/>
        </p:nvSpPr>
        <p:spPr>
          <a:xfrm>
            <a:off x="4867506" y="1730473"/>
            <a:ext cx="288000" cy="288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2" name="Rectangle 31">
            <a:extLst>
              <a:ext uri="{FF2B5EF4-FFF2-40B4-BE49-F238E27FC236}">
                <a16:creationId xmlns:a16="http://schemas.microsoft.com/office/drawing/2014/main" id="{08A4426F-47BE-5544-9B30-8742DFBBDD6D}"/>
              </a:ext>
            </a:extLst>
          </p:cNvPr>
          <p:cNvSpPr/>
          <p:nvPr/>
        </p:nvSpPr>
        <p:spPr>
          <a:xfrm rot="3872957">
            <a:off x="4017401" y="2049600"/>
            <a:ext cx="288000" cy="61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D1DA6DE4-756F-8447-9F32-060DB1DBD719}"/>
              </a:ext>
            </a:extLst>
          </p:cNvPr>
          <p:cNvSpPr/>
          <p:nvPr/>
        </p:nvSpPr>
        <p:spPr>
          <a:xfrm>
            <a:off x="3923723" y="1706304"/>
            <a:ext cx="288000" cy="288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28326BA8-CB0B-9D4C-9CEF-79358903EA27}"/>
              </a:ext>
            </a:extLst>
          </p:cNvPr>
          <p:cNvSpPr/>
          <p:nvPr/>
        </p:nvSpPr>
        <p:spPr>
          <a:xfrm>
            <a:off x="4369291" y="1384182"/>
            <a:ext cx="360000" cy="360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25" name="Right Arrow 33">
            <a:extLst>
              <a:ext uri="{FF2B5EF4-FFF2-40B4-BE49-F238E27FC236}">
                <a16:creationId xmlns:a16="http://schemas.microsoft.com/office/drawing/2014/main" id="{BB75F033-C7E3-074B-8602-C5D7866BDB68}"/>
              </a:ext>
            </a:extLst>
          </p:cNvPr>
          <p:cNvSpPr/>
          <p:nvPr/>
        </p:nvSpPr>
        <p:spPr>
          <a:xfrm>
            <a:off x="5662167" y="1682590"/>
            <a:ext cx="950784" cy="296192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26" name="Right Arrow 34">
            <a:extLst>
              <a:ext uri="{FF2B5EF4-FFF2-40B4-BE49-F238E27FC236}">
                <a16:creationId xmlns:a16="http://schemas.microsoft.com/office/drawing/2014/main" id="{FFCC6B1F-DB4E-8D4E-8BC9-19732E404358}"/>
              </a:ext>
            </a:extLst>
          </p:cNvPr>
          <p:cNvSpPr/>
          <p:nvPr/>
        </p:nvSpPr>
        <p:spPr>
          <a:xfrm>
            <a:off x="5662167" y="3410463"/>
            <a:ext cx="950784" cy="296192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27" name="Right Arrow 35">
            <a:extLst>
              <a:ext uri="{FF2B5EF4-FFF2-40B4-BE49-F238E27FC236}">
                <a16:creationId xmlns:a16="http://schemas.microsoft.com/office/drawing/2014/main" id="{4AB3A211-40F9-6B41-9739-DAFBFD107AA7}"/>
              </a:ext>
            </a:extLst>
          </p:cNvPr>
          <p:cNvSpPr/>
          <p:nvPr/>
        </p:nvSpPr>
        <p:spPr>
          <a:xfrm>
            <a:off x="5662167" y="5081183"/>
            <a:ext cx="950784" cy="296192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28" name="Rectangle 38">
            <a:extLst>
              <a:ext uri="{FF2B5EF4-FFF2-40B4-BE49-F238E27FC236}">
                <a16:creationId xmlns:a16="http://schemas.microsoft.com/office/drawing/2014/main" id="{D205BACA-7E28-C745-A52E-7191C7948248}"/>
              </a:ext>
            </a:extLst>
          </p:cNvPr>
          <p:cNvSpPr/>
          <p:nvPr/>
        </p:nvSpPr>
        <p:spPr>
          <a:xfrm rot="5400000">
            <a:off x="7013391" y="1909737"/>
            <a:ext cx="288000" cy="61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9455759-6F43-DF4F-A392-56230DD6ACC8}"/>
              </a:ext>
            </a:extLst>
          </p:cNvPr>
          <p:cNvSpPr/>
          <p:nvPr/>
        </p:nvSpPr>
        <p:spPr>
          <a:xfrm>
            <a:off x="6980669" y="1448851"/>
            <a:ext cx="360000" cy="360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2001B0A-363E-C441-B367-4B880CA0ECBD}"/>
              </a:ext>
            </a:extLst>
          </p:cNvPr>
          <p:cNvSpPr/>
          <p:nvPr/>
        </p:nvSpPr>
        <p:spPr>
          <a:xfrm>
            <a:off x="7013391" y="2060937"/>
            <a:ext cx="288000" cy="288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1" name="Rectangle 39">
            <a:extLst>
              <a:ext uri="{FF2B5EF4-FFF2-40B4-BE49-F238E27FC236}">
                <a16:creationId xmlns:a16="http://schemas.microsoft.com/office/drawing/2014/main" id="{3698ED70-9420-154A-A46E-551CB22C19E9}"/>
              </a:ext>
            </a:extLst>
          </p:cNvPr>
          <p:cNvSpPr/>
          <p:nvPr/>
        </p:nvSpPr>
        <p:spPr>
          <a:xfrm rot="5400000">
            <a:off x="7544676" y="1888620"/>
            <a:ext cx="288000" cy="61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BFB5019-9767-794C-9E05-6233FF79A580}"/>
              </a:ext>
            </a:extLst>
          </p:cNvPr>
          <p:cNvSpPr/>
          <p:nvPr/>
        </p:nvSpPr>
        <p:spPr>
          <a:xfrm>
            <a:off x="7521640" y="2068711"/>
            <a:ext cx="360000" cy="360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7C60D2DD-CC1D-B444-B0DC-B890FF10751B}"/>
              </a:ext>
            </a:extLst>
          </p:cNvPr>
          <p:cNvSpPr/>
          <p:nvPr/>
        </p:nvSpPr>
        <p:spPr>
          <a:xfrm>
            <a:off x="7545422" y="1503990"/>
            <a:ext cx="288000" cy="288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4" name="Rectangle 42">
            <a:extLst>
              <a:ext uri="{FF2B5EF4-FFF2-40B4-BE49-F238E27FC236}">
                <a16:creationId xmlns:a16="http://schemas.microsoft.com/office/drawing/2014/main" id="{5B11C52E-F155-0E4F-9CC0-84060AA2C6E6}"/>
              </a:ext>
            </a:extLst>
          </p:cNvPr>
          <p:cNvSpPr/>
          <p:nvPr/>
        </p:nvSpPr>
        <p:spPr>
          <a:xfrm rot="5400000">
            <a:off x="8104777" y="1909708"/>
            <a:ext cx="288000" cy="61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E42388C-D033-5549-AA75-FE2F6BFB389F}"/>
              </a:ext>
            </a:extLst>
          </p:cNvPr>
          <p:cNvSpPr/>
          <p:nvPr/>
        </p:nvSpPr>
        <p:spPr>
          <a:xfrm>
            <a:off x="8072055" y="1448822"/>
            <a:ext cx="360000" cy="360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C7F05AF-7883-0B49-80D2-DDA5A3E65BCF}"/>
              </a:ext>
            </a:extLst>
          </p:cNvPr>
          <p:cNvSpPr/>
          <p:nvPr/>
        </p:nvSpPr>
        <p:spPr>
          <a:xfrm>
            <a:off x="8104777" y="2060908"/>
            <a:ext cx="288000" cy="288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7" name="Rectangle 45">
            <a:extLst>
              <a:ext uri="{FF2B5EF4-FFF2-40B4-BE49-F238E27FC236}">
                <a16:creationId xmlns:a16="http://schemas.microsoft.com/office/drawing/2014/main" id="{C57E3F7D-BB48-774C-856A-059A4D4D1D65}"/>
              </a:ext>
            </a:extLst>
          </p:cNvPr>
          <p:cNvSpPr/>
          <p:nvPr/>
        </p:nvSpPr>
        <p:spPr>
          <a:xfrm rot="5400000">
            <a:off x="3449286" y="3520262"/>
            <a:ext cx="288000" cy="61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783738D9-F48E-8D49-8124-903434AED16D}"/>
              </a:ext>
            </a:extLst>
          </p:cNvPr>
          <p:cNvSpPr/>
          <p:nvPr/>
        </p:nvSpPr>
        <p:spPr>
          <a:xfrm>
            <a:off x="3416564" y="3059376"/>
            <a:ext cx="360000" cy="360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A4C36C51-6A5E-4E4E-920A-37511ED43CEF}"/>
              </a:ext>
            </a:extLst>
          </p:cNvPr>
          <p:cNvSpPr/>
          <p:nvPr/>
        </p:nvSpPr>
        <p:spPr>
          <a:xfrm>
            <a:off x="3449286" y="3671462"/>
            <a:ext cx="288000" cy="288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0" name="Rectangle 48">
            <a:extLst>
              <a:ext uri="{FF2B5EF4-FFF2-40B4-BE49-F238E27FC236}">
                <a16:creationId xmlns:a16="http://schemas.microsoft.com/office/drawing/2014/main" id="{E55648AE-47FB-4846-B509-B0C4619C968F}"/>
              </a:ext>
            </a:extLst>
          </p:cNvPr>
          <p:cNvSpPr/>
          <p:nvPr/>
        </p:nvSpPr>
        <p:spPr>
          <a:xfrm rot="5400000">
            <a:off x="3981637" y="3509546"/>
            <a:ext cx="288000" cy="61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473F98B-1A41-FA43-A491-DE2DF117C94E}"/>
              </a:ext>
            </a:extLst>
          </p:cNvPr>
          <p:cNvSpPr/>
          <p:nvPr/>
        </p:nvSpPr>
        <p:spPr>
          <a:xfrm>
            <a:off x="3948261" y="3690128"/>
            <a:ext cx="360000" cy="360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C967EA22-BFA1-3C49-BCBC-03F8E88FECE0}"/>
              </a:ext>
            </a:extLst>
          </p:cNvPr>
          <p:cNvSpPr/>
          <p:nvPr/>
        </p:nvSpPr>
        <p:spPr>
          <a:xfrm>
            <a:off x="3982082" y="3136790"/>
            <a:ext cx="288000" cy="288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3" name="Rectangle 51">
            <a:extLst>
              <a:ext uri="{FF2B5EF4-FFF2-40B4-BE49-F238E27FC236}">
                <a16:creationId xmlns:a16="http://schemas.microsoft.com/office/drawing/2014/main" id="{01CFCAD7-A8C4-7240-989D-F54AB6815B6A}"/>
              </a:ext>
            </a:extLst>
          </p:cNvPr>
          <p:cNvSpPr/>
          <p:nvPr/>
        </p:nvSpPr>
        <p:spPr>
          <a:xfrm rot="5400000">
            <a:off x="4540672" y="3520233"/>
            <a:ext cx="288000" cy="61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1830A387-6767-1940-8218-15D77034694D}"/>
              </a:ext>
            </a:extLst>
          </p:cNvPr>
          <p:cNvSpPr/>
          <p:nvPr/>
        </p:nvSpPr>
        <p:spPr>
          <a:xfrm>
            <a:off x="4507950" y="3059347"/>
            <a:ext cx="360000" cy="360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6F1B3894-9295-374E-BEDC-9C2CF69B764F}"/>
              </a:ext>
            </a:extLst>
          </p:cNvPr>
          <p:cNvSpPr/>
          <p:nvPr/>
        </p:nvSpPr>
        <p:spPr>
          <a:xfrm>
            <a:off x="4540672" y="3671433"/>
            <a:ext cx="288000" cy="288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6" name="TextBox 14">
            <a:extLst>
              <a:ext uri="{FF2B5EF4-FFF2-40B4-BE49-F238E27FC236}">
                <a16:creationId xmlns:a16="http://schemas.microsoft.com/office/drawing/2014/main" id="{AAAE0D3D-8B78-974F-8646-08A9AF891700}"/>
              </a:ext>
            </a:extLst>
          </p:cNvPr>
          <p:cNvSpPr txBox="1"/>
          <p:nvPr/>
        </p:nvSpPr>
        <p:spPr>
          <a:xfrm>
            <a:off x="630716" y="5278280"/>
            <a:ext cx="216024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US" sz="2000" spc="-1" dirty="0">
                <a:solidFill>
                  <a:srgbClr val="000000"/>
                </a:solidFill>
                <a:ea typeface="Calibri"/>
              </a:rPr>
              <a:t>300 J @ 800 nm</a:t>
            </a:r>
            <a:endParaRPr lang="de-DE" sz="2000" dirty="0" err="1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FC6B292-4004-6748-A25D-15EFE0F27087}"/>
              </a:ext>
            </a:extLst>
          </p:cNvPr>
          <p:cNvSpPr/>
          <p:nvPr/>
        </p:nvSpPr>
        <p:spPr>
          <a:xfrm>
            <a:off x="7000815" y="3059376"/>
            <a:ext cx="360000" cy="360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51D277A7-9B5C-354E-BE3B-7DD570E0839C}"/>
              </a:ext>
            </a:extLst>
          </p:cNvPr>
          <p:cNvSpPr/>
          <p:nvPr/>
        </p:nvSpPr>
        <p:spPr>
          <a:xfrm>
            <a:off x="7033537" y="3671462"/>
            <a:ext cx="288000" cy="288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1EB041F8-DF38-3745-A650-2D39B6FFE69F}"/>
              </a:ext>
            </a:extLst>
          </p:cNvPr>
          <p:cNvSpPr/>
          <p:nvPr/>
        </p:nvSpPr>
        <p:spPr>
          <a:xfrm>
            <a:off x="7543230" y="3779433"/>
            <a:ext cx="360000" cy="360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1E6C2058-7811-A946-A1E0-34957F0D849B}"/>
              </a:ext>
            </a:extLst>
          </p:cNvPr>
          <p:cNvSpPr/>
          <p:nvPr/>
        </p:nvSpPr>
        <p:spPr>
          <a:xfrm>
            <a:off x="7586876" y="3283363"/>
            <a:ext cx="288000" cy="288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BF85DE31-FC59-E84C-A353-D5419C1D046F}"/>
              </a:ext>
            </a:extLst>
          </p:cNvPr>
          <p:cNvSpPr/>
          <p:nvPr/>
        </p:nvSpPr>
        <p:spPr>
          <a:xfrm>
            <a:off x="8092201" y="3059347"/>
            <a:ext cx="360000" cy="360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ED1AB20E-BAE0-D843-A35C-536058127DDC}"/>
              </a:ext>
            </a:extLst>
          </p:cNvPr>
          <p:cNvSpPr/>
          <p:nvPr/>
        </p:nvSpPr>
        <p:spPr>
          <a:xfrm>
            <a:off x="8124923" y="3671433"/>
            <a:ext cx="288000" cy="288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A32FDDF7-90DA-8345-B6E3-D21D113DB4C7}"/>
              </a:ext>
            </a:extLst>
          </p:cNvPr>
          <p:cNvSpPr/>
          <p:nvPr/>
        </p:nvSpPr>
        <p:spPr>
          <a:xfrm>
            <a:off x="3416564" y="4741333"/>
            <a:ext cx="360000" cy="360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76725307-6B13-5344-87A7-50D1DEC2145C}"/>
              </a:ext>
            </a:extLst>
          </p:cNvPr>
          <p:cNvSpPr/>
          <p:nvPr/>
        </p:nvSpPr>
        <p:spPr>
          <a:xfrm>
            <a:off x="3449286" y="5353419"/>
            <a:ext cx="288000" cy="288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B584E3AC-0B1C-1C4F-AD3D-F89EDEE4DDBC}"/>
              </a:ext>
            </a:extLst>
          </p:cNvPr>
          <p:cNvSpPr/>
          <p:nvPr/>
        </p:nvSpPr>
        <p:spPr>
          <a:xfrm>
            <a:off x="3948261" y="5507941"/>
            <a:ext cx="360000" cy="360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F1AA5D36-D627-6141-9973-B20373189E43}"/>
              </a:ext>
            </a:extLst>
          </p:cNvPr>
          <p:cNvSpPr/>
          <p:nvPr/>
        </p:nvSpPr>
        <p:spPr>
          <a:xfrm>
            <a:off x="3978905" y="4946330"/>
            <a:ext cx="288000" cy="288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7F4D37C8-7E16-F647-B77E-CECEF494285D}"/>
              </a:ext>
            </a:extLst>
          </p:cNvPr>
          <p:cNvSpPr/>
          <p:nvPr/>
        </p:nvSpPr>
        <p:spPr>
          <a:xfrm>
            <a:off x="4507950" y="4741304"/>
            <a:ext cx="360000" cy="360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D557E36E-1D36-644A-A157-8A10E4BF4D1C}"/>
              </a:ext>
            </a:extLst>
          </p:cNvPr>
          <p:cNvSpPr/>
          <p:nvPr/>
        </p:nvSpPr>
        <p:spPr>
          <a:xfrm>
            <a:off x="4540672" y="5353390"/>
            <a:ext cx="288000" cy="288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0B6C2E76-C245-7242-BD0E-5A69C90C51F3}"/>
              </a:ext>
            </a:extLst>
          </p:cNvPr>
          <p:cNvSpPr/>
          <p:nvPr/>
        </p:nvSpPr>
        <p:spPr>
          <a:xfrm>
            <a:off x="7076841" y="5036948"/>
            <a:ext cx="288000" cy="288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B70253EA-AD7E-8A47-AC25-796DFC20F716}"/>
              </a:ext>
            </a:extLst>
          </p:cNvPr>
          <p:cNvSpPr/>
          <p:nvPr/>
        </p:nvSpPr>
        <p:spPr>
          <a:xfrm>
            <a:off x="7608872" y="5219941"/>
            <a:ext cx="288000" cy="288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CEE046B5-1774-EA47-BD55-E76AACE09299}"/>
              </a:ext>
            </a:extLst>
          </p:cNvPr>
          <p:cNvSpPr/>
          <p:nvPr/>
        </p:nvSpPr>
        <p:spPr>
          <a:xfrm>
            <a:off x="8168227" y="5036919"/>
            <a:ext cx="288000" cy="288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2" name="Right Arrow 80">
            <a:extLst>
              <a:ext uri="{FF2B5EF4-FFF2-40B4-BE49-F238E27FC236}">
                <a16:creationId xmlns:a16="http://schemas.microsoft.com/office/drawing/2014/main" id="{4D56481D-3A57-8247-A62B-C1E91ED4173B}"/>
              </a:ext>
            </a:extLst>
          </p:cNvPr>
          <p:cNvSpPr/>
          <p:nvPr/>
        </p:nvSpPr>
        <p:spPr>
          <a:xfrm>
            <a:off x="7577352" y="4786001"/>
            <a:ext cx="540000" cy="216000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63" name="TextBox 81">
            <a:extLst>
              <a:ext uri="{FF2B5EF4-FFF2-40B4-BE49-F238E27FC236}">
                <a16:creationId xmlns:a16="http://schemas.microsoft.com/office/drawing/2014/main" id="{68FFD6A0-BEEA-6D42-8AA7-2AA9A4E5B6E2}"/>
              </a:ext>
            </a:extLst>
          </p:cNvPr>
          <p:cNvSpPr txBox="1"/>
          <p:nvPr/>
        </p:nvSpPr>
        <p:spPr>
          <a:xfrm>
            <a:off x="7545422" y="4509280"/>
            <a:ext cx="52878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5000"/>
              </a:lnSpc>
            </a:pPr>
            <a:r>
              <a:rPr lang="de-DE" sz="2000" dirty="0"/>
              <a:t>~ </a:t>
            </a:r>
            <a:r>
              <a:rPr lang="de-DE" sz="2000" i="1" dirty="0"/>
              <a:t>c</a:t>
            </a:r>
          </a:p>
        </p:txBody>
      </p:sp>
      <p:sp>
        <p:nvSpPr>
          <p:cNvPr id="64" name="Up Arrow 4">
            <a:extLst>
              <a:ext uri="{FF2B5EF4-FFF2-40B4-BE49-F238E27FC236}">
                <a16:creationId xmlns:a16="http://schemas.microsoft.com/office/drawing/2014/main" id="{8EE3F955-183B-7341-B014-AB4B2F0C3BF2}"/>
              </a:ext>
            </a:extLst>
          </p:cNvPr>
          <p:cNvSpPr/>
          <p:nvPr/>
        </p:nvSpPr>
        <p:spPr>
          <a:xfrm>
            <a:off x="7097540" y="3546128"/>
            <a:ext cx="144000" cy="504000"/>
          </a:xfrm>
          <a:prstGeom prst="up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65" name="Up Arrow 63">
            <a:extLst>
              <a:ext uri="{FF2B5EF4-FFF2-40B4-BE49-F238E27FC236}">
                <a16:creationId xmlns:a16="http://schemas.microsoft.com/office/drawing/2014/main" id="{72EF2B97-86AA-C847-B996-64F61C233FD8}"/>
              </a:ext>
            </a:extLst>
          </p:cNvPr>
          <p:cNvSpPr/>
          <p:nvPr/>
        </p:nvSpPr>
        <p:spPr>
          <a:xfrm>
            <a:off x="7650948" y="3154833"/>
            <a:ext cx="144000" cy="504000"/>
          </a:xfrm>
          <a:prstGeom prst="up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66" name="Up Arrow 64">
            <a:extLst>
              <a:ext uri="{FF2B5EF4-FFF2-40B4-BE49-F238E27FC236}">
                <a16:creationId xmlns:a16="http://schemas.microsoft.com/office/drawing/2014/main" id="{E20EB173-05B9-C44B-990C-4103A4EB23A7}"/>
              </a:ext>
            </a:extLst>
          </p:cNvPr>
          <p:cNvSpPr/>
          <p:nvPr/>
        </p:nvSpPr>
        <p:spPr>
          <a:xfrm>
            <a:off x="8188926" y="3541254"/>
            <a:ext cx="144000" cy="504000"/>
          </a:xfrm>
          <a:prstGeom prst="up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67" name="Up Arrow 68">
            <a:extLst>
              <a:ext uri="{FF2B5EF4-FFF2-40B4-BE49-F238E27FC236}">
                <a16:creationId xmlns:a16="http://schemas.microsoft.com/office/drawing/2014/main" id="{6D8DAC30-5136-5041-9967-7A499EABFCE6}"/>
              </a:ext>
            </a:extLst>
          </p:cNvPr>
          <p:cNvSpPr/>
          <p:nvPr/>
        </p:nvSpPr>
        <p:spPr>
          <a:xfrm>
            <a:off x="3519986" y="5231204"/>
            <a:ext cx="144000" cy="504000"/>
          </a:xfrm>
          <a:prstGeom prst="up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68" name="Up Arrow 69">
            <a:extLst>
              <a:ext uri="{FF2B5EF4-FFF2-40B4-BE49-F238E27FC236}">
                <a16:creationId xmlns:a16="http://schemas.microsoft.com/office/drawing/2014/main" id="{6DAA3CA0-B22F-2243-832F-E658E6BF15BB}"/>
              </a:ext>
            </a:extLst>
          </p:cNvPr>
          <p:cNvSpPr/>
          <p:nvPr/>
        </p:nvSpPr>
        <p:spPr>
          <a:xfrm>
            <a:off x="4049674" y="4820919"/>
            <a:ext cx="144000" cy="504000"/>
          </a:xfrm>
          <a:prstGeom prst="up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69" name="Up Arrow 70">
            <a:extLst>
              <a:ext uri="{FF2B5EF4-FFF2-40B4-BE49-F238E27FC236}">
                <a16:creationId xmlns:a16="http://schemas.microsoft.com/office/drawing/2014/main" id="{6F908ABC-91F7-094D-A07E-AE97C7BB7871}"/>
              </a:ext>
            </a:extLst>
          </p:cNvPr>
          <p:cNvSpPr/>
          <p:nvPr/>
        </p:nvSpPr>
        <p:spPr>
          <a:xfrm>
            <a:off x="4611372" y="5226330"/>
            <a:ext cx="144000" cy="504000"/>
          </a:xfrm>
          <a:prstGeom prst="up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70" name="Up Arrow 82">
            <a:extLst>
              <a:ext uri="{FF2B5EF4-FFF2-40B4-BE49-F238E27FC236}">
                <a16:creationId xmlns:a16="http://schemas.microsoft.com/office/drawing/2014/main" id="{2274394B-F9D5-CF4B-B775-03304C6F124A}"/>
              </a:ext>
            </a:extLst>
          </p:cNvPr>
          <p:cNvSpPr/>
          <p:nvPr/>
        </p:nvSpPr>
        <p:spPr>
          <a:xfrm rot="1800000">
            <a:off x="7161606" y="4911843"/>
            <a:ext cx="144000" cy="504000"/>
          </a:xfrm>
          <a:prstGeom prst="up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71" name="Up Arrow 83">
            <a:extLst>
              <a:ext uri="{FF2B5EF4-FFF2-40B4-BE49-F238E27FC236}">
                <a16:creationId xmlns:a16="http://schemas.microsoft.com/office/drawing/2014/main" id="{7789FB96-8BD1-644A-BCC2-BD6904D6D16F}"/>
              </a:ext>
            </a:extLst>
          </p:cNvPr>
          <p:cNvSpPr/>
          <p:nvPr/>
        </p:nvSpPr>
        <p:spPr>
          <a:xfrm rot="1800000">
            <a:off x="7693706" y="5091640"/>
            <a:ext cx="144000" cy="504000"/>
          </a:xfrm>
          <a:prstGeom prst="up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72" name="Up Arrow 84">
            <a:extLst>
              <a:ext uri="{FF2B5EF4-FFF2-40B4-BE49-F238E27FC236}">
                <a16:creationId xmlns:a16="http://schemas.microsoft.com/office/drawing/2014/main" id="{0ED6DFFD-0E64-8949-9E2C-D24EE27CE8BE}"/>
              </a:ext>
            </a:extLst>
          </p:cNvPr>
          <p:cNvSpPr/>
          <p:nvPr/>
        </p:nvSpPr>
        <p:spPr>
          <a:xfrm rot="1800000">
            <a:off x="8252992" y="4906969"/>
            <a:ext cx="144000" cy="504000"/>
          </a:xfrm>
          <a:prstGeom prst="up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73" name="CustomShape 68">
            <a:extLst>
              <a:ext uri="{FF2B5EF4-FFF2-40B4-BE49-F238E27FC236}">
                <a16:creationId xmlns:a16="http://schemas.microsoft.com/office/drawing/2014/main" id="{B243A3B6-7056-3A40-8817-CF684C149363}"/>
              </a:ext>
            </a:extLst>
          </p:cNvPr>
          <p:cNvSpPr/>
          <p:nvPr/>
        </p:nvSpPr>
        <p:spPr>
          <a:xfrm>
            <a:off x="2964692" y="5949280"/>
            <a:ext cx="6417720" cy="333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400" b="0" strike="noStrike" spc="-1" dirty="0">
                <a:solidFill>
                  <a:schemeClr val="bg1">
                    <a:lumMod val="65000"/>
                  </a:schemeClr>
                </a:solidFill>
                <a:ea typeface="Calibri"/>
              </a:rPr>
              <a:t>A. </a:t>
            </a:r>
            <a:r>
              <a:rPr lang="en-US" sz="1400" b="0" strike="noStrike" spc="-1" dirty="0" err="1">
                <a:solidFill>
                  <a:schemeClr val="bg1">
                    <a:lumMod val="65000"/>
                  </a:schemeClr>
                </a:solidFill>
                <a:ea typeface="Calibri"/>
              </a:rPr>
              <a:t>Hützen</a:t>
            </a:r>
            <a:r>
              <a:rPr lang="en-US" sz="1400" b="0" strike="noStrike" spc="-1" dirty="0">
                <a:solidFill>
                  <a:schemeClr val="bg1">
                    <a:lumMod val="65000"/>
                  </a:schemeClr>
                </a:solidFill>
                <a:ea typeface="Calibri"/>
              </a:rPr>
              <a:t> et al., </a:t>
            </a:r>
            <a:r>
              <a:rPr lang="en-US" sz="1400" spc="-1" dirty="0">
                <a:solidFill>
                  <a:schemeClr val="bg1">
                    <a:lumMod val="65000"/>
                  </a:schemeClr>
                </a:solidFill>
                <a:ea typeface="Calibri"/>
              </a:rPr>
              <a:t>High Power Laser Sci. Eng. </a:t>
            </a:r>
            <a:r>
              <a:rPr lang="en-US" sz="1400" b="1" spc="-1" dirty="0">
                <a:solidFill>
                  <a:schemeClr val="bg1">
                    <a:lumMod val="65000"/>
                  </a:schemeClr>
                </a:solidFill>
                <a:ea typeface="Calibri"/>
              </a:rPr>
              <a:t>7,</a:t>
            </a:r>
            <a:r>
              <a:rPr lang="en-US" sz="1400" spc="-1" dirty="0">
                <a:solidFill>
                  <a:schemeClr val="bg1">
                    <a:lumMod val="65000"/>
                  </a:schemeClr>
                </a:solidFill>
                <a:ea typeface="Calibri"/>
              </a:rPr>
              <a:t> E16 (2019)</a:t>
            </a:r>
          </a:p>
          <a:p>
            <a:pPr algn="ctr"/>
            <a:endParaRPr lang="en-US" sz="1400" b="0" strike="noStrike" spc="-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7" name="Foliennummernplatzhalter 76">
            <a:extLst>
              <a:ext uri="{FF2B5EF4-FFF2-40B4-BE49-F238E27FC236}">
                <a16:creationId xmlns:a16="http://schemas.microsoft.com/office/drawing/2014/main" id="{561658AF-83F9-FF46-B68E-724533A5B27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52F4D17-1AD6-42D9-B93A-EB002C62F438}" type="slidenum">
              <a:rPr lang="de-DE" smtClean="0"/>
              <a:pPr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64459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5" grpId="0"/>
      <p:bldP spid="27" grpId="0" animBg="1"/>
      <p:bldP spid="46" grpId="0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8D99ABB1-0DB6-2743-8C12-DE92EC4D455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63"/>
          <a:stretch/>
        </p:blipFill>
        <p:spPr>
          <a:xfrm>
            <a:off x="-6000" y="-49696"/>
            <a:ext cx="12204000" cy="695739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E387228-1083-D34A-954A-FD55D6945A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Superintense</a:t>
            </a:r>
            <a:r>
              <a:rPr lang="de-DE" dirty="0"/>
              <a:t> Ultrafast Laser Facility </a:t>
            </a:r>
            <a:br>
              <a:rPr lang="de-DE" dirty="0"/>
            </a:br>
            <a:r>
              <a:rPr lang="de-DE" dirty="0"/>
              <a:t>@ SHANGHAI</a:t>
            </a:r>
            <a:r>
              <a:rPr lang="de-DE" b="0" dirty="0"/>
              <a:t> </a:t>
            </a:r>
            <a:br>
              <a:rPr lang="en-US" dirty="0"/>
            </a:br>
            <a:endParaRPr lang="de-DE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2FD987B-0101-EE4D-9BD6-F157AE55844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0" t="25521" r="8657"/>
          <a:stretch/>
        </p:blipFill>
        <p:spPr>
          <a:xfrm>
            <a:off x="371475" y="3694907"/>
            <a:ext cx="3741441" cy="234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E537ABA-0D8D-5248-8C84-ECE1A8192E0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8" r="3448"/>
          <a:stretch/>
        </p:blipFill>
        <p:spPr>
          <a:xfrm rot="5400000">
            <a:off x="9450942" y="3507938"/>
            <a:ext cx="2636429" cy="2160000"/>
          </a:xfrm>
          <a:prstGeom prst="rect">
            <a:avLst/>
          </a:prstGeom>
        </p:spPr>
      </p:pic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2AE3FE15-24B5-6146-9A28-0D0222B7249C}"/>
              </a:ext>
            </a:extLst>
          </p:cNvPr>
          <p:cNvSpPr txBox="1">
            <a:spLocks/>
          </p:cNvSpPr>
          <p:nvPr/>
        </p:nvSpPr>
        <p:spPr>
          <a:xfrm>
            <a:off x="371475" y="1563143"/>
            <a:ext cx="11449050" cy="421425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850" indent="-23495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6675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535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1760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F6779C7-08F9-004F-BE34-BD4FC4D19EE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20065" y="216017"/>
            <a:ext cx="813601" cy="813600"/>
          </a:xfrm>
          <a:prstGeom prst="rect">
            <a:avLst/>
          </a:prstGeom>
        </p:spPr>
      </p:pic>
      <p:sp>
        <p:nvSpPr>
          <p:cNvPr id="32" name="CustomShape 6">
            <a:extLst>
              <a:ext uri="{FF2B5EF4-FFF2-40B4-BE49-F238E27FC236}">
                <a16:creationId xmlns:a16="http://schemas.microsoft.com/office/drawing/2014/main" id="{5034F1B9-6FF6-6847-A74F-461592CA94A7}"/>
              </a:ext>
            </a:extLst>
          </p:cNvPr>
          <p:cNvSpPr/>
          <p:nvPr/>
        </p:nvSpPr>
        <p:spPr>
          <a:xfrm>
            <a:off x="5015574" y="3676071"/>
            <a:ext cx="3312979" cy="2403292"/>
          </a:xfrm>
          <a:prstGeom prst="roundRect">
            <a:avLst/>
          </a:prstGeom>
          <a:noFill/>
          <a:ln w="28575">
            <a:solidFill>
              <a:schemeClr val="bg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50000"/>
              </a:lnSpc>
            </a:pPr>
            <a:r>
              <a:rPr lang="en-US" sz="1600" b="1" strike="noStrike" spc="-1" dirty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Laser parameter for SULF </a:t>
            </a:r>
          </a:p>
          <a:p>
            <a:pPr marL="133350" indent="-133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spc="-1" dirty="0">
                <a:latin typeface="Arial" panose="020B0604020202020204" pitchFamily="34" charset="0"/>
                <a:cs typeface="Arial" panose="020B0604020202020204" pitchFamily="34" charset="0"/>
              </a:rPr>
              <a:t>Central wavelength: ~ 800 nm</a:t>
            </a:r>
          </a:p>
          <a:p>
            <a:pPr>
              <a:lnSpc>
                <a:spcPct val="150000"/>
              </a:lnSpc>
            </a:pPr>
            <a:r>
              <a:rPr lang="en-US" sz="1600" spc="-1" dirty="0">
                <a:latin typeface="Arial" panose="020B0604020202020204" pitchFamily="34" charset="0"/>
                <a:cs typeface="Arial" panose="020B0604020202020204" pitchFamily="34" charset="0"/>
              </a:rPr>
              <a:t>• Pulse energy: ~ 300 J</a:t>
            </a:r>
            <a:br>
              <a:rPr lang="en-US" sz="1600" spc="-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spc="-1" dirty="0">
                <a:latin typeface="Arial" panose="020B0604020202020204" pitchFamily="34" charset="0"/>
                <a:cs typeface="Arial" panose="020B0604020202020204" pitchFamily="34" charset="0"/>
              </a:rPr>
              <a:t>• Pulse duration: ~ 30 fs</a:t>
            </a:r>
            <a:br>
              <a:rPr lang="en-US" sz="1600" spc="-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spc="-1" dirty="0">
                <a:latin typeface="Arial" panose="020B0604020202020204" pitchFamily="34" charset="0"/>
                <a:cs typeface="Arial" panose="020B0604020202020204" pitchFamily="34" charset="0"/>
              </a:rPr>
              <a:t>• Contrast ratio: ~ 10</a:t>
            </a:r>
            <a:r>
              <a:rPr lang="en-US" sz="1600" spc="-1" baseline="30000" dirty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r>
              <a:rPr lang="en-US" sz="1600" spc="-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600" spc="-1" dirty="0">
                <a:latin typeface="Arial" panose="020B0604020202020204" pitchFamily="34" charset="0"/>
                <a:cs typeface="Arial" panose="020B0604020202020204" pitchFamily="34" charset="0"/>
              </a:rPr>
              <a:t>• Focused intensity: &gt; 10</a:t>
            </a:r>
            <a:r>
              <a:rPr lang="en-US" sz="1600" spc="-1" baseline="30000" dirty="0">
                <a:latin typeface="Arial" panose="020B0604020202020204" pitchFamily="34" charset="0"/>
                <a:cs typeface="Arial" panose="020B0604020202020204" pitchFamily="34" charset="0"/>
              </a:rPr>
              <a:t>22</a:t>
            </a:r>
            <a:r>
              <a:rPr lang="en-US" sz="1600" spc="-1" dirty="0">
                <a:latin typeface="Arial" panose="020B0604020202020204" pitchFamily="34" charset="0"/>
                <a:cs typeface="Arial" panose="020B0604020202020204" pitchFamily="34" charset="0"/>
              </a:rPr>
              <a:t> W/cm</a:t>
            </a:r>
            <a:r>
              <a:rPr lang="en-US" sz="1600" spc="-1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600" spc="-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185738" indent="-185738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b="0" strike="noStrike" spc="-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4F236E4-AA1B-7343-B6AA-3ECB1748CC48}"/>
              </a:ext>
            </a:extLst>
          </p:cNvPr>
          <p:cNvSpPr txBox="1"/>
          <p:nvPr/>
        </p:nvSpPr>
        <p:spPr>
          <a:xfrm>
            <a:off x="119336" y="1738694"/>
            <a:ext cx="6912768" cy="85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160338" algn="l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Common simulation work and publications on polarized particle beams</a:t>
            </a:r>
          </a:p>
          <a:p>
            <a:pPr marL="182562" algn="l">
              <a:lnSpc>
                <a:spcPct val="95000"/>
              </a:lnSpc>
            </a:pPr>
            <a:endParaRPr lang="en-US" sz="1000" dirty="0"/>
          </a:p>
          <a:p>
            <a:pPr marL="342900" indent="-160338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First common experiments on proton acceleration in </a:t>
            </a:r>
            <a:r>
              <a:rPr lang="en-US" sz="1600" spc="-1" dirty="0">
                <a:ea typeface="DejaVu Sans"/>
              </a:rPr>
              <a:t>2021 (@1 PW)</a:t>
            </a:r>
          </a:p>
          <a:p>
            <a:pPr marL="342900" indent="-160338">
              <a:lnSpc>
                <a:spcPct val="95000"/>
              </a:lnSpc>
              <a:buFont typeface="Arial" panose="020B0604020202020204" pitchFamily="34" charset="0"/>
              <a:buChar char="•"/>
            </a:pPr>
            <a:endParaRPr lang="en-US" sz="1000" spc="-1" dirty="0">
              <a:ea typeface="DejaVu Sans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14C280B6-1E6F-3948-9267-01B09148E88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377"/>
          <a:stretch/>
        </p:blipFill>
        <p:spPr>
          <a:xfrm>
            <a:off x="7954556" y="1340968"/>
            <a:ext cx="3894601" cy="1800000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0E8473F9-6EAC-BB47-821C-453D706781A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52F4D17-1AD6-42D9-B93A-EB002C62F438}" type="slidenum">
              <a:rPr lang="de-DE" smtClean="0"/>
              <a:pPr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85802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B8B14E-1F3A-0640-B9C6-26E7700E3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</a:t>
            </a:r>
            <a:r>
              <a:rPr lang="de-DE" dirty="0"/>
              <a:t>EW IDEA: HYPERPOLARIZED CRYOGENIC TARGETS </a:t>
            </a:r>
            <a:r>
              <a:rPr lang="en-DE"/>
              <a:t>ew </a:t>
            </a:r>
            <a:r>
              <a:rPr lang="en-DE" dirty="0"/>
              <a:t>idea: </a:t>
            </a:r>
            <a:r>
              <a:rPr lang="en-GB" dirty="0"/>
              <a:t>Hyperpolarized cryogenic targets </a:t>
            </a:r>
            <a:br>
              <a:rPr lang="en-GB" dirty="0"/>
            </a:br>
            <a:endParaRPr lang="en-DE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BF2E0B9-928E-7C42-8558-9A55F33467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9124" y="1168973"/>
            <a:ext cx="5989242" cy="4320000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35085EA-7CA4-0A4A-9873-84CF3794DE56}"/>
              </a:ext>
            </a:extLst>
          </p:cNvPr>
          <p:cNvSpPr txBox="1"/>
          <p:nvPr/>
        </p:nvSpPr>
        <p:spPr>
          <a:xfrm>
            <a:off x="6083296" y="886390"/>
            <a:ext cx="2316959" cy="878538"/>
          </a:xfrm>
          <a:prstGeom prst="roundRect">
            <a:avLst/>
          </a:prstGeom>
          <a:noFill/>
          <a:ln w="28575"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GB" sz="1600" dirty="0"/>
              <a:t>Production of selected nuclear and electron spin orientations </a:t>
            </a:r>
            <a:endParaRPr lang="en-GB" sz="2000" dirty="0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DF43032F-26E7-484F-B5EA-F94C8CE3C7C2}"/>
              </a:ext>
            </a:extLst>
          </p:cNvPr>
          <p:cNvSpPr/>
          <p:nvPr/>
        </p:nvSpPr>
        <p:spPr>
          <a:xfrm>
            <a:off x="3091137" y="5488973"/>
            <a:ext cx="2592288" cy="792088"/>
          </a:xfrm>
          <a:prstGeom prst="roundRect">
            <a:avLst/>
          </a:prstGeom>
          <a:noFill/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r>
              <a:rPr lang="en-GB" sz="1600" dirty="0">
                <a:solidFill>
                  <a:schemeClr val="tx1"/>
                </a:solidFill>
              </a:rPr>
              <a:t>Recombination of atoms into molecules on the surface of the cell </a:t>
            </a:r>
            <a:endParaRPr lang="en-DE" sz="1600" dirty="0" err="1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C3C2049-5387-BC46-A962-D8DE5F977E88}"/>
              </a:ext>
            </a:extLst>
          </p:cNvPr>
          <p:cNvCxnSpPr>
            <a:cxnSpLocks/>
          </p:cNvCxnSpPr>
          <p:nvPr/>
        </p:nvCxnSpPr>
        <p:spPr>
          <a:xfrm flipV="1">
            <a:off x="4871864" y="4581128"/>
            <a:ext cx="1063574" cy="907846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9ED0751C-D7B6-754E-8336-C0F0E90FC0DE}"/>
              </a:ext>
            </a:extLst>
          </p:cNvPr>
          <p:cNvSpPr/>
          <p:nvPr/>
        </p:nvSpPr>
        <p:spPr>
          <a:xfrm>
            <a:off x="7968208" y="2222866"/>
            <a:ext cx="2592288" cy="792088"/>
          </a:xfrm>
          <a:prstGeom prst="roundRect">
            <a:avLst/>
          </a:prstGeom>
          <a:noFill/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r>
              <a:rPr lang="en-GB" sz="1600" dirty="0">
                <a:solidFill>
                  <a:schemeClr val="tx1"/>
                </a:solidFill>
              </a:rPr>
              <a:t>Freezing of molecules while maintaining their polarization</a:t>
            </a:r>
            <a:endParaRPr lang="en-DE" sz="1600" dirty="0" err="1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24C6BF-2FF8-6145-B93F-4B93E9D31C37}"/>
              </a:ext>
            </a:extLst>
          </p:cNvPr>
          <p:cNvCxnSpPr>
            <a:cxnSpLocks/>
            <a:endCxn id="17" idx="1"/>
          </p:cNvCxnSpPr>
          <p:nvPr/>
        </p:nvCxnSpPr>
        <p:spPr>
          <a:xfrm flipV="1">
            <a:off x="6456040" y="2618910"/>
            <a:ext cx="1512168" cy="594066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D8F50B2-3A21-5A49-B087-0AC18064E734}"/>
              </a:ext>
            </a:extLst>
          </p:cNvPr>
          <p:cNvCxnSpPr>
            <a:cxnSpLocks/>
          </p:cNvCxnSpPr>
          <p:nvPr/>
        </p:nvCxnSpPr>
        <p:spPr>
          <a:xfrm flipV="1">
            <a:off x="5818290" y="1238423"/>
            <a:ext cx="267785" cy="71398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F0699476-8CF7-1746-905D-E4B0CBCFB220}"/>
              </a:ext>
            </a:extLst>
          </p:cNvPr>
          <p:cNvSpPr txBox="1"/>
          <p:nvPr/>
        </p:nvSpPr>
        <p:spPr>
          <a:xfrm>
            <a:off x="1201795" y="1501176"/>
            <a:ext cx="2316959" cy="878538"/>
          </a:xfrm>
          <a:prstGeom prst="roundRect">
            <a:avLst/>
          </a:prstGeom>
          <a:noFill/>
          <a:ln w="28575"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GB" sz="1600" dirty="0"/>
              <a:t>Generation of strong magnetic field focussing the e</a:t>
            </a:r>
            <a:r>
              <a:rPr lang="en-GB" sz="1600" baseline="30000" dirty="0"/>
              <a:t>- </a:t>
            </a:r>
            <a:r>
              <a:rPr lang="en-GB" sz="1600" dirty="0"/>
              <a:t>beam</a:t>
            </a:r>
            <a:endParaRPr lang="en-GB" sz="2000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D3F9B84-C82A-B743-BF03-84709DAC4BBD}"/>
              </a:ext>
            </a:extLst>
          </p:cNvPr>
          <p:cNvCxnSpPr>
            <a:cxnSpLocks/>
          </p:cNvCxnSpPr>
          <p:nvPr/>
        </p:nvCxnSpPr>
        <p:spPr>
          <a:xfrm>
            <a:off x="3518754" y="1944624"/>
            <a:ext cx="993070" cy="665277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D677314C-1664-3F45-B6EC-460314B1FA37}"/>
              </a:ext>
            </a:extLst>
          </p:cNvPr>
          <p:cNvSpPr txBox="1"/>
          <p:nvPr/>
        </p:nvSpPr>
        <p:spPr>
          <a:xfrm>
            <a:off x="673947" y="3123466"/>
            <a:ext cx="2001786" cy="919401"/>
          </a:xfrm>
          <a:prstGeom prst="roundRect">
            <a:avLst/>
          </a:prstGeom>
          <a:noFill/>
          <a:ln w="28575"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/>
              <a:t>Production of e</a:t>
            </a:r>
            <a:r>
              <a:rPr lang="en-GB" sz="1600" baseline="30000" dirty="0"/>
              <a:t>-</a:t>
            </a:r>
            <a:r>
              <a:rPr lang="en-GB" sz="1600" dirty="0"/>
              <a:t> beam at energies of a few 100 eV </a:t>
            </a:r>
            <a:endParaRPr lang="en-GB" sz="1400" dirty="0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CCD81A2-426C-C141-B161-5E305476EBDA}"/>
              </a:ext>
            </a:extLst>
          </p:cNvPr>
          <p:cNvCxnSpPr>
            <a:cxnSpLocks/>
          </p:cNvCxnSpPr>
          <p:nvPr/>
        </p:nvCxnSpPr>
        <p:spPr>
          <a:xfrm flipV="1">
            <a:off x="2675733" y="2840088"/>
            <a:ext cx="316835" cy="726826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90C7F1F2-CB9D-F44A-B372-0B8674E1ED52}"/>
              </a:ext>
            </a:extLst>
          </p:cNvPr>
          <p:cNvSpPr/>
          <p:nvPr/>
        </p:nvSpPr>
        <p:spPr>
          <a:xfrm>
            <a:off x="8828366" y="4536501"/>
            <a:ext cx="2689687" cy="1067309"/>
          </a:xfrm>
          <a:prstGeom prst="roundRect">
            <a:avLst/>
          </a:prstGeom>
          <a:noFill/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r>
              <a:rPr lang="en-GB" sz="1600" dirty="0">
                <a:solidFill>
                  <a:schemeClr val="tx1"/>
                </a:solidFill>
              </a:rPr>
              <a:t>Interaction of polarized atoms and evaporated molecules with e</a:t>
            </a:r>
            <a:r>
              <a:rPr lang="en-GB" sz="1600" baseline="30000" dirty="0">
                <a:solidFill>
                  <a:schemeClr val="tx1"/>
                </a:solidFill>
              </a:rPr>
              <a:t>-</a:t>
            </a:r>
            <a:r>
              <a:rPr lang="en-GB" sz="1600" dirty="0">
                <a:solidFill>
                  <a:schemeClr val="tx1"/>
                </a:solidFill>
              </a:rPr>
              <a:t> beam leads to ionization process 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E8721CD-86CC-1145-B538-52C083ABB32C}"/>
              </a:ext>
            </a:extLst>
          </p:cNvPr>
          <p:cNvCxnSpPr>
            <a:cxnSpLocks/>
          </p:cNvCxnSpPr>
          <p:nvPr/>
        </p:nvCxnSpPr>
        <p:spPr>
          <a:xfrm>
            <a:off x="7760491" y="3472892"/>
            <a:ext cx="1188899" cy="1067309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F9271FBA-FB62-A241-8908-BB12002BED6E}"/>
              </a:ext>
            </a:extLst>
          </p:cNvPr>
          <p:cNvSpPr/>
          <p:nvPr/>
        </p:nvSpPr>
        <p:spPr>
          <a:xfrm>
            <a:off x="9354484" y="3379683"/>
            <a:ext cx="2163569" cy="792088"/>
          </a:xfrm>
          <a:prstGeom prst="roundRect">
            <a:avLst/>
          </a:prstGeom>
          <a:noFill/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r>
              <a:rPr lang="en-GB" sz="1600" dirty="0">
                <a:solidFill>
                  <a:schemeClr val="tx1"/>
                </a:solidFill>
              </a:rPr>
              <a:t>Measurement of nuclear polarization</a:t>
            </a:r>
            <a:endParaRPr lang="en-DE" sz="1600" dirty="0" err="1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0C78FA3-C4F3-DC4C-B2D7-442827263736}"/>
              </a:ext>
            </a:extLst>
          </p:cNvPr>
          <p:cNvCxnSpPr>
            <a:cxnSpLocks/>
            <a:endCxn id="47" idx="1"/>
          </p:cNvCxnSpPr>
          <p:nvPr/>
        </p:nvCxnSpPr>
        <p:spPr>
          <a:xfrm>
            <a:off x="8854712" y="3566914"/>
            <a:ext cx="499772" cy="20881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34A5971C-9543-F84B-A0DA-9CE3FC1045C8}"/>
              </a:ext>
            </a:extLst>
          </p:cNvPr>
          <p:cNvSpPr/>
          <p:nvPr/>
        </p:nvSpPr>
        <p:spPr>
          <a:xfrm>
            <a:off x="5986054" y="5488973"/>
            <a:ext cx="2414201" cy="792088"/>
          </a:xfrm>
          <a:prstGeom prst="roundRect">
            <a:avLst/>
          </a:prstGeom>
          <a:noFill/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r>
              <a:rPr lang="en-GB" sz="1600" dirty="0">
                <a:solidFill>
                  <a:schemeClr val="tx1"/>
                </a:solidFill>
              </a:rPr>
              <a:t>Freezing the molecules to polarized foil target</a:t>
            </a:r>
            <a:endParaRPr lang="en-DE" sz="1600" dirty="0" err="1"/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AA5F0F28-7B33-B540-B2CC-C2E84691A61B}"/>
              </a:ext>
            </a:extLst>
          </p:cNvPr>
          <p:cNvCxnSpPr>
            <a:cxnSpLocks/>
          </p:cNvCxnSpPr>
          <p:nvPr/>
        </p:nvCxnSpPr>
        <p:spPr>
          <a:xfrm flipH="1" flipV="1">
            <a:off x="6508577" y="4536502"/>
            <a:ext cx="739551" cy="952471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525B94D-1795-1243-9D2E-E5BCB96C03B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52F4D17-1AD6-42D9-B93A-EB002C62F438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4A8E9060-2F0A-E643-B79E-00944EC934CC}"/>
              </a:ext>
            </a:extLst>
          </p:cNvPr>
          <p:cNvSpPr/>
          <p:nvPr/>
        </p:nvSpPr>
        <p:spPr>
          <a:xfrm>
            <a:off x="94295" y="4571624"/>
            <a:ext cx="336861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R. Engels et al., </a:t>
            </a:r>
            <a:br>
              <a:rPr lang="de-DE" sz="16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16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Production</a:t>
            </a:r>
            <a:r>
              <a:rPr lang="de-DE" sz="16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6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sz="16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HD </a:t>
            </a:r>
            <a:r>
              <a:rPr lang="de-DE" sz="16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Molecules</a:t>
            </a:r>
            <a:r>
              <a:rPr lang="de-DE" sz="16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Definite Hyperfine </a:t>
            </a:r>
            <a:r>
              <a:rPr lang="de-DE" sz="1600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Substates</a:t>
            </a:r>
            <a:r>
              <a:rPr lang="de-DE" sz="16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br>
              <a:rPr lang="de-DE" sz="16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16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PRL 124, 113003 (2020)</a:t>
            </a:r>
          </a:p>
        </p:txBody>
      </p:sp>
      <p:pic>
        <p:nvPicPr>
          <p:cNvPr id="22" name="Grafik 20">
            <a:extLst>
              <a:ext uri="{FF2B5EF4-FFF2-40B4-BE49-F238E27FC236}">
                <a16:creationId xmlns:a16="http://schemas.microsoft.com/office/drawing/2014/main" id="{C5A597D5-7E41-5741-961F-8393C4C45555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191344" y="5795750"/>
            <a:ext cx="1728192" cy="485311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057689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72D7EBD-D93D-C343-AA00-7D41EA12FFE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Polarized electron target: Based on the pre-polarized HCl gas target 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FC94FE6-2EA2-0E4B-9255-6A50BDB5219C}"/>
              </a:ext>
            </a:extLst>
          </p:cNvPr>
          <p:cNvSpPr>
            <a:spLocks noChangeAspect="1"/>
          </p:cNvSpPr>
          <p:nvPr/>
        </p:nvSpPr>
        <p:spPr>
          <a:xfrm>
            <a:off x="3143672" y="2273484"/>
            <a:ext cx="1440000" cy="1440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en-DE" sz="2400" dirty="0" err="1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275C8D-AC78-7F42-B791-BFEEB84CA4FA}"/>
              </a:ext>
            </a:extLst>
          </p:cNvPr>
          <p:cNvSpPr txBox="1"/>
          <p:nvPr/>
        </p:nvSpPr>
        <p:spPr>
          <a:xfrm>
            <a:off x="1271464" y="2771885"/>
            <a:ext cx="1728192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5000"/>
              </a:lnSpc>
            </a:pPr>
            <a:r>
              <a:rPr lang="en-DE" sz="2000" dirty="0"/>
              <a:t>Protons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4DD23A2-D104-FE4D-AD60-BAD5346FAC91}"/>
              </a:ext>
            </a:extLst>
          </p:cNvPr>
          <p:cNvSpPr txBox="1"/>
          <p:nvPr/>
        </p:nvSpPr>
        <p:spPr>
          <a:xfrm>
            <a:off x="1271464" y="4428069"/>
            <a:ext cx="1728192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5000"/>
              </a:lnSpc>
            </a:pPr>
            <a:r>
              <a:rPr lang="en-DE" sz="2000" dirty="0"/>
              <a:t>Electrons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2281FD20-1E16-E848-A328-4989CE2DB3B6}"/>
              </a:ext>
            </a:extLst>
          </p:cNvPr>
          <p:cNvSpPr>
            <a:spLocks noChangeAspect="1"/>
          </p:cNvSpPr>
          <p:nvPr/>
        </p:nvSpPr>
        <p:spPr>
          <a:xfrm>
            <a:off x="4769828" y="2273484"/>
            <a:ext cx="1440000" cy="144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en-DE" sz="2400" dirty="0" err="1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1E4F210C-E698-0F41-9FAB-F8AE116BCD4F}"/>
              </a:ext>
            </a:extLst>
          </p:cNvPr>
          <p:cNvSpPr>
            <a:spLocks noChangeAspect="1"/>
          </p:cNvSpPr>
          <p:nvPr/>
        </p:nvSpPr>
        <p:spPr>
          <a:xfrm>
            <a:off x="3154290" y="3929668"/>
            <a:ext cx="1440000" cy="1440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en-DE" sz="2400" dirty="0" err="1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101DBE48-C76D-E441-87E1-E4C738FC5529}"/>
              </a:ext>
            </a:extLst>
          </p:cNvPr>
          <p:cNvSpPr>
            <a:spLocks noChangeAspect="1"/>
          </p:cNvSpPr>
          <p:nvPr/>
        </p:nvSpPr>
        <p:spPr>
          <a:xfrm>
            <a:off x="4769828" y="3929668"/>
            <a:ext cx="1440000" cy="144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en-DE" sz="2400" dirty="0" err="1"/>
          </a:p>
        </p:txBody>
      </p:sp>
      <p:pic>
        <p:nvPicPr>
          <p:cNvPr id="21" name="Graphic 20" descr="Irritant">
            <a:extLst>
              <a:ext uri="{FF2B5EF4-FFF2-40B4-BE49-F238E27FC236}">
                <a16:creationId xmlns:a16="http://schemas.microsoft.com/office/drawing/2014/main" id="{01D8C58C-371D-BE4E-9E73-D1E1971A53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24519" y="2633484"/>
            <a:ext cx="720000" cy="720000"/>
          </a:xfrm>
          <a:prstGeom prst="rect">
            <a:avLst/>
          </a:prstGeom>
        </p:spPr>
      </p:pic>
      <p:pic>
        <p:nvPicPr>
          <p:cNvPr id="25" name="Graphic 24" descr="Lightbulb and gear">
            <a:extLst>
              <a:ext uri="{FF2B5EF4-FFF2-40B4-BE49-F238E27FC236}">
                <a16:creationId xmlns:a16="http://schemas.microsoft.com/office/drawing/2014/main" id="{43D20690-C5A9-8F43-B6E9-27FD14F76C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133588" y="4289668"/>
            <a:ext cx="720000" cy="720000"/>
          </a:xfrm>
          <a:prstGeom prst="rect">
            <a:avLst/>
          </a:prstGeom>
        </p:spPr>
      </p:pic>
      <p:pic>
        <p:nvPicPr>
          <p:cNvPr id="26" name="Graphic 25" descr="Lightbulb and gear">
            <a:extLst>
              <a:ext uri="{FF2B5EF4-FFF2-40B4-BE49-F238E27FC236}">
                <a16:creationId xmlns:a16="http://schemas.microsoft.com/office/drawing/2014/main" id="{A615BD89-78E1-3D42-A723-BCF90D494E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503672" y="4289668"/>
            <a:ext cx="720000" cy="720000"/>
          </a:xfrm>
          <a:prstGeom prst="rect">
            <a:avLst/>
          </a:prstGeom>
        </p:spPr>
      </p:pic>
      <p:pic>
        <p:nvPicPr>
          <p:cNvPr id="27" name="Graphic 26" descr="Lightbulb and gear">
            <a:extLst>
              <a:ext uri="{FF2B5EF4-FFF2-40B4-BE49-F238E27FC236}">
                <a16:creationId xmlns:a16="http://schemas.microsoft.com/office/drawing/2014/main" id="{1C92B601-25A0-9746-8953-2D31B512EDC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54290" y="2630777"/>
            <a:ext cx="720000" cy="720000"/>
          </a:xfrm>
          <a:prstGeom prst="rect">
            <a:avLst/>
          </a:prstGeom>
        </p:spPr>
      </p:pic>
      <p:pic>
        <p:nvPicPr>
          <p:cNvPr id="31" name="Graphic 30" descr="Puzzle pieces">
            <a:extLst>
              <a:ext uri="{FF2B5EF4-FFF2-40B4-BE49-F238E27FC236}">
                <a16:creationId xmlns:a16="http://schemas.microsoft.com/office/drawing/2014/main" id="{FA6F0A66-5619-8E4C-9DEB-45114CB342F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867174" y="2630777"/>
            <a:ext cx="720000" cy="720000"/>
          </a:xfrm>
          <a:prstGeom prst="rect">
            <a:avLst/>
          </a:prstGeom>
        </p:spPr>
      </p:pic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EFA2BE0-FA41-5F49-8C12-B61D497F4739}"/>
              </a:ext>
            </a:extLst>
          </p:cNvPr>
          <p:cNvSpPr/>
          <p:nvPr/>
        </p:nvSpPr>
        <p:spPr>
          <a:xfrm>
            <a:off x="3078000" y="3852000"/>
            <a:ext cx="1584000" cy="1584000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en-DE" sz="2400" dirty="0" err="1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961D6EE-4F6E-0342-B00D-1DF6E1A9862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7189" y="245533"/>
            <a:ext cx="1473335" cy="1182494"/>
          </a:xfrm>
          <a:prstGeom prst="rect">
            <a:avLst/>
          </a:prstGeom>
        </p:spPr>
      </p:pic>
      <p:sp>
        <p:nvSpPr>
          <p:cNvPr id="42" name="Textplatzhalter 2">
            <a:extLst>
              <a:ext uri="{FF2B5EF4-FFF2-40B4-BE49-F238E27FC236}">
                <a16:creationId xmlns:a16="http://schemas.microsoft.com/office/drawing/2014/main" id="{2F571853-C0E1-5444-85F6-C6ED0A8423FE}"/>
              </a:ext>
            </a:extLst>
          </p:cNvPr>
          <p:cNvSpPr txBox="1">
            <a:spLocks/>
          </p:cNvSpPr>
          <p:nvPr/>
        </p:nvSpPr>
        <p:spPr>
          <a:xfrm>
            <a:off x="358774" y="938786"/>
            <a:ext cx="11449049" cy="50999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  <a:defRPr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0850" indent="-23495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6675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535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1760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43" name="Titel 3">
            <a:extLst>
              <a:ext uri="{FF2B5EF4-FFF2-40B4-BE49-F238E27FC236}">
                <a16:creationId xmlns:a16="http://schemas.microsoft.com/office/drawing/2014/main" id="{D4C6FB87-6A2A-8C4F-B76D-34E951A4D4A0}"/>
              </a:ext>
            </a:extLst>
          </p:cNvPr>
          <p:cNvSpPr txBox="1">
            <a:spLocks/>
          </p:cNvSpPr>
          <p:nvPr/>
        </p:nvSpPr>
        <p:spPr>
          <a:xfrm>
            <a:off x="371475" y="324000"/>
            <a:ext cx="11449050" cy="11247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114000"/>
              </a:lnSpc>
              <a:spcBef>
                <a:spcPct val="0"/>
              </a:spcBef>
              <a:buNone/>
              <a:defRPr sz="3200" b="1" kern="1200" cap="all" spc="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Generation of Polarized electrons</a:t>
            </a:r>
            <a:endParaRPr lang="en-US" dirty="0"/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31680674-F5BC-7040-87BB-A5640D9A4F96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243" b="688"/>
          <a:stretch/>
        </p:blipFill>
        <p:spPr>
          <a:xfrm>
            <a:off x="698059" y="1389582"/>
            <a:ext cx="6352461" cy="4647804"/>
          </a:xfrm>
          <a:prstGeom prst="rect">
            <a:avLst/>
          </a:pr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E683D006-8992-C244-83A8-87D7F13D7FD7}"/>
              </a:ext>
            </a:extLst>
          </p:cNvPr>
          <p:cNvSpPr/>
          <p:nvPr/>
        </p:nvSpPr>
        <p:spPr>
          <a:xfrm>
            <a:off x="911424" y="1330804"/>
            <a:ext cx="504056" cy="24425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en-DE" sz="2400" dirty="0" err="1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1115389-9106-DF42-A2AE-EF2C9CA139DD}"/>
              </a:ext>
            </a:extLst>
          </p:cNvPr>
          <p:cNvSpPr txBox="1"/>
          <p:nvPr/>
        </p:nvSpPr>
        <p:spPr>
          <a:xfrm>
            <a:off x="7480652" y="2060848"/>
            <a:ext cx="3839616" cy="3571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</a:pPr>
            <a:r>
              <a:rPr lang="en-US" sz="2000" dirty="0"/>
              <a:t>1</a:t>
            </a:r>
            <a:r>
              <a:rPr lang="en-US" sz="2000" baseline="30000" dirty="0"/>
              <a:t>st</a:t>
            </a:r>
            <a:r>
              <a:rPr lang="en-US" sz="2000" dirty="0"/>
              <a:t> beam at 1064 nm: </a:t>
            </a:r>
            <a:br>
              <a:rPr lang="en-US" sz="2000" dirty="0"/>
            </a:br>
            <a:r>
              <a:rPr lang="en-US" sz="2000" dirty="0"/>
              <a:t>	</a:t>
            </a:r>
            <a:r>
              <a:rPr lang="en-US" spc="-1" dirty="0">
                <a:solidFill>
                  <a:srgbClr val="000000"/>
                </a:solidFill>
                <a:ea typeface="Calibri"/>
              </a:rPr>
              <a:t>Alignment of </a:t>
            </a:r>
            <a:r>
              <a:rPr lang="en-US" spc="-1" dirty="0">
                <a:solidFill>
                  <a:schemeClr val="accent3">
                    <a:lumMod val="75000"/>
                  </a:schemeClr>
                </a:solidFill>
                <a:ea typeface="Calibri"/>
              </a:rPr>
              <a:t>H</a:t>
            </a:r>
            <a:r>
              <a:rPr lang="en-US" spc="-1" dirty="0">
                <a:solidFill>
                  <a:schemeClr val="accent1">
                    <a:lumMod val="60000"/>
                    <a:lumOff val="40000"/>
                  </a:schemeClr>
                </a:solidFill>
                <a:ea typeface="Calibri"/>
              </a:rPr>
              <a:t>Cl </a:t>
            </a:r>
            <a:r>
              <a:rPr lang="en-US" spc="-1" dirty="0">
                <a:solidFill>
                  <a:srgbClr val="000000"/>
                </a:solidFill>
                <a:ea typeface="Calibri"/>
              </a:rPr>
              <a:t>bonds</a:t>
            </a:r>
          </a:p>
          <a:p>
            <a:pPr>
              <a:lnSpc>
                <a:spcPct val="95000"/>
              </a:lnSpc>
            </a:pPr>
            <a:endParaRPr lang="en-US" sz="2000" spc="-1" dirty="0">
              <a:solidFill>
                <a:srgbClr val="000000"/>
              </a:solidFill>
            </a:endParaRPr>
          </a:p>
          <a:p>
            <a:pPr>
              <a:lnSpc>
                <a:spcPct val="95000"/>
              </a:lnSpc>
            </a:pPr>
            <a:endParaRPr lang="en-US" sz="2000" spc="-1" dirty="0">
              <a:solidFill>
                <a:srgbClr val="000000"/>
              </a:solidFill>
            </a:endParaRPr>
          </a:p>
          <a:p>
            <a:pPr>
              <a:lnSpc>
                <a:spcPct val="95000"/>
              </a:lnSpc>
            </a:pPr>
            <a:r>
              <a:rPr lang="en-US" sz="2000" spc="-1" dirty="0">
                <a:solidFill>
                  <a:srgbClr val="000000"/>
                </a:solidFill>
              </a:rPr>
              <a:t>2</a:t>
            </a:r>
            <a:r>
              <a:rPr lang="en-US" sz="2000" spc="-1" baseline="30000" dirty="0">
                <a:solidFill>
                  <a:srgbClr val="000000"/>
                </a:solidFill>
              </a:rPr>
              <a:t>nd</a:t>
            </a:r>
            <a:r>
              <a:rPr lang="en-US" sz="2000" spc="-1" dirty="0">
                <a:solidFill>
                  <a:srgbClr val="000000"/>
                </a:solidFill>
              </a:rPr>
              <a:t> beam at 213 nm:</a:t>
            </a:r>
          </a:p>
          <a:p>
            <a:pPr>
              <a:lnSpc>
                <a:spcPct val="95000"/>
              </a:lnSpc>
            </a:pPr>
            <a:r>
              <a:rPr lang="en-US" spc="-1" dirty="0">
                <a:solidFill>
                  <a:srgbClr val="000000"/>
                </a:solidFill>
                <a:ea typeface="Calibri"/>
              </a:rPr>
              <a:t>	Photo-dissociation &amp; 	</a:t>
            </a:r>
            <a:r>
              <a:rPr lang="en-US" spc="-1" dirty="0">
                <a:ea typeface="Calibri"/>
              </a:rPr>
              <a:t>polarization</a:t>
            </a:r>
            <a:r>
              <a:rPr lang="en-US" spc="-1" dirty="0">
                <a:solidFill>
                  <a:srgbClr val="000000"/>
                </a:solidFill>
                <a:ea typeface="Calibri"/>
              </a:rPr>
              <a:t> transfer to </a:t>
            </a:r>
            <a:r>
              <a:rPr lang="en-US" spc="-1" dirty="0">
                <a:solidFill>
                  <a:schemeClr val="accent3">
                    <a:lumMod val="75000"/>
                  </a:schemeClr>
                </a:solidFill>
                <a:ea typeface="Calibri"/>
              </a:rPr>
              <a:t>H</a:t>
            </a:r>
            <a:r>
              <a:rPr lang="en-US" spc="-1" dirty="0">
                <a:solidFill>
                  <a:srgbClr val="000000"/>
                </a:solidFill>
                <a:ea typeface="Calibri"/>
              </a:rPr>
              <a:t> nuclei</a:t>
            </a:r>
            <a:endParaRPr lang="en-US" spc="-1" dirty="0">
              <a:solidFill>
                <a:srgbClr val="000000"/>
              </a:solidFill>
            </a:endParaRPr>
          </a:p>
          <a:p>
            <a:pPr>
              <a:lnSpc>
                <a:spcPct val="95000"/>
              </a:lnSpc>
            </a:pPr>
            <a:endParaRPr lang="en-US" sz="2400" spc="-1" dirty="0">
              <a:solidFill>
                <a:srgbClr val="000000"/>
              </a:solidFill>
            </a:endParaRPr>
          </a:p>
          <a:p>
            <a:pPr>
              <a:lnSpc>
                <a:spcPct val="95000"/>
              </a:lnSpc>
            </a:pPr>
            <a:endParaRPr lang="en-US" sz="2400" spc="-1" dirty="0">
              <a:solidFill>
                <a:srgbClr val="000000"/>
              </a:solidFill>
            </a:endParaRPr>
          </a:p>
          <a:p>
            <a:pPr>
              <a:lnSpc>
                <a:spcPct val="95000"/>
              </a:lnSpc>
            </a:pPr>
            <a:r>
              <a:rPr lang="en-US" sz="2000" spc="-1" dirty="0">
                <a:solidFill>
                  <a:srgbClr val="000000"/>
                </a:solidFill>
              </a:rPr>
              <a:t>3</a:t>
            </a:r>
            <a:r>
              <a:rPr lang="en-US" sz="2000" spc="-1" baseline="30000" dirty="0">
                <a:solidFill>
                  <a:srgbClr val="000000"/>
                </a:solidFill>
              </a:rPr>
              <a:t>rd</a:t>
            </a:r>
            <a:r>
              <a:rPr lang="en-US" sz="2000" spc="-1" dirty="0">
                <a:solidFill>
                  <a:srgbClr val="000000"/>
                </a:solidFill>
              </a:rPr>
              <a:t> beam at 235 nm:</a:t>
            </a:r>
          </a:p>
          <a:p>
            <a:pPr>
              <a:lnSpc>
                <a:spcPct val="95000"/>
              </a:lnSpc>
            </a:pPr>
            <a:r>
              <a:rPr lang="en-US" spc="-1" dirty="0">
                <a:solidFill>
                  <a:srgbClr val="000000"/>
                </a:solidFill>
              </a:rPr>
              <a:t>	Ionization of </a:t>
            </a:r>
            <a:r>
              <a:rPr lang="en-US" spc="-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Cl</a:t>
            </a:r>
            <a:r>
              <a:rPr lang="en-US" spc="-1" dirty="0">
                <a:solidFill>
                  <a:srgbClr val="000000"/>
                </a:solidFill>
              </a:rPr>
              <a:t> atoms &amp;</a:t>
            </a:r>
          </a:p>
          <a:p>
            <a:pPr>
              <a:lnSpc>
                <a:spcPct val="95000"/>
              </a:lnSpc>
            </a:pPr>
            <a:r>
              <a:rPr lang="en-US" spc="-1" dirty="0">
                <a:solidFill>
                  <a:srgbClr val="000000"/>
                </a:solidFill>
              </a:rPr>
              <a:t>	Expulsion of </a:t>
            </a:r>
            <a:r>
              <a:rPr lang="en-US" spc="-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Cl</a:t>
            </a:r>
            <a:r>
              <a:rPr lang="en-US" spc="-1" dirty="0">
                <a:solidFill>
                  <a:srgbClr val="000000"/>
                </a:solidFill>
              </a:rPr>
              <a:t> ions</a:t>
            </a:r>
            <a:endParaRPr lang="en-US" sz="1600" spc="-1" dirty="0">
              <a:solidFill>
                <a:srgbClr val="000000"/>
              </a:solidFill>
            </a:endParaRP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B99A79A2-B498-1644-832B-D0BEC2DFCB5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2411" y="2132856"/>
            <a:ext cx="565412" cy="5400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8E9F44D6-98B8-024F-9C7E-A690CCC2000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2411" y="3356992"/>
            <a:ext cx="565412" cy="540000"/>
          </a:xfrm>
          <a:prstGeom prst="rect">
            <a:avLst/>
          </a:prstGeom>
        </p:spPr>
      </p:pic>
      <p:sp>
        <p:nvSpPr>
          <p:cNvPr id="51" name="CustomShape 68">
            <a:extLst>
              <a:ext uri="{FF2B5EF4-FFF2-40B4-BE49-F238E27FC236}">
                <a16:creationId xmlns:a16="http://schemas.microsoft.com/office/drawing/2014/main" id="{DDA6A7D5-6493-BB4D-BC90-2F56C14C58F9}"/>
              </a:ext>
            </a:extLst>
          </p:cNvPr>
          <p:cNvSpPr/>
          <p:nvPr/>
        </p:nvSpPr>
        <p:spPr>
          <a:xfrm>
            <a:off x="2061396" y="6091013"/>
            <a:ext cx="3581205" cy="333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400" spc="-1" dirty="0">
                <a:solidFill>
                  <a:schemeClr val="bg1">
                    <a:lumMod val="65000"/>
                  </a:schemeClr>
                </a:solidFill>
                <a:ea typeface="Calibri"/>
              </a:rPr>
              <a:t>Wu et al., New J. Phys. </a:t>
            </a:r>
            <a:r>
              <a:rPr lang="en-US" sz="1400" b="1" spc="-1" dirty="0">
                <a:solidFill>
                  <a:schemeClr val="bg1">
                    <a:lumMod val="65000"/>
                  </a:schemeClr>
                </a:solidFill>
                <a:ea typeface="Calibri"/>
              </a:rPr>
              <a:t>21,</a:t>
            </a:r>
            <a:r>
              <a:rPr lang="en-US" sz="1400" spc="-1" dirty="0">
                <a:solidFill>
                  <a:schemeClr val="bg1">
                    <a:lumMod val="65000"/>
                  </a:schemeClr>
                </a:solidFill>
                <a:ea typeface="Calibri"/>
              </a:rPr>
              <a:t> 073052 (2019)</a:t>
            </a:r>
          </a:p>
          <a:p>
            <a:pPr algn="ctr"/>
            <a:endParaRPr lang="en-US" sz="1400" b="0" strike="noStrike" spc="-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05898F0-B46A-CD43-B86A-D7D533B992B2}"/>
              </a:ext>
            </a:extLst>
          </p:cNvPr>
          <p:cNvSpPr txBox="1"/>
          <p:nvPr/>
        </p:nvSpPr>
        <p:spPr>
          <a:xfrm>
            <a:off x="3191126" y="1614081"/>
            <a:ext cx="1321745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GB" sz="2000" dirty="0"/>
              <a:t>P</a:t>
            </a:r>
            <a:r>
              <a:rPr lang="en-DE" sz="2000" dirty="0"/>
              <a:t>re-</a:t>
            </a:r>
            <a:r>
              <a:rPr lang="en-GB" sz="2000" dirty="0"/>
              <a:t>p</a:t>
            </a:r>
            <a:r>
              <a:rPr lang="en-DE" sz="2000" dirty="0"/>
              <a:t>ol.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B079D72-0746-5242-A777-F9F17E345BB0}"/>
              </a:ext>
            </a:extLst>
          </p:cNvPr>
          <p:cNvSpPr txBox="1"/>
          <p:nvPr/>
        </p:nvSpPr>
        <p:spPr>
          <a:xfrm>
            <a:off x="4893441" y="1615262"/>
            <a:ext cx="118215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US" sz="2000" dirty="0"/>
              <a:t>Un-pol.</a:t>
            </a:r>
            <a:endParaRPr lang="en-DE" sz="2000" dirty="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82CFC36-EC43-1C45-A151-BC0F07C1668F}"/>
              </a:ext>
            </a:extLst>
          </p:cNvPr>
          <p:cNvSpPr/>
          <p:nvPr/>
        </p:nvSpPr>
        <p:spPr>
          <a:xfrm>
            <a:off x="384177" y="1330804"/>
            <a:ext cx="743271" cy="283277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en-DE" sz="2400" dirty="0" err="1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5E11F29-19E8-7542-B764-57F7F04108E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52F4D17-1AD6-42D9-B93A-EB002C62F438}" type="slidenum">
              <a:rPr lang="de-DE" smtClean="0"/>
              <a:pPr/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7855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/>
      <p:bldP spid="14" grpId="0"/>
      <p:bldP spid="17" grpId="0" animBg="1"/>
      <p:bldP spid="18" grpId="0" animBg="1"/>
      <p:bldP spid="19" grpId="0" animBg="1"/>
      <p:bldP spid="34" grpId="0" animBg="1"/>
      <p:bldP spid="34" grpId="1" animBg="1"/>
      <p:bldP spid="46" grpId="0" animBg="1"/>
      <p:bldP spid="47" grpId="0"/>
      <p:bldP spid="51" grpId="0"/>
      <p:bldP spid="52" grpId="0"/>
      <p:bldP spid="52" grpId="1"/>
      <p:bldP spid="53" grpId="0"/>
      <p:bldP spid="53" grpId="1"/>
      <p:bldP spid="5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6">
            <a:extLst>
              <a:ext uri="{FF2B5EF4-FFF2-40B4-BE49-F238E27FC236}">
                <a16:creationId xmlns:a16="http://schemas.microsoft.com/office/drawing/2014/main" id="{BF658A3A-F211-5C4D-A641-76EEA279608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5182" y="1412780"/>
            <a:ext cx="3665675" cy="2196000"/>
          </a:xfrm>
          <a:prstGeom prst="rect">
            <a:avLst/>
          </a:prstGeom>
        </p:spPr>
      </p:pic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43C1A7BA-5941-0443-AEB1-8BCAE9E7E504}"/>
              </a:ext>
            </a:extLst>
          </p:cNvPr>
          <p:cNvSpPr/>
          <p:nvPr/>
        </p:nvSpPr>
        <p:spPr>
          <a:xfrm>
            <a:off x="371475" y="1448780"/>
            <a:ext cx="11449049" cy="2160000"/>
          </a:xfrm>
          <a:prstGeom prst="roundRect">
            <a:avLst/>
          </a:prstGeom>
          <a:noFill/>
          <a:ln w="28575">
            <a:solidFill>
              <a:srgbClr val="023D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2F2BF7EE-003C-724C-B4BA-5F7B76DDB86E}"/>
              </a:ext>
            </a:extLst>
          </p:cNvPr>
          <p:cNvSpPr/>
          <p:nvPr/>
        </p:nvSpPr>
        <p:spPr>
          <a:xfrm>
            <a:off x="358774" y="3789376"/>
            <a:ext cx="11449049" cy="2160000"/>
          </a:xfrm>
          <a:prstGeom prst="roundRect">
            <a:avLst/>
          </a:prstGeom>
          <a:noFill/>
          <a:ln w="28575">
            <a:solidFill>
              <a:srgbClr val="023D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pic>
        <p:nvPicPr>
          <p:cNvPr id="11" name="图片 16">
            <a:extLst>
              <a:ext uri="{FF2B5EF4-FFF2-40B4-BE49-F238E27FC236}">
                <a16:creationId xmlns:a16="http://schemas.microsoft.com/office/drawing/2014/main" id="{7A08AB0D-C45E-AC48-991E-2A3131E9CC49}"/>
              </a:ext>
            </a:extLst>
          </p:cNvPr>
          <p:cNvPicPr/>
          <p:nvPr/>
        </p:nvPicPr>
        <p:blipFill rotWithShape="1">
          <a:blip r:embed="rId4"/>
          <a:srcRect l="1545" t="28040" r="30956" b="33893"/>
          <a:stretch/>
        </p:blipFill>
        <p:spPr>
          <a:xfrm>
            <a:off x="600080" y="3844828"/>
            <a:ext cx="5135880" cy="204909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AFBDD83-C8B6-954D-945F-105ED640199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3748" y="1535176"/>
            <a:ext cx="4749550" cy="194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"/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98F0A64-C0EF-ED4F-B994-5CB2022532C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9" r="3562"/>
          <a:stretch/>
        </p:blipFill>
        <p:spPr>
          <a:xfrm>
            <a:off x="5977266" y="4095375"/>
            <a:ext cx="5733972" cy="15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"/>
          </a:effectLst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0E97B731-1664-F24F-BBFA-1F76891EF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Pre-Polarized electron beams</a:t>
            </a:r>
            <a:br>
              <a:rPr lang="en-US" dirty="0"/>
            </a:br>
            <a:endParaRPr lang="en-DE" dirty="0"/>
          </a:p>
        </p:txBody>
      </p:sp>
      <p:pic>
        <p:nvPicPr>
          <p:cNvPr id="16" name="Bild 6">
            <a:extLst>
              <a:ext uri="{FF2B5EF4-FFF2-40B4-BE49-F238E27FC236}">
                <a16:creationId xmlns:a16="http://schemas.microsoft.com/office/drawing/2014/main" id="{59C9BDC1-B976-FF47-A577-62BDD5E6A0C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/>
        </p:blipFill>
        <p:spPr>
          <a:xfrm>
            <a:off x="10992544" y="326241"/>
            <a:ext cx="815279" cy="815279"/>
          </a:xfrm>
          <a:prstGeom prst="rect">
            <a:avLst/>
          </a:prstGeom>
          <a:ln>
            <a:noFill/>
          </a:ln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A342EE41-16CF-2B4B-97D2-31E969640F9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52F4D17-1AD6-42D9-B93A-EB002C62F438}" type="slidenum">
              <a:rPr lang="de-DE" smtClean="0"/>
              <a:pPr/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10613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FC94FE6-2EA2-0E4B-9255-6A50BDB5219C}"/>
              </a:ext>
            </a:extLst>
          </p:cNvPr>
          <p:cNvSpPr>
            <a:spLocks noChangeAspect="1"/>
          </p:cNvSpPr>
          <p:nvPr/>
        </p:nvSpPr>
        <p:spPr>
          <a:xfrm>
            <a:off x="3143672" y="2273484"/>
            <a:ext cx="1440000" cy="1440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en-DE" sz="2400" dirty="0" err="1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275C8D-AC78-7F42-B791-BFEEB84CA4FA}"/>
              </a:ext>
            </a:extLst>
          </p:cNvPr>
          <p:cNvSpPr txBox="1"/>
          <p:nvPr/>
        </p:nvSpPr>
        <p:spPr>
          <a:xfrm>
            <a:off x="1271464" y="2771885"/>
            <a:ext cx="1728192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5000"/>
              </a:lnSpc>
            </a:pPr>
            <a:r>
              <a:rPr lang="en-DE" sz="2000" dirty="0"/>
              <a:t>Protons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4DD23A2-D104-FE4D-AD60-BAD5346FAC91}"/>
              </a:ext>
            </a:extLst>
          </p:cNvPr>
          <p:cNvSpPr txBox="1"/>
          <p:nvPr/>
        </p:nvSpPr>
        <p:spPr>
          <a:xfrm>
            <a:off x="1271464" y="4428069"/>
            <a:ext cx="1728192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5000"/>
              </a:lnSpc>
            </a:pPr>
            <a:r>
              <a:rPr lang="en-DE" sz="2000" dirty="0"/>
              <a:t>Electrons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2281FD20-1E16-E848-A328-4989CE2DB3B6}"/>
              </a:ext>
            </a:extLst>
          </p:cNvPr>
          <p:cNvSpPr>
            <a:spLocks noChangeAspect="1"/>
          </p:cNvSpPr>
          <p:nvPr/>
        </p:nvSpPr>
        <p:spPr>
          <a:xfrm>
            <a:off x="4769828" y="2273484"/>
            <a:ext cx="1440000" cy="144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en-DE" sz="2400" dirty="0" err="1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1E4F210C-E698-0F41-9FAB-F8AE116BCD4F}"/>
              </a:ext>
            </a:extLst>
          </p:cNvPr>
          <p:cNvSpPr>
            <a:spLocks noChangeAspect="1"/>
          </p:cNvSpPr>
          <p:nvPr/>
        </p:nvSpPr>
        <p:spPr>
          <a:xfrm>
            <a:off x="3154290" y="3929668"/>
            <a:ext cx="1440000" cy="1440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en-DE" sz="2400" dirty="0" err="1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101DBE48-C76D-E441-87E1-E4C738FC5529}"/>
              </a:ext>
            </a:extLst>
          </p:cNvPr>
          <p:cNvSpPr>
            <a:spLocks noChangeAspect="1"/>
          </p:cNvSpPr>
          <p:nvPr/>
        </p:nvSpPr>
        <p:spPr>
          <a:xfrm>
            <a:off x="4769828" y="3929668"/>
            <a:ext cx="1440000" cy="144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en-DE" sz="2400" dirty="0" err="1"/>
          </a:p>
        </p:txBody>
      </p:sp>
      <p:pic>
        <p:nvPicPr>
          <p:cNvPr id="21" name="Graphic 20" descr="Irritant">
            <a:extLst>
              <a:ext uri="{FF2B5EF4-FFF2-40B4-BE49-F238E27FC236}">
                <a16:creationId xmlns:a16="http://schemas.microsoft.com/office/drawing/2014/main" id="{01D8C58C-371D-BE4E-9E73-D1E1971A53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24519" y="2633484"/>
            <a:ext cx="720000" cy="720000"/>
          </a:xfrm>
          <a:prstGeom prst="rect">
            <a:avLst/>
          </a:prstGeom>
        </p:spPr>
      </p:pic>
      <p:pic>
        <p:nvPicPr>
          <p:cNvPr id="25" name="Graphic 24" descr="Lightbulb and gear">
            <a:extLst>
              <a:ext uri="{FF2B5EF4-FFF2-40B4-BE49-F238E27FC236}">
                <a16:creationId xmlns:a16="http://schemas.microsoft.com/office/drawing/2014/main" id="{43D20690-C5A9-8F43-B6E9-27FD14F76C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133588" y="4289668"/>
            <a:ext cx="720000" cy="720000"/>
          </a:xfrm>
          <a:prstGeom prst="rect">
            <a:avLst/>
          </a:prstGeom>
        </p:spPr>
      </p:pic>
      <p:pic>
        <p:nvPicPr>
          <p:cNvPr id="26" name="Graphic 25" descr="Lightbulb and gear">
            <a:extLst>
              <a:ext uri="{FF2B5EF4-FFF2-40B4-BE49-F238E27FC236}">
                <a16:creationId xmlns:a16="http://schemas.microsoft.com/office/drawing/2014/main" id="{A615BD89-78E1-3D42-A723-BCF90D494E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503672" y="4289668"/>
            <a:ext cx="720000" cy="720000"/>
          </a:xfrm>
          <a:prstGeom prst="rect">
            <a:avLst/>
          </a:prstGeom>
        </p:spPr>
      </p:pic>
      <p:pic>
        <p:nvPicPr>
          <p:cNvPr id="27" name="Graphic 26" descr="Lightbulb and gear">
            <a:extLst>
              <a:ext uri="{FF2B5EF4-FFF2-40B4-BE49-F238E27FC236}">
                <a16:creationId xmlns:a16="http://schemas.microsoft.com/office/drawing/2014/main" id="{1C92B601-25A0-9746-8953-2D31B512EDC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54290" y="2630777"/>
            <a:ext cx="720000" cy="720000"/>
          </a:xfrm>
          <a:prstGeom prst="rect">
            <a:avLst/>
          </a:prstGeom>
        </p:spPr>
      </p:pic>
      <p:pic>
        <p:nvPicPr>
          <p:cNvPr id="31" name="Graphic 30" descr="Puzzle pieces">
            <a:extLst>
              <a:ext uri="{FF2B5EF4-FFF2-40B4-BE49-F238E27FC236}">
                <a16:creationId xmlns:a16="http://schemas.microsoft.com/office/drawing/2014/main" id="{FA6F0A66-5619-8E4C-9DEB-45114CB342F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867174" y="2630777"/>
            <a:ext cx="720000" cy="720000"/>
          </a:xfrm>
          <a:prstGeom prst="rect">
            <a:avLst/>
          </a:prstGeom>
        </p:spPr>
      </p:pic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EFA2BE0-FA41-5F49-8C12-B61D497F4739}"/>
              </a:ext>
            </a:extLst>
          </p:cNvPr>
          <p:cNvSpPr/>
          <p:nvPr/>
        </p:nvSpPr>
        <p:spPr>
          <a:xfrm>
            <a:off x="4698000" y="3852000"/>
            <a:ext cx="1584000" cy="1584000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en-DE" sz="2400" dirty="0" err="1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961D6EE-4F6E-0342-B00D-1DF6E1A9862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98134" y="257970"/>
            <a:ext cx="1473335" cy="1157620"/>
          </a:xfrm>
          <a:prstGeom prst="rect">
            <a:avLst/>
          </a:prstGeom>
        </p:spPr>
      </p:pic>
      <p:sp>
        <p:nvSpPr>
          <p:cNvPr id="43" name="Titel 3">
            <a:extLst>
              <a:ext uri="{FF2B5EF4-FFF2-40B4-BE49-F238E27FC236}">
                <a16:creationId xmlns:a16="http://schemas.microsoft.com/office/drawing/2014/main" id="{D4C6FB87-6A2A-8C4F-B76D-34E951A4D4A0}"/>
              </a:ext>
            </a:extLst>
          </p:cNvPr>
          <p:cNvSpPr txBox="1">
            <a:spLocks/>
          </p:cNvSpPr>
          <p:nvPr/>
        </p:nvSpPr>
        <p:spPr>
          <a:xfrm>
            <a:off x="371475" y="324000"/>
            <a:ext cx="11449050" cy="11247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114000"/>
              </a:lnSpc>
              <a:spcBef>
                <a:spcPct val="0"/>
              </a:spcBef>
              <a:buNone/>
              <a:defRPr sz="3200" b="1" kern="1200" cap="all" spc="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Polarized electrons </a:t>
            </a:r>
            <a:r>
              <a:rPr lang="en-GB" dirty="0"/>
              <a:t>by lasers </a:t>
            </a:r>
          </a:p>
          <a:p>
            <a:endParaRPr lang="en-US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E683D006-8992-C244-83A8-87D7F13D7FD7}"/>
              </a:ext>
            </a:extLst>
          </p:cNvPr>
          <p:cNvSpPr/>
          <p:nvPr/>
        </p:nvSpPr>
        <p:spPr>
          <a:xfrm>
            <a:off x="911424" y="1330804"/>
            <a:ext cx="504056" cy="24425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en-DE" sz="2400" dirty="0" err="1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383AE98-1BAE-2249-B920-2EE7F6A1606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212" y="1010777"/>
            <a:ext cx="4430156" cy="4680000"/>
          </a:xfrm>
          <a:prstGeom prst="rect">
            <a:avLst/>
          </a:prstGeom>
        </p:spPr>
      </p:pic>
      <p:sp>
        <p:nvSpPr>
          <p:cNvPr id="28" name="CustomShape 68">
            <a:extLst>
              <a:ext uri="{FF2B5EF4-FFF2-40B4-BE49-F238E27FC236}">
                <a16:creationId xmlns:a16="http://schemas.microsoft.com/office/drawing/2014/main" id="{F69FB600-3FEE-8C4A-BDCF-AEB40C2C789B}"/>
              </a:ext>
            </a:extLst>
          </p:cNvPr>
          <p:cNvSpPr/>
          <p:nvPr/>
        </p:nvSpPr>
        <p:spPr>
          <a:xfrm>
            <a:off x="371475" y="5972782"/>
            <a:ext cx="5392568" cy="333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400" spc="-1" dirty="0">
                <a:solidFill>
                  <a:schemeClr val="bg1">
                    <a:lumMod val="65000"/>
                  </a:schemeClr>
                </a:solidFill>
                <a:ea typeface="Calibri"/>
              </a:rPr>
              <a:t>Del Sorbo et al., Plasma Phys. Control. Fusion </a:t>
            </a:r>
            <a:r>
              <a:rPr lang="en-US" sz="1400" b="1" spc="-1" dirty="0">
                <a:solidFill>
                  <a:schemeClr val="bg1">
                    <a:lumMod val="65000"/>
                  </a:schemeClr>
                </a:solidFill>
                <a:ea typeface="Calibri"/>
              </a:rPr>
              <a:t>60,</a:t>
            </a:r>
            <a:r>
              <a:rPr lang="en-US" sz="1400" spc="-1" dirty="0">
                <a:solidFill>
                  <a:schemeClr val="bg1">
                    <a:lumMod val="65000"/>
                  </a:schemeClr>
                </a:solidFill>
                <a:ea typeface="Calibri"/>
              </a:rPr>
              <a:t> 064003 (2018)</a:t>
            </a:r>
          </a:p>
          <a:p>
            <a:pPr algn="ctr"/>
            <a:endParaRPr lang="en-US" sz="1400" b="0" strike="noStrike" spc="-1" dirty="0">
              <a:solidFill>
                <a:schemeClr val="bg1">
                  <a:lumMod val="6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A37DC3F-D106-D043-A46C-77DCD5FE9192}"/>
                  </a:ext>
                </a:extLst>
              </p:cNvPr>
              <p:cNvSpPr txBox="1"/>
              <p:nvPr/>
            </p:nvSpPr>
            <p:spPr>
              <a:xfrm>
                <a:off x="6714511" y="2029946"/>
                <a:ext cx="5093312" cy="313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7800" indent="-177800">
                  <a:lnSpc>
                    <a:spcPct val="95000"/>
                  </a:lnSpc>
                  <a:buFont typeface="Arial" panose="020B0604020202020204" pitchFamily="34" charset="0"/>
                  <a:buChar char="•"/>
                </a:pPr>
                <a:r>
                  <a:rPr lang="en-GB" sz="2000" dirty="0"/>
                  <a:t>two counter-propagating circularly polarized lasers produce a standing wave</a:t>
                </a:r>
              </a:p>
              <a:p>
                <a:pPr marL="177800" indent="-177800">
                  <a:lnSpc>
                    <a:spcPct val="95000"/>
                  </a:lnSpc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 marL="177800" indent="-177800">
                  <a:lnSpc>
                    <a:spcPct val="95000"/>
                  </a:lnSpc>
                  <a:buFont typeface="Arial" panose="020B0604020202020204" pitchFamily="34" charset="0"/>
                  <a:buChar char="•"/>
                </a:pPr>
                <a:r>
                  <a:rPr lang="en-GB" sz="2000" b="1" i="1" dirty="0"/>
                  <a:t>E </a:t>
                </a:r>
                <a:r>
                  <a:rPr lang="en-GB" sz="2000" dirty="0"/>
                  <a:t>rotates with constant amplitude at </a:t>
                </a:r>
                <a:br>
                  <a:rPr lang="en-GB" sz="2000" dirty="0"/>
                </a:br>
                <a:r>
                  <a:rPr lang="en-GB" sz="2000" i="1" dirty="0"/>
                  <a:t>z</a:t>
                </a:r>
                <a:r>
                  <a:rPr lang="en-GB" sz="500" dirty="0"/>
                  <a:t> </a:t>
                </a:r>
                <a:r>
                  <a:rPr lang="en-GB" sz="2000" dirty="0"/>
                  <a:t>=</a:t>
                </a:r>
                <a:r>
                  <a:rPr lang="en-GB" sz="500" dirty="0"/>
                  <a:t> </a:t>
                </a:r>
                <a:r>
                  <a:rPr lang="en-GB" sz="2000" dirty="0"/>
                  <a:t>0, inducing the rotation of any e</a:t>
                </a:r>
                <a:r>
                  <a:rPr lang="en-GB" sz="2000" baseline="30000" dirty="0"/>
                  <a:t>-</a:t>
                </a:r>
              </a:p>
              <a:p>
                <a:pPr marL="177800" indent="-177800">
                  <a:lnSpc>
                    <a:spcPct val="95000"/>
                  </a:lnSpc>
                  <a:buFont typeface="Arial" panose="020B0604020202020204" pitchFamily="34" charset="0"/>
                  <a:buChar char="•"/>
                </a:pPr>
                <a:endParaRPr lang="en-GB" sz="2400" dirty="0"/>
              </a:p>
              <a:p>
                <a:pPr marL="177800" indent="-177800">
                  <a:lnSpc>
                    <a:spcPct val="95000"/>
                  </a:lnSpc>
                  <a:buFont typeface="Arial" panose="020B0604020202020204" pitchFamily="34" charset="0"/>
                  <a:buChar char="•"/>
                </a:pPr>
                <a:r>
                  <a:rPr lang="en-GB" sz="2000" dirty="0"/>
                  <a:t>e</a:t>
                </a:r>
                <a:r>
                  <a:rPr lang="en-GB" sz="2000" baseline="30000" dirty="0"/>
                  <a:t>-</a:t>
                </a:r>
                <a:r>
                  <a:rPr lang="en-GB" sz="2000" dirty="0"/>
                  <a:t> tend to align its spin </a:t>
                </a:r>
                <a:r>
                  <a:rPr lang="en-GB" sz="2000" i="1" dirty="0"/>
                  <a:t>s</a:t>
                </a:r>
                <a:r>
                  <a:rPr lang="en-GB" sz="2000" dirty="0"/>
                  <a:t> antiparallel to vector </a:t>
                </a:r>
                <a:r>
                  <a:rPr lang="en-GB" sz="2000" b="1" i="1" dirty="0"/>
                  <a:t>E </a:t>
                </a:r>
                <a:r>
                  <a:rPr lang="en-GB" sz="2000" b="1" dirty="0"/>
                  <a:t>x </a:t>
                </a:r>
                <a14:m>
                  <m:oMath xmlns:m="http://schemas.openxmlformats.org/officeDocument/2006/math">
                    <m:r>
                      <a:rPr lang="en-GB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𝜷</m:t>
                    </m:r>
                  </m:oMath>
                </a14:m>
                <a:endParaRPr lang="en-GB" sz="2400" dirty="0"/>
              </a:p>
              <a:p>
                <a:pPr marL="177800" indent="-177800">
                  <a:lnSpc>
                    <a:spcPct val="95000"/>
                  </a:lnSpc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 algn="l">
                  <a:lnSpc>
                    <a:spcPct val="95000"/>
                  </a:lnSpc>
                </a:pPr>
                <a:endParaRPr lang="en-DE" sz="2400" dirty="0" err="1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A37DC3F-D106-D043-A46C-77DCD5FE91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4511" y="2029946"/>
                <a:ext cx="5093312" cy="3133165"/>
              </a:xfrm>
              <a:prstGeom prst="rect">
                <a:avLst/>
              </a:prstGeom>
              <a:blipFill>
                <a:blip r:embed="rId11"/>
                <a:stretch>
                  <a:fillRect l="-995" t="-1210" r="-249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445442C0-1AF8-7845-8350-7F069BF0F68E}"/>
              </a:ext>
            </a:extLst>
          </p:cNvPr>
          <p:cNvSpPr txBox="1"/>
          <p:nvPr/>
        </p:nvSpPr>
        <p:spPr>
          <a:xfrm>
            <a:off x="3191126" y="1614081"/>
            <a:ext cx="1321745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GB" sz="2000" dirty="0"/>
              <a:t>P</a:t>
            </a:r>
            <a:r>
              <a:rPr lang="en-DE" sz="2000" dirty="0"/>
              <a:t>re-</a:t>
            </a:r>
            <a:r>
              <a:rPr lang="en-GB" sz="2000" dirty="0"/>
              <a:t>p</a:t>
            </a:r>
            <a:r>
              <a:rPr lang="en-DE" sz="2000" dirty="0"/>
              <a:t>ol.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BBC490B-09E8-0D4C-A7EE-661E75FCB4AD}"/>
              </a:ext>
            </a:extLst>
          </p:cNvPr>
          <p:cNvSpPr txBox="1"/>
          <p:nvPr/>
        </p:nvSpPr>
        <p:spPr>
          <a:xfrm>
            <a:off x="4893441" y="1615262"/>
            <a:ext cx="118215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US" sz="2000" dirty="0"/>
              <a:t>Un-pol.</a:t>
            </a:r>
            <a:endParaRPr lang="en-DE" sz="2000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43886191-1389-4B40-9B42-B8E78F35EE1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52F4D17-1AD6-42D9-B93A-EB002C62F438}" type="slidenum">
              <a:rPr lang="de-DE" smtClean="0"/>
              <a:pPr/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66129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/>
      <p:bldP spid="14" grpId="0"/>
      <p:bldP spid="17" grpId="0" animBg="1"/>
      <p:bldP spid="18" grpId="0" animBg="1"/>
      <p:bldP spid="19" grpId="0" animBg="1"/>
      <p:bldP spid="34" grpId="0" animBg="1"/>
      <p:bldP spid="34" grpId="1" animBg="1"/>
      <p:bldP spid="46" grpId="0" animBg="1"/>
      <p:bldP spid="28" grpId="0"/>
      <p:bldP spid="10" grpId="0"/>
      <p:bldP spid="30" grpId="1"/>
      <p:bldP spid="30" grpId="2"/>
      <p:bldP spid="32" grpId="1"/>
      <p:bldP spid="32" grpId="2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D3C0EC-1A8D-C54A-8B65-63D4FCAC3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Polarized Positrons </a:t>
            </a:r>
            <a:r>
              <a:rPr lang="en-GB" dirty="0"/>
              <a:t>by lasers </a:t>
            </a:r>
            <a:br>
              <a:rPr lang="en-GB" dirty="0"/>
            </a:br>
            <a:endParaRPr lang="en-DE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8880EE8-892F-9E4C-ACDF-227D57C73E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5109" y="1224671"/>
            <a:ext cx="6996378" cy="2520000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155ADC-8AD1-3146-B16B-96510B819D6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8" name="CustomShape 68">
            <a:extLst>
              <a:ext uri="{FF2B5EF4-FFF2-40B4-BE49-F238E27FC236}">
                <a16:creationId xmlns:a16="http://schemas.microsoft.com/office/drawing/2014/main" id="{9984B13F-45B5-004C-8281-A3E901859E7F}"/>
              </a:ext>
            </a:extLst>
          </p:cNvPr>
          <p:cNvSpPr/>
          <p:nvPr/>
        </p:nvSpPr>
        <p:spPr>
          <a:xfrm>
            <a:off x="3994982" y="3697196"/>
            <a:ext cx="4500389" cy="333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400" spc="-1" dirty="0">
                <a:solidFill>
                  <a:schemeClr val="bg1">
                    <a:lumMod val="65000"/>
                  </a:schemeClr>
                </a:solidFill>
                <a:ea typeface="Calibri"/>
              </a:rPr>
              <a:t>Chen et al., Phys. Phys. Rev. Lett. </a:t>
            </a:r>
            <a:r>
              <a:rPr lang="en-US" sz="1400" b="1" spc="-1" dirty="0">
                <a:solidFill>
                  <a:schemeClr val="bg1">
                    <a:lumMod val="65000"/>
                  </a:schemeClr>
                </a:solidFill>
                <a:ea typeface="Calibri"/>
              </a:rPr>
              <a:t>123,</a:t>
            </a:r>
            <a:r>
              <a:rPr lang="en-US" sz="1400" spc="-1" dirty="0">
                <a:solidFill>
                  <a:schemeClr val="bg1">
                    <a:lumMod val="65000"/>
                  </a:schemeClr>
                </a:solidFill>
                <a:ea typeface="Calibri"/>
              </a:rPr>
              <a:t> 174801 (2019)</a:t>
            </a:r>
          </a:p>
          <a:p>
            <a:pPr algn="ctr"/>
            <a:endParaRPr lang="en-US" sz="1400" b="0" strike="noStrike" spc="-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D8A626-49F9-EF48-9B2B-330A3A35556C}"/>
              </a:ext>
            </a:extLst>
          </p:cNvPr>
          <p:cNvSpPr txBox="1"/>
          <p:nvPr/>
        </p:nvSpPr>
        <p:spPr>
          <a:xfrm>
            <a:off x="358774" y="4194128"/>
            <a:ext cx="11569874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intense linearly polarized </a:t>
            </a:r>
            <a:r>
              <a:rPr lang="en-GB" sz="2000" dirty="0" err="1"/>
              <a:t>two-color</a:t>
            </a:r>
            <a:r>
              <a:rPr lang="en-GB" sz="2000" dirty="0"/>
              <a:t> laser pulse collides head-on with unpolarized relativistic e</a:t>
            </a:r>
            <a:r>
              <a:rPr lang="en-GB" sz="2000" baseline="30000" dirty="0"/>
              <a:t>-</a:t>
            </a:r>
            <a:r>
              <a:rPr lang="en-GB" sz="2000" dirty="0"/>
              <a:t> beam</a:t>
            </a:r>
          </a:p>
          <a:p>
            <a:pPr marL="177800" indent="-177800">
              <a:lnSpc>
                <a:spcPct val="95000"/>
              </a:lnSpc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177800" indent="-1778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emission of photons in the forward direction decaying into polarized e</a:t>
            </a:r>
            <a:r>
              <a:rPr lang="en-GB" sz="2000" baseline="30000" dirty="0"/>
              <a:t>+</a:t>
            </a:r>
            <a:r>
              <a:rPr lang="en-GB" sz="2000" dirty="0"/>
              <a:t>/e</a:t>
            </a:r>
            <a:r>
              <a:rPr lang="en-GB" sz="2000" baseline="30000" dirty="0"/>
              <a:t>−</a:t>
            </a:r>
            <a:r>
              <a:rPr lang="en-GB" sz="2000" dirty="0"/>
              <a:t> pairs</a:t>
            </a:r>
          </a:p>
          <a:p>
            <a:pPr marL="177800" indent="-177800">
              <a:lnSpc>
                <a:spcPct val="95000"/>
              </a:lnSpc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177800" indent="-1778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spins parallel &amp; antiparallel to laser’s magnetic field direction</a:t>
            </a:r>
          </a:p>
          <a:p>
            <a:pPr marL="177800" indent="-177800">
              <a:lnSpc>
                <a:spcPct val="95000"/>
              </a:lnSpc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177800" indent="-1778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small divergence angle in propagation direction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AD84F5E-B941-204E-9196-E225CD16F2F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52F4D17-1AD6-42D9-B93A-EB002C62F438}" type="slidenum">
              <a:rPr lang="de-DE" smtClean="0"/>
              <a:pPr/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9042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43E6A-85CA-184A-BD2A-A13EEF11D7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Polarization in plasmas???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6B21268-2E8F-664B-BB27-ACCB437F441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71475" y="1563143"/>
                <a:ext cx="11449050" cy="4214255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sz="2000" dirty="0"/>
                  <a:t>Typical energy of (proton) spin states:</a:t>
                </a:r>
              </a:p>
              <a:p>
                <a:pPr marL="0" indent="0">
                  <a:buNone/>
                </a:pPr>
                <a:r>
                  <a:rPr lang="en-US" sz="2000" dirty="0"/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spin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=6∙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−8</m:t>
                        </m:r>
                      </m:sup>
                    </m:sSup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eV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∙1000</m:t>
                    </m:r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</m:t>
                    </m:r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≈1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meV</m:t>
                    </m:r>
                  </m:oMath>
                </a14:m>
                <a:endParaRPr lang="en-US" sz="2000" dirty="0"/>
              </a:p>
              <a:p>
                <a:endParaRPr lang="en-US" sz="2000" dirty="0"/>
              </a:p>
              <a:p>
                <a:r>
                  <a:rPr lang="en-US" sz="2000" dirty="0"/>
                  <a:t>Typical temperature of the plasma:</a:t>
                </a:r>
              </a:p>
              <a:p>
                <a:pPr marL="230188" indent="0">
                  <a:buNone/>
                </a:pPr>
                <a:r>
                  <a:rPr lang="en-US" sz="2000" dirty="0"/>
                  <a:t>10</a:t>
                </a:r>
                <a:r>
                  <a:rPr lang="en-US" sz="2000" baseline="30000" dirty="0"/>
                  <a:t>8</a:t>
                </a:r>
                <a:r>
                  <a:rPr lang="en-US" sz="2000" dirty="0"/>
                  <a:t> K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sz="2000" dirty="0"/>
                  <a:t> 10 keV</a:t>
                </a:r>
              </a:p>
              <a:p>
                <a:pPr marL="230188" indent="0">
                  <a:buNone/>
                </a:pPr>
                <a:endParaRPr lang="en-US" sz="2000" dirty="0"/>
              </a:p>
              <a:p>
                <a:pPr marL="230188" indent="0">
                  <a:buNone/>
                </a:pPr>
                <a:r>
                  <a:rPr lang="en-US" sz="2000" dirty="0"/>
                  <a:t>  occupation probability of both spin states </a:t>
                </a:r>
                <a:br>
                  <a:rPr lang="en-US" sz="2000" dirty="0"/>
                </a:br>
                <a:r>
                  <a:rPr lang="en-US" sz="2000" dirty="0"/>
                  <a:t>	(almost) equal in thermal equilibrium</a:t>
                </a:r>
                <a:br>
                  <a:rPr lang="en-US" sz="2000" dirty="0"/>
                </a:br>
                <a:endParaRPr lang="en-US" sz="2000" dirty="0"/>
              </a:p>
              <a:p>
                <a:pPr marL="230188" indent="0">
                  <a:buNone/>
                </a:pPr>
                <a:r>
                  <a:rPr lang="en-US" sz="2000" dirty="0"/>
                  <a:t>      </a:t>
                </a:r>
                <a:r>
                  <a:rPr lang="en-US" sz="2000" dirty="0">
                    <a:solidFill>
                      <a:srgbClr val="FF0000"/>
                    </a:solidFill>
                  </a:rPr>
                  <a:t>no polarization </a:t>
                </a:r>
                <a:r>
                  <a:rPr lang="en-US" sz="2000" dirty="0"/>
                  <a:t>(in thermal equilibrium)</a:t>
                </a:r>
              </a:p>
              <a:p>
                <a:pPr marL="14288" indent="0"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6B21268-2E8F-664B-BB27-ACCB437F441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71475" y="1563143"/>
                <a:ext cx="11449050" cy="4214255"/>
              </a:xfrm>
              <a:blipFill>
                <a:blip r:embed="rId3"/>
                <a:stretch>
                  <a:fillRect l="-1441" t="-179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98C889D9-54FE-EA44-B0E0-06B071BF9C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016" y="1838636"/>
            <a:ext cx="5400600" cy="3822612"/>
          </a:xfrm>
          <a:prstGeom prst="rect">
            <a:avLst/>
          </a:prstGeom>
        </p:spPr>
      </p:pic>
      <p:sp>
        <p:nvSpPr>
          <p:cNvPr id="9" name="Right Arrow 8">
            <a:extLst>
              <a:ext uri="{FF2B5EF4-FFF2-40B4-BE49-F238E27FC236}">
                <a16:creationId xmlns:a16="http://schemas.microsoft.com/office/drawing/2014/main" id="{320C4B4E-330A-A94D-A5A3-668AD5BE7212}"/>
              </a:ext>
            </a:extLst>
          </p:cNvPr>
          <p:cNvSpPr/>
          <p:nvPr/>
        </p:nvSpPr>
        <p:spPr>
          <a:xfrm>
            <a:off x="371475" y="4131390"/>
            <a:ext cx="288032" cy="1617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7674B478-C139-6940-8B6C-12BAE87C21EF}"/>
              </a:ext>
            </a:extLst>
          </p:cNvPr>
          <p:cNvSpPr/>
          <p:nvPr/>
        </p:nvSpPr>
        <p:spPr>
          <a:xfrm>
            <a:off x="659507" y="5157192"/>
            <a:ext cx="288032" cy="1617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38DF81-3E21-6448-9111-57A9ABEBF04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52F4D17-1AD6-42D9-B93A-EB002C62F438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8685E853-637B-174D-BD93-9AA96A0E452D}"/>
              </a:ext>
            </a:extLst>
          </p:cNvPr>
          <p:cNvSpPr/>
          <p:nvPr/>
        </p:nvSpPr>
        <p:spPr>
          <a:xfrm>
            <a:off x="6960097" y="1527021"/>
            <a:ext cx="42484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20212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Boltzmann factor as a function of temperature for several energy differences </a:t>
            </a:r>
            <a:r>
              <a:rPr lang="en-US" sz="1400" dirty="0">
                <a:solidFill>
                  <a:srgbClr val="202122"/>
                </a:solidFill>
                <a:latin typeface="Symbol" pitchFamily="2" charset="2"/>
                <a:cs typeface="Calibri" panose="020F0502020204030204" pitchFamily="34" charset="0"/>
              </a:rPr>
              <a:t>D</a:t>
            </a:r>
            <a:r>
              <a:rPr lang="en-US" sz="1400" i="1" dirty="0">
                <a:solidFill>
                  <a:srgbClr val="20212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 </a:t>
            </a:r>
            <a:r>
              <a:rPr lang="en-US" sz="1400" dirty="0">
                <a:solidFill>
                  <a:srgbClr val="20212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(taken from Wikipedia)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48621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CustomShape 2"/>
          <p:cNvSpPr/>
          <p:nvPr/>
        </p:nvSpPr>
        <p:spPr>
          <a:xfrm>
            <a:off x="358920" y="938880"/>
            <a:ext cx="11448360" cy="509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687" name="Picture 26"/>
          <p:cNvPicPr/>
          <p:nvPr/>
        </p:nvPicPr>
        <p:blipFill>
          <a:blip r:embed="rId3"/>
          <a:stretch/>
        </p:blipFill>
        <p:spPr>
          <a:xfrm>
            <a:off x="4896000" y="2169000"/>
            <a:ext cx="2399400" cy="1799280"/>
          </a:xfrm>
          <a:prstGeom prst="round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688" name="CustomShape 3"/>
          <p:cNvSpPr/>
          <p:nvPr/>
        </p:nvSpPr>
        <p:spPr>
          <a:xfrm>
            <a:off x="7821720" y="764640"/>
            <a:ext cx="3599280" cy="262584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2000" tIns="72000" rIns="72000" bIns="72000"/>
          <a:lstStyle/>
          <a:p>
            <a:pPr>
              <a:lnSpc>
                <a:spcPct val="114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Shanghai Institute of Optics and Fine Mechanics</a:t>
            </a:r>
            <a:endParaRPr lang="en-US" sz="1800" b="0" strike="noStrike" spc="-1" dirty="0">
              <a:latin typeface="Arial"/>
            </a:endParaRPr>
          </a:p>
          <a:p>
            <a:pPr marL="266760" indent="-266040">
              <a:lnSpc>
                <a:spcPct val="114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Baifei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Shen</a:t>
            </a:r>
            <a:endParaRPr lang="en-US" sz="1600" b="0" strike="noStrike" spc="-1" dirty="0">
              <a:latin typeface="Arial"/>
            </a:endParaRPr>
          </a:p>
          <a:p>
            <a:pPr marL="266760" indent="-266040">
              <a:lnSpc>
                <a:spcPct val="114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Jiancai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Xu </a:t>
            </a:r>
            <a:endParaRPr lang="en-US" sz="1600" b="0" strike="noStrike" spc="-1" dirty="0">
              <a:latin typeface="Arial"/>
            </a:endParaRPr>
          </a:p>
          <a:p>
            <a:pPr marL="266760" indent="-266040">
              <a:lnSpc>
                <a:spcPct val="114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Liangliang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Ji</a:t>
            </a:r>
            <a:endParaRPr lang="en-US" sz="1600" b="0" strike="noStrike" spc="-1" dirty="0">
              <a:latin typeface="Arial"/>
            </a:endParaRPr>
          </a:p>
          <a:p>
            <a:pPr marL="266760" indent="-266040">
              <a:lnSpc>
                <a:spcPct val="114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Lingang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Zhang</a:t>
            </a:r>
            <a:endParaRPr lang="en-US" sz="1600" b="0" strike="noStrike" spc="-1" dirty="0">
              <a:latin typeface="Arial"/>
            </a:endParaRPr>
          </a:p>
          <a:p>
            <a:pPr marL="266760" indent="-266040">
              <a:lnSpc>
                <a:spcPct val="114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Yitong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Wu </a:t>
            </a:r>
            <a:endParaRPr lang="en-US" sz="1600" b="0" strike="noStrike" spc="-1" dirty="0">
              <a:latin typeface="Arial"/>
            </a:endParaRPr>
          </a:p>
          <a:p>
            <a:pPr marL="266760" indent="-266040">
              <a:lnSpc>
                <a:spcPct val="114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Xuesong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Geng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lang="en-US" sz="1600" b="0" strike="noStrike" spc="-1" dirty="0">
              <a:latin typeface="Arial"/>
            </a:endParaRPr>
          </a:p>
          <a:p>
            <a:pPr>
              <a:lnSpc>
                <a:spcPct val="114000"/>
              </a:lnSpc>
            </a:pPr>
            <a:endParaRPr lang="en-US" sz="1600" b="0" strike="noStrike" spc="-1" dirty="0">
              <a:latin typeface="Arial"/>
            </a:endParaRPr>
          </a:p>
        </p:txBody>
      </p:sp>
      <p:pic>
        <p:nvPicPr>
          <p:cNvPr id="689" name="Picture 27"/>
          <p:cNvPicPr/>
          <p:nvPr/>
        </p:nvPicPr>
        <p:blipFill>
          <a:blip r:embed="rId4"/>
          <a:stretch/>
        </p:blipFill>
        <p:spPr>
          <a:xfrm>
            <a:off x="10289177" y="1286100"/>
            <a:ext cx="593640" cy="593640"/>
          </a:xfrm>
          <a:prstGeom prst="rect">
            <a:avLst/>
          </a:prstGeom>
          <a:ln>
            <a:noFill/>
          </a:ln>
        </p:spPr>
      </p:pic>
      <p:sp>
        <p:nvSpPr>
          <p:cNvPr id="690" name="CustomShape 4"/>
          <p:cNvSpPr/>
          <p:nvPr/>
        </p:nvSpPr>
        <p:spPr>
          <a:xfrm>
            <a:off x="2262672" y="4999256"/>
            <a:ext cx="3401280" cy="109404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2000" tIns="72000" rIns="72000" bIns="72000"/>
          <a:lstStyle/>
          <a:p>
            <a:pPr>
              <a:lnSpc>
                <a:spcPct val="114000"/>
              </a:lnSpc>
            </a:pP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University of Crete</a:t>
            </a:r>
            <a:endParaRPr lang="en-US" sz="2000" b="0" strike="noStrike" spc="-1" dirty="0">
              <a:latin typeface="Arial"/>
            </a:endParaRPr>
          </a:p>
          <a:p>
            <a:pPr marL="266760" indent="-266040">
              <a:lnSpc>
                <a:spcPct val="114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T. Peter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Rakitzis</a:t>
            </a:r>
            <a:endParaRPr lang="en-US" sz="1600" b="0" strike="noStrike" spc="-1" dirty="0">
              <a:latin typeface="Arial"/>
            </a:endParaRPr>
          </a:p>
          <a:p>
            <a:pPr marL="266760" indent="-266040">
              <a:lnSpc>
                <a:spcPct val="114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Dimitrios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Sofikitis</a:t>
            </a:r>
            <a:endParaRPr lang="en-US" sz="1600" b="0" strike="noStrike" spc="-1" dirty="0">
              <a:latin typeface="Arial"/>
            </a:endParaRPr>
          </a:p>
        </p:txBody>
      </p:sp>
      <p:pic>
        <p:nvPicPr>
          <p:cNvPr id="691" name="Picture 12"/>
          <p:cNvPicPr/>
          <p:nvPr/>
        </p:nvPicPr>
        <p:blipFill>
          <a:blip r:embed="rId5"/>
          <a:stretch/>
        </p:blipFill>
        <p:spPr>
          <a:xfrm>
            <a:off x="4573872" y="5042456"/>
            <a:ext cx="990000" cy="405720"/>
          </a:xfrm>
          <a:prstGeom prst="rect">
            <a:avLst/>
          </a:prstGeom>
          <a:ln>
            <a:noFill/>
          </a:ln>
        </p:spPr>
      </p:pic>
      <p:sp>
        <p:nvSpPr>
          <p:cNvPr id="692" name="CustomShape 5"/>
          <p:cNvSpPr/>
          <p:nvPr/>
        </p:nvSpPr>
        <p:spPr>
          <a:xfrm>
            <a:off x="551520" y="1628640"/>
            <a:ext cx="3671640" cy="3136912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2000" tIns="72000" rIns="72000" bIns="72000"/>
          <a:lstStyle/>
          <a:p>
            <a:pPr>
              <a:lnSpc>
                <a:spcPct val="114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	  	  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Group at</a:t>
            </a:r>
            <a:endParaRPr lang="en-US" sz="2000" b="0" strike="noStrike" spc="-1" dirty="0">
              <a:latin typeface="Arial"/>
            </a:endParaRPr>
          </a:p>
          <a:p>
            <a:pPr marL="266760" indent="-266040">
              <a:lnSpc>
                <a:spcPct val="114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Markus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Büscher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lang="en-US" sz="1600" b="0" strike="noStrike" spc="-1" dirty="0">
              <a:latin typeface="Arial"/>
            </a:endParaRPr>
          </a:p>
          <a:p>
            <a:pPr marL="266760" indent="-266040">
              <a:lnSpc>
                <a:spcPct val="114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Anna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Hützen</a:t>
            </a:r>
            <a:endParaRPr lang="en-US" sz="1600" b="0" strike="noStrike" spc="-1" dirty="0">
              <a:solidFill>
                <a:srgbClr val="000000"/>
              </a:solidFill>
              <a:latin typeface="Arial"/>
              <a:ea typeface="DejaVu Sans"/>
            </a:endParaRPr>
          </a:p>
          <a:p>
            <a:pPr marL="266760" indent="-266040">
              <a:lnSpc>
                <a:spcPct val="114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Andreas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Lehrach</a:t>
            </a:r>
            <a:endParaRPr lang="en-US" sz="1600" b="0" strike="noStrike" spc="-1" dirty="0">
              <a:latin typeface="Arial"/>
            </a:endParaRPr>
          </a:p>
          <a:p>
            <a:pPr marL="266760" indent="-266040">
              <a:lnSpc>
                <a:spcPct val="114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Claus M. Schneider</a:t>
            </a:r>
            <a:endParaRPr lang="en-US" sz="1600" b="0" strike="noStrike" spc="-1" dirty="0">
              <a:latin typeface="Arial"/>
            </a:endParaRPr>
          </a:p>
          <a:p>
            <a:pPr marL="266760" indent="-266040">
              <a:lnSpc>
                <a:spcPct val="114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Paul Gibbon</a:t>
            </a:r>
            <a:endParaRPr lang="en-US" sz="1600" b="0" strike="noStrike" spc="-1" dirty="0">
              <a:latin typeface="Arial"/>
            </a:endParaRPr>
          </a:p>
          <a:p>
            <a:pPr marL="266760" indent="-266040">
              <a:lnSpc>
                <a:spcPct val="114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Ralf Engels</a:t>
            </a:r>
            <a:endParaRPr lang="en-US" sz="1600" b="0" strike="noStrike" spc="-1" dirty="0">
              <a:latin typeface="Arial"/>
            </a:endParaRPr>
          </a:p>
          <a:p>
            <a:pPr marL="266760" indent="-266040">
              <a:lnSpc>
                <a:spcPct val="114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Pavel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Fedorets</a:t>
            </a:r>
            <a:endParaRPr lang="en-US" sz="1600" b="0" strike="noStrike" spc="-1" dirty="0">
              <a:solidFill>
                <a:srgbClr val="000000"/>
              </a:solidFill>
              <a:latin typeface="Arial"/>
              <a:ea typeface="DejaVu Sans"/>
            </a:endParaRPr>
          </a:p>
          <a:p>
            <a:pPr marL="266760" indent="-266040">
              <a:lnSpc>
                <a:spcPct val="114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600" spc="-1" dirty="0" err="1">
                <a:solidFill>
                  <a:srgbClr val="000000"/>
                </a:solidFill>
                <a:latin typeface="Arial"/>
                <a:ea typeface="DejaVu Sans"/>
              </a:rPr>
              <a:t>Chuan</a:t>
            </a:r>
            <a:r>
              <a:rPr lang="en-US" sz="1600" spc="-1" dirty="0">
                <a:solidFill>
                  <a:srgbClr val="000000"/>
                </a:solidFill>
                <a:latin typeface="Arial"/>
                <a:ea typeface="DejaVu Sans"/>
              </a:rPr>
              <a:t> Zheng</a:t>
            </a:r>
            <a:endParaRPr lang="en-US" sz="1600" b="0" strike="noStrike" spc="-1" dirty="0">
              <a:solidFill>
                <a:srgbClr val="000000"/>
              </a:solidFill>
              <a:latin typeface="Arial"/>
              <a:ea typeface="DejaVu Sans"/>
            </a:endParaRPr>
          </a:p>
          <a:p>
            <a:pPr marL="266760" indent="-266040">
              <a:lnSpc>
                <a:spcPct val="114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600" spc="-1" dirty="0" err="1">
                <a:solidFill>
                  <a:srgbClr val="000000"/>
                </a:solidFill>
              </a:rPr>
              <a:t>Chrysovalantis</a:t>
            </a:r>
            <a:r>
              <a:rPr lang="en-US" sz="1600" spc="-1" dirty="0">
                <a:solidFill>
                  <a:srgbClr val="000000"/>
                </a:solidFill>
              </a:rPr>
              <a:t> </a:t>
            </a:r>
            <a:r>
              <a:rPr lang="en-US" sz="1600" spc="-1" dirty="0" err="1">
                <a:solidFill>
                  <a:srgbClr val="000000"/>
                </a:solidFill>
              </a:rPr>
              <a:t>Kannis</a:t>
            </a:r>
            <a:endParaRPr lang="en-US" sz="1600" b="0" strike="noStrike" spc="-1" dirty="0">
              <a:latin typeface="Arial"/>
            </a:endParaRPr>
          </a:p>
        </p:txBody>
      </p:sp>
      <p:pic>
        <p:nvPicPr>
          <p:cNvPr id="693" name="Grafik 9"/>
          <p:cNvPicPr/>
          <p:nvPr/>
        </p:nvPicPr>
        <p:blipFill>
          <a:blip r:embed="rId6"/>
          <a:stretch/>
        </p:blipFill>
        <p:spPr>
          <a:xfrm>
            <a:off x="2925000" y="1855800"/>
            <a:ext cx="1233720" cy="359280"/>
          </a:xfrm>
          <a:prstGeom prst="rect">
            <a:avLst/>
          </a:prstGeom>
          <a:ln>
            <a:noFill/>
          </a:ln>
        </p:spPr>
      </p:pic>
      <p:pic>
        <p:nvPicPr>
          <p:cNvPr id="694" name="Picture 16"/>
          <p:cNvPicPr/>
          <p:nvPr/>
        </p:nvPicPr>
        <p:blipFill>
          <a:blip r:embed="rId7"/>
          <a:stretch/>
        </p:blipFill>
        <p:spPr>
          <a:xfrm>
            <a:off x="750960" y="1742760"/>
            <a:ext cx="951840" cy="342360"/>
          </a:xfrm>
          <a:prstGeom prst="rect">
            <a:avLst/>
          </a:prstGeom>
          <a:ln>
            <a:noFill/>
          </a:ln>
        </p:spPr>
      </p:pic>
      <p:grpSp>
        <p:nvGrpSpPr>
          <p:cNvPr id="695" name="Group 6"/>
          <p:cNvGrpSpPr/>
          <p:nvPr/>
        </p:nvGrpSpPr>
        <p:grpSpPr>
          <a:xfrm>
            <a:off x="6820200" y="4330800"/>
            <a:ext cx="3924000" cy="1418400"/>
            <a:chOff x="6820200" y="4330800"/>
            <a:chExt cx="3924000" cy="1418400"/>
          </a:xfrm>
        </p:grpSpPr>
        <p:sp>
          <p:nvSpPr>
            <p:cNvPr id="696" name="CustomShape 7"/>
            <p:cNvSpPr/>
            <p:nvPr/>
          </p:nvSpPr>
          <p:spPr>
            <a:xfrm>
              <a:off x="6820200" y="4330800"/>
              <a:ext cx="3924000" cy="1418400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72000" tIns="72000" rIns="72000" bIns="72000"/>
            <a:lstStyle/>
            <a:p>
              <a:pPr>
                <a:lnSpc>
                  <a:spcPct val="114000"/>
                </a:lnSpc>
              </a:pPr>
              <a:r>
                <a:rPr lang="en-US" sz="2000" b="0" strike="noStrike" spc="-1" dirty="0" err="1">
                  <a:solidFill>
                    <a:srgbClr val="000000"/>
                  </a:solidFill>
                  <a:latin typeface="Arial"/>
                  <a:ea typeface="DejaVu Sans"/>
                </a:rPr>
                <a:t>Institut</a:t>
              </a:r>
              <a:r>
                <a:rPr lang="en-US" sz="20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 </a:t>
              </a:r>
              <a:r>
                <a:rPr lang="en-US" sz="2000" b="0" strike="noStrike" spc="-1" dirty="0" err="1">
                  <a:solidFill>
                    <a:srgbClr val="000000"/>
                  </a:solidFill>
                  <a:latin typeface="Arial"/>
                  <a:ea typeface="DejaVu Sans"/>
                </a:rPr>
                <a:t>für</a:t>
              </a:r>
              <a:r>
                <a:rPr lang="en-US" sz="20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 </a:t>
              </a:r>
              <a:r>
                <a:rPr lang="en-US" sz="2000" b="0" strike="noStrike" spc="-1" dirty="0" err="1">
                  <a:solidFill>
                    <a:srgbClr val="000000"/>
                  </a:solidFill>
                  <a:latin typeface="Arial"/>
                  <a:ea typeface="DejaVu Sans"/>
                </a:rPr>
                <a:t>Theoretische</a:t>
              </a:r>
              <a:r>
                <a:rPr lang="en-US" sz="20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 </a:t>
              </a:r>
              <a:r>
                <a:rPr lang="en-US" sz="2000" b="0" strike="noStrike" spc="-1" dirty="0" err="1">
                  <a:solidFill>
                    <a:srgbClr val="000000"/>
                  </a:solidFill>
                  <a:latin typeface="Arial"/>
                  <a:ea typeface="DejaVu Sans"/>
                </a:rPr>
                <a:t>Physik</a:t>
              </a:r>
              <a:r>
                <a:rPr lang="en-US" sz="20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 I</a:t>
              </a:r>
              <a:endParaRPr lang="en-US" sz="2000" b="0" strike="noStrike" spc="-1" dirty="0">
                <a:latin typeface="Arial"/>
              </a:endParaRPr>
            </a:p>
            <a:p>
              <a:pPr marL="285840" indent="-285120">
                <a:lnSpc>
                  <a:spcPct val="114000"/>
                </a:lnSpc>
                <a:buClr>
                  <a:srgbClr val="000000"/>
                </a:buClr>
                <a:buFont typeface="Arial"/>
                <a:buChar char="•"/>
              </a:pPr>
              <a:r>
                <a:rPr lang="en-US" sz="16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Alexander </a:t>
              </a:r>
              <a:r>
                <a:rPr lang="en-US" sz="1600" b="0" strike="noStrike" spc="-1" dirty="0" err="1">
                  <a:solidFill>
                    <a:srgbClr val="000000"/>
                  </a:solidFill>
                  <a:latin typeface="Arial"/>
                  <a:ea typeface="DejaVu Sans"/>
                </a:rPr>
                <a:t>Pukhov</a:t>
              </a:r>
              <a:endParaRPr lang="en-US" sz="1600" b="0" strike="noStrike" spc="-1" dirty="0">
                <a:latin typeface="Arial"/>
              </a:endParaRPr>
            </a:p>
            <a:p>
              <a:pPr marL="266760" indent="-266040">
                <a:lnSpc>
                  <a:spcPct val="114000"/>
                </a:lnSpc>
                <a:buClr>
                  <a:srgbClr val="000000"/>
                </a:buClr>
                <a:buFont typeface="Arial"/>
                <a:buChar char="•"/>
              </a:pPr>
              <a:r>
                <a:rPr lang="en-US" sz="16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Johannes Thomas</a:t>
              </a:r>
            </a:p>
            <a:p>
              <a:pPr marL="266760" indent="-266040">
                <a:lnSpc>
                  <a:spcPct val="114000"/>
                </a:lnSpc>
                <a:buClr>
                  <a:srgbClr val="000000"/>
                </a:buClr>
                <a:buFont typeface="Arial"/>
                <a:buChar char="•"/>
              </a:pPr>
              <a:r>
                <a:rPr lang="en-US" sz="1600" b="0" strike="noStrike" spc="-1" dirty="0">
                  <a:solidFill>
                    <a:srgbClr val="000000"/>
                  </a:solidFill>
                  <a:latin typeface="Arial"/>
                </a:rPr>
                <a:t>La</a:t>
              </a:r>
              <a:r>
                <a:rPr lang="en-US" sz="1600" spc="-1" dirty="0">
                  <a:solidFill>
                    <a:srgbClr val="000000"/>
                  </a:solidFill>
                  <a:latin typeface="Arial"/>
                </a:rPr>
                <a:t>rs </a:t>
              </a:r>
              <a:r>
                <a:rPr lang="en-US" sz="1600" spc="-1" dirty="0" err="1">
                  <a:solidFill>
                    <a:srgbClr val="000000"/>
                  </a:solidFill>
                  <a:latin typeface="Arial"/>
                </a:rPr>
                <a:t>Reichwein</a:t>
              </a:r>
              <a:endParaRPr lang="en-US" sz="1600" b="0" strike="noStrike" spc="-1" dirty="0">
                <a:latin typeface="Arial"/>
              </a:endParaRPr>
            </a:p>
            <a:p>
              <a:pPr>
                <a:lnSpc>
                  <a:spcPct val="114000"/>
                </a:lnSpc>
              </a:pPr>
              <a:endParaRPr lang="en-US" sz="1600" b="0" strike="noStrike" spc="-1" dirty="0">
                <a:latin typeface="Arial"/>
              </a:endParaRPr>
            </a:p>
          </p:txBody>
        </p:sp>
        <p:pic>
          <p:nvPicPr>
            <p:cNvPr id="697" name="Picture 35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86081" y="4897440"/>
              <a:ext cx="1003096" cy="594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699" name="CustomShape 9"/>
          <p:cNvSpPr/>
          <p:nvPr/>
        </p:nvSpPr>
        <p:spPr>
          <a:xfrm>
            <a:off x="5015880" y="6327000"/>
            <a:ext cx="27424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3AC3465-90C6-7D44-9D6C-64383FE96B8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0200" y="658678"/>
            <a:ext cx="2520000" cy="461408"/>
          </a:xfrm>
          <a:prstGeom prst="rect">
            <a:avLst/>
          </a:prstGeom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9BC3FE7D-3349-9B4B-A838-9F295274D70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52F4D17-1AD6-42D9-B93A-EB002C62F438}" type="slidenum">
              <a:rPr lang="de-DE" smtClean="0"/>
              <a:pPr/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46830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DF7FA2-25F3-014C-B7A0-873F3F095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Further reading …</a:t>
            </a:r>
          </a:p>
        </p:txBody>
      </p:sp>
      <p:sp>
        <p:nvSpPr>
          <p:cNvPr id="12" name="Cloud Callout 11">
            <a:extLst>
              <a:ext uri="{FF2B5EF4-FFF2-40B4-BE49-F238E27FC236}">
                <a16:creationId xmlns:a16="http://schemas.microsoft.com/office/drawing/2014/main" id="{D43AAD61-1CE2-ED4D-9005-121230A720B4}"/>
              </a:ext>
            </a:extLst>
          </p:cNvPr>
          <p:cNvSpPr/>
          <p:nvPr/>
        </p:nvSpPr>
        <p:spPr>
          <a:xfrm>
            <a:off x="591766" y="873442"/>
            <a:ext cx="11228759" cy="4571782"/>
          </a:xfrm>
          <a:prstGeom prst="cloudCallout">
            <a:avLst>
              <a:gd name="adj1" fmla="val -45997"/>
              <a:gd name="adj2" fmla="val 65243"/>
            </a:avLst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rgbClr val="023D6B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90A8D84-9E90-A646-892D-F924574477DA}"/>
              </a:ext>
            </a:extLst>
          </p:cNvPr>
          <p:cNvSpPr txBox="1"/>
          <p:nvPr/>
        </p:nvSpPr>
        <p:spPr>
          <a:xfrm>
            <a:off x="1847528" y="2248553"/>
            <a:ext cx="5040560" cy="2080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04800" indent="-304800">
              <a:lnSpc>
                <a:spcPct val="95000"/>
              </a:lnSpc>
              <a:buFont typeface="+mj-lt"/>
              <a:buAutoNum type="romanUcPeriod"/>
            </a:pPr>
            <a:r>
              <a:rPr lang="en-US" sz="2400" dirty="0"/>
              <a:t>Polarized particle beams</a:t>
            </a:r>
          </a:p>
          <a:p>
            <a:pPr lvl="1">
              <a:lnSpc>
                <a:spcPct val="95000"/>
              </a:lnSpc>
            </a:pPr>
            <a:r>
              <a:rPr lang="en-US" sz="2000" dirty="0"/>
              <a:t>	Polarized e</a:t>
            </a:r>
            <a:r>
              <a:rPr lang="en-US" sz="2000" baseline="30000" dirty="0"/>
              <a:t>+</a:t>
            </a:r>
            <a:r>
              <a:rPr lang="en-US" sz="2000" dirty="0"/>
              <a:t>/e</a:t>
            </a:r>
            <a:r>
              <a:rPr lang="en-US" sz="2000" baseline="30000" dirty="0"/>
              <a:t>-</a:t>
            </a:r>
            <a:r>
              <a:rPr lang="en-US" sz="2000" dirty="0"/>
              <a:t> collider</a:t>
            </a:r>
          </a:p>
          <a:p>
            <a:pPr marL="304800" indent="-304800">
              <a:lnSpc>
                <a:spcPct val="95000"/>
              </a:lnSpc>
              <a:buFont typeface="+mj-lt"/>
              <a:buAutoNum type="romanUcPeriod"/>
            </a:pPr>
            <a:endParaRPr lang="en-US" sz="2400" dirty="0"/>
          </a:p>
          <a:p>
            <a:pPr marL="304800" indent="-304800">
              <a:lnSpc>
                <a:spcPct val="95000"/>
              </a:lnSpc>
              <a:buFont typeface="+mj-lt"/>
              <a:buAutoNum type="romanUcPeriod"/>
            </a:pPr>
            <a:endParaRPr lang="en-US" sz="2400" dirty="0"/>
          </a:p>
          <a:p>
            <a:pPr marL="304800" indent="-304800">
              <a:lnSpc>
                <a:spcPct val="95000"/>
              </a:lnSpc>
              <a:buFont typeface="+mj-lt"/>
              <a:buAutoNum type="romanUcPeriod"/>
            </a:pPr>
            <a:r>
              <a:rPr lang="en-US" sz="2400" dirty="0"/>
              <a:t>Polarized nuclear fusion</a:t>
            </a:r>
          </a:p>
          <a:p>
            <a:pPr marL="495300" lvl="1">
              <a:lnSpc>
                <a:spcPct val="95000"/>
              </a:lnSpc>
            </a:pPr>
            <a:r>
              <a:rPr lang="en-US" sz="2000" dirty="0"/>
              <a:t>	</a:t>
            </a:r>
            <a:r>
              <a:rPr lang="en-GB" sz="2000" dirty="0"/>
              <a:t>Enhanced yield of fusion reactors</a:t>
            </a:r>
            <a:endParaRPr lang="en-US" sz="2000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5DC1BD83-E6DA-E84C-B405-EC0D1ABEB4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28610" y="1554760"/>
            <a:ext cx="4467208" cy="1548000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31750"/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DD7694A-83C1-D343-908D-9C3310A65B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8088" y="3362809"/>
            <a:ext cx="1008000" cy="1508190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31750"/>
          </a:effectLst>
        </p:spPr>
      </p:pic>
      <p:sp>
        <p:nvSpPr>
          <p:cNvPr id="10" name="Right Arrow 9">
            <a:extLst>
              <a:ext uri="{FF2B5EF4-FFF2-40B4-BE49-F238E27FC236}">
                <a16:creationId xmlns:a16="http://schemas.microsoft.com/office/drawing/2014/main" id="{094866B3-D5F8-FF4B-A678-26EF82FF74A9}"/>
              </a:ext>
            </a:extLst>
          </p:cNvPr>
          <p:cNvSpPr/>
          <p:nvPr/>
        </p:nvSpPr>
        <p:spPr>
          <a:xfrm>
            <a:off x="2495600" y="2708920"/>
            <a:ext cx="288032" cy="1799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F576B22C-EE3F-2C46-9700-FD6496A530F6}"/>
              </a:ext>
            </a:extLst>
          </p:cNvPr>
          <p:cNvSpPr/>
          <p:nvPr/>
        </p:nvSpPr>
        <p:spPr>
          <a:xfrm>
            <a:off x="2493241" y="4026908"/>
            <a:ext cx="288032" cy="1799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22163E7-6C8C-C14B-9784-4E97C5F4DA6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52F4D17-1AD6-42D9-B93A-EB002C62F438}" type="slidenum">
              <a:rPr lang="de-DE" smtClean="0"/>
              <a:pPr/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389771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7EB2465F-9177-3343-9D22-4489CB94A3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52F4D17-1AD6-42D9-B93A-EB002C62F438}" type="slidenum">
              <a:rPr lang="de-DE" smtClean="0"/>
              <a:pPr/>
              <a:t>22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77266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A37B34-1547-1A4B-9BEE-09266EE1F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sz="2800" dirty="0">
                <a:latin typeface="+mn-lt"/>
              </a:rPr>
              <a:t>polarized HCl Target @ FZJ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F14BBCC-ACD6-9C42-96CB-B16351CB6085}"/>
              </a:ext>
            </a:extLst>
          </p:cNvPr>
          <p:cNvGrpSpPr/>
          <p:nvPr/>
        </p:nvGrpSpPr>
        <p:grpSpPr>
          <a:xfrm>
            <a:off x="371475" y="886390"/>
            <a:ext cx="8241970" cy="5482867"/>
            <a:chOff x="3827859" y="886390"/>
            <a:chExt cx="8241970" cy="5482867"/>
          </a:xfrm>
        </p:grpSpPr>
        <p:pic>
          <p:nvPicPr>
            <p:cNvPr id="7" name="Bild 9">
              <a:extLst>
                <a:ext uri="{FF2B5EF4-FFF2-40B4-BE49-F238E27FC236}">
                  <a16:creationId xmlns:a16="http://schemas.microsoft.com/office/drawing/2014/main" id="{382B28E6-6188-864D-9CA1-57DD2AE2509F}"/>
                </a:ext>
              </a:extLst>
            </p:cNvPr>
            <p:cNvPicPr/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3774" b="98428" l="976" r="97352">
                          <a14:foregroundMark x1="81951" y1="3983" x2="81951" y2="3983"/>
                          <a14:foregroundMark x1="95331" y1="24948" x2="95331" y2="24948"/>
                          <a14:foregroundMark x1="94704" y1="27673" x2="94704" y2="27673"/>
                          <a14:foregroundMark x1="90732" y1="31132" x2="90732" y2="31132"/>
                          <a14:foregroundMark x1="86899" y1="34067" x2="86899" y2="34067"/>
                          <a14:foregroundMark x1="39721" y1="73690" x2="39721" y2="73690"/>
                          <a14:foregroundMark x1="15331" y1="90671" x2="15331" y2="90671"/>
                          <a14:foregroundMark x1="12404" y1="94549" x2="12404" y2="94549"/>
                          <a14:foregroundMark x1="12056" y1="96855" x2="12056" y2="96855"/>
                          <a14:foregroundMark x1="9059" y1="98532" x2="9059" y2="98532"/>
                          <a14:foregroundMark x1="5575" y1="98532" x2="5575" y2="98532"/>
                          <a14:foregroundMark x1="976" y1="81447" x2="976" y2="81447"/>
                          <a14:foregroundMark x1="90244" y1="33648" x2="90244" y2="33648"/>
                          <a14:foregroundMark x1="92544" y1="31866" x2="92544" y2="31866"/>
                          <a14:foregroundMark x1="93519" y1="31551" x2="93519" y2="31551"/>
                          <a14:foregroundMark x1="94495" y1="30503" x2="94495" y2="30503"/>
                          <a14:foregroundMark x1="95749" y1="29560" x2="95749" y2="29560"/>
                          <a14:foregroundMark x1="96725" y1="28512" x2="96725" y2="28512"/>
                          <a14:foregroundMark x1="86063" y1="37107" x2="86063" y2="37107"/>
                          <a14:foregroundMark x1="86202" y1="37212" x2="86202" y2="37212"/>
                          <a14:foregroundMark x1="86829" y1="37107" x2="86829" y2="37107"/>
                          <a14:foregroundMark x1="87456" y1="36583" x2="87456" y2="36583"/>
                          <a14:foregroundMark x1="97282" y1="28197" x2="97282" y2="28197"/>
                          <a14:foregroundMark x1="96725" y1="21488" x2="96725" y2="21488"/>
                          <a14:foregroundMark x1="93589" y1="15409" x2="93589" y2="15409"/>
                          <a14:foregroundMark x1="93589" y1="15933" x2="93589" y2="15933"/>
                          <a14:foregroundMark x1="97282" y1="21384" x2="97282" y2="21384"/>
                          <a14:foregroundMark x1="97143" y1="21384" x2="97143" y2="21384"/>
                          <a14:foregroundMark x1="97282" y1="21488" x2="97282" y2="21488"/>
                          <a14:foregroundMark x1="97352" y1="21698" x2="97352" y2="21698"/>
                          <a14:foregroundMark x1="45854" y1="36478" x2="45854" y2="36478"/>
                          <a14:foregroundMark x1="48920" y1="33543" x2="48920" y2="33543"/>
                          <a14:foregroundMark x1="52474" y1="30818" x2="52474" y2="30818"/>
                          <a14:foregroundMark x1="54077" y1="29769" x2="54077" y2="29769"/>
                          <a14:foregroundMark x1="47805" y1="34696" x2="47805" y2="34696"/>
                          <a14:foregroundMark x1="50871" y1="32285" x2="50871" y2="32285"/>
                          <a14:backgroundMark x1="60836" y1="7757" x2="60836" y2="7757"/>
                          <a14:backgroundMark x1="68362" y1="8176" x2="68362" y2="8176"/>
                          <a14:backgroundMark x1="73798" y1="7233" x2="73798" y2="7233"/>
                          <a14:backgroundMark x1="90035" y1="3459" x2="90035" y2="3459"/>
                          <a14:backgroundMark x1="76237" y1="5870" x2="76237" y2="5870"/>
                          <a14:backgroundMark x1="91986" y1="5556" x2="91986" y2="5556"/>
                        </a14:backgroundRemoval>
                      </a14:imgEffect>
                    </a14:imgLayer>
                  </a14:imgProps>
                </a:ext>
              </a:extLst>
            </a:blip>
            <a:stretch/>
          </p:blipFill>
          <p:spPr>
            <a:xfrm>
              <a:off x="3827859" y="886390"/>
              <a:ext cx="8241970" cy="548286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" name="Bild 6">
              <a:extLst>
                <a:ext uri="{FF2B5EF4-FFF2-40B4-BE49-F238E27FC236}">
                  <a16:creationId xmlns:a16="http://schemas.microsoft.com/office/drawing/2014/main" id="{D3F89B2B-76AA-4B45-887A-FD6ACFD2F2EC}"/>
                </a:ext>
              </a:extLst>
            </p:cNvPr>
            <p:cNvPicPr/>
            <p:nvPr/>
          </p:nvPicPr>
          <p:blipFill>
            <a:blip r:embed="rId5"/>
            <a:stretch/>
          </p:blipFill>
          <p:spPr>
            <a:xfrm rot="19767987">
              <a:off x="9219412" y="1664718"/>
              <a:ext cx="1408999" cy="342848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CustomShape 6">
            <a:extLst>
              <a:ext uri="{FF2B5EF4-FFF2-40B4-BE49-F238E27FC236}">
                <a16:creationId xmlns:a16="http://schemas.microsoft.com/office/drawing/2014/main" id="{CF610EEE-87FF-9640-8368-FBB347A84CC5}"/>
              </a:ext>
            </a:extLst>
          </p:cNvPr>
          <p:cNvSpPr/>
          <p:nvPr/>
        </p:nvSpPr>
        <p:spPr>
          <a:xfrm>
            <a:off x="12343898" y="1234877"/>
            <a:ext cx="3024176" cy="953288"/>
          </a:xfrm>
          <a:prstGeom prst="roundRect">
            <a:avLst/>
          </a:prstGeom>
          <a:noFill/>
          <a:ln w="28575">
            <a:solidFill>
              <a:schemeClr val="bg1">
                <a:lumMod val="6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b="1" strike="noStrike" spc="-1" dirty="0">
                <a:solidFill>
                  <a:srgbClr val="000000"/>
                </a:solidFill>
                <a:ea typeface="Calibri"/>
              </a:rPr>
              <a:t>Method described in:</a:t>
            </a:r>
            <a:endParaRPr lang="en-US" b="0" strike="noStrike" spc="-1" dirty="0"/>
          </a:p>
          <a:p>
            <a:pPr>
              <a:lnSpc>
                <a:spcPct val="100000"/>
              </a:lnSpc>
            </a:pPr>
            <a:r>
              <a:rPr lang="en-US" sz="1400" b="0" strike="noStrike" spc="-1" dirty="0">
                <a:solidFill>
                  <a:srgbClr val="000000"/>
                </a:solidFill>
                <a:ea typeface="Calibri"/>
              </a:rPr>
              <a:t>T. P. </a:t>
            </a:r>
            <a:r>
              <a:rPr lang="en-US" sz="1400" b="0" strike="noStrike" spc="-1" dirty="0" err="1">
                <a:solidFill>
                  <a:srgbClr val="000000"/>
                </a:solidFill>
                <a:ea typeface="Calibri"/>
              </a:rPr>
              <a:t>Rakitzis</a:t>
            </a:r>
            <a:r>
              <a:rPr lang="en-US" sz="1400" b="0" strike="noStrike" spc="-1" dirty="0">
                <a:solidFill>
                  <a:srgbClr val="000000"/>
                </a:solidFill>
                <a:ea typeface="Calibri"/>
              </a:rPr>
              <a:t>, </a:t>
            </a:r>
            <a:br>
              <a:rPr sz="1600" dirty="0"/>
            </a:br>
            <a:r>
              <a:rPr lang="en-US" sz="1400" b="0" strike="noStrike" spc="-1" dirty="0" err="1">
                <a:solidFill>
                  <a:srgbClr val="000000"/>
                </a:solidFill>
                <a:ea typeface="Calibri"/>
              </a:rPr>
              <a:t>Chem.Phys.Chem</a:t>
            </a:r>
            <a:r>
              <a:rPr lang="en-US" sz="1400" b="0" strike="noStrike" spc="-1" dirty="0">
                <a:solidFill>
                  <a:srgbClr val="000000"/>
                </a:solidFill>
                <a:ea typeface="Calibri"/>
              </a:rPr>
              <a:t>. </a:t>
            </a:r>
            <a:r>
              <a:rPr lang="en-US" sz="1400" b="1" strike="noStrike" spc="-1" dirty="0">
                <a:solidFill>
                  <a:srgbClr val="000000"/>
                </a:solidFill>
                <a:ea typeface="Calibri"/>
              </a:rPr>
              <a:t>5</a:t>
            </a:r>
            <a:r>
              <a:rPr lang="en-US" sz="1400" b="0" strike="noStrike" spc="-1" dirty="0">
                <a:solidFill>
                  <a:srgbClr val="000000"/>
                </a:solidFill>
                <a:ea typeface="Calibri"/>
              </a:rPr>
              <a:t>, 1489 (2004)</a:t>
            </a:r>
            <a:endParaRPr lang="en-US" sz="1400" b="0" strike="noStrike" spc="-1" dirty="0"/>
          </a:p>
        </p:txBody>
      </p:sp>
      <p:sp>
        <p:nvSpPr>
          <p:cNvPr id="10" name="CustomShape 7">
            <a:extLst>
              <a:ext uri="{FF2B5EF4-FFF2-40B4-BE49-F238E27FC236}">
                <a16:creationId xmlns:a16="http://schemas.microsoft.com/office/drawing/2014/main" id="{EE60AE96-C0AB-634A-B0E8-D18AFAD2ADA9}"/>
              </a:ext>
            </a:extLst>
          </p:cNvPr>
          <p:cNvSpPr/>
          <p:nvPr/>
        </p:nvSpPr>
        <p:spPr>
          <a:xfrm>
            <a:off x="2654791" y="5500048"/>
            <a:ext cx="4113720" cy="881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b="1" strike="noStrike" spc="-1" dirty="0">
                <a:solidFill>
                  <a:srgbClr val="000000"/>
                </a:solidFill>
                <a:ea typeface="Calibri"/>
              </a:rPr>
              <a:t>Lamb-Shift </a:t>
            </a:r>
            <a:r>
              <a:rPr lang="en-US" b="1" strike="noStrike" spc="-1" dirty="0" err="1">
                <a:solidFill>
                  <a:srgbClr val="000000"/>
                </a:solidFill>
                <a:ea typeface="Calibri"/>
              </a:rPr>
              <a:t>polarimeter</a:t>
            </a:r>
            <a:endParaRPr lang="en-US" b="0" strike="noStrike" spc="-1" dirty="0"/>
          </a:p>
          <a:p>
            <a:pPr>
              <a:lnSpc>
                <a:spcPct val="100000"/>
              </a:lnSpc>
            </a:pPr>
            <a:r>
              <a:rPr lang="en-US" sz="1400" b="0" strike="noStrike" spc="-1" dirty="0">
                <a:solidFill>
                  <a:srgbClr val="000000"/>
                </a:solidFill>
                <a:ea typeface="Calibri"/>
              </a:rPr>
              <a:t>For measurement of nuclear polarization</a:t>
            </a:r>
            <a:endParaRPr lang="en-US" sz="1400" b="0" strike="noStrike" spc="-1" dirty="0"/>
          </a:p>
          <a:p>
            <a:pPr>
              <a:lnSpc>
                <a:spcPct val="100000"/>
              </a:lnSpc>
            </a:pPr>
            <a:r>
              <a:rPr lang="en-US" sz="1100" b="0" strike="noStrike" spc="-1" dirty="0">
                <a:solidFill>
                  <a:srgbClr val="000000"/>
                </a:solidFill>
                <a:ea typeface="Calibri"/>
              </a:rPr>
              <a:t>R. Engels et al., </a:t>
            </a:r>
            <a:r>
              <a:rPr lang="en-US" sz="1100" b="0" strike="noStrike" spc="-1" dirty="0" err="1">
                <a:solidFill>
                  <a:srgbClr val="000000"/>
                </a:solidFill>
                <a:ea typeface="Calibri"/>
              </a:rPr>
              <a:t>Rev.Sci.Instrum</a:t>
            </a:r>
            <a:r>
              <a:rPr lang="en-US" sz="1100" b="0" strike="noStrike" spc="-1" dirty="0">
                <a:solidFill>
                  <a:srgbClr val="000000"/>
                </a:solidFill>
                <a:ea typeface="Calibri"/>
              </a:rPr>
              <a:t>. </a:t>
            </a:r>
            <a:r>
              <a:rPr lang="en-US" sz="1100" b="1" strike="noStrike" spc="-1" dirty="0">
                <a:solidFill>
                  <a:srgbClr val="000000"/>
                </a:solidFill>
                <a:ea typeface="Calibri"/>
              </a:rPr>
              <a:t>74</a:t>
            </a:r>
            <a:r>
              <a:rPr lang="en-US" sz="1100" b="0" strike="noStrike" spc="-1" dirty="0">
                <a:solidFill>
                  <a:srgbClr val="000000"/>
                </a:solidFill>
                <a:ea typeface="Calibri"/>
              </a:rPr>
              <a:t>, 4607 (2003)</a:t>
            </a:r>
            <a:endParaRPr lang="en-US" sz="1100" b="0" strike="noStrike" spc="-1" dirty="0"/>
          </a:p>
        </p:txBody>
      </p:sp>
      <p:pic>
        <p:nvPicPr>
          <p:cNvPr id="11" name="Bild 10">
            <a:extLst>
              <a:ext uri="{FF2B5EF4-FFF2-40B4-BE49-F238E27FC236}">
                <a16:creationId xmlns:a16="http://schemas.microsoft.com/office/drawing/2014/main" id="{9354FE8F-3B6E-084A-AD04-D876DDA1DB93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949588" y="1725891"/>
            <a:ext cx="1503238" cy="1503238"/>
          </a:xfrm>
          <a:prstGeom prst="rect">
            <a:avLst/>
          </a:prstGeom>
          <a:ln>
            <a:noFill/>
          </a:ln>
        </p:spPr>
      </p:pic>
      <p:sp>
        <p:nvSpPr>
          <p:cNvPr id="12" name="CustomShape 8">
            <a:extLst>
              <a:ext uri="{FF2B5EF4-FFF2-40B4-BE49-F238E27FC236}">
                <a16:creationId xmlns:a16="http://schemas.microsoft.com/office/drawing/2014/main" id="{7ADE6852-CE82-3349-AD16-8B75629919A4}"/>
              </a:ext>
            </a:extLst>
          </p:cNvPr>
          <p:cNvSpPr/>
          <p:nvPr/>
        </p:nvSpPr>
        <p:spPr>
          <a:xfrm>
            <a:off x="887427" y="1121081"/>
            <a:ext cx="1627560" cy="63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b="1" strike="noStrike" spc="-1" dirty="0">
                <a:solidFill>
                  <a:srgbClr val="000000"/>
                </a:solidFill>
                <a:ea typeface="Calibri"/>
              </a:rPr>
              <a:t>Nozzle </a:t>
            </a:r>
            <a:endParaRPr lang="en-US" b="0" strike="noStrike" spc="-1" dirty="0"/>
          </a:p>
          <a:p>
            <a:pPr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ea typeface="Calibri"/>
              </a:rPr>
              <a:t>F</a:t>
            </a:r>
            <a:r>
              <a:rPr lang="en-US" sz="1400" b="0" strike="noStrike" spc="-1" dirty="0">
                <a:solidFill>
                  <a:srgbClr val="000000"/>
                </a:solidFill>
                <a:ea typeface="Calibri"/>
              </a:rPr>
              <a:t>or HCl gas jet  </a:t>
            </a:r>
            <a:endParaRPr lang="en-US" sz="1400" b="0" strike="noStrike" spc="-1" dirty="0"/>
          </a:p>
        </p:txBody>
      </p:sp>
      <p:sp>
        <p:nvSpPr>
          <p:cNvPr id="13" name="CustomShape 9">
            <a:extLst>
              <a:ext uri="{FF2B5EF4-FFF2-40B4-BE49-F238E27FC236}">
                <a16:creationId xmlns:a16="http://schemas.microsoft.com/office/drawing/2014/main" id="{8250B191-B989-EE4D-B233-7519FDC19F5D}"/>
              </a:ext>
            </a:extLst>
          </p:cNvPr>
          <p:cNvSpPr/>
          <p:nvPr/>
        </p:nvSpPr>
        <p:spPr>
          <a:xfrm>
            <a:off x="3155261" y="850709"/>
            <a:ext cx="2496656" cy="1617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b="1" strike="noStrike" spc="-1" dirty="0">
                <a:solidFill>
                  <a:srgbClr val="000000"/>
                </a:solidFill>
                <a:ea typeface="Calibri"/>
              </a:rPr>
              <a:t>IR/UV Laser</a:t>
            </a:r>
            <a:endParaRPr lang="en-US" b="0" strike="noStrike" spc="-1" dirty="0"/>
          </a:p>
          <a:p>
            <a:pPr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ea typeface="Calibri"/>
              </a:rPr>
              <a:t>F</a:t>
            </a:r>
            <a:r>
              <a:rPr lang="en-US" sz="1400" b="0" strike="noStrike" spc="-1" dirty="0">
                <a:solidFill>
                  <a:srgbClr val="000000"/>
                </a:solidFill>
                <a:ea typeface="Calibri"/>
              </a:rPr>
              <a:t>or photo-dissociation &amp; polarization of H atoms,</a:t>
            </a:r>
          </a:p>
          <a:p>
            <a:pPr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ea typeface="Calibri"/>
              </a:rPr>
              <a:t>100 </a:t>
            </a:r>
            <a:r>
              <a:rPr lang="en-US" sz="1400" spc="-1" dirty="0" err="1">
                <a:solidFill>
                  <a:srgbClr val="000000"/>
                </a:solidFill>
                <a:ea typeface="Calibri"/>
              </a:rPr>
              <a:t>mJ</a:t>
            </a:r>
            <a:r>
              <a:rPr lang="en-US" sz="1400" spc="-1" dirty="0">
                <a:solidFill>
                  <a:srgbClr val="000000"/>
                </a:solidFill>
                <a:ea typeface="Calibri"/>
              </a:rPr>
              <a:t> @ 1064 nm,</a:t>
            </a:r>
          </a:p>
          <a:p>
            <a:pPr>
              <a:lnSpc>
                <a:spcPct val="100000"/>
              </a:lnSpc>
            </a:pPr>
            <a:r>
              <a:rPr lang="en-US" sz="1400" b="0" strike="noStrike" spc="-1" dirty="0">
                <a:solidFill>
                  <a:srgbClr val="000000"/>
                </a:solidFill>
                <a:ea typeface="Calibri"/>
              </a:rPr>
              <a:t>20 </a:t>
            </a:r>
            <a:r>
              <a:rPr lang="en-US" sz="1400" b="0" strike="noStrike" spc="-1" dirty="0" err="1">
                <a:solidFill>
                  <a:srgbClr val="000000"/>
                </a:solidFill>
                <a:ea typeface="Calibri"/>
              </a:rPr>
              <a:t>mJ</a:t>
            </a:r>
            <a:r>
              <a:rPr lang="en-US" sz="1400" b="0" strike="noStrike" spc="-1" dirty="0">
                <a:solidFill>
                  <a:srgbClr val="000000"/>
                </a:solidFill>
                <a:ea typeface="Calibri"/>
              </a:rPr>
              <a:t> @ 213 nm, </a:t>
            </a:r>
            <a:br>
              <a:rPr lang="en-US" sz="1400" b="0" strike="noStrike" spc="-1" dirty="0">
                <a:solidFill>
                  <a:srgbClr val="000000"/>
                </a:solidFill>
                <a:ea typeface="Calibri"/>
              </a:rPr>
            </a:br>
            <a:r>
              <a:rPr lang="en-US" sz="1400" b="0" strike="noStrike" spc="-1" dirty="0">
                <a:solidFill>
                  <a:srgbClr val="000000"/>
                </a:solidFill>
                <a:ea typeface="Calibri"/>
              </a:rPr>
              <a:t>5 Hz, 170 </a:t>
            </a:r>
            <a:r>
              <a:rPr lang="en-US" sz="1400" b="0" strike="noStrike" spc="-1" dirty="0" err="1">
                <a:solidFill>
                  <a:srgbClr val="000000"/>
                </a:solidFill>
                <a:ea typeface="Calibri"/>
              </a:rPr>
              <a:t>ps</a:t>
            </a:r>
            <a:endParaRPr lang="en-US" sz="1400" b="0" strike="noStrike" spc="-1" dirty="0">
              <a:solidFill>
                <a:srgbClr val="000000"/>
              </a:solidFill>
              <a:ea typeface="Calibri"/>
            </a:endParaRPr>
          </a:p>
          <a:p>
            <a:pPr>
              <a:lnSpc>
                <a:spcPct val="100000"/>
              </a:lnSpc>
            </a:pPr>
            <a:endParaRPr lang="en-US" sz="1400" b="0" strike="noStrike" spc="-1" dirty="0"/>
          </a:p>
        </p:txBody>
      </p:sp>
      <p:sp>
        <p:nvSpPr>
          <p:cNvPr id="14" name="CustomShape 10">
            <a:extLst>
              <a:ext uri="{FF2B5EF4-FFF2-40B4-BE49-F238E27FC236}">
                <a16:creationId xmlns:a16="http://schemas.microsoft.com/office/drawing/2014/main" id="{304120A4-1BB3-BE40-993B-12FD00288CF6}"/>
              </a:ext>
            </a:extLst>
          </p:cNvPr>
          <p:cNvSpPr/>
          <p:nvPr/>
        </p:nvSpPr>
        <p:spPr>
          <a:xfrm rot="1350434">
            <a:off x="2478914" y="2843450"/>
            <a:ext cx="934920" cy="2149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" name="CustomShape 11">
            <a:extLst>
              <a:ext uri="{FF2B5EF4-FFF2-40B4-BE49-F238E27FC236}">
                <a16:creationId xmlns:a16="http://schemas.microsoft.com/office/drawing/2014/main" id="{EC8227F3-32A3-BA41-B425-D961856DF59D}"/>
              </a:ext>
            </a:extLst>
          </p:cNvPr>
          <p:cNvSpPr/>
          <p:nvPr/>
        </p:nvSpPr>
        <p:spPr>
          <a:xfrm rot="13408172">
            <a:off x="2892097" y="4975163"/>
            <a:ext cx="934920" cy="2149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" name="CustomShape 12">
            <a:extLst>
              <a:ext uri="{FF2B5EF4-FFF2-40B4-BE49-F238E27FC236}">
                <a16:creationId xmlns:a16="http://schemas.microsoft.com/office/drawing/2014/main" id="{BA7944D2-5701-414E-8049-C7B1F7D1B493}"/>
              </a:ext>
            </a:extLst>
          </p:cNvPr>
          <p:cNvSpPr/>
          <p:nvPr/>
        </p:nvSpPr>
        <p:spPr>
          <a:xfrm rot="1143598">
            <a:off x="5380666" y="1488117"/>
            <a:ext cx="542503" cy="2196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7" name="Bild 20">
            <a:extLst>
              <a:ext uri="{FF2B5EF4-FFF2-40B4-BE49-F238E27FC236}">
                <a16:creationId xmlns:a16="http://schemas.microsoft.com/office/drawing/2014/main" id="{D5234E92-7873-3445-ACFE-2913B97AAF29}"/>
              </a:ext>
            </a:extLst>
          </p:cNvPr>
          <p:cNvPicPr/>
          <p:nvPr/>
        </p:nvPicPr>
        <p:blipFill>
          <a:blip r:embed="rId7"/>
          <a:stretch/>
        </p:blipFill>
        <p:spPr>
          <a:xfrm>
            <a:off x="12648728" y="2341711"/>
            <a:ext cx="1772640" cy="759240"/>
          </a:xfrm>
          <a:prstGeom prst="rect">
            <a:avLst/>
          </a:prstGeom>
          <a:ln>
            <a:noFill/>
          </a:ln>
        </p:spPr>
      </p:pic>
      <p:pic>
        <p:nvPicPr>
          <p:cNvPr id="19" name="Grafik 2">
            <a:extLst>
              <a:ext uri="{FF2B5EF4-FFF2-40B4-BE49-F238E27FC236}">
                <a16:creationId xmlns:a16="http://schemas.microsoft.com/office/drawing/2014/main" id="{AA7A9547-BCFE-EF44-90A6-6A5498C44099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65238" y="324000"/>
            <a:ext cx="1828428" cy="910877"/>
          </a:xfrm>
          <a:prstGeom prst="rect">
            <a:avLst/>
          </a:prstGeom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id="{138B7C67-784C-1B4A-B074-EE1F9CCEDCF3}"/>
              </a:ext>
            </a:extLst>
          </p:cNvPr>
          <p:cNvSpPr/>
          <p:nvPr/>
        </p:nvSpPr>
        <p:spPr>
          <a:xfrm>
            <a:off x="3438554" y="2959829"/>
            <a:ext cx="914400" cy="914400"/>
          </a:xfrm>
          <a:prstGeom prst="ellipse">
            <a:avLst/>
          </a:prstGeom>
          <a:noFill/>
          <a:ln w="25400">
            <a:solidFill>
              <a:srgbClr val="00B050"/>
            </a:solidFill>
          </a:ln>
          <a:effectLst>
            <a:glow rad="101600">
              <a:srgbClr val="00B05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en-DE" sz="2000" dirty="0" err="1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20866B3-2E88-E147-BD5C-618A8FC1A91B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45493" y="3555841"/>
            <a:ext cx="5946508" cy="2415770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21A98EE-00AB-D344-B294-6F713A93484B}"/>
              </a:ext>
            </a:extLst>
          </p:cNvPr>
          <p:cNvCxnSpPr>
            <a:cxnSpLocks/>
            <a:stCxn id="18" idx="7"/>
          </p:cNvCxnSpPr>
          <p:nvPr/>
        </p:nvCxnSpPr>
        <p:spPr>
          <a:xfrm>
            <a:off x="4219043" y="3093740"/>
            <a:ext cx="2267400" cy="458376"/>
          </a:xfrm>
          <a:prstGeom prst="line">
            <a:avLst/>
          </a:prstGeom>
          <a:ln w="25400">
            <a:solidFill>
              <a:srgbClr val="00B050"/>
            </a:solidFill>
          </a:ln>
          <a:effectLst>
            <a:glow rad="101600">
              <a:srgbClr val="00B050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FE43BC4-F7F7-3443-93C1-8A5CE7B463EF}"/>
              </a:ext>
            </a:extLst>
          </p:cNvPr>
          <p:cNvCxnSpPr>
            <a:cxnSpLocks/>
            <a:stCxn id="18" idx="4"/>
          </p:cNvCxnSpPr>
          <p:nvPr/>
        </p:nvCxnSpPr>
        <p:spPr>
          <a:xfrm>
            <a:off x="3895754" y="3874229"/>
            <a:ext cx="2488278" cy="2097381"/>
          </a:xfrm>
          <a:prstGeom prst="line">
            <a:avLst/>
          </a:prstGeom>
          <a:ln w="25400">
            <a:solidFill>
              <a:srgbClr val="00B050"/>
            </a:solidFill>
          </a:ln>
          <a:effectLst>
            <a:glow rad="101600">
              <a:srgbClr val="00B050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175765C-654F-754F-9C74-3CC8C69D2A5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52F4D17-1AD6-42D9-B93A-EB002C62F438}" type="slidenum">
              <a:rPr lang="de-DE" smtClean="0"/>
              <a:pPr/>
              <a:t>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4549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 9">
            <a:extLst>
              <a:ext uri="{FF2B5EF4-FFF2-40B4-BE49-F238E27FC236}">
                <a16:creationId xmlns:a16="http://schemas.microsoft.com/office/drawing/2014/main" id="{3DD3FF4A-0627-6D40-AB7E-478D5CA5F0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53" b="100000" l="0" r="98606"/>
                    </a14:imgEffect>
                  </a14:imgLayer>
                </a14:imgProps>
              </a:ext>
            </a:extLst>
          </a:blip>
          <a:stretch/>
        </p:blipFill>
        <p:spPr>
          <a:xfrm>
            <a:off x="2501058" y="1037510"/>
            <a:ext cx="7189885" cy="4782980"/>
          </a:xfrm>
          <a:prstGeom prst="rect">
            <a:avLst/>
          </a:prstGeom>
          <a:ln>
            <a:noFill/>
          </a:ln>
        </p:spPr>
      </p:pic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85E97E75-27F2-C444-98FD-03409292FBDE}"/>
              </a:ext>
            </a:extLst>
          </p:cNvPr>
          <p:cNvSpPr/>
          <p:nvPr/>
        </p:nvSpPr>
        <p:spPr>
          <a:xfrm rot="3556306">
            <a:off x="5928735" y="2119085"/>
            <a:ext cx="2025524" cy="3027711"/>
          </a:xfrm>
          <a:prstGeom prst="roundRect">
            <a:avLst>
              <a:gd name="adj" fmla="val 39994"/>
            </a:avLst>
          </a:prstGeom>
          <a:noFill/>
          <a:ln w="76200">
            <a:solidFill>
              <a:srgbClr val="00FA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76FCAFE-2B2E-5940-BC02-9C58258D9AC4}"/>
              </a:ext>
            </a:extLst>
          </p:cNvPr>
          <p:cNvSpPr/>
          <p:nvPr/>
        </p:nvSpPr>
        <p:spPr>
          <a:xfrm>
            <a:off x="0" y="1005736"/>
            <a:ext cx="12192000" cy="49392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265A3D-8DC9-9C47-9B83-41803289B2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Setup of optical elements 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4E3D3BD-D44D-5646-B448-85AE4697339F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071664" y="1448780"/>
            <a:ext cx="6649200" cy="4213225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8BDE17-8D63-E44C-8EE5-209621B5C14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131A431-4447-2448-A5C7-43705B975E31}"/>
              </a:ext>
            </a:extLst>
          </p:cNvPr>
          <p:cNvSpPr txBox="1"/>
          <p:nvPr/>
        </p:nvSpPr>
        <p:spPr>
          <a:xfrm>
            <a:off x="8017668" y="2134451"/>
            <a:ext cx="1944217" cy="56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5000"/>
              </a:lnSpc>
            </a:pPr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Circularly polarized beam @ 213 nm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741A75-395F-7C43-9BF9-C7C1711D1F2C}"/>
              </a:ext>
            </a:extLst>
          </p:cNvPr>
          <p:cNvSpPr txBox="1"/>
          <p:nvPr/>
        </p:nvSpPr>
        <p:spPr>
          <a:xfrm>
            <a:off x="1074591" y="3275316"/>
            <a:ext cx="1944217" cy="56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5000"/>
              </a:lnSpc>
            </a:pPr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Linearly polarized beam @ 1064 nm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476D4FA-AA80-7340-A5B0-2249CC61986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52F4D17-1AD6-42D9-B93A-EB002C62F438}" type="slidenum">
              <a:rPr lang="de-DE" smtClean="0"/>
              <a:pPr/>
              <a:t>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79644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1185 0.1995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6" y="997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225000" y="2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1" grpId="0"/>
      <p:bldP spid="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207CC-CC71-1C4E-ABD2-2DB4C7AD0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Polarization of the h nucleus</a:t>
            </a:r>
          </a:p>
        </p:txBody>
      </p:sp>
      <p:pic>
        <p:nvPicPr>
          <p:cNvPr id="6" name="Content Placeholder 6">
            <a:extLst>
              <a:ext uri="{FF2B5EF4-FFF2-40B4-BE49-F238E27FC236}">
                <a16:creationId xmlns:a16="http://schemas.microsoft.com/office/drawing/2014/main" id="{BCE4B056-A891-FB47-AED7-F9E00D01A18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3" t="20106" b="3069"/>
          <a:stretch/>
        </p:blipFill>
        <p:spPr>
          <a:xfrm>
            <a:off x="371475" y="1448780"/>
            <a:ext cx="5266906" cy="41845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DDD4D3D-BEDA-CC4C-AC7A-22D2423BDFBC}"/>
                  </a:ext>
                </a:extLst>
              </p:cNvPr>
              <p:cNvSpPr txBox="1"/>
              <p:nvPr/>
            </p:nvSpPr>
            <p:spPr>
              <a:xfrm>
                <a:off x="6106322" y="2014157"/>
                <a:ext cx="5714203" cy="31220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l">
                  <a:lnSpc>
                    <a:spcPct val="95000"/>
                  </a:lnSpc>
                  <a:buFont typeface="Arial" panose="020B0604020202020204" pitchFamily="34" charset="0"/>
                  <a:buChar char="•"/>
                </a:pPr>
                <a:r>
                  <a:rPr lang="en-US" sz="2000" dirty="0"/>
                  <a:t>Maximal theoretical polarization </a:t>
                </a:r>
                <a:r>
                  <a:rPr lang="en-US" sz="2000" i="1" dirty="0"/>
                  <a:t>P</a:t>
                </a:r>
              </a:p>
              <a:p>
                <a:pPr algn="ctr">
                  <a:lnSpc>
                    <a:spcPct val="95000"/>
                  </a:lnSpc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num>
                      <m:den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max</m:t>
                            </m:r>
                          </m:sub>
                        </m:sSub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=100%</m:t>
                    </m:r>
                  </m:oMath>
                </a14:m>
                <a:r>
                  <a:rPr lang="en-US" sz="2000" i="1" dirty="0"/>
                  <a:t>,</a:t>
                </a:r>
                <a:r>
                  <a:rPr lang="en-US" sz="2000" dirty="0"/>
                  <a:t> with </a:t>
                </a:r>
                <a:r>
                  <a:rPr lang="en-US" sz="2000" i="1" dirty="0" err="1"/>
                  <a:t>m</a:t>
                </a:r>
                <a:r>
                  <a:rPr lang="en-US" sz="2000" baseline="-25000" dirty="0" err="1"/>
                  <a:t>max</a:t>
                </a:r>
                <a:r>
                  <a:rPr lang="en-US" sz="2000" dirty="0"/>
                  <a:t>= 0.5</a:t>
                </a:r>
              </a:p>
              <a:p>
                <a:pPr algn="ctr">
                  <a:lnSpc>
                    <a:spcPct val="95000"/>
                  </a:lnSpc>
                </a:pPr>
                <a:endParaRPr lang="en-US" sz="2000" i="1" dirty="0"/>
              </a:p>
              <a:p>
                <a:pPr marL="285750" indent="-285750" algn="just">
                  <a:lnSpc>
                    <a:spcPct val="95000"/>
                  </a:lnSpc>
                  <a:buFont typeface="Arial" panose="020B0604020202020204" pitchFamily="34" charset="0"/>
                  <a:buChar char="•"/>
                </a:pPr>
                <a:r>
                  <a:rPr lang="en-US" sz="2000" dirty="0"/>
                  <a:t>After 0.35 ns the e</a:t>
                </a:r>
                <a:r>
                  <a:rPr lang="en-US" sz="2000" baseline="30000" dirty="0"/>
                  <a:t>-</a:t>
                </a:r>
                <a:r>
                  <a:rPr lang="en-US" sz="2000" dirty="0"/>
                  <a:t> polarization of the H atoms is transferred into a nuclear polarization</a:t>
                </a:r>
              </a:p>
              <a:p>
                <a:pPr marL="285750" indent="-285750" algn="just">
                  <a:lnSpc>
                    <a:spcPct val="95000"/>
                  </a:lnSpc>
                  <a:buFont typeface="Arial" panose="020B0604020202020204" pitchFamily="34" charset="0"/>
                  <a:buChar char="•"/>
                </a:pPr>
                <a:endParaRPr lang="en-US" sz="2000" dirty="0"/>
              </a:p>
              <a:p>
                <a:pPr marL="285750" indent="-285750" algn="just">
                  <a:lnSpc>
                    <a:spcPct val="95000"/>
                  </a:lnSpc>
                  <a:buFont typeface="Arial" panose="020B0604020202020204" pitchFamily="34" charset="0"/>
                  <a:buChar char="•"/>
                </a:pPr>
                <a:r>
                  <a:rPr lang="en-US" sz="2000" dirty="0"/>
                  <a:t>Out-coming protons will remain polarized, even if they undergo spin precession (T-BMT equation)</a:t>
                </a:r>
              </a:p>
              <a:p>
                <a:pPr marL="285750" indent="-285750" algn="just">
                  <a:lnSpc>
                    <a:spcPct val="95000"/>
                  </a:lnSpc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DDD4D3D-BEDA-CC4C-AC7A-22D2423BDF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6322" y="2014157"/>
                <a:ext cx="5714203" cy="3122073"/>
              </a:xfrm>
              <a:prstGeom prst="rect">
                <a:avLst/>
              </a:prstGeom>
              <a:blipFill>
                <a:blip r:embed="rId4"/>
                <a:stretch>
                  <a:fillRect l="-887" t="-1215" r="-1109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A64B76E-D0AE-0047-ADB0-0DFEA2CA173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52F4D17-1AD6-42D9-B93A-EB002C62F438}" type="slidenum">
              <a:rPr lang="de-DE" smtClean="0"/>
              <a:pPr/>
              <a:t>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93573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68BC49-8C9C-114B-9590-DA1D0005F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status of the experiment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2619095-4924-F248-B628-0529087618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74" y="1556792"/>
            <a:ext cx="5520000" cy="4140000"/>
          </a:xfrm>
          <a:ln>
            <a:noFill/>
          </a:ln>
          <a:effectLst>
            <a:softEdge rad="12700"/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9488692-124B-B842-8873-7BC6626D3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525" y="1556792"/>
            <a:ext cx="5520000" cy="4140000"/>
          </a:xfrm>
          <a:prstGeom prst="rect">
            <a:avLst/>
          </a:prstGeom>
          <a:ln w="38100">
            <a:noFill/>
          </a:ln>
          <a:effectLst>
            <a:softEdge rad="12700"/>
          </a:effectLst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4497B00-F6B0-784C-8BA5-07EA4FF05325}"/>
              </a:ext>
            </a:extLst>
          </p:cNvPr>
          <p:cNvCxnSpPr>
            <a:cxnSpLocks/>
          </p:cNvCxnSpPr>
          <p:nvPr/>
        </p:nvCxnSpPr>
        <p:spPr>
          <a:xfrm flipH="1">
            <a:off x="2711624" y="3311872"/>
            <a:ext cx="2664296" cy="314920"/>
          </a:xfrm>
          <a:prstGeom prst="line">
            <a:avLst/>
          </a:prstGeom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E63D515-E847-3D47-888B-E35E53D788E5}"/>
              </a:ext>
            </a:extLst>
          </p:cNvPr>
          <p:cNvCxnSpPr>
            <a:cxnSpLocks/>
          </p:cNvCxnSpPr>
          <p:nvPr/>
        </p:nvCxnSpPr>
        <p:spPr>
          <a:xfrm flipH="1">
            <a:off x="2711624" y="2996952"/>
            <a:ext cx="144016" cy="629840"/>
          </a:xfrm>
          <a:prstGeom prst="line">
            <a:avLst/>
          </a:prstGeom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62A6DA4-9CAA-A349-A203-206B11E81720}"/>
              </a:ext>
            </a:extLst>
          </p:cNvPr>
          <p:cNvCxnSpPr>
            <a:cxnSpLocks/>
          </p:cNvCxnSpPr>
          <p:nvPr/>
        </p:nvCxnSpPr>
        <p:spPr>
          <a:xfrm>
            <a:off x="2855640" y="3004404"/>
            <a:ext cx="1008112" cy="0"/>
          </a:xfrm>
          <a:prstGeom prst="line">
            <a:avLst/>
          </a:prstGeom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2B08CFC-BCB7-FD47-AE78-D6A59F9B8F8D}"/>
              </a:ext>
            </a:extLst>
          </p:cNvPr>
          <p:cNvCxnSpPr>
            <a:cxnSpLocks/>
          </p:cNvCxnSpPr>
          <p:nvPr/>
        </p:nvCxnSpPr>
        <p:spPr>
          <a:xfrm>
            <a:off x="3826846" y="2636912"/>
            <a:ext cx="36906" cy="367492"/>
          </a:xfrm>
          <a:prstGeom prst="line">
            <a:avLst/>
          </a:prstGeom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0B4C824-0E8B-1B4F-995C-FF162A5E199F}"/>
              </a:ext>
            </a:extLst>
          </p:cNvPr>
          <p:cNvCxnSpPr>
            <a:cxnSpLocks/>
          </p:cNvCxnSpPr>
          <p:nvPr/>
        </p:nvCxnSpPr>
        <p:spPr>
          <a:xfrm flipH="1">
            <a:off x="2135560" y="2636912"/>
            <a:ext cx="1691287" cy="0"/>
          </a:xfrm>
          <a:prstGeom prst="line">
            <a:avLst/>
          </a:prstGeom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1A83272-75B2-0648-B8D3-AE0A1950EB05}"/>
              </a:ext>
            </a:extLst>
          </p:cNvPr>
          <p:cNvCxnSpPr>
            <a:cxnSpLocks/>
          </p:cNvCxnSpPr>
          <p:nvPr/>
        </p:nvCxnSpPr>
        <p:spPr>
          <a:xfrm flipH="1">
            <a:off x="1919536" y="2632133"/>
            <a:ext cx="216023" cy="508835"/>
          </a:xfrm>
          <a:prstGeom prst="line">
            <a:avLst/>
          </a:prstGeom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7A1EADE-2449-024C-A86D-8E958380DE1A}"/>
              </a:ext>
            </a:extLst>
          </p:cNvPr>
          <p:cNvCxnSpPr>
            <a:cxnSpLocks/>
          </p:cNvCxnSpPr>
          <p:nvPr/>
        </p:nvCxnSpPr>
        <p:spPr>
          <a:xfrm flipH="1">
            <a:off x="767408" y="3140968"/>
            <a:ext cx="1152128" cy="0"/>
          </a:xfrm>
          <a:prstGeom prst="line">
            <a:avLst/>
          </a:prstGeom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96D04F7C-FEED-3C4E-9F99-882D2A32C6F7}"/>
              </a:ext>
            </a:extLst>
          </p:cNvPr>
          <p:cNvSpPr txBox="1"/>
          <p:nvPr/>
        </p:nvSpPr>
        <p:spPr>
          <a:xfrm>
            <a:off x="1854163" y="1916832"/>
            <a:ext cx="2154512" cy="619744"/>
          </a:xfrm>
          <a:prstGeom prst="roundRect">
            <a:avLst/>
          </a:prstGeom>
          <a:solidFill>
            <a:schemeClr val="bg1">
              <a:alpha val="79000"/>
            </a:schemeClr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pPr algn="l">
              <a:lnSpc>
                <a:spcPct val="95000"/>
              </a:lnSpc>
            </a:pPr>
            <a:r>
              <a:rPr lang="en-US" sz="16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Circularly polarized 213 nm beam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62EA0182-C4F5-0F49-A242-13D7EA21F0B9}"/>
              </a:ext>
            </a:extLst>
          </p:cNvPr>
          <p:cNvCxnSpPr>
            <a:cxnSpLocks/>
          </p:cNvCxnSpPr>
          <p:nvPr/>
        </p:nvCxnSpPr>
        <p:spPr>
          <a:xfrm>
            <a:off x="623392" y="3311872"/>
            <a:ext cx="360040" cy="0"/>
          </a:xfrm>
          <a:prstGeom prst="line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844D4CD7-8DCC-E846-95B3-F2C8342199D2}"/>
              </a:ext>
            </a:extLst>
          </p:cNvPr>
          <p:cNvCxnSpPr>
            <a:cxnSpLocks/>
          </p:cNvCxnSpPr>
          <p:nvPr/>
        </p:nvCxnSpPr>
        <p:spPr>
          <a:xfrm flipH="1">
            <a:off x="479376" y="3311872"/>
            <a:ext cx="504056" cy="909216"/>
          </a:xfrm>
          <a:prstGeom prst="line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70AC9D15-ECD9-714F-8CAE-49A8DF6CA432}"/>
              </a:ext>
            </a:extLst>
          </p:cNvPr>
          <p:cNvCxnSpPr>
            <a:cxnSpLocks/>
          </p:cNvCxnSpPr>
          <p:nvPr/>
        </p:nvCxnSpPr>
        <p:spPr>
          <a:xfrm flipH="1" flipV="1">
            <a:off x="479376" y="4216310"/>
            <a:ext cx="1728192" cy="76786"/>
          </a:xfrm>
          <a:prstGeom prst="line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0857F524-AE70-D145-A33A-DD331B266A93}"/>
              </a:ext>
            </a:extLst>
          </p:cNvPr>
          <p:cNvCxnSpPr>
            <a:cxnSpLocks/>
          </p:cNvCxnSpPr>
          <p:nvPr/>
        </p:nvCxnSpPr>
        <p:spPr>
          <a:xfrm flipV="1">
            <a:off x="2207568" y="4082060"/>
            <a:ext cx="72008" cy="211036"/>
          </a:xfrm>
          <a:prstGeom prst="line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6ABBFB05-7573-4945-8232-A94FBC738623}"/>
              </a:ext>
            </a:extLst>
          </p:cNvPr>
          <p:cNvCxnSpPr>
            <a:cxnSpLocks/>
          </p:cNvCxnSpPr>
          <p:nvPr/>
        </p:nvCxnSpPr>
        <p:spPr>
          <a:xfrm>
            <a:off x="947576" y="4077072"/>
            <a:ext cx="1332000" cy="0"/>
          </a:xfrm>
          <a:prstGeom prst="line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BB5779EB-A54F-A948-B962-49430845B203}"/>
              </a:ext>
            </a:extLst>
          </p:cNvPr>
          <p:cNvCxnSpPr>
            <a:cxnSpLocks/>
          </p:cNvCxnSpPr>
          <p:nvPr/>
        </p:nvCxnSpPr>
        <p:spPr>
          <a:xfrm flipV="1">
            <a:off x="961175" y="3901936"/>
            <a:ext cx="94265" cy="170149"/>
          </a:xfrm>
          <a:prstGeom prst="line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E9BC8FD5-3709-714E-A99C-4267F17D354E}"/>
              </a:ext>
            </a:extLst>
          </p:cNvPr>
          <p:cNvCxnSpPr>
            <a:cxnSpLocks/>
          </p:cNvCxnSpPr>
          <p:nvPr/>
        </p:nvCxnSpPr>
        <p:spPr>
          <a:xfrm flipH="1" flipV="1">
            <a:off x="1055440" y="3898385"/>
            <a:ext cx="4608512" cy="42805"/>
          </a:xfrm>
          <a:prstGeom prst="line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5D32E3F6-AF11-334C-947D-5BBCEF76B631}"/>
              </a:ext>
            </a:extLst>
          </p:cNvPr>
          <p:cNvCxnSpPr>
            <a:cxnSpLocks/>
          </p:cNvCxnSpPr>
          <p:nvPr/>
        </p:nvCxnSpPr>
        <p:spPr>
          <a:xfrm flipH="1" flipV="1">
            <a:off x="5375920" y="3356992"/>
            <a:ext cx="287431" cy="584198"/>
          </a:xfrm>
          <a:prstGeom prst="line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1B44B5AF-CB90-2747-8549-7CE0479566A7}"/>
              </a:ext>
            </a:extLst>
          </p:cNvPr>
          <p:cNvSpPr txBox="1"/>
          <p:nvPr/>
        </p:nvSpPr>
        <p:spPr>
          <a:xfrm>
            <a:off x="3173323" y="4049202"/>
            <a:ext cx="2016000" cy="612000"/>
          </a:xfrm>
          <a:prstGeom prst="round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 algn="l">
              <a:lnSpc>
                <a:spcPct val="95000"/>
              </a:lnSpc>
            </a:pPr>
            <a:r>
              <a:rPr lang="en-US" sz="16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Linearly polarized 1064 nm beam</a:t>
            </a:r>
          </a:p>
        </p:txBody>
      </p:sp>
      <p:sp>
        <p:nvSpPr>
          <p:cNvPr id="80" name="Rounded Rectangle 79">
            <a:extLst>
              <a:ext uri="{FF2B5EF4-FFF2-40B4-BE49-F238E27FC236}">
                <a16:creationId xmlns:a16="http://schemas.microsoft.com/office/drawing/2014/main" id="{56BD399E-3E82-0D4B-8D7F-C2F01931F01B}"/>
              </a:ext>
            </a:extLst>
          </p:cNvPr>
          <p:cNvSpPr/>
          <p:nvPr/>
        </p:nvSpPr>
        <p:spPr>
          <a:xfrm>
            <a:off x="6629708" y="3911314"/>
            <a:ext cx="1673396" cy="32154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>
              <a:defRPr/>
            </a:pPr>
            <a:r>
              <a:rPr lang="en-GB" sz="1600" kern="0" dirty="0" err="1">
                <a:solidFill>
                  <a:prstClr val="white"/>
                </a:solidFill>
                <a:ea typeface=""/>
                <a:cs typeface="Arial" panose="020B0604020202020204" pitchFamily="34" charset="0"/>
              </a:rPr>
              <a:t>Glavish</a:t>
            </a:r>
            <a:r>
              <a:rPr lang="en-GB" sz="1600" kern="0" dirty="0">
                <a:solidFill>
                  <a:prstClr val="white"/>
                </a:solidFill>
                <a:ea typeface=""/>
                <a:cs typeface="Arial" panose="020B0604020202020204" pitchFamily="34" charset="0"/>
              </a:rPr>
              <a:t> ionizer</a:t>
            </a:r>
          </a:p>
        </p:txBody>
      </p:sp>
      <p:sp>
        <p:nvSpPr>
          <p:cNvPr id="81" name="Rounded Rectangle 80">
            <a:extLst>
              <a:ext uri="{FF2B5EF4-FFF2-40B4-BE49-F238E27FC236}">
                <a16:creationId xmlns:a16="http://schemas.microsoft.com/office/drawing/2014/main" id="{C326F1E2-80AA-494D-9374-17EAF7B12E26}"/>
              </a:ext>
            </a:extLst>
          </p:cNvPr>
          <p:cNvSpPr/>
          <p:nvPr/>
        </p:nvSpPr>
        <p:spPr>
          <a:xfrm>
            <a:off x="8201439" y="2228771"/>
            <a:ext cx="1152128" cy="32154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>
              <a:defRPr/>
            </a:pPr>
            <a:r>
              <a:rPr lang="en-GB" sz="1600" kern="0" dirty="0">
                <a:solidFill>
                  <a:prstClr val="white"/>
                </a:solidFill>
                <a:latin typeface="Calibri" panose="020F0502020204030204"/>
                <a:ea typeface=""/>
                <a:cs typeface="Arial" panose="020B0604020202020204" pitchFamily="34" charset="0"/>
              </a:rPr>
              <a:t>Wien filter</a:t>
            </a:r>
          </a:p>
        </p:txBody>
      </p:sp>
      <p:sp>
        <p:nvSpPr>
          <p:cNvPr id="82" name="Rounded Rectangle 81">
            <a:extLst>
              <a:ext uri="{FF2B5EF4-FFF2-40B4-BE49-F238E27FC236}">
                <a16:creationId xmlns:a16="http://schemas.microsoft.com/office/drawing/2014/main" id="{02097C97-50B6-F848-B82C-5C9078C4608B}"/>
              </a:ext>
            </a:extLst>
          </p:cNvPr>
          <p:cNvSpPr/>
          <p:nvPr/>
        </p:nvSpPr>
        <p:spPr>
          <a:xfrm>
            <a:off x="10260751" y="2388680"/>
            <a:ext cx="751694" cy="32154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>
              <a:defRPr/>
            </a:pPr>
            <a:r>
              <a:rPr lang="en-GB" sz="1600" kern="0" dirty="0">
                <a:solidFill>
                  <a:prstClr val="white"/>
                </a:solidFill>
                <a:latin typeface="Calibri" panose="020F0502020204030204"/>
                <a:ea typeface=""/>
                <a:cs typeface="Arial" panose="020B0604020202020204" pitchFamily="34" charset="0"/>
              </a:rPr>
              <a:t>Cs cell</a:t>
            </a:r>
          </a:p>
        </p:txBody>
      </p:sp>
      <p:sp>
        <p:nvSpPr>
          <p:cNvPr id="84" name="Rounded Rectangle 83">
            <a:extLst>
              <a:ext uri="{FF2B5EF4-FFF2-40B4-BE49-F238E27FC236}">
                <a16:creationId xmlns:a16="http://schemas.microsoft.com/office/drawing/2014/main" id="{E9428842-C50C-724F-80DE-42C9BF001138}"/>
              </a:ext>
            </a:extLst>
          </p:cNvPr>
          <p:cNvSpPr/>
          <p:nvPr/>
        </p:nvSpPr>
        <p:spPr>
          <a:xfrm>
            <a:off x="8689919" y="4448584"/>
            <a:ext cx="1075319" cy="32154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>
              <a:defRPr/>
            </a:pPr>
            <a:r>
              <a:rPr lang="en-GB" sz="1600" kern="0" dirty="0">
                <a:solidFill>
                  <a:prstClr val="white"/>
                </a:solidFill>
                <a:latin typeface="Calibri" panose="020F0502020204030204"/>
                <a:ea typeface=""/>
                <a:cs typeface="Arial" panose="020B0604020202020204" pitchFamily="34" charset="0"/>
              </a:rPr>
              <a:t>Spin filter</a:t>
            </a:r>
          </a:p>
        </p:txBody>
      </p:sp>
      <p:pic>
        <p:nvPicPr>
          <p:cNvPr id="29" name="Grafik 2">
            <a:extLst>
              <a:ext uri="{FF2B5EF4-FFF2-40B4-BE49-F238E27FC236}">
                <a16:creationId xmlns:a16="http://schemas.microsoft.com/office/drawing/2014/main" id="{B2DBFDE8-BAF5-FC4B-B562-5B1D250A1D4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65238" y="324000"/>
            <a:ext cx="1828428" cy="910877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E11438E-D9BF-3E49-B7C4-4C0D79FA3FD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ln>
            <a:noFill/>
          </a:ln>
        </p:spPr>
        <p:txBody>
          <a:bodyPr/>
          <a:lstStyle/>
          <a:p>
            <a:endParaRPr lang="en-DE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21CDFB5-9001-E24F-BA40-11FC7D749767}"/>
              </a:ext>
            </a:extLst>
          </p:cNvPr>
          <p:cNvCxnSpPr/>
          <p:nvPr/>
        </p:nvCxnSpPr>
        <p:spPr>
          <a:xfrm flipV="1">
            <a:off x="7466406" y="3356992"/>
            <a:ext cx="141762" cy="541393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707C502-E289-2E4A-805F-C5E9B98DBD01}"/>
              </a:ext>
            </a:extLst>
          </p:cNvPr>
          <p:cNvCxnSpPr>
            <a:cxnSpLocks/>
          </p:cNvCxnSpPr>
          <p:nvPr/>
        </p:nvCxnSpPr>
        <p:spPr>
          <a:xfrm flipV="1">
            <a:off x="8400256" y="2550314"/>
            <a:ext cx="377247" cy="454090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8DE4FEE-48E2-FD4E-B09C-0CCA80838D04}"/>
              </a:ext>
            </a:extLst>
          </p:cNvPr>
          <p:cNvCxnSpPr>
            <a:cxnSpLocks/>
          </p:cNvCxnSpPr>
          <p:nvPr/>
        </p:nvCxnSpPr>
        <p:spPr>
          <a:xfrm flipH="1" flipV="1">
            <a:off x="9060525" y="3785732"/>
            <a:ext cx="292902" cy="653958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415F8D7-FBC6-6247-BEB0-E32689E04B39}"/>
              </a:ext>
            </a:extLst>
          </p:cNvPr>
          <p:cNvCxnSpPr>
            <a:cxnSpLocks/>
          </p:cNvCxnSpPr>
          <p:nvPr/>
        </p:nvCxnSpPr>
        <p:spPr>
          <a:xfrm flipV="1">
            <a:off x="9992280" y="2695408"/>
            <a:ext cx="305874" cy="228335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15EDB83-DD11-BC4E-8E9D-0803E793C74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52F4D17-1AD6-42D9-B93A-EB002C62F438}" type="slidenum">
              <a:rPr lang="de-DE" smtClean="0"/>
              <a:pPr/>
              <a:t>26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68568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78" grpId="0" animBg="1"/>
      <p:bldP spid="80" grpId="0" animBg="1"/>
      <p:bldP spid="81" grpId="0" animBg="1"/>
      <p:bldP spid="82" grpId="0" animBg="1"/>
      <p:bldP spid="8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A960F1E-B2F4-EA48-A534-70CFD222859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63"/>
          <a:stretch/>
        </p:blipFill>
        <p:spPr>
          <a:xfrm>
            <a:off x="-6000" y="-49696"/>
            <a:ext cx="12204000" cy="6957392"/>
          </a:xfrm>
          <a:prstGeom prst="rect">
            <a:avLst/>
          </a:prstGeo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23E48BE-7EE3-3248-872A-FFAA1EDC24A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52F4D17-1AD6-42D9-B93A-EB002C62F438}" type="slidenum">
              <a:rPr lang="de-DE" smtClean="0"/>
              <a:pPr/>
              <a:t>27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220194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3793ED-9C4B-FD46-A478-488AE0F72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Commissioning of polarized HCl target</a:t>
            </a:r>
            <a:br>
              <a:rPr lang="en-US" dirty="0"/>
            </a:br>
            <a:endParaRPr lang="en-DE" dirty="0"/>
          </a:p>
        </p:txBody>
      </p:sp>
      <p:pic>
        <p:nvPicPr>
          <p:cNvPr id="6" name="Grafik 13">
            <a:extLst>
              <a:ext uri="{FF2B5EF4-FFF2-40B4-BE49-F238E27FC236}">
                <a16:creationId xmlns:a16="http://schemas.microsoft.com/office/drawing/2014/main" id="{6B2C6AA6-9AF5-6F48-A633-454EA71DB0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7608" y="1370782"/>
            <a:ext cx="5328592" cy="4345261"/>
          </a:xfrm>
          <a:prstGeom prst="rect">
            <a:avLst/>
          </a:prstGeom>
        </p:spPr>
      </p:pic>
      <p:sp>
        <p:nvSpPr>
          <p:cNvPr id="7" name="Textfeld 9">
            <a:extLst>
              <a:ext uri="{FF2B5EF4-FFF2-40B4-BE49-F238E27FC236}">
                <a16:creationId xmlns:a16="http://schemas.microsoft.com/office/drawing/2014/main" id="{B58F6D02-6EBA-3A49-9EAA-8964D424DFD3}"/>
              </a:ext>
            </a:extLst>
          </p:cNvPr>
          <p:cNvSpPr txBox="1"/>
          <p:nvPr/>
        </p:nvSpPr>
        <p:spPr>
          <a:xfrm>
            <a:off x="384177" y="1982227"/>
            <a:ext cx="2279576" cy="878538"/>
          </a:xfrm>
          <a:prstGeom prst="roundRect">
            <a:avLst/>
          </a:prstGeom>
          <a:noFill/>
          <a:ln w="28575"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US" sz="1600" dirty="0">
                <a:cs typeface="Calibri" panose="020F0502020204030204" pitchFamily="34" charset="0"/>
              </a:rPr>
              <a:t>Additional signal from nuclear polarized Hydrogen expected</a:t>
            </a:r>
          </a:p>
        </p:txBody>
      </p:sp>
      <p:cxnSp>
        <p:nvCxnSpPr>
          <p:cNvPr id="8" name="Gerade Verbindung mit Pfeil 12">
            <a:extLst>
              <a:ext uri="{FF2B5EF4-FFF2-40B4-BE49-F238E27FC236}">
                <a16:creationId xmlns:a16="http://schemas.microsoft.com/office/drawing/2014/main" id="{B98342C6-D84E-6B43-9952-F2503DA7BF38}"/>
              </a:ext>
            </a:extLst>
          </p:cNvPr>
          <p:cNvCxnSpPr>
            <a:cxnSpLocks/>
            <a:stCxn id="7" idx="2"/>
          </p:cNvCxnSpPr>
          <p:nvPr/>
        </p:nvCxnSpPr>
        <p:spPr>
          <a:xfrm>
            <a:off x="1523965" y="2860765"/>
            <a:ext cx="2212018" cy="1124780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hteck 14">
            <a:extLst>
              <a:ext uri="{FF2B5EF4-FFF2-40B4-BE49-F238E27FC236}">
                <a16:creationId xmlns:a16="http://schemas.microsoft.com/office/drawing/2014/main" id="{B50EBAD1-DBE2-0A42-B823-37D38C01B202}"/>
              </a:ext>
            </a:extLst>
          </p:cNvPr>
          <p:cNvSpPr/>
          <p:nvPr/>
        </p:nvSpPr>
        <p:spPr>
          <a:xfrm>
            <a:off x="2884359" y="5792220"/>
            <a:ext cx="477594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Calibri" panose="020F0502020204030204" pitchFamily="34" charset="0"/>
              </a:rPr>
              <a:t>https://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Calibri" panose="020F0502020204030204" pitchFamily="34" charset="0"/>
              </a:rPr>
              <a:t>www.researchgate.net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Calibri" panose="020F0502020204030204" pitchFamily="34" charset="0"/>
              </a:rPr>
              <a:t>/publication/340460224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EB33FFD-C931-1849-88B2-32B8B2BD078A}"/>
              </a:ext>
            </a:extLst>
          </p:cNvPr>
          <p:cNvSpPr txBox="1"/>
          <p:nvPr/>
        </p:nvSpPr>
        <p:spPr>
          <a:xfrm>
            <a:off x="8027514" y="2112868"/>
            <a:ext cx="3780309" cy="1495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5900" indent="-215900" algn="just">
              <a:lnSpc>
                <a:spcPct val="95000"/>
              </a:lnSpc>
              <a:buClr>
                <a:srgbClr val="023D6B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Clear detection of proton signal from diffusive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HCl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into ionizer after ~ 4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ms.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5900" indent="-215900" algn="just">
              <a:lnSpc>
                <a:spcPct val="95000"/>
              </a:lnSpc>
              <a:buClr>
                <a:srgbClr val="023D6B"/>
              </a:buClr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5900" indent="-215900" algn="just">
              <a:lnSpc>
                <a:spcPct val="95000"/>
              </a:lnSpc>
              <a:buClr>
                <a:srgbClr val="023D6B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Laser-generated atoms should produce additional proton signal</a:t>
            </a:r>
          </a:p>
          <a:p>
            <a:pPr algn="just">
              <a:lnSpc>
                <a:spcPct val="95000"/>
              </a:lnSpc>
              <a:buClr>
                <a:srgbClr val="023D6B"/>
              </a:buClr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	 not yet detected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DF58835-B2E4-9142-916C-8DB4EB6C62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6480" y="3613598"/>
            <a:ext cx="787400" cy="1435100"/>
          </a:xfrm>
          <a:prstGeom prst="round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5D916CF-357B-7845-B9C9-A73C9515421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52F4D17-1AD6-42D9-B93A-EB002C62F438}" type="slidenum">
              <a:rPr lang="de-DE" smtClean="0"/>
              <a:pPr/>
              <a:t>28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42998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475EC2-033B-664B-8FD2-8B8B84C95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Why polarization of protons?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028AF7BF-A90B-B648-B6F5-BA822C9BB1F4}"/>
              </a:ext>
            </a:extLst>
          </p:cNvPr>
          <p:cNvSpPr>
            <a:spLocks/>
          </p:cNvSpPr>
          <p:nvPr/>
        </p:nvSpPr>
        <p:spPr>
          <a:xfrm>
            <a:off x="479376" y="909000"/>
            <a:ext cx="5400000" cy="5040000"/>
          </a:xfrm>
          <a:prstGeom prst="roundRect">
            <a:avLst>
              <a:gd name="adj" fmla="val 9599"/>
            </a:avLst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53C5E431-B7C5-6B48-A029-7BAC0E5D3169}"/>
              </a:ext>
            </a:extLst>
          </p:cNvPr>
          <p:cNvSpPr>
            <a:spLocks/>
          </p:cNvSpPr>
          <p:nvPr/>
        </p:nvSpPr>
        <p:spPr>
          <a:xfrm>
            <a:off x="6312024" y="909280"/>
            <a:ext cx="5400000" cy="5040000"/>
          </a:xfrm>
          <a:prstGeom prst="roundRect">
            <a:avLst>
              <a:gd name="adj" fmla="val 9599"/>
            </a:avLst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r>
              <a:rPr lang="de-DE" sz="2400" dirty="0"/>
              <a:t>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F0D5E85-5CCD-F146-8F06-AC51481C6F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9365" y="2067971"/>
            <a:ext cx="4905318" cy="3060000"/>
          </a:xfrm>
          <a:prstGeom prst="rect">
            <a:avLst/>
          </a:prstGeom>
        </p:spPr>
      </p:pic>
      <p:sp>
        <p:nvSpPr>
          <p:cNvPr id="13" name="Right Arrow 12">
            <a:extLst>
              <a:ext uri="{FF2B5EF4-FFF2-40B4-BE49-F238E27FC236}">
                <a16:creationId xmlns:a16="http://schemas.microsoft.com/office/drawing/2014/main" id="{0684AC1E-412D-B346-912B-0EA702AFDE43}"/>
              </a:ext>
            </a:extLst>
          </p:cNvPr>
          <p:cNvSpPr/>
          <p:nvPr/>
        </p:nvSpPr>
        <p:spPr>
          <a:xfrm>
            <a:off x="6703640" y="5341269"/>
            <a:ext cx="288032" cy="1617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762F456-359F-C842-9CE8-5B6941C87A53}"/>
              </a:ext>
            </a:extLst>
          </p:cNvPr>
          <p:cNvSpPr txBox="1"/>
          <p:nvPr/>
        </p:nvSpPr>
        <p:spPr>
          <a:xfrm>
            <a:off x="7063549" y="5229761"/>
            <a:ext cx="3442885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</a:pPr>
            <a:r>
              <a:rPr lang="en-US" sz="2000" dirty="0"/>
              <a:t>New target concepts needed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CE5FDA7-7BA9-4544-834C-3B4BD3ED962F}"/>
              </a:ext>
            </a:extLst>
          </p:cNvPr>
          <p:cNvSpPr/>
          <p:nvPr/>
        </p:nvSpPr>
        <p:spPr>
          <a:xfrm>
            <a:off x="7145055" y="1093624"/>
            <a:ext cx="374653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DE" sz="2000" dirty="0"/>
              <a:t>Stagnation in the (unpolarized) </a:t>
            </a:r>
          </a:p>
          <a:p>
            <a:pPr algn="ctr"/>
            <a:r>
              <a:rPr lang="en-DE" sz="2000" dirty="0"/>
              <a:t>proton acceleration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B2D36FE-A665-6747-BDF5-32D85262FE1A}"/>
              </a:ext>
            </a:extLst>
          </p:cNvPr>
          <p:cNvSpPr/>
          <p:nvPr/>
        </p:nvSpPr>
        <p:spPr>
          <a:xfrm>
            <a:off x="886701" y="1082045"/>
            <a:ext cx="458534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DE" sz="2000" dirty="0"/>
              <a:t>Our group already has expertise in polarized proton acceleration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7344D67-DD4B-A04E-8461-1ED0E1483B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6716" y="2176289"/>
            <a:ext cx="4905318" cy="2820204"/>
          </a:xfrm>
          <a:prstGeom prst="rect">
            <a:avLst/>
          </a:prstGeom>
        </p:spPr>
      </p:pic>
      <p:sp>
        <p:nvSpPr>
          <p:cNvPr id="20" name="Right Arrow 19">
            <a:extLst>
              <a:ext uri="{FF2B5EF4-FFF2-40B4-BE49-F238E27FC236}">
                <a16:creationId xmlns:a16="http://schemas.microsoft.com/office/drawing/2014/main" id="{6FDC961D-17C3-E746-9857-80197EC82109}"/>
              </a:ext>
            </a:extLst>
          </p:cNvPr>
          <p:cNvSpPr/>
          <p:nvPr/>
        </p:nvSpPr>
        <p:spPr>
          <a:xfrm>
            <a:off x="886322" y="5329690"/>
            <a:ext cx="288032" cy="1617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FEB0BFC-97B2-DF48-A1A0-A6C2486B09AA}"/>
              </a:ext>
            </a:extLst>
          </p:cNvPr>
          <p:cNvSpPr txBox="1"/>
          <p:nvPr/>
        </p:nvSpPr>
        <p:spPr>
          <a:xfrm>
            <a:off x="1246231" y="5218182"/>
            <a:ext cx="3442885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</a:pPr>
            <a:r>
              <a:rPr lang="en-US" sz="2000" dirty="0"/>
              <a:t>Polarimetry developed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5AA79F0-DADF-9445-8694-8B2D8727A0A4}"/>
              </a:ext>
            </a:extLst>
          </p:cNvPr>
          <p:cNvSpPr txBox="1"/>
          <p:nvPr/>
        </p:nvSpPr>
        <p:spPr>
          <a:xfrm>
            <a:off x="479376" y="5614237"/>
            <a:ext cx="5399999" cy="297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GB" sz="1400" dirty="0" err="1">
                <a:solidFill>
                  <a:schemeClr val="bg1">
                    <a:lumMod val="65000"/>
                  </a:schemeClr>
                </a:solidFill>
              </a:rPr>
              <a:t>Raab</a:t>
            </a:r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 et al., Phys. Plasmas </a:t>
            </a:r>
            <a:r>
              <a:rPr lang="en-GB" sz="1400" b="1" dirty="0">
                <a:solidFill>
                  <a:schemeClr val="bg1">
                    <a:lumMod val="65000"/>
                  </a:schemeClr>
                </a:solidFill>
              </a:rPr>
              <a:t>21</a:t>
            </a:r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, 023104 (2014)</a:t>
            </a:r>
            <a:endParaRPr lang="en-DE" dirty="0" err="1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5B63685-EF74-DB4F-8F2D-CB0D1F69FFBC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52F4D17-1AD6-42D9-B93A-EB002C62F438}" type="slidenum">
              <a:rPr lang="de-DE" smtClean="0"/>
              <a:pPr/>
              <a:t>29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756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3" grpId="0" animBg="1"/>
      <p:bldP spid="14" grpId="0"/>
      <p:bldP spid="15" grpId="0"/>
      <p:bldP spid="18" grpId="0"/>
      <p:bldP spid="20" grpId="0" animBg="1"/>
      <p:bldP spid="21" grpId="0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145FC-E45C-B74D-80EA-ECAEA0582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Interactions involving Spins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4571EAA-69AA-BC48-9298-D43152309B5A}"/>
              </a:ext>
            </a:extLst>
          </p:cNvPr>
          <p:cNvSpPr txBox="1"/>
          <p:nvPr/>
        </p:nvSpPr>
        <p:spPr>
          <a:xfrm>
            <a:off x="8328248" y="3485965"/>
            <a:ext cx="3672408" cy="1963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5000"/>
              </a:lnSpc>
            </a:pP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Relevant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processes for </a:t>
            </a:r>
            <a:r>
              <a:rPr lang="en-US" sz="2000" i="1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2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−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000" i="1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, ions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342900" indent="-342900" algn="l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T-BMT</a:t>
            </a:r>
          </a:p>
          <a:p>
            <a:pPr marL="342900" indent="-342900" algn="l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Sokolov-Ternov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Stern-Gerlach</a:t>
            </a:r>
          </a:p>
          <a:p>
            <a:pPr marL="342900" indent="-342900" algn="l">
              <a:lnSpc>
                <a:spcPct val="95000"/>
              </a:lnSpc>
              <a:buFont typeface="Arial" panose="020B0604020202020204" pitchFamily="34" charset="0"/>
              <a:buChar char="•"/>
            </a:pP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(Radiation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reaction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only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ultra-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relativistic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particles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D10862A6-E3C3-134B-8AD2-145F8E991683}"/>
              </a:ext>
            </a:extLst>
          </p:cNvPr>
          <p:cNvGrpSpPr/>
          <p:nvPr/>
        </p:nvGrpSpPr>
        <p:grpSpPr>
          <a:xfrm>
            <a:off x="191344" y="2204863"/>
            <a:ext cx="7992888" cy="3960000"/>
            <a:chOff x="191344" y="2204863"/>
            <a:chExt cx="8208912" cy="396000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34387F4F-D5E6-A543-8DDC-8FF0DACBAD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72" r="2177"/>
            <a:stretch/>
          </p:blipFill>
          <p:spPr>
            <a:xfrm>
              <a:off x="191344" y="2204863"/>
              <a:ext cx="8208912" cy="3960000"/>
            </a:xfrm>
            <a:prstGeom prst="rect">
              <a:avLst/>
            </a:prstGeom>
          </p:spPr>
        </p:pic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7575304F-89E3-A045-9B70-E3B72D185F64}"/>
                </a:ext>
              </a:extLst>
            </p:cNvPr>
            <p:cNvSpPr/>
            <p:nvPr/>
          </p:nvSpPr>
          <p:spPr>
            <a:xfrm>
              <a:off x="5375808" y="3522395"/>
              <a:ext cx="1080120" cy="408373"/>
            </a:xfrm>
            <a:prstGeom prst="ellips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5000"/>
                </a:lnSpc>
              </a:pPr>
              <a:endParaRPr lang="de-DE" sz="2400" dirty="0" err="1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6D077CE-FE8F-FE41-8D7E-DA544A2A77A8}"/>
                </a:ext>
              </a:extLst>
            </p:cNvPr>
            <p:cNvSpPr/>
            <p:nvPr/>
          </p:nvSpPr>
          <p:spPr>
            <a:xfrm>
              <a:off x="5375808" y="4748819"/>
              <a:ext cx="1080120" cy="408373"/>
            </a:xfrm>
            <a:prstGeom prst="ellips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5000"/>
                </a:lnSpc>
              </a:pPr>
              <a:endParaRPr lang="de-DE" sz="2400" dirty="0" err="1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27A12AF2-B0AA-D14A-817D-47C03EE7CA25}"/>
                </a:ext>
              </a:extLst>
            </p:cNvPr>
            <p:cNvSpPr/>
            <p:nvPr/>
          </p:nvSpPr>
          <p:spPr>
            <a:xfrm>
              <a:off x="3984354" y="2430000"/>
              <a:ext cx="1582714" cy="396000"/>
            </a:xfrm>
            <a:prstGeom prst="ellips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5000"/>
                </a:lnSpc>
              </a:pPr>
              <a:endParaRPr lang="de-DE" sz="2400" dirty="0" err="1"/>
            </a:p>
          </p:txBody>
        </p:sp>
      </p:grp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4826EBF-62F9-324E-B06B-CA62174319C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52F4D17-1AD6-42D9-B93A-EB002C62F438}" type="slidenum">
              <a:rPr lang="de-DE" smtClean="0"/>
              <a:pPr/>
              <a:t>3</a:t>
            </a:fld>
            <a:endParaRPr lang="de-DE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EE0E92D6-2E28-F947-86DE-32C2B74D63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5067" y="916992"/>
            <a:ext cx="5298159" cy="15977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"/>
          </a:effectLst>
        </p:spPr>
      </p:pic>
    </p:spTree>
    <p:extLst>
      <p:ext uri="{BB962C8B-B14F-4D97-AF65-F5344CB8AC3E}">
        <p14:creationId xmlns:p14="http://schemas.microsoft.com/office/powerpoint/2010/main" val="49680754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215B83-6884-8A48-A4B3-6054582B8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Spin as a particle property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A6D7C1-7E86-404E-8DBE-A3D2BCDD4A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C9734C-DCF0-1D48-AA6C-3B2216AC89B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A5DE50-8453-2C40-9FA5-3B9A2F545248}"/>
              </a:ext>
            </a:extLst>
          </p:cNvPr>
          <p:cNvSpPr txBox="1"/>
          <p:nvPr/>
        </p:nvSpPr>
        <p:spPr>
          <a:xfrm>
            <a:off x="974483" y="3143566"/>
            <a:ext cx="1152328" cy="44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5000"/>
              </a:lnSpc>
            </a:pPr>
            <a:r>
              <a:rPr lang="de-DE" sz="2400" dirty="0" err="1"/>
              <a:t>mass</a:t>
            </a:r>
            <a:endParaRPr lang="de-DE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6DA0D8-9EFB-4D4A-AE42-B4F5964F5337}"/>
              </a:ext>
            </a:extLst>
          </p:cNvPr>
          <p:cNvSpPr txBox="1"/>
          <p:nvPr/>
        </p:nvSpPr>
        <p:spPr>
          <a:xfrm>
            <a:off x="3617591" y="3143566"/>
            <a:ext cx="1368151" cy="44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5000"/>
              </a:lnSpc>
            </a:pPr>
            <a:r>
              <a:rPr lang="de-DE" sz="2400" dirty="0" err="1"/>
              <a:t>charge</a:t>
            </a:r>
            <a:endParaRPr lang="de-DE" sz="2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9BDBDB4-23DC-FD44-BEE6-DEC1EA9D29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315" y="3907092"/>
            <a:ext cx="2032000" cy="2032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FF9373F-B680-904B-938B-5B1F507ED2E2}"/>
              </a:ext>
            </a:extLst>
          </p:cNvPr>
          <p:cNvSpPr txBox="1"/>
          <p:nvPr/>
        </p:nvSpPr>
        <p:spPr>
          <a:xfrm>
            <a:off x="2660517" y="4497045"/>
            <a:ext cx="2843449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</a:pPr>
            <a:r>
              <a:rPr lang="de-DE" sz="2400" dirty="0" err="1"/>
              <a:t>spin</a:t>
            </a:r>
            <a:r>
              <a:rPr lang="de-DE" sz="2400" dirty="0"/>
              <a:t> = </a:t>
            </a:r>
            <a:r>
              <a:rPr lang="de-DE" sz="2400" dirty="0" err="1"/>
              <a:t>intrinsic</a:t>
            </a:r>
            <a:r>
              <a:rPr lang="de-DE" sz="2400" dirty="0"/>
              <a:t> angular </a:t>
            </a:r>
            <a:r>
              <a:rPr lang="de-DE" sz="2400" dirty="0" err="1"/>
              <a:t>momentum</a:t>
            </a:r>
            <a:endParaRPr lang="de-DE" sz="2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39A41AD-64EC-064D-A6AF-6C594C1EFF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3953" y="4217430"/>
            <a:ext cx="1440000" cy="1440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637E069-88B8-5E46-89FA-2F352E13EE19}"/>
              </a:ext>
            </a:extLst>
          </p:cNvPr>
          <p:cNvSpPr txBox="1"/>
          <p:nvPr/>
        </p:nvSpPr>
        <p:spPr>
          <a:xfrm>
            <a:off x="10169514" y="4692632"/>
            <a:ext cx="2018135" cy="44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5000"/>
              </a:lnSpc>
            </a:pPr>
            <a:r>
              <a:rPr lang="de-DE" sz="2400" dirty="0" err="1"/>
              <a:t>polarization</a:t>
            </a:r>
            <a:endParaRPr lang="de-DE" sz="24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4E817F6-A407-8D49-AFB1-9C850D2F47CA}"/>
              </a:ext>
            </a:extLst>
          </p:cNvPr>
          <p:cNvSpPr/>
          <p:nvPr/>
        </p:nvSpPr>
        <p:spPr>
          <a:xfrm>
            <a:off x="7540152" y="3841848"/>
            <a:ext cx="2404652" cy="28803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852C97-CF6A-7644-B38E-C276F8CFC05B}"/>
              </a:ext>
            </a:extLst>
          </p:cNvPr>
          <p:cNvSpPr/>
          <p:nvPr/>
        </p:nvSpPr>
        <p:spPr>
          <a:xfrm>
            <a:off x="7516039" y="5665568"/>
            <a:ext cx="2404652" cy="288032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C458E80-9909-3C4B-96C5-E8F5D6BC0A4F}"/>
              </a:ext>
            </a:extLst>
          </p:cNvPr>
          <p:cNvSpPr>
            <a:spLocks noChangeAspect="1"/>
          </p:cNvSpPr>
          <p:nvPr/>
        </p:nvSpPr>
        <p:spPr>
          <a:xfrm>
            <a:off x="6550968" y="3841848"/>
            <a:ext cx="2106000" cy="2106000"/>
          </a:xfrm>
          <a:prstGeom prst="ellipse">
            <a:avLst/>
          </a:prstGeom>
          <a:gradFill flip="none" rotWithShape="1">
            <a:gsLst>
              <a:gs pos="99000">
                <a:schemeClr val="accent6">
                  <a:lumMod val="53000"/>
                </a:schemeClr>
              </a:gs>
              <a:gs pos="46000">
                <a:schemeClr val="accent1">
                  <a:tint val="44500"/>
                  <a:satMod val="160000"/>
                </a:schemeClr>
              </a:gs>
              <a:gs pos="88000">
                <a:schemeClr val="accent6">
                  <a:lumMod val="50000"/>
                </a:schemeClr>
              </a:gs>
              <a:gs pos="16000">
                <a:schemeClr val="accent3">
                  <a:lumMod val="50000"/>
                </a:schemeClr>
              </a:gs>
              <a:gs pos="0">
                <a:schemeClr val="accent3">
                  <a:lumMod val="5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88376B5-2BB4-FA44-8BE2-A8943D7C7053}"/>
              </a:ext>
            </a:extLst>
          </p:cNvPr>
          <p:cNvSpPr/>
          <p:nvPr/>
        </p:nvSpPr>
        <p:spPr>
          <a:xfrm flipV="1">
            <a:off x="7664256" y="4129880"/>
            <a:ext cx="1002816" cy="153000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B19CBA07-B38D-924D-8A40-75D3EA665340}"/>
              </a:ext>
            </a:extLst>
          </p:cNvPr>
          <p:cNvSpPr>
            <a:spLocks noChangeAspect="1"/>
          </p:cNvSpPr>
          <p:nvPr/>
        </p:nvSpPr>
        <p:spPr>
          <a:xfrm>
            <a:off x="6889476" y="4129880"/>
            <a:ext cx="1607432" cy="152839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47A7308-DB1A-D94C-BDCF-358B291D02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9537" y="4180570"/>
            <a:ext cx="1440000" cy="144000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27B9FF92-2685-4A4A-A4D3-1ECC00B229E8}"/>
              </a:ext>
            </a:extLst>
          </p:cNvPr>
          <p:cNvSpPr/>
          <p:nvPr/>
        </p:nvSpPr>
        <p:spPr>
          <a:xfrm>
            <a:off x="7602387" y="3841848"/>
            <a:ext cx="750253" cy="28803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C34A7DD-E5CF-2549-A5D9-9F7AB4A42FD2}"/>
              </a:ext>
            </a:extLst>
          </p:cNvPr>
          <p:cNvSpPr/>
          <p:nvPr/>
        </p:nvSpPr>
        <p:spPr>
          <a:xfrm>
            <a:off x="7597487" y="5667040"/>
            <a:ext cx="750253" cy="26040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16073D8-4415-2246-8BFC-AEAC6AD5AFDA}"/>
              </a:ext>
            </a:extLst>
          </p:cNvPr>
          <p:cNvSpPr txBox="1"/>
          <p:nvPr/>
        </p:nvSpPr>
        <p:spPr>
          <a:xfrm>
            <a:off x="9920117" y="3763943"/>
            <a:ext cx="599930" cy="44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5000"/>
              </a:lnSpc>
            </a:pPr>
            <a:r>
              <a:rPr lang="de-DE" sz="2400" dirty="0"/>
              <a:t>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724D91A-4BC2-994C-99FA-F06F2AF40399}"/>
              </a:ext>
            </a:extLst>
          </p:cNvPr>
          <p:cNvSpPr txBox="1"/>
          <p:nvPr/>
        </p:nvSpPr>
        <p:spPr>
          <a:xfrm>
            <a:off x="10069604" y="5581462"/>
            <a:ext cx="599930" cy="44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5000"/>
              </a:lnSpc>
            </a:pPr>
            <a:r>
              <a:rPr lang="de-DE" sz="2400" dirty="0"/>
              <a:t>N</a:t>
            </a:r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8E789BA1-9BE5-2F4B-A7D6-ED957F33097F}"/>
              </a:ext>
            </a:extLst>
          </p:cNvPr>
          <p:cNvSpPr/>
          <p:nvPr/>
        </p:nvSpPr>
        <p:spPr>
          <a:xfrm rot="13550381">
            <a:off x="7397273" y="3964762"/>
            <a:ext cx="2292833" cy="1980000"/>
          </a:xfrm>
          <a:prstGeom prst="arc">
            <a:avLst>
              <a:gd name="adj1" fmla="val 16200000"/>
              <a:gd name="adj2" fmla="val 70141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B229000-1501-6641-827D-723E171DA25A}"/>
              </a:ext>
            </a:extLst>
          </p:cNvPr>
          <p:cNvCxnSpPr>
            <a:cxnSpLocks/>
          </p:cNvCxnSpPr>
          <p:nvPr/>
        </p:nvCxnSpPr>
        <p:spPr>
          <a:xfrm flipH="1">
            <a:off x="7719500" y="4102987"/>
            <a:ext cx="33451" cy="19543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7BE032F-0204-9346-811F-EA0873DE6F6F}"/>
              </a:ext>
            </a:extLst>
          </p:cNvPr>
          <p:cNvCxnSpPr>
            <a:cxnSpLocks/>
          </p:cNvCxnSpPr>
          <p:nvPr/>
        </p:nvCxnSpPr>
        <p:spPr>
          <a:xfrm flipH="1">
            <a:off x="7564829" y="4112645"/>
            <a:ext cx="187790" cy="11439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>
            <a:extLst>
              <a:ext uri="{FF2B5EF4-FFF2-40B4-BE49-F238E27FC236}">
                <a16:creationId xmlns:a16="http://schemas.microsoft.com/office/drawing/2014/main" id="{5A20B431-438E-874B-BCA3-8F2435DD82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847" y="983566"/>
            <a:ext cx="1425600" cy="216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92BB2338-9C6B-1443-9F90-A7D694D6398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6079" y="908720"/>
            <a:ext cx="2811176" cy="2160000"/>
          </a:xfrm>
          <a:prstGeom prst="roundRect">
            <a:avLst>
              <a:gd name="adj" fmla="val 13139"/>
            </a:avLst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417E0FB1-0408-BC44-8C07-C2535AADD94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056" y="885160"/>
            <a:ext cx="1446207" cy="2160000"/>
          </a:xfrm>
          <a:prstGeom prst="roundRect">
            <a:avLst/>
          </a:prstGeom>
        </p:spPr>
      </p:pic>
      <p:sp>
        <p:nvSpPr>
          <p:cNvPr id="31" name="Rounded Rectangular Callout 30">
            <a:extLst>
              <a:ext uri="{FF2B5EF4-FFF2-40B4-BE49-F238E27FC236}">
                <a16:creationId xmlns:a16="http://schemas.microsoft.com/office/drawing/2014/main" id="{3801AB49-BD1B-EE47-9C18-C775AF3AE29C}"/>
              </a:ext>
            </a:extLst>
          </p:cNvPr>
          <p:cNvSpPr/>
          <p:nvPr/>
        </p:nvSpPr>
        <p:spPr>
          <a:xfrm>
            <a:off x="8377701" y="518853"/>
            <a:ext cx="3334923" cy="2910147"/>
          </a:xfrm>
          <a:prstGeom prst="wedgeRoundRectCallout">
            <a:avLst>
              <a:gd name="adj1" fmla="val -58866"/>
              <a:gd name="adj2" fmla="val 10684"/>
              <a:gd name="adj3" fmla="val 16667"/>
            </a:avLst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>
              <a:lnSpc>
                <a:spcPct val="95000"/>
              </a:lnSpc>
            </a:pPr>
            <a:r>
              <a:rPr lang="en-US" sz="1700" dirty="0">
                <a:solidFill>
                  <a:schemeClr val="tx1"/>
                </a:solidFill>
              </a:rPr>
              <a:t>“Everything in the universe, including light and gravity, </a:t>
            </a:r>
            <a:br>
              <a:rPr lang="en-US" sz="1700" dirty="0">
                <a:solidFill>
                  <a:schemeClr val="tx1"/>
                </a:solidFill>
              </a:rPr>
            </a:br>
            <a:r>
              <a:rPr lang="en-US" sz="1700" dirty="0">
                <a:solidFill>
                  <a:schemeClr val="tx1"/>
                </a:solidFill>
              </a:rPr>
              <a:t>can be described in terms of particles. These particles have a property called spin. [...] </a:t>
            </a:r>
            <a:br>
              <a:rPr lang="en-US" sz="1700" dirty="0">
                <a:solidFill>
                  <a:schemeClr val="tx1"/>
                </a:solidFill>
              </a:rPr>
            </a:br>
            <a:r>
              <a:rPr lang="en-US" sz="1700" dirty="0">
                <a:solidFill>
                  <a:schemeClr val="tx1"/>
                </a:solidFill>
              </a:rPr>
              <a:t>What the spin of a particle really tells us is what the particle looks like from </a:t>
            </a:r>
          </a:p>
          <a:p>
            <a:pPr algn="ctr">
              <a:lnSpc>
                <a:spcPct val="95000"/>
              </a:lnSpc>
            </a:pPr>
            <a:r>
              <a:rPr lang="en-US" sz="1700" dirty="0">
                <a:solidFill>
                  <a:schemeClr val="tx1"/>
                </a:solidFill>
              </a:rPr>
              <a:t>different directions.”</a:t>
            </a:r>
          </a:p>
          <a:p>
            <a:pPr algn="ctr">
              <a:lnSpc>
                <a:spcPct val="95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Brief History of Time – </a:t>
            </a:r>
          </a:p>
          <a:p>
            <a:pPr algn="ctr">
              <a:lnSpc>
                <a:spcPct val="95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Stephen Hawking - Chapter 5 </a:t>
            </a:r>
            <a:endParaRPr lang="de-DE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0344D1A-1379-044A-A02D-D1C8F3EC79E1}"/>
              </a:ext>
            </a:extLst>
          </p:cNvPr>
          <p:cNvSpPr txBox="1"/>
          <p:nvPr/>
        </p:nvSpPr>
        <p:spPr>
          <a:xfrm>
            <a:off x="6905228" y="3140131"/>
            <a:ext cx="744605" cy="44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5000"/>
              </a:lnSpc>
            </a:pPr>
            <a:r>
              <a:rPr lang="de-DE" sz="2400" dirty="0" err="1"/>
              <a:t>spin</a:t>
            </a:r>
            <a:endParaRPr lang="de-DE" sz="2400" dirty="0"/>
          </a:p>
        </p:txBody>
      </p:sp>
      <p:sp>
        <p:nvSpPr>
          <p:cNvPr id="27" name="Foliennummernplatzhalter 26">
            <a:extLst>
              <a:ext uri="{FF2B5EF4-FFF2-40B4-BE49-F238E27FC236}">
                <a16:creationId xmlns:a16="http://schemas.microsoft.com/office/drawing/2014/main" id="{F59C8B8F-E7CF-DC4A-8A9F-A8EC9FB1179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52F4D17-1AD6-42D9-B93A-EB002C62F438}" type="slidenum">
              <a:rPr lang="de-DE" smtClean="0"/>
              <a:pPr/>
              <a:t>30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77079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1" grpId="0"/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  <p:bldP spid="19" grpId="0" animBg="1"/>
      <p:bldP spid="20" grpId="0"/>
      <p:bldP spid="21" grpId="0"/>
      <p:bldP spid="22" grpId="0" animBg="1"/>
      <p:bldP spid="31" grpId="0" animBg="1"/>
      <p:bldP spid="3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D12165-DB7F-EF4B-82E9-8ED8207D7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pc="-1" dirty="0">
                <a:solidFill>
                  <a:srgbClr val="023D6B"/>
                </a:solidFill>
              </a:rPr>
              <a:t>Predicted acceleration scheme for protons</a:t>
            </a:r>
            <a:endParaRPr lang="en-US" b="0" spc="-1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D198CD8-52F1-F147-8A60-036B0710E4E4}"/>
                  </a:ext>
                </a:extLst>
              </p:cNvPr>
              <p:cNvSpPr txBox="1"/>
              <p:nvPr/>
            </p:nvSpPr>
            <p:spPr>
              <a:xfrm>
                <a:off x="10187879" y="1628800"/>
                <a:ext cx="1952084" cy="237131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/>
              <a:lstStyle>
                <a:defPPr>
                  <a:defRPr lang="en-US"/>
                </a:defPPr>
                <a:lvl1pPr algn="ctr">
                  <a:defRPr sz="1600" b="0" strike="noStrike" spc="-1">
                    <a:solidFill>
                      <a:srgbClr val="808080"/>
                    </a:solidFill>
                    <a:latin typeface="Calibri"/>
                    <a:ea typeface="Calibri"/>
                  </a:defRPr>
                </a:lvl1pPr>
              </a:lstStyle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L</m:t>
                        </m:r>
                      </m:sub>
                    </m:sSub>
                  </m:oMath>
                </a14:m>
                <a:r>
                  <a:rPr lang="en-US" dirty="0"/>
                  <a:t>= 800 nm, </a:t>
                </a:r>
              </a:p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= 316/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dirty="0"/>
                  <a:t>,</a:t>
                </a:r>
              </a:p>
              <a:p>
                <a:pPr algn="l"/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∆</m:t>
                    </m:r>
                    <m:r>
                      <a:rPr lang="en-US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= 10 µm,</a:t>
                </a:r>
              </a:p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</m:oMath>
                </a14:m>
                <a:r>
                  <a:rPr lang="en-US" dirty="0"/>
                  <a:t>= 10</a:t>
                </a:r>
                <a:r>
                  <a:rPr lang="en-US" baseline="30000" dirty="0"/>
                  <a:t>20</a:t>
                </a:r>
                <a:r>
                  <a:rPr lang="en-US" dirty="0"/>
                  <a:t> cm</a:t>
                </a:r>
                <a:r>
                  <a:rPr lang="en-US" baseline="30000" dirty="0"/>
                  <a:t>-3</a:t>
                </a:r>
                <a:r>
                  <a:rPr lang="en-US" dirty="0"/>
                  <a:t>,</a:t>
                </a:r>
              </a:p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</m:oMath>
                </a14:m>
                <a:r>
                  <a:rPr lang="en-US" dirty="0"/>
                  <a:t>= 1.4*10</a:t>
                </a:r>
                <a:r>
                  <a:rPr lang="en-US" baseline="30000" dirty="0"/>
                  <a:t>21</a:t>
                </a:r>
                <a:r>
                  <a:rPr lang="en-US" dirty="0"/>
                  <a:t> cm</a:t>
                </a:r>
                <a:r>
                  <a:rPr lang="en-US" baseline="30000" dirty="0"/>
                  <a:t>-3</a:t>
                </a:r>
                <a:r>
                  <a:rPr lang="en-US" dirty="0"/>
                  <a:t>, </a:t>
                </a:r>
              </a:p>
              <a:p>
                <a:pPr algn="l"/>
                <a:r>
                  <a:rPr lang="en-US" dirty="0"/>
                  <a:t> t= 320 fs</a:t>
                </a:r>
                <a:endParaRPr lang="de-DE" dirty="0" err="1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D198CD8-52F1-F147-8A60-036B0710E4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87879" y="1628800"/>
                <a:ext cx="1952084" cy="2371316"/>
              </a:xfrm>
              <a:prstGeom prst="rect">
                <a:avLst/>
              </a:prstGeom>
              <a:blipFill>
                <a:blip r:embed="rId3"/>
                <a:stretch>
                  <a:fillRect l="-649" t="-107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7719B2A5-A6A5-0C41-AE63-1E0B140EE424}"/>
              </a:ext>
            </a:extLst>
          </p:cNvPr>
          <p:cNvSpPr txBox="1"/>
          <p:nvPr/>
        </p:nvSpPr>
        <p:spPr>
          <a:xfrm>
            <a:off x="1070205" y="4411938"/>
            <a:ext cx="9117674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5900" indent="-20320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Acceleration in electron bubble-channel structure: e</a:t>
            </a:r>
            <a:r>
              <a:rPr lang="en-US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at the rear of the bubble, ions at the front</a:t>
            </a:r>
          </a:p>
          <a:p>
            <a:pPr marL="215900" lvl="1" indent="-203200" algn="just">
              <a:buFont typeface="Arial" panose="020B0604020202020204" pitchFamily="34" charset="0"/>
              <a:buChar char="•"/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5900" lvl="1" indent="-20320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Gas mixtures required (protons &amp; heavier nuclei)</a:t>
            </a:r>
          </a:p>
          <a:p>
            <a:pPr marL="215900" lvl="1" indent="-203200" algn="just">
              <a:buFont typeface="Arial" panose="020B0604020202020204" pitchFamily="34" charset="0"/>
              <a:buChar char="•"/>
            </a:pP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5900" lvl="1" indent="-20320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High Laser powers required (&gt;10 PW)</a:t>
            </a:r>
          </a:p>
        </p:txBody>
      </p:sp>
      <p:sp>
        <p:nvSpPr>
          <p:cNvPr id="26" name="Right Arrow 25">
            <a:extLst>
              <a:ext uri="{FF2B5EF4-FFF2-40B4-BE49-F238E27FC236}">
                <a16:creationId xmlns:a16="http://schemas.microsoft.com/office/drawing/2014/main" id="{CF30AA60-90E6-B543-A91A-03C34723BD76}"/>
              </a:ext>
            </a:extLst>
          </p:cNvPr>
          <p:cNvSpPr/>
          <p:nvPr/>
        </p:nvSpPr>
        <p:spPr>
          <a:xfrm>
            <a:off x="1354892" y="5805264"/>
            <a:ext cx="396000" cy="25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52F2201-FE79-A04F-A0C6-3CC804B7A7E1}"/>
              </a:ext>
            </a:extLst>
          </p:cNvPr>
          <p:cNvSpPr/>
          <p:nvPr/>
        </p:nvSpPr>
        <p:spPr>
          <a:xfrm>
            <a:off x="1854812" y="5754742"/>
            <a:ext cx="54047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Observation of a up to GeV polarized proton beam.</a:t>
            </a:r>
            <a:endParaRPr lang="de-DE" sz="16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958D982-2356-D145-A4B6-AE20BAA513E5}"/>
              </a:ext>
            </a:extLst>
          </p:cNvPr>
          <p:cNvGrpSpPr/>
          <p:nvPr/>
        </p:nvGrpSpPr>
        <p:grpSpPr>
          <a:xfrm>
            <a:off x="839416" y="1412776"/>
            <a:ext cx="4299480" cy="2952328"/>
            <a:chOff x="7248128" y="692696"/>
            <a:chExt cx="4299480" cy="2952328"/>
          </a:xfrm>
        </p:grpSpPr>
        <p:pic>
          <p:nvPicPr>
            <p:cNvPr id="20" name="Grafik 7">
              <a:extLst>
                <a:ext uri="{FF2B5EF4-FFF2-40B4-BE49-F238E27FC236}">
                  <a16:creationId xmlns:a16="http://schemas.microsoft.com/office/drawing/2014/main" id="{FF6DEE02-CF2C-3C44-AE31-2ECB5432D432}"/>
                </a:ext>
              </a:extLst>
            </p:cNvPr>
            <p:cNvPicPr/>
            <p:nvPr/>
          </p:nvPicPr>
          <p:blipFill rotWithShape="1">
            <a:blip r:embed="rId4"/>
            <a:srcRect l="2934" t="49651" r="48313" b="1022"/>
            <a:stretch/>
          </p:blipFill>
          <p:spPr>
            <a:xfrm>
              <a:off x="7248128" y="692696"/>
              <a:ext cx="4299480" cy="2952328"/>
            </a:xfrm>
            <a:prstGeom prst="rect">
              <a:avLst/>
            </a:prstGeom>
            <a:ln>
              <a:noFill/>
            </a:ln>
          </p:spPr>
        </p:pic>
        <p:sp>
          <p:nvSpPr>
            <p:cNvPr id="24" name="CustomShape 7">
              <a:extLst>
                <a:ext uri="{FF2B5EF4-FFF2-40B4-BE49-F238E27FC236}">
                  <a16:creationId xmlns:a16="http://schemas.microsoft.com/office/drawing/2014/main" id="{5B58D070-0EAF-6B4D-AD51-76575846C0A2}"/>
                </a:ext>
              </a:extLst>
            </p:cNvPr>
            <p:cNvSpPr/>
            <p:nvPr/>
          </p:nvSpPr>
          <p:spPr>
            <a:xfrm>
              <a:off x="10697288" y="1075016"/>
              <a:ext cx="431640" cy="288360"/>
            </a:xfrm>
            <a:prstGeom prst="rect">
              <a:avLst/>
            </a:prstGeom>
            <a:solidFill>
              <a:srgbClr val="6283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3" name="CustomShape 9">
              <a:extLst>
                <a:ext uri="{FF2B5EF4-FFF2-40B4-BE49-F238E27FC236}">
                  <a16:creationId xmlns:a16="http://schemas.microsoft.com/office/drawing/2014/main" id="{A3848DCB-22D6-0249-B6E7-DF0874716069}"/>
                </a:ext>
              </a:extLst>
            </p:cNvPr>
            <p:cNvSpPr/>
            <p:nvPr/>
          </p:nvSpPr>
          <p:spPr>
            <a:xfrm>
              <a:off x="8325248" y="1253936"/>
              <a:ext cx="1136520" cy="3798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95000"/>
                </a:lnSpc>
              </a:pPr>
              <a:r>
                <a:rPr lang="en-US" sz="2000" b="0" strike="noStrike" spc="-1">
                  <a:solidFill>
                    <a:srgbClr val="000000"/>
                  </a:solidFill>
                  <a:latin typeface="Calibri"/>
                </a:rPr>
                <a:t>Electrons</a:t>
              </a:r>
              <a:endParaRPr lang="en-US" sz="2000" b="0" strike="noStrike" spc="-1">
                <a:latin typeface="Arial"/>
              </a:endParaRPr>
            </a:p>
          </p:txBody>
        </p:sp>
        <p:sp>
          <p:nvSpPr>
            <p:cNvPr id="15" name="CustomShape 11">
              <a:extLst>
                <a:ext uri="{FF2B5EF4-FFF2-40B4-BE49-F238E27FC236}">
                  <a16:creationId xmlns:a16="http://schemas.microsoft.com/office/drawing/2014/main" id="{DC55686D-2956-E241-A55E-59CFA84F7ED1}"/>
                </a:ext>
              </a:extLst>
            </p:cNvPr>
            <p:cNvSpPr/>
            <p:nvPr/>
          </p:nvSpPr>
          <p:spPr>
            <a:xfrm>
              <a:off x="8893688" y="1638416"/>
              <a:ext cx="407160" cy="34992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2600">
              <a:solidFill>
                <a:schemeClr val="accent1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7" name="CustomShape 13">
              <a:extLst>
                <a:ext uri="{FF2B5EF4-FFF2-40B4-BE49-F238E27FC236}">
                  <a16:creationId xmlns:a16="http://schemas.microsoft.com/office/drawing/2014/main" id="{BA9F36BD-5404-1344-8AE6-82A55890B018}"/>
                </a:ext>
              </a:extLst>
            </p:cNvPr>
            <p:cNvSpPr/>
            <p:nvPr/>
          </p:nvSpPr>
          <p:spPr>
            <a:xfrm>
              <a:off x="8752928" y="1585496"/>
              <a:ext cx="1567080" cy="900000"/>
            </a:xfrm>
            <a:prstGeom prst="ellipse">
              <a:avLst/>
            </a:prstGeom>
            <a:noFill/>
            <a:ln w="28440">
              <a:solidFill>
                <a:srgbClr val="FFC000"/>
              </a:solidFill>
              <a:custDash>
                <a:ds d="400000" sp="300000"/>
              </a:custDash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F95B178D-D97D-7A41-B628-8F04738AAA8F}"/>
              </a:ext>
            </a:extLst>
          </p:cNvPr>
          <p:cNvGrpSpPr/>
          <p:nvPr/>
        </p:nvGrpSpPr>
        <p:grpSpPr>
          <a:xfrm>
            <a:off x="6023992" y="1446944"/>
            <a:ext cx="4274280" cy="2918160"/>
            <a:chOff x="7330928" y="3125936"/>
            <a:chExt cx="4274280" cy="2918160"/>
          </a:xfrm>
        </p:grpSpPr>
        <p:pic>
          <p:nvPicPr>
            <p:cNvPr id="21" name="Grafik 8">
              <a:extLst>
                <a:ext uri="{FF2B5EF4-FFF2-40B4-BE49-F238E27FC236}">
                  <a16:creationId xmlns:a16="http://schemas.microsoft.com/office/drawing/2014/main" id="{02ED048D-8FE3-E54A-A7F5-C294830D9306}"/>
                </a:ext>
              </a:extLst>
            </p:cNvPr>
            <p:cNvPicPr/>
            <p:nvPr/>
          </p:nvPicPr>
          <p:blipFill>
            <a:blip r:embed="rId4"/>
            <a:srcRect l="51140" b="50852"/>
            <a:stretch/>
          </p:blipFill>
          <p:spPr>
            <a:xfrm>
              <a:off x="7330928" y="3125936"/>
              <a:ext cx="4274280" cy="2918160"/>
            </a:xfrm>
            <a:prstGeom prst="rect">
              <a:avLst/>
            </a:prstGeom>
            <a:ln>
              <a:noFill/>
            </a:ln>
          </p:spPr>
        </p:pic>
        <p:sp>
          <p:nvSpPr>
            <p:cNvPr id="25" name="CustomShape 8">
              <a:extLst>
                <a:ext uri="{FF2B5EF4-FFF2-40B4-BE49-F238E27FC236}">
                  <a16:creationId xmlns:a16="http://schemas.microsoft.com/office/drawing/2014/main" id="{41E4AC1F-4071-BF44-88CE-A49B199677D3}"/>
                </a:ext>
              </a:extLst>
            </p:cNvPr>
            <p:cNvSpPr/>
            <p:nvPr/>
          </p:nvSpPr>
          <p:spPr>
            <a:xfrm>
              <a:off x="10648328" y="3475136"/>
              <a:ext cx="431640" cy="288360"/>
            </a:xfrm>
            <a:prstGeom prst="rect">
              <a:avLst/>
            </a:prstGeom>
            <a:solidFill>
              <a:srgbClr val="6581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4" name="CustomShape 10">
              <a:extLst>
                <a:ext uri="{FF2B5EF4-FFF2-40B4-BE49-F238E27FC236}">
                  <a16:creationId xmlns:a16="http://schemas.microsoft.com/office/drawing/2014/main" id="{C66AB7D0-CB4C-B144-B7A5-5AD89465C6BA}"/>
                </a:ext>
              </a:extLst>
            </p:cNvPr>
            <p:cNvSpPr/>
            <p:nvPr/>
          </p:nvSpPr>
          <p:spPr>
            <a:xfrm>
              <a:off x="9047768" y="4986776"/>
              <a:ext cx="1145880" cy="3798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95000"/>
                </a:lnSpc>
              </a:pPr>
              <a:r>
                <a:rPr lang="en-US" sz="2000" b="0" strike="noStrike" spc="-1">
                  <a:solidFill>
                    <a:srgbClr val="000000"/>
                  </a:solidFill>
                  <a:latin typeface="Calibri"/>
                </a:rPr>
                <a:t>Protons!!</a:t>
              </a:r>
              <a:endParaRPr lang="en-US" sz="2000" b="0" strike="noStrike" spc="-1">
                <a:latin typeface="Arial"/>
              </a:endParaRPr>
            </a:p>
          </p:txBody>
        </p:sp>
        <p:sp>
          <p:nvSpPr>
            <p:cNvPr id="16" name="CustomShape 12">
              <a:extLst>
                <a:ext uri="{FF2B5EF4-FFF2-40B4-BE49-F238E27FC236}">
                  <a16:creationId xmlns:a16="http://schemas.microsoft.com/office/drawing/2014/main" id="{11D66157-925B-B748-9A78-4FED46481ECB}"/>
                </a:ext>
              </a:extLst>
            </p:cNvPr>
            <p:cNvSpPr/>
            <p:nvPr/>
          </p:nvSpPr>
          <p:spPr>
            <a:xfrm flipV="1">
              <a:off x="9620528" y="4182896"/>
              <a:ext cx="212040" cy="40140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2600">
              <a:solidFill>
                <a:schemeClr val="accent1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9" name="CustomShape 14">
              <a:extLst>
                <a:ext uri="{FF2B5EF4-FFF2-40B4-BE49-F238E27FC236}">
                  <a16:creationId xmlns:a16="http://schemas.microsoft.com/office/drawing/2014/main" id="{70084565-BA76-C94E-B614-3127B547719F}"/>
                </a:ext>
              </a:extLst>
            </p:cNvPr>
            <p:cNvSpPr/>
            <p:nvPr/>
          </p:nvSpPr>
          <p:spPr>
            <a:xfrm>
              <a:off x="8769848" y="3915450"/>
              <a:ext cx="1567080" cy="900000"/>
            </a:xfrm>
            <a:prstGeom prst="ellipse">
              <a:avLst/>
            </a:prstGeom>
            <a:noFill/>
            <a:ln w="28440">
              <a:solidFill>
                <a:srgbClr val="FFC000"/>
              </a:solidFill>
              <a:custDash>
                <a:ds d="400000" sp="300000"/>
              </a:custDash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2D0EF5E0-357C-9849-90F7-8FC7C1370FB3}"/>
              </a:ext>
            </a:extLst>
          </p:cNvPr>
          <p:cNvSpPr txBox="1"/>
          <p:nvPr/>
        </p:nvSpPr>
        <p:spPr>
          <a:xfrm>
            <a:off x="7904286" y="5648488"/>
            <a:ext cx="3916239" cy="33855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>
            <a:defPPr>
              <a:defRPr lang="en-US"/>
            </a:defPPr>
            <a:lvl1pPr algn="ctr">
              <a:defRPr sz="1600" b="0" strike="noStrike" spc="-1">
                <a:solidFill>
                  <a:srgbClr val="808080"/>
                </a:solidFill>
                <a:latin typeface="Calibri"/>
                <a:ea typeface="Calibri"/>
              </a:defRPr>
            </a:lvl1pPr>
          </a:lstStyle>
          <a:p>
            <a:pPr algn="l"/>
            <a:r>
              <a:rPr lang="en-US" sz="1400" dirty="0">
                <a:latin typeface="+mn-lt"/>
              </a:rPr>
              <a:t>B. Shen et al., Phys. Rev. E </a:t>
            </a:r>
            <a:r>
              <a:rPr lang="en-US" sz="1400" b="1" dirty="0">
                <a:latin typeface="+mn-lt"/>
              </a:rPr>
              <a:t>76</a:t>
            </a:r>
            <a:r>
              <a:rPr lang="en-US" sz="1400" dirty="0">
                <a:latin typeface="+mn-lt"/>
              </a:rPr>
              <a:t>, 055402 (2007)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95ACDF1-FA85-A449-9DCD-3819CB08279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52F4D17-1AD6-42D9-B93A-EB002C62F438}" type="slidenum">
              <a:rPr lang="de-DE" smtClean="0"/>
              <a:pPr/>
              <a:t>31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97703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6" grpId="0" animBg="1"/>
      <p:bldP spid="27" grpId="0"/>
      <p:bldP spid="3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7">
                <a:extLst>
                  <a:ext uri="{FF2B5EF4-FFF2-40B4-BE49-F238E27FC236}">
                    <a16:creationId xmlns:a16="http://schemas.microsoft.com/office/drawing/2014/main" id="{65652407-A654-5E4A-97BF-28CF61BFEF0E}"/>
                  </a:ext>
                </a:extLst>
              </p:cNvPr>
              <p:cNvSpPr txBox="1"/>
              <p:nvPr/>
            </p:nvSpPr>
            <p:spPr>
              <a:xfrm>
                <a:off x="335360" y="4340877"/>
                <a:ext cx="1544782" cy="3300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95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D</m:t>
                      </m:r>
                      <m:d>
                        <m:d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Pre>
                            <m:sPrePr>
                              <m:ctrlPr>
                                <a:rPr lang="en-US" sz="2000" i="1" smtClean="0">
                                  <a:solidFill>
                                    <a:srgbClr val="007BDA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PrePr>
                            <m:sub>
                              <m:r>
                                <a:rPr lang="en-US" sz="2000" b="0" i="1" smtClean="0">
                                  <a:solidFill>
                                    <a:srgbClr val="007BDA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  <m:sup>
                              <m:r>
                                <a:rPr lang="en-US" sz="2000" i="1">
                                  <a:solidFill>
                                    <a:srgbClr val="007BDA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solidFill>
                                    <a:srgbClr val="007BDA"/>
                                  </a:solidFill>
                                  <a:latin typeface="Cambria Math" panose="02040503050406030204" pitchFamily="18" charset="0"/>
                                </a:rPr>
                                <m:t>He</m:t>
                              </m:r>
                            </m:e>
                          </m:sPr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sPre>
                        <m:sPrePr>
                          <m:ctrlPr>
                            <a:rPr lang="en-US" sz="2000" i="1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2000" b="0" i="1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en-US" sz="2000" b="0" i="1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He</m:t>
                          </m:r>
                        </m:e>
                      </m:sPre>
                    </m:oMath>
                  </m:oMathPara>
                </a14:m>
                <a:endParaRPr lang="de-DE" sz="2000" dirty="0" err="1">
                  <a:solidFill>
                    <a:schemeClr val="accent3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6" name="Textfeld 7">
                <a:extLst>
                  <a:ext uri="{FF2B5EF4-FFF2-40B4-BE49-F238E27FC236}">
                    <a16:creationId xmlns:a16="http://schemas.microsoft.com/office/drawing/2014/main" id="{65652407-A654-5E4A-97BF-28CF61BFEF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360" y="4340877"/>
                <a:ext cx="1544782" cy="330027"/>
              </a:xfrm>
              <a:prstGeom prst="rect">
                <a:avLst/>
              </a:prstGeom>
              <a:blipFill>
                <a:blip r:embed="rId3"/>
                <a:stretch>
                  <a:fillRect l="-2459" t="-3704" r="-3279" b="-29630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Gerade Verbindung mit Pfeil 9">
            <a:extLst>
              <a:ext uri="{FF2B5EF4-FFF2-40B4-BE49-F238E27FC236}">
                <a16:creationId xmlns:a16="http://schemas.microsoft.com/office/drawing/2014/main" id="{8FE4191B-C22E-2B42-9614-A3B6B95794BF}"/>
              </a:ext>
            </a:extLst>
          </p:cNvPr>
          <p:cNvCxnSpPr/>
          <p:nvPr/>
        </p:nvCxnSpPr>
        <p:spPr>
          <a:xfrm flipH="1">
            <a:off x="1277685" y="3714120"/>
            <a:ext cx="1357351" cy="0"/>
          </a:xfrm>
          <a:prstGeom prst="straightConnector1">
            <a:avLst/>
          </a:prstGeom>
          <a:ln w="38100">
            <a:solidFill>
              <a:srgbClr val="007BD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11">
            <a:extLst>
              <a:ext uri="{FF2B5EF4-FFF2-40B4-BE49-F238E27FC236}">
                <a16:creationId xmlns:a16="http://schemas.microsoft.com/office/drawing/2014/main" id="{843D6B87-E179-204E-B474-797A93A1400B}"/>
              </a:ext>
            </a:extLst>
          </p:cNvPr>
          <p:cNvCxnSpPr>
            <a:cxnSpLocks/>
          </p:cNvCxnSpPr>
          <p:nvPr/>
        </p:nvCxnSpPr>
        <p:spPr>
          <a:xfrm>
            <a:off x="1173273" y="3462092"/>
            <a:ext cx="1" cy="504056"/>
          </a:xfrm>
          <a:prstGeom prst="line">
            <a:avLst/>
          </a:prstGeom>
          <a:ln w="2857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hteck 13">
            <a:extLst>
              <a:ext uri="{FF2B5EF4-FFF2-40B4-BE49-F238E27FC236}">
                <a16:creationId xmlns:a16="http://schemas.microsoft.com/office/drawing/2014/main" id="{8A418BC9-9DCE-434D-950B-4B4D3E9662AB}"/>
              </a:ext>
            </a:extLst>
          </p:cNvPr>
          <p:cNvSpPr/>
          <p:nvPr/>
        </p:nvSpPr>
        <p:spPr>
          <a:xfrm>
            <a:off x="537222" y="3068960"/>
            <a:ext cx="1252939" cy="216024"/>
          </a:xfrm>
          <a:prstGeom prst="rect">
            <a:avLst/>
          </a:prstGeom>
          <a:pattFill prst="dkHorz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10" name="Textfeld 16">
            <a:extLst>
              <a:ext uri="{FF2B5EF4-FFF2-40B4-BE49-F238E27FC236}">
                <a16:creationId xmlns:a16="http://schemas.microsoft.com/office/drawing/2014/main" id="{F7E7E15D-35BF-3D4B-82B4-48D40E4993C7}"/>
              </a:ext>
            </a:extLst>
          </p:cNvPr>
          <p:cNvSpPr txBox="1"/>
          <p:nvPr/>
        </p:nvSpPr>
        <p:spPr>
          <a:xfrm>
            <a:off x="541016" y="2691019"/>
            <a:ext cx="1454244" cy="3554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5000"/>
              </a:lnSpc>
            </a:pPr>
            <a:r>
              <a:rPr lang="en-US" dirty="0">
                <a:cs typeface="Calibri" panose="020F0502020204030204" pitchFamily="34" charset="0"/>
              </a:rPr>
              <a:t>CR-39 stack</a:t>
            </a:r>
          </a:p>
        </p:txBody>
      </p:sp>
      <p:cxnSp>
        <p:nvCxnSpPr>
          <p:cNvPr id="11" name="Gerade Verbindung 18">
            <a:extLst>
              <a:ext uri="{FF2B5EF4-FFF2-40B4-BE49-F238E27FC236}">
                <a16:creationId xmlns:a16="http://schemas.microsoft.com/office/drawing/2014/main" id="{8F286783-9D17-7148-8F57-A19A4F69D49B}"/>
              </a:ext>
            </a:extLst>
          </p:cNvPr>
          <p:cNvCxnSpPr/>
          <p:nvPr/>
        </p:nvCxnSpPr>
        <p:spPr>
          <a:xfrm>
            <a:off x="3057502" y="1889621"/>
            <a:ext cx="0" cy="3555603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19">
            <a:extLst>
              <a:ext uri="{FF2B5EF4-FFF2-40B4-BE49-F238E27FC236}">
                <a16:creationId xmlns:a16="http://schemas.microsoft.com/office/drawing/2014/main" id="{1D01F7F8-6E25-294F-8CF4-76D260C44B0A}"/>
              </a:ext>
            </a:extLst>
          </p:cNvPr>
          <p:cNvCxnSpPr/>
          <p:nvPr/>
        </p:nvCxnSpPr>
        <p:spPr>
          <a:xfrm>
            <a:off x="7089950" y="1889621"/>
            <a:ext cx="0" cy="3555603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20">
            <a:extLst>
              <a:ext uri="{FF2B5EF4-FFF2-40B4-BE49-F238E27FC236}">
                <a16:creationId xmlns:a16="http://schemas.microsoft.com/office/drawing/2014/main" id="{AB34FCF4-B91E-E045-8735-E13D3D40FC89}"/>
              </a:ext>
            </a:extLst>
          </p:cNvPr>
          <p:cNvSpPr txBox="1"/>
          <p:nvPr/>
        </p:nvSpPr>
        <p:spPr>
          <a:xfrm>
            <a:off x="1803523" y="3420168"/>
            <a:ext cx="1205779" cy="3554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5000"/>
              </a:lnSpc>
            </a:pPr>
            <a:r>
              <a:rPr lang="de-DE" baseline="30000" dirty="0">
                <a:solidFill>
                  <a:srgbClr val="007BDA"/>
                </a:solidFill>
                <a:cs typeface="Calibri" panose="020F0502020204030204" pitchFamily="34" charset="0"/>
              </a:rPr>
              <a:t>3</a:t>
            </a:r>
            <a:r>
              <a:rPr lang="de-DE" dirty="0">
                <a:solidFill>
                  <a:srgbClr val="007BDA"/>
                </a:solidFill>
                <a:cs typeface="Calibri" panose="020F0502020204030204" pitchFamily="34" charset="0"/>
              </a:rPr>
              <a:t>He beam</a:t>
            </a:r>
          </a:p>
        </p:txBody>
      </p:sp>
      <p:sp>
        <p:nvSpPr>
          <p:cNvPr id="14" name="Textfeld 21">
            <a:extLst>
              <a:ext uri="{FF2B5EF4-FFF2-40B4-BE49-F238E27FC236}">
                <a16:creationId xmlns:a16="http://schemas.microsoft.com/office/drawing/2014/main" id="{26D0AE77-9F6B-4540-8E45-8D9285256FBD}"/>
              </a:ext>
            </a:extLst>
          </p:cNvPr>
          <p:cNvSpPr txBox="1"/>
          <p:nvPr/>
        </p:nvSpPr>
        <p:spPr>
          <a:xfrm>
            <a:off x="637624" y="4010412"/>
            <a:ext cx="1026243" cy="3554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5000"/>
              </a:lnSpc>
            </a:pPr>
            <a:r>
              <a:rPr lang="de-DE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CD</a:t>
            </a:r>
            <a:r>
              <a:rPr lang="de-DE" baseline="-25000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2</a:t>
            </a:r>
            <a:r>
              <a:rPr lang="de-DE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 </a:t>
            </a:r>
            <a:r>
              <a:rPr lang="de-DE" dirty="0" err="1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foil</a:t>
            </a:r>
            <a:r>
              <a:rPr lang="de-DE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:</a:t>
            </a:r>
          </a:p>
        </p:txBody>
      </p:sp>
      <p:cxnSp>
        <p:nvCxnSpPr>
          <p:cNvPr id="15" name="Gerade Verbindung mit Pfeil 22">
            <a:extLst>
              <a:ext uri="{FF2B5EF4-FFF2-40B4-BE49-F238E27FC236}">
                <a16:creationId xmlns:a16="http://schemas.microsoft.com/office/drawing/2014/main" id="{ED1E4DBE-6F69-184B-BD10-3181D004667B}"/>
              </a:ext>
            </a:extLst>
          </p:cNvPr>
          <p:cNvCxnSpPr>
            <a:cxnSpLocks/>
          </p:cNvCxnSpPr>
          <p:nvPr/>
        </p:nvCxnSpPr>
        <p:spPr>
          <a:xfrm flipH="1" flipV="1">
            <a:off x="825255" y="2999830"/>
            <a:ext cx="338436" cy="724637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26">
            <a:extLst>
              <a:ext uri="{FF2B5EF4-FFF2-40B4-BE49-F238E27FC236}">
                <a16:creationId xmlns:a16="http://schemas.microsoft.com/office/drawing/2014/main" id="{1F9C1B35-6C3D-DB49-85E2-C10C5679978D}"/>
              </a:ext>
            </a:extLst>
          </p:cNvPr>
          <p:cNvSpPr txBox="1"/>
          <p:nvPr/>
        </p:nvSpPr>
        <p:spPr>
          <a:xfrm>
            <a:off x="7616892" y="1340768"/>
            <a:ext cx="4138762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de-DE" sz="2000" dirty="0">
                <a:cs typeface="Calibri" panose="020F0502020204030204" pitchFamily="34" charset="0"/>
              </a:rPr>
              <a:t>Test beam time at Jülich Tandetron</a:t>
            </a:r>
          </a:p>
          <a:p>
            <a:pPr algn="ctr">
              <a:lnSpc>
                <a:spcPct val="95000"/>
              </a:lnSpc>
            </a:pPr>
            <a:r>
              <a:rPr lang="de-DE" sz="2000" dirty="0" err="1">
                <a:cs typeface="Calibri" panose="020F0502020204030204" pitchFamily="34" charset="0"/>
              </a:rPr>
              <a:t>with</a:t>
            </a:r>
            <a:r>
              <a:rPr lang="de-DE" sz="2000" dirty="0">
                <a:cs typeface="Calibri" panose="020F0502020204030204" pitchFamily="34" charset="0"/>
              </a:rPr>
              <a:t> unpolarized </a:t>
            </a:r>
            <a:r>
              <a:rPr lang="de-DE" sz="2000" baseline="30000" dirty="0">
                <a:cs typeface="Calibri" panose="020F0502020204030204" pitchFamily="34" charset="0"/>
              </a:rPr>
              <a:t>3</a:t>
            </a:r>
            <a:r>
              <a:rPr lang="de-DE" sz="2000" dirty="0">
                <a:cs typeface="Calibri" panose="020F0502020204030204" pitchFamily="34" charset="0"/>
              </a:rPr>
              <a:t>He beam</a:t>
            </a:r>
          </a:p>
        </p:txBody>
      </p:sp>
      <p:pic>
        <p:nvPicPr>
          <p:cNvPr id="17" name="Grafik 27">
            <a:extLst>
              <a:ext uri="{FF2B5EF4-FFF2-40B4-BE49-F238E27FC236}">
                <a16:creationId xmlns:a16="http://schemas.microsoft.com/office/drawing/2014/main" id="{F49EB3C3-16EC-8B49-8968-4FC4C1E4C6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74126" y="4188153"/>
            <a:ext cx="1663452" cy="1633207"/>
          </a:xfrm>
          <a:prstGeom prst="rect">
            <a:avLst/>
          </a:prstGeom>
        </p:spPr>
      </p:pic>
      <p:pic>
        <p:nvPicPr>
          <p:cNvPr id="18" name="Grafik 28">
            <a:extLst>
              <a:ext uri="{FF2B5EF4-FFF2-40B4-BE49-F238E27FC236}">
                <a16:creationId xmlns:a16="http://schemas.microsoft.com/office/drawing/2014/main" id="{6DA42DA4-1F7C-FB4B-B49D-17301DE01926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7305974" y="1988840"/>
            <a:ext cx="2181168" cy="2115496"/>
          </a:xfrm>
          <a:prstGeom prst="rect">
            <a:avLst/>
          </a:prstGeom>
          <a:ln>
            <a:noFill/>
          </a:ln>
        </p:spPr>
      </p:pic>
      <p:pic>
        <p:nvPicPr>
          <p:cNvPr id="19" name="Grafik 29">
            <a:extLst>
              <a:ext uri="{FF2B5EF4-FFF2-40B4-BE49-F238E27FC236}">
                <a16:creationId xmlns:a16="http://schemas.microsoft.com/office/drawing/2014/main" id="{8AD81DED-6A79-7444-967E-B8096BC961B7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9669005" y="2008145"/>
            <a:ext cx="2144928" cy="2115496"/>
          </a:xfrm>
          <a:prstGeom prst="rect">
            <a:avLst/>
          </a:prstGeom>
          <a:ln>
            <a:noFill/>
          </a:ln>
        </p:spPr>
      </p:pic>
      <p:pic>
        <p:nvPicPr>
          <p:cNvPr id="20" name="Grafik 4">
            <a:extLst>
              <a:ext uri="{FF2B5EF4-FFF2-40B4-BE49-F238E27FC236}">
                <a16:creationId xmlns:a16="http://schemas.microsoft.com/office/drawing/2014/main" id="{45D962B5-79DE-BA40-8B26-F665CADF246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12816" y="1889621"/>
            <a:ext cx="2521821" cy="3302916"/>
          </a:xfrm>
          <a:prstGeom prst="rect">
            <a:avLst/>
          </a:prstGeom>
        </p:spPr>
      </p:pic>
      <p:sp>
        <p:nvSpPr>
          <p:cNvPr id="21" name="Title 1">
            <a:extLst>
              <a:ext uri="{FF2B5EF4-FFF2-40B4-BE49-F238E27FC236}">
                <a16:creationId xmlns:a16="http://schemas.microsoft.com/office/drawing/2014/main" id="{CA55D6A0-B9AA-E24F-9C48-2C7486B9C3AA}"/>
              </a:ext>
            </a:extLst>
          </p:cNvPr>
          <p:cNvSpPr txBox="1">
            <a:spLocks/>
          </p:cNvSpPr>
          <p:nvPr/>
        </p:nvSpPr>
        <p:spPr>
          <a:xfrm>
            <a:off x="371475" y="324000"/>
            <a:ext cx="11449050" cy="11247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114000"/>
              </a:lnSpc>
              <a:spcBef>
                <a:spcPct val="0"/>
              </a:spcBef>
              <a:buNone/>
              <a:defRPr sz="3200" b="1" kern="1200" cap="all" spc="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Polarimetry for </a:t>
            </a:r>
            <a:r>
              <a:rPr lang="en-US" baseline="30000" dirty="0"/>
              <a:t>3</a:t>
            </a:r>
            <a:r>
              <a:rPr lang="en-US" dirty="0"/>
              <a:t>He ions</a:t>
            </a:r>
            <a:br>
              <a:rPr lang="en-US" dirty="0"/>
            </a:br>
            <a:endParaRPr lang="en-DE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3E85DF8-D5AE-ED48-B422-EC5E61F7806A}"/>
              </a:ext>
            </a:extLst>
          </p:cNvPr>
          <p:cNvSpPr txBox="1"/>
          <p:nvPr/>
        </p:nvSpPr>
        <p:spPr>
          <a:xfrm>
            <a:off x="7417369" y="5863480"/>
            <a:ext cx="1958378" cy="297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5000"/>
              </a:lnSpc>
            </a:pPr>
            <a:r>
              <a:rPr lang="en-DE" sz="1400" dirty="0">
                <a:solidFill>
                  <a:schemeClr val="bg1">
                    <a:lumMod val="50000"/>
                  </a:schemeClr>
                </a:solidFill>
              </a:rPr>
              <a:t>Analysis by: C. Zheng</a:t>
            </a:r>
          </a:p>
        </p:txBody>
      </p:sp>
      <p:sp>
        <p:nvSpPr>
          <p:cNvPr id="22" name="Foliennummernplatzhalter 21">
            <a:extLst>
              <a:ext uri="{FF2B5EF4-FFF2-40B4-BE49-F238E27FC236}">
                <a16:creationId xmlns:a16="http://schemas.microsoft.com/office/drawing/2014/main" id="{3A4E3D4F-F112-0F4F-AFA4-EA37DE8A2F2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52F4D17-1AD6-42D9-B93A-EB002C62F438}" type="slidenum">
              <a:rPr lang="de-DE" smtClean="0"/>
              <a:pPr/>
              <a:t>32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6376364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81CEC-9654-4D40-8DAB-878ABCF95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Polarimetry for protons</a:t>
            </a:r>
            <a:endParaRPr lang="en-DE" dirty="0"/>
          </a:p>
        </p:txBody>
      </p:sp>
      <p:pic>
        <p:nvPicPr>
          <p:cNvPr id="6" name="Grafik 8">
            <a:extLst>
              <a:ext uri="{FF2B5EF4-FFF2-40B4-BE49-F238E27FC236}">
                <a16:creationId xmlns:a16="http://schemas.microsoft.com/office/drawing/2014/main" id="{DFD2436E-4D4C-ED4B-92E2-19CD09C3DE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8021" y="2259000"/>
            <a:ext cx="3800537" cy="2340000"/>
          </a:xfrm>
          <a:prstGeom prst="rect">
            <a:avLst/>
          </a:prstGeom>
        </p:spPr>
      </p:pic>
      <p:grpSp>
        <p:nvGrpSpPr>
          <p:cNvPr id="7" name="Group 4">
            <a:extLst>
              <a:ext uri="{FF2B5EF4-FFF2-40B4-BE49-F238E27FC236}">
                <a16:creationId xmlns:a16="http://schemas.microsoft.com/office/drawing/2014/main" id="{CBCEFDB1-E179-8246-BDE2-DA91183CE1ED}"/>
              </a:ext>
            </a:extLst>
          </p:cNvPr>
          <p:cNvGrpSpPr/>
          <p:nvPr/>
        </p:nvGrpSpPr>
        <p:grpSpPr>
          <a:xfrm>
            <a:off x="767408" y="1439773"/>
            <a:ext cx="2569320" cy="4174920"/>
            <a:chOff x="5854680" y="1296000"/>
            <a:chExt cx="2569320" cy="4174920"/>
          </a:xfrm>
        </p:grpSpPr>
        <p:pic>
          <p:nvPicPr>
            <p:cNvPr id="8" name="Grafik 10">
              <a:extLst>
                <a:ext uri="{FF2B5EF4-FFF2-40B4-BE49-F238E27FC236}">
                  <a16:creationId xmlns:a16="http://schemas.microsoft.com/office/drawing/2014/main" id="{AF75D4DF-06DE-B149-9A3B-F7292EE7AB07}"/>
                </a:ext>
              </a:extLst>
            </p:cNvPr>
            <p:cNvPicPr/>
            <p:nvPr/>
          </p:nvPicPr>
          <p:blipFill>
            <a:blip r:embed="rId4"/>
            <a:stretch/>
          </p:blipFill>
          <p:spPr>
            <a:xfrm>
              <a:off x="5854680" y="1296000"/>
              <a:ext cx="2569320" cy="4174920"/>
            </a:xfrm>
            <a:prstGeom prst="rect">
              <a:avLst/>
            </a:prstGeom>
            <a:ln>
              <a:noFill/>
            </a:ln>
          </p:spPr>
        </p:pic>
        <p:sp>
          <p:nvSpPr>
            <p:cNvPr id="9" name="CustomShape 5">
              <a:extLst>
                <a:ext uri="{FF2B5EF4-FFF2-40B4-BE49-F238E27FC236}">
                  <a16:creationId xmlns:a16="http://schemas.microsoft.com/office/drawing/2014/main" id="{E00A3E73-ECF3-0F40-AD21-BE613120CE95}"/>
                </a:ext>
              </a:extLst>
            </p:cNvPr>
            <p:cNvSpPr/>
            <p:nvPr/>
          </p:nvSpPr>
          <p:spPr>
            <a:xfrm>
              <a:off x="6264000" y="1440000"/>
              <a:ext cx="1224000" cy="2016000"/>
            </a:xfrm>
            <a:prstGeom prst="ellipse">
              <a:avLst/>
            </a:prstGeom>
            <a:noFill/>
            <a:ln w="19080">
              <a:solidFill>
                <a:srgbClr val="FFF2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10" name="Textfeld 14">
            <a:extLst>
              <a:ext uri="{FF2B5EF4-FFF2-40B4-BE49-F238E27FC236}">
                <a16:creationId xmlns:a16="http://schemas.microsoft.com/office/drawing/2014/main" id="{83AACF00-5683-3A4C-82BA-57D9A3B86FD6}"/>
              </a:ext>
            </a:extLst>
          </p:cNvPr>
          <p:cNvSpPr txBox="1"/>
          <p:nvPr/>
        </p:nvSpPr>
        <p:spPr>
          <a:xfrm>
            <a:off x="3848328" y="5006853"/>
            <a:ext cx="4501553" cy="96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US" sz="2000" dirty="0">
                <a:cs typeface="Calibri" panose="020F0502020204030204" pitchFamily="34" charset="0"/>
              </a:rPr>
              <a:t>Based on elastic pp and </a:t>
            </a:r>
            <a:r>
              <a:rPr lang="en-US" sz="2000" dirty="0" err="1">
                <a:cs typeface="Calibri" panose="020F0502020204030204" pitchFamily="34" charset="0"/>
              </a:rPr>
              <a:t>pC</a:t>
            </a:r>
            <a:r>
              <a:rPr lang="en-US" sz="2000" dirty="0">
                <a:cs typeface="Calibri" panose="020F0502020204030204" pitchFamily="34" charset="0"/>
              </a:rPr>
              <a:t> scattering</a:t>
            </a:r>
          </a:p>
          <a:p>
            <a:pPr algn="ctr">
              <a:lnSpc>
                <a:spcPct val="95000"/>
              </a:lnSpc>
            </a:pPr>
            <a:r>
              <a:rPr lang="en-US" sz="2000" dirty="0">
                <a:cs typeface="Calibri" panose="020F0502020204030204" pitchFamily="34" charset="0"/>
              </a:rPr>
              <a:t>Test beam time @COSY: Feb. 2020</a:t>
            </a:r>
          </a:p>
          <a:p>
            <a:pPr algn="ctr">
              <a:lnSpc>
                <a:spcPct val="95000"/>
              </a:lnSpc>
            </a:pPr>
            <a:r>
              <a:rPr lang="en-US" sz="2000" dirty="0">
                <a:cs typeface="Calibri" panose="020F0502020204030204" pitchFamily="34" charset="0"/>
              </a:rPr>
              <a:t>Data under analysis</a:t>
            </a:r>
          </a:p>
        </p:txBody>
      </p:sp>
      <p:pic>
        <p:nvPicPr>
          <p:cNvPr id="11" name="Grafik 4">
            <a:extLst>
              <a:ext uri="{FF2B5EF4-FFF2-40B4-BE49-F238E27FC236}">
                <a16:creationId xmlns:a16="http://schemas.microsoft.com/office/drawing/2014/main" id="{7A8A2BAB-0937-B54A-B168-5D8DB34BD1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16430" y="1636799"/>
            <a:ext cx="3961975" cy="344838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26922E2-1322-4047-B75E-6E5ED917B1BA}"/>
              </a:ext>
            </a:extLst>
          </p:cNvPr>
          <p:cNvSpPr txBox="1"/>
          <p:nvPr/>
        </p:nvSpPr>
        <p:spPr>
          <a:xfrm>
            <a:off x="5265988" y="5980817"/>
            <a:ext cx="1958378" cy="297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5000"/>
              </a:lnSpc>
            </a:pPr>
            <a:r>
              <a:rPr lang="en-DE" sz="1400" dirty="0">
                <a:solidFill>
                  <a:schemeClr val="bg1">
                    <a:lumMod val="50000"/>
                  </a:schemeClr>
                </a:solidFill>
              </a:rPr>
              <a:t>Analysis by: C. Zheng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8E2CAE2-085A-7844-A546-C928B0785EB9}"/>
              </a:ext>
            </a:extLst>
          </p:cNvPr>
          <p:cNvSpPr txBox="1"/>
          <p:nvPr/>
        </p:nvSpPr>
        <p:spPr>
          <a:xfrm>
            <a:off x="4079776" y="2800839"/>
            <a:ext cx="1255525" cy="56015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>
              <a:lnSpc>
                <a:spcPct val="95000"/>
              </a:lnSpc>
            </a:pPr>
            <a:r>
              <a:rPr lang="en-DE" sz="1600" b="1" u="sng" dirty="0">
                <a:solidFill>
                  <a:srgbClr val="182F7D"/>
                </a:solidFill>
                <a:cs typeface="Calibri" panose="020F0502020204030204" pitchFamily="34" charset="0"/>
              </a:rPr>
              <a:t>Polarized</a:t>
            </a:r>
            <a:r>
              <a:rPr lang="en-DE" sz="1600" b="1" dirty="0">
                <a:solidFill>
                  <a:srgbClr val="182F7D"/>
                </a:solidFill>
                <a:cs typeface="Calibri" panose="020F0502020204030204" pitchFamily="34" charset="0"/>
              </a:rPr>
              <a:t> protons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A023C35-84F7-7349-973B-2D155E99E472}"/>
              </a:ext>
            </a:extLst>
          </p:cNvPr>
          <p:cNvSpPr txBox="1"/>
          <p:nvPr/>
        </p:nvSpPr>
        <p:spPr>
          <a:xfrm>
            <a:off x="6058877" y="3197870"/>
            <a:ext cx="936105" cy="3262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>
              <a:lnSpc>
                <a:spcPct val="95000"/>
              </a:lnSpc>
            </a:pPr>
            <a:r>
              <a:rPr lang="en-DE" sz="1600" b="1" dirty="0">
                <a:solidFill>
                  <a:srgbClr val="182F7D"/>
                </a:solidFill>
                <a:cs typeface="Calibri" panose="020F0502020204030204" pitchFamily="34" charset="0"/>
              </a:rPr>
              <a:t>proton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6747632-EA9B-1348-BD20-C27DDF040301}"/>
              </a:ext>
            </a:extLst>
          </p:cNvPr>
          <p:cNvSpPr txBox="1"/>
          <p:nvPr/>
        </p:nvSpPr>
        <p:spPr>
          <a:xfrm>
            <a:off x="4730391" y="3902831"/>
            <a:ext cx="936105" cy="56015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>
              <a:lnSpc>
                <a:spcPct val="95000"/>
              </a:lnSpc>
            </a:pPr>
            <a:r>
              <a:rPr lang="en-DE" sz="1600" b="1" dirty="0">
                <a:solidFill>
                  <a:srgbClr val="182F7D"/>
                </a:solidFill>
                <a:cs typeface="Calibri" panose="020F0502020204030204" pitchFamily="34" charset="0"/>
              </a:rPr>
              <a:t>CH</a:t>
            </a:r>
            <a:r>
              <a:rPr lang="en-DE" sz="1600" b="1" baseline="-25000" dirty="0">
                <a:solidFill>
                  <a:srgbClr val="182F7D"/>
                </a:solidFill>
                <a:cs typeface="Calibri" panose="020F0502020204030204" pitchFamily="34" charset="0"/>
              </a:rPr>
              <a:t>2</a:t>
            </a:r>
            <a:r>
              <a:rPr lang="en-DE" sz="1600" b="1" dirty="0">
                <a:solidFill>
                  <a:srgbClr val="182F7D"/>
                </a:solidFill>
                <a:cs typeface="Calibri" panose="020F0502020204030204" pitchFamily="34" charset="0"/>
              </a:rPr>
              <a:t> foil target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8419C4-A42C-654F-B3D6-659860E65A4D}"/>
              </a:ext>
            </a:extLst>
          </p:cNvPr>
          <p:cNvSpPr txBox="1"/>
          <p:nvPr/>
        </p:nvSpPr>
        <p:spPr>
          <a:xfrm>
            <a:off x="5951984" y="2239071"/>
            <a:ext cx="1907496" cy="3262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>
              <a:lnSpc>
                <a:spcPct val="95000"/>
              </a:lnSpc>
            </a:pPr>
            <a:r>
              <a:rPr lang="en-DE" sz="1600" b="1" dirty="0">
                <a:solidFill>
                  <a:srgbClr val="182F7D"/>
                </a:solidFill>
                <a:cs typeface="Calibri" panose="020F0502020204030204" pitchFamily="34" charset="0"/>
              </a:rPr>
              <a:t>Stack of </a:t>
            </a:r>
            <a:r>
              <a:rPr lang="en-DE" sz="1600" b="1" dirty="0">
                <a:solidFill>
                  <a:srgbClr val="7D066B"/>
                </a:solidFill>
                <a:cs typeface="Calibri" panose="020F0502020204030204" pitchFamily="34" charset="0"/>
              </a:rPr>
              <a:t>SSNTD</a:t>
            </a:r>
            <a:r>
              <a:rPr lang="en-DE" sz="1600" b="1" dirty="0">
                <a:solidFill>
                  <a:srgbClr val="182F7D"/>
                </a:solidFill>
                <a:cs typeface="Calibri" panose="020F0502020204030204" pitchFamily="34" charset="0"/>
              </a:rPr>
              <a:t>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A9F7B2B-40D7-794C-8680-99DAF473C73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52F4D17-1AD6-42D9-B93A-EB002C62F438}" type="slidenum">
              <a:rPr lang="de-DE" smtClean="0"/>
              <a:pPr/>
              <a:t>33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415864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3F2AA2A-5492-124F-A2C0-AB5DE1F6E4C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52F4D17-1AD6-42D9-B93A-EB002C62F438}" type="slidenum">
              <a:rPr lang="de-DE" smtClean="0"/>
              <a:pPr/>
              <a:t>34</a:t>
            </a:fld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5C656637-B791-2E4C-9506-A8A257F2CE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3712" y="283735"/>
            <a:ext cx="8424937" cy="6318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411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4D7307-F427-5E4C-B33D-059CF0A33A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(De-)Polarization effects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2163F86-A8B9-8649-8899-D5B13DBEC1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8164" y="1371599"/>
            <a:ext cx="5911892" cy="4608000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70BB8F9-E168-714D-821A-78CB91C21C4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56848D-9AAA-7240-88DD-91BF37D20AE5}"/>
              </a:ext>
            </a:extLst>
          </p:cNvPr>
          <p:cNvSpPr txBox="1"/>
          <p:nvPr/>
        </p:nvSpPr>
        <p:spPr>
          <a:xfrm>
            <a:off x="6660000" y="2952000"/>
            <a:ext cx="4752000" cy="1447199"/>
          </a:xfrm>
          <a:prstGeom prst="roundRect">
            <a:avLst>
              <a:gd name="adj" fmla="val 4210"/>
            </a:avLst>
          </a:prstGeom>
          <a:noFill/>
          <a:ln w="25400">
            <a:solidFill>
              <a:schemeClr val="bg1">
                <a:lumMod val="85000"/>
              </a:schemeClr>
            </a:solidFill>
          </a:ln>
        </p:spPr>
        <p:txBody>
          <a:bodyPr wrap="square" lIns="90000" rtlCol="0" anchor="ctr" anchorCtr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US" sz="2000" dirty="0"/>
              <a:t>Polarization time ~ 5 </a:t>
            </a:r>
            <a:r>
              <a:rPr lang="en-US" sz="2000" dirty="0" err="1"/>
              <a:t>ms</a:t>
            </a:r>
            <a:r>
              <a:rPr lang="en-US" sz="2000" dirty="0"/>
              <a:t> for a 100 GeV proton beam in a 1000 T field</a:t>
            </a:r>
          </a:p>
          <a:p>
            <a:pPr marL="342900" indent="-342900" algn="ctr">
              <a:lnSpc>
                <a:spcPct val="95000"/>
              </a:lnSpc>
              <a:buFont typeface="Wingdings" pitchFamily="2" charset="2"/>
              <a:buChar char="à"/>
            </a:pPr>
            <a:r>
              <a:rPr lang="en-US" sz="2000" dirty="0">
                <a:sym typeface="Wingdings" pitchFamily="2" charset="2"/>
              </a:rPr>
              <a:t>Time scale too long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3798CB-F23D-9544-9E70-A040EA3FFF59}"/>
              </a:ext>
            </a:extLst>
          </p:cNvPr>
          <p:cNvSpPr txBox="1"/>
          <p:nvPr/>
        </p:nvSpPr>
        <p:spPr>
          <a:xfrm>
            <a:off x="6660000" y="4476253"/>
            <a:ext cx="4752000" cy="1458000"/>
          </a:xfrm>
          <a:prstGeom prst="roundRect">
            <a:avLst>
              <a:gd name="adj" fmla="val 5498"/>
            </a:avLst>
          </a:prstGeom>
          <a:noFill/>
          <a:ln w="25400">
            <a:solidFill>
              <a:schemeClr val="bg1">
                <a:lumMod val="85000"/>
              </a:schemeClr>
            </a:solidFill>
          </a:ln>
        </p:spPr>
        <p:txBody>
          <a:bodyPr wrap="square" lIns="90000" rtlCol="0" anchor="ctr" anchorCtr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US" sz="2000" dirty="0"/>
              <a:t>Separation</a:t>
            </a:r>
            <a:r>
              <a:rPr lang="en-GB" sz="2000" dirty="0"/>
              <a:t> distances are in the nm-range for e</a:t>
            </a:r>
            <a:r>
              <a:rPr lang="en-GB" sz="2000" baseline="30000" dirty="0"/>
              <a:t>-</a:t>
            </a:r>
            <a:r>
              <a:rPr lang="en-GB" sz="2000" dirty="0"/>
              <a:t> &amp; sub pm-range for protons</a:t>
            </a:r>
          </a:p>
          <a:p>
            <a:pPr algn="ctr">
              <a:lnSpc>
                <a:spcPct val="95000"/>
              </a:lnSpc>
            </a:pPr>
            <a:r>
              <a:rPr lang="en-US" sz="2000" dirty="0">
                <a:sym typeface="Wingdings" pitchFamily="2" charset="2"/>
              </a:rPr>
              <a:t> Spatial separation too small</a:t>
            </a:r>
            <a:r>
              <a:rPr lang="en-GB" dirty="0"/>
              <a:t> </a:t>
            </a:r>
            <a:endParaRPr lang="en-GB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0A7ADF3-3BDF-E64A-92AF-804BB8CA8764}"/>
              </a:ext>
            </a:extLst>
          </p:cNvPr>
          <p:cNvSpPr txBox="1"/>
          <p:nvPr/>
        </p:nvSpPr>
        <p:spPr>
          <a:xfrm>
            <a:off x="6671072" y="1416946"/>
            <a:ext cx="4752000" cy="1458000"/>
          </a:xfrm>
          <a:prstGeom prst="roundRect">
            <a:avLst>
              <a:gd name="adj" fmla="val 5573"/>
            </a:avLst>
          </a:prstGeom>
          <a:noFill/>
          <a:ln w="25400">
            <a:solidFill>
              <a:schemeClr val="bg1">
                <a:lumMod val="85000"/>
              </a:schemeClr>
            </a:solidFill>
          </a:ln>
        </p:spPr>
        <p:txBody>
          <a:bodyPr wrap="square" lIns="90000" rtlCol="0" anchor="ctr" anchorCtr="0">
            <a:spAutoFit/>
          </a:bodyPr>
          <a:lstStyle>
            <a:defPPr>
              <a:defRPr lang="en-US"/>
            </a:defPPr>
            <a:lvl1pPr algn="ctr">
              <a:lnSpc>
                <a:spcPct val="95000"/>
              </a:lnSpc>
              <a:defRPr sz="2000"/>
            </a:lvl1pPr>
          </a:lstStyle>
          <a:p>
            <a:r>
              <a:rPr lang="en-US" dirty="0"/>
              <a:t>Conservation of polarization for times</a:t>
            </a:r>
            <a:br>
              <a:rPr lang="en-US" dirty="0"/>
            </a:br>
            <a:r>
              <a:rPr lang="en-US" dirty="0"/>
              <a:t>&lt; 1 </a:t>
            </a:r>
            <a:r>
              <a:rPr lang="en-US" dirty="0" err="1"/>
              <a:t>ps</a:t>
            </a:r>
            <a:r>
              <a:rPr lang="en-US" dirty="0"/>
              <a:t> in a 10</a:t>
            </a:r>
            <a:r>
              <a:rPr lang="en-US" baseline="30000" dirty="0"/>
              <a:t>3</a:t>
            </a:r>
            <a:r>
              <a:rPr lang="en-US" dirty="0"/>
              <a:t> T field</a:t>
            </a:r>
          </a:p>
          <a:p>
            <a:r>
              <a:rPr lang="en-US" dirty="0">
                <a:sym typeface="Wingdings" pitchFamily="2" charset="2"/>
              </a:rPr>
              <a:t> Dominant effect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C234DFE-970E-334E-AC28-5E94AFEDF30D}"/>
              </a:ext>
            </a:extLst>
          </p:cNvPr>
          <p:cNvSpPr/>
          <p:nvPr/>
        </p:nvSpPr>
        <p:spPr>
          <a:xfrm>
            <a:off x="540000" y="2916000"/>
            <a:ext cx="6081894" cy="31458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601602A-0221-8A4E-AB94-43BDC508B576}"/>
              </a:ext>
            </a:extLst>
          </p:cNvPr>
          <p:cNvSpPr/>
          <p:nvPr/>
        </p:nvSpPr>
        <p:spPr>
          <a:xfrm>
            <a:off x="540000" y="4437112"/>
            <a:ext cx="6081894" cy="17357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FD765DA-7CC2-AE48-92CE-354A9C4DB1F0}"/>
              </a:ext>
            </a:extLst>
          </p:cNvPr>
          <p:cNvSpPr/>
          <p:nvPr/>
        </p:nvSpPr>
        <p:spPr>
          <a:xfrm>
            <a:off x="666878" y="1359119"/>
            <a:ext cx="5926494" cy="155688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03F4DEC-7096-104C-8F38-D4C2B7B54125}"/>
              </a:ext>
            </a:extLst>
          </p:cNvPr>
          <p:cNvSpPr/>
          <p:nvPr/>
        </p:nvSpPr>
        <p:spPr>
          <a:xfrm>
            <a:off x="666878" y="1390010"/>
            <a:ext cx="5926494" cy="3047102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C5E38F0-892A-9348-A1D7-25D452D3AC6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52F4D17-1AD6-42D9-B93A-EB002C62F438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36453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50A3C6-A58A-6241-A937-60CCFAE20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Spin </a:t>
            </a:r>
            <a:r>
              <a:rPr lang="en-US" dirty="0"/>
              <a:t>dynamics in the </a:t>
            </a:r>
            <a:r>
              <a:rPr lang="en-US" dirty="0" err="1"/>
              <a:t>vlpl</a:t>
            </a:r>
            <a:r>
              <a:rPr lang="en-US" dirty="0"/>
              <a:t> code</a:t>
            </a:r>
            <a:endParaRPr lang="en-D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8EEAD18-E5E4-1F4F-981A-D66ED86F497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14" t="32246" b="47764"/>
          <a:stretch/>
        </p:blipFill>
        <p:spPr>
          <a:xfrm>
            <a:off x="10142482" y="4005200"/>
            <a:ext cx="1678043" cy="1224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4937F3C-DABC-DE45-A613-96FA81C7E33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259" r="69288" b="46336"/>
          <a:stretch/>
        </p:blipFill>
        <p:spPr>
          <a:xfrm>
            <a:off x="6672064" y="4005200"/>
            <a:ext cx="1850517" cy="1080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8E295AE-6F23-CB4E-A45D-0F7D34CEE027}"/>
              </a:ext>
            </a:extLst>
          </p:cNvPr>
          <p:cNvSpPr txBox="1"/>
          <p:nvPr/>
        </p:nvSpPr>
        <p:spPr>
          <a:xfrm>
            <a:off x="6967593" y="3150494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Spin precession described by the </a:t>
            </a:r>
            <a:r>
              <a:rPr lang="en-US" u="sng" dirty="0"/>
              <a:t>Thomas-BMT equation </a:t>
            </a:r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id="{7FC29308-7331-D543-BFB4-86E6E36029CA}"/>
              </a:ext>
            </a:extLst>
          </p:cNvPr>
          <p:cNvSpPr/>
          <p:nvPr/>
        </p:nvSpPr>
        <p:spPr>
          <a:xfrm>
            <a:off x="8832304" y="4365180"/>
            <a:ext cx="1065366" cy="360040"/>
          </a:xfrm>
          <a:prstGeom prst="rightArrow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7DDA6B9-5B40-574B-BC11-07FE75A9B98C}"/>
                  </a:ext>
                </a:extLst>
              </p:cNvPr>
              <p:cNvSpPr txBox="1"/>
              <p:nvPr/>
            </p:nvSpPr>
            <p:spPr>
              <a:xfrm>
                <a:off x="9148963" y="4006267"/>
                <a:ext cx="432048" cy="3847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ct val="95000"/>
                  </a:lnSpc>
                </a:pPr>
                <a14:m>
                  <m:oMath xmlns:m="http://schemas.openxmlformats.org/officeDocument/2006/math">
                    <m:r>
                      <a:rPr lang="de-DE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</m:oMath>
                </a14:m>
                <a:r>
                  <a:rPr lang="de-DE" sz="2000" dirty="0"/>
                  <a:t>t</a:t>
                </a:r>
                <a:endParaRPr lang="de-DE" sz="2000" dirty="0" err="1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7DDA6B9-5B40-574B-BC11-07FE75A9B9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8963" y="4006267"/>
                <a:ext cx="432048" cy="384721"/>
              </a:xfrm>
              <a:prstGeom prst="rect">
                <a:avLst/>
              </a:prstGeom>
              <a:blipFill>
                <a:blip r:embed="rId4"/>
                <a:stretch>
                  <a:fillRect t="-9677" r="-8571" b="-29032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4CD8B7DA-2BE9-114A-8456-29442ED61552}"/>
              </a:ext>
            </a:extLst>
          </p:cNvPr>
          <p:cNvSpPr txBox="1"/>
          <p:nvPr/>
        </p:nvSpPr>
        <p:spPr>
          <a:xfrm>
            <a:off x="8115246" y="1730249"/>
            <a:ext cx="2517258" cy="618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5000"/>
              </a:lnSpc>
            </a:pPr>
            <a:r>
              <a:rPr lang="en-US" dirty="0"/>
              <a:t>Implementation into already existing code</a:t>
            </a:r>
            <a:endParaRPr lang="en-US" sz="2400" dirty="0"/>
          </a:p>
        </p:txBody>
      </p:sp>
      <p:cxnSp>
        <p:nvCxnSpPr>
          <p:cNvPr id="13" name="Curved Connector 12">
            <a:extLst>
              <a:ext uri="{FF2B5EF4-FFF2-40B4-BE49-F238E27FC236}">
                <a16:creationId xmlns:a16="http://schemas.microsoft.com/office/drawing/2014/main" id="{E9D89351-6C26-5A44-AEA3-09F5F10AC66D}"/>
              </a:ext>
            </a:extLst>
          </p:cNvPr>
          <p:cNvCxnSpPr>
            <a:cxnSpLocks/>
            <a:stCxn id="9" idx="0"/>
          </p:cNvCxnSpPr>
          <p:nvPr/>
        </p:nvCxnSpPr>
        <p:spPr>
          <a:xfrm rot="16200000" flipV="1">
            <a:off x="7059277" y="1009930"/>
            <a:ext cx="1195108" cy="3086020"/>
          </a:xfrm>
          <a:prstGeom prst="curvedConnector2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DC12C8AF-82A6-F44C-802A-43B3BB9E9CB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1448780"/>
            <a:ext cx="6326521" cy="4590000"/>
          </a:xfrm>
          <a:prstGeom prst="rect">
            <a:avLst/>
          </a:prstGeom>
        </p:spPr>
      </p:pic>
      <p:pic>
        <p:nvPicPr>
          <p:cNvPr id="17" name="Content Placeholder 5">
            <a:extLst>
              <a:ext uri="{FF2B5EF4-FFF2-40B4-BE49-F238E27FC236}">
                <a16:creationId xmlns:a16="http://schemas.microsoft.com/office/drawing/2014/main" id="{0AC1EFA8-2B95-FB41-8E67-439C63BCD71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769" y="1450445"/>
            <a:ext cx="6324227" cy="4588335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98CA838-2125-9448-B5D3-4722285A154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52F4D17-1AD6-42D9-B93A-EB002C62F438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074027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C5D5BD-7771-2E41-88DD-CA7759BCE9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Modelling of Spins in laser-induced plasmas</a:t>
            </a:r>
            <a:endParaRPr lang="en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93CC69-7611-A548-87B7-8F40C74F2CE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Implementation of particle spins into a simulation code (in collaboration with A. </a:t>
            </a:r>
            <a:r>
              <a:rPr lang="en-US" dirty="0" err="1"/>
              <a:t>Pukhov</a:t>
            </a:r>
            <a:r>
              <a:rPr lang="en-US" dirty="0"/>
              <a:t>,                  )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B9483864-8FDD-C04B-9993-E03A8A19101D}"/>
              </a:ext>
            </a:extLst>
          </p:cNvPr>
          <p:cNvSpPr txBox="1">
            <a:spLocks/>
          </p:cNvSpPr>
          <p:nvPr/>
        </p:nvSpPr>
        <p:spPr>
          <a:xfrm>
            <a:off x="358774" y="938786"/>
            <a:ext cx="11449049" cy="50999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  <a:defRPr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0850" indent="-23495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6675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535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1760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5971B16C-C02E-324B-83BF-CC4EA458FE58}"/>
              </a:ext>
            </a:extLst>
          </p:cNvPr>
          <p:cNvSpPr txBox="1">
            <a:spLocks/>
          </p:cNvSpPr>
          <p:nvPr/>
        </p:nvSpPr>
        <p:spPr>
          <a:xfrm>
            <a:off x="371475" y="324000"/>
            <a:ext cx="11449050" cy="11247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114000"/>
              </a:lnSpc>
              <a:spcBef>
                <a:spcPct val="0"/>
              </a:spcBef>
              <a:buNone/>
              <a:defRPr sz="3200" b="1" kern="1200" cap="all" spc="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de-DE" dirty="0"/>
          </a:p>
        </p:txBody>
      </p:sp>
      <p:grpSp>
        <p:nvGrpSpPr>
          <p:cNvPr id="8" name="Group 67">
            <a:extLst>
              <a:ext uri="{FF2B5EF4-FFF2-40B4-BE49-F238E27FC236}">
                <a16:creationId xmlns:a16="http://schemas.microsoft.com/office/drawing/2014/main" id="{AC78E61C-5A62-854B-96E3-17C14C22778D}"/>
              </a:ext>
            </a:extLst>
          </p:cNvPr>
          <p:cNvGrpSpPr>
            <a:grpSpLocks noChangeAspect="1"/>
          </p:cNvGrpSpPr>
          <p:nvPr/>
        </p:nvGrpSpPr>
        <p:grpSpPr>
          <a:xfrm>
            <a:off x="199313" y="1463589"/>
            <a:ext cx="2117660" cy="762102"/>
            <a:chOff x="738730" y="2298267"/>
            <a:chExt cx="2892337" cy="104089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E581F0F-CBA0-FA41-A0A9-AEC5263EFA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38730" y="2298267"/>
              <a:ext cx="1658019" cy="955206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" name="Picture 8">
              <a:extLst>
                <a:ext uri="{FF2B5EF4-FFF2-40B4-BE49-F238E27FC236}">
                  <a16:creationId xmlns:a16="http://schemas.microsoft.com/office/drawing/2014/main" id="{EFAE8ADC-BD45-5C4A-87E9-D10182BA5D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200000">
              <a:off x="2619355" y="2417189"/>
              <a:ext cx="305683" cy="858360"/>
            </a:xfrm>
            <a:prstGeom prst="rect">
              <a:avLst/>
            </a:prstGeom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</p:pic>
        <p:pic>
          <p:nvPicPr>
            <p:cNvPr id="11" name="Picture 8">
              <a:extLst>
                <a:ext uri="{FF2B5EF4-FFF2-40B4-BE49-F238E27FC236}">
                  <a16:creationId xmlns:a16="http://schemas.microsoft.com/office/drawing/2014/main" id="{C8F12EEB-D88A-054E-AEA0-F1A7443C9B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208285">
              <a:off x="2963181" y="2517012"/>
              <a:ext cx="667886" cy="822147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2" name="TextBox 13">
            <a:extLst>
              <a:ext uri="{FF2B5EF4-FFF2-40B4-BE49-F238E27FC236}">
                <a16:creationId xmlns:a16="http://schemas.microsoft.com/office/drawing/2014/main" id="{F219DF87-6E3E-E74A-AF5D-04D08CFAAD6E}"/>
              </a:ext>
            </a:extLst>
          </p:cNvPr>
          <p:cNvSpPr txBox="1"/>
          <p:nvPr/>
        </p:nvSpPr>
        <p:spPr>
          <a:xfrm>
            <a:off x="2220994" y="3902242"/>
            <a:ext cx="2782050" cy="3847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>
              <a:lnSpc>
                <a:spcPct val="95000"/>
              </a:lnSpc>
            </a:pPr>
            <a:r>
              <a:rPr lang="en-US" sz="500" dirty="0"/>
              <a:t> </a:t>
            </a:r>
            <a:r>
              <a:rPr lang="en-US" sz="2000" dirty="0"/>
              <a:t>Thomas-BMT equation</a:t>
            </a:r>
          </a:p>
        </p:txBody>
      </p:sp>
      <p:sp>
        <p:nvSpPr>
          <p:cNvPr id="13" name="TextBox 14">
            <a:extLst>
              <a:ext uri="{FF2B5EF4-FFF2-40B4-BE49-F238E27FC236}">
                <a16:creationId xmlns:a16="http://schemas.microsoft.com/office/drawing/2014/main" id="{077DC634-9CD8-4C4B-B1F2-1832830688BA}"/>
              </a:ext>
            </a:extLst>
          </p:cNvPr>
          <p:cNvSpPr txBox="1"/>
          <p:nvPr/>
        </p:nvSpPr>
        <p:spPr>
          <a:xfrm>
            <a:off x="2148754" y="3645024"/>
            <a:ext cx="2802486" cy="111018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14" name="TextBox 11">
            <a:extLst>
              <a:ext uri="{FF2B5EF4-FFF2-40B4-BE49-F238E27FC236}">
                <a16:creationId xmlns:a16="http://schemas.microsoft.com/office/drawing/2014/main" id="{2E6BF1CC-6149-E245-BA78-D62D440DBD7C}"/>
              </a:ext>
            </a:extLst>
          </p:cNvPr>
          <p:cNvSpPr txBox="1"/>
          <p:nvPr/>
        </p:nvSpPr>
        <p:spPr>
          <a:xfrm>
            <a:off x="7441577" y="1678344"/>
            <a:ext cx="4214355" cy="4431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>
              <a:lnSpc>
                <a:spcPct val="95000"/>
              </a:lnSpc>
            </a:pPr>
            <a:r>
              <a:rPr lang="de-DE" sz="2000" dirty="0"/>
              <a:t>PIC Code (VLPL, </a:t>
            </a:r>
            <a:r>
              <a:rPr lang="en-US" sz="2000" dirty="0"/>
              <a:t>recently</a:t>
            </a:r>
            <a:r>
              <a:rPr lang="de-DE" sz="2000" dirty="0"/>
              <a:t> EPOCH</a:t>
            </a:r>
            <a:r>
              <a:rPr lang="de-DE" sz="2400" dirty="0"/>
              <a:t>)</a:t>
            </a:r>
          </a:p>
        </p:txBody>
      </p:sp>
      <p:sp>
        <p:nvSpPr>
          <p:cNvPr id="15" name="TextBox 15">
            <a:extLst>
              <a:ext uri="{FF2B5EF4-FFF2-40B4-BE49-F238E27FC236}">
                <a16:creationId xmlns:a16="http://schemas.microsoft.com/office/drawing/2014/main" id="{BBCBC043-C0BC-844C-8245-E728022762D4}"/>
              </a:ext>
            </a:extLst>
          </p:cNvPr>
          <p:cNvSpPr txBox="1"/>
          <p:nvPr/>
        </p:nvSpPr>
        <p:spPr>
          <a:xfrm>
            <a:off x="2606912" y="3673510"/>
            <a:ext cx="2363760" cy="8497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>
              <a:lnSpc>
                <a:spcPct val="95000"/>
              </a:lnSpc>
            </a:pPr>
            <a:endParaRPr lang="de-DE" sz="2400" dirty="0"/>
          </a:p>
        </p:txBody>
      </p:sp>
      <p:sp>
        <p:nvSpPr>
          <p:cNvPr id="16" name="Rectangle 9">
            <a:extLst>
              <a:ext uri="{FF2B5EF4-FFF2-40B4-BE49-F238E27FC236}">
                <a16:creationId xmlns:a16="http://schemas.microsoft.com/office/drawing/2014/main" id="{21582996-FE83-C243-BC42-0FE9CE476E31}"/>
              </a:ext>
            </a:extLst>
          </p:cNvPr>
          <p:cNvSpPr/>
          <p:nvPr/>
        </p:nvSpPr>
        <p:spPr>
          <a:xfrm>
            <a:off x="5305032" y="4052496"/>
            <a:ext cx="1601931" cy="2468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17" name="Right Arrow 24">
            <a:extLst>
              <a:ext uri="{FF2B5EF4-FFF2-40B4-BE49-F238E27FC236}">
                <a16:creationId xmlns:a16="http://schemas.microsoft.com/office/drawing/2014/main" id="{6B24CDEC-733E-974C-9739-A55BDF457000}"/>
              </a:ext>
            </a:extLst>
          </p:cNvPr>
          <p:cNvSpPr/>
          <p:nvPr/>
        </p:nvSpPr>
        <p:spPr>
          <a:xfrm>
            <a:off x="5550300" y="1735879"/>
            <a:ext cx="1440000" cy="288000"/>
          </a:xfrm>
          <a:prstGeom prst="rightArrow">
            <a:avLst/>
          </a:prstGeom>
          <a:gradFill flip="none" rotWithShape="1">
            <a:gsLst>
              <a:gs pos="53000">
                <a:srgbClr val="00B050">
                  <a:tint val="66000"/>
                  <a:satMod val="160000"/>
                </a:srgbClr>
              </a:gs>
              <a:gs pos="0">
                <a:srgbClr val="00B050"/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/>
          </a:p>
        </p:txBody>
      </p:sp>
      <p:sp>
        <p:nvSpPr>
          <p:cNvPr id="18" name="Rectangle 16">
            <a:extLst>
              <a:ext uri="{FF2B5EF4-FFF2-40B4-BE49-F238E27FC236}">
                <a16:creationId xmlns:a16="http://schemas.microsoft.com/office/drawing/2014/main" id="{C0FF8921-7BC4-8B43-8634-5A89E7989249}"/>
              </a:ext>
            </a:extLst>
          </p:cNvPr>
          <p:cNvSpPr/>
          <p:nvPr/>
        </p:nvSpPr>
        <p:spPr>
          <a:xfrm>
            <a:off x="551384" y="2470732"/>
            <a:ext cx="111942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Description of spin motion in arbitrary electric and magnetic fields for the semi-classical approach</a:t>
            </a:r>
          </a:p>
        </p:txBody>
      </p:sp>
      <p:sp>
        <p:nvSpPr>
          <p:cNvPr id="19" name="TextBox 13">
            <a:extLst>
              <a:ext uri="{FF2B5EF4-FFF2-40B4-BE49-F238E27FC236}">
                <a16:creationId xmlns:a16="http://schemas.microsoft.com/office/drawing/2014/main" id="{684B639B-ED10-D340-9FC6-69AA28F8F5A2}"/>
              </a:ext>
            </a:extLst>
          </p:cNvPr>
          <p:cNvSpPr txBox="1"/>
          <p:nvPr/>
        </p:nvSpPr>
        <p:spPr>
          <a:xfrm>
            <a:off x="2316973" y="1683959"/>
            <a:ext cx="2782050" cy="3847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>
              <a:lnSpc>
                <a:spcPct val="95000"/>
              </a:lnSpc>
            </a:pPr>
            <a:r>
              <a:rPr lang="en-US" sz="500" dirty="0"/>
              <a:t> </a:t>
            </a:r>
            <a:r>
              <a:rPr lang="en-US" sz="2000" dirty="0"/>
              <a:t>Thomas-BMT equation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259939D-B976-4A47-9029-1848DA63593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5997" y="3062293"/>
            <a:ext cx="1920000" cy="71757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7FD59C3-B92B-E94D-978B-049B7F4A579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246" y="4555897"/>
            <a:ext cx="5875862" cy="711724"/>
          </a:xfrm>
          <a:prstGeom prst="rect">
            <a:avLst/>
          </a:prstGeom>
        </p:spPr>
      </p:pic>
      <p:sp>
        <p:nvSpPr>
          <p:cNvPr id="22" name="Rectangle 16">
            <a:extLst>
              <a:ext uri="{FF2B5EF4-FFF2-40B4-BE49-F238E27FC236}">
                <a16:creationId xmlns:a16="http://schemas.microsoft.com/office/drawing/2014/main" id="{FF84977C-E91F-4240-A22F-CAC70DBF5C74}"/>
              </a:ext>
            </a:extLst>
          </p:cNvPr>
          <p:cNvSpPr/>
          <p:nvPr/>
        </p:nvSpPr>
        <p:spPr>
          <a:xfrm>
            <a:off x="551384" y="3975865"/>
            <a:ext cx="111942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Rotation frequency in </a:t>
            </a:r>
            <a:r>
              <a:rPr lang="en-US" sz="2000" dirty="0" err="1"/>
              <a:t>cgs</a:t>
            </a:r>
            <a:r>
              <a:rPr lang="en-US" sz="2000" dirty="0"/>
              <a:t> units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F745285B-843F-CD49-8808-B2A413A6251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12830" y="5517312"/>
            <a:ext cx="1617778" cy="72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C59BE85-19AF-ED4E-8756-822C2EA9507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154155" y="5517312"/>
            <a:ext cx="1745753" cy="72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C1E9A1A9-7D47-F142-A2E0-EBAEAD7F4DF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023455" y="5517312"/>
            <a:ext cx="2168889" cy="720000"/>
          </a:xfrm>
          <a:prstGeom prst="rect">
            <a:avLst/>
          </a:prstGeom>
        </p:spPr>
      </p:pic>
      <p:sp>
        <p:nvSpPr>
          <p:cNvPr id="26" name="Rectangle 16">
            <a:extLst>
              <a:ext uri="{FF2B5EF4-FFF2-40B4-BE49-F238E27FC236}">
                <a16:creationId xmlns:a16="http://schemas.microsoft.com/office/drawing/2014/main" id="{EF5FC7AB-1B32-6D4A-ABD2-E30FD870AFEE}"/>
              </a:ext>
            </a:extLst>
          </p:cNvPr>
          <p:cNvSpPr/>
          <p:nvPr/>
        </p:nvSpPr>
        <p:spPr>
          <a:xfrm>
            <a:off x="551384" y="5626488"/>
            <a:ext cx="111942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with</a:t>
            </a:r>
          </a:p>
        </p:txBody>
      </p:sp>
      <p:pic>
        <p:nvPicPr>
          <p:cNvPr id="34" name="Picture 2">
            <a:extLst>
              <a:ext uri="{FF2B5EF4-FFF2-40B4-BE49-F238E27FC236}">
                <a16:creationId xmlns:a16="http://schemas.microsoft.com/office/drawing/2014/main" id="{18014143-CDC8-154E-BC6C-2974402F03A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9570" y="938345"/>
            <a:ext cx="1032974" cy="252000"/>
          </a:xfrm>
          <a:prstGeom prst="rect">
            <a:avLst/>
          </a:prstGeom>
          <a:ln>
            <a:noFill/>
          </a:ln>
        </p:spPr>
      </p:pic>
      <p:sp>
        <p:nvSpPr>
          <p:cNvPr id="35" name="Foliennummernplatzhalter 34">
            <a:extLst>
              <a:ext uri="{FF2B5EF4-FFF2-40B4-BE49-F238E27FC236}">
                <a16:creationId xmlns:a16="http://schemas.microsoft.com/office/drawing/2014/main" id="{6D22CA9C-AD97-9740-9230-6311EF7262E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52F4D17-1AD6-42D9-B93A-EB002C62F438}" type="slidenum">
              <a:rPr lang="de-DE" smtClean="0"/>
              <a:pPr/>
              <a:t>6</a:t>
            </a:fld>
            <a:endParaRPr lang="de-DE" dirty="0"/>
          </a:p>
        </p:txBody>
      </p:sp>
      <p:pic>
        <p:nvPicPr>
          <p:cNvPr id="40" name="Picture 24">
            <a:extLst>
              <a:ext uri="{FF2B5EF4-FFF2-40B4-BE49-F238E27FC236}">
                <a16:creationId xmlns:a16="http://schemas.microsoft.com/office/drawing/2014/main" id="{3C8F622A-1FC4-3E4C-A53D-1769EAC5ED1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023455" y="5517312"/>
            <a:ext cx="2168889" cy="720000"/>
          </a:xfrm>
          <a:prstGeom prst="rect">
            <a:avLst/>
          </a:prstGeom>
        </p:spPr>
      </p:pic>
      <p:pic>
        <p:nvPicPr>
          <p:cNvPr id="41" name="Picture 26">
            <a:extLst>
              <a:ext uri="{FF2B5EF4-FFF2-40B4-BE49-F238E27FC236}">
                <a16:creationId xmlns:a16="http://schemas.microsoft.com/office/drawing/2014/main" id="{18EFA64F-F141-A645-BD89-1E3D46F0289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6070" y="2562759"/>
            <a:ext cx="4698000" cy="46980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Box 27">
                <a:extLst>
                  <a:ext uri="{FF2B5EF4-FFF2-40B4-BE49-F238E27FC236}">
                    <a16:creationId xmlns:a16="http://schemas.microsoft.com/office/drawing/2014/main" id="{8D4A66A3-14A3-4F44-BE15-33B0D6D2E84D}"/>
                  </a:ext>
                </a:extLst>
              </p:cNvPr>
              <p:cNvSpPr txBox="1"/>
              <p:nvPr/>
            </p:nvSpPr>
            <p:spPr>
              <a:xfrm>
                <a:off x="9939253" y="3458230"/>
                <a:ext cx="419539" cy="4202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ct val="95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de-DE" sz="20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</m:acc>
                    </m:oMath>
                  </m:oMathPara>
                </a14:m>
                <a:endParaRPr lang="de-DE" sz="2400" dirty="0" err="1"/>
              </a:p>
            </p:txBody>
          </p:sp>
        </mc:Choice>
        <mc:Fallback>
          <p:sp>
            <p:nvSpPr>
              <p:cNvPr id="42" name="TextBox 27">
                <a:extLst>
                  <a:ext uri="{FF2B5EF4-FFF2-40B4-BE49-F238E27FC236}">
                    <a16:creationId xmlns:a16="http://schemas.microsoft.com/office/drawing/2014/main" id="{8D4A66A3-14A3-4F44-BE15-33B0D6D2E8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39253" y="3458230"/>
                <a:ext cx="419539" cy="420243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3" name="Picture 28">
            <a:extLst>
              <a:ext uri="{FF2B5EF4-FFF2-40B4-BE49-F238E27FC236}">
                <a16:creationId xmlns:a16="http://schemas.microsoft.com/office/drawing/2014/main" id="{92E390F4-8647-4540-98EF-E0D4C3DC1948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5600" y="2563200"/>
            <a:ext cx="4698000" cy="46980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4" name="TextBox 29">
                <a:extLst>
                  <a:ext uri="{FF2B5EF4-FFF2-40B4-BE49-F238E27FC236}">
                    <a16:creationId xmlns:a16="http://schemas.microsoft.com/office/drawing/2014/main" id="{85D9245D-552A-254B-A0D7-773255992FE9}"/>
                  </a:ext>
                </a:extLst>
              </p:cNvPr>
              <p:cNvSpPr txBox="1"/>
              <p:nvPr/>
            </p:nvSpPr>
            <p:spPr>
              <a:xfrm>
                <a:off x="10811405" y="3756048"/>
                <a:ext cx="181139" cy="2923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>
                  <a:lnSpc>
                    <a:spcPct val="95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de-DE" sz="20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acc>
                    </m:oMath>
                  </m:oMathPara>
                </a14:m>
                <a:endParaRPr lang="de-DE" sz="2400" dirty="0" err="1"/>
              </a:p>
            </p:txBody>
          </p:sp>
        </mc:Choice>
        <mc:Fallback>
          <p:sp>
            <p:nvSpPr>
              <p:cNvPr id="44" name="TextBox 29">
                <a:extLst>
                  <a:ext uri="{FF2B5EF4-FFF2-40B4-BE49-F238E27FC236}">
                    <a16:creationId xmlns:a16="http://schemas.microsoft.com/office/drawing/2014/main" id="{85D9245D-552A-254B-A0D7-773255992F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11405" y="3756048"/>
                <a:ext cx="181139" cy="292388"/>
              </a:xfrm>
              <a:prstGeom prst="rect">
                <a:avLst/>
              </a:prstGeom>
              <a:blipFill>
                <a:blip r:embed="rId17"/>
                <a:stretch>
                  <a:fillRect l="-20000" t="-20833" r="-13333" b="-416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Box 30">
                <a:extLst>
                  <a:ext uri="{FF2B5EF4-FFF2-40B4-BE49-F238E27FC236}">
                    <a16:creationId xmlns:a16="http://schemas.microsoft.com/office/drawing/2014/main" id="{BC9ACE74-8503-A14F-B3C2-6FD2A03A75DC}"/>
                  </a:ext>
                </a:extLst>
              </p:cNvPr>
              <p:cNvSpPr txBox="1"/>
              <p:nvPr/>
            </p:nvSpPr>
            <p:spPr>
              <a:xfrm>
                <a:off x="11410674" y="3828567"/>
                <a:ext cx="245259" cy="32977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>
                  <a:lnSpc>
                    <a:spcPct val="95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de-DE" sz="20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l-GR" sz="200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</m:acc>
                    </m:oMath>
                  </m:oMathPara>
                </a14:m>
                <a:endParaRPr lang="de-DE" sz="2400" dirty="0" err="1"/>
              </a:p>
            </p:txBody>
          </p:sp>
        </mc:Choice>
        <mc:Fallback>
          <p:sp>
            <p:nvSpPr>
              <p:cNvPr id="45" name="TextBox 30">
                <a:extLst>
                  <a:ext uri="{FF2B5EF4-FFF2-40B4-BE49-F238E27FC236}">
                    <a16:creationId xmlns:a16="http://schemas.microsoft.com/office/drawing/2014/main" id="{BC9ACE74-8503-A14F-B3C2-6FD2A03A75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10674" y="3828567"/>
                <a:ext cx="245259" cy="329770"/>
              </a:xfrm>
              <a:prstGeom prst="rect">
                <a:avLst/>
              </a:prstGeom>
              <a:blipFill>
                <a:blip r:embed="rId18"/>
                <a:stretch>
                  <a:fillRect l="-20000" r="-20000" b="-740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6" name="Picture 31">
            <a:extLst>
              <a:ext uri="{FF2B5EF4-FFF2-40B4-BE49-F238E27FC236}">
                <a16:creationId xmlns:a16="http://schemas.microsoft.com/office/drawing/2014/main" id="{D8FE78CA-E75F-DD4D-BDF6-75753305834F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5600" y="2563200"/>
            <a:ext cx="4698000" cy="4698000"/>
          </a:xfrm>
          <a:prstGeom prst="rect">
            <a:avLst/>
          </a:prstGeom>
        </p:spPr>
      </p:pic>
      <p:pic>
        <p:nvPicPr>
          <p:cNvPr id="47" name="gks.mp4">
            <a:hlinkClick r:id="" action="ppaction://media"/>
            <a:extLst>
              <a:ext uri="{FF2B5EF4-FFF2-40B4-BE49-F238E27FC236}">
                <a16:creationId xmlns:a16="http://schemas.microsoft.com/office/drawing/2014/main" id="{68A8F0B1-4823-C846-BB00-75519718BEB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20"/>
          <a:srcRect l="27507" t="9145" r="20770" b="41605"/>
          <a:stretch/>
        </p:blipFill>
        <p:spPr>
          <a:xfrm>
            <a:off x="9377864" y="2991600"/>
            <a:ext cx="2429959" cy="2313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645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984" fill="hold"/>
                                        <p:tgtEl>
                                          <p:spTgt spid="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7" dur="1" fill="hold"/>
                                        <p:tgtEl>
                                          <p:spTgt spid="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video>
              <p:cMediaNode vol="80000">
                <p:cTn id="38" repeatCount="indefinite" fill="hold" display="0">
                  <p:stCondLst>
                    <p:cond delay="indefinite"/>
                  </p:stCondLst>
                </p:cTn>
                <p:tgtEl>
                  <p:spTgt spid="47"/>
                </p:tgtEl>
              </p:cMediaNode>
            </p:video>
          </p:childTnLst>
        </p:cTn>
      </p:par>
    </p:tnLst>
    <p:bldLst>
      <p:bldP spid="22" grpId="0"/>
      <p:bldP spid="26" grpId="0"/>
      <p:bldP spid="44" grpId="0"/>
      <p:bldP spid="4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3589522C-7DCD-AA4E-93EF-837D91EC635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653"/>
          <a:stretch/>
        </p:blipFill>
        <p:spPr>
          <a:xfrm>
            <a:off x="4944129" y="2124000"/>
            <a:ext cx="3265444" cy="3333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3B717E9-0CCF-C94E-A733-A42B48782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Spin-polarized proton beams from </a:t>
            </a:r>
            <a:r>
              <a:rPr lang="en-GB" dirty="0" err="1"/>
              <a:t>hCL</a:t>
            </a:r>
            <a:r>
              <a:rPr lang="en-GB" dirty="0"/>
              <a:t> gas</a:t>
            </a:r>
            <a:endParaRPr lang="en-DE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AE045053-188A-3246-BC56-B7DAED7AD6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76" y="972690"/>
            <a:ext cx="4131947" cy="5043600"/>
          </a:xfrm>
        </p:spPr>
      </p:pic>
      <p:sp>
        <p:nvSpPr>
          <p:cNvPr id="13" name="CustomShape 68">
            <a:extLst>
              <a:ext uri="{FF2B5EF4-FFF2-40B4-BE49-F238E27FC236}">
                <a16:creationId xmlns:a16="http://schemas.microsoft.com/office/drawing/2014/main" id="{288C8FAB-C9DF-3B45-B566-7BAA5A1BE3E5}"/>
              </a:ext>
            </a:extLst>
          </p:cNvPr>
          <p:cNvSpPr/>
          <p:nvPr/>
        </p:nvSpPr>
        <p:spPr>
          <a:xfrm>
            <a:off x="3036317" y="6033563"/>
            <a:ext cx="6417720" cy="333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400" spc="-1" dirty="0">
                <a:solidFill>
                  <a:schemeClr val="bg1">
                    <a:lumMod val="65000"/>
                  </a:schemeClr>
                </a:solidFill>
                <a:ea typeface="Calibri"/>
              </a:rPr>
              <a:t>L</a:t>
            </a:r>
            <a:r>
              <a:rPr lang="en-US" sz="1400" b="0" strike="noStrike" spc="-1" dirty="0">
                <a:solidFill>
                  <a:schemeClr val="bg1">
                    <a:lumMod val="65000"/>
                  </a:schemeClr>
                </a:solidFill>
                <a:ea typeface="Calibri"/>
              </a:rPr>
              <a:t>. </a:t>
            </a:r>
            <a:r>
              <a:rPr lang="en-US" sz="1400" b="0" strike="noStrike" spc="-1" dirty="0" err="1">
                <a:solidFill>
                  <a:schemeClr val="bg1">
                    <a:lumMod val="65000"/>
                  </a:schemeClr>
                </a:solidFill>
                <a:ea typeface="Calibri"/>
              </a:rPr>
              <a:t>Jin</a:t>
            </a:r>
            <a:r>
              <a:rPr lang="en-US" sz="1400" b="0" strike="noStrike" spc="-1" dirty="0">
                <a:solidFill>
                  <a:schemeClr val="bg1">
                    <a:lumMod val="65000"/>
                  </a:schemeClr>
                </a:solidFill>
                <a:ea typeface="Calibri"/>
              </a:rPr>
              <a:t> et al., </a:t>
            </a:r>
            <a:r>
              <a:rPr lang="en-US" sz="1400" spc="-1" dirty="0">
                <a:solidFill>
                  <a:schemeClr val="bg1">
                    <a:lumMod val="65000"/>
                  </a:schemeClr>
                </a:solidFill>
                <a:ea typeface="Calibri"/>
              </a:rPr>
              <a:t>Phys. Rev. E </a:t>
            </a:r>
            <a:r>
              <a:rPr lang="en-US" sz="1400" b="1" spc="-1" dirty="0">
                <a:solidFill>
                  <a:schemeClr val="bg1">
                    <a:lumMod val="65000"/>
                  </a:schemeClr>
                </a:solidFill>
                <a:ea typeface="Calibri"/>
              </a:rPr>
              <a:t>102,</a:t>
            </a:r>
            <a:r>
              <a:rPr lang="en-US" sz="1400" spc="-1" dirty="0">
                <a:solidFill>
                  <a:schemeClr val="bg1">
                    <a:lumMod val="65000"/>
                  </a:schemeClr>
                </a:solidFill>
                <a:ea typeface="Calibri"/>
              </a:rPr>
              <a:t> 011201(R) (2020)</a:t>
            </a:r>
          </a:p>
          <a:p>
            <a:pPr algn="ctr"/>
            <a:endParaRPr lang="en-US" sz="1400" b="0" strike="noStrike" spc="-1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E8E0A6A-372A-6F42-B874-A6E87C757DC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775"/>
          <a:stretch/>
        </p:blipFill>
        <p:spPr>
          <a:xfrm>
            <a:off x="4944129" y="938786"/>
            <a:ext cx="3265444" cy="119407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A6B2B91-E4B1-1045-9893-DF17ECC11CE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9870" y="-2055644"/>
            <a:ext cx="5236230" cy="1260000"/>
          </a:xfrm>
          <a:prstGeom prst="rect">
            <a:avLst/>
          </a:prstGeom>
        </p:spPr>
      </p:pic>
      <p:sp>
        <p:nvSpPr>
          <p:cNvPr id="18" name="Right Arrow 17">
            <a:extLst>
              <a:ext uri="{FF2B5EF4-FFF2-40B4-BE49-F238E27FC236}">
                <a16:creationId xmlns:a16="http://schemas.microsoft.com/office/drawing/2014/main" id="{31274B8D-7C4A-A64E-ABAB-77235EA18B8D}"/>
              </a:ext>
            </a:extLst>
          </p:cNvPr>
          <p:cNvSpPr/>
          <p:nvPr/>
        </p:nvSpPr>
        <p:spPr>
          <a:xfrm>
            <a:off x="5596552" y="5279722"/>
            <a:ext cx="396000" cy="25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4BD2A35-E588-D14E-B57B-5FCB472B9574}"/>
              </a:ext>
            </a:extLst>
          </p:cNvPr>
          <p:cNvSpPr/>
          <p:nvPr/>
        </p:nvSpPr>
        <p:spPr>
          <a:xfrm>
            <a:off x="6096472" y="5229200"/>
            <a:ext cx="54047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Proton beam polarization driven by PW lasers is mostly maintained</a:t>
            </a:r>
            <a:endParaRPr lang="en-GB" sz="1600" dirty="0"/>
          </a:p>
        </p:txBody>
      </p:sp>
      <p:graphicFrame>
        <p:nvGraphicFramePr>
          <p:cNvPr id="20" name="Table 20">
            <a:extLst>
              <a:ext uri="{FF2B5EF4-FFF2-40B4-BE49-F238E27FC236}">
                <a16:creationId xmlns:a16="http://schemas.microsoft.com/office/drawing/2014/main" id="{6FFF6998-97D1-E54F-8964-5F2C2F77C6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4671806"/>
              </p:ext>
            </p:extLst>
          </p:nvPr>
        </p:nvGraphicFramePr>
        <p:xfrm>
          <a:off x="5992552" y="2940862"/>
          <a:ext cx="5040000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0000">
                  <a:extLst>
                    <a:ext uri="{9D8B030D-6E8A-4147-A177-3AD203B41FA5}">
                      <a16:colId xmlns:a16="http://schemas.microsoft.com/office/drawing/2014/main" val="1945800707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82516136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3620076085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3582906445"/>
                    </a:ext>
                  </a:extLst>
                </a:gridCol>
              </a:tblGrid>
              <a:tr h="334800"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a</a:t>
                      </a:r>
                      <a:r>
                        <a:rPr lang="en-DE" sz="1600" baseline="-25000" dirty="0"/>
                        <a:t>0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P</a:t>
                      </a:r>
                      <a:r>
                        <a:rPr lang="en-DE" sz="1600" baseline="-25000" dirty="0"/>
                        <a:t>L</a:t>
                      </a:r>
                      <a:r>
                        <a:rPr lang="en-DE" sz="1600" baseline="0" dirty="0"/>
                        <a:t> [PW]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DE" sz="1600" baseline="0" dirty="0"/>
                        <a:t>E</a:t>
                      </a:r>
                      <a:r>
                        <a:rPr lang="en-DE" sz="1600" baseline="-25000" dirty="0"/>
                        <a:t>p</a:t>
                      </a:r>
                      <a:r>
                        <a:rPr lang="en-DE" sz="1600" baseline="0" dirty="0"/>
                        <a:t> [MeV]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P</a:t>
                      </a:r>
                      <a:r>
                        <a:rPr lang="en-DE" sz="1600" dirty="0"/>
                        <a:t> [%]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416430"/>
                  </a:ext>
                </a:extLst>
              </a:tr>
              <a:tr h="334800"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1.34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82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9257257"/>
                  </a:ext>
                </a:extLst>
              </a:tr>
              <a:tr h="334800"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5.37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105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65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981131"/>
                  </a:ext>
                </a:extLst>
              </a:tr>
              <a:tr h="334800"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12.1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133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57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7021253"/>
                  </a:ext>
                </a:extLst>
              </a:tr>
              <a:tr h="334800"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21.5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152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56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779825"/>
                  </a:ext>
                </a:extLst>
              </a:tr>
            </a:tbl>
          </a:graphicData>
        </a:graphic>
      </p:graphicFrame>
      <p:pic>
        <p:nvPicPr>
          <p:cNvPr id="21" name="Picture 20">
            <a:extLst>
              <a:ext uri="{FF2B5EF4-FFF2-40B4-BE49-F238E27FC236}">
                <a16:creationId xmlns:a16="http://schemas.microsoft.com/office/drawing/2014/main" id="{CF89619D-7BC0-4F43-B009-AF691DC24F1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575"/>
          <a:stretch/>
        </p:blipFill>
        <p:spPr>
          <a:xfrm>
            <a:off x="8567782" y="956986"/>
            <a:ext cx="3265444" cy="1496477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B64E7F18-CF88-FB45-AFEF-4D6C619E7A01}"/>
              </a:ext>
            </a:extLst>
          </p:cNvPr>
          <p:cNvSpPr/>
          <p:nvPr/>
        </p:nvSpPr>
        <p:spPr>
          <a:xfrm>
            <a:off x="7928732" y="2130422"/>
            <a:ext cx="72008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en-DE" sz="2400" dirty="0" err="1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208CE49-F306-EC46-B56F-8348410B473F}"/>
              </a:ext>
            </a:extLst>
          </p:cNvPr>
          <p:cNvSpPr/>
          <p:nvPr/>
        </p:nvSpPr>
        <p:spPr>
          <a:xfrm>
            <a:off x="5159896" y="2098800"/>
            <a:ext cx="216024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en-DE" sz="2400" dirty="0" err="1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74924DD-D249-9A40-A2A7-79E163B4322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52F4D17-1AD6-42D9-B93A-EB002C62F438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435846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2F087-2AFB-D142-8DD4-F1060E6FE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Polarization of electrons vs protons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FC94FE6-2EA2-0E4B-9255-6A50BDB5219C}"/>
              </a:ext>
            </a:extLst>
          </p:cNvPr>
          <p:cNvSpPr>
            <a:spLocks noChangeAspect="1"/>
          </p:cNvSpPr>
          <p:nvPr/>
        </p:nvSpPr>
        <p:spPr>
          <a:xfrm>
            <a:off x="3143672" y="2273484"/>
            <a:ext cx="1440000" cy="1440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en-DE" sz="2400" dirty="0" err="1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275C8D-AC78-7F42-B791-BFEEB84CA4FA}"/>
              </a:ext>
            </a:extLst>
          </p:cNvPr>
          <p:cNvSpPr txBox="1"/>
          <p:nvPr/>
        </p:nvSpPr>
        <p:spPr>
          <a:xfrm>
            <a:off x="1415480" y="2771885"/>
            <a:ext cx="172819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DE" sz="2000"/>
              <a:t>Protons</a:t>
            </a:r>
            <a:br>
              <a:rPr lang="en-US" sz="2000" dirty="0"/>
            </a:br>
            <a:r>
              <a:rPr lang="en-US" sz="2000" dirty="0"/>
              <a:t>(ions)</a:t>
            </a:r>
            <a:endParaRPr lang="en-DE" sz="2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4DD23A2-D104-FE4D-AD60-BAD5346FAC91}"/>
              </a:ext>
            </a:extLst>
          </p:cNvPr>
          <p:cNvSpPr txBox="1"/>
          <p:nvPr/>
        </p:nvSpPr>
        <p:spPr>
          <a:xfrm>
            <a:off x="1199456" y="4428069"/>
            <a:ext cx="1728192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5000"/>
              </a:lnSpc>
            </a:pPr>
            <a:r>
              <a:rPr lang="en-DE" sz="2000" dirty="0"/>
              <a:t>Electrons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306C201-3EEA-0B41-ABE0-E9C767D3B0C7}"/>
              </a:ext>
            </a:extLst>
          </p:cNvPr>
          <p:cNvSpPr txBox="1"/>
          <p:nvPr/>
        </p:nvSpPr>
        <p:spPr>
          <a:xfrm>
            <a:off x="3191126" y="1614081"/>
            <a:ext cx="1321745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GB" sz="2000" dirty="0"/>
              <a:t>P</a:t>
            </a:r>
            <a:r>
              <a:rPr lang="en-DE" sz="2000" dirty="0"/>
              <a:t>re-</a:t>
            </a:r>
            <a:r>
              <a:rPr lang="en-GB" sz="2000" dirty="0"/>
              <a:t>p</a:t>
            </a:r>
            <a:r>
              <a:rPr lang="en-DE" sz="2000" dirty="0"/>
              <a:t>ol.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70894BC-D35A-0D4E-A651-2BEDBEA64C86}"/>
              </a:ext>
            </a:extLst>
          </p:cNvPr>
          <p:cNvSpPr txBox="1"/>
          <p:nvPr/>
        </p:nvSpPr>
        <p:spPr>
          <a:xfrm>
            <a:off x="4893441" y="1615262"/>
            <a:ext cx="118215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US" sz="2000" dirty="0"/>
              <a:t>Un-pol.</a:t>
            </a:r>
            <a:endParaRPr lang="en-DE" sz="2000" dirty="0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2281FD20-1E16-E848-A328-4989CE2DB3B6}"/>
              </a:ext>
            </a:extLst>
          </p:cNvPr>
          <p:cNvSpPr>
            <a:spLocks noChangeAspect="1"/>
          </p:cNvSpPr>
          <p:nvPr/>
        </p:nvSpPr>
        <p:spPr>
          <a:xfrm>
            <a:off x="4769828" y="2273484"/>
            <a:ext cx="1440000" cy="144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en-DE" sz="2400" dirty="0" err="1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1E4F210C-E698-0F41-9FAB-F8AE116BCD4F}"/>
              </a:ext>
            </a:extLst>
          </p:cNvPr>
          <p:cNvSpPr>
            <a:spLocks noChangeAspect="1"/>
          </p:cNvSpPr>
          <p:nvPr/>
        </p:nvSpPr>
        <p:spPr>
          <a:xfrm>
            <a:off x="3154290" y="3929668"/>
            <a:ext cx="1440000" cy="1440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en-DE" sz="2400" dirty="0" err="1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101DBE48-C76D-E441-87E1-E4C738FC5529}"/>
              </a:ext>
            </a:extLst>
          </p:cNvPr>
          <p:cNvSpPr>
            <a:spLocks noChangeAspect="1"/>
          </p:cNvSpPr>
          <p:nvPr/>
        </p:nvSpPr>
        <p:spPr>
          <a:xfrm>
            <a:off x="4769828" y="3929668"/>
            <a:ext cx="1440000" cy="144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en-DE" sz="2400" dirty="0" err="1"/>
          </a:p>
        </p:txBody>
      </p:sp>
      <p:pic>
        <p:nvPicPr>
          <p:cNvPr id="21" name="Graphic 20" descr="Irritant">
            <a:extLst>
              <a:ext uri="{FF2B5EF4-FFF2-40B4-BE49-F238E27FC236}">
                <a16:creationId xmlns:a16="http://schemas.microsoft.com/office/drawing/2014/main" id="{01D8C58C-371D-BE4E-9E73-D1E1971A53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24519" y="2633484"/>
            <a:ext cx="720000" cy="720000"/>
          </a:xfrm>
          <a:prstGeom prst="rect">
            <a:avLst/>
          </a:prstGeom>
        </p:spPr>
      </p:pic>
      <p:pic>
        <p:nvPicPr>
          <p:cNvPr id="22" name="Graphic 21" descr="Irritant">
            <a:extLst>
              <a:ext uri="{FF2B5EF4-FFF2-40B4-BE49-F238E27FC236}">
                <a16:creationId xmlns:a16="http://schemas.microsoft.com/office/drawing/2014/main" id="{3D8ECA73-51D2-0947-A0D3-87EFED3400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680256" y="4323644"/>
            <a:ext cx="720000" cy="7200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B57250B-6910-724A-9B32-D1BC023B174F}"/>
              </a:ext>
            </a:extLst>
          </p:cNvPr>
          <p:cNvSpPr txBox="1"/>
          <p:nvPr/>
        </p:nvSpPr>
        <p:spPr>
          <a:xfrm>
            <a:off x="8688288" y="4600446"/>
            <a:ext cx="266429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5000"/>
              </a:lnSpc>
            </a:pPr>
            <a:r>
              <a:rPr lang="en-GB" sz="2000" dirty="0"/>
              <a:t>n</a:t>
            </a:r>
            <a:r>
              <a:rPr lang="en-DE" sz="2000" dirty="0"/>
              <a:t>ot feasible </a:t>
            </a:r>
          </a:p>
        </p:txBody>
      </p:sp>
      <p:pic>
        <p:nvPicPr>
          <p:cNvPr id="25" name="Graphic 24" descr="Lightbulb and gear">
            <a:extLst>
              <a:ext uri="{FF2B5EF4-FFF2-40B4-BE49-F238E27FC236}">
                <a16:creationId xmlns:a16="http://schemas.microsoft.com/office/drawing/2014/main" id="{43D20690-C5A9-8F43-B6E9-27FD14F76C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133588" y="4289668"/>
            <a:ext cx="720000" cy="720000"/>
          </a:xfrm>
          <a:prstGeom prst="rect">
            <a:avLst/>
          </a:prstGeom>
        </p:spPr>
      </p:pic>
      <p:pic>
        <p:nvPicPr>
          <p:cNvPr id="26" name="Graphic 25" descr="Lightbulb and gear">
            <a:extLst>
              <a:ext uri="{FF2B5EF4-FFF2-40B4-BE49-F238E27FC236}">
                <a16:creationId xmlns:a16="http://schemas.microsoft.com/office/drawing/2014/main" id="{A615BD89-78E1-3D42-A723-BCF90D494E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503672" y="4289668"/>
            <a:ext cx="720000" cy="720000"/>
          </a:xfrm>
          <a:prstGeom prst="rect">
            <a:avLst/>
          </a:prstGeom>
        </p:spPr>
      </p:pic>
      <p:pic>
        <p:nvPicPr>
          <p:cNvPr id="27" name="Graphic 26" descr="Lightbulb and gear">
            <a:extLst>
              <a:ext uri="{FF2B5EF4-FFF2-40B4-BE49-F238E27FC236}">
                <a16:creationId xmlns:a16="http://schemas.microsoft.com/office/drawing/2014/main" id="{1C92B601-25A0-9746-8953-2D31B512EDC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54290" y="2630777"/>
            <a:ext cx="720000" cy="720000"/>
          </a:xfrm>
          <a:prstGeom prst="rect">
            <a:avLst/>
          </a:prstGeom>
        </p:spPr>
      </p:pic>
      <p:pic>
        <p:nvPicPr>
          <p:cNvPr id="28" name="Graphic 27" descr="Lightbulb and gear">
            <a:extLst>
              <a:ext uri="{FF2B5EF4-FFF2-40B4-BE49-F238E27FC236}">
                <a16:creationId xmlns:a16="http://schemas.microsoft.com/office/drawing/2014/main" id="{E4D9FBEE-5F4C-A040-B495-B97B2692B9D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680256" y="2356736"/>
            <a:ext cx="720000" cy="72000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B110B933-F023-E24C-A786-6E416DC44206}"/>
              </a:ext>
            </a:extLst>
          </p:cNvPr>
          <p:cNvSpPr txBox="1"/>
          <p:nvPr/>
        </p:nvSpPr>
        <p:spPr>
          <a:xfrm>
            <a:off x="8688288" y="2630567"/>
            <a:ext cx="3096344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5000"/>
              </a:lnSpc>
            </a:pPr>
            <a:r>
              <a:rPr lang="en-US" sz="2000" dirty="0"/>
              <a:t>Theoretically studied</a:t>
            </a:r>
            <a:endParaRPr lang="en-DE" sz="2000" dirty="0"/>
          </a:p>
        </p:txBody>
      </p:sp>
      <p:pic>
        <p:nvPicPr>
          <p:cNvPr id="31" name="Graphic 30" descr="Puzzle pieces">
            <a:extLst>
              <a:ext uri="{FF2B5EF4-FFF2-40B4-BE49-F238E27FC236}">
                <a16:creationId xmlns:a16="http://schemas.microsoft.com/office/drawing/2014/main" id="{FA6F0A66-5619-8E4C-9DEB-45114CB342F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867174" y="2630777"/>
            <a:ext cx="720000" cy="720000"/>
          </a:xfrm>
          <a:prstGeom prst="rect">
            <a:avLst/>
          </a:prstGeom>
        </p:spPr>
      </p:pic>
      <p:pic>
        <p:nvPicPr>
          <p:cNvPr id="32" name="Graphic 31" descr="Puzzle pieces">
            <a:extLst>
              <a:ext uri="{FF2B5EF4-FFF2-40B4-BE49-F238E27FC236}">
                <a16:creationId xmlns:a16="http://schemas.microsoft.com/office/drawing/2014/main" id="{2BF60654-2881-A044-8EE6-1A837678080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680256" y="3340190"/>
            <a:ext cx="720000" cy="720000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9157DD84-1AF8-3842-9590-25F2B628551D}"/>
              </a:ext>
            </a:extLst>
          </p:cNvPr>
          <p:cNvSpPr txBox="1"/>
          <p:nvPr/>
        </p:nvSpPr>
        <p:spPr>
          <a:xfrm>
            <a:off x="8688288" y="3616992"/>
            <a:ext cx="3096344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5000"/>
              </a:lnSpc>
            </a:pPr>
            <a:r>
              <a:rPr lang="en-US" sz="2000" dirty="0"/>
              <a:t>Experiments ongoing</a:t>
            </a:r>
            <a:endParaRPr lang="en-DE" sz="2000" dirty="0"/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EFA2BE0-FA41-5F49-8C12-B61D497F4739}"/>
              </a:ext>
            </a:extLst>
          </p:cNvPr>
          <p:cNvSpPr/>
          <p:nvPr/>
        </p:nvSpPr>
        <p:spPr>
          <a:xfrm>
            <a:off x="3059999" y="2195999"/>
            <a:ext cx="1584000" cy="1584000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en-DE" sz="2400" dirty="0" err="1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722D010-E48F-A44C-9EFD-CFD9335F8B50}"/>
              </a:ext>
            </a:extLst>
          </p:cNvPr>
          <p:cNvSpPr txBox="1"/>
          <p:nvPr/>
        </p:nvSpPr>
        <p:spPr>
          <a:xfrm>
            <a:off x="4067244" y="1124744"/>
            <a:ext cx="1321745" cy="44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5000"/>
              </a:lnSpc>
            </a:pPr>
            <a:r>
              <a:rPr lang="en-US" sz="2400" b="1" dirty="0"/>
              <a:t>Targets</a:t>
            </a:r>
            <a:endParaRPr lang="en-DE" sz="2400" b="1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84DE04A-F5E3-F54B-AF5A-7D70AA4CA2E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52F4D17-1AD6-42D9-B93A-EB002C62F438}" type="slidenum">
              <a:rPr lang="de-DE" smtClean="0"/>
              <a:pPr/>
              <a:t>8</a:t>
            </a:fld>
            <a:endParaRPr lang="de-DE" dirty="0"/>
          </a:p>
        </p:txBody>
      </p:sp>
      <p:pic>
        <p:nvPicPr>
          <p:cNvPr id="35" name="Bild 9">
            <a:extLst>
              <a:ext uri="{FF2B5EF4-FFF2-40B4-BE49-F238E27FC236}">
                <a16:creationId xmlns:a16="http://schemas.microsoft.com/office/drawing/2014/main" id="{CC285650-9602-DC48-B1E9-3D64F7AA420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4344" y="5544117"/>
            <a:ext cx="1066608" cy="399099"/>
          </a:xfrm>
          <a:prstGeom prst="rect">
            <a:avLst/>
          </a:prstGeom>
        </p:spPr>
      </p:pic>
      <p:pic>
        <p:nvPicPr>
          <p:cNvPr id="36" name="Picture 13">
            <a:extLst>
              <a:ext uri="{FF2B5EF4-FFF2-40B4-BE49-F238E27FC236}">
                <a16:creationId xmlns:a16="http://schemas.microsoft.com/office/drawing/2014/main" id="{6E72E3C3-F329-6742-A500-A0ACDDDB3AC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6012" y="5634574"/>
            <a:ext cx="1440000" cy="263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058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1FA3D1-5625-2149-9973-9F98987A2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Polarized target Options for protons</a:t>
            </a:r>
            <a:endParaRPr lang="en-DE" dirty="0"/>
          </a:p>
        </p:txBody>
      </p:sp>
      <p:cxnSp>
        <p:nvCxnSpPr>
          <p:cNvPr id="9" name="Gerader Verbinder 14">
            <a:extLst>
              <a:ext uri="{FF2B5EF4-FFF2-40B4-BE49-F238E27FC236}">
                <a16:creationId xmlns:a16="http://schemas.microsoft.com/office/drawing/2014/main" id="{4DEA20A8-99E3-AC49-B57B-A41E7C0C8CE0}"/>
              </a:ext>
            </a:extLst>
          </p:cNvPr>
          <p:cNvCxnSpPr>
            <a:cxnSpLocks/>
            <a:stCxn id="7" idx="2"/>
            <a:endCxn id="18" idx="0"/>
          </p:cNvCxnSpPr>
          <p:nvPr/>
        </p:nvCxnSpPr>
        <p:spPr>
          <a:xfrm flipH="1">
            <a:off x="875344" y="2096784"/>
            <a:ext cx="2268480" cy="695879"/>
          </a:xfrm>
          <a:prstGeom prst="line">
            <a:avLst/>
          </a:prstGeom>
          <a:noFill/>
          <a:ln w="44450" cap="rnd" cmpd="sng" algn="ctr">
            <a:solidFill>
              <a:srgbClr val="44546A"/>
            </a:solidFill>
            <a:prstDash val="solid"/>
            <a:miter lim="800000"/>
          </a:ln>
          <a:effectLst/>
        </p:spPr>
      </p:cxnSp>
      <p:cxnSp>
        <p:nvCxnSpPr>
          <p:cNvPr id="10" name="Gerader Verbinder 16">
            <a:extLst>
              <a:ext uri="{FF2B5EF4-FFF2-40B4-BE49-F238E27FC236}">
                <a16:creationId xmlns:a16="http://schemas.microsoft.com/office/drawing/2014/main" id="{85AF8169-2B0A-4741-A7F5-99F9A8782074}"/>
              </a:ext>
            </a:extLst>
          </p:cNvPr>
          <p:cNvCxnSpPr>
            <a:cxnSpLocks/>
            <a:stCxn id="7" idx="2"/>
            <a:endCxn id="19" idx="0"/>
          </p:cNvCxnSpPr>
          <p:nvPr/>
        </p:nvCxnSpPr>
        <p:spPr>
          <a:xfrm flipH="1">
            <a:off x="2346476" y="2096784"/>
            <a:ext cx="797348" cy="695879"/>
          </a:xfrm>
          <a:prstGeom prst="line">
            <a:avLst/>
          </a:prstGeom>
          <a:noFill/>
          <a:ln w="44450" cap="rnd" cmpd="sng" algn="ctr">
            <a:solidFill>
              <a:srgbClr val="44546A"/>
            </a:solidFill>
            <a:prstDash val="solid"/>
            <a:miter lim="800000"/>
          </a:ln>
          <a:effectLst/>
        </p:spPr>
      </p:cxnSp>
      <p:cxnSp>
        <p:nvCxnSpPr>
          <p:cNvPr id="11" name="Gerader Verbinder 18">
            <a:extLst>
              <a:ext uri="{FF2B5EF4-FFF2-40B4-BE49-F238E27FC236}">
                <a16:creationId xmlns:a16="http://schemas.microsoft.com/office/drawing/2014/main" id="{982C9D01-B853-464E-9FAA-63972E4256CF}"/>
              </a:ext>
            </a:extLst>
          </p:cNvPr>
          <p:cNvCxnSpPr>
            <a:cxnSpLocks/>
            <a:stCxn id="7" idx="2"/>
            <a:endCxn id="20" idx="0"/>
          </p:cNvCxnSpPr>
          <p:nvPr/>
        </p:nvCxnSpPr>
        <p:spPr>
          <a:xfrm>
            <a:off x="3143824" y="2096784"/>
            <a:ext cx="684000" cy="686803"/>
          </a:xfrm>
          <a:prstGeom prst="line">
            <a:avLst/>
          </a:prstGeom>
          <a:noFill/>
          <a:ln w="44450" cap="rnd" cmpd="sng" algn="ctr">
            <a:solidFill>
              <a:srgbClr val="44546A"/>
            </a:solidFill>
            <a:prstDash val="solid"/>
            <a:miter lim="800000"/>
          </a:ln>
          <a:effectLst/>
        </p:spPr>
      </p:cxnSp>
      <p:cxnSp>
        <p:nvCxnSpPr>
          <p:cNvPr id="12" name="Gerader Verbinder 20">
            <a:extLst>
              <a:ext uri="{FF2B5EF4-FFF2-40B4-BE49-F238E27FC236}">
                <a16:creationId xmlns:a16="http://schemas.microsoft.com/office/drawing/2014/main" id="{3483B456-49C0-D644-89C1-A67304FD59E7}"/>
              </a:ext>
            </a:extLst>
          </p:cNvPr>
          <p:cNvCxnSpPr>
            <a:cxnSpLocks/>
            <a:stCxn id="7" idx="2"/>
            <a:endCxn id="21" idx="0"/>
          </p:cNvCxnSpPr>
          <p:nvPr/>
        </p:nvCxnSpPr>
        <p:spPr>
          <a:xfrm>
            <a:off x="3143824" y="2096784"/>
            <a:ext cx="2153722" cy="697938"/>
          </a:xfrm>
          <a:prstGeom prst="line">
            <a:avLst/>
          </a:prstGeom>
          <a:noFill/>
          <a:ln w="44450" cap="rnd" cmpd="sng" algn="ctr">
            <a:solidFill>
              <a:srgbClr val="44546A"/>
            </a:solidFill>
            <a:prstDash val="solid"/>
            <a:miter lim="800000"/>
          </a:ln>
          <a:effectLst/>
        </p:spPr>
      </p:cxnSp>
      <p:sp>
        <p:nvSpPr>
          <p:cNvPr id="15" name="Rechteck 33">
            <a:extLst>
              <a:ext uri="{FF2B5EF4-FFF2-40B4-BE49-F238E27FC236}">
                <a16:creationId xmlns:a16="http://schemas.microsoft.com/office/drawing/2014/main" id="{B18E139A-1363-8542-8F03-3B97FCCC7D8A}"/>
              </a:ext>
            </a:extLst>
          </p:cNvPr>
          <p:cNvSpPr/>
          <p:nvPr/>
        </p:nvSpPr>
        <p:spPr>
          <a:xfrm>
            <a:off x="191344" y="3764711"/>
            <a:ext cx="5832648" cy="997739"/>
          </a:xfrm>
          <a:prstGeom prst="roundRect">
            <a:avLst/>
          </a:prstGeom>
          <a:solidFill>
            <a:srgbClr val="ED7D31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36000" rIns="36000" rtlCol="0" anchor="ctr"/>
          <a:lstStyle/>
          <a:p>
            <a:pPr marL="174625" indent="-174625" defTabSz="91440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cs typeface="Calibri" panose="020F0502020204030204" pitchFamily="34" charset="0"/>
              </a:rPr>
              <a:t>Targets suitable for laser acceleration not available yet</a:t>
            </a:r>
          </a:p>
          <a:p>
            <a:pPr marL="174625" indent="-174625" defTabSz="91440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cs typeface="Calibri" panose="020F0502020204030204" pitchFamily="34" charset="0"/>
              </a:rPr>
              <a:t>Experimental realization extremely challenging 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"/>
              <a:cs typeface="Arial" panose="020B0604020202020204" pitchFamily="34" charset="0"/>
            </a:endParaRPr>
          </a:p>
        </p:txBody>
      </p:sp>
      <p:sp>
        <p:nvSpPr>
          <p:cNvPr id="18" name="Abgerundetes Rechteck 7">
            <a:extLst>
              <a:ext uri="{FF2B5EF4-FFF2-40B4-BE49-F238E27FC236}">
                <a16:creationId xmlns:a16="http://schemas.microsoft.com/office/drawing/2014/main" id="{4CA0DD0C-5CD5-B749-B839-09E2D13D404E}"/>
              </a:ext>
            </a:extLst>
          </p:cNvPr>
          <p:cNvSpPr/>
          <p:nvPr/>
        </p:nvSpPr>
        <p:spPr>
          <a:xfrm>
            <a:off x="191344" y="2792663"/>
            <a:ext cx="1368000" cy="540000"/>
          </a:xfrm>
          <a:prstGeom prst="roundRect">
            <a:avLst/>
          </a:prstGeom>
          <a:solidFill>
            <a:srgbClr val="44546A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"/>
                <a:cs typeface="Arial" panose="020B0604020202020204" pitchFamily="34" charset="0"/>
              </a:rPr>
              <a:t>cluster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9" name="Abgerundetes Rechteck 8">
            <a:extLst>
              <a:ext uri="{FF2B5EF4-FFF2-40B4-BE49-F238E27FC236}">
                <a16:creationId xmlns:a16="http://schemas.microsoft.com/office/drawing/2014/main" id="{AE487E4E-712C-604E-B334-B361340051A6}"/>
              </a:ext>
            </a:extLst>
          </p:cNvPr>
          <p:cNvSpPr/>
          <p:nvPr/>
        </p:nvSpPr>
        <p:spPr>
          <a:xfrm>
            <a:off x="1662476" y="2792663"/>
            <a:ext cx="1368000" cy="540000"/>
          </a:xfrm>
          <a:prstGeom prst="roundRect">
            <a:avLst/>
          </a:prstGeom>
          <a:solidFill>
            <a:srgbClr val="44546A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"/>
                <a:cs typeface="Arial" panose="020B0604020202020204" pitchFamily="34" charset="0"/>
              </a:rPr>
              <a:t>pellets</a:t>
            </a:r>
          </a:p>
        </p:txBody>
      </p:sp>
      <p:sp>
        <p:nvSpPr>
          <p:cNvPr id="20" name="Abgerundetes Rechteck 9">
            <a:extLst>
              <a:ext uri="{FF2B5EF4-FFF2-40B4-BE49-F238E27FC236}">
                <a16:creationId xmlns:a16="http://schemas.microsoft.com/office/drawing/2014/main" id="{9B4CF943-8A53-E04B-8983-A8F6C06EA68B}"/>
              </a:ext>
            </a:extLst>
          </p:cNvPr>
          <p:cNvSpPr/>
          <p:nvPr/>
        </p:nvSpPr>
        <p:spPr>
          <a:xfrm>
            <a:off x="3143824" y="2783587"/>
            <a:ext cx="1368000" cy="540000"/>
          </a:xfrm>
          <a:prstGeom prst="roundRect">
            <a:avLst/>
          </a:prstGeom>
          <a:solidFill>
            <a:srgbClr val="44546A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"/>
                <a:cs typeface="Arial" panose="020B0604020202020204" pitchFamily="34" charset="0"/>
              </a:rPr>
              <a:t>foil</a:t>
            </a:r>
          </a:p>
        </p:txBody>
      </p:sp>
      <p:sp>
        <p:nvSpPr>
          <p:cNvPr id="21" name="Abgerundetes Rechteck 10">
            <a:extLst>
              <a:ext uri="{FF2B5EF4-FFF2-40B4-BE49-F238E27FC236}">
                <a16:creationId xmlns:a16="http://schemas.microsoft.com/office/drawing/2014/main" id="{44B12E9F-F2B1-234A-AC23-C215D9C76B59}"/>
              </a:ext>
            </a:extLst>
          </p:cNvPr>
          <p:cNvSpPr/>
          <p:nvPr/>
        </p:nvSpPr>
        <p:spPr>
          <a:xfrm>
            <a:off x="4613546" y="2794722"/>
            <a:ext cx="1368000" cy="540000"/>
          </a:xfrm>
          <a:prstGeom prst="roundRect">
            <a:avLst/>
          </a:prstGeom>
          <a:solidFill>
            <a:srgbClr val="44546A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"/>
                <a:cs typeface="Arial" panose="020B0604020202020204" pitchFamily="34" charset="0"/>
              </a:rPr>
              <a:t>…</a:t>
            </a:r>
          </a:p>
        </p:txBody>
      </p:sp>
      <p:cxnSp>
        <p:nvCxnSpPr>
          <p:cNvPr id="22" name="Gerader Verbinder 12">
            <a:extLst>
              <a:ext uri="{FF2B5EF4-FFF2-40B4-BE49-F238E27FC236}">
                <a16:creationId xmlns:a16="http://schemas.microsoft.com/office/drawing/2014/main" id="{D7142ED8-8017-6549-95FA-143198D01966}"/>
              </a:ext>
            </a:extLst>
          </p:cNvPr>
          <p:cNvCxnSpPr>
            <a:cxnSpLocks/>
            <a:stCxn id="31" idx="0"/>
            <a:endCxn id="6" idx="2"/>
          </p:cNvCxnSpPr>
          <p:nvPr/>
        </p:nvCxnSpPr>
        <p:spPr>
          <a:xfrm flipV="1">
            <a:off x="7518969" y="2096784"/>
            <a:ext cx="1473522" cy="695879"/>
          </a:xfrm>
          <a:prstGeom prst="line">
            <a:avLst/>
          </a:prstGeom>
          <a:noFill/>
          <a:ln w="44450" cap="rnd" cmpd="sng" algn="ctr">
            <a:solidFill>
              <a:srgbClr val="44546A"/>
            </a:solidFill>
            <a:prstDash val="solid"/>
            <a:miter lim="800000"/>
          </a:ln>
          <a:effectLst/>
        </p:spPr>
      </p:cxnSp>
      <p:sp>
        <p:nvSpPr>
          <p:cNvPr id="26" name="Rechteck 31">
            <a:extLst>
              <a:ext uri="{FF2B5EF4-FFF2-40B4-BE49-F238E27FC236}">
                <a16:creationId xmlns:a16="http://schemas.microsoft.com/office/drawing/2014/main" id="{DF2000A0-6002-214F-9E30-B920338F3C9D}"/>
              </a:ext>
            </a:extLst>
          </p:cNvPr>
          <p:cNvSpPr/>
          <p:nvPr/>
        </p:nvSpPr>
        <p:spPr>
          <a:xfrm>
            <a:off x="6131169" y="3777408"/>
            <a:ext cx="2773669" cy="99773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36000" rIns="36000" rtlCol="0" anchor="ctr"/>
          <a:lstStyle/>
          <a:p>
            <a:pPr marL="174625" indent="-174625" defTabSz="914400"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sysClr val="windowText" lastClr="000000"/>
                </a:solidFill>
                <a:ea typeface=""/>
                <a:cs typeface="Arial" panose="020B0604020202020204" pitchFamily="34" charset="0"/>
              </a:rPr>
              <a:t>Established technique and easy in handling</a:t>
            </a:r>
          </a:p>
          <a:p>
            <a:pPr marL="174625" indent="-174625" defTabSz="914400"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sysClr val="windowText" lastClr="000000"/>
                </a:solidFill>
                <a:ea typeface=""/>
                <a:cs typeface="Arial" panose="020B0604020202020204" pitchFamily="34" charset="0"/>
              </a:rPr>
              <a:t>E.g. </a:t>
            </a:r>
            <a:r>
              <a:rPr lang="en-US" sz="1600" kern="0" baseline="30000" dirty="0">
                <a:solidFill>
                  <a:sysClr val="windowText" lastClr="000000"/>
                </a:solidFill>
                <a:ea typeface=""/>
                <a:cs typeface="Arial" panose="020B0604020202020204" pitchFamily="34" charset="0"/>
              </a:rPr>
              <a:t>3</a:t>
            </a:r>
            <a:r>
              <a:rPr lang="en-US" sz="1600" kern="0" dirty="0">
                <a:solidFill>
                  <a:sysClr val="windowText" lastClr="000000"/>
                </a:solidFill>
                <a:ea typeface=""/>
                <a:cs typeface="Arial" panose="020B0604020202020204" pitchFamily="34" charset="0"/>
              </a:rPr>
              <a:t>He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"/>
              <a:cs typeface="Arial" panose="020B0604020202020204" pitchFamily="34" charset="0"/>
            </a:endParaRPr>
          </a:p>
        </p:txBody>
      </p:sp>
      <p:sp>
        <p:nvSpPr>
          <p:cNvPr id="31" name="Abgerundetes Rechteck 7">
            <a:extLst>
              <a:ext uri="{FF2B5EF4-FFF2-40B4-BE49-F238E27FC236}">
                <a16:creationId xmlns:a16="http://schemas.microsoft.com/office/drawing/2014/main" id="{247708E5-456E-CE43-BF63-83E6CACF6697}"/>
              </a:ext>
            </a:extLst>
          </p:cNvPr>
          <p:cNvSpPr/>
          <p:nvPr/>
        </p:nvSpPr>
        <p:spPr>
          <a:xfrm>
            <a:off x="6131169" y="2792663"/>
            <a:ext cx="2775600" cy="540000"/>
          </a:xfrm>
          <a:prstGeom prst="roundRect">
            <a:avLst/>
          </a:prstGeom>
          <a:solidFill>
            <a:srgbClr val="44546A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kern="0" dirty="0">
                <a:solidFill>
                  <a:sysClr val="windowText" lastClr="000000"/>
                </a:solidFill>
                <a:ea typeface=""/>
                <a:cs typeface="Arial" panose="020B0604020202020204" pitchFamily="34" charset="0"/>
              </a:rPr>
              <a:t>static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"/>
                <a:cs typeface="Arial" panose="020B0604020202020204" pitchFamily="34" charset="0"/>
              </a:rPr>
              <a:t> polarization 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"/>
                <a:cs typeface="Arial" panose="020B0604020202020204" pitchFamily="34" charset="0"/>
              </a:rPr>
              <a:t> </a:t>
            </a:r>
          </a:p>
        </p:txBody>
      </p:sp>
      <p:sp>
        <p:nvSpPr>
          <p:cNvPr id="7" name="Abgerundetes Rechteck 4">
            <a:extLst>
              <a:ext uri="{FF2B5EF4-FFF2-40B4-BE49-F238E27FC236}">
                <a16:creationId xmlns:a16="http://schemas.microsoft.com/office/drawing/2014/main" id="{5416E0AC-B731-C348-A356-9F0FA7FB3C15}"/>
              </a:ext>
            </a:extLst>
          </p:cNvPr>
          <p:cNvSpPr/>
          <p:nvPr/>
        </p:nvSpPr>
        <p:spPr>
          <a:xfrm>
            <a:off x="2153824" y="1484784"/>
            <a:ext cx="1980000" cy="612000"/>
          </a:xfrm>
          <a:prstGeom prst="roundRect">
            <a:avLst/>
          </a:prstGeom>
          <a:solidFill>
            <a:srgbClr val="44546A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"/>
                <a:cs typeface="Arial" panose="020B0604020202020204" pitchFamily="34" charset="0"/>
              </a:rPr>
              <a:t>solid targets</a:t>
            </a:r>
          </a:p>
        </p:txBody>
      </p:sp>
      <p:sp>
        <p:nvSpPr>
          <p:cNvPr id="6" name="Abgerundetes Rechteck 3">
            <a:extLst>
              <a:ext uri="{FF2B5EF4-FFF2-40B4-BE49-F238E27FC236}">
                <a16:creationId xmlns:a16="http://schemas.microsoft.com/office/drawing/2014/main" id="{B3F3D915-C4F6-6A47-8165-F4C7BB3E8225}"/>
              </a:ext>
            </a:extLst>
          </p:cNvPr>
          <p:cNvSpPr/>
          <p:nvPr/>
        </p:nvSpPr>
        <p:spPr>
          <a:xfrm>
            <a:off x="8002491" y="1484784"/>
            <a:ext cx="1980000" cy="612000"/>
          </a:xfrm>
          <a:prstGeom prst="roundRect">
            <a:avLst/>
          </a:prstGeom>
          <a:solidFill>
            <a:srgbClr val="44546A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"/>
                <a:cs typeface="Arial" panose="020B0604020202020204" pitchFamily="34" charset="0"/>
              </a:rPr>
              <a:t>gas targets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0E388934-6074-1B40-B3CA-C5A51F61C40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52F4D17-1AD6-42D9-B93A-EB002C62F438}" type="slidenum">
              <a:rPr lang="de-DE" smtClean="0"/>
              <a:pPr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5896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 animBg="1"/>
      <p:bldP spid="19" grpId="0" animBg="1"/>
      <p:bldP spid="20" grpId="0" animBg="1"/>
      <p:bldP spid="21" grpId="0" animBg="1"/>
      <p:bldP spid="26" grpId="0" animBg="1"/>
      <p:bldP spid="31" grpId="0" animBg="1"/>
    </p:bldLst>
  </p:timing>
</p:sld>
</file>

<file path=ppt/theme/theme1.xml><?xml version="1.0" encoding="utf-8"?>
<a:theme xmlns:a="http://schemas.openxmlformats.org/drawingml/2006/main" name="Jülich">
  <a:themeElements>
    <a:clrScheme name="Benutzerdefiniert 292">
      <a:dk1>
        <a:sysClr val="windowText" lastClr="000000"/>
      </a:dk1>
      <a:lt1>
        <a:sysClr val="window" lastClr="FFFFFF"/>
      </a:lt1>
      <a:dk2>
        <a:srgbClr val="6D268E"/>
      </a:dk2>
      <a:lt2>
        <a:srgbClr val="EBEBEB"/>
      </a:lt2>
      <a:accent1>
        <a:srgbClr val="023D6B"/>
      </a:accent1>
      <a:accent2>
        <a:srgbClr val="ADBDE3"/>
      </a:accent2>
      <a:accent3>
        <a:srgbClr val="30A93B"/>
      </a:accent3>
      <a:accent4>
        <a:srgbClr val="FFE900"/>
      </a:accent4>
      <a:accent5>
        <a:srgbClr val="FF8C0C"/>
      </a:accent5>
      <a:accent6>
        <a:srgbClr val="DF0F44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lnSpc>
            <a:spcPct val="95000"/>
          </a:lnSpc>
          <a:defRPr sz="24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lnSpc>
            <a:spcPct val="95000"/>
          </a:lnSpc>
          <a:defRPr sz="2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Jülich_PowerPoint_16x9.potx" id="{96E3BAF4-763A-4252-96EB-429A37E76C9B}" vid="{FC15072B-1A6B-4630-9ABB-3D2D56FD5EF8}"/>
    </a:ext>
  </a:extLst>
</a:theme>
</file>

<file path=ppt/theme/theme2.xml><?xml version="1.0" encoding="utf-8"?>
<a:theme xmlns:a="http://schemas.openxmlformats.org/drawingml/2006/main" name="Office">
  <a:themeElements>
    <a:clrScheme name="Benutzerdefiniert 282">
      <a:dk1>
        <a:sysClr val="windowText" lastClr="000000"/>
      </a:dk1>
      <a:lt1>
        <a:sysClr val="window" lastClr="FFFFFF"/>
      </a:lt1>
      <a:dk2>
        <a:srgbClr val="AF82B9"/>
      </a:dk2>
      <a:lt2>
        <a:srgbClr val="EBEBEB"/>
      </a:lt2>
      <a:accent1>
        <a:srgbClr val="023D6B"/>
      </a:accent1>
      <a:accent2>
        <a:srgbClr val="ADBDE3"/>
      </a:accent2>
      <a:accent3>
        <a:srgbClr val="B9D25F"/>
      </a:accent3>
      <a:accent4>
        <a:srgbClr val="FAEB5A"/>
      </a:accent4>
      <a:accent5>
        <a:srgbClr val="FAB45A"/>
      </a:accent5>
      <a:accent6>
        <a:srgbClr val="EB5F73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enutzerdefiniert 282">
      <a:dk1>
        <a:sysClr val="windowText" lastClr="000000"/>
      </a:dk1>
      <a:lt1>
        <a:sysClr val="window" lastClr="FFFFFF"/>
      </a:lt1>
      <a:dk2>
        <a:srgbClr val="AF82B9"/>
      </a:dk2>
      <a:lt2>
        <a:srgbClr val="EBEBEB"/>
      </a:lt2>
      <a:accent1>
        <a:srgbClr val="023D6B"/>
      </a:accent1>
      <a:accent2>
        <a:srgbClr val="ADBDE3"/>
      </a:accent2>
      <a:accent3>
        <a:srgbClr val="B9D25F"/>
      </a:accent3>
      <a:accent4>
        <a:srgbClr val="FAEB5A"/>
      </a:accent4>
      <a:accent5>
        <a:srgbClr val="FAB45A"/>
      </a:accent5>
      <a:accent6>
        <a:srgbClr val="EB5F73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Jülich</Template>
  <TotalTime>0</TotalTime>
  <Words>3031</Words>
  <Application>Microsoft Macintosh PowerPoint</Application>
  <PresentationFormat>Breitbild</PresentationFormat>
  <Paragraphs>425</Paragraphs>
  <Slides>34</Slides>
  <Notes>31</Notes>
  <HiddenSlides>1</HiddenSlides>
  <MMClips>1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34</vt:i4>
      </vt:variant>
    </vt:vector>
  </HeadingPairs>
  <TitlesOfParts>
    <vt:vector size="40" baseType="lpstr">
      <vt:lpstr>Arial</vt:lpstr>
      <vt:lpstr>Calibri</vt:lpstr>
      <vt:lpstr>Cambria Math</vt:lpstr>
      <vt:lpstr>Symbol</vt:lpstr>
      <vt:lpstr>Wingdings</vt:lpstr>
      <vt:lpstr>Jülich</vt:lpstr>
      <vt:lpstr>Polarized Beams from Plasma Accelerators</vt:lpstr>
      <vt:lpstr>Polarization in plasmas???</vt:lpstr>
      <vt:lpstr>Interactions involving Spins</vt:lpstr>
      <vt:lpstr>Possible (De-)Polarization effects</vt:lpstr>
      <vt:lpstr>Spin dynamics in the vlpl code</vt:lpstr>
      <vt:lpstr>Modelling of Spins in laser-induced plasmas</vt:lpstr>
      <vt:lpstr>Spin-polarized proton beams from hCL gas</vt:lpstr>
      <vt:lpstr>Polarization of electrons vs protons</vt:lpstr>
      <vt:lpstr>Polarized target Options for protons</vt:lpstr>
      <vt:lpstr>Hyperpolarized 3He gas-jet </vt:lpstr>
      <vt:lpstr>Polarized target Options for protons</vt:lpstr>
      <vt:lpstr>Polarized Hydrogen gas target @ FZJ </vt:lpstr>
      <vt:lpstr>Production of nuclear polarized hydrogen</vt:lpstr>
      <vt:lpstr>Superintense Ultrafast Laser Facility  @ SHANGHAI  </vt:lpstr>
      <vt:lpstr>NEW IDEA: HYPERPOLARIZED CRYOGENIC TARGETS ew idea: Hyperpolarized cryogenic targets  </vt:lpstr>
      <vt:lpstr>PowerPoint-Präsentation</vt:lpstr>
      <vt:lpstr>Pre-Polarized electron beams </vt:lpstr>
      <vt:lpstr>PowerPoint-Präsentation</vt:lpstr>
      <vt:lpstr>Polarized Positrons by lasers  </vt:lpstr>
      <vt:lpstr>PowerPoint-Präsentation</vt:lpstr>
      <vt:lpstr>Further reading …</vt:lpstr>
      <vt:lpstr>PowerPoint-Präsentation</vt:lpstr>
      <vt:lpstr>polarized HCl Target @ FZJ</vt:lpstr>
      <vt:lpstr>Setup of optical elements </vt:lpstr>
      <vt:lpstr>Polarization of the h nucleus</vt:lpstr>
      <vt:lpstr>Current status of the experiment</vt:lpstr>
      <vt:lpstr>PowerPoint-Präsentation</vt:lpstr>
      <vt:lpstr>Commissioning of polarized HCl target </vt:lpstr>
      <vt:lpstr>Why polarization of protons?</vt:lpstr>
      <vt:lpstr>Spin as a particle property</vt:lpstr>
      <vt:lpstr>Predicted acceleration scheme for protons</vt:lpstr>
      <vt:lpstr>PowerPoint-Präsentation</vt:lpstr>
      <vt:lpstr>Polarimetry for protons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der präsentation</dc:title>
  <dc:creator>Microsoft Office User</dc:creator>
  <cp:lastModifiedBy>Markus Büscher</cp:lastModifiedBy>
  <cp:revision>314</cp:revision>
  <dcterms:created xsi:type="dcterms:W3CDTF">2018-01-29T07:27:28Z</dcterms:created>
  <dcterms:modified xsi:type="dcterms:W3CDTF">2021-01-13T17:17:57Z</dcterms:modified>
</cp:coreProperties>
</file>