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pn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media/image56.jpg" ContentType="image/jpeg"/>
  <Override PartName="/ppt/media/image59.jpg" ContentType="image/jpeg"/>
  <Override PartName="/ppt/media/image70.jpg" ContentType="image/jpeg"/>
  <Override PartName="/ppt/media/image71.jpg" ContentType="image/jpeg"/>
  <Override PartName="/ppt/media/image72.jpg" ContentType="image/jpeg"/>
  <Override PartName="/ppt/media/image73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66" r:id="rId2"/>
    <p:sldMasterId id="2147483668" r:id="rId3"/>
  </p:sldMasterIdLst>
  <p:notesMasterIdLst>
    <p:notesMasterId r:id="rId48"/>
  </p:notesMasterIdLst>
  <p:handoutMasterIdLst>
    <p:handoutMasterId r:id="rId49"/>
  </p:handoutMasterIdLst>
  <p:sldIdLst>
    <p:sldId id="256" r:id="rId4"/>
    <p:sldId id="258" r:id="rId5"/>
    <p:sldId id="337" r:id="rId6"/>
    <p:sldId id="338" r:id="rId7"/>
    <p:sldId id="340" r:id="rId8"/>
    <p:sldId id="341" r:id="rId9"/>
    <p:sldId id="291" r:id="rId10"/>
    <p:sldId id="361" r:id="rId11"/>
    <p:sldId id="295" r:id="rId12"/>
    <p:sldId id="344" r:id="rId13"/>
    <p:sldId id="259" r:id="rId14"/>
    <p:sldId id="343" r:id="rId15"/>
    <p:sldId id="362" r:id="rId16"/>
    <p:sldId id="299" r:id="rId17"/>
    <p:sldId id="300" r:id="rId18"/>
    <p:sldId id="327" r:id="rId19"/>
    <p:sldId id="369" r:id="rId20"/>
    <p:sldId id="367" r:id="rId21"/>
    <p:sldId id="368" r:id="rId22"/>
    <p:sldId id="363" r:id="rId23"/>
    <p:sldId id="304" r:id="rId24"/>
    <p:sldId id="305" r:id="rId25"/>
    <p:sldId id="306" r:id="rId26"/>
    <p:sldId id="364" r:id="rId27"/>
    <p:sldId id="346" r:id="rId28"/>
    <p:sldId id="310" r:id="rId29"/>
    <p:sldId id="311" r:id="rId30"/>
    <p:sldId id="312" r:id="rId31"/>
    <p:sldId id="355" r:id="rId32"/>
    <p:sldId id="374" r:id="rId33"/>
    <p:sldId id="329" r:id="rId34"/>
    <p:sldId id="365" r:id="rId35"/>
    <p:sldId id="366" r:id="rId36"/>
    <p:sldId id="357" r:id="rId37"/>
    <p:sldId id="322" r:id="rId38"/>
    <p:sldId id="323" r:id="rId39"/>
    <p:sldId id="358" r:id="rId40"/>
    <p:sldId id="359" r:id="rId41"/>
    <p:sldId id="370" r:id="rId42"/>
    <p:sldId id="360" r:id="rId43"/>
    <p:sldId id="371" r:id="rId44"/>
    <p:sldId id="372" r:id="rId45"/>
    <p:sldId id="373" r:id="rId46"/>
    <p:sldId id="288" r:id="rId4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7878"/>
    <a:srgbClr val="FFFFFF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38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<Relationship Id="rId44" Type="http://schemas.openxmlformats.org/officeDocument/2006/relationships/slide" Target="slides/slide41.xml"/><Relationship Id="rId45" Type="http://schemas.openxmlformats.org/officeDocument/2006/relationships/slide" Target="slides/slide42.xml"/><Relationship Id="rId46" Type="http://schemas.openxmlformats.org/officeDocument/2006/relationships/slide" Target="slides/slide43.xml"/><Relationship Id="rId47" Type="http://schemas.openxmlformats.org/officeDocument/2006/relationships/slide" Target="slides/slide44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AF46B4-748B-114D-AD01-DDF4A1951739}" type="datetimeFigureOut">
              <a:rPr kumimoji="1" lang="zh-CN" altLang="en-US" smtClean="0"/>
              <a:t>21/1/16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CBA992-0F79-8F4D-B112-29B262E5A9A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73131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F1A0C3-1DAC-4132-9239-1959AA161746}" type="datetimeFigureOut">
              <a:rPr lang="zh-CN" altLang="en-US" smtClean="0"/>
              <a:t>21/1/16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57B08D-3D29-49D0-B47B-BD762D1B97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5501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921D666-3512-4AEE-B77E-74AB9D8BECFA}" type="slidenum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SimSun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SimSun" panose="02010600030101010101" pitchFamily="2" charset="-122"/>
              <a:cs typeface="+mn-cs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587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fld id="{87FD5E94-C375-4AAC-82BD-34827BA17F09}" type="slidenum">
              <a:rPr lang="en-US" altLang="zh-CN">
                <a:solidFill>
                  <a:prstClr val="black"/>
                </a:solidFill>
              </a:rPr>
              <a:pPr eaLnBrk="1" hangingPunct="1"/>
              <a:t>2</a:t>
            </a:fld>
            <a:endParaRPr lang="en-US" altLang="zh-CN">
              <a:solidFill>
                <a:prstClr val="black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860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24771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fld id="{87FD5E94-C375-4AAC-82BD-34827BA17F09}" type="slidenum">
              <a:rPr lang="en-US" altLang="zh-CN">
                <a:solidFill>
                  <a:prstClr val="black"/>
                </a:solidFill>
              </a:rPr>
              <a:pPr eaLnBrk="1" hangingPunct="1"/>
              <a:t>8</a:t>
            </a:fld>
            <a:endParaRPr lang="en-US" altLang="zh-CN">
              <a:solidFill>
                <a:prstClr val="black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8608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fld id="{87FD5E94-C375-4AAC-82BD-34827BA17F09}" type="slidenum">
              <a:rPr lang="en-US" altLang="zh-CN">
                <a:solidFill>
                  <a:prstClr val="black"/>
                </a:solidFill>
              </a:rPr>
              <a:pPr eaLnBrk="1" hangingPunct="1"/>
              <a:t>13</a:t>
            </a:fld>
            <a:endParaRPr lang="en-US" altLang="zh-CN">
              <a:solidFill>
                <a:prstClr val="black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8608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88262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57B08D-3D29-49D0-B47B-BD762D1B97E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4131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D57B08D-3D29-49D0-B47B-BD762D1B97E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5757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eaLnBrk="1" hangingPunct="1"/>
            <a:fld id="{87FD5E94-C375-4AAC-82BD-34827BA17F09}" type="slidenum">
              <a:rPr lang="en-US" altLang="zh-CN">
                <a:solidFill>
                  <a:prstClr val="black"/>
                </a:solidFill>
              </a:rPr>
              <a:pPr eaLnBrk="1" hangingPunct="1"/>
              <a:t>33</a:t>
            </a:fld>
            <a:endParaRPr lang="en-US" altLang="zh-CN">
              <a:solidFill>
                <a:prstClr val="black"/>
              </a:solidFill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ja-JP" altLang="ja-JP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8608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0639493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63855562"/>
      </p:ext>
    </p:extLst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12CB9FA-4B79-EB4C-B459-B8E835798D0B}" type="datetime1">
              <a:rPr lang="zh-CN" altLang="en-US" smtClean="0"/>
              <a:t>21/1/16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EA8B2BF-7736-4384-9E14-900B45ACFE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359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1312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1402470"/>
      </p:ext>
    </p:extLst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27499877"/>
      </p:ext>
    </p:extLst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4117923"/>
      </p:ext>
    </p:extLst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4" Type="http://schemas.openxmlformats.org/officeDocument/2006/relationships/image" Target="../media/image3.jpeg"/><Relationship Id="rId5" Type="http://schemas.openxmlformats.org/officeDocument/2006/relationships/image" Target="../media/image2.png"/><Relationship Id="rId6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22"/>
          <p:cNvSpPr>
            <a:spLocks/>
          </p:cNvSpPr>
          <p:nvPr/>
        </p:nvSpPr>
        <p:spPr bwMode="auto">
          <a:xfrm>
            <a:off x="8345488" y="-3175"/>
            <a:ext cx="798512" cy="360000"/>
          </a:xfrm>
          <a:custGeom>
            <a:avLst/>
            <a:gdLst>
              <a:gd name="T0" fmla="*/ 446066583 w 503"/>
              <a:gd name="T1" fmla="*/ 776208125 h 310"/>
              <a:gd name="T2" fmla="*/ 0 w 503"/>
              <a:gd name="T3" fmla="*/ 0 h 310"/>
              <a:gd name="T4" fmla="*/ 1267637006 w 503"/>
              <a:gd name="T5" fmla="*/ 0 h 310"/>
              <a:gd name="T6" fmla="*/ 1267637006 w 503"/>
              <a:gd name="T7" fmla="*/ 781248438 h 310"/>
              <a:gd name="T8" fmla="*/ 446066583 w 503"/>
              <a:gd name="T9" fmla="*/ 776208125 h 3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03" h="310">
                <a:moveTo>
                  <a:pt x="177" y="308"/>
                </a:moveTo>
                <a:lnTo>
                  <a:pt x="0" y="0"/>
                </a:lnTo>
                <a:lnTo>
                  <a:pt x="503" y="0"/>
                </a:lnTo>
                <a:lnTo>
                  <a:pt x="503" y="310"/>
                </a:lnTo>
                <a:lnTo>
                  <a:pt x="177" y="308"/>
                </a:lnTo>
                <a:close/>
              </a:path>
            </a:pathLst>
          </a:custGeom>
          <a:solidFill>
            <a:srgbClr val="B02A30"/>
          </a:solidFill>
          <a:ln w="12700" cap="flat" cmpd="sng">
            <a:noFill/>
            <a:prstDash val="solid"/>
            <a:round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000000"/>
              </a:solidFill>
              <a:latin typeface="Arial" charset="0"/>
              <a:ea typeface="SimSun" panose="02010600030101010101" pitchFamily="2" charset="-122"/>
            </a:endParaRPr>
          </a:p>
        </p:txBody>
      </p:sp>
      <p:sp>
        <p:nvSpPr>
          <p:cNvPr id="1032" name="Line 23"/>
          <p:cNvSpPr>
            <a:spLocks noChangeShapeType="1"/>
          </p:cNvSpPr>
          <p:nvPr/>
        </p:nvSpPr>
        <p:spPr bwMode="auto">
          <a:xfrm flipH="1">
            <a:off x="0" y="963384"/>
            <a:ext cx="9144000" cy="0"/>
          </a:xfrm>
          <a:prstGeom prst="line">
            <a:avLst/>
          </a:prstGeom>
          <a:noFill/>
          <a:ln w="50800">
            <a:solidFill>
              <a:srgbClr val="B02A3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000000"/>
              </a:solidFill>
              <a:latin typeface="Arial" charset="0"/>
              <a:ea typeface="SimSun" panose="02010600030101010101" pitchFamily="2" charset="-122"/>
            </a:endParaRPr>
          </a:p>
        </p:txBody>
      </p:sp>
      <p:sp>
        <p:nvSpPr>
          <p:cNvPr id="1033" name="Freeform 24"/>
          <p:cNvSpPr>
            <a:spLocks/>
          </p:cNvSpPr>
          <p:nvPr/>
        </p:nvSpPr>
        <p:spPr bwMode="auto">
          <a:xfrm>
            <a:off x="8648700" y="381000"/>
            <a:ext cx="495300" cy="540000"/>
          </a:xfrm>
          <a:custGeom>
            <a:avLst/>
            <a:gdLst>
              <a:gd name="T0" fmla="*/ 778729075 w 312"/>
              <a:gd name="T1" fmla="*/ 1338203763 h 532"/>
              <a:gd name="T2" fmla="*/ 0 w 312"/>
              <a:gd name="T3" fmla="*/ 2520950 h 532"/>
              <a:gd name="T4" fmla="*/ 786288750 w 312"/>
              <a:gd name="T5" fmla="*/ 0 h 532"/>
              <a:gd name="T6" fmla="*/ 786288750 w 312"/>
              <a:gd name="T7" fmla="*/ 1340723125 h 532"/>
              <a:gd name="T8" fmla="*/ 778729075 w 312"/>
              <a:gd name="T9" fmla="*/ 1338203763 h 5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" h="532">
                <a:moveTo>
                  <a:pt x="309" y="531"/>
                </a:moveTo>
                <a:lnTo>
                  <a:pt x="0" y="1"/>
                </a:lnTo>
                <a:lnTo>
                  <a:pt x="312" y="0"/>
                </a:lnTo>
                <a:lnTo>
                  <a:pt x="312" y="532"/>
                </a:lnTo>
                <a:lnTo>
                  <a:pt x="309" y="531"/>
                </a:lnTo>
                <a:close/>
              </a:path>
            </a:pathLst>
          </a:custGeom>
          <a:solidFill>
            <a:srgbClr val="131313"/>
          </a:solidFill>
          <a:ln w="12700" cap="flat" cmpd="sng">
            <a:noFill/>
            <a:prstDash val="solid"/>
            <a:round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000000"/>
              </a:solidFill>
              <a:latin typeface="Arial" charset="0"/>
              <a:ea typeface="SimSun" panose="02010600030101010101" pitchFamily="2" charset="-122"/>
            </a:endParaRPr>
          </a:p>
        </p:txBody>
      </p:sp>
      <p:pic>
        <p:nvPicPr>
          <p:cNvPr id="7178" name="Picture 25" descr="未命名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200"/>
            <a:ext cx="1143000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9" name="Picture 31" descr="corner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5575"/>
            <a:ext cx="6381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6" name="Freeform 32"/>
          <p:cNvSpPr>
            <a:spLocks/>
          </p:cNvSpPr>
          <p:nvPr/>
        </p:nvSpPr>
        <p:spPr bwMode="auto">
          <a:xfrm>
            <a:off x="-6350" y="5937000"/>
            <a:ext cx="425450" cy="540000"/>
          </a:xfrm>
          <a:custGeom>
            <a:avLst/>
            <a:gdLst>
              <a:gd name="T0" fmla="*/ 10080625 w 268"/>
              <a:gd name="T1" fmla="*/ 0 h 458"/>
              <a:gd name="T2" fmla="*/ 675401875 w 268"/>
              <a:gd name="T3" fmla="*/ 1154231563 h 458"/>
              <a:gd name="T4" fmla="*/ 5040313 w 268"/>
              <a:gd name="T5" fmla="*/ 1144150938 h 458"/>
              <a:gd name="T6" fmla="*/ 0 w 268"/>
              <a:gd name="T7" fmla="*/ 1003022188 h 458"/>
              <a:gd name="T8" fmla="*/ 5040313 w 268"/>
              <a:gd name="T9" fmla="*/ 695563125 h 458"/>
              <a:gd name="T10" fmla="*/ 10080625 w 268"/>
              <a:gd name="T11" fmla="*/ 0 h 45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68" h="458">
                <a:moveTo>
                  <a:pt x="4" y="0"/>
                </a:moveTo>
                <a:lnTo>
                  <a:pt x="268" y="458"/>
                </a:lnTo>
                <a:lnTo>
                  <a:pt x="2" y="454"/>
                </a:lnTo>
                <a:lnTo>
                  <a:pt x="0" y="398"/>
                </a:lnTo>
                <a:lnTo>
                  <a:pt x="2" y="276"/>
                </a:lnTo>
                <a:lnTo>
                  <a:pt x="4" y="0"/>
                </a:lnTo>
                <a:close/>
              </a:path>
            </a:pathLst>
          </a:custGeom>
          <a:solidFill>
            <a:srgbClr val="B02A30"/>
          </a:solidFill>
          <a:ln w="12700" cap="flat" cmpd="sng">
            <a:noFill/>
            <a:prstDash val="solid"/>
            <a:round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000000"/>
              </a:solidFill>
              <a:latin typeface="Arial" charset="0"/>
              <a:ea typeface="SimSun" panose="02010600030101010101" pitchFamily="2" charset="-122"/>
            </a:endParaRPr>
          </a:p>
        </p:txBody>
      </p:sp>
      <p:sp>
        <p:nvSpPr>
          <p:cNvPr id="1037" name="Freeform 33"/>
          <p:cNvSpPr>
            <a:spLocks/>
          </p:cNvSpPr>
          <p:nvPr/>
        </p:nvSpPr>
        <p:spPr bwMode="auto">
          <a:xfrm>
            <a:off x="463550" y="6502400"/>
            <a:ext cx="8680450" cy="355600"/>
          </a:xfrm>
          <a:custGeom>
            <a:avLst/>
            <a:gdLst>
              <a:gd name="T0" fmla="*/ 317539688 w 5468"/>
              <a:gd name="T1" fmla="*/ 564515000 h 224"/>
              <a:gd name="T2" fmla="*/ 0 w 5468"/>
              <a:gd name="T3" fmla="*/ 5040313 h 224"/>
              <a:gd name="T4" fmla="*/ 2147483647 w 5468"/>
              <a:gd name="T5" fmla="*/ 0 h 224"/>
              <a:gd name="T6" fmla="*/ 2147483647 w 5468"/>
              <a:gd name="T7" fmla="*/ 564515000 h 224"/>
              <a:gd name="T8" fmla="*/ 317539688 w 5468"/>
              <a:gd name="T9" fmla="*/ 564515000 h 2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68" h="224">
                <a:moveTo>
                  <a:pt x="126" y="224"/>
                </a:moveTo>
                <a:lnTo>
                  <a:pt x="0" y="2"/>
                </a:lnTo>
                <a:lnTo>
                  <a:pt x="5468" y="0"/>
                </a:lnTo>
                <a:lnTo>
                  <a:pt x="5468" y="224"/>
                </a:lnTo>
                <a:lnTo>
                  <a:pt x="126" y="224"/>
                </a:lnTo>
                <a:close/>
              </a:path>
            </a:pathLst>
          </a:custGeom>
          <a:solidFill>
            <a:srgbClr val="0071BC"/>
          </a:solidFill>
          <a:ln w="12700" cap="flat" cmpd="sng">
            <a:noFill/>
            <a:prstDash val="solid"/>
            <a:round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>
              <a:solidFill>
                <a:srgbClr val="000000"/>
              </a:solidFill>
              <a:latin typeface="Arial" charset="0"/>
              <a:ea typeface="SimSun" panose="02010600030101010101" pitchFamily="2" charset="-122"/>
            </a:endParaRPr>
          </a:p>
        </p:txBody>
      </p:sp>
      <p:sp>
        <p:nvSpPr>
          <p:cNvPr id="1038" name="Rectangle 34"/>
          <p:cNvSpPr>
            <a:spLocks noChangeArrowheads="1"/>
          </p:cNvSpPr>
          <p:nvPr/>
        </p:nvSpPr>
        <p:spPr bwMode="auto">
          <a:xfrm>
            <a:off x="0" y="6553200"/>
            <a:ext cx="457200" cy="304800"/>
          </a:xfrm>
          <a:prstGeom prst="rect">
            <a:avLst/>
          </a:prstGeom>
          <a:solidFill>
            <a:srgbClr val="131313"/>
          </a:solidFill>
          <a:ln w="9525">
            <a:solidFill>
              <a:srgbClr val="131313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ja-JP" altLang="en-US" b="1">
              <a:solidFill>
                <a:srgbClr val="000000"/>
              </a:solidFill>
              <a:latin typeface="Tahoma" pitchFamily="34" charset="0"/>
              <a:ea typeface="楷体_GB2312" pitchFamily="49" charset="-122"/>
            </a:endParaRPr>
          </a:p>
        </p:txBody>
      </p:sp>
      <p:sp>
        <p:nvSpPr>
          <p:cNvPr id="153635" name="Text Box 35"/>
          <p:cNvSpPr txBox="1">
            <a:spLocks noChangeArrowheads="1"/>
          </p:cNvSpPr>
          <p:nvPr/>
        </p:nvSpPr>
        <p:spPr bwMode="auto">
          <a:xfrm>
            <a:off x="762000" y="6525984"/>
            <a:ext cx="733839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r"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altLang="zh-CN" sz="1400" b="1" dirty="0">
                <a:solidFill>
                  <a:srgbClr val="131313"/>
                </a:solidFill>
                <a:ea typeface="楷体_GB2312" pitchFamily="49" charset="-122"/>
              </a:rPr>
              <a:t>                                   </a:t>
            </a:r>
            <a:r>
              <a:rPr lang="en-US" altLang="zh-CN" sz="1400" b="1" dirty="0" smtClean="0">
                <a:solidFill>
                  <a:srgbClr val="131313"/>
                </a:solidFill>
                <a:ea typeface="楷体_GB2312" pitchFamily="49" charset="-122"/>
              </a:rPr>
              <a:t>CEPC</a:t>
            </a:r>
            <a:r>
              <a:rPr lang="zh-CN" altLang="en-US" sz="1400" b="1" dirty="0">
                <a:solidFill>
                  <a:srgbClr val="131313"/>
                </a:solidFill>
                <a:ea typeface="楷体_GB2312" pitchFamily="49" charset="-122"/>
              </a:rPr>
              <a:t>等离子体注入器研究进展                      </a:t>
            </a:r>
            <a:r>
              <a:rPr lang="en-US" altLang="zh-CN" sz="1400" b="1" dirty="0" smtClean="0">
                <a:solidFill>
                  <a:srgbClr val="131313"/>
                </a:solidFill>
                <a:ea typeface="楷体_GB2312" pitchFamily="49" charset="-122"/>
              </a:rPr>
              <a:t>2019-11-18</a:t>
            </a:r>
            <a:endParaRPr lang="en-US" altLang="zh-CN" sz="1400" b="1" dirty="0">
              <a:solidFill>
                <a:srgbClr val="131313"/>
              </a:solidFill>
              <a:ea typeface="楷体_GB2312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4541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71" r:id="rId3"/>
  </p:sldLayoutIdLst>
  <p:transition xmlns:p14="http://schemas.microsoft.com/office/powerpoint/2010/main" spd="med"/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楷体_GB2312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楷体_GB2312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楷体_GB2312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楷体_GB2312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楷体_GB2312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楷体_GB2312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楷体_GB2312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楷体_GB2312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ü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96008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72" r:id="rId2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37" descr="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5888"/>
            <a:ext cx="9144000" cy="511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Rectangle 38"/>
          <p:cNvSpPr>
            <a:spLocks noChangeArrowheads="1"/>
          </p:cNvSpPr>
          <p:nvPr userDrawn="1"/>
        </p:nvSpPr>
        <p:spPr bwMode="auto">
          <a:xfrm>
            <a:off x="0" y="1385888"/>
            <a:ext cx="9144000" cy="5105400"/>
          </a:xfrm>
          <a:prstGeom prst="rect">
            <a:avLst/>
          </a:prstGeom>
          <a:solidFill>
            <a:schemeClr val="bg1">
              <a:alpha val="59999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 hangingPunct="1">
              <a:defRPr/>
            </a:pPr>
            <a:endParaRPr lang="ja-JP" altLang="en-US" b="1">
              <a:latin typeface="Tahoma" pitchFamily="34" charset="0"/>
              <a:ea typeface="楷体_GB2312" pitchFamily="49" charset="-122"/>
            </a:endParaRPr>
          </a:p>
        </p:txBody>
      </p:sp>
      <p:sp>
        <p:nvSpPr>
          <p:cNvPr id="2052" name="Freeform 27"/>
          <p:cNvSpPr>
            <a:spLocks/>
          </p:cNvSpPr>
          <p:nvPr userDrawn="1"/>
        </p:nvSpPr>
        <p:spPr bwMode="auto">
          <a:xfrm>
            <a:off x="463550" y="6502400"/>
            <a:ext cx="8680450" cy="355600"/>
          </a:xfrm>
          <a:custGeom>
            <a:avLst/>
            <a:gdLst>
              <a:gd name="T0" fmla="*/ 317539688 w 5468"/>
              <a:gd name="T1" fmla="*/ 564515000 h 224"/>
              <a:gd name="T2" fmla="*/ 0 w 5468"/>
              <a:gd name="T3" fmla="*/ 5040313 h 224"/>
              <a:gd name="T4" fmla="*/ 2147483647 w 5468"/>
              <a:gd name="T5" fmla="*/ 0 h 224"/>
              <a:gd name="T6" fmla="*/ 2147483647 w 5468"/>
              <a:gd name="T7" fmla="*/ 564515000 h 224"/>
              <a:gd name="T8" fmla="*/ 317539688 w 5468"/>
              <a:gd name="T9" fmla="*/ 564515000 h 22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468" h="224">
                <a:moveTo>
                  <a:pt x="126" y="224"/>
                </a:moveTo>
                <a:lnTo>
                  <a:pt x="0" y="2"/>
                </a:lnTo>
                <a:lnTo>
                  <a:pt x="5468" y="0"/>
                </a:lnTo>
                <a:lnTo>
                  <a:pt x="5468" y="224"/>
                </a:lnTo>
                <a:lnTo>
                  <a:pt x="126" y="224"/>
                </a:lnTo>
                <a:close/>
              </a:path>
            </a:pathLst>
          </a:custGeom>
          <a:solidFill>
            <a:srgbClr val="0071BC"/>
          </a:solidFill>
          <a:ln w="12700" cap="flat" cmpd="sng">
            <a:noFill/>
            <a:prstDash val="solid"/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pic>
        <p:nvPicPr>
          <p:cNvPr id="8197" name="Picture 25" descr="corn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05575"/>
            <a:ext cx="6381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Freeform 26"/>
          <p:cNvSpPr>
            <a:spLocks/>
          </p:cNvSpPr>
          <p:nvPr/>
        </p:nvSpPr>
        <p:spPr bwMode="auto">
          <a:xfrm>
            <a:off x="-6350" y="5756275"/>
            <a:ext cx="425450" cy="727075"/>
          </a:xfrm>
          <a:custGeom>
            <a:avLst/>
            <a:gdLst>
              <a:gd name="T0" fmla="*/ 10080625 w 268"/>
              <a:gd name="T1" fmla="*/ 0 h 458"/>
              <a:gd name="T2" fmla="*/ 675401875 w 268"/>
              <a:gd name="T3" fmla="*/ 1154231563 h 458"/>
              <a:gd name="T4" fmla="*/ 5040313 w 268"/>
              <a:gd name="T5" fmla="*/ 1144150938 h 458"/>
              <a:gd name="T6" fmla="*/ 0 w 268"/>
              <a:gd name="T7" fmla="*/ 1003022188 h 458"/>
              <a:gd name="T8" fmla="*/ 5040313 w 268"/>
              <a:gd name="T9" fmla="*/ 695563125 h 458"/>
              <a:gd name="T10" fmla="*/ 10080625 w 268"/>
              <a:gd name="T11" fmla="*/ 0 h 45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68" h="458">
                <a:moveTo>
                  <a:pt x="4" y="0"/>
                </a:moveTo>
                <a:lnTo>
                  <a:pt x="268" y="458"/>
                </a:lnTo>
                <a:lnTo>
                  <a:pt x="2" y="454"/>
                </a:lnTo>
                <a:lnTo>
                  <a:pt x="0" y="398"/>
                </a:lnTo>
                <a:lnTo>
                  <a:pt x="2" y="276"/>
                </a:lnTo>
                <a:lnTo>
                  <a:pt x="4" y="0"/>
                </a:lnTo>
                <a:close/>
              </a:path>
            </a:pathLst>
          </a:custGeom>
          <a:solidFill>
            <a:srgbClr val="B02A30"/>
          </a:solidFill>
          <a:ln w="12700" cap="flat" cmpd="sng">
            <a:noFill/>
            <a:prstDash val="solid"/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055" name="Rectangle 28"/>
          <p:cNvSpPr>
            <a:spLocks noChangeArrowheads="1"/>
          </p:cNvSpPr>
          <p:nvPr/>
        </p:nvSpPr>
        <p:spPr bwMode="auto">
          <a:xfrm>
            <a:off x="0" y="6553200"/>
            <a:ext cx="457200" cy="304800"/>
          </a:xfrm>
          <a:prstGeom prst="rect">
            <a:avLst/>
          </a:prstGeom>
          <a:solidFill>
            <a:srgbClr val="131313"/>
          </a:solidFill>
          <a:ln w="9525">
            <a:solidFill>
              <a:srgbClr val="131313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 hangingPunct="1">
              <a:defRPr/>
            </a:pPr>
            <a:endParaRPr lang="ja-JP" altLang="en-US" b="1">
              <a:latin typeface="Tahoma" pitchFamily="34" charset="0"/>
              <a:ea typeface="楷体_GB2312" pitchFamily="49" charset="-122"/>
            </a:endParaRPr>
          </a:p>
        </p:txBody>
      </p:sp>
      <p:sp>
        <p:nvSpPr>
          <p:cNvPr id="2056" name="Freeform 33"/>
          <p:cNvSpPr>
            <a:spLocks/>
          </p:cNvSpPr>
          <p:nvPr/>
        </p:nvSpPr>
        <p:spPr bwMode="auto">
          <a:xfrm>
            <a:off x="8345488" y="-3175"/>
            <a:ext cx="798512" cy="492125"/>
          </a:xfrm>
          <a:custGeom>
            <a:avLst/>
            <a:gdLst>
              <a:gd name="T0" fmla="*/ 446066583 w 503"/>
              <a:gd name="T1" fmla="*/ 776208125 h 310"/>
              <a:gd name="T2" fmla="*/ 0 w 503"/>
              <a:gd name="T3" fmla="*/ 0 h 310"/>
              <a:gd name="T4" fmla="*/ 1267637006 w 503"/>
              <a:gd name="T5" fmla="*/ 0 h 310"/>
              <a:gd name="T6" fmla="*/ 1267637006 w 503"/>
              <a:gd name="T7" fmla="*/ 781248438 h 310"/>
              <a:gd name="T8" fmla="*/ 446066583 w 503"/>
              <a:gd name="T9" fmla="*/ 776208125 h 3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503" h="310">
                <a:moveTo>
                  <a:pt x="177" y="308"/>
                </a:moveTo>
                <a:lnTo>
                  <a:pt x="0" y="0"/>
                </a:lnTo>
                <a:lnTo>
                  <a:pt x="503" y="0"/>
                </a:lnTo>
                <a:lnTo>
                  <a:pt x="503" y="310"/>
                </a:lnTo>
                <a:lnTo>
                  <a:pt x="177" y="308"/>
                </a:lnTo>
                <a:close/>
              </a:path>
            </a:pathLst>
          </a:custGeom>
          <a:solidFill>
            <a:srgbClr val="B02A30"/>
          </a:solidFill>
          <a:ln w="12700" cap="flat" cmpd="sng">
            <a:noFill/>
            <a:prstDash val="solid"/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057" name="Line 34"/>
          <p:cNvSpPr>
            <a:spLocks noChangeShapeType="1"/>
          </p:cNvSpPr>
          <p:nvPr/>
        </p:nvSpPr>
        <p:spPr bwMode="auto">
          <a:xfrm flipH="1">
            <a:off x="0" y="1370013"/>
            <a:ext cx="9144000" cy="0"/>
          </a:xfrm>
          <a:prstGeom prst="line">
            <a:avLst/>
          </a:prstGeom>
          <a:noFill/>
          <a:ln w="50800">
            <a:solidFill>
              <a:srgbClr val="B02A3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058" name="Freeform 35"/>
          <p:cNvSpPr>
            <a:spLocks/>
          </p:cNvSpPr>
          <p:nvPr/>
        </p:nvSpPr>
        <p:spPr bwMode="auto">
          <a:xfrm>
            <a:off x="8648700" y="512763"/>
            <a:ext cx="495300" cy="844550"/>
          </a:xfrm>
          <a:custGeom>
            <a:avLst/>
            <a:gdLst>
              <a:gd name="T0" fmla="*/ 778729075 w 312"/>
              <a:gd name="T1" fmla="*/ 1338203763 h 532"/>
              <a:gd name="T2" fmla="*/ 0 w 312"/>
              <a:gd name="T3" fmla="*/ 2520950 h 532"/>
              <a:gd name="T4" fmla="*/ 786288750 w 312"/>
              <a:gd name="T5" fmla="*/ 0 h 532"/>
              <a:gd name="T6" fmla="*/ 786288750 w 312"/>
              <a:gd name="T7" fmla="*/ 1340723125 h 532"/>
              <a:gd name="T8" fmla="*/ 778729075 w 312"/>
              <a:gd name="T9" fmla="*/ 1338203763 h 53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12" h="532">
                <a:moveTo>
                  <a:pt x="309" y="531"/>
                </a:moveTo>
                <a:lnTo>
                  <a:pt x="0" y="1"/>
                </a:lnTo>
                <a:lnTo>
                  <a:pt x="312" y="0"/>
                </a:lnTo>
                <a:lnTo>
                  <a:pt x="312" y="532"/>
                </a:lnTo>
                <a:lnTo>
                  <a:pt x="309" y="531"/>
                </a:lnTo>
                <a:close/>
              </a:path>
            </a:pathLst>
          </a:custGeom>
          <a:solidFill>
            <a:srgbClr val="131313"/>
          </a:solidFill>
          <a:ln w="12700" cap="flat" cmpd="sng">
            <a:noFill/>
            <a:prstDash val="solid"/>
            <a:round/>
            <a:headEnd/>
            <a:tailEnd/>
          </a:ln>
        </p:spPr>
        <p:txBody>
          <a:bodyPr anchor="ctr">
            <a:spAutoFit/>
          </a:bodyPr>
          <a:lstStyle/>
          <a:p>
            <a:pPr>
              <a:defRPr/>
            </a:pPr>
            <a:endParaRPr lang="zh-CN" altLang="en-US">
              <a:latin typeface="Arial" charset="0"/>
            </a:endParaRPr>
          </a:p>
        </p:txBody>
      </p:sp>
      <p:pic>
        <p:nvPicPr>
          <p:cNvPr id="8203" name="Picture 36" descr="cnq07log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4800"/>
            <a:ext cx="6629400" cy="8778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1388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ransition xmlns:p14="http://schemas.microsoft.com/office/powerpoint/2010/main" spd="med"/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SimSun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SimSun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SimSun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SimSun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SimSun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n"/>
        <a:defRPr sz="3200">
          <a:solidFill>
            <a:schemeClr val="tx1"/>
          </a:solidFill>
          <a:latin typeface="+mn-lt"/>
          <a:ea typeface="SimSun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anose="05000000000000000000" pitchFamily="2" charset="2"/>
        <a:buChar char="ü"/>
        <a:defRPr sz="2800">
          <a:solidFill>
            <a:schemeClr val="tx1"/>
          </a:solidFill>
          <a:latin typeface="+mn-lt"/>
          <a:ea typeface="SimSun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anose="05000000000000000000" pitchFamily="2" charset="2"/>
        <a:buChar char="n"/>
        <a:defRPr sz="2400">
          <a:solidFill>
            <a:schemeClr val="tx1"/>
          </a:solidFill>
          <a:latin typeface="+mn-lt"/>
          <a:ea typeface="SimSun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SimSun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anose="05000000000000000000" pitchFamily="2" charset="2"/>
        <a:buChar char="n"/>
        <a:defRPr sz="2000">
          <a:solidFill>
            <a:schemeClr val="tx1"/>
          </a:solidFill>
          <a:latin typeface="+mn-lt"/>
          <a:ea typeface="SimSun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4" Type="http://schemas.openxmlformats.org/officeDocument/2006/relationships/image" Target="../media/image19.gif"/><Relationship Id="rId5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20.png"/><Relationship Id="rId6" Type="http://schemas.openxmlformats.org/officeDocument/2006/relationships/image" Target="../media/image4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8" Type="http://schemas.openxmlformats.org/officeDocument/2006/relationships/image" Target="../media/image46.png"/><Relationship Id="rId9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4" Type="http://schemas.openxmlformats.org/officeDocument/2006/relationships/image" Target="../media/image5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4" Type="http://schemas.openxmlformats.org/officeDocument/2006/relationships/image" Target="../media/image57.jpeg"/><Relationship Id="rId5" Type="http://schemas.openxmlformats.org/officeDocument/2006/relationships/image" Target="../media/image58.jpeg"/><Relationship Id="rId6" Type="http://schemas.openxmlformats.org/officeDocument/2006/relationships/image" Target="../media/image59.jpg"/><Relationship Id="rId7" Type="http://schemas.openxmlformats.org/officeDocument/2006/relationships/image" Target="../media/image60.jpeg"/><Relationship Id="rId8" Type="http://schemas.openxmlformats.org/officeDocument/2006/relationships/image" Target="../media/image61.jpeg"/><Relationship Id="rId9" Type="http://schemas.openxmlformats.org/officeDocument/2006/relationships/image" Target="../media/image62.jpeg"/><Relationship Id="rId10" Type="http://schemas.openxmlformats.org/officeDocument/2006/relationships/image" Target="../media/image63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6.png"/><Relationship Id="rId3" Type="http://schemas.openxmlformats.org/officeDocument/2006/relationships/image" Target="../media/image67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4" Type="http://schemas.openxmlformats.org/officeDocument/2006/relationships/image" Target="../media/image70.jpg"/><Relationship Id="rId5" Type="http://schemas.openxmlformats.org/officeDocument/2006/relationships/image" Target="../media/image71.jp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4" Type="http://schemas.openxmlformats.org/officeDocument/2006/relationships/image" Target="../media/image74.jpeg"/><Relationship Id="rId5" Type="http://schemas.openxmlformats.org/officeDocument/2006/relationships/image" Target="../media/image75.jpeg"/><Relationship Id="rId6" Type="http://schemas.openxmlformats.org/officeDocument/2006/relationships/image" Target="../media/image76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2.jp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9">
            <a:extLst>
              <a:ext uri="{FF2B5EF4-FFF2-40B4-BE49-F238E27FC236}">
                <a16:creationId xmlns:a16="http://schemas.microsoft.com/office/drawing/2014/main" xmlns="" id="{1C171490-543F-48D4-AC8F-E63CE8648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576" y="1052736"/>
            <a:ext cx="792088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An</a:t>
            </a:r>
            <a:r>
              <a:rPr lang="zh-CN" altLang="en-US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 </a:t>
            </a:r>
            <a:r>
              <a:rPr lang="en-US" altLang="zh-CN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Update</a:t>
            </a:r>
            <a:r>
              <a:rPr lang="zh-CN" altLang="en-US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 </a:t>
            </a:r>
            <a:r>
              <a:rPr lang="en-US" altLang="zh-CN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on</a:t>
            </a:r>
            <a:r>
              <a:rPr lang="zh-CN" altLang="en-US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 </a:t>
            </a:r>
            <a:endParaRPr lang="en-US" altLang="zh-CN" sz="4000" b="1" dirty="0" smtClean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楷体_GB2312" pitchFamily="49" charset="-122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High</a:t>
            </a:r>
            <a:r>
              <a:rPr lang="zh-CN" altLang="en-US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 </a:t>
            </a:r>
            <a:r>
              <a:rPr lang="en-US" altLang="zh-CN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Energy</a:t>
            </a:r>
            <a:r>
              <a:rPr lang="zh-CN" altLang="en-US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 </a:t>
            </a:r>
            <a:r>
              <a:rPr lang="en-US" altLang="zh-CN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Plasma</a:t>
            </a:r>
            <a:r>
              <a:rPr lang="zh-CN" altLang="zh-CN" sz="4000" b="1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 </a:t>
            </a:r>
            <a:r>
              <a:rPr lang="en-US" altLang="zh-CN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Based</a:t>
            </a:r>
            <a:r>
              <a:rPr lang="zh-CN" altLang="en-US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 </a:t>
            </a:r>
            <a:r>
              <a:rPr lang="en-US" altLang="zh-CN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Injector</a:t>
            </a:r>
            <a:r>
              <a:rPr lang="zh-CN" altLang="zh-CN" sz="4000" b="1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 </a:t>
            </a:r>
            <a:r>
              <a:rPr lang="en-US" altLang="zh-CN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for</a:t>
            </a:r>
            <a:r>
              <a:rPr lang="zh-CN" altLang="en-US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 </a:t>
            </a:r>
            <a:r>
              <a:rPr lang="en-US" altLang="zh-CN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CEPC</a:t>
            </a:r>
            <a:r>
              <a:rPr lang="zh-CN" altLang="en-US" sz="4000" b="1" dirty="0" smtClean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 </a:t>
            </a:r>
            <a:endParaRPr lang="en-US" altLang="zh-CN" sz="4000" b="1" dirty="0" smtClean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楷体_GB2312" pitchFamily="49" charset="-122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en-US" altLang="zh-CN" sz="3200" b="1" dirty="0" smtClean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楷体_GB2312" pitchFamily="49" charset="-122"/>
            </a:endParaRPr>
          </a:p>
        </p:txBody>
      </p:sp>
      <p:sp>
        <p:nvSpPr>
          <p:cNvPr id="8" name="副标题 2"/>
          <p:cNvSpPr txBox="1">
            <a:spLocks/>
          </p:cNvSpPr>
          <p:nvPr/>
        </p:nvSpPr>
        <p:spPr>
          <a:xfrm>
            <a:off x="971600" y="3789040"/>
            <a:ext cx="7488832" cy="228450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SimSun" pitchFamily="2" charset="-122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ü"/>
              <a:defRPr sz="2800">
                <a:solidFill>
                  <a:schemeClr val="tx1"/>
                </a:solidFill>
                <a:latin typeface="+mn-lt"/>
                <a:ea typeface="SimSun" pitchFamily="2" charset="-122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SimSun" pitchFamily="2" charset="-122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SimSun" pitchFamily="2" charset="-122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SimSun" pitchFamily="2" charset="-122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algn="ctr">
              <a:buNone/>
            </a:pPr>
            <a:r>
              <a:rPr kumimoji="1" lang="en-US" altLang="zh-CN" sz="2000" b="1" dirty="0" smtClean="0">
                <a:solidFill>
                  <a:srgbClr val="000000"/>
                </a:solidFill>
              </a:rPr>
              <a:t>Wei</a:t>
            </a:r>
            <a:r>
              <a:rPr kumimoji="1" lang="zh-CN" altLang="en-US" sz="2000" b="1" dirty="0" smtClean="0">
                <a:solidFill>
                  <a:srgbClr val="000000"/>
                </a:solidFill>
              </a:rPr>
              <a:t> </a:t>
            </a:r>
            <a:r>
              <a:rPr kumimoji="1" lang="en-US" altLang="zh-CN" sz="2000" b="1" dirty="0" smtClean="0">
                <a:solidFill>
                  <a:srgbClr val="000000"/>
                </a:solidFill>
              </a:rPr>
              <a:t>Lu </a:t>
            </a:r>
          </a:p>
          <a:p>
            <a:pPr marL="0" indent="0" algn="ctr">
              <a:buNone/>
            </a:pPr>
            <a:r>
              <a:rPr kumimoji="1" lang="en-US" altLang="zh-CN" sz="2000" b="1" dirty="0" smtClean="0"/>
              <a:t>Tsinghua</a:t>
            </a:r>
            <a:r>
              <a:rPr kumimoji="1" lang="zh-CN" altLang="en-US" sz="2000" b="1" dirty="0" smtClean="0"/>
              <a:t> </a:t>
            </a:r>
            <a:r>
              <a:rPr kumimoji="1" lang="en-US" altLang="zh-CN" sz="2000" b="1" dirty="0" smtClean="0"/>
              <a:t>University</a:t>
            </a:r>
          </a:p>
          <a:p>
            <a:pPr marL="0" indent="0" algn="ctr">
              <a:buNone/>
            </a:pPr>
            <a:r>
              <a:rPr kumimoji="1" lang="en-US" altLang="zh-CN" sz="2000" b="1" dirty="0">
                <a:solidFill>
                  <a:srgbClr val="FF0000"/>
                </a:solidFill>
              </a:rPr>
              <a:t>On</a:t>
            </a:r>
            <a:r>
              <a:rPr kumimoji="1" lang="zh-CN" altLang="en-US" sz="2000" b="1" dirty="0">
                <a:solidFill>
                  <a:srgbClr val="FF0000"/>
                </a:solidFill>
              </a:rPr>
              <a:t> </a:t>
            </a:r>
            <a:r>
              <a:rPr kumimoji="1" lang="en-US" altLang="zh-CN" sz="2000" b="1" dirty="0">
                <a:solidFill>
                  <a:srgbClr val="FF0000"/>
                </a:solidFill>
              </a:rPr>
              <a:t>behalf</a:t>
            </a:r>
            <a:r>
              <a:rPr kumimoji="1" lang="zh-CN" altLang="en-US" sz="2000" b="1" dirty="0">
                <a:solidFill>
                  <a:srgbClr val="FF0000"/>
                </a:solidFill>
              </a:rPr>
              <a:t> </a:t>
            </a:r>
            <a:r>
              <a:rPr kumimoji="1" lang="en-US" altLang="zh-CN" sz="2000" b="1" dirty="0">
                <a:solidFill>
                  <a:srgbClr val="FF0000"/>
                </a:solidFill>
              </a:rPr>
              <a:t>the</a:t>
            </a:r>
            <a:r>
              <a:rPr kumimoji="1" lang="zh-CN" altLang="en-US" sz="2000" b="1" dirty="0">
                <a:solidFill>
                  <a:srgbClr val="FF0000"/>
                </a:solidFill>
              </a:rPr>
              <a:t> </a:t>
            </a:r>
            <a:r>
              <a:rPr kumimoji="1" lang="en-US" altLang="zh-CN" sz="2000" b="1" dirty="0">
                <a:solidFill>
                  <a:srgbClr val="FF0000"/>
                </a:solidFill>
              </a:rPr>
              <a:t>IHEP-</a:t>
            </a:r>
            <a:r>
              <a:rPr kumimoji="1" lang="en-US" altLang="zh-CN" sz="2000" b="1" dirty="0" smtClean="0">
                <a:solidFill>
                  <a:srgbClr val="FF0000"/>
                </a:solidFill>
              </a:rPr>
              <a:t>THU-BNU</a:t>
            </a:r>
            <a:r>
              <a:rPr kumimoji="1" lang="zh-CN" altLang="en-US" sz="2000" b="1" dirty="0" smtClean="0">
                <a:solidFill>
                  <a:srgbClr val="FF0000"/>
                </a:solidFill>
              </a:rPr>
              <a:t> </a:t>
            </a:r>
            <a:r>
              <a:rPr kumimoji="1" lang="en-US" altLang="zh-CN" sz="2000" b="1" dirty="0">
                <a:solidFill>
                  <a:srgbClr val="FF0000"/>
                </a:solidFill>
              </a:rPr>
              <a:t>AARG</a:t>
            </a:r>
            <a:r>
              <a:rPr kumimoji="1" lang="zh-CN" altLang="en-US" sz="2000" b="1" dirty="0">
                <a:solidFill>
                  <a:srgbClr val="FF0000"/>
                </a:solidFill>
              </a:rPr>
              <a:t> </a:t>
            </a:r>
            <a:r>
              <a:rPr kumimoji="1" lang="en-US" altLang="zh-CN" sz="2000" b="1" dirty="0">
                <a:solidFill>
                  <a:srgbClr val="FF0000"/>
                </a:solidFill>
              </a:rPr>
              <a:t>team</a:t>
            </a:r>
            <a:r>
              <a:rPr kumimoji="1" lang="zh-CN" altLang="en-US" sz="2000" b="1" dirty="0">
                <a:solidFill>
                  <a:srgbClr val="FF0000"/>
                </a:solidFill>
              </a:rPr>
              <a:t> </a:t>
            </a:r>
            <a:endParaRPr kumimoji="1" lang="en-US" altLang="zh-CN" sz="2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kumimoji="1" lang="en-US" altLang="zh-CN" sz="2000" b="1" dirty="0" smtClean="0"/>
              <a:t>Jan</a:t>
            </a:r>
            <a:r>
              <a:rPr kumimoji="1" lang="zh-CN" altLang="en-US" sz="2000" b="1" dirty="0" smtClean="0"/>
              <a:t> </a:t>
            </a:r>
            <a:r>
              <a:rPr kumimoji="1" lang="zh-CN" altLang="zh-CN" sz="2000" b="1" dirty="0" smtClean="0"/>
              <a:t>1</a:t>
            </a:r>
            <a:r>
              <a:rPr kumimoji="1" lang="en-US" altLang="zh-CN" sz="2000" b="1" dirty="0" smtClean="0"/>
              <a:t>4, 2021</a:t>
            </a:r>
          </a:p>
          <a:p>
            <a:pPr marL="0" indent="0" algn="ctr">
              <a:buNone/>
            </a:pPr>
            <a:endParaRPr kumimoji="1" lang="en-US" altLang="zh-CN" sz="2000" b="1" dirty="0"/>
          </a:p>
          <a:p>
            <a:pPr marL="0" indent="0" algn="ctr">
              <a:buNone/>
            </a:pPr>
            <a:r>
              <a:rPr kumimoji="1" lang="en-US" altLang="zh-CN" sz="2000" b="1" dirty="0" smtClean="0"/>
              <a:t>Mini-workshop</a:t>
            </a:r>
            <a:r>
              <a:rPr kumimoji="1" lang="zh-CN" altLang="en-US" sz="2000" b="1" dirty="0" smtClean="0"/>
              <a:t> </a:t>
            </a:r>
            <a:r>
              <a:rPr kumimoji="1" lang="en-US" altLang="zh-CN" sz="2000" b="1" dirty="0" smtClean="0"/>
              <a:t>on</a:t>
            </a:r>
            <a:r>
              <a:rPr kumimoji="1" lang="zh-CN" altLang="en-US" sz="2000" b="1" dirty="0" smtClean="0"/>
              <a:t> </a:t>
            </a:r>
            <a:r>
              <a:rPr kumimoji="1" lang="en-US" altLang="zh-CN" sz="2000" b="1" dirty="0" smtClean="0"/>
              <a:t>Accelerator:</a:t>
            </a:r>
            <a:r>
              <a:rPr kumimoji="1" lang="zh-CN" altLang="en-US" sz="2000" b="1" dirty="0" smtClean="0"/>
              <a:t> </a:t>
            </a:r>
            <a:r>
              <a:rPr kumimoji="1" lang="en-US" altLang="zh-CN" sz="2000" b="1" dirty="0" smtClean="0"/>
              <a:t>Plasma</a:t>
            </a:r>
            <a:r>
              <a:rPr kumimoji="1" lang="zh-CN" altLang="en-US" sz="2000" b="1" dirty="0" smtClean="0"/>
              <a:t> </a:t>
            </a:r>
            <a:r>
              <a:rPr kumimoji="1" lang="en-US" altLang="zh-CN" sz="2000" b="1" dirty="0" smtClean="0"/>
              <a:t>Acceleration</a:t>
            </a:r>
          </a:p>
          <a:p>
            <a:pPr marL="0" indent="0" algn="ctr">
              <a:buNone/>
            </a:pPr>
            <a:r>
              <a:rPr kumimoji="1" lang="en-US" altLang="zh-CN" sz="2000" b="1" dirty="0" smtClean="0"/>
              <a:t>IAS</a:t>
            </a:r>
            <a:r>
              <a:rPr kumimoji="1" lang="zh-CN" altLang="en-US" sz="2000" b="1" dirty="0" smtClean="0"/>
              <a:t> </a:t>
            </a:r>
            <a:r>
              <a:rPr kumimoji="1" lang="en-US" altLang="zh-CN" sz="2000" b="1" dirty="0" smtClean="0"/>
              <a:t>Program</a:t>
            </a:r>
            <a:r>
              <a:rPr kumimoji="1" lang="zh-CN" altLang="en-US" sz="2000" b="1" dirty="0" smtClean="0"/>
              <a:t> </a:t>
            </a:r>
            <a:r>
              <a:rPr kumimoji="1" lang="en-US" altLang="zh-CN" sz="2000" b="1" dirty="0" smtClean="0"/>
              <a:t>on</a:t>
            </a:r>
            <a:r>
              <a:rPr kumimoji="1" lang="zh-CN" altLang="en-US" sz="2000" b="1" dirty="0" smtClean="0"/>
              <a:t> </a:t>
            </a:r>
            <a:r>
              <a:rPr kumimoji="1" lang="en-US" altLang="zh-CN" sz="2000" b="1" dirty="0" smtClean="0"/>
              <a:t>High</a:t>
            </a:r>
            <a:r>
              <a:rPr kumimoji="1" lang="zh-CN" altLang="en-US" sz="2000" b="1" dirty="0" smtClean="0"/>
              <a:t> </a:t>
            </a:r>
            <a:r>
              <a:rPr kumimoji="1" lang="en-US" altLang="zh-CN" sz="2000" b="1" dirty="0" smtClean="0"/>
              <a:t>Energy</a:t>
            </a:r>
            <a:r>
              <a:rPr kumimoji="1" lang="zh-CN" altLang="en-US" sz="2000" b="1" dirty="0" smtClean="0"/>
              <a:t> </a:t>
            </a:r>
            <a:r>
              <a:rPr kumimoji="1" lang="en-US" altLang="zh-CN" sz="2000" b="1" dirty="0" smtClean="0"/>
              <a:t>Physics</a:t>
            </a:r>
            <a:r>
              <a:rPr kumimoji="1" lang="zh-CN" altLang="en-US" sz="2000" b="1" dirty="0" smtClean="0"/>
              <a:t> </a:t>
            </a:r>
            <a:r>
              <a:rPr kumimoji="1" lang="en-US" altLang="zh-CN" sz="2000" b="1" dirty="0" smtClean="0"/>
              <a:t>2021</a:t>
            </a: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xmlns="" id="{93CFD3EE-77E0-43F5-9C42-6172762442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8918585" cy="4888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70C47689-04AA-43E8-A351-37B9ABABEC1A}"/>
              </a:ext>
            </a:extLst>
          </p:cNvPr>
          <p:cNvSpPr txBox="1"/>
          <p:nvPr/>
        </p:nvSpPr>
        <p:spPr>
          <a:xfrm>
            <a:off x="609600" y="321556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 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CEPC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Project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timelines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sp>
        <p:nvSpPr>
          <p:cNvPr id="4" name="灯片编号占位符 1">
            <a:extLst>
              <a:ext uri="{FF2B5EF4-FFF2-40B4-BE49-F238E27FC236}">
                <a16:creationId xmlns:a16="http://schemas.microsoft.com/office/drawing/2014/main" xmlns="" id="{DBF0A41F-5D8D-4F9F-AD5F-83AF40DA40E5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10</a:t>
            </a:fld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6317032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09600" y="321556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 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CEPC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plasma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injector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timeline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193" y="1181876"/>
            <a:ext cx="8941446" cy="4267200"/>
          </a:xfrm>
          <a:prstGeom prst="rect">
            <a:avLst/>
          </a:prstGeom>
        </p:spPr>
      </p:pic>
      <p:sp>
        <p:nvSpPr>
          <p:cNvPr id="7" name="灯片编号占位符 1"/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11</a:t>
            </a:fld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67312273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灯片编号占位符 1">
            <a:extLst>
              <a:ext uri="{FF2B5EF4-FFF2-40B4-BE49-F238E27FC236}">
                <a16:creationId xmlns:a16="http://schemas.microsoft.com/office/drawing/2014/main" xmlns="" id="{17C8DCF0-EBE2-46CC-B533-07DBACB22DC3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12</a:t>
            </a:fld>
            <a:endParaRPr lang="zh-CN" altLang="en-US" sz="1400" b="1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3557D36-607A-497D-AFC2-660ABBE85EB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64" y="1038217"/>
            <a:ext cx="8818388" cy="2207460"/>
          </a:xfrm>
          <a:prstGeom prst="rect">
            <a:avLst/>
          </a:prstGeom>
        </p:spPr>
      </p:pic>
      <p:sp>
        <p:nvSpPr>
          <p:cNvPr id="9" name="文本框 5">
            <a:extLst>
              <a:ext uri="{FF2B5EF4-FFF2-40B4-BE49-F238E27FC236}">
                <a16:creationId xmlns:a16="http://schemas.microsoft.com/office/drawing/2014/main" xmlns="" id="{57783B63-5C84-4F74-B593-326B7394CBB7}"/>
              </a:ext>
            </a:extLst>
          </p:cNvPr>
          <p:cNvSpPr txBox="1"/>
          <p:nvPr/>
        </p:nvSpPr>
        <p:spPr>
          <a:xfrm>
            <a:off x="539552" y="321556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 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CEPC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plasma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injector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concept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design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（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</a:rPr>
              <a:t>V2.0</a:t>
            </a:r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）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6254F7D-4029-442B-ACFB-77CD7C3135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40" y="3300901"/>
            <a:ext cx="8136722" cy="2629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125607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12"/>
          <p:cNvSpPr>
            <a:spLocks noChangeArrowheads="1"/>
          </p:cNvSpPr>
          <p:nvPr/>
        </p:nvSpPr>
        <p:spPr bwMode="auto">
          <a:xfrm>
            <a:off x="509588" y="-228600"/>
            <a:ext cx="8134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 smtClean="0">
                <a:solidFill>
                  <a:srgbClr val="333399"/>
                </a:solidFill>
                <a:latin typeface="Tahoma" panose="020B0604030504040204" pitchFamily="34" charset="0"/>
                <a:ea typeface="楷体_GB2312" pitchFamily="49" charset="-122"/>
              </a:rPr>
              <a:t>Outline</a:t>
            </a:r>
            <a:endParaRPr lang="zh-CN" altLang="en-US" sz="4400" dirty="0">
              <a:solidFill>
                <a:srgbClr val="333399"/>
              </a:solidFill>
              <a:latin typeface="Tahoma" panose="020B0604030504040204" pitchFamily="34" charset="0"/>
              <a:ea typeface="楷体_GB2312" pitchFamily="49" charset="-122"/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idx="4294967295"/>
          </p:nvPr>
        </p:nvSpPr>
        <p:spPr>
          <a:xfrm>
            <a:off x="611560" y="1340768"/>
            <a:ext cx="7893496" cy="4114800"/>
          </a:xfrm>
          <a:prstGeom prst="rect">
            <a:avLst/>
          </a:prstGeom>
        </p:spPr>
        <p:txBody>
          <a:bodyPr lIns="92075" tIns="46038" rIns="92075" bIns="46038"/>
          <a:lstStyle/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2800" b="1" dirty="0">
                <a:solidFill>
                  <a:srgbClr val="003399"/>
                </a:solidFill>
              </a:rPr>
              <a:t>Background</a:t>
            </a:r>
            <a:r>
              <a:rPr lang="zh-CN" altLang="zh-CN" sz="2800" b="1" dirty="0">
                <a:solidFill>
                  <a:srgbClr val="003399"/>
                </a:solidFill>
              </a:rPr>
              <a:t>: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CEPC</a:t>
            </a:r>
            <a:r>
              <a:rPr lang="zh-CN" altLang="en-US" sz="2800" b="1" dirty="0">
                <a:solidFill>
                  <a:srgbClr val="003399"/>
                </a:solidFill>
              </a:rPr>
              <a:t>/</a:t>
            </a:r>
            <a:r>
              <a:rPr lang="en-US" altLang="zh-CN" sz="2800" b="1" dirty="0">
                <a:solidFill>
                  <a:srgbClr val="003399"/>
                </a:solidFill>
              </a:rPr>
              <a:t>CEPC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plasma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injector</a:t>
            </a:r>
          </a:p>
          <a:p>
            <a:pPr marL="0" indent="0" eaLnBrk="1" hangingPunct="1">
              <a:spcBef>
                <a:spcPct val="0"/>
              </a:spcBef>
              <a:spcAft>
                <a:spcPct val="30000"/>
              </a:spcAft>
              <a:buClr>
                <a:srgbClr val="C00000"/>
              </a:buClr>
              <a:buNone/>
            </a:pPr>
            <a:endParaRPr lang="en-US" altLang="zh-CN" sz="2800" b="1" dirty="0">
              <a:solidFill>
                <a:srgbClr val="003399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2800" b="1" dirty="0">
                <a:solidFill>
                  <a:srgbClr val="003399"/>
                </a:solidFill>
              </a:rPr>
              <a:t>Preliminary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Design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v2</a:t>
            </a: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zh-CN" altLang="en-US" sz="2800" b="1" dirty="0">
              <a:solidFill>
                <a:srgbClr val="003399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2800" b="1" dirty="0" smtClean="0">
                <a:solidFill>
                  <a:srgbClr val="FF0000"/>
                </a:solidFill>
              </a:rPr>
              <a:t>Current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status</a:t>
            </a:r>
            <a:r>
              <a:rPr lang="zh-CN" altLang="zh-CN" sz="2800" b="1" dirty="0" smtClean="0">
                <a:solidFill>
                  <a:srgbClr val="FF0000"/>
                </a:solidFill>
              </a:rPr>
              <a:t>: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Physics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and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Technology</a:t>
            </a: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2800" b="1" dirty="0" smtClean="0">
              <a:solidFill>
                <a:srgbClr val="003399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2800" b="1" dirty="0" smtClean="0">
                <a:solidFill>
                  <a:srgbClr val="003399"/>
                </a:solidFill>
              </a:rPr>
              <a:t>Outlook:</a:t>
            </a:r>
            <a:r>
              <a:rPr lang="zh-CN" altLang="en-US" sz="2800" b="1" dirty="0" smtClean="0">
                <a:solidFill>
                  <a:srgbClr val="00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003399"/>
                </a:solidFill>
              </a:rPr>
              <a:t>Future</a:t>
            </a:r>
            <a:r>
              <a:rPr lang="zh-CN" altLang="en-US" sz="2800" b="1" dirty="0" smtClean="0">
                <a:solidFill>
                  <a:srgbClr val="00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003399"/>
                </a:solidFill>
              </a:rPr>
              <a:t>experiments</a:t>
            </a:r>
            <a:endParaRPr lang="en-US" altLang="zh-CN" sz="2800" b="1" dirty="0">
              <a:solidFill>
                <a:srgbClr val="660066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28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74107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5"/>
          <p:cNvSpPr txBox="1"/>
          <p:nvPr/>
        </p:nvSpPr>
        <p:spPr>
          <a:xfrm>
            <a:off x="609600" y="321556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 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Key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Physics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and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Technology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sp>
        <p:nvSpPr>
          <p:cNvPr id="6" name="灯片编号占位符 1"/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14</a:t>
            </a:fld>
            <a:endParaRPr lang="zh-CN" altLang="en-US" sz="1400" b="1" dirty="0"/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1177575" y="1276792"/>
            <a:ext cx="7570889" cy="416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9pPr>
          </a:lstStyle>
          <a:p>
            <a:pPr eaLnBrk="1" hangingPunct="1">
              <a:lnSpc>
                <a:spcPct val="90000"/>
              </a:lnSpc>
              <a:spcAft>
                <a:spcPct val="30000"/>
              </a:spcAft>
              <a:buClr>
                <a:schemeClr val="folHlink"/>
              </a:buClr>
              <a:buSzPct val="80000"/>
              <a:buFont typeface="Wingdings" pitchFamily="2" charset="2"/>
              <a:buChar char="n"/>
            </a:pPr>
            <a:r>
              <a:rPr lang="en-US" altLang="zh-CN" sz="2400" b="0" dirty="0" smtClean="0">
                <a:solidFill>
                  <a:srgbClr val="A50021"/>
                </a:solidFill>
              </a:rPr>
              <a:t>Electron</a:t>
            </a:r>
            <a:r>
              <a:rPr lang="zh-CN" altLang="en-US" sz="2400" b="0" dirty="0" smtClean="0">
                <a:solidFill>
                  <a:srgbClr val="A50021"/>
                </a:solidFill>
              </a:rPr>
              <a:t> </a:t>
            </a:r>
            <a:r>
              <a:rPr lang="en-US" altLang="zh-CN" sz="2400" b="0" dirty="0" smtClean="0">
                <a:solidFill>
                  <a:srgbClr val="A50021"/>
                </a:solidFill>
              </a:rPr>
              <a:t>Acceleration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  <a:buClr>
                <a:srgbClr val="FF9933"/>
              </a:buClr>
              <a:buSzPct val="80000"/>
              <a:buFont typeface="Wingdings" pitchFamily="2" charset="2"/>
              <a:buChar char="Ø"/>
            </a:pP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transformer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Ratio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efficiency,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  <a:buClr>
                <a:srgbClr val="FF9933"/>
              </a:buClr>
              <a:buSzPct val="80000"/>
              <a:buFont typeface="Wingdings" pitchFamily="2" charset="2"/>
              <a:buChar char="Ø"/>
            </a:pPr>
            <a:endParaRPr lang="en-US" altLang="zh-CN" sz="1050" b="0" dirty="0"/>
          </a:p>
          <a:p>
            <a:pPr eaLnBrk="1" hangingPunct="1">
              <a:lnSpc>
                <a:spcPct val="90000"/>
              </a:lnSpc>
              <a:spcAft>
                <a:spcPct val="30000"/>
              </a:spcAft>
              <a:buClr>
                <a:schemeClr val="folHlink"/>
              </a:buClr>
              <a:buSzPct val="80000"/>
              <a:buFont typeface="Wingdings" pitchFamily="2" charset="2"/>
              <a:buChar char="n"/>
            </a:pPr>
            <a:r>
              <a:rPr lang="en-US" altLang="zh-CN" sz="2400" b="0" dirty="0" smtClean="0">
                <a:solidFill>
                  <a:srgbClr val="A50021"/>
                </a:solidFill>
              </a:rPr>
              <a:t>Positron</a:t>
            </a:r>
            <a:r>
              <a:rPr lang="zh-CN" altLang="en-US" sz="2400" b="0" dirty="0" smtClean="0">
                <a:solidFill>
                  <a:srgbClr val="A50021"/>
                </a:solidFill>
              </a:rPr>
              <a:t> </a:t>
            </a:r>
            <a:r>
              <a:rPr lang="en-US" altLang="zh-CN" sz="2400" b="0" dirty="0" smtClean="0">
                <a:solidFill>
                  <a:srgbClr val="A50021"/>
                </a:solidFill>
              </a:rPr>
              <a:t>Acceleration</a:t>
            </a:r>
            <a:endParaRPr lang="en-US" altLang="zh-CN" sz="2400" b="0" dirty="0">
              <a:solidFill>
                <a:srgbClr val="A50021"/>
              </a:solidFill>
            </a:endParaRP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  <a:buClr>
                <a:srgbClr val="FF6600"/>
              </a:buClr>
              <a:buSzPct val="80000"/>
              <a:buFont typeface="Wingdings" pitchFamily="2" charset="2"/>
              <a:buChar char="Ø"/>
            </a:pP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Stable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acceleration</a:t>
            </a:r>
            <a:r>
              <a:rPr lang="zh-CN" altLang="en-US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(different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schemes)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spread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efficiency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enhancement…</a:t>
            </a:r>
            <a:r>
              <a:rPr lang="en-US" altLang="zh-CN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  <a:buClr>
                <a:srgbClr val="FF6600"/>
              </a:buClr>
              <a:buSzPct val="80000"/>
              <a:buFont typeface="Wingdings" pitchFamily="2" charset="2"/>
              <a:buChar char="Ø"/>
            </a:pPr>
            <a:endParaRPr lang="en-US" altLang="zh-CN" sz="105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Aft>
                <a:spcPct val="30000"/>
              </a:spcAft>
              <a:buClr>
                <a:schemeClr val="folHlink"/>
              </a:buClr>
              <a:buSzPct val="80000"/>
              <a:buFont typeface="Wingdings" pitchFamily="2" charset="2"/>
              <a:buChar char="n"/>
            </a:pPr>
            <a:r>
              <a:rPr lang="en-US" altLang="zh-CN" sz="2400" b="0" dirty="0" smtClean="0">
                <a:solidFill>
                  <a:srgbClr val="A50021"/>
                </a:solidFill>
              </a:rPr>
              <a:t>Conventional</a:t>
            </a:r>
            <a:r>
              <a:rPr lang="zh-CN" altLang="en-US" sz="2400" b="0" dirty="0" smtClean="0">
                <a:solidFill>
                  <a:srgbClr val="A50021"/>
                </a:solidFill>
              </a:rPr>
              <a:t> </a:t>
            </a:r>
            <a:r>
              <a:rPr lang="en-US" altLang="zh-CN" sz="2400" b="0" dirty="0" smtClean="0">
                <a:solidFill>
                  <a:srgbClr val="A50021"/>
                </a:solidFill>
              </a:rPr>
              <a:t>Accelerator</a:t>
            </a:r>
            <a:r>
              <a:rPr lang="zh-CN" altLang="en-US" sz="2400" b="0" dirty="0" smtClean="0">
                <a:solidFill>
                  <a:srgbClr val="A50021"/>
                </a:solidFill>
              </a:rPr>
              <a:t> </a:t>
            </a:r>
            <a:r>
              <a:rPr lang="en-US" altLang="zh-CN" sz="2400" b="0" dirty="0" smtClean="0">
                <a:solidFill>
                  <a:srgbClr val="A50021"/>
                </a:solidFill>
              </a:rPr>
              <a:t>design</a:t>
            </a:r>
            <a:r>
              <a:rPr lang="zh-CN" altLang="en-US" sz="2400" b="0" dirty="0" smtClean="0">
                <a:solidFill>
                  <a:srgbClr val="A50021"/>
                </a:solidFill>
              </a:rPr>
              <a:t> </a:t>
            </a:r>
            <a:r>
              <a:rPr lang="en-US" altLang="zh-CN" sz="2400" b="0" dirty="0" smtClean="0">
                <a:solidFill>
                  <a:srgbClr val="A50021"/>
                </a:solidFill>
              </a:rPr>
              <a:t>and</a:t>
            </a:r>
            <a:r>
              <a:rPr lang="zh-CN" altLang="en-US" sz="2400" b="0" dirty="0" smtClean="0">
                <a:solidFill>
                  <a:srgbClr val="A50021"/>
                </a:solidFill>
              </a:rPr>
              <a:t> </a:t>
            </a:r>
            <a:r>
              <a:rPr lang="en-US" altLang="zh-CN" sz="2400" b="0" dirty="0" smtClean="0">
                <a:solidFill>
                  <a:srgbClr val="A50021"/>
                </a:solidFill>
              </a:rPr>
              <a:t>optimization</a:t>
            </a:r>
            <a:endParaRPr lang="en-US" altLang="zh-CN" sz="2400" b="0" dirty="0">
              <a:solidFill>
                <a:srgbClr val="A50021"/>
              </a:solidFill>
            </a:endParaRP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  <a:buClr>
                <a:srgbClr val="FF6600"/>
              </a:buClr>
              <a:buSzPct val="80000"/>
              <a:buFont typeface="Wingdings" pitchFamily="2" charset="2"/>
              <a:buChar char="Ø"/>
            </a:pP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Photon-guns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0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Positron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generation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damping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ring…</a:t>
            </a:r>
            <a:r>
              <a:rPr lang="en-US" altLang="zh-CN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en-US" altLang="zh-CN" sz="2400" b="0" dirty="0">
              <a:solidFill>
                <a:srgbClr val="A50021"/>
              </a:solidFill>
            </a:endParaRP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  <a:buClr>
                <a:srgbClr val="FF6600"/>
              </a:buClr>
              <a:buSzPct val="80000"/>
              <a:buFont typeface="Wingdings" pitchFamily="2" charset="2"/>
              <a:buChar char="Ø"/>
            </a:pPr>
            <a:endParaRPr lang="en-US" altLang="zh-CN" sz="105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90000"/>
              </a:lnSpc>
              <a:spcAft>
                <a:spcPct val="30000"/>
              </a:spcAft>
              <a:buClr>
                <a:schemeClr val="folHlink"/>
              </a:buClr>
              <a:buSzPct val="80000"/>
              <a:buFont typeface="Wingdings" pitchFamily="2" charset="2"/>
              <a:buChar char="n"/>
            </a:pPr>
            <a:r>
              <a:rPr lang="en-US" altLang="zh-CN" sz="2400" b="0" dirty="0" smtClean="0">
                <a:solidFill>
                  <a:srgbClr val="A50021"/>
                </a:solidFill>
              </a:rPr>
              <a:t>Beam</a:t>
            </a:r>
            <a:r>
              <a:rPr lang="zh-CN" altLang="en-US" sz="2400" b="0" dirty="0" smtClean="0">
                <a:solidFill>
                  <a:srgbClr val="A50021"/>
                </a:solidFill>
              </a:rPr>
              <a:t> </a:t>
            </a:r>
            <a:r>
              <a:rPr lang="en-US" altLang="zh-CN" sz="2400" b="0" dirty="0" smtClean="0">
                <a:solidFill>
                  <a:srgbClr val="A50021"/>
                </a:solidFill>
              </a:rPr>
              <a:t>manipulations</a:t>
            </a:r>
            <a:r>
              <a:rPr lang="zh-CN" altLang="en-US" sz="2400" b="0" dirty="0" smtClean="0">
                <a:solidFill>
                  <a:srgbClr val="A50021"/>
                </a:solidFill>
              </a:rPr>
              <a:t>: </a:t>
            </a:r>
            <a:endParaRPr lang="en-US" altLang="zh-CN" sz="2400" b="0" dirty="0">
              <a:solidFill>
                <a:srgbClr val="A50021"/>
              </a:solidFill>
            </a:endParaRP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  <a:buClr>
                <a:srgbClr val="FF6600"/>
              </a:buClr>
              <a:buSzPct val="80000"/>
              <a:buFont typeface="Wingdings" pitchFamily="2" charset="2"/>
              <a:buChar char="Ø"/>
            </a:pPr>
            <a:r>
              <a:rPr lang="en-US" altLang="zh-CN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dechirper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external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injection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，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staging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cascading</a:t>
            </a:r>
            <a:r>
              <a:rPr lang="zh-CN" altLang="en-US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</a:t>
            </a:r>
            <a:endParaRPr lang="en-US" altLang="zh-CN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  <a:buClr>
                <a:srgbClr val="FF6600"/>
              </a:buClr>
              <a:buSzPct val="80000"/>
              <a:buFont typeface="Wingdings" pitchFamily="2" charset="2"/>
              <a:buChar char="Ø"/>
            </a:pPr>
            <a:endParaRPr lang="en-US" altLang="zh-CN" sz="20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148883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5"/>
          <p:cNvSpPr txBox="1"/>
          <p:nvPr/>
        </p:nvSpPr>
        <p:spPr>
          <a:xfrm>
            <a:off x="609600" y="321556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I</a:t>
            </a:r>
            <a:r>
              <a:rPr lang="en-US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.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Electron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Acceleration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sp>
        <p:nvSpPr>
          <p:cNvPr id="3" name="灯片编号占位符 1"/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15</a:t>
            </a:fld>
            <a:endParaRPr lang="zh-CN" altLang="en-US" sz="1400" b="1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60000" y="1080000"/>
            <a:ext cx="8242177" cy="470058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ü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Goal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r>
              <a:rPr lang="en-US" altLang="zh-CN" sz="1800" b="1" kern="0" dirty="0">
                <a:solidFill>
                  <a:srgbClr val="000066"/>
                </a:solidFill>
                <a:latin typeface="Times New Roman" pitchFamily="18" charset="0"/>
              </a:rPr>
              <a:t>S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table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High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Transformer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ratio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Acceleration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(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3-4)</a:t>
            </a: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1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Do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more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realistic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simulations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experimental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demonstration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scaling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verification</a:t>
            </a: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1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Tech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endParaRPr lang="en-US" altLang="zh-CN" sz="1800" b="1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lvl="1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High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fidelity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3D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simulations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with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real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parameters,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tolerance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analysis</a:t>
            </a:r>
          </a:p>
          <a:p>
            <a:pPr lvl="1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Cross-checking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between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different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codes,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combining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PIC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with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beam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line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dynamics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simulations</a:t>
            </a:r>
            <a:endParaRPr lang="en-US" altLang="zh-CN" sz="1600" kern="0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lvl="1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Experimental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verification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on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Tsinghua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and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SXFEL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facilities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,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and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scaling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test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endParaRPr lang="en-US" altLang="zh-CN" sz="1600" kern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lvl="1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FACET</a:t>
            </a:r>
            <a:r>
              <a:rPr lang="en-US" altLang="zh-CN" sz="1600" kern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-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II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high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charge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experimental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test</a:t>
            </a:r>
            <a:endParaRPr lang="en-US" altLang="zh-CN" sz="11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How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Check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endParaRPr lang="en-US" altLang="zh-CN" sz="1600" kern="0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marL="800100" lvl="1" indent="-342900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Finishing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front</a:t>
            </a:r>
            <a:r>
              <a:rPr lang="en-US" altLang="zh-CN" sz="1600" kern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-to-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end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simulations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,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code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cross-checking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,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tolerance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analysis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endParaRPr lang="en-US" altLang="zh-CN" sz="1600" kern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marL="800100" lvl="1" indent="-342900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Preliminary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xperimental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results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from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Tsinghua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and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SXFEL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facilities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endParaRPr lang="en-US" altLang="zh-CN" sz="1600" kern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marL="800100" lvl="1" indent="-342900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Collaboration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on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FACET</a:t>
            </a:r>
            <a:r>
              <a:rPr lang="en-US" altLang="zh-CN" sz="1600" kern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-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II</a:t>
            </a:r>
            <a:r>
              <a:rPr lang="zh-CN" altLang="en-US" sz="1600" kern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High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energy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High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charge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experiments</a:t>
            </a:r>
            <a:endParaRPr lang="en-US" altLang="zh-CN" sz="1100" kern="0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100" u="sng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u="sng" kern="0" dirty="0" smtClean="0">
                <a:solidFill>
                  <a:srgbClr val="000066"/>
                </a:solidFill>
                <a:latin typeface="Times New Roman" pitchFamily="18" charset="0"/>
              </a:rPr>
              <a:t>Expecting</a:t>
            </a:r>
            <a:r>
              <a:rPr lang="zh-CN" altLang="en-US" sz="1800" b="1" u="sng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u="sng" kern="0" dirty="0" smtClean="0">
                <a:solidFill>
                  <a:srgbClr val="000066"/>
                </a:solidFill>
                <a:latin typeface="Times New Roman" pitchFamily="18" charset="0"/>
              </a:rPr>
              <a:t>timeline</a:t>
            </a:r>
            <a:r>
              <a:rPr lang="zh-CN" altLang="en-US" sz="1800" b="1" u="sng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r>
              <a:rPr lang="en-US" altLang="zh-CN" sz="1800" u="sng" kern="0" dirty="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zh-CN" altLang="en-US" sz="1800" u="sng" kern="0" dirty="0">
                <a:solidFill>
                  <a:srgbClr val="000066"/>
                </a:solidFill>
                <a:latin typeface="Times New Roman" pitchFamily="18" charset="0"/>
              </a:rPr>
              <a:t>）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2021.12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；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zh-CN" altLang="en-US" sz="1800" u="sng" kern="0" dirty="0">
                <a:solidFill>
                  <a:srgbClr val="000066"/>
                </a:solidFill>
                <a:latin typeface="Times New Roman" pitchFamily="18" charset="0"/>
              </a:rPr>
              <a:t>）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2021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.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12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；</a:t>
            </a:r>
            <a:r>
              <a:rPr lang="en-US" altLang="zh-CN" sz="1800" u="sng" kern="0" dirty="0">
                <a:solidFill>
                  <a:srgbClr val="000066"/>
                </a:solidFill>
                <a:latin typeface="Times New Roman" pitchFamily="18" charset="0"/>
              </a:rPr>
              <a:t>3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）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2022.12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？</a:t>
            </a:r>
            <a:endParaRPr lang="en-US" altLang="zh-CN" sz="1800" u="sng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marL="0" indent="0" algn="just" eaLnBrk="1" hangingPunct="1">
              <a:spcBef>
                <a:spcPct val="0"/>
              </a:spcBef>
              <a:spcAft>
                <a:spcPct val="30000"/>
              </a:spcAft>
              <a:buNone/>
            </a:pPr>
            <a:endParaRPr lang="en-US" altLang="zh-CN" sz="1800" u="sng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8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8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2000" kern="0" dirty="0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620110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 1"/>
          <p:cNvGrpSpPr/>
          <p:nvPr/>
        </p:nvGrpSpPr>
        <p:grpSpPr>
          <a:xfrm>
            <a:off x="179512" y="2708920"/>
            <a:ext cx="8899800" cy="2467778"/>
            <a:chOff x="76200" y="3149600"/>
            <a:chExt cx="8899800" cy="2467778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" y="3149600"/>
              <a:ext cx="2880000" cy="2160000"/>
            </a:xfrm>
            <a:prstGeom prst="rect">
              <a:avLst/>
            </a:prstGeom>
          </p:spPr>
        </p:pic>
        <p:pic>
          <p:nvPicPr>
            <p:cNvPr id="6" name="内容占位符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1800" y="3149600"/>
              <a:ext cx="2880000" cy="2160000"/>
            </a:xfrm>
            <a:prstGeom prst="rect">
              <a:avLst/>
            </a:prstGeom>
          </p:spPr>
        </p:pic>
        <p:pic>
          <p:nvPicPr>
            <p:cNvPr id="7" name="内容占位符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96000" y="3149600"/>
              <a:ext cx="2880000" cy="216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文本框 8"/>
            <p:cNvSpPr txBox="1"/>
            <p:nvPr/>
          </p:nvSpPr>
          <p:spPr>
            <a:xfrm>
              <a:off x="261122" y="5309601"/>
              <a:ext cx="22710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Without tilt, perfect injection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815952" y="5309601"/>
              <a:ext cx="11505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With 1</a:t>
              </a:r>
              <a:r>
                <a:rPr lang="el-GR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 tilt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6695952" y="5309600"/>
              <a:ext cx="20241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With 1</a:t>
              </a:r>
              <a:r>
                <a:rPr lang="el-GR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μ</a:t>
              </a:r>
              <a:r>
                <a:rPr lang="en-US" altLang="zh-CN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 tilt, wide beam</a:t>
              </a:r>
              <a:endParaRPr lang="zh-CN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灯片编号占位符 1"/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16</a:t>
            </a:fld>
            <a:endParaRPr lang="zh-CN" altLang="en-US" sz="1400" b="1" dirty="0"/>
          </a:p>
        </p:txBody>
      </p:sp>
      <p:sp>
        <p:nvSpPr>
          <p:cNvPr id="14" name="文本框 5"/>
          <p:cNvSpPr txBox="1"/>
          <p:nvPr/>
        </p:nvSpPr>
        <p:spPr>
          <a:xfrm>
            <a:off x="683568" y="116632"/>
            <a:ext cx="792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2800" b="1" dirty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High TR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Electron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Acceleration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:</a:t>
            </a:r>
            <a:endParaRPr lang="en-US" altLang="zh-CN" sz="2800" b="1" dirty="0" smtClean="0">
              <a:solidFill>
                <a:srgbClr val="0070C0"/>
              </a:solidFill>
              <a:latin typeface="+mj-lt"/>
              <a:ea typeface="+mj-ea"/>
            </a:endParaRPr>
          </a:p>
          <a:p>
            <a:pPr algn="ctr"/>
            <a:endParaRPr lang="en-US" altLang="zh-CN" sz="2800" b="1" dirty="0" smtClean="0">
              <a:solidFill>
                <a:srgbClr val="0070C0"/>
              </a:solidFill>
              <a:latin typeface="+mj-lt"/>
              <a:ea typeface="+mj-ea"/>
            </a:endParaRPr>
          </a:p>
          <a:p>
            <a:pPr algn="ctr"/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tolerance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check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741363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="" xmlns:a16="http://schemas.microsoft.com/office/drawing/2014/main" id="{3952498B-F053-449A-8FB8-2C7CEB968E9E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17</a:t>
            </a:fld>
            <a:endParaRPr lang="zh-CN" altLang="en-US" sz="1400" b="1" dirty="0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E6A0769F-A6DC-4690-8887-8D53F8828B3B}"/>
              </a:ext>
            </a:extLst>
          </p:cNvPr>
          <p:cNvSpPr txBox="1"/>
          <p:nvPr/>
        </p:nvSpPr>
        <p:spPr>
          <a:xfrm>
            <a:off x="609600" y="321556"/>
            <a:ext cx="7994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 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Tolerance  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</a:rPr>
              <a:t>analysis for HTR e- acc.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67DC7B2-5D8B-45E0-AE89-D4044DD70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7647274" cy="4628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858488"/>
      </p:ext>
    </p:extLst>
  </p:cSld>
  <p:clrMapOvr>
    <a:masterClrMapping/>
  </p:clrMapOvr>
  <p:transition xmlns:p14="http://schemas.microsoft.com/office/powerpoint/2010/main"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="" xmlns:a16="http://schemas.microsoft.com/office/drawing/2014/main" id="{3952498B-F053-449A-8FB8-2C7CEB968E9E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18</a:t>
            </a:fld>
            <a:endParaRPr lang="zh-CN" altLang="en-US" sz="1400" b="1" dirty="0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9022F677-5051-4A87-BF0D-F0B2624CE312}"/>
              </a:ext>
            </a:extLst>
          </p:cNvPr>
          <p:cNvSpPr txBox="1"/>
          <p:nvPr/>
        </p:nvSpPr>
        <p:spPr>
          <a:xfrm>
            <a:off x="609600" y="321556"/>
            <a:ext cx="7994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  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</a:rPr>
              <a:t>Error analysis for HTR e- acc.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0856ABD8-6D94-45AA-BB6B-C725D75B33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736"/>
            <a:ext cx="9144000" cy="4906926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4E4A396C-448A-4B40-BD89-241BC3E509C5}"/>
              </a:ext>
            </a:extLst>
          </p:cNvPr>
          <p:cNvSpPr/>
          <p:nvPr/>
        </p:nvSpPr>
        <p:spPr>
          <a:xfrm>
            <a:off x="2843811" y="5967556"/>
            <a:ext cx="3082895" cy="9017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Bef>
                <a:spcPts val="1200"/>
              </a:spcBef>
            </a:pP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zh-CN" alt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going</a:t>
            </a:r>
            <a:r>
              <a:rPr lang="zh-CN" alt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process</a:t>
            </a:r>
            <a:endParaRPr lang="zh-CN" alt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Bef>
                <a:spcPts val="1200"/>
              </a:spcBef>
              <a:buClrTx/>
            </a:pPr>
            <a:r>
              <a:rPr lang="en-US" altLang="zh-CN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See</a:t>
            </a:r>
            <a:r>
              <a:rPr lang="zh-CN" alt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Dr.</a:t>
            </a:r>
            <a:r>
              <a:rPr lang="zh-CN" alt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Xiaoning</a:t>
            </a:r>
            <a:r>
              <a:rPr lang="zh-CN" alt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Wang’s</a:t>
            </a:r>
            <a:r>
              <a:rPr lang="zh-CN" altLang="en-US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talk</a:t>
            </a:r>
          </a:p>
        </p:txBody>
      </p:sp>
    </p:spTree>
    <p:extLst>
      <p:ext uri="{BB962C8B-B14F-4D97-AF65-F5344CB8AC3E}">
        <p14:creationId xmlns:p14="http://schemas.microsoft.com/office/powerpoint/2010/main" val="1651658569"/>
      </p:ext>
    </p:extLst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="" xmlns:a16="http://schemas.microsoft.com/office/drawing/2014/main" id="{3952498B-F053-449A-8FB8-2C7CEB968E9E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19</a:t>
            </a:fld>
            <a:endParaRPr lang="zh-CN" altLang="en-US" sz="1400" b="1" dirty="0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6502D751-12B3-4E85-BAE4-F0558ADE4B83}"/>
              </a:ext>
            </a:extLst>
          </p:cNvPr>
          <p:cNvSpPr txBox="1"/>
          <p:nvPr/>
        </p:nvSpPr>
        <p:spPr>
          <a:xfrm>
            <a:off x="609600" y="321556"/>
            <a:ext cx="7994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  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</a:rPr>
              <a:t>Error analysis for HTR e- acc.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19565786-432B-4D25-9373-A8618731DF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52736"/>
            <a:ext cx="9144000" cy="5351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557767"/>
      </p:ext>
    </p:extLst>
  </p:cSld>
  <p:clrMapOvr>
    <a:masterClrMapping/>
  </p:clrMapOvr>
  <p:transition xmlns:p14="http://schemas.microsoft.com/office/powerpoint/2010/main"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12"/>
          <p:cNvSpPr>
            <a:spLocks noChangeArrowheads="1"/>
          </p:cNvSpPr>
          <p:nvPr/>
        </p:nvSpPr>
        <p:spPr bwMode="auto">
          <a:xfrm>
            <a:off x="509588" y="-228600"/>
            <a:ext cx="8134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 smtClean="0">
                <a:solidFill>
                  <a:srgbClr val="333399"/>
                </a:solidFill>
                <a:latin typeface="Tahoma" panose="020B0604030504040204" pitchFamily="34" charset="0"/>
                <a:ea typeface="楷体_GB2312" pitchFamily="49" charset="-122"/>
              </a:rPr>
              <a:t>Outline</a:t>
            </a:r>
            <a:endParaRPr lang="zh-CN" altLang="en-US" sz="4400" dirty="0">
              <a:solidFill>
                <a:srgbClr val="333399"/>
              </a:solidFill>
              <a:latin typeface="Tahoma" panose="020B0604030504040204" pitchFamily="34" charset="0"/>
              <a:ea typeface="楷体_GB2312" pitchFamily="49" charset="-122"/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idx="4294967295"/>
          </p:nvPr>
        </p:nvSpPr>
        <p:spPr>
          <a:xfrm>
            <a:off x="611560" y="1340768"/>
            <a:ext cx="7893496" cy="4114800"/>
          </a:xfrm>
          <a:prstGeom prst="rect">
            <a:avLst/>
          </a:prstGeom>
        </p:spPr>
        <p:txBody>
          <a:bodyPr lIns="92075" tIns="46038" rIns="92075" bIns="46038"/>
          <a:lstStyle/>
          <a:p>
            <a:pPr eaLnBrk="1" hangingPunct="1">
              <a:spcBef>
                <a:spcPct val="0"/>
              </a:spcBef>
              <a:spcAft>
                <a:spcPct val="30000"/>
              </a:spcAft>
              <a:buClr>
                <a:srgbClr val="C00000"/>
              </a:buClr>
            </a:pPr>
            <a:r>
              <a:rPr lang="en-US" altLang="zh-CN" sz="2800" b="1" dirty="0" smtClean="0">
                <a:solidFill>
                  <a:srgbClr val="C00000"/>
                </a:solidFill>
              </a:rPr>
              <a:t>Background</a:t>
            </a:r>
            <a:r>
              <a:rPr lang="zh-CN" altLang="zh-CN" sz="2800" b="1" dirty="0" smtClean="0">
                <a:solidFill>
                  <a:srgbClr val="C00000"/>
                </a:solidFill>
              </a:rPr>
              <a:t>:</a:t>
            </a:r>
            <a:r>
              <a:rPr lang="zh-CN" altLang="en-US" sz="2800" b="1" dirty="0" smtClean="0">
                <a:solidFill>
                  <a:srgbClr val="C0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C00000"/>
                </a:solidFill>
              </a:rPr>
              <a:t>CEPC</a:t>
            </a:r>
            <a:r>
              <a:rPr lang="zh-CN" altLang="en-US" sz="2800" b="1" dirty="0">
                <a:solidFill>
                  <a:srgbClr val="C00000"/>
                </a:solidFill>
              </a:rPr>
              <a:t>/</a:t>
            </a:r>
            <a:r>
              <a:rPr lang="en-US" altLang="zh-CN" sz="2800" b="1" dirty="0" smtClean="0">
                <a:solidFill>
                  <a:srgbClr val="C00000"/>
                </a:solidFill>
              </a:rPr>
              <a:t>CEPC</a:t>
            </a:r>
            <a:r>
              <a:rPr lang="zh-CN" altLang="en-US" sz="2800" b="1" dirty="0" smtClean="0">
                <a:solidFill>
                  <a:srgbClr val="C0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C00000"/>
                </a:solidFill>
              </a:rPr>
              <a:t>plasma</a:t>
            </a:r>
            <a:r>
              <a:rPr lang="zh-CN" altLang="en-US" sz="2800" b="1" dirty="0" smtClean="0">
                <a:solidFill>
                  <a:srgbClr val="C0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C00000"/>
                </a:solidFill>
              </a:rPr>
              <a:t>injector</a:t>
            </a:r>
          </a:p>
          <a:p>
            <a:pPr marL="0" indent="0" eaLnBrk="1" hangingPunct="1">
              <a:spcBef>
                <a:spcPct val="0"/>
              </a:spcBef>
              <a:spcAft>
                <a:spcPct val="30000"/>
              </a:spcAft>
              <a:buClr>
                <a:srgbClr val="C00000"/>
              </a:buClr>
              <a:buNone/>
            </a:pPr>
            <a:endParaRPr lang="en-US" altLang="zh-CN" sz="2800" b="1" dirty="0">
              <a:solidFill>
                <a:srgbClr val="003399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2800" b="1" dirty="0" smtClean="0">
                <a:solidFill>
                  <a:srgbClr val="003399"/>
                </a:solidFill>
              </a:rPr>
              <a:t>Preliminary</a:t>
            </a:r>
            <a:r>
              <a:rPr lang="zh-CN" altLang="en-US" sz="2800" b="1" dirty="0" smtClean="0">
                <a:solidFill>
                  <a:srgbClr val="00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003399"/>
                </a:solidFill>
              </a:rPr>
              <a:t>Design</a:t>
            </a:r>
            <a:r>
              <a:rPr lang="zh-CN" altLang="en-US" sz="2800" b="1" dirty="0" smtClean="0">
                <a:solidFill>
                  <a:srgbClr val="00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003399"/>
                </a:solidFill>
              </a:rPr>
              <a:t>v2</a:t>
            </a: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zh-CN" altLang="en-US" sz="2800" b="1" dirty="0">
              <a:solidFill>
                <a:srgbClr val="003399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2800" b="1" dirty="0" smtClean="0">
                <a:solidFill>
                  <a:srgbClr val="003399"/>
                </a:solidFill>
              </a:rPr>
              <a:t>Current</a:t>
            </a:r>
            <a:r>
              <a:rPr lang="zh-CN" altLang="en-US" sz="2800" b="1" dirty="0" smtClean="0">
                <a:solidFill>
                  <a:srgbClr val="00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003399"/>
                </a:solidFill>
              </a:rPr>
              <a:t>status</a:t>
            </a:r>
            <a:r>
              <a:rPr lang="zh-CN" altLang="zh-CN" sz="2800" b="1" dirty="0" smtClean="0">
                <a:solidFill>
                  <a:srgbClr val="003399"/>
                </a:solidFill>
              </a:rPr>
              <a:t>:</a:t>
            </a:r>
            <a:r>
              <a:rPr lang="zh-CN" altLang="en-US" sz="2800" b="1" dirty="0" smtClean="0">
                <a:solidFill>
                  <a:srgbClr val="00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003399"/>
                </a:solidFill>
              </a:rPr>
              <a:t>Physics</a:t>
            </a:r>
            <a:r>
              <a:rPr lang="zh-CN" altLang="en-US" sz="2800" b="1" dirty="0" smtClean="0">
                <a:solidFill>
                  <a:srgbClr val="00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003399"/>
                </a:solidFill>
              </a:rPr>
              <a:t>and</a:t>
            </a:r>
            <a:r>
              <a:rPr lang="zh-CN" altLang="en-US" sz="2800" b="1" dirty="0" smtClean="0">
                <a:solidFill>
                  <a:srgbClr val="00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003399"/>
                </a:solidFill>
              </a:rPr>
              <a:t>experiments</a:t>
            </a: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2800" b="1" dirty="0" smtClean="0">
              <a:solidFill>
                <a:srgbClr val="003399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2800" b="1" dirty="0" smtClean="0">
                <a:solidFill>
                  <a:srgbClr val="003399"/>
                </a:solidFill>
              </a:rPr>
              <a:t>Outlook:</a:t>
            </a:r>
            <a:r>
              <a:rPr lang="zh-CN" altLang="en-US" sz="2800" b="1" dirty="0" smtClean="0">
                <a:solidFill>
                  <a:srgbClr val="00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003399"/>
                </a:solidFill>
              </a:rPr>
              <a:t>Future</a:t>
            </a:r>
            <a:r>
              <a:rPr lang="zh-CN" altLang="en-US" sz="2800" b="1" dirty="0" smtClean="0">
                <a:solidFill>
                  <a:srgbClr val="00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003399"/>
                </a:solidFill>
              </a:rPr>
              <a:t>experiments</a:t>
            </a:r>
            <a:endParaRPr lang="en-US" altLang="zh-CN" sz="2800" b="1" dirty="0">
              <a:solidFill>
                <a:srgbClr val="660066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28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48240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5"/>
          <p:cNvSpPr txBox="1"/>
          <p:nvPr/>
        </p:nvSpPr>
        <p:spPr>
          <a:xfrm>
            <a:off x="609600" y="321556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II.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Positron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Acceleration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sp>
        <p:nvSpPr>
          <p:cNvPr id="3" name="灯片编号占位符 1"/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20</a:t>
            </a:fld>
            <a:endParaRPr lang="zh-CN" altLang="en-US" sz="1400" b="1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60000" y="1080000"/>
            <a:ext cx="8242177" cy="470058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ü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Goal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r>
              <a:rPr lang="en-US" altLang="zh-CN" sz="1800" b="1" kern="0" dirty="0">
                <a:solidFill>
                  <a:srgbClr val="000066"/>
                </a:solidFill>
                <a:latin typeface="Times New Roman" pitchFamily="18" charset="0"/>
              </a:rPr>
              <a:t>S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table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high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efficiency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positron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acceleration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in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an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electron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beam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driven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PWFA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(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with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low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energy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spread)</a:t>
            </a: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1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Do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check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the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feasibility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of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three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(or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more)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possible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schemes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stability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and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parameter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tolerance</a:t>
            </a:r>
            <a:endParaRPr lang="en-US" altLang="zh-CN" sz="11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Tech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endParaRPr lang="en-US" altLang="zh-CN" sz="1800" b="1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lvl="1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High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fidelity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3D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simulations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with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real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parameters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for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three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schemes,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tolerance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analysis</a:t>
            </a:r>
          </a:p>
          <a:p>
            <a:pPr lvl="1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Explore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new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possible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schemes</a:t>
            </a:r>
          </a:p>
          <a:p>
            <a:pPr lvl="1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Experimental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verification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on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Tsinghua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and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SXFEL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facilities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for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stable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possible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acceleration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modes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endParaRPr lang="en-US" altLang="zh-CN" sz="1600" kern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lvl="1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Collaboration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on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FACET</a:t>
            </a:r>
            <a:r>
              <a:rPr lang="en-US" altLang="zh-CN" sz="1600" kern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-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II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positron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experiments</a:t>
            </a:r>
            <a:endParaRPr lang="en-US" altLang="zh-CN" sz="11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How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Check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endParaRPr lang="en-US" altLang="zh-CN" sz="1600" kern="0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marL="800100" lvl="1" indent="-342900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Finishing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front</a:t>
            </a:r>
            <a:r>
              <a:rPr lang="en-US" altLang="zh-CN" sz="1600" kern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-to-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end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simulations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,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code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cross-checking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,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tolerance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analysis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endParaRPr lang="en-US" altLang="zh-CN" sz="1600" kern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marL="800100" lvl="1" indent="-342900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Preliminary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xperimental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results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from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Tsinghua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and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SXFEL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facilities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endParaRPr lang="en-US" altLang="zh-CN" sz="1600" kern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marL="800100" lvl="1" indent="-342900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Collaboration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on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FACET</a:t>
            </a:r>
            <a:r>
              <a:rPr lang="en-US" altLang="zh-CN" sz="1600" kern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-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II</a:t>
            </a:r>
            <a:r>
              <a:rPr lang="zh-CN" altLang="en-US" sz="1600" kern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positron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experiments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endParaRPr lang="en-US" altLang="zh-CN" sz="1100" kern="0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100" u="sng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u="sng" kern="0" dirty="0" smtClean="0">
                <a:solidFill>
                  <a:srgbClr val="000066"/>
                </a:solidFill>
                <a:latin typeface="Times New Roman" pitchFamily="18" charset="0"/>
              </a:rPr>
              <a:t>Expecting</a:t>
            </a:r>
            <a:r>
              <a:rPr lang="zh-CN" altLang="en-US" sz="1800" b="1" u="sng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u="sng" kern="0" dirty="0" smtClean="0">
                <a:solidFill>
                  <a:srgbClr val="000066"/>
                </a:solidFill>
                <a:latin typeface="Times New Roman" pitchFamily="18" charset="0"/>
              </a:rPr>
              <a:t>timeline</a:t>
            </a:r>
            <a:r>
              <a:rPr lang="zh-CN" altLang="en-US" sz="1800" b="1" u="sng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r>
              <a:rPr lang="en-US" altLang="zh-CN" sz="1800" u="sng" kern="0" dirty="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zh-CN" altLang="en-US" sz="1800" u="sng" kern="0" dirty="0">
                <a:solidFill>
                  <a:srgbClr val="000066"/>
                </a:solidFill>
                <a:latin typeface="Times New Roman" pitchFamily="18" charset="0"/>
              </a:rPr>
              <a:t>）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2021.12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；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zh-CN" altLang="en-US" sz="1800" u="sng" kern="0" dirty="0">
                <a:solidFill>
                  <a:srgbClr val="000066"/>
                </a:solidFill>
                <a:latin typeface="Times New Roman" pitchFamily="18" charset="0"/>
              </a:rPr>
              <a:t>）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202</a:t>
            </a:r>
            <a:r>
              <a:rPr lang="zh-CN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.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06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；</a:t>
            </a:r>
            <a:r>
              <a:rPr lang="en-US" altLang="zh-CN" sz="1800" u="sng" kern="0" dirty="0">
                <a:solidFill>
                  <a:srgbClr val="000066"/>
                </a:solidFill>
                <a:latin typeface="Times New Roman" pitchFamily="18" charset="0"/>
              </a:rPr>
              <a:t>3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）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2022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.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12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？</a:t>
            </a:r>
            <a:endParaRPr lang="en-US" altLang="zh-CN" sz="1800" u="sng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marL="0" indent="0" algn="just" eaLnBrk="1" hangingPunct="1">
              <a:spcBef>
                <a:spcPct val="0"/>
              </a:spcBef>
              <a:spcAft>
                <a:spcPct val="30000"/>
              </a:spcAft>
              <a:buNone/>
            </a:pPr>
            <a:endParaRPr lang="en-US" altLang="zh-CN" sz="1800" u="sng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8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8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2000" kern="0" dirty="0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74272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/>
        </p:nvSpPr>
        <p:spPr>
          <a:xfrm>
            <a:off x="609600" y="321556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0070C0"/>
                </a:solidFill>
                <a:latin typeface="+mj-lt"/>
                <a:ea typeface="+mj-ea"/>
              </a:defRPr>
            </a:lvl1pPr>
          </a:lstStyle>
          <a:p>
            <a:r>
              <a:rPr lang="zh-CN" altLang="en-US" dirty="0"/>
              <a:t>   </a:t>
            </a:r>
            <a:r>
              <a:rPr lang="en-US" altLang="zh-CN" dirty="0" smtClean="0"/>
              <a:t>Positron</a:t>
            </a:r>
            <a:r>
              <a:rPr lang="zh-CN" altLang="en-US" dirty="0" smtClean="0"/>
              <a:t> </a:t>
            </a:r>
            <a:r>
              <a:rPr lang="en-US" altLang="zh-CN" dirty="0" smtClean="0"/>
              <a:t>Acceleration</a:t>
            </a:r>
            <a:r>
              <a:rPr lang="zh-CN" altLang="en-US" dirty="0" smtClean="0"/>
              <a:t> </a:t>
            </a:r>
            <a:r>
              <a:rPr lang="en-US" altLang="zh-CN" dirty="0" smtClean="0"/>
              <a:t>Scheme</a:t>
            </a:r>
            <a:r>
              <a:rPr lang="zh-CN" altLang="en-US" dirty="0" smtClean="0"/>
              <a:t> </a:t>
            </a:r>
            <a:r>
              <a:rPr lang="en-US" altLang="zh-CN" dirty="0" smtClean="0"/>
              <a:t>1</a:t>
            </a:r>
            <a:r>
              <a:rPr lang="zh-CN" altLang="en-US" dirty="0" smtClean="0"/>
              <a:t> </a:t>
            </a:r>
            <a:r>
              <a:rPr lang="en-US" altLang="zh-CN" dirty="0" smtClean="0"/>
              <a:t>(in</a:t>
            </a:r>
            <a:r>
              <a:rPr lang="zh-CN" altLang="en-US" dirty="0" smtClean="0"/>
              <a:t> </a:t>
            </a:r>
            <a:r>
              <a:rPr lang="en-US" altLang="zh-CN" dirty="0" smtClean="0"/>
              <a:t>CDR</a:t>
            </a:r>
            <a:r>
              <a:rPr lang="zh-CN" altLang="en-US" dirty="0"/>
              <a:t>)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069984" y="1124744"/>
            <a:ext cx="6984776" cy="1497623"/>
            <a:chOff x="323528" y="1340768"/>
            <a:chExt cx="6984776" cy="1497623"/>
          </a:xfrm>
        </p:grpSpPr>
        <p:grpSp>
          <p:nvGrpSpPr>
            <p:cNvPr id="7" name="组合 6"/>
            <p:cNvGrpSpPr/>
            <p:nvPr/>
          </p:nvGrpSpPr>
          <p:grpSpPr>
            <a:xfrm>
              <a:off x="323528" y="1340768"/>
              <a:ext cx="1800200" cy="1497623"/>
              <a:chOff x="323528" y="1340768"/>
              <a:chExt cx="1800200" cy="1497623"/>
            </a:xfrm>
          </p:grpSpPr>
          <p:sp>
            <p:nvSpPr>
              <p:cNvPr id="3" name="圆角矩形 2"/>
              <p:cNvSpPr/>
              <p:nvPr/>
            </p:nvSpPr>
            <p:spPr>
              <a:xfrm>
                <a:off x="323528" y="1340768"/>
                <a:ext cx="1800200" cy="648072"/>
              </a:xfrm>
              <a:prstGeom prst="roundRect">
                <a:avLst/>
              </a:prstGeom>
              <a:ln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/>
                  <a:t>e-, shaped</a:t>
                </a:r>
              </a:p>
              <a:p>
                <a:pPr algn="ctr"/>
                <a:r>
                  <a:rPr lang="en-US" altLang="zh-CN" dirty="0"/>
                  <a:t>2nC, 45GeV</a:t>
                </a:r>
                <a:endParaRPr lang="zh-CN" altLang="en-US" dirty="0"/>
              </a:p>
            </p:txBody>
          </p:sp>
          <p:sp>
            <p:nvSpPr>
              <p:cNvPr id="4" name="圆角矩形 3"/>
              <p:cNvSpPr/>
              <p:nvPr/>
            </p:nvSpPr>
            <p:spPr>
              <a:xfrm>
                <a:off x="323528" y="2190319"/>
                <a:ext cx="1800200" cy="648072"/>
              </a:xfrm>
              <a:prstGeom prst="round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/>
                  <a:t>e+</a:t>
                </a:r>
              </a:p>
              <a:p>
                <a:pPr algn="ctr"/>
                <a:r>
                  <a:rPr lang="en-US" altLang="zh-CN" dirty="0"/>
                  <a:t>1.2nC, 2/4GeV</a:t>
                </a:r>
                <a:endParaRPr lang="zh-CN" altLang="en-US" dirty="0"/>
              </a:p>
            </p:txBody>
          </p:sp>
        </p:grpSp>
        <p:sp>
          <p:nvSpPr>
            <p:cNvPr id="6" name="圆角矩形 5"/>
            <p:cNvSpPr/>
            <p:nvPr/>
          </p:nvSpPr>
          <p:spPr>
            <a:xfrm>
              <a:off x="2453608" y="1772816"/>
              <a:ext cx="2805862" cy="648072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Hollow Plasma Channel</a:t>
              </a:r>
              <a:endParaRPr lang="zh-CN" altLang="en-US" dirty="0"/>
            </a:p>
          </p:txBody>
        </p:sp>
        <p:cxnSp>
          <p:nvCxnSpPr>
            <p:cNvPr id="9" name="直接连接符 8"/>
            <p:cNvCxnSpPr>
              <a:stCxn id="3" idx="3"/>
              <a:endCxn id="6" idx="1"/>
            </p:cNvCxnSpPr>
            <p:nvPr/>
          </p:nvCxnSpPr>
          <p:spPr>
            <a:xfrm>
              <a:off x="2123728" y="1664804"/>
              <a:ext cx="329880" cy="43204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>
              <a:stCxn id="4" idx="3"/>
              <a:endCxn id="6" idx="1"/>
            </p:cNvCxnSpPr>
            <p:nvPr/>
          </p:nvCxnSpPr>
          <p:spPr>
            <a:xfrm flipV="1">
              <a:off x="2123728" y="2096852"/>
              <a:ext cx="329880" cy="41750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圆角矩形 14"/>
            <p:cNvSpPr/>
            <p:nvPr/>
          </p:nvSpPr>
          <p:spPr>
            <a:xfrm>
              <a:off x="5508104" y="1772816"/>
              <a:ext cx="1800200" cy="648072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e+</a:t>
              </a:r>
            </a:p>
            <a:p>
              <a:pPr algn="ctr"/>
              <a:r>
                <a:rPr lang="en-US" altLang="zh-CN" dirty="0"/>
                <a:t>1nC, 45GeV</a:t>
              </a:r>
              <a:endParaRPr lang="zh-CN" altLang="en-US" dirty="0"/>
            </a:p>
          </p:txBody>
        </p:sp>
        <p:cxnSp>
          <p:nvCxnSpPr>
            <p:cNvPr id="16" name="直接连接符 15"/>
            <p:cNvCxnSpPr>
              <a:stCxn id="6" idx="3"/>
              <a:endCxn id="15" idx="1"/>
            </p:cNvCxnSpPr>
            <p:nvPr/>
          </p:nvCxnSpPr>
          <p:spPr>
            <a:xfrm>
              <a:off x="5259470" y="2096852"/>
              <a:ext cx="24863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4832952" y="2780927"/>
            <a:ext cx="3816424" cy="3240355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ü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High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efficiency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60</a:t>
            </a:r>
            <a:r>
              <a:rPr lang="en-US" altLang="zh-CN" sz="1600" kern="0" dirty="0">
                <a:solidFill>
                  <a:srgbClr val="000066"/>
                </a:solidFill>
                <a:latin typeface="Times New Roman" pitchFamily="18" charset="0"/>
              </a:rPr>
              <a:t>%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Low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energy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spread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~</a:t>
            </a:r>
            <a:r>
              <a:rPr lang="en-US" altLang="zh-CN" sz="1600" kern="0" dirty="0">
                <a:solidFill>
                  <a:srgbClr val="000066"/>
                </a:solidFill>
                <a:latin typeface="Times New Roman" pitchFamily="18" charset="0"/>
              </a:rPr>
              <a:t>0.5%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Small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err="1" smtClean="0">
                <a:solidFill>
                  <a:srgbClr val="000066"/>
                </a:solidFill>
                <a:latin typeface="Times New Roman" pitchFamily="18" charset="0"/>
              </a:rPr>
              <a:t>emmitance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growth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endParaRPr lang="en-US" altLang="zh-CN" sz="16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</a:pP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Tight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tolerance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on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injection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parameters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to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control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transverse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instability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（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beam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tilt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or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offset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~ </a:t>
            </a:r>
            <a:r>
              <a:rPr lang="en-US" altLang="zh-CN" sz="1600" kern="0" dirty="0">
                <a:solidFill>
                  <a:srgbClr val="FF0000"/>
                </a:solidFill>
                <a:latin typeface="Times New Roman" pitchFamily="18" charset="0"/>
              </a:rPr>
              <a:t>0.1μm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）</a:t>
            </a:r>
            <a:endParaRPr lang="en-US" altLang="zh-CN" sz="1600" kern="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640" y="2916880"/>
            <a:ext cx="3816425" cy="2862318"/>
          </a:xfrm>
          <a:prstGeom prst="rect">
            <a:avLst/>
          </a:prstGeom>
        </p:spPr>
      </p:pic>
      <p:sp>
        <p:nvSpPr>
          <p:cNvPr id="18" name="灯片编号占位符 1"/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21</a:t>
            </a:fld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54558214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/>
        </p:nvSpPr>
        <p:spPr>
          <a:xfrm>
            <a:off x="609600" y="321556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0070C0"/>
                </a:solidFill>
                <a:latin typeface="+mj-lt"/>
                <a:ea typeface="+mj-ea"/>
              </a:defRPr>
            </a:lvl1pPr>
          </a:lstStyle>
          <a:p>
            <a:r>
              <a:rPr lang="zh-CN" altLang="en-US" dirty="0"/>
              <a:t> </a:t>
            </a:r>
            <a:r>
              <a:rPr lang="en-US" altLang="zh-CN" dirty="0"/>
              <a:t>Positron</a:t>
            </a:r>
            <a:r>
              <a:rPr lang="zh-CN" altLang="en-US" dirty="0"/>
              <a:t> </a:t>
            </a:r>
            <a:r>
              <a:rPr lang="en-US" altLang="zh-CN" dirty="0"/>
              <a:t>Acceleration</a:t>
            </a:r>
            <a:r>
              <a:rPr lang="zh-CN" altLang="en-US" dirty="0"/>
              <a:t> </a:t>
            </a:r>
            <a:r>
              <a:rPr lang="en-US" altLang="zh-CN" dirty="0"/>
              <a:t>Scheme</a:t>
            </a:r>
            <a:r>
              <a:rPr lang="zh-CN" altLang="en-US" dirty="0"/>
              <a:t> </a:t>
            </a:r>
            <a:r>
              <a:rPr lang="en-US" altLang="zh-CN" dirty="0" smtClean="0"/>
              <a:t>2</a:t>
            </a:r>
            <a:r>
              <a:rPr lang="zh-CN" altLang="en-US" dirty="0" smtClean="0"/>
              <a:t> </a:t>
            </a:r>
            <a:r>
              <a:rPr lang="en-US" altLang="zh-CN" dirty="0" smtClean="0"/>
              <a:t>(Stable</a:t>
            </a:r>
            <a:r>
              <a:rPr lang="zh-CN" altLang="en-US" dirty="0" smtClean="0"/>
              <a:t> </a:t>
            </a:r>
            <a:r>
              <a:rPr lang="en-US" altLang="zh-CN" dirty="0" smtClean="0"/>
              <a:t>mode)</a:t>
            </a:r>
            <a:endParaRPr lang="zh-CN" altLang="en-US" dirty="0"/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5004048" y="2910399"/>
            <a:ext cx="3629998" cy="260683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ü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</a:pP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Energy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efficiency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~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40</a:t>
            </a:r>
            <a:r>
              <a:rPr lang="en-US" altLang="zh-CN" sz="1600" kern="0" dirty="0">
                <a:solidFill>
                  <a:srgbClr val="FF0000"/>
                </a:solidFill>
                <a:latin typeface="Times New Roman" pitchFamily="18" charset="0"/>
              </a:rPr>
              <a:t>%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</a:pP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Slice</a:t>
            </a:r>
            <a:r>
              <a:rPr lang="zh-CN" altLang="en-US" sz="1600" kern="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energy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spread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zh-CN" altLang="zh-CN" sz="1600" kern="0" dirty="0">
                <a:solidFill>
                  <a:srgbClr val="FF0000"/>
                </a:solidFill>
                <a:latin typeface="Times New Roman" pitchFamily="18" charset="0"/>
              </a:rPr>
              <a:t>~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1</a:t>
            </a:r>
            <a:r>
              <a:rPr lang="en-US" altLang="zh-CN" sz="1600" kern="0" dirty="0">
                <a:solidFill>
                  <a:srgbClr val="FF0000"/>
                </a:solidFill>
                <a:latin typeface="Times New Roman" pitchFamily="18" charset="0"/>
              </a:rPr>
              <a:t>%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（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to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be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optimized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）</a:t>
            </a:r>
            <a:endParaRPr lang="en-US" altLang="zh-CN" sz="1600" kern="0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Tolerable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err="1" smtClean="0">
                <a:solidFill>
                  <a:srgbClr val="000066"/>
                </a:solidFill>
                <a:latin typeface="Times New Roman" pitchFamily="18" charset="0"/>
              </a:rPr>
              <a:t>emittance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growth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endParaRPr lang="en-US" altLang="zh-CN" sz="1600" kern="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High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tolerance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on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beam tilt and offset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1600" kern="0" dirty="0" err="1" smtClean="0">
                <a:solidFill>
                  <a:srgbClr val="000066"/>
                </a:solidFill>
                <a:latin typeface="Times New Roman" pitchFamily="18" charset="0"/>
              </a:rPr>
              <a:t>debuncher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>
                <a:solidFill>
                  <a:srgbClr val="000066"/>
                </a:solidFill>
                <a:latin typeface="Times New Roman" pitchFamily="18" charset="0"/>
              </a:rPr>
              <a:t>+ </a:t>
            </a:r>
            <a:r>
              <a:rPr lang="en-US" altLang="zh-CN" sz="1600" kern="0" dirty="0" err="1" smtClean="0">
                <a:solidFill>
                  <a:srgbClr val="000066"/>
                </a:solidFill>
                <a:latin typeface="Times New Roman" pitchFamily="18" charset="0"/>
              </a:rPr>
              <a:t>dechirper</a:t>
            </a:r>
            <a:r>
              <a:rPr lang="zh-CN" altLang="en-US" sz="1600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reduce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energy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spread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down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0.2%</a:t>
            </a:r>
            <a:endParaRPr lang="en-US" altLang="zh-CN" sz="1200" kern="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13404" y="1124744"/>
            <a:ext cx="7703068" cy="1497623"/>
            <a:chOff x="-394764" y="1340768"/>
            <a:chExt cx="7703068" cy="1497623"/>
          </a:xfrm>
        </p:grpSpPr>
        <p:grpSp>
          <p:nvGrpSpPr>
            <p:cNvPr id="17" name="组合 16"/>
            <p:cNvGrpSpPr/>
            <p:nvPr/>
          </p:nvGrpSpPr>
          <p:grpSpPr>
            <a:xfrm>
              <a:off x="-394764" y="1340768"/>
              <a:ext cx="2518493" cy="1497623"/>
              <a:chOff x="-394764" y="1340768"/>
              <a:chExt cx="2518493" cy="1497623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-394764" y="1340768"/>
                <a:ext cx="2518492" cy="648072"/>
              </a:xfrm>
              <a:prstGeom prst="roundRect">
                <a:avLst/>
              </a:prstGeom>
              <a:ln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/>
                  <a:t>e-, shaped &amp; evolved</a:t>
                </a:r>
              </a:p>
              <a:p>
                <a:pPr algn="ctr"/>
                <a:r>
                  <a:rPr lang="en-US" altLang="zh-CN" dirty="0"/>
                  <a:t>3-4nC, 45GeV</a:t>
                </a:r>
                <a:endParaRPr lang="zh-CN" altLang="en-US" dirty="0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>
                <a:off x="-394763" y="2190319"/>
                <a:ext cx="2518492" cy="648072"/>
              </a:xfrm>
              <a:prstGeom prst="round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/>
                  <a:t>e+</a:t>
                </a:r>
              </a:p>
              <a:p>
                <a:pPr algn="ctr"/>
                <a:r>
                  <a:rPr lang="en-US" altLang="zh-CN" dirty="0"/>
                  <a:t>1.2nC, 2/4GeV</a:t>
                </a:r>
                <a:endParaRPr lang="zh-CN" altLang="en-US" dirty="0"/>
              </a:p>
            </p:txBody>
          </p:sp>
        </p:grpSp>
        <p:sp>
          <p:nvSpPr>
            <p:cNvPr id="18" name="圆角矩形 17"/>
            <p:cNvSpPr/>
            <p:nvPr/>
          </p:nvSpPr>
          <p:spPr>
            <a:xfrm>
              <a:off x="2453608" y="1772816"/>
              <a:ext cx="2805862" cy="648072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Hollow Plasma Channel</a:t>
              </a:r>
              <a:endParaRPr lang="zh-CN" altLang="en-US" dirty="0"/>
            </a:p>
          </p:txBody>
        </p:sp>
        <p:cxnSp>
          <p:nvCxnSpPr>
            <p:cNvPr id="20" name="直接连接符 19"/>
            <p:cNvCxnSpPr>
              <a:stCxn id="25" idx="3"/>
              <a:endCxn id="18" idx="1"/>
            </p:cNvCxnSpPr>
            <p:nvPr/>
          </p:nvCxnSpPr>
          <p:spPr>
            <a:xfrm>
              <a:off x="2123728" y="1664804"/>
              <a:ext cx="329880" cy="43204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>
              <a:stCxn id="26" idx="3"/>
              <a:endCxn id="18" idx="1"/>
            </p:cNvCxnSpPr>
            <p:nvPr/>
          </p:nvCxnSpPr>
          <p:spPr>
            <a:xfrm flipV="1">
              <a:off x="2123729" y="2096852"/>
              <a:ext cx="329879" cy="41750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圆角矩形 22"/>
            <p:cNvSpPr/>
            <p:nvPr/>
          </p:nvSpPr>
          <p:spPr>
            <a:xfrm>
              <a:off x="5508104" y="1772816"/>
              <a:ext cx="1800200" cy="648072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e+</a:t>
              </a:r>
            </a:p>
            <a:p>
              <a:pPr algn="ctr"/>
              <a:r>
                <a:rPr lang="en-US" altLang="zh-CN" dirty="0"/>
                <a:t>1nC, 45GeV</a:t>
              </a:r>
              <a:endParaRPr lang="zh-CN" altLang="en-US" dirty="0"/>
            </a:p>
          </p:txBody>
        </p:sp>
        <p:cxnSp>
          <p:nvCxnSpPr>
            <p:cNvPr id="24" name="直接连接符 23"/>
            <p:cNvCxnSpPr>
              <a:stCxn id="18" idx="3"/>
              <a:endCxn id="23" idx="1"/>
            </p:cNvCxnSpPr>
            <p:nvPr/>
          </p:nvCxnSpPr>
          <p:spPr>
            <a:xfrm>
              <a:off x="5259470" y="2096852"/>
              <a:ext cx="24863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52900"/>
            <a:ext cx="2498701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264" y="2852900"/>
            <a:ext cx="2012158" cy="32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灯片编号占位符 1"/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22</a:t>
            </a:fld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10441323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/>
          <p:cNvSpPr txBox="1"/>
          <p:nvPr/>
        </p:nvSpPr>
        <p:spPr>
          <a:xfrm>
            <a:off x="609600" y="321556"/>
            <a:ext cx="8210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0070C0"/>
                </a:solidFill>
                <a:latin typeface="+mj-lt"/>
                <a:ea typeface="+mj-ea"/>
              </a:defRPr>
            </a:lvl1pPr>
          </a:lstStyle>
          <a:p>
            <a:r>
              <a:rPr lang="zh-CN" altLang="en-US" dirty="0"/>
              <a:t> </a:t>
            </a:r>
            <a:r>
              <a:rPr lang="en-US" altLang="zh-CN" dirty="0"/>
              <a:t>Positron</a:t>
            </a:r>
            <a:r>
              <a:rPr lang="zh-CN" altLang="en-US" dirty="0"/>
              <a:t> </a:t>
            </a:r>
            <a:r>
              <a:rPr lang="en-US" altLang="zh-CN" dirty="0"/>
              <a:t>Acceleration</a:t>
            </a:r>
            <a:r>
              <a:rPr lang="zh-CN" altLang="en-US" dirty="0"/>
              <a:t> </a:t>
            </a:r>
            <a:r>
              <a:rPr lang="en-US" altLang="zh-CN" dirty="0"/>
              <a:t>Scheme</a:t>
            </a:r>
            <a:r>
              <a:rPr lang="zh-CN" altLang="en-US" dirty="0"/>
              <a:t> </a:t>
            </a:r>
            <a:r>
              <a:rPr lang="zh-CN" altLang="zh-CN" dirty="0" smtClean="0"/>
              <a:t>3</a:t>
            </a:r>
            <a:endParaRPr lang="zh-CN" altLang="en-US" dirty="0"/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5004048" y="2910399"/>
            <a:ext cx="3629998" cy="260683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ü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FF0000"/>
              </a:buClr>
            </a:pP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Relative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low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efficiency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~</a:t>
            </a:r>
            <a:r>
              <a:rPr lang="en-US" altLang="zh-CN" sz="1600" kern="0" dirty="0">
                <a:solidFill>
                  <a:srgbClr val="FF0000"/>
                </a:solidFill>
                <a:latin typeface="Times New Roman" pitchFamily="18" charset="0"/>
              </a:rPr>
              <a:t>10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%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(to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be</a:t>
            </a:r>
            <a:r>
              <a:rPr lang="zh-CN" altLang="en-US" sz="1600" kern="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FF0000"/>
                </a:solidFill>
                <a:latin typeface="Times New Roman" pitchFamily="18" charset="0"/>
              </a:rPr>
              <a:t>optimized)</a:t>
            </a:r>
            <a:endParaRPr lang="en-US" altLang="zh-CN" sz="1600" kern="0" dirty="0">
              <a:solidFill>
                <a:srgbClr val="FF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Slice</a:t>
            </a:r>
            <a:r>
              <a:rPr lang="zh-CN" altLang="zh-CN" sz="1600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energy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spread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~</a:t>
            </a:r>
            <a:r>
              <a:rPr lang="en-US" altLang="zh-CN" sz="1600" kern="0" dirty="0">
                <a:solidFill>
                  <a:srgbClr val="000066"/>
                </a:solidFill>
                <a:latin typeface="Times New Roman" pitchFamily="18" charset="0"/>
              </a:rPr>
              <a:t>0.2%</a:t>
            </a: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1600" kern="0" dirty="0">
                <a:solidFill>
                  <a:srgbClr val="000066"/>
                </a:solidFill>
                <a:latin typeface="Times New Roman" pitchFamily="18" charset="0"/>
              </a:rPr>
              <a:t>Tolerable</a:t>
            </a:r>
            <a:r>
              <a:rPr lang="zh-CN" altLang="en-US" sz="1600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err="1">
                <a:solidFill>
                  <a:srgbClr val="000066"/>
                </a:solidFill>
                <a:latin typeface="Times New Roman" pitchFamily="18" charset="0"/>
              </a:rPr>
              <a:t>emittance</a:t>
            </a:r>
            <a:r>
              <a:rPr lang="zh-CN" altLang="en-US" sz="1600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>
                <a:solidFill>
                  <a:srgbClr val="000066"/>
                </a:solidFill>
                <a:latin typeface="Times New Roman" pitchFamily="18" charset="0"/>
              </a:rPr>
              <a:t>growth</a:t>
            </a:r>
            <a:r>
              <a:rPr lang="zh-CN" altLang="en-US" sz="1600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endParaRPr lang="en-US" altLang="zh-CN" sz="16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1600" kern="0" dirty="0">
                <a:solidFill>
                  <a:srgbClr val="000066"/>
                </a:solidFill>
                <a:latin typeface="Times New Roman" pitchFamily="18" charset="0"/>
              </a:rPr>
              <a:t>High</a:t>
            </a:r>
            <a:r>
              <a:rPr lang="zh-CN" altLang="en-US" sz="1600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>
                <a:solidFill>
                  <a:srgbClr val="000066"/>
                </a:solidFill>
                <a:latin typeface="Times New Roman" pitchFamily="18" charset="0"/>
              </a:rPr>
              <a:t>tolerance</a:t>
            </a:r>
            <a:r>
              <a:rPr lang="zh-CN" altLang="en-US" sz="1600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>
                <a:solidFill>
                  <a:srgbClr val="000066"/>
                </a:solidFill>
                <a:latin typeface="Times New Roman" pitchFamily="18" charset="0"/>
              </a:rPr>
              <a:t>on</a:t>
            </a:r>
            <a:r>
              <a:rPr lang="zh-CN" altLang="en-US" sz="1600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>
                <a:solidFill>
                  <a:srgbClr val="000066"/>
                </a:solidFill>
                <a:latin typeface="Times New Roman" pitchFamily="18" charset="0"/>
              </a:rPr>
              <a:t>beam tilt and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offset</a:t>
            </a:r>
            <a:endParaRPr lang="en-US" altLang="zh-CN" sz="1600" kern="0" dirty="0">
              <a:solidFill>
                <a:srgbClr val="000066"/>
              </a:solidFill>
              <a:latin typeface="Times New Roman" pitchFamily="18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944116" y="1124744"/>
            <a:ext cx="7237076" cy="1497623"/>
            <a:chOff x="71228" y="1340768"/>
            <a:chExt cx="7237076" cy="1497623"/>
          </a:xfrm>
        </p:grpSpPr>
        <p:grpSp>
          <p:nvGrpSpPr>
            <p:cNvPr id="17" name="组合 16"/>
            <p:cNvGrpSpPr/>
            <p:nvPr/>
          </p:nvGrpSpPr>
          <p:grpSpPr>
            <a:xfrm>
              <a:off x="71228" y="1340768"/>
              <a:ext cx="2052500" cy="1497623"/>
              <a:chOff x="71228" y="1340768"/>
              <a:chExt cx="2052500" cy="1497623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71228" y="1340768"/>
                <a:ext cx="2052499" cy="648072"/>
              </a:xfrm>
              <a:prstGeom prst="roundRect">
                <a:avLst/>
              </a:prstGeom>
              <a:ln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/>
                  <a:t>e-, shaped</a:t>
                </a:r>
              </a:p>
              <a:p>
                <a:pPr algn="ctr"/>
                <a:r>
                  <a:rPr lang="en-US" altLang="zh-CN" dirty="0"/>
                  <a:t>10nC, 45GeV</a:t>
                </a:r>
                <a:endParaRPr lang="zh-CN" altLang="en-US" dirty="0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>
                <a:off x="71228" y="2190319"/>
                <a:ext cx="2052500" cy="648072"/>
              </a:xfrm>
              <a:prstGeom prst="roundRect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/>
                  <a:t>e+</a:t>
                </a:r>
              </a:p>
              <a:p>
                <a:pPr algn="ctr"/>
                <a:r>
                  <a:rPr lang="en-US" altLang="zh-CN" dirty="0"/>
                  <a:t>1.2nC, 2/4GeV</a:t>
                </a:r>
                <a:endParaRPr lang="zh-CN" altLang="en-US" dirty="0"/>
              </a:p>
            </p:txBody>
          </p:sp>
        </p:grpSp>
        <p:sp>
          <p:nvSpPr>
            <p:cNvPr id="18" name="圆角矩形 17"/>
            <p:cNvSpPr/>
            <p:nvPr/>
          </p:nvSpPr>
          <p:spPr>
            <a:xfrm>
              <a:off x="2453608" y="1772816"/>
              <a:ext cx="2805862" cy="648072"/>
            </a:xfrm>
            <a:prstGeom prst="roundRect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Transverse non-uniform</a:t>
              </a:r>
            </a:p>
            <a:p>
              <a:pPr algn="ctr"/>
              <a:r>
                <a:rPr lang="en-US" altLang="zh-CN" dirty="0" smtClean="0"/>
                <a:t>Plasma column</a:t>
              </a:r>
              <a:r>
                <a:rPr lang="zh-CN" altLang="en-US" dirty="0" smtClean="0"/>
                <a:t> </a:t>
              </a:r>
              <a:endParaRPr lang="zh-CN" altLang="en-US" dirty="0"/>
            </a:p>
          </p:txBody>
        </p:sp>
        <p:cxnSp>
          <p:nvCxnSpPr>
            <p:cNvPr id="20" name="直接连接符 19"/>
            <p:cNvCxnSpPr>
              <a:stCxn id="25" idx="3"/>
              <a:endCxn id="18" idx="1"/>
            </p:cNvCxnSpPr>
            <p:nvPr/>
          </p:nvCxnSpPr>
          <p:spPr>
            <a:xfrm>
              <a:off x="2123727" y="1664804"/>
              <a:ext cx="329881" cy="43204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>
              <a:stCxn id="26" idx="3"/>
              <a:endCxn id="18" idx="1"/>
            </p:cNvCxnSpPr>
            <p:nvPr/>
          </p:nvCxnSpPr>
          <p:spPr>
            <a:xfrm flipV="1">
              <a:off x="2123728" y="2096852"/>
              <a:ext cx="329880" cy="41750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圆角矩形 22"/>
            <p:cNvSpPr/>
            <p:nvPr/>
          </p:nvSpPr>
          <p:spPr>
            <a:xfrm>
              <a:off x="5508104" y="1772816"/>
              <a:ext cx="1800200" cy="648072"/>
            </a:xfrm>
            <a:prstGeom prst="roundRec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/>
                <a:t>e+</a:t>
              </a:r>
            </a:p>
            <a:p>
              <a:pPr algn="ctr"/>
              <a:r>
                <a:rPr lang="en-US" altLang="zh-CN" dirty="0"/>
                <a:t>1nC, 45GeV</a:t>
              </a:r>
              <a:endParaRPr lang="zh-CN" altLang="en-US" dirty="0"/>
            </a:p>
          </p:txBody>
        </p:sp>
        <p:cxnSp>
          <p:nvCxnSpPr>
            <p:cNvPr id="24" name="直接连接符 23"/>
            <p:cNvCxnSpPr>
              <a:stCxn id="18" idx="3"/>
              <a:endCxn id="23" idx="1"/>
            </p:cNvCxnSpPr>
            <p:nvPr/>
          </p:nvCxnSpPr>
          <p:spPr>
            <a:xfrm>
              <a:off x="5259470" y="2096852"/>
              <a:ext cx="24863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AutoShape 2" descr="https://wx.qq.com/cgi-bin/mmwebwx-bin/webwxgetmsgimg?&amp;MsgID=8904899152255926380&amp;skey=%40crypt_5ef69a21_7281c90cd66912b4dcbb1a543f4e3d7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2852936"/>
            <a:ext cx="3446009" cy="27508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灯片编号占位符 1"/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23</a:t>
            </a:fld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18397573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5"/>
          <p:cNvSpPr txBox="1"/>
          <p:nvPr/>
        </p:nvSpPr>
        <p:spPr>
          <a:xfrm>
            <a:off x="823664" y="228475"/>
            <a:ext cx="7924800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Aft>
                <a:spcPct val="30000"/>
              </a:spcAft>
              <a:buClr>
                <a:schemeClr val="folHlink"/>
              </a:buClr>
              <a:buSzPct val="80000"/>
              <a:buFont typeface="Wingdings" pitchFamily="2" charset="2"/>
              <a:buChar char="n"/>
            </a:pP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III.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>
                <a:solidFill>
                  <a:srgbClr val="0070C0"/>
                </a:solidFill>
              </a:rPr>
              <a:t>Accelerator</a:t>
            </a:r>
            <a:r>
              <a:rPr lang="zh-CN" altLang="en-US" sz="2800" b="1" dirty="0">
                <a:solidFill>
                  <a:srgbClr val="0070C0"/>
                </a:solidFill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</a:rPr>
              <a:t>design</a:t>
            </a:r>
            <a:r>
              <a:rPr lang="zh-CN" altLang="en-US" sz="2800" b="1" dirty="0" smtClean="0">
                <a:solidFill>
                  <a:srgbClr val="0070C0"/>
                </a:solidFill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</a:rPr>
              <a:t>and</a:t>
            </a:r>
            <a:r>
              <a:rPr lang="zh-CN" altLang="en-US" sz="2800" b="1" dirty="0" smtClean="0">
                <a:solidFill>
                  <a:srgbClr val="0070C0"/>
                </a:solidFill>
              </a:rPr>
              <a:t> </a:t>
            </a:r>
            <a:r>
              <a:rPr lang="en-US" altLang="zh-CN" sz="2800" b="1" dirty="0">
                <a:solidFill>
                  <a:srgbClr val="0070C0"/>
                </a:solidFill>
              </a:rPr>
              <a:t>optimization</a:t>
            </a:r>
          </a:p>
          <a:p>
            <a:pPr algn="ctr"/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sp>
        <p:nvSpPr>
          <p:cNvPr id="3" name="灯片编号占位符 1"/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24</a:t>
            </a:fld>
            <a:endParaRPr lang="zh-CN" altLang="en-US" sz="1400" b="1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60000" y="1080000"/>
            <a:ext cx="8242177" cy="470058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ü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Goal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Generation of 15nC (or more) 10GeV shaped bunches for driving HTR PWFA; Generation of positron beam with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1nC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charge, 10mm </a:t>
            </a:r>
            <a:r>
              <a:rPr lang="en-US" altLang="zh-CN" sz="1800" b="1" kern="0" dirty="0" err="1" smtClean="0">
                <a:solidFill>
                  <a:srgbClr val="000066"/>
                </a:solidFill>
                <a:latin typeface="Times New Roman" pitchFamily="18" charset="0"/>
              </a:rPr>
              <a:t>mrad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or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less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normalized </a:t>
            </a:r>
            <a:r>
              <a:rPr lang="en-US" altLang="zh-CN" sz="1800" b="1" kern="0" dirty="0" err="1" smtClean="0">
                <a:solidFill>
                  <a:srgbClr val="000066"/>
                </a:solidFill>
                <a:latin typeface="Times New Roman" pitchFamily="18" charset="0"/>
              </a:rPr>
              <a:t>emittance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short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bunch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(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~100fs)</a:t>
            </a: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1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Do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determine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the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beam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and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accelerator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parameters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design of gun, </a:t>
            </a:r>
            <a:r>
              <a:rPr lang="en-US" altLang="zh-CN" sz="1800" kern="0" dirty="0" err="1">
                <a:solidFill>
                  <a:srgbClr val="000066"/>
                </a:solidFill>
                <a:latin typeface="Times New Roman" pitchFamily="18" charset="0"/>
              </a:rPr>
              <a:t>L</a:t>
            </a:r>
            <a:r>
              <a:rPr lang="en-US" altLang="zh-CN" sz="1800" kern="0" dirty="0" err="1" smtClean="0">
                <a:solidFill>
                  <a:srgbClr val="000066"/>
                </a:solidFill>
                <a:latin typeface="Times New Roman" pitchFamily="18" charset="0"/>
              </a:rPr>
              <a:t>inac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, and positron beam line </a:t>
            </a: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800" b="1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Tech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endParaRPr lang="en-US" altLang="zh-CN" sz="1800" b="1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lvl="1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Detailed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beam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line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simulations</a:t>
            </a:r>
            <a:r>
              <a:rPr lang="zh-CN" altLang="en-US" sz="1600" kern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with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tolerance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check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endParaRPr lang="en-US" altLang="zh-CN" sz="1600" kern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lvl="1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Iteration loop</a:t>
            </a:r>
            <a:r>
              <a:rPr lang="en-US" altLang="zh-CN" sz="1600" kern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: </a:t>
            </a:r>
            <a:r>
              <a:rPr lang="en-US" altLang="zh-CN" sz="1600" kern="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Booster</a:t>
            </a:r>
            <a:r>
              <a:rPr lang="en-US" altLang="zh-CN" sz="1600" kern="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sym typeface="Wingdings" panose="05000000000000000000" pitchFamily="2" charset="2"/>
              </a:rPr>
              <a:t>plasma</a:t>
            </a:r>
            <a:r>
              <a:rPr lang="en-US" altLang="zh-CN" sz="1600" kern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sym typeface="Wingdings" panose="05000000000000000000" pitchFamily="2" charset="2"/>
              </a:rPr>
              <a:t> </a:t>
            </a:r>
            <a:r>
              <a:rPr lang="en-US" altLang="zh-CN" sz="1600" kern="0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sym typeface="Wingdings" panose="05000000000000000000" pitchFamily="2" charset="2"/>
              </a:rPr>
              <a:t>injectorLinac</a:t>
            </a:r>
            <a:r>
              <a:rPr lang="en-US" altLang="zh-CN" sz="1600" kern="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sym typeface="Wingdings" panose="05000000000000000000" pitchFamily="2" charset="2"/>
              </a:rPr>
              <a:t>gun</a:t>
            </a:r>
            <a:endParaRPr lang="en-US" altLang="zh-CN" sz="1600" kern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lvl="1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Collaboration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with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FACET</a:t>
            </a:r>
            <a:r>
              <a:rPr lang="en-US" altLang="zh-CN" sz="1600" kern="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-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II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design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endParaRPr lang="en-US" altLang="zh-CN" sz="11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How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Check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endParaRPr lang="en-US" altLang="zh-CN" sz="1600" kern="0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marL="800100" lvl="1" indent="-342900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Giving detailed design of gun, </a:t>
            </a:r>
            <a:r>
              <a:rPr lang="en-US" altLang="zh-CN" sz="1600" kern="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Linac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and positron beam line with tolerance check. </a:t>
            </a:r>
            <a:endParaRPr lang="en-US" altLang="zh-CN" sz="1100" kern="0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100" u="sng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u="sng" kern="0" dirty="0" smtClean="0">
                <a:solidFill>
                  <a:srgbClr val="000066"/>
                </a:solidFill>
                <a:latin typeface="Times New Roman" pitchFamily="18" charset="0"/>
              </a:rPr>
              <a:t>Expecting</a:t>
            </a:r>
            <a:r>
              <a:rPr lang="zh-CN" altLang="en-US" sz="1800" b="1" u="sng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u="sng" kern="0" dirty="0" smtClean="0">
                <a:solidFill>
                  <a:srgbClr val="000066"/>
                </a:solidFill>
                <a:latin typeface="Times New Roman" pitchFamily="18" charset="0"/>
              </a:rPr>
              <a:t>timeline</a:t>
            </a:r>
            <a:r>
              <a:rPr lang="zh-CN" altLang="en-US" sz="1800" b="1" u="sng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r>
              <a:rPr lang="en-US" altLang="zh-CN" sz="1800" u="sng" kern="0" dirty="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zh-CN" altLang="en-US" sz="1800" u="sng" kern="0" dirty="0">
                <a:solidFill>
                  <a:srgbClr val="000066"/>
                </a:solidFill>
                <a:latin typeface="Times New Roman" pitchFamily="18" charset="0"/>
              </a:rPr>
              <a:t>）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2019.12 (V1) 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；</a:t>
            </a:r>
            <a:r>
              <a:rPr lang="en-US" altLang="zh-CN" sz="1800" u="sng" kern="0" dirty="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zh-CN" altLang="en-US" sz="1800" u="sng" kern="0" dirty="0">
                <a:solidFill>
                  <a:srgbClr val="000066"/>
                </a:solidFill>
                <a:latin typeface="Times New Roman" pitchFamily="18" charset="0"/>
              </a:rPr>
              <a:t>）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2021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.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12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(V2, final)</a:t>
            </a:r>
            <a:endParaRPr lang="en-US" altLang="zh-CN" sz="1800" u="sng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8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8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2000" kern="0" dirty="0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7652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>
            <a:extLst>
              <a:ext uri="{FF2B5EF4-FFF2-40B4-BE49-F238E27FC236}">
                <a16:creationId xmlns:a16="http://schemas.microsoft.com/office/drawing/2014/main" xmlns="" id="{E6F78EB1-6B7A-4A36-BF59-1BC5E775C38F}"/>
              </a:ext>
            </a:extLst>
          </p:cNvPr>
          <p:cNvSpPr txBox="1"/>
          <p:nvPr/>
        </p:nvSpPr>
        <p:spPr>
          <a:xfrm>
            <a:off x="609600" y="321556"/>
            <a:ext cx="80668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0070C0"/>
                </a:solidFill>
                <a:latin typeface="+mj-lt"/>
                <a:ea typeface="+mj-ea"/>
              </a:defRPr>
            </a:lvl1pPr>
          </a:lstStyle>
          <a:p>
            <a:r>
              <a:rPr lang="zh-CN" altLang="en-US" dirty="0"/>
              <a:t>   </a:t>
            </a:r>
            <a:r>
              <a:rPr lang="en-US" altLang="zh-CN" dirty="0" smtClean="0"/>
              <a:t>CEPC Plasma Injector beam requirements </a:t>
            </a:r>
            <a:endParaRPr lang="zh-CN" altLang="en-US" dirty="0"/>
          </a:p>
        </p:txBody>
      </p:sp>
      <p:sp>
        <p:nvSpPr>
          <p:cNvPr id="5" name="灯片编号占位符 1">
            <a:extLst>
              <a:ext uri="{FF2B5EF4-FFF2-40B4-BE49-F238E27FC236}">
                <a16:creationId xmlns:a16="http://schemas.microsoft.com/office/drawing/2014/main" xmlns="" id="{1643925B-E75A-4BD0-BDB6-DD10572AFA7E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25</a:t>
            </a:fld>
            <a:endParaRPr lang="zh-CN" altLang="en-US" sz="1400" b="1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C997E49B-2B9F-4D0F-87C5-C7E6D4A6B8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764" y="1221540"/>
            <a:ext cx="8818388" cy="2207460"/>
          </a:xfrm>
          <a:prstGeom prst="rect">
            <a:avLst/>
          </a:prstGeom>
        </p:spPr>
      </p:pic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D416463A-7FC4-4B9D-B699-D4C714C55726}"/>
              </a:ext>
            </a:extLst>
          </p:cNvPr>
          <p:cNvSpPr/>
          <p:nvPr/>
        </p:nvSpPr>
        <p:spPr>
          <a:xfrm>
            <a:off x="188796" y="1180988"/>
            <a:ext cx="1152000" cy="1764000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22C5B2B3-9D73-496D-9DC7-D96F88003B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35696" y="3573016"/>
            <a:ext cx="3043327" cy="2880000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xmlns="" id="{E8109D09-5987-4BD5-A788-BF8BD41128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2080" y="3573016"/>
            <a:ext cx="3583685" cy="2880000"/>
          </a:xfrm>
          <a:prstGeom prst="rect">
            <a:avLst/>
          </a:prstGeom>
        </p:spPr>
      </p:pic>
      <p:sp>
        <p:nvSpPr>
          <p:cNvPr id="23" name="文本框 4">
            <a:extLst>
              <a:ext uri="{FF2B5EF4-FFF2-40B4-BE49-F238E27FC236}">
                <a16:creationId xmlns:a16="http://schemas.microsoft.com/office/drawing/2014/main" xmlns="" id="{BD06A023-9F10-4BF2-8E6C-F637773B0BFE}"/>
              </a:ext>
            </a:extLst>
          </p:cNvPr>
          <p:cNvSpPr txBox="1"/>
          <p:nvPr/>
        </p:nvSpPr>
        <p:spPr>
          <a:xfrm>
            <a:off x="304931" y="3140968"/>
            <a:ext cx="2626823" cy="1077218"/>
          </a:xfrm>
          <a:prstGeom prst="rect">
            <a:avLst/>
          </a:prstGeom>
          <a:noFill/>
          <a:ln w="254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zh-CN" sz="1600" b="1" dirty="0"/>
              <a:t>e- Gun Main Factor: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b="1" dirty="0">
                <a:solidFill>
                  <a:srgbClr val="FF0000"/>
                </a:solidFill>
              </a:rPr>
              <a:t>High bunch charge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b="1" dirty="0">
                <a:solidFill>
                  <a:srgbClr val="0000FF"/>
                </a:solidFill>
              </a:rPr>
              <a:t>Longitudinal shaping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b="1" dirty="0">
                <a:solidFill>
                  <a:srgbClr val="FF9900"/>
                </a:solidFill>
              </a:rPr>
              <a:t>Low emittance</a:t>
            </a:r>
            <a:endParaRPr lang="zh-CN" altLang="en-US" sz="1600" b="1" dirty="0" err="1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99124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09600" y="321556"/>
            <a:ext cx="87149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0070C0"/>
                </a:solidFill>
                <a:latin typeface="+mj-lt"/>
                <a:ea typeface="+mj-ea"/>
              </a:defRPr>
            </a:lvl1pPr>
          </a:lstStyle>
          <a:p>
            <a:r>
              <a:rPr lang="zh-CN" altLang="en-US" dirty="0"/>
              <a:t>   </a:t>
            </a:r>
            <a:r>
              <a:rPr lang="en-US" altLang="zh-CN" dirty="0" smtClean="0"/>
              <a:t>Large Charge Photon</a:t>
            </a:r>
            <a:r>
              <a:rPr lang="zh-CN" altLang="zh-CN" dirty="0"/>
              <a:t> </a:t>
            </a:r>
            <a:r>
              <a:rPr lang="en-US" altLang="zh-CN" dirty="0" smtClean="0"/>
              <a:t>gun —</a:t>
            </a:r>
            <a:r>
              <a:rPr lang="en-US" altLang="zh-CN" dirty="0"/>
              <a:t>KEKB, S-</a:t>
            </a:r>
            <a:r>
              <a:rPr lang="en-US" altLang="zh-CN" dirty="0" smtClean="0"/>
              <a:t>band</a:t>
            </a:r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888" y="1196752"/>
            <a:ext cx="8725531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1487" y="5589240"/>
            <a:ext cx="885825" cy="60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802" y="5517232"/>
            <a:ext cx="502774" cy="428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灯片编号占位符 1"/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26</a:t>
            </a:fld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403698929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67544" y="321556"/>
            <a:ext cx="8676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0070C0"/>
                </a:solidFill>
                <a:latin typeface="+mj-lt"/>
                <a:ea typeface="+mj-ea"/>
              </a:defRPr>
            </a:lvl1pPr>
          </a:lstStyle>
          <a:p>
            <a:r>
              <a:rPr lang="zh-CN" altLang="en-US" dirty="0"/>
              <a:t>   </a:t>
            </a:r>
            <a:r>
              <a:rPr lang="en-US" altLang="zh-CN" dirty="0"/>
              <a:t>Large Charge Photon</a:t>
            </a:r>
            <a:r>
              <a:rPr lang="zh-CN" altLang="zh-CN" dirty="0"/>
              <a:t> </a:t>
            </a:r>
            <a:r>
              <a:rPr lang="en-US" altLang="zh-CN" dirty="0" err="1" smtClean="0"/>
              <a:t>gun:Argonne</a:t>
            </a:r>
            <a:r>
              <a:rPr lang="en-US" altLang="zh-CN" dirty="0"/>
              <a:t>, </a:t>
            </a:r>
            <a:r>
              <a:rPr lang="en-US" altLang="zh-CN" dirty="0" smtClean="0"/>
              <a:t>L-band</a:t>
            </a:r>
            <a:r>
              <a:rPr lang="zh-CN" altLang="en-US" dirty="0"/>
              <a:t>（</a:t>
            </a:r>
            <a:r>
              <a:rPr lang="zh-CN" altLang="en-US" dirty="0">
                <a:solidFill>
                  <a:srgbClr val="FF0000"/>
                </a:solidFill>
              </a:rPr>
              <a:t>√</a:t>
            </a:r>
            <a:r>
              <a:rPr lang="zh-CN" altLang="en-US" dirty="0"/>
              <a:t>）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246" y="1180127"/>
            <a:ext cx="8895320" cy="4553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2741" y="4941168"/>
            <a:ext cx="8858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387520"/>
            <a:ext cx="502096" cy="44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灯片编号占位符 1"/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27</a:t>
            </a:fld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74237600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09600" y="321556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0070C0"/>
                </a:solidFill>
                <a:latin typeface="+mj-lt"/>
                <a:ea typeface="+mj-ea"/>
              </a:defRPr>
            </a:lvl1pPr>
          </a:lstStyle>
          <a:p>
            <a:r>
              <a:rPr lang="zh-CN" altLang="en-US" dirty="0"/>
              <a:t>   </a:t>
            </a:r>
            <a:r>
              <a:rPr lang="en-US" altLang="zh-CN" dirty="0" smtClean="0"/>
              <a:t>Shaped bunch —</a:t>
            </a:r>
            <a:r>
              <a:rPr lang="en-US" altLang="zh-CN" dirty="0"/>
              <a:t>Laser Shaping</a:t>
            </a:r>
            <a:r>
              <a:rPr lang="zh-CN" altLang="en-US" dirty="0"/>
              <a:t>（</a:t>
            </a:r>
            <a:r>
              <a:rPr lang="zh-CN" altLang="en-US" dirty="0">
                <a:solidFill>
                  <a:srgbClr val="FF0000"/>
                </a:solidFill>
              </a:rPr>
              <a:t>√</a:t>
            </a:r>
            <a:r>
              <a:rPr lang="zh-CN" altLang="en-US" dirty="0"/>
              <a:t>）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1223128"/>
            <a:ext cx="8640000" cy="4195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2342" y="4745282"/>
            <a:ext cx="8858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4581128"/>
            <a:ext cx="442912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灯片编号占位符 1"/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28</a:t>
            </a:fld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69488480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3B27E258-E129-473B-AD66-EA819A638C6F}"/>
              </a:ext>
            </a:extLst>
          </p:cNvPr>
          <p:cNvSpPr txBox="1"/>
          <p:nvPr/>
        </p:nvSpPr>
        <p:spPr>
          <a:xfrm>
            <a:off x="609600" y="321556"/>
            <a:ext cx="853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0070C0"/>
                </a:solidFill>
                <a:latin typeface="+mj-lt"/>
                <a:ea typeface="+mj-ea"/>
              </a:defRPr>
            </a:lvl1pPr>
          </a:lstStyle>
          <a:p>
            <a:r>
              <a:rPr lang="zh-CN" altLang="en-US" dirty="0"/>
              <a:t>   </a:t>
            </a:r>
            <a:r>
              <a:rPr lang="en-US" altLang="zh-CN" dirty="0" smtClean="0"/>
              <a:t>e- Gun requirement and preliminary design</a:t>
            </a:r>
            <a:endParaRPr lang="zh-CN" altLang="en-US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7DF9FFC3-23DF-450E-95AC-AF61A626DE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2226"/>
            <a:ext cx="9144000" cy="2347975"/>
          </a:xfrm>
          <a:prstGeom prst="rect">
            <a:avLst/>
          </a:prstGeom>
        </p:spPr>
      </p:pic>
      <p:sp>
        <p:nvSpPr>
          <p:cNvPr id="11" name="灯片编号占位符 1">
            <a:extLst>
              <a:ext uri="{FF2B5EF4-FFF2-40B4-BE49-F238E27FC236}">
                <a16:creationId xmlns:a16="http://schemas.microsoft.com/office/drawing/2014/main" xmlns="" id="{B84EE2EE-3D63-4A45-8C45-01D7E01C2004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29</a:t>
            </a:fld>
            <a:endParaRPr lang="zh-CN" altLang="en-US" sz="1400" b="1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47" b="6955"/>
          <a:stretch/>
        </p:blipFill>
        <p:spPr>
          <a:xfrm>
            <a:off x="144016" y="3447640"/>
            <a:ext cx="5045952" cy="2446714"/>
          </a:xfrm>
          <a:prstGeom prst="rect">
            <a:avLst/>
          </a:prstGeom>
        </p:spPr>
      </p:pic>
      <p:pic>
        <p:nvPicPr>
          <p:cNvPr id="17" name="内容占位符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3329241"/>
            <a:ext cx="4392488" cy="2407364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7211912" y="3585208"/>
            <a:ext cx="72000" cy="18722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652120" y="3585208"/>
            <a:ext cx="1559792" cy="17160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7740352" y="3737608"/>
            <a:ext cx="648072" cy="105954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7740352" y="3737608"/>
            <a:ext cx="0" cy="171980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接连接符 51"/>
          <p:cNvCxnSpPr/>
          <p:nvPr/>
        </p:nvCxnSpPr>
        <p:spPr>
          <a:xfrm>
            <a:off x="8388424" y="4797152"/>
            <a:ext cx="0" cy="66979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矩形 54"/>
          <p:cNvSpPr/>
          <p:nvPr/>
        </p:nvSpPr>
        <p:spPr>
          <a:xfrm>
            <a:off x="683568" y="5867951"/>
            <a:ext cx="388843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smtClean="0"/>
              <a:t>Bunch compressor lattice before main </a:t>
            </a:r>
            <a:r>
              <a:rPr lang="en-US" altLang="zh-CN" sz="1400" dirty="0" err="1" smtClean="0"/>
              <a:t>linac</a:t>
            </a:r>
            <a:endParaRPr lang="zh-CN" altLang="en-US" sz="1400" dirty="0"/>
          </a:p>
        </p:txBody>
      </p:sp>
      <p:sp>
        <p:nvSpPr>
          <p:cNvPr id="56" name="矩形 55"/>
          <p:cNvSpPr/>
          <p:nvPr/>
        </p:nvSpPr>
        <p:spPr>
          <a:xfrm>
            <a:off x="4953776" y="5775277"/>
            <a:ext cx="408272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400" dirty="0" smtClean="0"/>
              <a:t>Required (</a:t>
            </a:r>
            <a:r>
              <a:rPr lang="en-US" altLang="zh-CN" sz="1400" dirty="0" smtClean="0">
                <a:solidFill>
                  <a:srgbClr val="FF0000"/>
                </a:solidFill>
              </a:rPr>
              <a:t>red</a:t>
            </a:r>
            <a:r>
              <a:rPr lang="en-US" altLang="zh-CN" sz="1400" dirty="0" smtClean="0"/>
              <a:t>) and simulated (</a:t>
            </a:r>
            <a:r>
              <a:rPr lang="en-US" altLang="zh-CN" sz="1400" dirty="0" smtClean="0">
                <a:solidFill>
                  <a:srgbClr val="0070C0"/>
                </a:solidFill>
              </a:rPr>
              <a:t>blue</a:t>
            </a:r>
            <a:r>
              <a:rPr lang="en-US" altLang="zh-CN" sz="1400" dirty="0" smtClean="0"/>
              <a:t>) beam profile</a:t>
            </a:r>
            <a:endParaRPr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63822422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>
            <a:extLst>
              <a:ext uri="{FF2B5EF4-FFF2-40B4-BE49-F238E27FC236}">
                <a16:creationId xmlns:a16="http://schemas.microsoft.com/office/drawing/2014/main" xmlns="" id="{AEA007BC-7CC0-48C5-A78F-E134CC7E6B6C}"/>
              </a:ext>
            </a:extLst>
          </p:cNvPr>
          <p:cNvSpPr txBox="1"/>
          <p:nvPr/>
        </p:nvSpPr>
        <p:spPr>
          <a:xfrm>
            <a:off x="609600" y="321556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Background: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CEPC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94038AB1-B8CE-48B6-AD84-40A0B10DD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2" y="1167674"/>
            <a:ext cx="5531600" cy="452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D96B693-1146-47A7-973E-BC8271AD73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9104" y="1015140"/>
            <a:ext cx="3419872" cy="4903003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3F114284-6158-45A5-B5FD-95C79C126595}"/>
              </a:ext>
            </a:extLst>
          </p:cNvPr>
          <p:cNvSpPr txBox="1"/>
          <p:nvPr/>
        </p:nvSpPr>
        <p:spPr>
          <a:xfrm>
            <a:off x="467544" y="6046470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CDR (Acc.) International Review @ 2018.6.28-6.30 &amp; Final Released @ 2018.9.2 </a:t>
            </a:r>
          </a:p>
        </p:txBody>
      </p:sp>
      <p:sp>
        <p:nvSpPr>
          <p:cNvPr id="8" name="灯片编号占位符 1">
            <a:extLst>
              <a:ext uri="{FF2B5EF4-FFF2-40B4-BE49-F238E27FC236}">
                <a16:creationId xmlns:a16="http://schemas.microsoft.com/office/drawing/2014/main" xmlns="" id="{56715873-59DF-4B7D-9397-595219FAEBA2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3</a:t>
            </a:fld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03492687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>
            <a:extLst>
              <a:ext uri="{FF2B5EF4-FFF2-40B4-BE49-F238E27FC236}">
                <a16:creationId xmlns="" xmlns:a16="http://schemas.microsoft.com/office/drawing/2014/main" id="{9633CAB2-1DBD-4235-AA7E-6B1DE8F5204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81" t="5270" r="4961" b="4065"/>
          <a:stretch/>
        </p:blipFill>
        <p:spPr>
          <a:xfrm>
            <a:off x="102730" y="3893377"/>
            <a:ext cx="4613286" cy="2586236"/>
          </a:xfrm>
          <a:prstGeom prst="rect">
            <a:avLst/>
          </a:prstGeom>
        </p:spPr>
      </p:pic>
      <p:pic>
        <p:nvPicPr>
          <p:cNvPr id="4" name="Content Placeholder 4">
            <a:extLst>
              <a:ext uri="{FF2B5EF4-FFF2-40B4-BE49-F238E27FC236}">
                <a16:creationId xmlns="" xmlns:a16="http://schemas.microsoft.com/office/drawing/2014/main" id="{B2B61085-E12E-4DFE-9808-48683618D8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3223" r="11227" b="6881"/>
          <a:stretch/>
        </p:blipFill>
        <p:spPr>
          <a:xfrm>
            <a:off x="179512" y="1052736"/>
            <a:ext cx="3955666" cy="2751692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E948E846-4960-4AEA-9FF0-C77FB6D961AC}"/>
              </a:ext>
            </a:extLst>
          </p:cNvPr>
          <p:cNvSpPr txBox="1"/>
          <p:nvPr/>
        </p:nvSpPr>
        <p:spPr>
          <a:xfrm>
            <a:off x="609599" y="321556"/>
            <a:ext cx="8570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0070C0"/>
                </a:solidFill>
                <a:latin typeface="+mj-lt"/>
                <a:ea typeface="+mj-ea"/>
              </a:defRPr>
            </a:lvl1pPr>
          </a:lstStyle>
          <a:p>
            <a:r>
              <a:rPr lang="zh-CN" altLang="en-US" dirty="0"/>
              <a:t>   </a:t>
            </a:r>
            <a:r>
              <a:rPr lang="en-US" altLang="zh-CN" dirty="0"/>
              <a:t>Linac optimization for ideal beams</a:t>
            </a:r>
            <a:endParaRPr lang="zh-CN" altLang="en-US" dirty="0"/>
          </a:p>
        </p:txBody>
      </p:sp>
      <p:pic>
        <p:nvPicPr>
          <p:cNvPr id="2" name="Content Placeholder 4">
            <a:extLst>
              <a:ext uri="{FF2B5EF4-FFF2-40B4-BE49-F238E27FC236}">
                <a16:creationId xmlns="" xmlns:a16="http://schemas.microsoft.com/office/drawing/2014/main" id="{323BC44B-07E5-4497-93B6-D4429325D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3211" y="1052736"/>
            <a:ext cx="4541277" cy="2755021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="" xmlns:a16="http://schemas.microsoft.com/office/drawing/2014/main" id="{45AE8028-52C6-46E2-9792-0B264CEAC280}"/>
              </a:ext>
            </a:extLst>
          </p:cNvPr>
          <p:cNvSpPr/>
          <p:nvPr/>
        </p:nvSpPr>
        <p:spPr>
          <a:xfrm>
            <a:off x="4716016" y="3933056"/>
            <a:ext cx="4325254" cy="2365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Aft>
                <a:spcPts val="1200"/>
              </a:spcAft>
              <a:buClrTx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L-band photocathode rf gun under design.</a:t>
            </a:r>
          </a:p>
          <a:p>
            <a:pPr algn="just">
              <a:lnSpc>
                <a:spcPct val="120000"/>
              </a:lnSpc>
              <a:buClrTx/>
            </a:pP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Finished the preliminary linac design and the end-to-end simulation (e- gun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FFS). Beam distribution improved but 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can not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 the requirements yet. </a:t>
            </a:r>
          </a:p>
          <a:p>
            <a:pPr algn="just">
              <a:lnSpc>
                <a:spcPct val="120000"/>
              </a:lnSpc>
              <a:spcBef>
                <a:spcPts val="1200"/>
              </a:spcBef>
              <a:buClrTx/>
            </a:pP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NEED MORE OPTIMIZATIONS </a:t>
            </a:r>
            <a:endParaRPr lang="zh-CN" altLang="en-US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8">
                <a:extLst>
                  <a:ext uri="{FF2B5EF4-FFF2-40B4-BE49-F238E27FC236}">
                    <a16:creationId xmlns="" xmlns:a16="http://schemas.microsoft.com/office/drawing/2014/main" id="{DBB00AB0-7A46-496F-9FC2-EDF28FB8BF1A}"/>
                  </a:ext>
                </a:extLst>
              </p:cNvPr>
              <p:cNvSpPr txBox="1"/>
              <p:nvPr/>
            </p:nvSpPr>
            <p:spPr>
              <a:xfrm>
                <a:off x="4716017" y="1101264"/>
                <a:ext cx="4248471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1400" b="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US" altLang="zh-CN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b>
                      </m:sSub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=156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d>
                        <m:dPr>
                          <m:ctrlPr>
                            <a:rPr lang="en-US" altLang="zh-CN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zh-CN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  <m:r>
                            <a:rPr lang="en-US" altLang="zh-CN" sz="1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1.0</m:t>
                          </m:r>
                        </m:e>
                      </m:d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→14.6 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𝑚𝑚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 (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2.0)</m:t>
                      </m:r>
                    </m:oMath>
                  </m:oMathPara>
                </a14:m>
                <a:endParaRPr lang="zh-CN" altLang="en-US" sz="800" b="0" dirty="0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8" name="TextBox 8">
                <a:extLst>
                  <a:ext uri="{FF2B5EF4-FFF2-40B4-BE49-F238E27FC236}">
                    <a16:creationId xmlns:a16="http://schemas.microsoft.com/office/drawing/2014/main" id="{DBB00AB0-7A46-496F-9FC2-EDF28FB8BF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6017" y="1101264"/>
                <a:ext cx="4248471" cy="215444"/>
              </a:xfrm>
              <a:prstGeom prst="rect">
                <a:avLst/>
              </a:prstGeom>
              <a:blipFill>
                <a:blip r:embed="rId5"/>
                <a:stretch>
                  <a:fillRect b="-31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0473D41A-9E79-4063-8BDB-79E1F30C2DE2}"/>
                  </a:ext>
                </a:extLst>
              </p:cNvPr>
              <p:cNvSpPr txBox="1"/>
              <p:nvPr/>
            </p:nvSpPr>
            <p:spPr>
              <a:xfrm>
                <a:off x="107504" y="1125324"/>
                <a:ext cx="4248471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 fontAlgn="auto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𝐴𝑠𝑠𝑢𝑚𝑖𝑛𝑔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𝑛𝑜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𝑐𝑜𝑢𝑝𝑖𝑙𝑛𝑔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𝑏𝑒𝑡𝑤𝑒𝑒𝑛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1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𝑑𝑖𝑟𝑒𝑐𝑡𝑖𝑜𝑛</m:t>
                      </m:r>
                    </m:oMath>
                  </m:oMathPara>
                </a14:m>
                <a:endParaRPr lang="zh-CN" altLang="en-US" sz="800" b="0" dirty="0">
                  <a:solidFill>
                    <a:schemeClr val="bg1"/>
                  </a:solidFill>
                  <a:latin typeface="Calibri" panose="020F0502020204030204"/>
                  <a:ea typeface="宋体" panose="02010600030101010101" pitchFamily="2" charset="-122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473D41A-9E79-4063-8BDB-79E1F30C2D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1125324"/>
                <a:ext cx="4248471" cy="215444"/>
              </a:xfrm>
              <a:prstGeom prst="rect">
                <a:avLst/>
              </a:prstGeom>
              <a:blipFill>
                <a:blip r:embed="rId6"/>
                <a:stretch>
                  <a:fillRect b="-314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DD44B62-2276-4D8B-B122-E742FA7116E3}"/>
              </a:ext>
            </a:extLst>
          </p:cNvPr>
          <p:cNvSpPr/>
          <p:nvPr/>
        </p:nvSpPr>
        <p:spPr>
          <a:xfrm>
            <a:off x="4427984" y="6207115"/>
            <a:ext cx="453650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000" b="1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Optimized by Dr. Cai Meng (2020)</a:t>
            </a:r>
            <a:endParaRPr lang="zh-CN" altLang="en-US" sz="1000" b="1" dirty="0"/>
          </a:p>
        </p:txBody>
      </p:sp>
      <p:sp>
        <p:nvSpPr>
          <p:cNvPr id="11" name="灯片编号占位符 1">
            <a:extLst>
              <a:ext uri="{FF2B5EF4-FFF2-40B4-BE49-F238E27FC236}">
                <a16:creationId xmlns="" xmlns:a16="http://schemas.microsoft.com/office/drawing/2014/main" id="{BE15921F-6622-4A85-B5F3-AFF2BE226380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30</a:t>
            </a:fld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416357544"/>
      </p:ext>
    </p:extLst>
  </p:cSld>
  <p:clrMapOvr>
    <a:masterClrMapping/>
  </p:clrMapOvr>
  <p:transition xmlns:p14="http://schemas.microsoft.com/office/powerpoint/2010/main"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568085"/>
              </p:ext>
            </p:extLst>
          </p:nvPr>
        </p:nvGraphicFramePr>
        <p:xfrm>
          <a:off x="4644008" y="3140968"/>
          <a:ext cx="424847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RF parameters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RF</a:t>
                      </a:r>
                      <a:r>
                        <a:rPr lang="en-US" altLang="zh-CN" sz="1600" baseline="0" dirty="0"/>
                        <a:t> frequency (MHz)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500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dirty="0"/>
                        <a:t>RF voltage</a:t>
                      </a:r>
                      <a:r>
                        <a:rPr lang="en-US" altLang="zh-CN" sz="1600" baseline="0" dirty="0"/>
                        <a:t> (MV)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1.5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ym typeface="Symbol"/>
                        </a:rPr>
                        <a:t>Energy acceptance by RF(%)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2.1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harmonic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33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734740"/>
              </p:ext>
            </p:extLst>
          </p:nvPr>
        </p:nvGraphicFramePr>
        <p:xfrm>
          <a:off x="4644008" y="1147832"/>
          <a:ext cx="4248472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800" b="1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Wiggler parameters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baseline="0" dirty="0"/>
                        <a:t>Dipole strength (T)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4.8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CN" sz="1600" baseline="0" dirty="0"/>
                        <a:t>Magnetic period (m)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0.2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>
                          <a:sym typeface="Symbol"/>
                        </a:rPr>
                        <a:t>Total length (m)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1.5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600" dirty="0"/>
                        <a:t>average</a:t>
                      </a:r>
                      <a:r>
                        <a:rPr lang="en-US" altLang="zh-CN" sz="1600" baseline="0" dirty="0"/>
                        <a:t> </a:t>
                      </a:r>
                      <a:r>
                        <a:rPr lang="en-US" altLang="zh-CN" sz="1600" baseline="0" dirty="0">
                          <a:sym typeface="Symbol"/>
                        </a:rPr>
                        <a:t>x (m)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/>
                        <a:t>1.3</a:t>
                      </a:r>
                      <a:endParaRPr lang="zh-CN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7" name="文本框 5"/>
          <p:cNvSpPr txBox="1"/>
          <p:nvPr/>
        </p:nvSpPr>
        <p:spPr>
          <a:xfrm>
            <a:off x="609599" y="321556"/>
            <a:ext cx="8570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0070C0"/>
                </a:solidFill>
                <a:latin typeface="+mj-lt"/>
                <a:ea typeface="+mj-ea"/>
              </a:defRPr>
            </a:lvl1pPr>
          </a:lstStyle>
          <a:p>
            <a:r>
              <a:rPr lang="zh-CN" altLang="en-US" dirty="0"/>
              <a:t>   </a:t>
            </a:r>
            <a:r>
              <a:rPr lang="en-US" altLang="zh-CN" dirty="0" smtClean="0"/>
              <a:t>Preliminary design for e+ damping ring</a:t>
            </a:r>
            <a:endParaRPr lang="zh-CN" altLang="en-US" dirty="0"/>
          </a:p>
        </p:txBody>
      </p:sp>
      <p:sp>
        <p:nvSpPr>
          <p:cNvPr id="6" name="灯片编号占位符 1">
            <a:extLst>
              <a:ext uri="{FF2B5EF4-FFF2-40B4-BE49-F238E27FC236}">
                <a16:creationId xmlns:a16="http://schemas.microsoft.com/office/drawing/2014/main" xmlns="" id="{BA0978E5-D4FC-4B55-9F39-EF9EA67B2E78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31</a:t>
            </a:fld>
            <a:endParaRPr lang="zh-CN" altLang="en-US" sz="1400" b="1" dirty="0"/>
          </a:p>
        </p:txBody>
      </p:sp>
      <p:sp>
        <p:nvSpPr>
          <p:cNvPr id="2" name="矩形 1">
            <a:extLst>
              <a:ext uri="{FF2B5EF4-FFF2-40B4-BE49-F238E27FC236}">
                <a16:creationId xmlns:a16="http://schemas.microsoft.com/office/drawing/2014/main" xmlns="" id="{0191C2DC-75C1-447C-ACA2-14663E1D8823}"/>
              </a:ext>
            </a:extLst>
          </p:cNvPr>
          <p:cNvSpPr/>
          <p:nvPr/>
        </p:nvSpPr>
        <p:spPr>
          <a:xfrm>
            <a:off x="4283967" y="5139184"/>
            <a:ext cx="46085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algn="just"/>
            <a:r>
              <a:rPr lang="en-US" altLang="zh-CN" sz="1600" dirty="0"/>
              <a:t>Conceptual design was finished, </a:t>
            </a:r>
            <a:r>
              <a:rPr lang="en-US" altLang="zh-CN" sz="1600" dirty="0" smtClean="0"/>
              <a:t>further lattice optimization is ongoing. Error </a:t>
            </a:r>
            <a:r>
              <a:rPr lang="en-US" altLang="zh-CN" sz="1600" dirty="0"/>
              <a:t>study and </a:t>
            </a:r>
            <a:r>
              <a:rPr lang="en-US" altLang="zh-CN" sz="1600" dirty="0" smtClean="0"/>
              <a:t>correction are needed. Impedance and stability study are also required. </a:t>
            </a:r>
            <a:endParaRPr lang="en-US" altLang="zh-CN" sz="1600" dirty="0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83367"/>
              </p:ext>
            </p:extLst>
          </p:nvPr>
        </p:nvGraphicFramePr>
        <p:xfrm>
          <a:off x="251520" y="1043149"/>
          <a:ext cx="4248470" cy="50903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008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7382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73826">
                  <a:extLst>
                    <a:ext uri="{9D8B030D-6E8A-4147-A177-3AD203B41FA5}">
                      <a16:colId xmlns:a16="http://schemas.microsoft.com/office/drawing/2014/main" xmlns="" val="1982299136"/>
                    </a:ext>
                  </a:extLst>
                </a:gridCol>
              </a:tblGrid>
              <a:tr h="300071"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DR</a:t>
                      </a:r>
                      <a:r>
                        <a:rPr lang="en-US" altLang="zh-CN" sz="1400" baseline="0" dirty="0"/>
                        <a:t> V2.0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current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00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Energy (MeV)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400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400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00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Circumference </a:t>
                      </a:r>
                      <a:r>
                        <a:rPr lang="zh-CN" altLang="en-US" sz="1400" dirty="0"/>
                        <a:t>（</a:t>
                      </a:r>
                      <a:r>
                        <a:rPr lang="en-US" altLang="zh-CN" sz="1400" dirty="0"/>
                        <a:t>m</a:t>
                      </a:r>
                      <a:r>
                        <a:rPr lang="zh-CN" altLang="en-US" sz="1400" dirty="0"/>
                        <a:t>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20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rgbClr val="C00000"/>
                          </a:solidFill>
                        </a:rPr>
                        <a:t>29.62</a:t>
                      </a:r>
                      <a:endParaRPr lang="zh-CN" altLang="en-US" sz="14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00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Bunch number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00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Bending radius (m)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1.5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1.375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00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B0 (T)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0.89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0.97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007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U0 (</a:t>
                      </a:r>
                      <a:r>
                        <a:rPr lang="en-US" altLang="zh-CN" sz="1400" dirty="0" err="1"/>
                        <a:t>keV</a:t>
                      </a:r>
                      <a:r>
                        <a:rPr lang="en-US" altLang="zh-CN" sz="1400" dirty="0"/>
                        <a:t>/turn)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5.0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1.65</a:t>
                      </a: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8303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Damping time x/y/z (</a:t>
                      </a:r>
                      <a:r>
                        <a:rPr lang="en-US" altLang="zh-CN" sz="1400" dirty="0" err="1"/>
                        <a:t>ms</a:t>
                      </a:r>
                      <a:r>
                        <a:rPr lang="en-US" altLang="zh-CN" sz="1400" dirty="0"/>
                        <a:t>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10.7/10.7/5.3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>
                          <a:solidFill>
                            <a:srgbClr val="C00000"/>
                          </a:solidFill>
                        </a:rPr>
                        <a:t>47.7/48.0/24.1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007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sym typeface="Symbol"/>
                        </a:rPr>
                        <a:t></a:t>
                      </a:r>
                      <a:r>
                        <a:rPr lang="en-US" altLang="zh-CN" sz="1400" dirty="0">
                          <a:sym typeface="Symbol"/>
                        </a:rPr>
                        <a:t>0 (%)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0.05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>
                          <a:sym typeface="Symbol"/>
                        </a:rPr>
                        <a:t></a:t>
                      </a:r>
                      <a:r>
                        <a:rPr lang="en-US" altLang="zh-CN" sz="1400" dirty="0">
                          <a:sym typeface="Symbol"/>
                        </a:rPr>
                        <a:t>0 (</a:t>
                      </a:r>
                      <a:r>
                        <a:rPr lang="en-US" altLang="zh-CN" sz="1400" dirty="0" err="1">
                          <a:sym typeface="Symbol"/>
                        </a:rPr>
                        <a:t>mm.mrad</a:t>
                      </a:r>
                      <a:r>
                        <a:rPr lang="en-US" altLang="zh-CN" sz="1400" dirty="0">
                          <a:sym typeface="Symbol"/>
                        </a:rPr>
                        <a:t>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5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0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Nature </a:t>
                      </a:r>
                      <a:r>
                        <a:rPr lang="en-US" altLang="zh-CN" sz="1400" dirty="0">
                          <a:sym typeface="Symbol"/>
                        </a:rPr>
                        <a:t>z (</a:t>
                      </a:r>
                      <a:r>
                        <a:rPr lang="en-US" altLang="zh-CN" sz="1400" dirty="0"/>
                        <a:t>mm</a:t>
                      </a:r>
                      <a:r>
                        <a:rPr lang="en-US" altLang="zh-CN" sz="1400" dirty="0">
                          <a:sym typeface="Symbol"/>
                        </a:rPr>
                        <a:t>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4.4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0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Extract</a:t>
                      </a:r>
                      <a:r>
                        <a:rPr lang="en-US" altLang="zh-CN" sz="1400" baseline="0" dirty="0"/>
                        <a:t> </a:t>
                      </a:r>
                      <a:r>
                        <a:rPr lang="en-US" altLang="zh-CN" sz="1400" dirty="0">
                          <a:sym typeface="Symbol"/>
                        </a:rPr>
                        <a:t>z (</a:t>
                      </a:r>
                      <a:r>
                        <a:rPr lang="en-US" altLang="zh-CN" sz="1400" dirty="0"/>
                        <a:t>mm</a:t>
                      </a:r>
                      <a:r>
                        <a:rPr lang="en-US" altLang="zh-CN" sz="1400" dirty="0">
                          <a:sym typeface="Symbol"/>
                        </a:rPr>
                        <a:t>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4.4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0007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sym typeface="Symbol"/>
                        </a:rPr>
                        <a:t></a:t>
                      </a:r>
                      <a:r>
                        <a:rPr lang="en-US" altLang="zh-CN" sz="1400" dirty="0" err="1">
                          <a:sym typeface="Symbol"/>
                        </a:rPr>
                        <a:t>inj</a:t>
                      </a:r>
                      <a:r>
                        <a:rPr lang="en-US" altLang="zh-CN" sz="1400" dirty="0">
                          <a:sym typeface="Symbol"/>
                        </a:rPr>
                        <a:t> (</a:t>
                      </a:r>
                      <a:r>
                        <a:rPr lang="en-US" altLang="zh-CN" sz="1400" dirty="0" err="1">
                          <a:sym typeface="Symbol"/>
                        </a:rPr>
                        <a:t>mm.mrad</a:t>
                      </a:r>
                      <a:r>
                        <a:rPr lang="en-US" altLang="zh-CN" sz="1400" dirty="0">
                          <a:sym typeface="Symbol"/>
                        </a:rPr>
                        <a:t>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2400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0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>
                          <a:sym typeface="Symbol"/>
                        </a:rPr>
                        <a:t></a:t>
                      </a:r>
                      <a:r>
                        <a:rPr lang="en-US" altLang="zh-CN" sz="1400" dirty="0" err="1">
                          <a:sym typeface="Symbol"/>
                        </a:rPr>
                        <a:t>ext</a:t>
                      </a:r>
                      <a:r>
                        <a:rPr lang="en-US" altLang="zh-CN" sz="1400" dirty="0">
                          <a:sym typeface="Symbol"/>
                        </a:rPr>
                        <a:t> x/y (</a:t>
                      </a:r>
                      <a:r>
                        <a:rPr lang="en-US" altLang="zh-CN" sz="1400" dirty="0" err="1">
                          <a:sym typeface="Symbol"/>
                        </a:rPr>
                        <a:t>mm.mrad</a:t>
                      </a:r>
                      <a:r>
                        <a:rPr lang="en-US" altLang="zh-CN" sz="1400" dirty="0">
                          <a:sym typeface="Symbol"/>
                        </a:rPr>
                        <a:t>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62/57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30007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>
                          <a:sym typeface="Symbol"/>
                        </a:rPr>
                        <a:t></a:t>
                      </a:r>
                      <a:r>
                        <a:rPr lang="en-US" altLang="zh-CN" sz="1400" dirty="0" err="1">
                          <a:sym typeface="Symbol"/>
                        </a:rPr>
                        <a:t>inj</a:t>
                      </a:r>
                      <a:r>
                        <a:rPr lang="en-US" altLang="zh-CN" sz="1400" dirty="0">
                          <a:sym typeface="Symbol"/>
                        </a:rPr>
                        <a:t> /</a:t>
                      </a:r>
                      <a:r>
                        <a:rPr lang="zh-CN" altLang="en-US" sz="1400" dirty="0">
                          <a:sym typeface="Symbol"/>
                        </a:rPr>
                        <a:t></a:t>
                      </a:r>
                      <a:r>
                        <a:rPr lang="en-US" altLang="zh-CN" sz="1400" dirty="0" err="1">
                          <a:sym typeface="Symbol"/>
                        </a:rPr>
                        <a:t>ext</a:t>
                      </a:r>
                      <a:r>
                        <a:rPr lang="en-US" altLang="zh-CN" sz="1400" dirty="0">
                          <a:sym typeface="Symbol"/>
                        </a:rPr>
                        <a:t> (%)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0.6 /0.05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30007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/>
                        <a:t>Storage time</a:t>
                      </a:r>
                      <a:r>
                        <a:rPr lang="en-US" altLang="zh-CN" sz="1400" baseline="0" dirty="0"/>
                        <a:t> (</a:t>
                      </a:r>
                      <a:r>
                        <a:rPr lang="en-US" altLang="zh-CN" sz="1400" baseline="0" dirty="0" err="1"/>
                        <a:t>ms</a:t>
                      </a:r>
                      <a:r>
                        <a:rPr lang="en-US" altLang="zh-CN" sz="1400" baseline="0" dirty="0"/>
                        <a:t>)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/>
                        <a:t>20</a:t>
                      </a:r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547331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5"/>
          <p:cNvSpPr txBox="1"/>
          <p:nvPr/>
        </p:nvSpPr>
        <p:spPr>
          <a:xfrm>
            <a:off x="609600" y="321556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IV</a:t>
            </a:r>
            <a:r>
              <a:rPr lang="en-US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.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Beam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Manipulation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</a:rPr>
              <a:t>s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sp>
        <p:nvSpPr>
          <p:cNvPr id="3" name="灯片编号占位符 1"/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32</a:t>
            </a:fld>
            <a:endParaRPr lang="zh-CN" altLang="en-US" sz="1400" b="1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34279" y="1080000"/>
            <a:ext cx="8242177" cy="470058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ü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Goal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Carry</a:t>
            </a:r>
            <a:r>
              <a:rPr lang="zh-CN" altLang="en-US" sz="1800" b="1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out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err="1" smtClean="0">
                <a:solidFill>
                  <a:srgbClr val="000066"/>
                </a:solidFill>
                <a:latin typeface="Times New Roman" pitchFamily="18" charset="0"/>
              </a:rPr>
              <a:t>dechirper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hollow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plasma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channel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generation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external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injection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experiments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on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Tsinghua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and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SXFEL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facilities,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verify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their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feasibilities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 </a:t>
            </a:r>
            <a:endParaRPr lang="en-US" altLang="zh-CN" sz="1800" b="1" kern="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1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Do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Prepare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and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perform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systematic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experiments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on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err="1" smtClean="0">
                <a:solidFill>
                  <a:srgbClr val="000066"/>
                </a:solidFill>
                <a:latin typeface="Times New Roman" pitchFamily="18" charset="0"/>
              </a:rPr>
              <a:t>dechirper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hollow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plasma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channel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and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external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injection</a:t>
            </a:r>
            <a:r>
              <a:rPr lang="zh-CN" altLang="en-US" sz="1800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verify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their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feasibilities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for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plasma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injector</a:t>
            </a:r>
            <a:endParaRPr lang="en-US" altLang="zh-CN" sz="11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Tech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endParaRPr lang="en-US" altLang="zh-CN" sz="1800" b="1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lvl="1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Plasma </a:t>
            </a:r>
            <a:r>
              <a:rPr lang="en-US" altLang="zh-CN" sz="1600" kern="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dechirper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experiments with uniform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and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hollow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channel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plasma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endParaRPr lang="en-US" altLang="zh-CN" sz="1600" kern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lvl="1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External injection from </a:t>
            </a:r>
            <a:r>
              <a:rPr lang="en-US" altLang="zh-CN" sz="1600" kern="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Linac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to </a:t>
            </a:r>
            <a:r>
              <a:rPr lang="en-US" altLang="zh-CN" sz="1600" kern="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wakefield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accelerator</a:t>
            </a:r>
            <a:endParaRPr lang="en-US" altLang="zh-CN" sz="1100" kern="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How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Check</a:t>
            </a:r>
            <a:r>
              <a:rPr lang="zh-CN" altLang="en-US" sz="18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endParaRPr lang="en-US" altLang="zh-CN" sz="1600" kern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marL="800100" lvl="1" indent="-342900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Generating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long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uniform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hollow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plasma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channel</a:t>
            </a:r>
            <a:endParaRPr lang="en-US" altLang="zh-CN" sz="1600" kern="0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marL="800100" lvl="1" indent="-342900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performing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dechirper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experiments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to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reach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0.1%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level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energy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spread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endParaRPr lang="en-US" altLang="zh-CN" sz="1600" kern="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marL="800100" lvl="1" indent="-342900" algn="just" eaLnBrk="1" hangingPunct="1">
              <a:spcBef>
                <a:spcPct val="0"/>
              </a:spcBef>
              <a:spcAft>
                <a:spcPct val="30000"/>
              </a:spcAft>
              <a:buClr>
                <a:schemeClr val="tx2"/>
              </a:buClr>
              <a:buFont typeface="+mj-lt"/>
              <a:buAutoNum type="arabicPeriod"/>
            </a:pP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External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injection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experiments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to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show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the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feasibility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of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high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efficiency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high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quality</a:t>
            </a:r>
            <a:r>
              <a:rPr lang="zh-CN" altLang="en-US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 </a:t>
            </a:r>
            <a:r>
              <a:rPr lang="en-US" altLang="zh-CN" sz="1600" kern="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staging</a:t>
            </a:r>
          </a:p>
          <a:p>
            <a:pPr marL="0" indent="0" algn="just" eaLnBrk="1" hangingPunct="1">
              <a:spcBef>
                <a:spcPct val="0"/>
              </a:spcBef>
              <a:spcAft>
                <a:spcPct val="30000"/>
              </a:spcAft>
              <a:buNone/>
            </a:pPr>
            <a:endParaRPr lang="en-US" altLang="zh-CN" sz="1100" u="sng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1800" b="1" u="sng" kern="0" dirty="0" smtClean="0">
                <a:solidFill>
                  <a:srgbClr val="000066"/>
                </a:solidFill>
                <a:latin typeface="Times New Roman" pitchFamily="18" charset="0"/>
              </a:rPr>
              <a:t>Expecting</a:t>
            </a:r>
            <a:r>
              <a:rPr lang="zh-CN" altLang="en-US" sz="1800" b="1" u="sng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b="1" u="sng" kern="0" dirty="0" smtClean="0">
                <a:solidFill>
                  <a:srgbClr val="000066"/>
                </a:solidFill>
                <a:latin typeface="Times New Roman" pitchFamily="18" charset="0"/>
              </a:rPr>
              <a:t>timeline</a:t>
            </a:r>
            <a:r>
              <a:rPr lang="zh-CN" altLang="en-US" sz="1800" b="1" u="sng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r>
              <a:rPr lang="en-US" altLang="zh-CN" sz="1800" u="sng" kern="0" dirty="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zh-CN" altLang="en-US" sz="1800" u="sng" kern="0" dirty="0">
                <a:solidFill>
                  <a:srgbClr val="000066"/>
                </a:solidFill>
                <a:latin typeface="Times New Roman" pitchFamily="18" charset="0"/>
              </a:rPr>
              <a:t>）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2020.</a:t>
            </a:r>
            <a:r>
              <a:rPr lang="zh-CN" altLang="zh-CN" sz="1800" u="sng" kern="0" dirty="0">
                <a:solidFill>
                  <a:srgbClr val="000066"/>
                </a:solidFill>
                <a:latin typeface="Times New Roman" pitchFamily="18" charset="0"/>
              </a:rPr>
              <a:t>6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；</a:t>
            </a:r>
            <a:r>
              <a:rPr lang="en-US" altLang="zh-CN" sz="1800" u="sng" kern="0" dirty="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zh-CN" altLang="en-US" sz="1800" u="sng" kern="0" dirty="0">
                <a:solidFill>
                  <a:srgbClr val="000066"/>
                </a:solidFill>
                <a:latin typeface="Times New Roman" pitchFamily="18" charset="0"/>
              </a:rPr>
              <a:t>）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202</a:t>
            </a:r>
            <a:r>
              <a:rPr lang="zh-CN" altLang="zh-CN" sz="1800" u="sng" kern="0" dirty="0">
                <a:solidFill>
                  <a:srgbClr val="000066"/>
                </a:solidFill>
                <a:latin typeface="Times New Roman" pitchFamily="18" charset="0"/>
              </a:rPr>
              <a:t>0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.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12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; 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3)</a:t>
            </a:r>
            <a:r>
              <a:rPr lang="zh-CN" altLang="en-US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u="sng" kern="0" dirty="0" smtClean="0">
                <a:solidFill>
                  <a:srgbClr val="000066"/>
                </a:solidFill>
                <a:latin typeface="Times New Roman" pitchFamily="18" charset="0"/>
              </a:rPr>
              <a:t>2021.12</a:t>
            </a:r>
            <a:endParaRPr lang="en-US" altLang="zh-CN" sz="1800" u="sng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marL="0" indent="0" algn="just" eaLnBrk="1" hangingPunct="1">
              <a:spcBef>
                <a:spcPct val="0"/>
              </a:spcBef>
              <a:spcAft>
                <a:spcPct val="30000"/>
              </a:spcAft>
              <a:buNone/>
            </a:pPr>
            <a:endParaRPr lang="en-US" altLang="zh-CN" sz="1800" u="sng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8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18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2000" kern="0" dirty="0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935969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12"/>
          <p:cNvSpPr>
            <a:spLocks noChangeArrowheads="1"/>
          </p:cNvSpPr>
          <p:nvPr/>
        </p:nvSpPr>
        <p:spPr bwMode="auto">
          <a:xfrm>
            <a:off x="509588" y="-228600"/>
            <a:ext cx="8134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 smtClean="0">
                <a:solidFill>
                  <a:srgbClr val="333399"/>
                </a:solidFill>
                <a:latin typeface="Tahoma" panose="020B0604030504040204" pitchFamily="34" charset="0"/>
                <a:ea typeface="楷体_GB2312" pitchFamily="49" charset="-122"/>
              </a:rPr>
              <a:t>Outline</a:t>
            </a:r>
            <a:endParaRPr lang="zh-CN" altLang="en-US" sz="4400" dirty="0">
              <a:solidFill>
                <a:srgbClr val="333399"/>
              </a:solidFill>
              <a:latin typeface="Tahoma" panose="020B0604030504040204" pitchFamily="34" charset="0"/>
              <a:ea typeface="楷体_GB2312" pitchFamily="49" charset="-122"/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idx="4294967295"/>
          </p:nvPr>
        </p:nvSpPr>
        <p:spPr>
          <a:xfrm>
            <a:off x="611560" y="1340768"/>
            <a:ext cx="7893496" cy="4114800"/>
          </a:xfrm>
          <a:prstGeom prst="rect">
            <a:avLst/>
          </a:prstGeom>
        </p:spPr>
        <p:txBody>
          <a:bodyPr lIns="92075" tIns="46038" rIns="92075" bIns="46038"/>
          <a:lstStyle/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2800" b="1" dirty="0">
                <a:solidFill>
                  <a:srgbClr val="003399"/>
                </a:solidFill>
              </a:rPr>
              <a:t>Background</a:t>
            </a:r>
            <a:r>
              <a:rPr lang="zh-CN" altLang="zh-CN" sz="2800" b="1" dirty="0">
                <a:solidFill>
                  <a:srgbClr val="003399"/>
                </a:solidFill>
              </a:rPr>
              <a:t>: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CEPC</a:t>
            </a:r>
            <a:r>
              <a:rPr lang="zh-CN" altLang="en-US" sz="2800" b="1" dirty="0">
                <a:solidFill>
                  <a:srgbClr val="003399"/>
                </a:solidFill>
              </a:rPr>
              <a:t>/</a:t>
            </a:r>
            <a:r>
              <a:rPr lang="en-US" altLang="zh-CN" sz="2800" b="1" dirty="0">
                <a:solidFill>
                  <a:srgbClr val="003399"/>
                </a:solidFill>
              </a:rPr>
              <a:t>CEPC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plasma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injector</a:t>
            </a:r>
          </a:p>
          <a:p>
            <a:pPr marL="0" indent="0" eaLnBrk="1" hangingPunct="1">
              <a:spcBef>
                <a:spcPct val="0"/>
              </a:spcBef>
              <a:spcAft>
                <a:spcPct val="30000"/>
              </a:spcAft>
              <a:buClr>
                <a:srgbClr val="C00000"/>
              </a:buClr>
              <a:buNone/>
            </a:pPr>
            <a:endParaRPr lang="en-US" altLang="zh-CN" sz="2800" b="1" dirty="0">
              <a:solidFill>
                <a:srgbClr val="003399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2800" b="1" dirty="0">
                <a:solidFill>
                  <a:srgbClr val="003399"/>
                </a:solidFill>
              </a:rPr>
              <a:t>Preliminary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Design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v2</a:t>
            </a: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zh-CN" altLang="en-US" sz="2800" b="1" dirty="0">
              <a:solidFill>
                <a:srgbClr val="003399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2800" b="1" dirty="0">
                <a:solidFill>
                  <a:srgbClr val="003399"/>
                </a:solidFill>
              </a:rPr>
              <a:t>Current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status</a:t>
            </a:r>
            <a:r>
              <a:rPr lang="zh-CN" altLang="zh-CN" sz="2800" b="1" dirty="0">
                <a:solidFill>
                  <a:srgbClr val="003399"/>
                </a:solidFill>
              </a:rPr>
              <a:t>: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Physics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and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Technology</a:t>
            </a: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2800" b="1" dirty="0" smtClean="0">
              <a:solidFill>
                <a:srgbClr val="003399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2800" b="1" dirty="0" smtClean="0">
                <a:solidFill>
                  <a:srgbClr val="FF0000"/>
                </a:solidFill>
              </a:rPr>
              <a:t>Outlook: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Future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experiments</a:t>
            </a:r>
            <a:endParaRPr lang="en-US" altLang="zh-CN" sz="2800" b="1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28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409403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>
            <a:extLst>
              <a:ext uri="{FF2B5EF4-FFF2-40B4-BE49-F238E27FC236}">
                <a16:creationId xmlns:a16="http://schemas.microsoft.com/office/drawing/2014/main" xmlns="" id="{B2E44DAE-F85B-4E5C-A14C-FB8ED2D2177F}"/>
              </a:ext>
            </a:extLst>
          </p:cNvPr>
          <p:cNvSpPr txBox="1"/>
          <p:nvPr/>
        </p:nvSpPr>
        <p:spPr>
          <a:xfrm>
            <a:off x="609600" y="321556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 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Current 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</a:rPr>
              <a:t>External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Injection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Experiment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EF43B46-D839-4139-AD18-A9F9827D923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52736"/>
            <a:ext cx="8507129" cy="2740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组合 10">
            <a:extLst>
              <a:ext uri="{FF2B5EF4-FFF2-40B4-BE49-F238E27FC236}">
                <a16:creationId xmlns:a16="http://schemas.microsoft.com/office/drawing/2014/main" xmlns="" id="{5CF84B9A-BDAE-4A77-89E3-EB6DDC937A6D}"/>
              </a:ext>
            </a:extLst>
          </p:cNvPr>
          <p:cNvGrpSpPr/>
          <p:nvPr/>
        </p:nvGrpSpPr>
        <p:grpSpPr>
          <a:xfrm>
            <a:off x="453724" y="3416202"/>
            <a:ext cx="2202328" cy="2905505"/>
            <a:chOff x="-304571" y="1738811"/>
            <a:chExt cx="3584513" cy="5012686"/>
          </a:xfrm>
        </p:grpSpPr>
        <p:pic>
          <p:nvPicPr>
            <p:cNvPr id="5" name="Picture 1" descr="J:\Mini-FACET-2018run\external-injection\EMCCD-IP-15-永磁能谱仪数据-实验主要数据\data-analysis-20180716\7_without_plasma.png">
              <a:extLst>
                <a:ext uri="{FF2B5EF4-FFF2-40B4-BE49-F238E27FC236}">
                  <a16:creationId xmlns:a16="http://schemas.microsoft.com/office/drawing/2014/main" xmlns="" id="{47A33048-DC01-4740-95D0-5A8322AAB8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-304571" y="1738811"/>
              <a:ext cx="3578855" cy="1232480"/>
            </a:xfrm>
            <a:prstGeom prst="rect">
              <a:avLst/>
            </a:prstGeom>
            <a:noFill/>
          </p:spPr>
        </p:pic>
        <p:pic>
          <p:nvPicPr>
            <p:cNvPr id="6" name="Picture 1" descr="J:\Mini-FACET-2018run\external-injection\EMCCD-IP-15-永磁能谱仪数据-实验主要数据\data-analysis-20180716\7_without_plasma.png">
              <a:extLst>
                <a:ext uri="{FF2B5EF4-FFF2-40B4-BE49-F238E27FC236}">
                  <a16:creationId xmlns:a16="http://schemas.microsoft.com/office/drawing/2014/main" xmlns="" id="{ACA9D5E1-8890-4307-BC0F-8CB374AC73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-302691" y="2494159"/>
              <a:ext cx="3578855" cy="1232480"/>
            </a:xfrm>
            <a:prstGeom prst="rect">
              <a:avLst/>
            </a:prstGeom>
            <a:noFill/>
          </p:spPr>
        </p:pic>
        <p:pic>
          <p:nvPicPr>
            <p:cNvPr id="7" name="Picture 1" descr="J:\Mini-FACET-2018run\external-injection\EMCCD-IP-15-永磁能谱仪数据-实验主要数据\data-analysis-20180716\7_without_plasma.png">
              <a:extLst>
                <a:ext uri="{FF2B5EF4-FFF2-40B4-BE49-F238E27FC236}">
                  <a16:creationId xmlns:a16="http://schemas.microsoft.com/office/drawing/2014/main" xmlns="" id="{7DD2E72E-8958-4760-B9DE-78622F5D1A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/>
            <a:stretch>
              <a:fillRect/>
            </a:stretch>
          </p:blipFill>
          <p:spPr bwMode="auto">
            <a:xfrm>
              <a:off x="-300811" y="3249506"/>
              <a:ext cx="3578855" cy="1232480"/>
            </a:xfrm>
            <a:prstGeom prst="rect">
              <a:avLst/>
            </a:prstGeom>
            <a:noFill/>
          </p:spPr>
        </p:pic>
        <p:pic>
          <p:nvPicPr>
            <p:cNvPr id="8" name="Picture 1" descr="J:\Mini-FACET-2018run\external-injection\EMCCD-IP-15-永磁能谱仪数据-实验主要数据\data-analysis-20180716\7_without_plasma.png">
              <a:extLst>
                <a:ext uri="{FF2B5EF4-FFF2-40B4-BE49-F238E27FC236}">
                  <a16:creationId xmlns:a16="http://schemas.microsoft.com/office/drawing/2014/main" xmlns="" id="{91DD6D81-EB52-4C63-91AE-CFC37C7245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-298931" y="3999986"/>
              <a:ext cx="3578855" cy="1232480"/>
            </a:xfrm>
            <a:prstGeom prst="rect">
              <a:avLst/>
            </a:prstGeom>
            <a:noFill/>
          </p:spPr>
        </p:pic>
        <p:pic>
          <p:nvPicPr>
            <p:cNvPr id="9" name="Picture 1" descr="J:\Mini-FACET-2018run\external-injection\EMCCD-IP-15-永磁能谱仪数据-实验主要数据\data-analysis-20180716\7_without_plasma.png">
              <a:extLst>
                <a:ext uri="{FF2B5EF4-FFF2-40B4-BE49-F238E27FC236}">
                  <a16:creationId xmlns:a16="http://schemas.microsoft.com/office/drawing/2014/main" xmlns="" id="{7817926B-34C4-4206-87D5-69EAF5BF91B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/>
            <a:stretch>
              <a:fillRect/>
            </a:stretch>
          </p:blipFill>
          <p:spPr bwMode="auto">
            <a:xfrm>
              <a:off x="-298911" y="4754654"/>
              <a:ext cx="3578853" cy="1232480"/>
            </a:xfrm>
            <a:prstGeom prst="rect">
              <a:avLst/>
            </a:prstGeom>
            <a:noFill/>
          </p:spPr>
        </p:pic>
        <p:pic>
          <p:nvPicPr>
            <p:cNvPr id="10" name="Picture 1" descr="J:\Mini-FACET-2018run\external-injection\EMCCD-IP-15-永磁能谱仪数据-实验主要数据\data-analysis-20180716\7_without_plasma.png">
              <a:extLst>
                <a:ext uri="{FF2B5EF4-FFF2-40B4-BE49-F238E27FC236}">
                  <a16:creationId xmlns:a16="http://schemas.microsoft.com/office/drawing/2014/main" xmlns="" id="{D8B48ADF-F708-4CB1-9871-667815398E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/>
            <a:stretch>
              <a:fillRect/>
            </a:stretch>
          </p:blipFill>
          <p:spPr bwMode="auto">
            <a:xfrm>
              <a:off x="-304569" y="5519018"/>
              <a:ext cx="3578853" cy="1232479"/>
            </a:xfrm>
            <a:prstGeom prst="rect">
              <a:avLst/>
            </a:prstGeom>
            <a:noFill/>
          </p:spPr>
        </p:pic>
        <p:sp>
          <p:nvSpPr>
            <p:cNvPr id="11" name="右大括号 10">
              <a:extLst>
                <a:ext uri="{FF2B5EF4-FFF2-40B4-BE49-F238E27FC236}">
                  <a16:creationId xmlns:a16="http://schemas.microsoft.com/office/drawing/2014/main" xmlns="" id="{11031BC9-22C9-486A-A459-D3D14251E65E}"/>
                </a:ext>
              </a:extLst>
            </p:cNvPr>
            <p:cNvSpPr/>
            <p:nvPr/>
          </p:nvSpPr>
          <p:spPr>
            <a:xfrm>
              <a:off x="2962696" y="2989941"/>
              <a:ext cx="271883" cy="2943897"/>
            </a:xfrm>
            <a:prstGeom prst="rightBrace">
              <a:avLst/>
            </a:prstGeom>
            <a:ln>
              <a:solidFill>
                <a:srgbClr val="00B0F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2" name="直接连接符 35">
              <a:extLst>
                <a:ext uri="{FF2B5EF4-FFF2-40B4-BE49-F238E27FC236}">
                  <a16:creationId xmlns:a16="http://schemas.microsoft.com/office/drawing/2014/main" xmlns="" id="{C296E446-C7A2-4229-82E0-25D590FD2D33}"/>
                </a:ext>
              </a:extLst>
            </p:cNvPr>
            <p:cNvCxnSpPr/>
            <p:nvPr/>
          </p:nvCxnSpPr>
          <p:spPr>
            <a:xfrm>
              <a:off x="1231388" y="1814851"/>
              <a:ext cx="0" cy="4458358"/>
            </a:xfrm>
            <a:prstGeom prst="line">
              <a:avLst/>
            </a:prstGeom>
            <a:ln>
              <a:solidFill>
                <a:srgbClr val="FFC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图片 12" descr="7_spectrum.png">
            <a:extLst>
              <a:ext uri="{FF2B5EF4-FFF2-40B4-BE49-F238E27FC236}">
                <a16:creationId xmlns:a16="http://schemas.microsoft.com/office/drawing/2014/main" xmlns="" id="{26D5D7A5-F137-4E8B-ADEE-94AFCD6B2C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02993" y="4040183"/>
            <a:ext cx="2566253" cy="192469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80A9EDD-A7F8-40BA-87FE-7D390A6E59C4}"/>
              </a:ext>
            </a:extLst>
          </p:cNvPr>
          <p:cNvSpPr txBox="1"/>
          <p:nvPr/>
        </p:nvSpPr>
        <p:spPr>
          <a:xfrm>
            <a:off x="5722472" y="4550745"/>
            <a:ext cx="2964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2060"/>
                </a:solidFill>
                <a:latin typeface="Arial Black" panose="020B0A04020102020204" pitchFamily="34" charset="0"/>
              </a:rPr>
              <a:t>external injection with ~100% capture efficiency </a:t>
            </a:r>
          </a:p>
          <a:p>
            <a:endParaRPr kumimoji="1" lang="en-US" altLang="zh-CN" dirty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r>
              <a:rPr kumimoji="1" lang="en-US" altLang="zh-CN" dirty="0">
                <a:solidFill>
                  <a:srgbClr val="002060"/>
                </a:solidFill>
                <a:latin typeface="Arial Black" panose="020B0A04020102020204" pitchFamily="34" charset="0"/>
              </a:rPr>
              <a:t>AAC</a:t>
            </a:r>
            <a:r>
              <a:rPr kumimoji="1" lang="zh-CN" altLang="en-US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kumimoji="1" lang="en-US" altLang="zh-CN" dirty="0">
                <a:solidFill>
                  <a:srgbClr val="002060"/>
                </a:solidFill>
                <a:latin typeface="Arial Black" panose="020B0A04020102020204" pitchFamily="34" charset="0"/>
              </a:rPr>
              <a:t>2018,</a:t>
            </a:r>
            <a:r>
              <a:rPr kumimoji="1" lang="zh-CN" altLang="en-US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kumimoji="1" lang="en-US" altLang="zh-CN" dirty="0">
                <a:solidFill>
                  <a:srgbClr val="002060"/>
                </a:solidFill>
                <a:latin typeface="Arial Black" panose="020B0A04020102020204" pitchFamily="34" charset="0"/>
              </a:rPr>
              <a:t>Plenary</a:t>
            </a:r>
            <a:r>
              <a:rPr kumimoji="1" lang="zh-CN" altLang="en-US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endParaRPr kumimoji="1" lang="zh-CN" altLang="en-US" dirty="0"/>
          </a:p>
        </p:txBody>
      </p:sp>
      <p:sp>
        <p:nvSpPr>
          <p:cNvPr id="15" name="灯片编号占位符 1">
            <a:extLst>
              <a:ext uri="{FF2B5EF4-FFF2-40B4-BE49-F238E27FC236}">
                <a16:creationId xmlns:a16="http://schemas.microsoft.com/office/drawing/2014/main" xmlns="" id="{95E2A207-7D80-4448-AD12-64C04978C93C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34</a:t>
            </a:fld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480855195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09599" y="321556"/>
            <a:ext cx="8570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0070C0"/>
                </a:solidFill>
                <a:latin typeface="+mj-lt"/>
                <a:ea typeface="+mj-ea"/>
              </a:defRPr>
            </a:lvl1pPr>
          </a:lstStyle>
          <a:p>
            <a:r>
              <a:rPr lang="zh-CN" altLang="en-US" dirty="0"/>
              <a:t>   </a:t>
            </a:r>
            <a:r>
              <a:rPr lang="en-US" altLang="zh-CN" dirty="0" smtClean="0"/>
              <a:t>Current Plasma dechirper @ THU lab</a:t>
            </a:r>
            <a:endParaRPr lang="zh-CN" altLang="en-US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6" y="4797152"/>
            <a:ext cx="8858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104" y="1098368"/>
            <a:ext cx="8588057" cy="2480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3553760"/>
            <a:ext cx="4104456" cy="2623587"/>
          </a:xfrm>
          <a:prstGeom prst="rect">
            <a:avLst/>
          </a:prstGeom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00" y="4149080"/>
            <a:ext cx="4317746" cy="1886708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ü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The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experimental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resolution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on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energy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spread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is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limited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，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refined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experiments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is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planned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endParaRPr lang="en-US" altLang="zh-CN" sz="1600" kern="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The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effects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on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err="1" smtClean="0">
                <a:solidFill>
                  <a:srgbClr val="000066"/>
                </a:solidFill>
                <a:latin typeface="Times New Roman" pitchFamily="18" charset="0"/>
              </a:rPr>
              <a:t>emmittance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and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slice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energy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spread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needs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be</a:t>
            </a:r>
            <a:r>
              <a:rPr lang="zh-CN" altLang="en-US" sz="16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quantified</a:t>
            </a:r>
          </a:p>
          <a:p>
            <a:pPr eaLnBrk="1" hangingPunct="1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</a:pPr>
            <a:r>
              <a:rPr lang="zh-CN" altLang="zh-CN" sz="1600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Hollow channel </a:t>
            </a:r>
            <a:r>
              <a:rPr lang="en-US" altLang="zh-CN" sz="1600" kern="0" dirty="0" err="1" smtClean="0">
                <a:solidFill>
                  <a:srgbClr val="000066"/>
                </a:solidFill>
                <a:latin typeface="Times New Roman" pitchFamily="18" charset="0"/>
              </a:rPr>
              <a:t>dechriper</a:t>
            </a:r>
            <a:r>
              <a:rPr lang="en-US" altLang="zh-CN" sz="1600" kern="0" dirty="0" smtClean="0">
                <a:solidFill>
                  <a:srgbClr val="000066"/>
                </a:solidFill>
                <a:latin typeface="Times New Roman" pitchFamily="18" charset="0"/>
              </a:rPr>
              <a:t> seems to be a better solution </a:t>
            </a:r>
            <a:endParaRPr lang="en-US" altLang="zh-CN" sz="1200" kern="0" dirty="0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9" name="灯片编号占位符 1"/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35</a:t>
            </a:fld>
            <a:endParaRPr lang="zh-CN" altLang="en-US" sz="1400" b="1" dirty="0"/>
          </a:p>
        </p:txBody>
      </p:sp>
      <p:sp>
        <p:nvSpPr>
          <p:cNvPr id="11" name="文本框 18">
            <a:extLst>
              <a:ext uri="{FF2B5EF4-FFF2-40B4-BE49-F238E27FC236}">
                <a16:creationId xmlns:a16="http://schemas.microsoft.com/office/drawing/2014/main" xmlns="" id="{F28D1BBB-825B-43AD-91FA-D5CDCCB81461}"/>
              </a:ext>
            </a:extLst>
          </p:cNvPr>
          <p:cNvSpPr txBox="1"/>
          <p:nvPr/>
        </p:nvSpPr>
        <p:spPr>
          <a:xfrm>
            <a:off x="4489496" y="3596056"/>
            <a:ext cx="461054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002060"/>
                </a:solidFill>
                <a:latin typeface="Arial Black" panose="020B0A04020102020204" pitchFamily="34" charset="0"/>
              </a:rPr>
              <a:t>Energy</a:t>
            </a:r>
            <a:r>
              <a:rPr lang="zh-CN" altLang="en-US" sz="1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US" altLang="zh-CN" sz="1400" dirty="0">
                <a:solidFill>
                  <a:srgbClr val="002060"/>
                </a:solidFill>
                <a:latin typeface="Arial Black" panose="020B0A04020102020204" pitchFamily="34" charset="0"/>
              </a:rPr>
              <a:t>spread</a:t>
            </a:r>
            <a:r>
              <a:rPr lang="zh-CN" altLang="en-US" sz="1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US" altLang="zh-CN" sz="1400" dirty="0">
                <a:solidFill>
                  <a:srgbClr val="002060"/>
                </a:solidFill>
                <a:latin typeface="Arial Black" panose="020B0A04020102020204" pitchFamily="34" charset="0"/>
              </a:rPr>
              <a:t>reduction</a:t>
            </a:r>
            <a:r>
              <a:rPr lang="zh-CN" altLang="en-US" sz="1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US" altLang="zh-CN" sz="1400" dirty="0">
                <a:solidFill>
                  <a:srgbClr val="002060"/>
                </a:solidFill>
                <a:latin typeface="Arial Black" panose="020B0A04020102020204" pitchFamily="34" charset="0"/>
              </a:rPr>
              <a:t>down</a:t>
            </a:r>
            <a:r>
              <a:rPr lang="zh-CN" altLang="en-US" sz="1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US" altLang="zh-CN" sz="1400" dirty="0">
                <a:solidFill>
                  <a:srgbClr val="002060"/>
                </a:solidFill>
                <a:latin typeface="Arial Black" panose="020B0A04020102020204" pitchFamily="34" charset="0"/>
              </a:rPr>
              <a:t>to</a:t>
            </a:r>
            <a:r>
              <a:rPr lang="zh-CN" altLang="en-US" sz="1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US" altLang="zh-CN" sz="1400" dirty="0">
                <a:solidFill>
                  <a:srgbClr val="002060"/>
                </a:solidFill>
                <a:latin typeface="Arial Black" panose="020B0A04020102020204" pitchFamily="34" charset="0"/>
              </a:rPr>
              <a:t>0.2%</a:t>
            </a:r>
            <a:r>
              <a:rPr lang="zh-CN" altLang="en-US" sz="1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lang="en-US" altLang="zh-CN" sz="1400" dirty="0">
                <a:solidFill>
                  <a:srgbClr val="002060"/>
                </a:solidFill>
                <a:latin typeface="Arial Black" panose="020B0A04020102020204" pitchFamily="34" charset="0"/>
              </a:rPr>
              <a:t>level</a:t>
            </a:r>
          </a:p>
          <a:p>
            <a:endParaRPr kumimoji="1" lang="en-US" altLang="zh-CN" sz="700" dirty="0" smtClean="0">
              <a:solidFill>
                <a:srgbClr val="002060"/>
              </a:solidFill>
              <a:latin typeface="Arial Black" panose="020B0A04020102020204" pitchFamily="34" charset="0"/>
            </a:endParaRPr>
          </a:p>
          <a:p>
            <a:r>
              <a:rPr kumimoji="1" lang="en-US" altLang="zh-CN" sz="1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AAC</a:t>
            </a:r>
            <a:r>
              <a:rPr kumimoji="1" lang="zh-CN" altLang="en-US" sz="1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kumimoji="1" lang="en-US" altLang="zh-CN" sz="1400" dirty="0">
                <a:solidFill>
                  <a:srgbClr val="002060"/>
                </a:solidFill>
                <a:latin typeface="Arial Black" panose="020B0A04020102020204" pitchFamily="34" charset="0"/>
              </a:rPr>
              <a:t>2018,</a:t>
            </a:r>
            <a:r>
              <a:rPr kumimoji="1" lang="zh-CN" altLang="en-US" sz="1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r>
              <a:rPr kumimoji="1" lang="en-US" altLang="zh-CN" sz="1400" dirty="0">
                <a:solidFill>
                  <a:srgbClr val="002060"/>
                </a:solidFill>
                <a:latin typeface="Arial Black" panose="020B0A04020102020204" pitchFamily="34" charset="0"/>
              </a:rPr>
              <a:t>Plenary</a:t>
            </a:r>
            <a:r>
              <a:rPr kumimoji="1" lang="zh-CN" altLang="en-US" sz="1400" dirty="0">
                <a:solidFill>
                  <a:srgbClr val="002060"/>
                </a:solidFill>
                <a:latin typeface="Arial Black" panose="020B0A04020102020204" pitchFamily="34" charset="0"/>
              </a:rPr>
              <a:t> </a:t>
            </a:r>
            <a:endParaRPr kumimoji="1" lang="zh-CN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4541862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571" y="4869160"/>
            <a:ext cx="8858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6" y="4797152"/>
            <a:ext cx="8858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693056" y="3628523"/>
            <a:ext cx="3983400" cy="2824813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ü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 eaLnBrk="1" hangingPunct="1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  <a:buNone/>
            </a:pPr>
            <a:r>
              <a:rPr lang="zh-CN" altLang="en-US" sz="1600" kern="0" dirty="0">
                <a:solidFill>
                  <a:srgbClr val="000066"/>
                </a:solidFill>
                <a:latin typeface="Times New Roman" pitchFamily="18" charset="0"/>
              </a:rPr>
              <a:t>之前实验的不足之处：</a:t>
            </a:r>
            <a:endParaRPr lang="en-US" altLang="zh-CN" sz="16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</a:pPr>
            <a:r>
              <a:rPr lang="zh-CN" altLang="en-US" sz="1600" kern="0" dirty="0">
                <a:solidFill>
                  <a:srgbClr val="000066"/>
                </a:solidFill>
                <a:latin typeface="Times New Roman" pitchFamily="18" charset="0"/>
              </a:rPr>
              <a:t>对能散的分辨率不够，没有从</a:t>
            </a:r>
            <a:r>
              <a:rPr lang="en-US" altLang="zh-CN" sz="1600" kern="0" dirty="0">
                <a:solidFill>
                  <a:srgbClr val="000066"/>
                </a:solidFill>
                <a:latin typeface="Times New Roman" pitchFamily="18" charset="0"/>
              </a:rPr>
              <a:t>1%</a:t>
            </a:r>
            <a:r>
              <a:rPr lang="zh-CN" altLang="en-US" sz="1600" kern="0" dirty="0">
                <a:solidFill>
                  <a:srgbClr val="000066"/>
                </a:solidFill>
                <a:latin typeface="Times New Roman" pitchFamily="18" charset="0"/>
              </a:rPr>
              <a:t>到</a:t>
            </a:r>
            <a:r>
              <a:rPr lang="en-US" altLang="zh-CN" sz="1600" kern="0" dirty="0">
                <a:solidFill>
                  <a:srgbClr val="000066"/>
                </a:solidFill>
                <a:latin typeface="Times New Roman" pitchFamily="18" charset="0"/>
              </a:rPr>
              <a:t>0.1%</a:t>
            </a:r>
            <a:r>
              <a:rPr lang="zh-CN" altLang="en-US" sz="1600" kern="0" dirty="0">
                <a:solidFill>
                  <a:srgbClr val="000066"/>
                </a:solidFill>
                <a:latin typeface="Times New Roman" pitchFamily="18" charset="0"/>
              </a:rPr>
              <a:t>的直接测量结果</a:t>
            </a:r>
            <a:endParaRPr lang="en-US" altLang="zh-CN" sz="16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</a:pPr>
            <a:r>
              <a:rPr lang="zh-CN" altLang="en-US" sz="1600" kern="0" dirty="0">
                <a:solidFill>
                  <a:srgbClr val="000066"/>
                </a:solidFill>
                <a:latin typeface="Times New Roman" pitchFamily="18" charset="0"/>
              </a:rPr>
              <a:t>对发射度的负面影响研究不够</a:t>
            </a:r>
            <a:endParaRPr lang="en-US" altLang="zh-CN" sz="16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120000"/>
              </a:lnSpc>
              <a:spcBef>
                <a:spcPts val="1800"/>
              </a:spcBef>
              <a:spcAft>
                <a:spcPts val="0"/>
              </a:spcAft>
            </a:pPr>
            <a:r>
              <a:rPr lang="zh-CN" altLang="en-US" sz="1600" kern="0" dirty="0">
                <a:solidFill>
                  <a:srgbClr val="000066"/>
                </a:solidFill>
                <a:latin typeface="Times New Roman" pitchFamily="18" charset="0"/>
              </a:rPr>
              <a:t>对切片能散的负面影响研究不够</a:t>
            </a:r>
            <a:endParaRPr lang="en-US" altLang="zh-CN" sz="1200" kern="0" dirty="0">
              <a:solidFill>
                <a:srgbClr val="990033"/>
              </a:solidFill>
              <a:latin typeface="Times New Roman" pitchFamily="18" charset="0"/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176" y="1123712"/>
            <a:ext cx="7303740" cy="4962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1724853" cy="1043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灯片编号占位符 1"/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36</a:t>
            </a:fld>
            <a:endParaRPr lang="zh-CN" altLang="en-US" sz="1400" b="1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992C713C-B655-4FE6-A3CA-8505287F594F}"/>
              </a:ext>
            </a:extLst>
          </p:cNvPr>
          <p:cNvSpPr txBox="1"/>
          <p:nvPr/>
        </p:nvSpPr>
        <p:spPr>
          <a:xfrm>
            <a:off x="609599" y="321556"/>
            <a:ext cx="85709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0070C0"/>
                </a:solidFill>
                <a:latin typeface="+mj-lt"/>
                <a:ea typeface="+mj-ea"/>
              </a:defRPr>
            </a:lvl1pPr>
          </a:lstStyle>
          <a:p>
            <a:r>
              <a:rPr lang="zh-CN" altLang="en-US" dirty="0"/>
              <a:t>  </a:t>
            </a:r>
            <a:r>
              <a:rPr lang="zh-CN" altLang="en-US" dirty="0" smtClean="0"/>
              <a:t> </a:t>
            </a:r>
            <a:r>
              <a:rPr lang="en-US" altLang="zh-CN" dirty="0" smtClean="0"/>
              <a:t>2</a:t>
            </a:r>
            <a:r>
              <a:rPr lang="en-US" altLang="zh-CN" baseline="30000" dirty="0" smtClean="0"/>
              <a:t>nd</a:t>
            </a:r>
            <a:r>
              <a:rPr lang="en-US" altLang="zh-CN" dirty="0" smtClean="0"/>
              <a:t> round </a:t>
            </a:r>
            <a:r>
              <a:rPr lang="en-US" altLang="zh-CN" dirty="0"/>
              <a:t>p</a:t>
            </a:r>
            <a:r>
              <a:rPr lang="en-US" altLang="zh-CN" dirty="0" smtClean="0"/>
              <a:t>lasma dechirper experiment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37651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>
            <a:extLst>
              <a:ext uri="{FF2B5EF4-FFF2-40B4-BE49-F238E27FC236}">
                <a16:creationId xmlns="" xmlns:a16="http://schemas.microsoft.com/office/drawing/2014/main" id="{7ACF1E57-DC33-4BE0-8499-7335581E19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7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 anchorCtr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Hollow Channel experiment preparation at THU Lab</a:t>
            </a:r>
            <a:endParaRPr lang="zh-CN" altLang="en-US" sz="2400" b="1" dirty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楷体_GB2312" pitchFamily="49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F9747104-C751-4E24-887D-400FD7468E02}"/>
              </a:ext>
            </a:extLst>
          </p:cNvPr>
          <p:cNvGrpSpPr>
            <a:grpSpLocks noChangeAspect="1"/>
          </p:cNvGrpSpPr>
          <p:nvPr/>
        </p:nvGrpSpPr>
        <p:grpSpPr>
          <a:xfrm>
            <a:off x="340009" y="729802"/>
            <a:ext cx="8466773" cy="2368875"/>
            <a:chOff x="68250" y="941696"/>
            <a:chExt cx="8916039" cy="2456466"/>
          </a:xfrm>
        </p:grpSpPr>
        <p:pic>
          <p:nvPicPr>
            <p:cNvPr id="6" name="Picture 2" descr="C:\Users\new\Desktop\Energy_Chirp_Reduction_hollow_channel\3.png">
              <a:extLst>
                <a:ext uri="{FF2B5EF4-FFF2-40B4-BE49-F238E27FC236}">
                  <a16:creationId xmlns="" xmlns:a16="http://schemas.microsoft.com/office/drawing/2014/main" id="{2455BBAE-DAC2-4D2B-8F82-88C30F65F5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8250" y="941696"/>
              <a:ext cx="8606063" cy="2343701"/>
            </a:xfrm>
            <a:prstGeom prst="rect">
              <a:avLst/>
            </a:prstGeom>
            <a:noFill/>
          </p:spPr>
        </p:pic>
        <p:pic>
          <p:nvPicPr>
            <p:cNvPr id="7" name="Picture 2" descr="C:\Users\new\Desktop\Energy_Chirp_Reduction_hollow_channel\3.png">
              <a:extLst>
                <a:ext uri="{FF2B5EF4-FFF2-40B4-BE49-F238E27FC236}">
                  <a16:creationId xmlns="" xmlns:a16="http://schemas.microsoft.com/office/drawing/2014/main" id="{1147E91C-0714-44BE-9A6C-7C6DE63A46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 l="81721" b="-4811"/>
            <a:stretch>
              <a:fillRect/>
            </a:stretch>
          </p:blipFill>
          <p:spPr bwMode="auto">
            <a:xfrm>
              <a:off x="7411179" y="941696"/>
              <a:ext cx="1573110" cy="2456466"/>
            </a:xfrm>
            <a:prstGeom prst="rect">
              <a:avLst/>
            </a:prstGeom>
            <a:noFill/>
          </p:spPr>
        </p:pic>
        <p:pic>
          <p:nvPicPr>
            <p:cNvPr id="8" name="Picture 2" descr="C:\Users\new\Desktop\Energy_Chirp_Reduction_hollow_channel\3.png">
              <a:extLst>
                <a:ext uri="{FF2B5EF4-FFF2-40B4-BE49-F238E27FC236}">
                  <a16:creationId xmlns="" xmlns:a16="http://schemas.microsoft.com/office/drawing/2014/main" id="{81C74626-8BBB-4D92-BD38-2E72FA5D80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 l="38112" t="48419" r="59360" b="24535"/>
            <a:stretch>
              <a:fillRect/>
            </a:stretch>
          </p:blipFill>
          <p:spPr bwMode="auto">
            <a:xfrm>
              <a:off x="7084827" y="2089797"/>
              <a:ext cx="217568" cy="633875"/>
            </a:xfrm>
            <a:prstGeom prst="rect">
              <a:avLst/>
            </a:prstGeom>
            <a:noFill/>
          </p:spPr>
        </p:pic>
        <p:pic>
          <p:nvPicPr>
            <p:cNvPr id="9" name="Picture 2" descr="C:\Users\new\Desktop\Energy_Chirp_Reduction_hollow_channel\3.png">
              <a:extLst>
                <a:ext uri="{FF2B5EF4-FFF2-40B4-BE49-F238E27FC236}">
                  <a16:creationId xmlns="" xmlns:a16="http://schemas.microsoft.com/office/drawing/2014/main" id="{52BBE14D-9633-43F6-A62D-892A0BB99F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 l="40640" t="46117" r="57464" b="20343"/>
            <a:stretch>
              <a:fillRect/>
            </a:stretch>
          </p:blipFill>
          <p:spPr bwMode="auto">
            <a:xfrm>
              <a:off x="7302395" y="2038217"/>
              <a:ext cx="163176" cy="786069"/>
            </a:xfrm>
            <a:prstGeom prst="rect">
              <a:avLst/>
            </a:prstGeom>
            <a:noFill/>
          </p:spPr>
        </p:pic>
        <p:sp>
          <p:nvSpPr>
            <p:cNvPr id="10" name="矩形 9">
              <a:extLst>
                <a:ext uri="{FF2B5EF4-FFF2-40B4-BE49-F238E27FC236}">
                  <a16:creationId xmlns="" xmlns:a16="http://schemas.microsoft.com/office/drawing/2014/main" id="{56AA3B58-60E7-41AF-9871-69CFA815F1DD}"/>
                </a:ext>
              </a:extLst>
            </p:cNvPr>
            <p:cNvSpPr/>
            <p:nvPr/>
          </p:nvSpPr>
          <p:spPr bwMode="auto">
            <a:xfrm>
              <a:off x="7084827" y="1727765"/>
              <a:ext cx="326352" cy="393035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zh-CN" altLang="en-US" sz="12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Helvetica Neue Light" pitchFamily="-109" charset="0"/>
                <a:ea typeface="华文细黑" pitchFamily="-109" charset="-122"/>
                <a:cs typeface="华文细黑" pitchFamily="-109" charset="-122"/>
                <a:sym typeface="Helvetica Neue Light" pitchFamily="-109" charset="0"/>
              </a:endParaRPr>
            </a:p>
          </p:txBody>
        </p:sp>
      </p:grpSp>
      <p:grpSp>
        <p:nvGrpSpPr>
          <p:cNvPr id="11" name="组 6">
            <a:extLst>
              <a:ext uri="{FF2B5EF4-FFF2-40B4-BE49-F238E27FC236}">
                <a16:creationId xmlns="" xmlns:a16="http://schemas.microsoft.com/office/drawing/2014/main" id="{64022A9E-E764-4C02-BAFF-5BA10B1E7822}"/>
              </a:ext>
            </a:extLst>
          </p:cNvPr>
          <p:cNvGrpSpPr/>
          <p:nvPr/>
        </p:nvGrpSpPr>
        <p:grpSpPr>
          <a:xfrm>
            <a:off x="45216" y="3255400"/>
            <a:ext cx="4875089" cy="2939857"/>
            <a:chOff x="1208741" y="1789210"/>
            <a:chExt cx="6947950" cy="4548672"/>
          </a:xfrm>
        </p:grpSpPr>
        <p:pic>
          <p:nvPicPr>
            <p:cNvPr id="12" name="图片 11" descr="IMG_2835.jpg">
              <a:extLst>
                <a:ext uri="{FF2B5EF4-FFF2-40B4-BE49-F238E27FC236}">
                  <a16:creationId xmlns="" xmlns:a16="http://schemas.microsoft.com/office/drawing/2014/main" id="{EED9E475-7124-4B81-93A7-02402807C5E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flipH="1">
              <a:off x="1283515" y="1789210"/>
              <a:ext cx="6823009" cy="4548672"/>
            </a:xfrm>
            <a:prstGeom prst="rect">
              <a:avLst/>
            </a:prstGeom>
          </p:spPr>
        </p:pic>
        <p:sp>
          <p:nvSpPr>
            <p:cNvPr id="13" name="TextBox 7">
              <a:extLst>
                <a:ext uri="{FF2B5EF4-FFF2-40B4-BE49-F238E27FC236}">
                  <a16:creationId xmlns="" xmlns:a16="http://schemas.microsoft.com/office/drawing/2014/main" id="{F5AF1D67-E29F-4468-8F71-17B30F7EF1D0}"/>
                </a:ext>
              </a:extLst>
            </p:cNvPr>
            <p:cNvSpPr txBox="1"/>
            <p:nvPr/>
          </p:nvSpPr>
          <p:spPr>
            <a:xfrm rot="1699761">
              <a:off x="3869444" y="4762632"/>
              <a:ext cx="26593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Interaction </a:t>
              </a:r>
            </a:p>
            <a:p>
              <a:r>
                <a:rPr lang="en-US" altLang="zh-CN" dirty="0">
                  <a:solidFill>
                    <a:schemeClr val="bg1"/>
                  </a:solidFill>
                </a:rPr>
                <a:t>chamber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8">
              <a:extLst>
                <a:ext uri="{FF2B5EF4-FFF2-40B4-BE49-F238E27FC236}">
                  <a16:creationId xmlns="" xmlns:a16="http://schemas.microsoft.com/office/drawing/2014/main" id="{F47F0365-BB8E-4E50-9313-B0A458AD93ED}"/>
                </a:ext>
              </a:extLst>
            </p:cNvPr>
            <p:cNvSpPr txBox="1"/>
            <p:nvPr/>
          </p:nvSpPr>
          <p:spPr>
            <a:xfrm rot="684392">
              <a:off x="6715271" y="4043261"/>
              <a:ext cx="14414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Compressor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5" name="TextBox 9">
              <a:extLst>
                <a:ext uri="{FF2B5EF4-FFF2-40B4-BE49-F238E27FC236}">
                  <a16:creationId xmlns="" xmlns:a16="http://schemas.microsoft.com/office/drawing/2014/main" id="{F94EFD18-2503-45F6-907A-454C50F1ED88}"/>
                </a:ext>
              </a:extLst>
            </p:cNvPr>
            <p:cNvSpPr txBox="1"/>
            <p:nvPr/>
          </p:nvSpPr>
          <p:spPr>
            <a:xfrm rot="1498633">
              <a:off x="2887338" y="3317842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Chicane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TextBox 10">
              <a:extLst>
                <a:ext uri="{FF2B5EF4-FFF2-40B4-BE49-F238E27FC236}">
                  <a16:creationId xmlns="" xmlns:a16="http://schemas.microsoft.com/office/drawing/2014/main" id="{3784FA43-1D4C-46F9-90C0-5B3854187AD4}"/>
                </a:ext>
              </a:extLst>
            </p:cNvPr>
            <p:cNvSpPr txBox="1"/>
            <p:nvPr/>
          </p:nvSpPr>
          <p:spPr>
            <a:xfrm rot="1663722">
              <a:off x="5635559" y="5172469"/>
              <a:ext cx="12105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Deflecting</a:t>
              </a:r>
            </a:p>
            <a:p>
              <a:r>
                <a:rPr lang="en-US" altLang="zh-CN" dirty="0">
                  <a:solidFill>
                    <a:schemeClr val="bg1"/>
                  </a:solidFill>
                </a:rPr>
                <a:t> cavity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23">
              <a:extLst>
                <a:ext uri="{FF2B5EF4-FFF2-40B4-BE49-F238E27FC236}">
                  <a16:creationId xmlns="" xmlns:a16="http://schemas.microsoft.com/office/drawing/2014/main" id="{0486957F-E858-4BB9-8E01-6573035F89CC}"/>
                </a:ext>
              </a:extLst>
            </p:cNvPr>
            <p:cNvSpPr txBox="1"/>
            <p:nvPr/>
          </p:nvSpPr>
          <p:spPr>
            <a:xfrm rot="1441816">
              <a:off x="7098076" y="5541614"/>
              <a:ext cx="8386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Dipole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3">
              <a:extLst>
                <a:ext uri="{FF2B5EF4-FFF2-40B4-BE49-F238E27FC236}">
                  <a16:creationId xmlns="" xmlns:a16="http://schemas.microsoft.com/office/drawing/2014/main" id="{BFF7EFB4-B6D4-4DB4-A306-B0E87407AC6D}"/>
                </a:ext>
              </a:extLst>
            </p:cNvPr>
            <p:cNvSpPr txBox="1"/>
            <p:nvPr/>
          </p:nvSpPr>
          <p:spPr>
            <a:xfrm rot="1223563">
              <a:off x="1540565" y="3521969"/>
              <a:ext cx="26593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S-band </a:t>
              </a:r>
            </a:p>
            <a:p>
              <a:r>
                <a:rPr lang="en-US" altLang="zh-CN" dirty="0" err="1">
                  <a:solidFill>
                    <a:schemeClr val="bg1"/>
                  </a:solidFill>
                </a:rPr>
                <a:t>linac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4">
              <a:extLst>
                <a:ext uri="{FF2B5EF4-FFF2-40B4-BE49-F238E27FC236}">
                  <a16:creationId xmlns="" xmlns:a16="http://schemas.microsoft.com/office/drawing/2014/main" id="{EA1E3CE3-AF78-4747-A1BB-CB3524EC8496}"/>
                </a:ext>
              </a:extLst>
            </p:cNvPr>
            <p:cNvSpPr txBox="1"/>
            <p:nvPr/>
          </p:nvSpPr>
          <p:spPr>
            <a:xfrm rot="1295237">
              <a:off x="1208741" y="2918459"/>
              <a:ext cx="265937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RF gun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20" name="直接箭头连接符 19">
              <a:extLst>
                <a:ext uri="{FF2B5EF4-FFF2-40B4-BE49-F238E27FC236}">
                  <a16:creationId xmlns="" xmlns:a16="http://schemas.microsoft.com/office/drawing/2014/main" id="{F72066AD-51AC-4610-AA2E-E7FDEF8E5985}"/>
                </a:ext>
              </a:extLst>
            </p:cNvPr>
            <p:cNvCxnSpPr/>
            <p:nvPr/>
          </p:nvCxnSpPr>
          <p:spPr>
            <a:xfrm>
              <a:off x="2448966" y="4480255"/>
              <a:ext cx="1234034" cy="739445"/>
            </a:xfrm>
            <a:prstGeom prst="straightConnector1">
              <a:avLst/>
            </a:prstGeom>
            <a:ln w="508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1">
              <a:extLst>
                <a:ext uri="{FF2B5EF4-FFF2-40B4-BE49-F238E27FC236}">
                  <a16:creationId xmlns="" xmlns:a16="http://schemas.microsoft.com/office/drawing/2014/main" id="{AC02BA8C-CEB7-438B-84D1-72A9D993FF88}"/>
                </a:ext>
              </a:extLst>
            </p:cNvPr>
            <p:cNvSpPr txBox="1"/>
            <p:nvPr/>
          </p:nvSpPr>
          <p:spPr>
            <a:xfrm rot="1865116">
              <a:off x="2395207" y="4883292"/>
              <a:ext cx="1223918" cy="5627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</a:rPr>
                <a:t>beam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  <p:pic>
        <p:nvPicPr>
          <p:cNvPr id="22" name="图片 21">
            <a:extLst>
              <a:ext uri="{FF2B5EF4-FFF2-40B4-BE49-F238E27FC236}">
                <a16:creationId xmlns="" xmlns:a16="http://schemas.microsoft.com/office/drawing/2014/main" id="{88DFBB64-F8CC-4D57-A8AE-E1DAC7A099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4401" y="3494805"/>
            <a:ext cx="3697259" cy="3212468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FFDA1B6D-5BE4-4D9A-B6CA-363F8889AEDE}"/>
              </a:ext>
            </a:extLst>
          </p:cNvPr>
          <p:cNvSpPr/>
          <p:nvPr/>
        </p:nvSpPr>
        <p:spPr>
          <a:xfrm>
            <a:off x="4916042" y="3082004"/>
            <a:ext cx="38379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Estimated Start Time: 2019.12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31163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0D19E79-2BA9-4508-A1DF-C176773466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692" y="669112"/>
            <a:ext cx="3757726" cy="2538828"/>
          </a:xfrm>
          <a:prstGeom prst="rect">
            <a:avLst/>
          </a:prstGeom>
        </p:spPr>
      </p:pic>
      <p:sp>
        <p:nvSpPr>
          <p:cNvPr id="5" name="Rectangle 12">
            <a:extLst>
              <a:ext uri="{FF2B5EF4-FFF2-40B4-BE49-F238E27FC236}">
                <a16:creationId xmlns="" xmlns:a16="http://schemas.microsoft.com/office/drawing/2014/main" id="{74704D3A-056A-45AD-8DBB-A9823EC6D8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7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 anchorCtr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Hollow Channel experiment preparation at THU Lab</a:t>
            </a:r>
            <a:endParaRPr lang="zh-CN" altLang="en-US" sz="2400" b="1" dirty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楷体_GB2312" pitchFamily="49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92BAB53E-A9BB-43E7-8247-450D689A49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4101" y="761993"/>
            <a:ext cx="2182353" cy="1800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82C0F60-0143-4123-A09A-8F6A4ED0FB8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025" y="2898920"/>
            <a:ext cx="2394503" cy="1800000"/>
          </a:xfrm>
          <a:prstGeom prst="rect">
            <a:avLst/>
          </a:prstGeom>
        </p:spPr>
      </p:pic>
      <p:pic>
        <p:nvPicPr>
          <p:cNvPr id="8" name="内容占位符 4">
            <a:extLst>
              <a:ext uri="{FF2B5EF4-FFF2-40B4-BE49-F238E27FC236}">
                <a16:creationId xmlns="" xmlns:a16="http://schemas.microsoft.com/office/drawing/2014/main" id="{C5A86313-C66C-43A1-BCD1-D7D80A1D2F15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6588" y="762000"/>
            <a:ext cx="2157412" cy="180022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5263707-3AFE-48ED-81E4-6DEBA83317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3964" y="2898920"/>
            <a:ext cx="1957820" cy="18000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057D9503-553B-4DA6-9CE4-45942BF5FBC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08" t="28446" r="36759" b="16245"/>
          <a:stretch/>
        </p:blipFill>
        <p:spPr>
          <a:xfrm rot="5400000">
            <a:off x="5471674" y="1893669"/>
            <a:ext cx="2010502" cy="1800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DAB7A390-9E4F-436E-B35D-476598CB0EF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1792" y="4782125"/>
            <a:ext cx="2002164" cy="18000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00CE7C4F-36FA-4B4E-8633-86057773A8C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020" y="4996356"/>
            <a:ext cx="2962973" cy="1371537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7E647673-3123-4E25-8AFE-609B3DDD2AF7}"/>
              </a:ext>
            </a:extLst>
          </p:cNvPr>
          <p:cNvSpPr txBox="1"/>
          <p:nvPr/>
        </p:nvSpPr>
        <p:spPr>
          <a:xfrm>
            <a:off x="5576925" y="1761826"/>
            <a:ext cx="163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ea typeface="华文楷体"/>
                <a:cs typeface="+mn-cs"/>
              </a:rPr>
              <a:t>Kinoform</a:t>
            </a: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ea typeface="华文楷体"/>
                <a:cs typeface="+mn-cs"/>
              </a:rPr>
              <a:t> Plate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ea typeface="华文楷体"/>
              <a:cs typeface="+mn-cs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C0F50425-BF6E-4CD9-BACA-62526BCD9C04}"/>
              </a:ext>
            </a:extLst>
          </p:cNvPr>
          <p:cNvSpPr txBox="1"/>
          <p:nvPr/>
        </p:nvSpPr>
        <p:spPr>
          <a:xfrm>
            <a:off x="4348352" y="4187831"/>
            <a:ext cx="115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dirty="0">
                <a:solidFill>
                  <a:schemeClr val="bg1"/>
                </a:solidFill>
                <a:latin typeface="Times New Roman"/>
                <a:ea typeface="华文楷体"/>
              </a:rPr>
              <a:t>Simulation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ea typeface="华文楷体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9D6F12BE-02B4-4D53-AAB8-CDA66694D9E2}"/>
              </a:ext>
            </a:extLst>
          </p:cNvPr>
          <p:cNvSpPr txBox="1"/>
          <p:nvPr/>
        </p:nvSpPr>
        <p:spPr>
          <a:xfrm>
            <a:off x="4348352" y="6060116"/>
            <a:ext cx="115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ea typeface="华文楷体"/>
              </a:rPr>
              <a:t>Experiment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ea typeface="华文楷体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D0DBFD91-337E-4133-B088-98D662D235FC}"/>
              </a:ext>
            </a:extLst>
          </p:cNvPr>
          <p:cNvSpPr txBox="1"/>
          <p:nvPr/>
        </p:nvSpPr>
        <p:spPr>
          <a:xfrm>
            <a:off x="6972647" y="4187831"/>
            <a:ext cx="115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400" dirty="0">
                <a:solidFill>
                  <a:schemeClr val="bg1"/>
                </a:solidFill>
                <a:latin typeface="Times New Roman"/>
                <a:ea typeface="华文楷体"/>
              </a:rPr>
              <a:t>Simulation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ea typeface="华文楷体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21FD2CC9-347A-4889-83BE-614B75B247AC}"/>
              </a:ext>
            </a:extLst>
          </p:cNvPr>
          <p:cNvSpPr txBox="1"/>
          <p:nvPr/>
        </p:nvSpPr>
        <p:spPr>
          <a:xfrm>
            <a:off x="6476925" y="5896356"/>
            <a:ext cx="1153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ea typeface="华文楷体"/>
              </a:rPr>
              <a:t>Experiment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ea typeface="华文楷体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9FD651C0-EAF5-4B09-BA12-E1A7688F9675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93" b="19623"/>
          <a:stretch/>
        </p:blipFill>
        <p:spPr>
          <a:xfrm>
            <a:off x="251520" y="3789040"/>
            <a:ext cx="3847149" cy="180000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94E37D15-4847-4BBC-AA7D-166E4D2248DC}"/>
              </a:ext>
            </a:extLst>
          </p:cNvPr>
          <p:cNvSpPr txBox="1"/>
          <p:nvPr/>
        </p:nvSpPr>
        <p:spPr>
          <a:xfrm>
            <a:off x="188691" y="4818386"/>
            <a:ext cx="3077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/>
                <a:ea typeface="华文楷体"/>
              </a:rPr>
              <a:t>Gas cell for hollow channel experiment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/>
              <a:ea typeface="华文楷体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A4F36BDB-F70B-46B1-848D-A80ABCF83353}"/>
              </a:ext>
            </a:extLst>
          </p:cNvPr>
          <p:cNvSpPr/>
          <p:nvPr/>
        </p:nvSpPr>
        <p:spPr>
          <a:xfrm>
            <a:off x="4924912" y="1533677"/>
            <a:ext cx="143755" cy="1517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箭头连接符 21">
            <a:extLst>
              <a:ext uri="{FF2B5EF4-FFF2-40B4-BE49-F238E27FC236}">
                <a16:creationId xmlns="" xmlns:a16="http://schemas.microsoft.com/office/drawing/2014/main" id="{26002A3A-6495-46DE-B9D4-B4A95C545559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5068667" y="1609530"/>
            <a:ext cx="1963164" cy="0"/>
          </a:xfrm>
          <a:prstGeom prst="straightConnector1">
            <a:avLst/>
          </a:prstGeom>
          <a:ln>
            <a:solidFill>
              <a:srgbClr val="FF3B3B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4821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="" xmlns:a16="http://schemas.microsoft.com/office/drawing/2014/main" id="{EA4862F1-A8E8-4EBF-BCE2-8B34D9521E08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39</a:t>
            </a:fld>
            <a:endParaRPr lang="zh-CN" altLang="en-US" sz="1400" b="1" dirty="0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435A2143-4958-4AC2-A31D-C053D9B53564}"/>
              </a:ext>
            </a:extLst>
          </p:cNvPr>
          <p:cNvSpPr txBox="1"/>
          <p:nvPr/>
        </p:nvSpPr>
        <p:spPr>
          <a:xfrm>
            <a:off x="609600" y="321556"/>
            <a:ext cx="7994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  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</a:rPr>
              <a:t>Energy spread measure: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~1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</a:rPr>
              <a:t>%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  <a:sym typeface="Wingdings" panose="05000000000000000000" pitchFamily="2" charset="2"/>
              </a:rPr>
              <a:t>~0.1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  <a:sym typeface="Wingdings" panose="05000000000000000000" pitchFamily="2" charset="2"/>
              </a:rPr>
              <a:t>%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E953D74B-F90A-4E9B-AC0C-3B9984D3C4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8844" y="1124744"/>
            <a:ext cx="7380312" cy="2022708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="" xmlns:a16="http://schemas.microsoft.com/office/drawing/2014/main" id="{2450D104-CACF-4E9C-8E4B-3AB3885D7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9036" y="3284984"/>
            <a:ext cx="7705146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901069"/>
      </p:ext>
    </p:extLst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5">
            <a:extLst>
              <a:ext uri="{FF2B5EF4-FFF2-40B4-BE49-F238E27FC236}">
                <a16:creationId xmlns:a16="http://schemas.microsoft.com/office/drawing/2014/main" xmlns="" id="{D080D11E-214C-40BE-A810-01DD43578FCA}"/>
              </a:ext>
            </a:extLst>
          </p:cNvPr>
          <p:cNvSpPr txBox="1"/>
          <p:nvPr/>
        </p:nvSpPr>
        <p:spPr>
          <a:xfrm>
            <a:off x="609600" y="321556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CEPC 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</a:rPr>
              <a:t>Accelerator System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9FE6FB03-4AE1-41FD-AA83-273BE837F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97" y="1041648"/>
            <a:ext cx="8308631" cy="5123656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E26B79C4-5FD1-48B1-A9BB-A084D3931E9F}"/>
              </a:ext>
            </a:extLst>
          </p:cNvPr>
          <p:cNvSpPr txBox="1"/>
          <p:nvPr/>
        </p:nvSpPr>
        <p:spPr>
          <a:xfrm rot="-1620000">
            <a:off x="5747381" y="2325272"/>
            <a:ext cx="3423409" cy="33855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srgbClr val="C00000"/>
                </a:solidFill>
              </a:rPr>
              <a:t>LOW FIELD DIPOLE PROBLEM!</a:t>
            </a:r>
            <a:r>
              <a:rPr lang="zh-CN" altLang="en-US" sz="1600" b="1" dirty="0">
                <a:solidFill>
                  <a:srgbClr val="C00000"/>
                </a:solidFill>
              </a:rPr>
              <a:t>！</a:t>
            </a:r>
            <a:endParaRPr lang="en-US" altLang="zh-CN" sz="1600" b="1" dirty="0">
              <a:solidFill>
                <a:srgbClr val="C00000"/>
              </a:solidFill>
            </a:endParaRPr>
          </a:p>
        </p:txBody>
      </p:sp>
      <p:sp>
        <p:nvSpPr>
          <p:cNvPr id="7" name="灯片编号占位符 1">
            <a:extLst>
              <a:ext uri="{FF2B5EF4-FFF2-40B4-BE49-F238E27FC236}">
                <a16:creationId xmlns:a16="http://schemas.microsoft.com/office/drawing/2014/main" xmlns="" id="{269D6BA2-02BC-4281-8EE9-C535689DBB6F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4</a:t>
            </a:fld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783687251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8AEC0FDD-8FCF-47FE-BE99-37B05EB903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42" y="837361"/>
            <a:ext cx="6212393" cy="2085768"/>
          </a:xfrm>
          <a:prstGeom prst="rect">
            <a:avLst/>
          </a:prstGeom>
        </p:spPr>
      </p:pic>
      <p:cxnSp>
        <p:nvCxnSpPr>
          <p:cNvPr id="5" name="直接箭头连接符 4">
            <a:extLst>
              <a:ext uri="{FF2B5EF4-FFF2-40B4-BE49-F238E27FC236}">
                <a16:creationId xmlns="" xmlns:a16="http://schemas.microsoft.com/office/drawing/2014/main" id="{71521414-FE63-4824-B985-2F3E46AEF5D2}"/>
              </a:ext>
            </a:extLst>
          </p:cNvPr>
          <p:cNvCxnSpPr>
            <a:cxnSpLocks/>
          </p:cNvCxnSpPr>
          <p:nvPr/>
        </p:nvCxnSpPr>
        <p:spPr>
          <a:xfrm flipH="1">
            <a:off x="3622434" y="1927484"/>
            <a:ext cx="341643" cy="222846"/>
          </a:xfrm>
          <a:prstGeom prst="straightConnector1">
            <a:avLst/>
          </a:prstGeom>
          <a:ln>
            <a:solidFill>
              <a:srgbClr val="FF3B3B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B0B264DE-1FD6-4FB9-BC2A-DD19A989CC2F}"/>
              </a:ext>
            </a:extLst>
          </p:cNvPr>
          <p:cNvSpPr txBox="1"/>
          <p:nvPr/>
        </p:nvSpPr>
        <p:spPr>
          <a:xfrm>
            <a:off x="3179426" y="1680888"/>
            <a:ext cx="1639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/>
                <a:ea typeface="华文楷体"/>
                <a:cs typeface="+mn-cs"/>
              </a:rPr>
              <a:t>Plasma Section</a:t>
            </a:r>
            <a:endParaRPr kumimoji="0" lang="zh-CN" altLang="en-US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/>
              <a:ea typeface="华文楷体"/>
              <a:cs typeface="+mn-cs"/>
            </a:endParaRPr>
          </a:p>
        </p:txBody>
      </p:sp>
      <p:sp>
        <p:nvSpPr>
          <p:cNvPr id="17" name="Rectangle 12">
            <a:extLst>
              <a:ext uri="{FF2B5EF4-FFF2-40B4-BE49-F238E27FC236}">
                <a16:creationId xmlns="" xmlns:a16="http://schemas.microsoft.com/office/drawing/2014/main" id="{B9A63C9D-92DE-4EFD-B12C-8B0F097D0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7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 anchorCtr="0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400" b="1" dirty="0">
                <a:solidFill>
                  <a:schemeClr val="tx2">
                    <a:lumMod val="75000"/>
                  </a:schemeClr>
                </a:solidFill>
                <a:latin typeface="Tahoma" panose="020B0604030504040204" pitchFamily="34" charset="0"/>
                <a:ea typeface="楷体_GB2312" pitchFamily="49" charset="-122"/>
              </a:rPr>
              <a:t>Plasma dechirper &amp; HTR experiment Preparation@ SXFEL</a:t>
            </a:r>
            <a:endParaRPr lang="zh-CN" altLang="en-US" sz="2400" b="1" dirty="0">
              <a:solidFill>
                <a:schemeClr val="tx2">
                  <a:lumMod val="75000"/>
                </a:schemeClr>
              </a:solidFill>
              <a:latin typeface="Tahoma" panose="020B0604030504040204" pitchFamily="34" charset="0"/>
              <a:ea typeface="楷体_GB2312" pitchFamily="49" charset="-122"/>
            </a:endParaRP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FF9DD18D-9382-4A35-A814-BD07862D03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895" y="3313443"/>
            <a:ext cx="5303593" cy="2585323"/>
          </a:xfrm>
          <a:prstGeom prst="rect">
            <a:avLst/>
          </a:prstGeom>
        </p:spPr>
      </p:pic>
      <p:graphicFrame>
        <p:nvGraphicFramePr>
          <p:cNvPr id="19" name="表格 18">
            <a:extLst>
              <a:ext uri="{FF2B5EF4-FFF2-40B4-BE49-F238E27FC236}">
                <a16:creationId xmlns="" xmlns:a16="http://schemas.microsoft.com/office/drawing/2014/main" id="{B98B4DFE-859B-4686-B5E3-D22B44F121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580194"/>
              </p:ext>
            </p:extLst>
          </p:nvPr>
        </p:nvGraphicFramePr>
        <p:xfrm>
          <a:off x="6745288" y="669202"/>
          <a:ext cx="2353495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1557">
                  <a:extLst>
                    <a:ext uri="{9D8B030D-6E8A-4147-A177-3AD203B41FA5}">
                      <a16:colId xmlns="" xmlns:a16="http://schemas.microsoft.com/office/drawing/2014/main" val="2988784834"/>
                    </a:ext>
                  </a:extLst>
                </a:gridCol>
                <a:gridCol w="921938">
                  <a:extLst>
                    <a:ext uri="{9D8B030D-6E8A-4147-A177-3AD203B41FA5}">
                      <a16:colId xmlns="" xmlns:a16="http://schemas.microsoft.com/office/drawing/2014/main" val="3482032072"/>
                    </a:ext>
                  </a:extLst>
                </a:gridCol>
              </a:tblGrid>
              <a:tr h="26309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Parameter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Value 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86363889"/>
                  </a:ext>
                </a:extLst>
              </a:tr>
              <a:tr h="26309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Energy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0.8GeV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47363817"/>
                  </a:ext>
                </a:extLst>
              </a:tr>
              <a:tr h="26309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Charge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50pC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40112253"/>
                  </a:ext>
                </a:extLst>
              </a:tr>
              <a:tr h="26309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Emittance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0.8μm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7697838"/>
                  </a:ext>
                </a:extLst>
              </a:tr>
              <a:tr h="26309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Beam size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10μm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271190986"/>
                  </a:ext>
                </a:extLst>
              </a:tr>
              <a:tr h="26309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Peak current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2.4kA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06869123"/>
                  </a:ext>
                </a:extLst>
              </a:tr>
              <a:tr h="263095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Energy</a:t>
                      </a:r>
                      <a:r>
                        <a:rPr lang="en-US" altLang="zh-CN" baseline="0" dirty="0"/>
                        <a:t> </a:t>
                      </a:r>
                      <a:r>
                        <a:rPr lang="en-US" altLang="zh-CN" dirty="0"/>
                        <a:t>Chirp 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~8MeV</a:t>
                      </a:r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334126026"/>
                  </a:ext>
                </a:extLst>
              </a:tr>
            </a:tbl>
          </a:graphicData>
        </a:graphic>
      </p:graphicFrame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5209F2C8-15BC-4A5B-AD08-4E6D674179C1}"/>
              </a:ext>
            </a:extLst>
          </p:cNvPr>
          <p:cNvSpPr/>
          <p:nvPr/>
        </p:nvSpPr>
        <p:spPr>
          <a:xfrm>
            <a:off x="5868144" y="4228053"/>
            <a:ext cx="317719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Dechirper experiment schedule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anose="02020603050405020304" pitchFamily="18" charset="0"/>
              <a:ea typeface="华文楷体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First step: 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Obtaining a stable positively-chirped beam with few percent energy spread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华文楷体"/>
              <a:cs typeface="Times New Roman" panose="02020603050405020304" pitchFamily="18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Second step:</a:t>
            </a: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 </a:t>
            </a:r>
            <a:r>
              <a:rPr kumimoji="0" lang="en-US" altLang="zh-CN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P</a:t>
            </a: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华文楷体"/>
                <a:cs typeface="Times New Roman" panose="02020603050405020304" pitchFamily="18" charset="0"/>
              </a:rPr>
              <a:t>ost-processing the beam using a passive dechirper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华文楷体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9153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="" xmlns:a16="http://schemas.microsoft.com/office/drawing/2014/main" id="{EA4862F1-A8E8-4EBF-BCE2-8B34D9521E08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41</a:t>
            </a:fld>
            <a:endParaRPr lang="zh-CN" altLang="en-US" sz="1400" b="1" dirty="0"/>
          </a:p>
        </p:txBody>
      </p:sp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600F8A4F-2B60-430B-8A12-10AE853767A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25747" y="1039720"/>
            <a:ext cx="2579426" cy="193456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1B5CE5C2-C257-4AC1-9EB2-77BFA4C646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9274" y="1082581"/>
            <a:ext cx="2465127" cy="184884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60DEF87D-A6A9-4737-90D2-49F18F9BFA6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263"/>
          <a:stretch/>
        </p:blipFill>
        <p:spPr>
          <a:xfrm>
            <a:off x="2853040" y="1057374"/>
            <a:ext cx="3546872" cy="1934898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A71169D7-47F5-484F-B8E4-F3CB18CE4851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209"/>
          <a:stretch/>
        </p:blipFill>
        <p:spPr>
          <a:xfrm>
            <a:off x="1214650" y="3149068"/>
            <a:ext cx="6932210" cy="3212614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12C86A3A-CF30-4311-9AC4-D43D742EC4B2}"/>
              </a:ext>
            </a:extLst>
          </p:cNvPr>
          <p:cNvSpPr txBox="1"/>
          <p:nvPr/>
        </p:nvSpPr>
        <p:spPr>
          <a:xfrm>
            <a:off x="7563775" y="2451916"/>
            <a:ext cx="958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FF00"/>
                </a:solidFill>
              </a:rPr>
              <a:t>压缩池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2BFCF02C-AA07-4228-898B-6E6D9F082E46}"/>
              </a:ext>
            </a:extLst>
          </p:cNvPr>
          <p:cNvSpPr txBox="1"/>
          <p:nvPr/>
        </p:nvSpPr>
        <p:spPr>
          <a:xfrm>
            <a:off x="4236128" y="2451916"/>
            <a:ext cx="119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FF00"/>
                </a:solidFill>
              </a:rPr>
              <a:t>主作用室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4E20DADE-6B9A-4313-A6E9-B5FDE4729069}"/>
              </a:ext>
            </a:extLst>
          </p:cNvPr>
          <p:cNvSpPr txBox="1"/>
          <p:nvPr/>
        </p:nvSpPr>
        <p:spPr>
          <a:xfrm>
            <a:off x="801950" y="2451916"/>
            <a:ext cx="119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FF00"/>
                </a:solidFill>
              </a:rPr>
              <a:t>束测室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EB38449D-D9DC-40B7-9604-D190834D94FE}"/>
              </a:ext>
            </a:extLst>
          </p:cNvPr>
          <p:cNvSpPr txBox="1"/>
          <p:nvPr/>
        </p:nvSpPr>
        <p:spPr>
          <a:xfrm>
            <a:off x="6792348" y="4180006"/>
            <a:ext cx="958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FF00"/>
                </a:solidFill>
              </a:rPr>
              <a:t>压缩池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D74548DA-B7EA-4684-87A9-AD0211F4AAE3}"/>
              </a:ext>
            </a:extLst>
          </p:cNvPr>
          <p:cNvSpPr txBox="1"/>
          <p:nvPr/>
        </p:nvSpPr>
        <p:spPr>
          <a:xfrm>
            <a:off x="5417575" y="3754466"/>
            <a:ext cx="119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FF00"/>
                </a:solidFill>
              </a:rPr>
              <a:t>主作用室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E48B289D-C4FF-4419-862F-365032C679B9}"/>
              </a:ext>
            </a:extLst>
          </p:cNvPr>
          <p:cNvSpPr txBox="1"/>
          <p:nvPr/>
        </p:nvSpPr>
        <p:spPr>
          <a:xfrm>
            <a:off x="1868750" y="3536308"/>
            <a:ext cx="119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FF00"/>
                </a:solidFill>
              </a:rPr>
              <a:t>束测室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A495A2E8-1963-4B7F-9CF4-390EB21A56C2}"/>
              </a:ext>
            </a:extLst>
          </p:cNvPr>
          <p:cNvSpPr/>
          <p:nvPr/>
        </p:nvSpPr>
        <p:spPr>
          <a:xfrm>
            <a:off x="4427984" y="6279123"/>
            <a:ext cx="453650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000" b="1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Slides from Dr. Bo Peng (2020)</a:t>
            </a:r>
            <a:endParaRPr lang="zh-CN" altLang="en-US" sz="1000" b="1" dirty="0"/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470092A7-8FF0-4717-A19F-27EEC1F4997E}"/>
              </a:ext>
            </a:extLst>
          </p:cNvPr>
          <p:cNvSpPr txBox="1"/>
          <p:nvPr/>
        </p:nvSpPr>
        <p:spPr>
          <a:xfrm>
            <a:off x="609600" y="321556"/>
            <a:ext cx="7994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  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</a:rPr>
              <a:t>Experiment preparation @ SXFEL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344502021"/>
      </p:ext>
    </p:extLst>
  </p:cSld>
  <p:clrMapOvr>
    <a:masterClrMapping/>
  </p:clrMapOvr>
  <p:transition xmlns:p14="http://schemas.microsoft.com/office/powerpoint/2010/main" spd="med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>
            <a:extLst>
              <a:ext uri="{FF2B5EF4-FFF2-40B4-BE49-F238E27FC236}">
                <a16:creationId xmlns="" xmlns:a16="http://schemas.microsoft.com/office/drawing/2014/main" id="{EA4862F1-A8E8-4EBF-BCE2-8B34D9521E08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42</a:t>
            </a:fld>
            <a:endParaRPr lang="zh-CN" altLang="en-US" sz="1400" b="1" dirty="0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435A2143-4958-4AC2-A31D-C053D9B53564}"/>
              </a:ext>
            </a:extLst>
          </p:cNvPr>
          <p:cNvSpPr txBox="1"/>
          <p:nvPr/>
        </p:nvSpPr>
        <p:spPr>
          <a:xfrm>
            <a:off x="609600" y="321556"/>
            <a:ext cx="7994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  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</a:rPr>
              <a:t>Experiment preparation 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  <a:sym typeface="Wingdings" panose="05000000000000000000" pitchFamily="2" charset="2"/>
              </a:rPr>
              <a:t> laser system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pic>
        <p:nvPicPr>
          <p:cNvPr id="4" name="圖片 4">
            <a:extLst>
              <a:ext uri="{FF2B5EF4-FFF2-40B4-BE49-F238E27FC236}">
                <a16:creationId xmlns="" xmlns:a16="http://schemas.microsoft.com/office/drawing/2014/main" id="{A7E5BF5A-78EF-459E-9D32-40F5153392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469" y="1475136"/>
            <a:ext cx="2726421" cy="2057400"/>
          </a:xfrm>
          <a:prstGeom prst="rect">
            <a:avLst/>
          </a:prstGeom>
        </p:spPr>
      </p:pic>
      <p:sp>
        <p:nvSpPr>
          <p:cNvPr id="5" name="文字方塊 5">
            <a:extLst>
              <a:ext uri="{FF2B5EF4-FFF2-40B4-BE49-F238E27FC236}">
                <a16:creationId xmlns="" xmlns:a16="http://schemas.microsoft.com/office/drawing/2014/main" id="{588486ED-43EB-4211-9F3C-4DC6A4F18182}"/>
              </a:ext>
            </a:extLst>
          </p:cNvPr>
          <p:cNvSpPr txBox="1"/>
          <p:nvPr/>
        </p:nvSpPr>
        <p:spPr>
          <a:xfrm>
            <a:off x="683568" y="1096302"/>
            <a:ext cx="3360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/>
              <a:t>Amplifier energy</a:t>
            </a:r>
            <a:r>
              <a:rPr lang="zh-TW" altLang="en-US" dirty="0"/>
              <a:t> </a:t>
            </a:r>
            <a:r>
              <a:rPr lang="en-US" altLang="zh-TW" dirty="0"/>
              <a:t>performance</a:t>
            </a:r>
            <a:endParaRPr lang="zh-TW" altLang="en-US" dirty="0"/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B508E10D-464F-4578-BDF6-59DBACB8202E}"/>
              </a:ext>
            </a:extLst>
          </p:cNvPr>
          <p:cNvSpPr/>
          <p:nvPr/>
        </p:nvSpPr>
        <p:spPr>
          <a:xfrm>
            <a:off x="779171" y="1111456"/>
            <a:ext cx="2990467" cy="253829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文字方塊 12">
            <a:extLst>
              <a:ext uri="{FF2B5EF4-FFF2-40B4-BE49-F238E27FC236}">
                <a16:creationId xmlns="" xmlns:a16="http://schemas.microsoft.com/office/drawing/2014/main" id="{84E369DF-EC57-4CE0-9A82-9798BD39FB9C}"/>
              </a:ext>
            </a:extLst>
          </p:cNvPr>
          <p:cNvSpPr txBox="1"/>
          <p:nvPr/>
        </p:nvSpPr>
        <p:spPr>
          <a:xfrm>
            <a:off x="-34247" y="3892242"/>
            <a:ext cx="3393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  Pulse compressor efficiency: 72%</a:t>
            </a:r>
            <a:endParaRPr lang="zh-TW" altLang="en-US" dirty="0"/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59A0E3BE-C014-4976-899E-C84F03B2420F}"/>
              </a:ext>
            </a:extLst>
          </p:cNvPr>
          <p:cNvSpPr/>
          <p:nvPr/>
        </p:nvSpPr>
        <p:spPr>
          <a:xfrm>
            <a:off x="51834" y="3843030"/>
            <a:ext cx="5952372" cy="253829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9" name="圖片 26">
            <a:extLst>
              <a:ext uri="{FF2B5EF4-FFF2-40B4-BE49-F238E27FC236}">
                <a16:creationId xmlns="" xmlns:a16="http://schemas.microsoft.com/office/drawing/2014/main" id="{CAC66512-D26B-46B9-B974-105DE60F45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8813" y="4205739"/>
            <a:ext cx="2654669" cy="1991002"/>
          </a:xfrm>
          <a:prstGeom prst="rect">
            <a:avLst/>
          </a:prstGeom>
        </p:spPr>
      </p:pic>
      <p:pic>
        <p:nvPicPr>
          <p:cNvPr id="10" name="圖片 28">
            <a:extLst>
              <a:ext uri="{FF2B5EF4-FFF2-40B4-BE49-F238E27FC236}">
                <a16:creationId xmlns="" xmlns:a16="http://schemas.microsoft.com/office/drawing/2014/main" id="{20CA4897-A575-4F6E-B533-42D5283BC46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50" y="4205739"/>
            <a:ext cx="2733351" cy="1978367"/>
          </a:xfrm>
          <a:prstGeom prst="rect">
            <a:avLst/>
          </a:prstGeom>
        </p:spPr>
      </p:pic>
      <p:sp>
        <p:nvSpPr>
          <p:cNvPr id="11" name="文字方塊 11">
            <a:extLst>
              <a:ext uri="{FF2B5EF4-FFF2-40B4-BE49-F238E27FC236}">
                <a16:creationId xmlns="" xmlns:a16="http://schemas.microsoft.com/office/drawing/2014/main" id="{BD4084E2-7D87-4353-A3FB-0F990B3BD967}"/>
              </a:ext>
            </a:extLst>
          </p:cNvPr>
          <p:cNvSpPr txBox="1"/>
          <p:nvPr/>
        </p:nvSpPr>
        <p:spPr>
          <a:xfrm>
            <a:off x="6183300" y="3941111"/>
            <a:ext cx="1590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Pulse duration </a:t>
            </a:r>
            <a:endParaRPr lang="zh-TW" altLang="en-US" dirty="0"/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87EB654-770C-4ED5-A4DC-510E484FAE3B}"/>
              </a:ext>
            </a:extLst>
          </p:cNvPr>
          <p:cNvSpPr/>
          <p:nvPr/>
        </p:nvSpPr>
        <p:spPr>
          <a:xfrm>
            <a:off x="6155018" y="3948078"/>
            <a:ext cx="2823924" cy="224866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pic>
        <p:nvPicPr>
          <p:cNvPr id="13" name="圖片 30">
            <a:extLst>
              <a:ext uri="{FF2B5EF4-FFF2-40B4-BE49-F238E27FC236}">
                <a16:creationId xmlns="" xmlns:a16="http://schemas.microsoft.com/office/drawing/2014/main" id="{C1AA7B6C-9F7C-47E9-A286-0A93CB41124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271" y="4336976"/>
            <a:ext cx="2623417" cy="1512945"/>
          </a:xfrm>
          <a:prstGeom prst="rect">
            <a:avLst/>
          </a:prstGeom>
        </p:spPr>
      </p:pic>
      <p:pic>
        <p:nvPicPr>
          <p:cNvPr id="14" name="圖片 2">
            <a:extLst>
              <a:ext uri="{FF2B5EF4-FFF2-40B4-BE49-F238E27FC236}">
                <a16:creationId xmlns="" xmlns:a16="http://schemas.microsoft.com/office/drawing/2014/main" id="{51766293-AC9D-4D71-A43A-7705C04945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7938" y="1524616"/>
            <a:ext cx="3261080" cy="1989932"/>
          </a:xfrm>
          <a:prstGeom prst="rect">
            <a:avLst/>
          </a:prstGeom>
        </p:spPr>
      </p:pic>
      <p:sp>
        <p:nvSpPr>
          <p:cNvPr id="15" name="文字方塊 6">
            <a:extLst>
              <a:ext uri="{FF2B5EF4-FFF2-40B4-BE49-F238E27FC236}">
                <a16:creationId xmlns="" xmlns:a16="http://schemas.microsoft.com/office/drawing/2014/main" id="{41F9D4BE-F3FB-47E1-8866-FC13741B9C95}"/>
              </a:ext>
            </a:extLst>
          </p:cNvPr>
          <p:cNvSpPr txBox="1"/>
          <p:nvPr/>
        </p:nvSpPr>
        <p:spPr>
          <a:xfrm>
            <a:off x="4478895" y="1131180"/>
            <a:ext cx="4011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/>
              <a:t>Amplifier output profile before expander</a:t>
            </a:r>
            <a:endParaRPr lang="zh-TW" altLang="en-US" dirty="0"/>
          </a:p>
        </p:txBody>
      </p:sp>
      <p:sp>
        <p:nvSpPr>
          <p:cNvPr id="16" name="矩形 15">
            <a:extLst>
              <a:ext uri="{FF2B5EF4-FFF2-40B4-BE49-F238E27FC236}">
                <a16:creationId xmlns="" xmlns:a16="http://schemas.microsoft.com/office/drawing/2014/main" id="{797E02A6-0341-4795-A3EF-9E09487833C3}"/>
              </a:ext>
            </a:extLst>
          </p:cNvPr>
          <p:cNvSpPr/>
          <p:nvPr/>
        </p:nvSpPr>
        <p:spPr>
          <a:xfrm>
            <a:off x="4469936" y="1123083"/>
            <a:ext cx="4045414" cy="255932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B73C809E-67D5-484F-A961-D8BA9083A58F}"/>
              </a:ext>
            </a:extLst>
          </p:cNvPr>
          <p:cNvSpPr/>
          <p:nvPr/>
        </p:nvSpPr>
        <p:spPr>
          <a:xfrm>
            <a:off x="4427984" y="6279123"/>
            <a:ext cx="453650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1000" b="1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Slides from Dr. Bo Peng (2020)</a:t>
            </a:r>
            <a:endParaRPr lang="zh-CN" alt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667155683"/>
      </p:ext>
    </p:extLst>
  </p:cSld>
  <p:clrMapOvr>
    <a:masterClrMapping/>
  </p:clrMapOvr>
  <p:transition xmlns:p14="http://schemas.microsoft.com/office/powerpoint/2010/main" spd="med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A5F3B9BC-431E-4E2A-93D7-6AC0198DC4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11" y="1029888"/>
            <a:ext cx="8921456" cy="3119191"/>
          </a:xfrm>
          <a:prstGeom prst="rect">
            <a:avLst/>
          </a:prstGeom>
        </p:spPr>
      </p:pic>
      <p:sp>
        <p:nvSpPr>
          <p:cNvPr id="2" name="灯片编号占位符 1">
            <a:extLst>
              <a:ext uri="{FF2B5EF4-FFF2-40B4-BE49-F238E27FC236}">
                <a16:creationId xmlns="" xmlns:a16="http://schemas.microsoft.com/office/drawing/2014/main" id="{EA4862F1-A8E8-4EBF-BCE2-8B34D9521E08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43</a:t>
            </a:fld>
            <a:endParaRPr lang="zh-CN" altLang="en-US" sz="1400" b="1" dirty="0"/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EEEB66FE-226F-45E6-990E-E97D87E63766}"/>
              </a:ext>
            </a:extLst>
          </p:cNvPr>
          <p:cNvSpPr txBox="1"/>
          <p:nvPr/>
        </p:nvSpPr>
        <p:spPr>
          <a:xfrm>
            <a:off x="609600" y="321556"/>
            <a:ext cx="7994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  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</a:rPr>
              <a:t>Experiment preparation 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  <a:sym typeface="Wingdings" panose="05000000000000000000" pitchFamily="2" charset="2"/>
              </a:rPr>
              <a:t> gas loop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C7E71202-C25B-4D5C-8F3B-9A205886BE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1960" y="3501008"/>
            <a:ext cx="4788024" cy="2938444"/>
          </a:xfrm>
          <a:prstGeom prst="rect">
            <a:avLst/>
          </a:prstGeom>
        </p:spPr>
      </p:pic>
      <p:sp>
        <p:nvSpPr>
          <p:cNvPr id="14" name="矩形 13">
            <a:extLst>
              <a:ext uri="{FF2B5EF4-FFF2-40B4-BE49-F238E27FC236}">
                <a16:creationId xmlns="" xmlns:a16="http://schemas.microsoft.com/office/drawing/2014/main" id="{D682AEFE-F515-4C9D-A46C-8F4AA237A2E3}"/>
              </a:ext>
            </a:extLst>
          </p:cNvPr>
          <p:cNvSpPr/>
          <p:nvPr/>
        </p:nvSpPr>
        <p:spPr>
          <a:xfrm>
            <a:off x="229836" y="4509120"/>
            <a:ext cx="3951159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n-US" altLang="zh-CN" dirty="0">
                <a:solidFill>
                  <a:srgbClr val="C00000"/>
                </a:solidFill>
              </a:rPr>
              <a:t>Requirement</a:t>
            </a:r>
            <a:r>
              <a:rPr lang="zh-CN" altLang="en-US" dirty="0">
                <a:solidFill>
                  <a:srgbClr val="C00000"/>
                </a:solidFill>
              </a:rPr>
              <a:t>：</a:t>
            </a:r>
            <a:endParaRPr lang="en-US" altLang="zh-CN" dirty="0">
              <a:solidFill>
                <a:srgbClr val="C00000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en-US" altLang="zh-CN" dirty="0">
                <a:solidFill>
                  <a:srgbClr val="C00000"/>
                </a:solidFill>
              </a:rPr>
              <a:t>    200 ~ 10</a:t>
            </a:r>
            <a:r>
              <a:rPr lang="en-US" altLang="zh-CN" baseline="30000" dirty="0">
                <a:solidFill>
                  <a:srgbClr val="C00000"/>
                </a:solidFill>
              </a:rPr>
              <a:t>5</a:t>
            </a:r>
            <a:r>
              <a:rPr lang="en-US" altLang="zh-CN" dirty="0">
                <a:solidFill>
                  <a:srgbClr val="C00000"/>
                </a:solidFill>
              </a:rPr>
              <a:t> pa (Negative pressure)</a:t>
            </a:r>
          </a:p>
        </p:txBody>
      </p:sp>
    </p:spTree>
    <p:extLst>
      <p:ext uri="{BB962C8B-B14F-4D97-AF65-F5344CB8AC3E}">
        <p14:creationId xmlns:p14="http://schemas.microsoft.com/office/powerpoint/2010/main" val="4195455632"/>
      </p:ext>
    </p:extLst>
  </p:cSld>
  <p:clrMapOvr>
    <a:masterClrMapping/>
  </p:clrMapOvr>
  <p:transition xmlns:p14="http://schemas.microsoft.com/office/powerpoint/2010/main" spd="med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09599" y="321556"/>
            <a:ext cx="78508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 b="1">
                <a:solidFill>
                  <a:srgbClr val="0070C0"/>
                </a:solidFill>
                <a:latin typeface="+mj-lt"/>
                <a:ea typeface="+mj-ea"/>
              </a:defRPr>
            </a:lvl1pPr>
          </a:lstStyle>
          <a:p>
            <a:pPr algn="ctr"/>
            <a:r>
              <a:rPr lang="zh-CN" altLang="en-US" dirty="0"/>
              <a:t>   </a:t>
            </a:r>
            <a:r>
              <a:rPr lang="en-US" altLang="zh-CN" dirty="0" smtClean="0"/>
              <a:t>Summary</a:t>
            </a:r>
            <a:endParaRPr lang="zh-CN" alt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7571" y="4869160"/>
            <a:ext cx="8858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86" y="4797152"/>
            <a:ext cx="88582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灯片编号占位符 1"/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44</a:t>
            </a:fld>
            <a:endParaRPr lang="zh-CN" altLang="en-US" sz="1400" b="1" dirty="0"/>
          </a:p>
        </p:txBody>
      </p:sp>
      <p:sp>
        <p:nvSpPr>
          <p:cNvPr id="9" name="Rectangle 2">
            <a:extLst>
              <a:ext uri="{FF2B5EF4-FFF2-40B4-BE49-F238E27FC236}">
                <a16:creationId xmlns:a16="http://schemas.microsoft.com/office/drawing/2014/main" xmlns="" id="{E48A4532-27B0-498F-82C7-61291DD86972}"/>
              </a:ext>
            </a:extLst>
          </p:cNvPr>
          <p:cNvSpPr txBox="1">
            <a:spLocks noChangeArrowheads="1"/>
          </p:cNvSpPr>
          <p:nvPr/>
        </p:nvSpPr>
        <p:spPr>
          <a:xfrm>
            <a:off x="880864" y="1196752"/>
            <a:ext cx="7939608" cy="470058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ü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CEPC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Plasma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njector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is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possible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innovative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solution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address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the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low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field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issue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in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CEPC</a:t>
            </a:r>
            <a:r>
              <a:rPr lang="zh-CN" altLang="en-US" sz="2400" b="1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booster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ring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</a:pPr>
            <a:endParaRPr lang="en-US" altLang="zh-CN" sz="2400" b="1" kern="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preliminary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design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for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CEPC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plasma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injector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at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45GeV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has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been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carried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out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and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step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by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step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plan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verify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its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feasibility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has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also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been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mapped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out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endParaRPr lang="en-US" altLang="zh-CN" sz="2400" b="1" kern="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</a:pPr>
            <a:endParaRPr lang="en-US" altLang="zh-CN" sz="2400" b="1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Key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experiments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are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planned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2400" b="1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be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carried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out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in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future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on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several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available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facilities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endParaRPr lang="en-US" altLang="zh-CN" sz="2400" b="1" kern="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</a:pPr>
            <a:endParaRPr lang="en-US" altLang="zh-CN" sz="2400" b="1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</a:pPr>
            <a:r>
              <a:rPr lang="zh-CN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>
                <a:solidFill>
                  <a:srgbClr val="000066"/>
                </a:solidFill>
                <a:latin typeface="Times New Roman" pitchFamily="18" charset="0"/>
              </a:rPr>
              <a:t>I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t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is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expected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that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conclusion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on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the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feasibilities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of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CEPC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plasma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injector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should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be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reached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in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about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5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years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study</a:t>
            </a:r>
            <a:r>
              <a:rPr lang="zh-CN" altLang="en-US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400" b="1" kern="0" dirty="0" smtClean="0">
                <a:solidFill>
                  <a:srgbClr val="000066"/>
                </a:solidFill>
                <a:latin typeface="Times New Roman" pitchFamily="18" charset="0"/>
              </a:rPr>
              <a:t>period</a:t>
            </a: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</a:pPr>
            <a:endParaRPr lang="en-US" altLang="zh-CN" sz="2000" b="1" kern="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</a:pPr>
            <a:endParaRPr lang="en-US" altLang="zh-CN" sz="2000" b="1" kern="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ts val="1200"/>
              </a:spcAft>
            </a:pPr>
            <a:endParaRPr lang="en-US" altLang="zh-CN" sz="2000" b="1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ct val="0"/>
              </a:spcBef>
              <a:spcAft>
                <a:spcPct val="30000"/>
              </a:spcAft>
            </a:pPr>
            <a:endParaRPr lang="en-US" altLang="zh-CN" sz="1800" b="1" kern="0" dirty="0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30286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>
            <a:extLst>
              <a:ext uri="{FF2B5EF4-FFF2-40B4-BE49-F238E27FC236}">
                <a16:creationId xmlns:a16="http://schemas.microsoft.com/office/drawing/2014/main" xmlns="" id="{03653D58-B603-4B88-8F42-958A0D0B7736}"/>
              </a:ext>
            </a:extLst>
          </p:cNvPr>
          <p:cNvSpPr txBox="1"/>
          <p:nvPr/>
        </p:nvSpPr>
        <p:spPr>
          <a:xfrm>
            <a:off x="609600" y="321556"/>
            <a:ext cx="79948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  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</a:rPr>
              <a:t>CEPC Low field Dipole in Booster Ring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sp>
        <p:nvSpPr>
          <p:cNvPr id="4" name="圆角矩形 6">
            <a:extLst>
              <a:ext uri="{FF2B5EF4-FFF2-40B4-BE49-F238E27FC236}">
                <a16:creationId xmlns:a16="http://schemas.microsoft.com/office/drawing/2014/main" xmlns="" id="{E0FBB6BE-C48D-422B-B445-05CFA6C6297D}"/>
              </a:ext>
            </a:extLst>
          </p:cNvPr>
          <p:cNvSpPr/>
          <p:nvPr/>
        </p:nvSpPr>
        <p:spPr>
          <a:xfrm>
            <a:off x="224961" y="1071180"/>
            <a:ext cx="4707952" cy="285999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xmlns="" id="{0142318E-770D-44B6-AAFA-8A14DFCDFAA5}"/>
              </a:ext>
            </a:extLst>
          </p:cNvPr>
          <p:cNvSpPr txBox="1"/>
          <p:nvPr/>
        </p:nvSpPr>
        <p:spPr>
          <a:xfrm>
            <a:off x="368977" y="1143188"/>
            <a:ext cx="2088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Challenges: 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xmlns="" id="{49199B67-50B2-4EF6-9BF5-787FB2BFA9A8}"/>
              </a:ext>
            </a:extLst>
          </p:cNvPr>
          <p:cNvSpPr txBox="1"/>
          <p:nvPr/>
        </p:nvSpPr>
        <p:spPr>
          <a:xfrm>
            <a:off x="420481" y="1632353"/>
            <a:ext cx="451243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Field error &lt;29Gs*0.1%=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0.029Gs  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how to design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Field reproducibility &lt;29Gs*0.05%=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0.015Gs 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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how to measure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itchFamily="18" charset="0"/>
                <a:ea typeface="华文楷体"/>
                <a:cs typeface="Times New Roman" pitchFamily="18" charset="0"/>
              </a:rPr>
              <a:t>The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华文楷体"/>
                <a:cs typeface="Times New Roman" pitchFamily="18" charset="0"/>
              </a:rPr>
              <a:t> Earth field </a:t>
            </a:r>
            <a:r>
              <a:rPr lang="en-US" altLang="zh-CN" dirty="0">
                <a:latin typeface="Times New Roman" pitchFamily="18" charset="0"/>
                <a:ea typeface="华文楷体"/>
                <a:cs typeface="Times New Roman" pitchFamily="18" charset="0"/>
              </a:rPr>
              <a:t>~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华文楷体"/>
                <a:cs typeface="Times New Roman" pitchFamily="18" charset="0"/>
              </a:rPr>
              <a:t>0.2-0.5 </a:t>
            </a:r>
            <a:r>
              <a:rPr lang="en-US" altLang="zh-CN" dirty="0" err="1">
                <a:solidFill>
                  <a:srgbClr val="FF0000"/>
                </a:solidFill>
                <a:latin typeface="Times New Roman" pitchFamily="18" charset="0"/>
                <a:ea typeface="华文楷体"/>
                <a:cs typeface="Times New Roman" pitchFamily="18" charset="0"/>
              </a:rPr>
              <a:t>Gs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华文楷体"/>
                <a:cs typeface="Times New Roman" pitchFamily="18" charset="0"/>
              </a:rPr>
              <a:t>, </a:t>
            </a:r>
            <a:r>
              <a:rPr lang="en-US" altLang="zh-CN" dirty="0">
                <a:latin typeface="Times New Roman" pitchFamily="18" charset="0"/>
                <a:ea typeface="华文楷体"/>
                <a:cs typeface="Times New Roman" pitchFamily="18" charset="0"/>
              </a:rPr>
              <a:t>the 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华文楷体"/>
                <a:cs typeface="Times New Roman" pitchFamily="18" charset="0"/>
              </a:rPr>
              <a:t>remnant field </a:t>
            </a:r>
            <a:r>
              <a:rPr lang="en-US" altLang="zh-CN" dirty="0">
                <a:latin typeface="Times New Roman" pitchFamily="18" charset="0"/>
                <a:ea typeface="华文楷体"/>
                <a:cs typeface="Times New Roman" pitchFamily="18" charset="0"/>
              </a:rPr>
              <a:t>of silicon steel lamination ~ </a:t>
            </a:r>
            <a:r>
              <a:rPr lang="en-US" altLang="zh-CN" dirty="0">
                <a:solidFill>
                  <a:srgbClr val="FF0000"/>
                </a:solidFill>
                <a:latin typeface="Times New Roman" pitchFamily="18" charset="0"/>
                <a:ea typeface="华文楷体"/>
                <a:cs typeface="Times New Roman" pitchFamily="18" charset="0"/>
              </a:rPr>
              <a:t>4-6 </a:t>
            </a:r>
            <a:r>
              <a:rPr lang="en-US" altLang="zh-CN" dirty="0" err="1">
                <a:solidFill>
                  <a:srgbClr val="FF0000"/>
                </a:solidFill>
                <a:latin typeface="Times New Roman" pitchFamily="18" charset="0"/>
                <a:ea typeface="华文楷体"/>
                <a:cs typeface="Times New Roman" pitchFamily="18" charset="0"/>
              </a:rPr>
              <a:t>Gs</a:t>
            </a:r>
            <a:r>
              <a:rPr lang="en-US" altLang="zh-CN" dirty="0">
                <a:latin typeface="Times New Roman" pitchFamily="18" charset="0"/>
                <a:ea typeface="华文楷体"/>
                <a:cs typeface="Times New Roman" pitchFamily="18" charset="0"/>
              </a:rPr>
              <a:t>.</a:t>
            </a:r>
            <a:endParaRPr lang="en-US" altLang="zh-CN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圆角矩形 12">
            <a:extLst>
              <a:ext uri="{FF2B5EF4-FFF2-40B4-BE49-F238E27FC236}">
                <a16:creationId xmlns:a16="http://schemas.microsoft.com/office/drawing/2014/main" xmlns="" id="{B6E06884-A674-42CD-8C34-118C73508999}"/>
              </a:ext>
            </a:extLst>
          </p:cNvPr>
          <p:cNvSpPr/>
          <p:nvPr/>
        </p:nvSpPr>
        <p:spPr>
          <a:xfrm>
            <a:off x="234105" y="4022996"/>
            <a:ext cx="4698808" cy="2255652"/>
          </a:xfrm>
          <a:prstGeom prst="roundRect">
            <a:avLst/>
          </a:prstGeom>
          <a:solidFill>
            <a:srgbClr val="CCCCFF">
              <a:alpha val="22000"/>
            </a:srgbClr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10">
            <a:extLst>
              <a:ext uri="{FF2B5EF4-FFF2-40B4-BE49-F238E27FC236}">
                <a16:creationId xmlns:a16="http://schemas.microsoft.com/office/drawing/2014/main" xmlns="" id="{2ACAA345-CCAD-40A7-BB91-C954299681B1}"/>
              </a:ext>
            </a:extLst>
          </p:cNvPr>
          <p:cNvSpPr txBox="1"/>
          <p:nvPr/>
        </p:nvSpPr>
        <p:spPr>
          <a:xfrm>
            <a:off x="368977" y="4067505"/>
            <a:ext cx="3312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Thinking beyond CDR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xmlns="" id="{80C64E3C-93FB-401A-89CF-73538592B50C}"/>
              </a:ext>
            </a:extLst>
          </p:cNvPr>
          <p:cNvSpPr txBox="1"/>
          <p:nvPr/>
        </p:nvSpPr>
        <p:spPr>
          <a:xfrm>
            <a:off x="643329" y="4597918"/>
            <a:ext cx="3816424" cy="1056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Nominal field error: ~0.1%</a:t>
            </a:r>
          </a:p>
          <a:p>
            <a:pPr marL="285750" indent="-285750">
              <a:lnSpc>
                <a:spcPts val="24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Uniformity requirement: ~0.05%</a:t>
            </a:r>
          </a:p>
          <a:p>
            <a:pPr marL="285750" indent="-285750">
              <a:lnSpc>
                <a:spcPts val="2400"/>
              </a:lnSpc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</a:rPr>
              <a:t>Eddy current effect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7">
            <a:extLst>
              <a:ext uri="{FF2B5EF4-FFF2-40B4-BE49-F238E27FC236}">
                <a16:creationId xmlns:a16="http://schemas.microsoft.com/office/drawing/2014/main" xmlns="" id="{7944F1CF-CDBF-4D99-918A-0B9679A561A9}"/>
              </a:ext>
            </a:extLst>
          </p:cNvPr>
          <p:cNvSpPr txBox="1"/>
          <p:nvPr/>
        </p:nvSpPr>
        <p:spPr>
          <a:xfrm>
            <a:off x="910825" y="5660853"/>
            <a:ext cx="3600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altLang="zh-CN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zh-CN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Sextupole</a:t>
            </a:r>
            <a:r>
              <a:rPr lang="en-GB" altLang="zh-CN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coils outside vacuum chamber </a:t>
            </a:r>
            <a:endParaRPr lang="zh-CN" altLang="en-US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17C5C999-A309-45E7-8027-E236380708A2}"/>
              </a:ext>
            </a:extLst>
          </p:cNvPr>
          <p:cNvSpPr/>
          <p:nvPr/>
        </p:nvSpPr>
        <p:spPr>
          <a:xfrm>
            <a:off x="5111341" y="1071378"/>
            <a:ext cx="3672408" cy="53359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xmlns="" id="{297BD8E1-FB84-4B26-9D19-FFD88B26A894}"/>
              </a:ext>
            </a:extLst>
          </p:cNvPr>
          <p:cNvSpPr txBox="1"/>
          <p:nvPr/>
        </p:nvSpPr>
        <p:spPr>
          <a:xfrm>
            <a:off x="5155893" y="1071378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Solutions in CDR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xmlns="" id="{8D0C0A0A-7821-41E6-9655-91A15C0DAD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60"/>
          <a:stretch/>
        </p:blipFill>
        <p:spPr bwMode="auto">
          <a:xfrm>
            <a:off x="5470508" y="3795755"/>
            <a:ext cx="2952328" cy="2545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A04C5BFC-D60D-421B-88A3-EF48E864083C}"/>
              </a:ext>
            </a:extLst>
          </p:cNvPr>
          <p:cNvSpPr/>
          <p:nvPr/>
        </p:nvSpPr>
        <p:spPr>
          <a:xfrm>
            <a:off x="5398501" y="1366800"/>
            <a:ext cx="352839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itchFamily="18" charset="0"/>
                <a:ea typeface="华文楷体"/>
                <a:cs typeface="Times New Roman" pitchFamily="18" charset="0"/>
              </a:rPr>
              <a:t>With magnetic core (better material)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1600" dirty="0">
                <a:latin typeface="Times New Roman" pitchFamily="18" charset="0"/>
                <a:ea typeface="华文楷体"/>
                <a:cs typeface="Times New Roman" pitchFamily="18" charset="0"/>
              </a:rPr>
              <a:t>Without magnetic core </a:t>
            </a:r>
          </a:p>
          <a:p>
            <a:r>
              <a:rPr lang="en-US" altLang="zh-CN" sz="1600" dirty="0">
                <a:latin typeface="Times New Roman" pitchFamily="18" charset="0"/>
                <a:ea typeface="华文楷体"/>
                <a:cs typeface="Times New Roman" pitchFamily="18" charset="0"/>
              </a:rPr>
              <a:t>            (Twice excitation current)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xmlns="" id="{22F4AAE4-50DD-45C3-8A08-9599C5FCDE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484" y="2230896"/>
            <a:ext cx="3440655" cy="1508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灯片编号占位符 1">
            <a:extLst>
              <a:ext uri="{FF2B5EF4-FFF2-40B4-BE49-F238E27FC236}">
                <a16:creationId xmlns:a16="http://schemas.microsoft.com/office/drawing/2014/main" xmlns="" id="{7160AA6C-C746-465F-A5B5-4B7BBC925A11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5</a:t>
            </a:fld>
            <a:endParaRPr lang="zh-CN" altLang="en-US" sz="1400" b="1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xmlns="" id="{074A2FAA-D424-4205-A1AC-4AC8D23C85AA}"/>
              </a:ext>
            </a:extLst>
          </p:cNvPr>
          <p:cNvSpPr txBox="1"/>
          <p:nvPr/>
        </p:nvSpPr>
        <p:spPr>
          <a:xfrm>
            <a:off x="323528" y="1052792"/>
            <a:ext cx="8496944" cy="792032"/>
          </a:xfrm>
          <a:prstGeom prst="rect">
            <a:avLst/>
          </a:prstGeom>
          <a:solidFill>
            <a:srgbClr val="002060"/>
          </a:solidFill>
        </p:spPr>
        <p:txBody>
          <a:bodyPr wrap="square" anchor="ctr">
            <a:noAutofit/>
          </a:bodyPr>
          <a:lstStyle/>
          <a:p>
            <a:pPr algn="ctr">
              <a:defRPr/>
            </a:pPr>
            <a:r>
              <a:rPr lang="en-US" altLang="zh-CN" b="1" dirty="0" smtClean="0">
                <a:solidFill>
                  <a:schemeClr val="bg1"/>
                </a:solidFill>
              </a:rPr>
              <a:t>Can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we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using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a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zh-CN" altLang="zh-CN" b="1" dirty="0" smtClean="0">
                <a:solidFill>
                  <a:schemeClr val="bg1"/>
                </a:solidFill>
              </a:rPr>
              <a:t>1</a:t>
            </a:r>
            <a:r>
              <a:rPr lang="en-US" altLang="zh-CN" b="1" dirty="0" smtClean="0">
                <a:solidFill>
                  <a:schemeClr val="bg1"/>
                </a:solidFill>
              </a:rPr>
              <a:t>0m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scale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plasma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accelerator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to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boost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the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energy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of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the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injector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to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about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r>
              <a:rPr lang="en-US" altLang="zh-CN" b="1" dirty="0" smtClean="0">
                <a:solidFill>
                  <a:schemeClr val="bg1"/>
                </a:solidFill>
              </a:rPr>
              <a:t>45GeV?</a:t>
            </a:r>
            <a:r>
              <a:rPr lang="zh-CN" altLang="en-US" b="1" dirty="0" smtClean="0">
                <a:solidFill>
                  <a:schemeClr val="bg1"/>
                </a:solidFill>
              </a:rPr>
              <a:t> </a:t>
            </a:r>
            <a:endParaRPr lang="en-US" altLang="zh-CN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867734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5">
            <a:extLst>
              <a:ext uri="{FF2B5EF4-FFF2-40B4-BE49-F238E27FC236}">
                <a16:creationId xmlns:a16="http://schemas.microsoft.com/office/drawing/2014/main" xmlns="" id="{397F26D9-8FF9-4BC2-9335-1E00F4F9C511}"/>
              </a:ext>
            </a:extLst>
          </p:cNvPr>
          <p:cNvSpPr txBox="1"/>
          <p:nvPr/>
        </p:nvSpPr>
        <p:spPr>
          <a:xfrm>
            <a:off x="609600" y="321556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  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</a:rPr>
              <a:t>Plasma-based </a:t>
            </a:r>
            <a:r>
              <a:rPr lang="en-US" altLang="zh-CN" sz="2800" b="1" dirty="0" err="1" smtClean="0">
                <a:solidFill>
                  <a:srgbClr val="0070C0"/>
                </a:solidFill>
                <a:latin typeface="+mj-lt"/>
                <a:ea typeface="+mj-ea"/>
              </a:rPr>
              <a:t>wakefield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acceleration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0D5D18F8-B1F0-4B94-A78E-CADB4B3773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760" y="3280147"/>
            <a:ext cx="4136366" cy="2165077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E994770E-2EC5-44E7-BE0B-106AF47FD6B7}"/>
              </a:ext>
            </a:extLst>
          </p:cNvPr>
          <p:cNvSpPr txBox="1"/>
          <p:nvPr/>
        </p:nvSpPr>
        <p:spPr>
          <a:xfrm>
            <a:off x="2915816" y="5469031"/>
            <a:ext cx="31302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solidFill>
                  <a:srgbClr val="FF0000"/>
                </a:solidFill>
              </a:rPr>
              <a:t>Plasma wave </a:t>
            </a:r>
            <a:r>
              <a:rPr lang="en-US" altLang="zh-CN" b="1" dirty="0" smtClean="0">
                <a:solidFill>
                  <a:srgbClr val="FF0000"/>
                </a:solidFill>
              </a:rPr>
              <a:t>excitation</a:t>
            </a:r>
          </a:p>
          <a:p>
            <a:pPr algn="ctr"/>
            <a:endParaRPr lang="en-US" altLang="zh-CN" b="1" dirty="0" smtClean="0">
              <a:solidFill>
                <a:srgbClr val="FF0000"/>
              </a:solidFill>
            </a:endParaRPr>
          </a:p>
          <a:p>
            <a:pPr algn="ctr"/>
            <a:r>
              <a:rPr lang="zh-CN" altLang="zh-CN" b="1" dirty="0" smtClean="0">
                <a:solidFill>
                  <a:srgbClr val="FF0000"/>
                </a:solidFill>
              </a:rPr>
              <a:t>&gt;</a:t>
            </a:r>
            <a:r>
              <a:rPr lang="en-US" altLang="zh-CN" b="1" dirty="0" smtClean="0">
                <a:solidFill>
                  <a:srgbClr val="FF0000"/>
                </a:solidFill>
              </a:rPr>
              <a:t>10GeV/m</a:t>
            </a:r>
            <a:r>
              <a:rPr lang="zh-CN" altLang="en-US" b="1" dirty="0" smtClean="0">
                <a:solidFill>
                  <a:srgbClr val="FF0000"/>
                </a:solidFill>
              </a:rPr>
              <a:t> </a:t>
            </a:r>
            <a:r>
              <a:rPr lang="en-US" altLang="zh-CN" b="1" dirty="0" smtClean="0">
                <a:solidFill>
                  <a:srgbClr val="FF0000"/>
                </a:solidFill>
              </a:rPr>
              <a:t>acceleration</a:t>
            </a:r>
            <a:endParaRPr lang="en-US" altLang="zh-CN" b="1" dirty="0">
              <a:solidFill>
                <a:srgbClr val="FF0000"/>
              </a:solidFill>
            </a:endParaRPr>
          </a:p>
          <a:p>
            <a:pPr algn="ctr"/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8" name="Picture 22">
            <a:extLst>
              <a:ext uri="{FF2B5EF4-FFF2-40B4-BE49-F238E27FC236}">
                <a16:creationId xmlns:a16="http://schemas.microsoft.com/office/drawing/2014/main" xmlns="" id="{F49207D9-C4DF-4012-BB20-BA9034A0CD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978" y="1073109"/>
            <a:ext cx="8917643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8">
            <a:extLst>
              <a:ext uri="{FF2B5EF4-FFF2-40B4-BE49-F238E27FC236}">
                <a16:creationId xmlns:a16="http://schemas.microsoft.com/office/drawing/2014/main" xmlns="" id="{C379B7B7-8DAB-440D-ABE3-DBAE42B76A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30502" y="1418389"/>
            <a:ext cx="157800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CN" sz="1200" b="1" dirty="0">
                <a:solidFill>
                  <a:srgbClr val="003399"/>
                </a:solidFill>
              </a:rPr>
              <a:t>Drive Beam:</a:t>
            </a:r>
          </a:p>
          <a:p>
            <a:pPr>
              <a:spcBef>
                <a:spcPct val="20000"/>
              </a:spcBef>
            </a:pPr>
            <a:r>
              <a:rPr lang="en-US" altLang="zh-CN" sz="1200" b="1" dirty="0">
                <a:solidFill>
                  <a:srgbClr val="003399"/>
                </a:solidFill>
              </a:rPr>
              <a:t>    </a:t>
            </a:r>
            <a:r>
              <a:rPr lang="en-US" altLang="zh-CN" sz="1200" b="1" dirty="0">
                <a:solidFill>
                  <a:schemeClr val="hlink"/>
                </a:solidFill>
              </a:rPr>
              <a:t>laser pulse</a:t>
            </a:r>
          </a:p>
          <a:p>
            <a:pPr>
              <a:spcBef>
                <a:spcPct val="20000"/>
              </a:spcBef>
            </a:pPr>
            <a:endParaRPr lang="en-US" altLang="zh-CN" sz="200" b="1" dirty="0">
              <a:solidFill>
                <a:schemeClr val="hlink"/>
              </a:solidFill>
            </a:endParaRPr>
          </a:p>
          <a:p>
            <a:pPr>
              <a:spcBef>
                <a:spcPct val="20000"/>
              </a:spcBef>
            </a:pPr>
            <a:r>
              <a:rPr lang="en-US" altLang="zh-CN" sz="1200" b="1" dirty="0">
                <a:solidFill>
                  <a:schemeClr val="hlink"/>
                </a:solidFill>
              </a:rPr>
              <a:t>    </a:t>
            </a:r>
            <a:r>
              <a:rPr lang="en-US" altLang="zh-CN" sz="1200" b="1" dirty="0">
                <a:solidFill>
                  <a:srgbClr val="FF0000"/>
                </a:solidFill>
              </a:rPr>
              <a:t>e- bunch</a:t>
            </a:r>
          </a:p>
          <a:p>
            <a:pPr>
              <a:spcBef>
                <a:spcPct val="20000"/>
              </a:spcBef>
            </a:pPr>
            <a:r>
              <a:rPr lang="en-US" altLang="zh-CN" sz="1200" b="1" dirty="0">
                <a:solidFill>
                  <a:srgbClr val="003399"/>
                </a:solidFill>
              </a:rPr>
              <a:t>    proton beam</a:t>
            </a:r>
          </a:p>
          <a:p>
            <a:pPr>
              <a:spcBef>
                <a:spcPct val="20000"/>
              </a:spcBef>
            </a:pPr>
            <a:r>
              <a:rPr lang="en-US" altLang="zh-CN" sz="1200" b="1" dirty="0">
                <a:solidFill>
                  <a:srgbClr val="003399"/>
                </a:solidFill>
              </a:rPr>
              <a:t>    …………</a:t>
            </a:r>
          </a:p>
        </p:txBody>
      </p:sp>
      <p:sp>
        <p:nvSpPr>
          <p:cNvPr id="10" name="灯片编号占位符 1">
            <a:extLst>
              <a:ext uri="{FF2B5EF4-FFF2-40B4-BE49-F238E27FC236}">
                <a16:creationId xmlns:a16="http://schemas.microsoft.com/office/drawing/2014/main" xmlns="" id="{6D39AFA2-49CD-4C12-AF20-94E918FB32D2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6</a:t>
            </a:fld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2347128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>
            <a:extLst>
              <a:ext uri="{FF2B5EF4-FFF2-40B4-BE49-F238E27FC236}">
                <a16:creationId xmlns:a16="http://schemas.microsoft.com/office/drawing/2014/main" xmlns="" id="{C918FE46-F9C0-4D14-8CAA-9BF76FB252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910" y="1041687"/>
            <a:ext cx="3052586" cy="2289439"/>
          </a:xfrm>
          <a:prstGeom prst="rect">
            <a:avLst/>
          </a:prstGeom>
        </p:spPr>
      </p:pic>
      <p:sp>
        <p:nvSpPr>
          <p:cNvPr id="29" name="文本框 5"/>
          <p:cNvSpPr txBox="1"/>
          <p:nvPr/>
        </p:nvSpPr>
        <p:spPr>
          <a:xfrm>
            <a:off x="609600" y="321556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  </a:t>
            </a:r>
            <a:r>
              <a:rPr lang="en-US" altLang="zh-CN" sz="2800" b="1" dirty="0">
                <a:solidFill>
                  <a:srgbClr val="0070C0"/>
                </a:solidFill>
                <a:latin typeface="+mj-lt"/>
                <a:ea typeface="+mj-ea"/>
              </a:rPr>
              <a:t>CEPC plasma injector &amp; THU-IHEP AARG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sp>
        <p:nvSpPr>
          <p:cNvPr id="34" name="Rectangle 14">
            <a:extLst>
              <a:ext uri="{FF2B5EF4-FFF2-40B4-BE49-F238E27FC236}">
                <a16:creationId xmlns:a16="http://schemas.microsoft.com/office/drawing/2014/main" xmlns="" id="{9BDD3CDF-A246-4150-8FA3-F13CB258B9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60864" y="1193478"/>
            <a:ext cx="6173024" cy="137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1pPr>
            <a:lvl2pPr marL="742950" indent="-285750" eaLnBrk="0" hangingPunct="0"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2pPr>
            <a:lvl3pPr marL="1143000" indent="-228600" eaLnBrk="0" hangingPunct="0"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3pPr>
            <a:lvl4pPr marL="1600200" indent="-228600" eaLnBrk="0" hangingPunct="0"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4pPr>
            <a:lvl5pPr marL="2057400" indent="-228600" eaLnBrk="0" hangingPunct="0"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Tahoma" pitchFamily="34" charset="0"/>
                <a:ea typeface="楷体_GB2312" pitchFamily="49" charset="-122"/>
              </a:defRPr>
            </a:lvl9pPr>
          </a:lstStyle>
          <a:p>
            <a:pPr marL="0" indent="0" eaLnBrk="1" hangingPunct="1">
              <a:lnSpc>
                <a:spcPct val="90000"/>
              </a:lnSpc>
              <a:spcAft>
                <a:spcPct val="30000"/>
              </a:spcAft>
              <a:buClr>
                <a:schemeClr val="folHlink"/>
              </a:buClr>
              <a:buSzPct val="80000"/>
            </a:pPr>
            <a:r>
              <a:rPr lang="zh-CN" altLang="en-US" sz="1600" dirty="0" smtClean="0">
                <a:solidFill>
                  <a:schemeClr val="tx2"/>
                </a:solidFill>
              </a:rPr>
              <a:t>   </a:t>
            </a:r>
            <a:r>
              <a:rPr lang="en-US" altLang="zh-CN" sz="1600" dirty="0" smtClean="0">
                <a:solidFill>
                  <a:schemeClr val="tx2"/>
                </a:solidFill>
              </a:rPr>
              <a:t>IHEP-THU</a:t>
            </a:r>
            <a:r>
              <a:rPr lang="zh-CN" altLang="en-US" sz="1600" dirty="0" smtClean="0">
                <a:solidFill>
                  <a:schemeClr val="tx2"/>
                </a:solidFill>
              </a:rPr>
              <a:t> </a:t>
            </a:r>
            <a:r>
              <a:rPr lang="en-US" altLang="zh-CN" sz="1600" dirty="0" smtClean="0">
                <a:solidFill>
                  <a:schemeClr val="tx2"/>
                </a:solidFill>
              </a:rPr>
              <a:t>joint</a:t>
            </a:r>
            <a:r>
              <a:rPr lang="zh-CN" altLang="en-US" sz="1600" dirty="0" smtClean="0">
                <a:solidFill>
                  <a:schemeClr val="tx2"/>
                </a:solidFill>
              </a:rPr>
              <a:t> </a:t>
            </a:r>
            <a:r>
              <a:rPr lang="en-US" altLang="zh-CN" sz="1600" dirty="0" smtClean="0">
                <a:solidFill>
                  <a:schemeClr val="tx2"/>
                </a:solidFill>
              </a:rPr>
              <a:t>group</a:t>
            </a:r>
            <a:r>
              <a:rPr lang="zh-CN" altLang="en-US" sz="1600" dirty="0" smtClean="0">
                <a:solidFill>
                  <a:schemeClr val="tx2"/>
                </a:solidFill>
              </a:rPr>
              <a:t> </a:t>
            </a:r>
            <a:r>
              <a:rPr lang="en-US" altLang="zh-CN" sz="1600" dirty="0" smtClean="0">
                <a:solidFill>
                  <a:schemeClr val="tx2"/>
                </a:solidFill>
              </a:rPr>
              <a:t>on</a:t>
            </a:r>
            <a:r>
              <a:rPr lang="zh-CN" altLang="en-US" sz="1600" dirty="0" smtClean="0">
                <a:solidFill>
                  <a:schemeClr val="tx2"/>
                </a:solidFill>
              </a:rPr>
              <a:t> </a:t>
            </a:r>
            <a:r>
              <a:rPr lang="en-US" altLang="zh-CN" sz="1600" dirty="0" smtClean="0">
                <a:solidFill>
                  <a:schemeClr val="tx2"/>
                </a:solidFill>
              </a:rPr>
              <a:t>Advanced</a:t>
            </a:r>
            <a:r>
              <a:rPr lang="zh-CN" altLang="en-US" sz="1600" dirty="0" smtClean="0">
                <a:solidFill>
                  <a:schemeClr val="tx2"/>
                </a:solidFill>
              </a:rPr>
              <a:t> </a:t>
            </a:r>
            <a:r>
              <a:rPr lang="en-US" altLang="zh-CN" sz="1600" dirty="0" smtClean="0">
                <a:solidFill>
                  <a:schemeClr val="tx2"/>
                </a:solidFill>
              </a:rPr>
              <a:t>Accelerator</a:t>
            </a:r>
            <a:r>
              <a:rPr lang="zh-CN" altLang="en-US" sz="1600" dirty="0" smtClean="0">
                <a:solidFill>
                  <a:schemeClr val="tx2"/>
                </a:solidFill>
              </a:rPr>
              <a:t> </a:t>
            </a:r>
            <a:r>
              <a:rPr lang="en-US" altLang="zh-CN" sz="1600" dirty="0" smtClean="0">
                <a:solidFill>
                  <a:schemeClr val="tx2"/>
                </a:solidFill>
              </a:rPr>
              <a:t>Research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  <a:buClr>
                <a:schemeClr val="tx2"/>
              </a:buClr>
              <a:buSzPct val="80000"/>
              <a:buFont typeface="Wingdings" pitchFamily="2" charset="2"/>
              <a:buChar char="Ø"/>
            </a:pP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Foundation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：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March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 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2017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  <a:buClr>
                <a:schemeClr val="tx2"/>
              </a:buClr>
              <a:buSzPct val="80000"/>
              <a:buFont typeface="Wingdings" pitchFamily="2" charset="2"/>
              <a:buChar char="Ø"/>
            </a:pP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THU Member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：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Wei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 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Lu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, </a:t>
            </a:r>
            <a:r>
              <a:rPr lang="en-US" altLang="zh-CN" sz="1400" b="0" kern="0" dirty="0" err="1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Jianfei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 </a:t>
            </a:r>
            <a:r>
              <a:rPr lang="en-US" altLang="zh-CN" sz="1400" b="0" kern="0" dirty="0" err="1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Hua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, </a:t>
            </a:r>
            <a:r>
              <a:rPr lang="en-US" altLang="zh-CN" sz="1400" b="0" kern="0" dirty="0" err="1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Shiyu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 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Zhou,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 </a:t>
            </a:r>
            <a:r>
              <a:rPr lang="en-US" altLang="zh-CN" sz="1400" b="0" kern="0" dirty="0" err="1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Yue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 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Ma,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 </a:t>
            </a:r>
            <a:r>
              <a:rPr lang="en-US" altLang="zh-CN" sz="1400" b="0" kern="0" dirty="0" err="1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Shuang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 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Liu,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 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Bo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 </a:t>
            </a:r>
            <a:r>
              <a:rPr lang="en-US" altLang="zh-CN" sz="1400" b="0" kern="0" dirty="0" err="1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Peng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,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  <a:ea typeface="+mn-ea"/>
              </a:rPr>
              <a:t> 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……</a:t>
            </a:r>
            <a:endParaRPr lang="en-US" altLang="zh-CN" sz="1400" b="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  <a:buClr>
                <a:schemeClr val="tx2"/>
              </a:buClr>
              <a:buSzPct val="80000"/>
              <a:buFont typeface="Wingdings" pitchFamily="2" charset="2"/>
              <a:buChar char="Ø"/>
            </a:pPr>
            <a:r>
              <a:rPr lang="en-US" altLang="zh-CN" sz="1400" b="0" kern="0" dirty="0">
                <a:solidFill>
                  <a:srgbClr val="000066"/>
                </a:solidFill>
                <a:latin typeface="Times New Roman" pitchFamily="18" charset="0"/>
              </a:rPr>
              <a:t>IHEP 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Member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r>
              <a:rPr lang="en-US" altLang="zh-CN" sz="1400" b="0" kern="0" dirty="0" err="1" smtClean="0">
                <a:solidFill>
                  <a:srgbClr val="000066"/>
                </a:solidFill>
                <a:latin typeface="Times New Roman" pitchFamily="18" charset="0"/>
              </a:rPr>
              <a:t>Jie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400" b="0" kern="0" dirty="0" err="1" smtClean="0">
                <a:solidFill>
                  <a:srgbClr val="000066"/>
                </a:solidFill>
                <a:latin typeface="Times New Roman" pitchFamily="18" charset="0"/>
              </a:rPr>
              <a:t>Gao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,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400" b="0" kern="0" dirty="0" err="1" smtClean="0">
                <a:solidFill>
                  <a:srgbClr val="000066"/>
                </a:solidFill>
                <a:latin typeface="Times New Roman" pitchFamily="18" charset="0"/>
              </a:rPr>
              <a:t>Dazhang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Li,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Guan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400" b="0" kern="0" dirty="0" err="1" smtClean="0">
                <a:solidFill>
                  <a:srgbClr val="000066"/>
                </a:solidFill>
                <a:latin typeface="Times New Roman" pitchFamily="18" charset="0"/>
              </a:rPr>
              <a:t>Shu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,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400" b="0" kern="0" dirty="0" err="1" smtClean="0">
                <a:solidFill>
                  <a:srgbClr val="000066"/>
                </a:solidFill>
                <a:latin typeface="Times New Roman" pitchFamily="18" charset="0"/>
              </a:rPr>
              <a:t>Cai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400" b="0" kern="0" dirty="0" err="1" smtClean="0">
                <a:solidFill>
                  <a:srgbClr val="000066"/>
                </a:solidFill>
                <a:latin typeface="Times New Roman" pitchFamily="18" charset="0"/>
              </a:rPr>
              <a:t>Meng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,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Dou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Wang,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400" b="0" kern="0" dirty="0" err="1" smtClean="0">
                <a:solidFill>
                  <a:srgbClr val="000066"/>
                </a:solidFill>
                <a:latin typeface="Times New Roman" pitchFamily="18" charset="0"/>
              </a:rPr>
              <a:t>Jingru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Zhang,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400" b="0" kern="0" dirty="0" err="1" smtClean="0">
                <a:solidFill>
                  <a:srgbClr val="000066"/>
                </a:solidFill>
                <a:latin typeface="Times New Roman" pitchFamily="18" charset="0"/>
              </a:rPr>
              <a:t>Xiaoning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Wang</a:t>
            </a:r>
            <a:r>
              <a:rPr lang="zh-CN" altLang="en-US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400" b="0" kern="0" dirty="0" smtClean="0">
                <a:solidFill>
                  <a:srgbClr val="000066"/>
                </a:solidFill>
                <a:latin typeface="Times New Roman" pitchFamily="18" charset="0"/>
              </a:rPr>
              <a:t>……</a:t>
            </a:r>
          </a:p>
          <a:p>
            <a:pPr marL="457200" lvl="1" indent="0" eaLnBrk="1" hangingPunct="1">
              <a:lnSpc>
                <a:spcPct val="90000"/>
              </a:lnSpc>
              <a:spcAft>
                <a:spcPct val="30000"/>
              </a:spcAft>
              <a:buClr>
                <a:schemeClr val="tx2"/>
              </a:buClr>
              <a:buSzPct val="80000"/>
            </a:pPr>
            <a:endParaRPr lang="en-US" altLang="zh-CN" sz="1400" kern="0" dirty="0">
              <a:solidFill>
                <a:srgbClr val="000066"/>
              </a:solidFill>
              <a:latin typeface="Times New Roman" pitchFamily="18" charset="0"/>
              <a:ea typeface="+mn-ea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F00A92B-940A-473C-91EE-BC079ABFB4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286" y="3386292"/>
            <a:ext cx="8725210" cy="2520279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F7F72F9-705C-4B68-89FB-CB33A2CDC51C}"/>
              </a:ext>
            </a:extLst>
          </p:cNvPr>
          <p:cNvSpPr/>
          <p:nvPr/>
        </p:nvSpPr>
        <p:spPr>
          <a:xfrm>
            <a:off x="1907704" y="4081988"/>
            <a:ext cx="3168351" cy="35394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altLang="zh-CN" sz="1700" b="1" dirty="0">
                <a:solidFill>
                  <a:srgbClr val="C00000"/>
                </a:solidFill>
              </a:rPr>
              <a:t>CEPC Plasma Injector V1.0</a:t>
            </a:r>
            <a:endParaRPr lang="zh-CN" altLang="en-US" sz="1700" b="1" dirty="0">
              <a:solidFill>
                <a:srgbClr val="C00000"/>
              </a:solidFill>
            </a:endParaRPr>
          </a:p>
        </p:txBody>
      </p:sp>
      <p:sp>
        <p:nvSpPr>
          <p:cNvPr id="10" name="灯片编号占位符 1">
            <a:extLst>
              <a:ext uri="{FF2B5EF4-FFF2-40B4-BE49-F238E27FC236}">
                <a16:creationId xmlns:a16="http://schemas.microsoft.com/office/drawing/2014/main" xmlns="" id="{1E8D7701-9D64-4E63-8BF6-009E7F2E5DC0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7</a:t>
            </a:fld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845698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12"/>
          <p:cNvSpPr>
            <a:spLocks noChangeArrowheads="1"/>
          </p:cNvSpPr>
          <p:nvPr/>
        </p:nvSpPr>
        <p:spPr bwMode="auto">
          <a:xfrm>
            <a:off x="509588" y="-228600"/>
            <a:ext cx="81343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zh-CN" sz="4400" b="1" dirty="0" smtClean="0">
                <a:solidFill>
                  <a:srgbClr val="333399"/>
                </a:solidFill>
                <a:latin typeface="Tahoma" panose="020B0604030504040204" pitchFamily="34" charset="0"/>
                <a:ea typeface="楷体_GB2312" pitchFamily="49" charset="-122"/>
              </a:rPr>
              <a:t>Outline</a:t>
            </a:r>
            <a:endParaRPr lang="zh-CN" altLang="en-US" sz="4400" dirty="0">
              <a:solidFill>
                <a:srgbClr val="333399"/>
              </a:solidFill>
              <a:latin typeface="Tahoma" panose="020B0604030504040204" pitchFamily="34" charset="0"/>
              <a:ea typeface="楷体_GB2312" pitchFamily="49" charset="-122"/>
            </a:endParaRPr>
          </a:p>
        </p:txBody>
      </p:sp>
      <p:sp>
        <p:nvSpPr>
          <p:cNvPr id="9" name="Rectangle 14"/>
          <p:cNvSpPr>
            <a:spLocks noGrp="1" noChangeArrowheads="1"/>
          </p:cNvSpPr>
          <p:nvPr>
            <p:ph idx="4294967295"/>
          </p:nvPr>
        </p:nvSpPr>
        <p:spPr>
          <a:xfrm>
            <a:off x="611560" y="1340768"/>
            <a:ext cx="7893496" cy="4114800"/>
          </a:xfrm>
          <a:prstGeom prst="rect">
            <a:avLst/>
          </a:prstGeom>
        </p:spPr>
        <p:txBody>
          <a:bodyPr lIns="92075" tIns="46038" rIns="92075" bIns="46038"/>
          <a:lstStyle/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2800" b="1" dirty="0">
                <a:solidFill>
                  <a:srgbClr val="003399"/>
                </a:solidFill>
              </a:rPr>
              <a:t>Background</a:t>
            </a:r>
            <a:r>
              <a:rPr lang="zh-CN" altLang="zh-CN" sz="2800" b="1" dirty="0">
                <a:solidFill>
                  <a:srgbClr val="003399"/>
                </a:solidFill>
              </a:rPr>
              <a:t>: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CEPC</a:t>
            </a:r>
            <a:r>
              <a:rPr lang="zh-CN" altLang="en-US" sz="2800" b="1" dirty="0">
                <a:solidFill>
                  <a:srgbClr val="003399"/>
                </a:solidFill>
              </a:rPr>
              <a:t>/</a:t>
            </a:r>
            <a:r>
              <a:rPr lang="en-US" altLang="zh-CN" sz="2800" b="1" dirty="0">
                <a:solidFill>
                  <a:srgbClr val="003399"/>
                </a:solidFill>
              </a:rPr>
              <a:t>CEPC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plasma</a:t>
            </a:r>
            <a:r>
              <a:rPr lang="zh-CN" altLang="en-US" sz="2800" b="1" dirty="0">
                <a:solidFill>
                  <a:srgbClr val="003399"/>
                </a:solidFill>
              </a:rPr>
              <a:t> </a:t>
            </a:r>
            <a:r>
              <a:rPr lang="en-US" altLang="zh-CN" sz="2800" b="1" dirty="0">
                <a:solidFill>
                  <a:srgbClr val="003399"/>
                </a:solidFill>
              </a:rPr>
              <a:t>injector</a:t>
            </a:r>
          </a:p>
          <a:p>
            <a:pPr marL="0" indent="0" eaLnBrk="1" hangingPunct="1">
              <a:spcBef>
                <a:spcPct val="0"/>
              </a:spcBef>
              <a:spcAft>
                <a:spcPct val="30000"/>
              </a:spcAft>
              <a:buClr>
                <a:srgbClr val="C00000"/>
              </a:buClr>
              <a:buNone/>
            </a:pPr>
            <a:endParaRPr lang="en-US" altLang="zh-CN" sz="2800" b="1" dirty="0">
              <a:solidFill>
                <a:srgbClr val="003399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2800" b="1" dirty="0" smtClean="0">
                <a:solidFill>
                  <a:srgbClr val="FF0000"/>
                </a:solidFill>
              </a:rPr>
              <a:t>Preliminary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Design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v2</a:t>
            </a: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zh-CN" altLang="en-US" sz="2800" b="1" dirty="0">
              <a:solidFill>
                <a:srgbClr val="003399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2800" b="1" dirty="0" smtClean="0">
                <a:solidFill>
                  <a:srgbClr val="003399"/>
                </a:solidFill>
              </a:rPr>
              <a:t>Current</a:t>
            </a:r>
            <a:r>
              <a:rPr lang="zh-CN" altLang="en-US" sz="2800" b="1" dirty="0" smtClean="0">
                <a:solidFill>
                  <a:srgbClr val="00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003399"/>
                </a:solidFill>
              </a:rPr>
              <a:t>status</a:t>
            </a:r>
            <a:r>
              <a:rPr lang="zh-CN" altLang="zh-CN" sz="2800" b="1" dirty="0" smtClean="0">
                <a:solidFill>
                  <a:srgbClr val="003399"/>
                </a:solidFill>
              </a:rPr>
              <a:t>:</a:t>
            </a:r>
            <a:r>
              <a:rPr lang="zh-CN" altLang="en-US" sz="2800" b="1" dirty="0" smtClean="0">
                <a:solidFill>
                  <a:srgbClr val="00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003399"/>
                </a:solidFill>
              </a:rPr>
              <a:t>Physics</a:t>
            </a:r>
            <a:r>
              <a:rPr lang="zh-CN" altLang="en-US" sz="2800" b="1" dirty="0" smtClean="0">
                <a:solidFill>
                  <a:srgbClr val="00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003399"/>
                </a:solidFill>
              </a:rPr>
              <a:t>and</a:t>
            </a:r>
            <a:r>
              <a:rPr lang="zh-CN" altLang="en-US" sz="2800" b="1" dirty="0" smtClean="0">
                <a:solidFill>
                  <a:srgbClr val="00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003399"/>
                </a:solidFill>
              </a:rPr>
              <a:t>experiments</a:t>
            </a: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2800" b="1" dirty="0" smtClean="0">
              <a:solidFill>
                <a:srgbClr val="003399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r>
              <a:rPr lang="en-US" altLang="zh-CN" sz="2800" b="1" dirty="0" smtClean="0">
                <a:solidFill>
                  <a:srgbClr val="003399"/>
                </a:solidFill>
              </a:rPr>
              <a:t>Outlook:</a:t>
            </a:r>
            <a:r>
              <a:rPr lang="zh-CN" altLang="en-US" sz="2800" b="1" dirty="0" smtClean="0">
                <a:solidFill>
                  <a:srgbClr val="00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003399"/>
                </a:solidFill>
              </a:rPr>
              <a:t>Future</a:t>
            </a:r>
            <a:r>
              <a:rPr lang="zh-CN" altLang="en-US" sz="2800" b="1" dirty="0" smtClean="0">
                <a:solidFill>
                  <a:srgbClr val="003399"/>
                </a:solidFill>
              </a:rPr>
              <a:t> </a:t>
            </a:r>
            <a:r>
              <a:rPr lang="en-US" altLang="zh-CN" sz="2800" b="1" dirty="0" smtClean="0">
                <a:solidFill>
                  <a:srgbClr val="003399"/>
                </a:solidFill>
              </a:rPr>
              <a:t>experiments</a:t>
            </a:r>
            <a:endParaRPr lang="en-US" altLang="zh-CN" sz="2800" b="1" dirty="0">
              <a:solidFill>
                <a:srgbClr val="660066"/>
              </a:solidFill>
            </a:endParaRPr>
          </a:p>
          <a:p>
            <a:pPr eaLnBrk="1" hangingPunct="1">
              <a:spcBef>
                <a:spcPct val="0"/>
              </a:spcBef>
              <a:spcAft>
                <a:spcPct val="30000"/>
              </a:spcAft>
            </a:pPr>
            <a:endParaRPr lang="en-US" altLang="zh-CN" sz="2800" b="1" dirty="0">
              <a:solidFill>
                <a:srgbClr val="A50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97439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30088" y="975320"/>
            <a:ext cx="8390384" cy="53340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8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anose="05000000000000000000" pitchFamily="2" charset="2"/>
              <a:buChar char="ü"/>
              <a:defRPr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altLang="zh-CN" sz="1800" kern="0" dirty="0">
                <a:solidFill>
                  <a:srgbClr val="000066"/>
                </a:solidFill>
                <a:latin typeface="Times New Roman" pitchFamily="18" charset="0"/>
              </a:rPr>
              <a:t>W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orking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out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zh-CN" altLang="en-US" sz="1800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conclusion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on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the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feasibility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of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plasma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injector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for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45GeV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energy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. </a:t>
            </a:r>
            <a:endParaRPr lang="en-US" altLang="zh-CN" sz="1800" kern="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If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feasible,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>
                <a:solidFill>
                  <a:srgbClr val="000066"/>
                </a:solidFill>
                <a:latin typeface="Times New Roman" pitchFamily="18" charset="0"/>
              </a:rPr>
              <a:t>p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resenting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technology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design</a:t>
            </a:r>
            <a:r>
              <a:rPr lang="zh-CN" altLang="en-US" sz="1800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with</a:t>
            </a:r>
            <a:r>
              <a:rPr lang="zh-CN" altLang="en-US" sz="1800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as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much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as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possible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details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. </a:t>
            </a:r>
            <a:endParaRPr lang="en-US" altLang="zh-CN" sz="1800" kern="0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150000"/>
              </a:lnSpc>
              <a:spcBef>
                <a:spcPct val="0"/>
              </a:spcBef>
              <a:spcAft>
                <a:spcPts val="1200"/>
              </a:spcAft>
            </a:pP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Meantime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,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also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working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on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the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feasibility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study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of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a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full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energy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plasma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injector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at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000066"/>
                </a:solidFill>
                <a:latin typeface="Times New Roman" pitchFamily="18" charset="0"/>
              </a:rPr>
              <a:t>120-180GeV</a:t>
            </a:r>
            <a:r>
              <a:rPr lang="zh-CN" altLang="en-US" sz="1800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endParaRPr lang="en-US" altLang="zh-CN" sz="1800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marL="0" indent="0" algn="just" eaLnBrk="1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  <a:buNone/>
            </a:pPr>
            <a:r>
              <a:rPr lang="en-US" altLang="zh-CN" sz="2000" b="1" kern="0" dirty="0" smtClean="0">
                <a:solidFill>
                  <a:srgbClr val="000066"/>
                </a:solidFill>
                <a:latin typeface="Times New Roman" pitchFamily="18" charset="0"/>
              </a:rPr>
              <a:t>Key</a:t>
            </a:r>
            <a:r>
              <a:rPr lang="zh-CN" altLang="en-US" sz="2000" b="1" kern="0" dirty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000" b="1" kern="0" dirty="0" smtClean="0">
                <a:solidFill>
                  <a:srgbClr val="000066"/>
                </a:solidFill>
                <a:latin typeface="Times New Roman" pitchFamily="18" charset="0"/>
              </a:rPr>
              <a:t>Issue</a:t>
            </a:r>
            <a:r>
              <a:rPr lang="zh-CN" altLang="en-US" sz="20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000" b="1" kern="0" dirty="0" smtClean="0">
                <a:solidFill>
                  <a:srgbClr val="000066"/>
                </a:solidFill>
                <a:latin typeface="Times New Roman" pitchFamily="18" charset="0"/>
              </a:rPr>
              <a:t>to</a:t>
            </a:r>
            <a:r>
              <a:rPr lang="zh-CN" altLang="en-US" sz="2000" b="1" kern="0" dirty="0" smtClean="0">
                <a:solidFill>
                  <a:srgbClr val="000066"/>
                </a:solidFill>
                <a:latin typeface="Times New Roman" pitchFamily="18" charset="0"/>
              </a:rPr>
              <a:t> </a:t>
            </a:r>
            <a:r>
              <a:rPr lang="en-US" altLang="zh-CN" sz="2000" b="1" kern="0" dirty="0" smtClean="0">
                <a:solidFill>
                  <a:srgbClr val="000066"/>
                </a:solidFill>
                <a:latin typeface="Times New Roman" pitchFamily="18" charset="0"/>
              </a:rPr>
              <a:t>address</a:t>
            </a:r>
            <a:r>
              <a:rPr lang="zh-CN" altLang="en-US" sz="2000" b="1" kern="0" dirty="0" smtClean="0">
                <a:solidFill>
                  <a:srgbClr val="000066"/>
                </a:solidFill>
                <a:latin typeface="Times New Roman" pitchFamily="18" charset="0"/>
              </a:rPr>
              <a:t>：</a:t>
            </a:r>
            <a:endParaRPr lang="en-US" altLang="zh-CN" sz="2000" b="1" kern="0" dirty="0">
              <a:solidFill>
                <a:srgbClr val="000066"/>
              </a:solidFill>
              <a:latin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Driver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/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Trailer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design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：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large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charge</a:t>
            </a:r>
            <a:r>
              <a:rPr lang="zh-CN" altLang="en-US" sz="1800" kern="0" dirty="0">
                <a:solidFill>
                  <a:srgbClr val="990033"/>
                </a:solidFill>
                <a:latin typeface="Times New Roman" pitchFamily="18" charset="0"/>
              </a:rPr>
              <a:t>(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10</a:t>
            </a:r>
            <a:r>
              <a:rPr lang="en-US" altLang="zh-CN" sz="1800" kern="0" dirty="0">
                <a:solidFill>
                  <a:srgbClr val="990033"/>
                </a:solidFill>
                <a:latin typeface="Times New Roman" pitchFamily="18" charset="0"/>
              </a:rPr>
              <a:t>+ </a:t>
            </a:r>
            <a:r>
              <a:rPr lang="en-US" altLang="zh-CN" sz="1800" kern="0" dirty="0" err="1" smtClean="0">
                <a:solidFill>
                  <a:srgbClr val="990033"/>
                </a:solidFill>
                <a:latin typeface="Times New Roman" pitchFamily="18" charset="0"/>
              </a:rPr>
              <a:t>nC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)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shaped bunch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generation</a:t>
            </a: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Plasma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source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：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meter-10meter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scale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uniform/hollow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plasma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source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endParaRPr lang="en-US" altLang="zh-CN" sz="1800" kern="0" dirty="0" smtClean="0">
              <a:solidFill>
                <a:srgbClr val="990033"/>
              </a:solidFill>
              <a:latin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High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transformer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ratio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high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efficiency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electron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acceleration</a:t>
            </a: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Stable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high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efficiency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positron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acceleration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in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electron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beam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driven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 smtClean="0">
                <a:solidFill>
                  <a:srgbClr val="990033"/>
                </a:solidFill>
                <a:latin typeface="Times New Roman" pitchFamily="18" charset="0"/>
              </a:rPr>
              <a:t>PWFA</a:t>
            </a:r>
            <a:r>
              <a:rPr lang="zh-CN" altLang="en-US" sz="1800" kern="0" dirty="0" smtClean="0">
                <a:solidFill>
                  <a:srgbClr val="990033"/>
                </a:solidFill>
                <a:latin typeface="Times New Roman" pitchFamily="18" charset="0"/>
              </a:rPr>
              <a:t> </a:t>
            </a:r>
            <a:endParaRPr lang="en-US" altLang="zh-CN" sz="1800" kern="0" dirty="0">
              <a:solidFill>
                <a:srgbClr val="990033"/>
              </a:solidFill>
              <a:latin typeface="Times New Roman" pitchFamily="18" charset="0"/>
            </a:endParaRPr>
          </a:p>
          <a:p>
            <a:pPr lvl="1" algn="just" eaLnBrk="1" hangingPunct="1">
              <a:lnSpc>
                <a:spcPct val="15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altLang="zh-CN" sz="1800" kern="0" dirty="0">
                <a:solidFill>
                  <a:srgbClr val="990033"/>
                </a:solidFill>
                <a:latin typeface="Times New Roman" pitchFamily="18" charset="0"/>
              </a:rPr>
              <a:t>Staging</a:t>
            </a:r>
            <a:r>
              <a:rPr lang="zh-CN" altLang="en-US" sz="1800" kern="0" dirty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>
                <a:solidFill>
                  <a:srgbClr val="990033"/>
                </a:solidFill>
                <a:latin typeface="Times New Roman" pitchFamily="18" charset="0"/>
              </a:rPr>
              <a:t>between</a:t>
            </a:r>
            <a:r>
              <a:rPr lang="zh-CN" altLang="en-US" sz="1800" kern="0" dirty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>
                <a:solidFill>
                  <a:srgbClr val="990033"/>
                </a:solidFill>
                <a:latin typeface="Times New Roman" pitchFamily="18" charset="0"/>
              </a:rPr>
              <a:t>different</a:t>
            </a:r>
            <a:r>
              <a:rPr lang="zh-CN" altLang="en-US" sz="1800" kern="0" dirty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1800" kern="0" dirty="0">
                <a:solidFill>
                  <a:srgbClr val="990033"/>
                </a:solidFill>
                <a:latin typeface="Times New Roman" pitchFamily="18" charset="0"/>
              </a:rPr>
              <a:t>accelerators</a:t>
            </a:r>
            <a:r>
              <a:rPr lang="zh-CN" altLang="en-US" sz="1800" kern="0" dirty="0">
                <a:solidFill>
                  <a:srgbClr val="990033"/>
                </a:solidFill>
                <a:latin typeface="Times New Roman" pitchFamily="18" charset="0"/>
              </a:rPr>
              <a:t> </a:t>
            </a:r>
            <a:endParaRPr lang="en-US" altLang="zh-CN" sz="1800" kern="0" dirty="0">
              <a:solidFill>
                <a:srgbClr val="990033"/>
              </a:solidFill>
              <a:latin typeface="Times New Roman" pitchFamily="18" charset="0"/>
            </a:endParaRPr>
          </a:p>
        </p:txBody>
      </p:sp>
      <p:sp>
        <p:nvSpPr>
          <p:cNvPr id="5" name="文本框 5"/>
          <p:cNvSpPr txBox="1"/>
          <p:nvPr/>
        </p:nvSpPr>
        <p:spPr>
          <a:xfrm>
            <a:off x="609600" y="321556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 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CEPC</a:t>
            </a:r>
            <a:r>
              <a:rPr lang="zh-CN" altLang="en-US" sz="2800" b="1" dirty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Plasma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Injector/Overall</a:t>
            </a:r>
            <a:r>
              <a:rPr lang="zh-CN" altLang="en-US" sz="2800" b="1" dirty="0" smtClean="0">
                <a:solidFill>
                  <a:srgbClr val="0070C0"/>
                </a:solidFill>
                <a:latin typeface="+mj-lt"/>
                <a:ea typeface="+mj-ea"/>
              </a:rPr>
              <a:t> </a:t>
            </a:r>
            <a:r>
              <a:rPr lang="en-US" altLang="zh-CN" sz="2800" b="1" dirty="0" smtClean="0">
                <a:solidFill>
                  <a:srgbClr val="0070C0"/>
                </a:solidFill>
                <a:latin typeface="+mj-lt"/>
                <a:ea typeface="+mj-ea"/>
              </a:rPr>
              <a:t>Goal</a:t>
            </a:r>
            <a:endParaRPr lang="zh-CN" altLang="en-US" sz="2800" b="1" dirty="0">
              <a:solidFill>
                <a:srgbClr val="0070C0"/>
              </a:solidFill>
              <a:latin typeface="+mj-lt"/>
              <a:ea typeface="+mj-ea"/>
            </a:endParaRPr>
          </a:p>
        </p:txBody>
      </p:sp>
      <p:cxnSp>
        <p:nvCxnSpPr>
          <p:cNvPr id="4" name="连接符: 肘形 3">
            <a:extLst>
              <a:ext uri="{FF2B5EF4-FFF2-40B4-BE49-F238E27FC236}">
                <a16:creationId xmlns:a16="http://schemas.microsoft.com/office/drawing/2014/main" xmlns="" id="{851A9E85-D697-4AFE-AF5E-6D6F3EC536D7}"/>
              </a:ext>
            </a:extLst>
          </p:cNvPr>
          <p:cNvCxnSpPr/>
          <p:nvPr/>
        </p:nvCxnSpPr>
        <p:spPr>
          <a:xfrm rot="10800000" flipV="1">
            <a:off x="8155858" y="1556791"/>
            <a:ext cx="16542" cy="162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灯片编号占位符 1">
            <a:extLst>
              <a:ext uri="{FF2B5EF4-FFF2-40B4-BE49-F238E27FC236}">
                <a16:creationId xmlns:a16="http://schemas.microsoft.com/office/drawing/2014/main" xmlns="" id="{C4B0B498-97C4-492C-B5EA-883E70A4207B}"/>
              </a:ext>
            </a:extLst>
          </p:cNvPr>
          <p:cNvSpPr txBox="1">
            <a:spLocks/>
          </p:cNvSpPr>
          <p:nvPr/>
        </p:nvSpPr>
        <p:spPr>
          <a:xfrm>
            <a:off x="8528377" y="6520259"/>
            <a:ext cx="436112" cy="33774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07E7B3-2AAC-41E3-A382-3EBFB136F484}" type="slidenum">
              <a:rPr lang="zh-CN" altLang="en-US" sz="1400" b="1" smtClean="0"/>
              <a:pPr/>
              <a:t>9</a:t>
            </a:fld>
            <a:endParaRPr lang="zh-CN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553086492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楷体_GB2312"/>
        <a:cs typeface=""/>
      </a:majorFont>
      <a:minorFont>
        <a:latin typeface="Tahoma"/>
        <a:ea typeface="楷体_GB2312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Blends">
  <a:themeElements>
    <a:clrScheme name="1_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1_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2722</TotalTime>
  <Words>2057</Words>
  <Application>Microsoft Macintosh PowerPoint</Application>
  <PresentationFormat>全屏显示(4:3)</PresentationFormat>
  <Paragraphs>419</Paragraphs>
  <Slides>44</Slides>
  <Notes>9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44</vt:i4>
      </vt:variant>
    </vt:vector>
  </HeadingPairs>
  <TitlesOfParts>
    <vt:vector size="47" baseType="lpstr">
      <vt:lpstr>Blends</vt:lpstr>
      <vt:lpstr>自定义设计方案</vt:lpstr>
      <vt:lpstr>1_Blends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lidz</dc:creator>
  <cp:lastModifiedBy>wei Lu</cp:lastModifiedBy>
  <cp:revision>249</cp:revision>
  <dcterms:created xsi:type="dcterms:W3CDTF">2019-08-15T14:59:02Z</dcterms:created>
  <dcterms:modified xsi:type="dcterms:W3CDTF">2021-01-16T15:20:28Z</dcterms:modified>
</cp:coreProperties>
</file>