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mov" ContentType="video/quicktime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7" r:id="rId2"/>
    <p:sldId id="258" r:id="rId3"/>
    <p:sldId id="262" r:id="rId4"/>
    <p:sldId id="263" r:id="rId5"/>
    <p:sldId id="264" r:id="rId6"/>
    <p:sldId id="265" r:id="rId7"/>
    <p:sldId id="306" r:id="rId8"/>
    <p:sldId id="307" r:id="rId9"/>
    <p:sldId id="266" r:id="rId10"/>
    <p:sldId id="267" r:id="rId11"/>
    <p:sldId id="303" r:id="rId12"/>
    <p:sldId id="311" r:id="rId13"/>
    <p:sldId id="290" r:id="rId14"/>
    <p:sldId id="289" r:id="rId15"/>
    <p:sldId id="285" r:id="rId16"/>
    <p:sldId id="286" r:id="rId17"/>
    <p:sldId id="288" r:id="rId18"/>
    <p:sldId id="304" r:id="rId19"/>
    <p:sldId id="272" r:id="rId20"/>
    <p:sldId id="273" r:id="rId21"/>
    <p:sldId id="291" r:id="rId22"/>
    <p:sldId id="274" r:id="rId23"/>
    <p:sldId id="275" r:id="rId24"/>
    <p:sldId id="296" r:id="rId25"/>
    <p:sldId id="276" r:id="rId26"/>
    <p:sldId id="308" r:id="rId27"/>
    <p:sldId id="313" r:id="rId28"/>
    <p:sldId id="314" r:id="rId29"/>
    <p:sldId id="277" r:id="rId30"/>
    <p:sldId id="278" r:id="rId31"/>
    <p:sldId id="302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453"/>
    <p:restoredTop sz="94662"/>
  </p:normalViewPr>
  <p:slideViewPr>
    <p:cSldViewPr snapToGrid="0" snapToObjects="1">
      <p:cViewPr>
        <p:scale>
          <a:sx n="87" d="100"/>
          <a:sy n="87" d="100"/>
        </p:scale>
        <p:origin x="67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BF6A5-09F5-8B43-A319-10BBFA55C02E}" type="datetimeFigureOut">
              <a:rPr lang="en-US" smtClean="0"/>
              <a:t>1/13/21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0ACEF-E247-6E47-95F1-A1829B6BF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980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The often quoted Turner report </a:t>
            </a:r>
            <a:r>
              <a:rPr lang="ja-JP" altLang="en-US"/>
              <a:t>‘</a:t>
            </a:r>
            <a:r>
              <a:rPr lang="en-US" altLang="ja-JP"/>
              <a:t>Connecting Quarks with Cosmos</a:t>
            </a:r>
            <a:r>
              <a:rPr lang="ja-JP" altLang="en-US"/>
              <a:t>”</a:t>
            </a:r>
            <a:r>
              <a:rPr lang="en-US" altLang="ja-JP"/>
              <a:t> has outlined 11 Physics questions for the 21</a:t>
            </a:r>
            <a:r>
              <a:rPr lang="en-US" altLang="ja-JP" baseline="30000"/>
              <a:t>st</a:t>
            </a:r>
            <a:r>
              <a:rPr lang="en-US" altLang="ja-JP"/>
              <a:t> century. Many of these will require different kinds of accelerators to help answer them.</a:t>
            </a:r>
            <a:endParaRPr lang="en-US" altLang="en-US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CC6F3A6E-41B8-714B-B93F-57D5DC2914C6}" type="slidenum">
              <a:rPr lang="en-US" altLang="en-US" sz="1200"/>
              <a:pPr/>
              <a:t>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661422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4931B45D-8EF9-314A-9D78-9050E7C08802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7373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altLang="en-US"/>
              <a:t>Here is the conceptual drawing of what the International Linear Collider might look like.It will collide 250 GeV beams of e-e+ against one another.The length of the machine is 31 KM and the cost is as yet unknown but will be in all likelyhood in the neighborhood of $10 billion.The ILC will enable us to find answers to some the most important puzzles confounding us today such as:</a:t>
            </a:r>
          </a:p>
          <a:p>
            <a:pPr eaLnBrk="1" hangingPunct="1"/>
            <a:r>
              <a:rPr lang="en-US" altLang="en-US"/>
              <a:t>Are there extra dimensions of space?</a:t>
            </a:r>
          </a:p>
          <a:p>
            <a:pPr eaLnBrk="1" hangingPunct="1"/>
            <a:r>
              <a:rPr lang="en-US" altLang="en-US"/>
              <a:t>Are there more fundamental particles to be found?</a:t>
            </a:r>
          </a:p>
          <a:p>
            <a:pPr eaLnBrk="1" hangingPunct="1"/>
            <a:r>
              <a:rPr lang="en-US" altLang="en-US"/>
              <a:t>What gives particles their mass?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It is clear however that the ILC will be the last of these gargantun machines ever built.Pressumably we will run out of money before we run out of space . Even then the accelerator portion of these machines contributes approximately XX% of the total machine cost .Therefore this technology based on microwaves to accelerate particles is simply too inefficient adding roughly 50 million volts of energy to the accelerating particles every meter.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Is there a better way?</a:t>
            </a:r>
          </a:p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455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3E37AC-F0E8-2847-A6F4-0DB6A6756D5A}" type="slidenum">
              <a:rPr lang="en-US"/>
              <a:pPr/>
              <a:t>5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  <a:p>
            <a:r>
              <a:rPr lang="en-US" dirty="0" smtClean="0"/>
              <a:t>In 1980 the </a:t>
            </a:r>
            <a:r>
              <a:rPr lang="en-US" dirty="0" err="1" smtClean="0"/>
              <a:t>Tigner</a:t>
            </a:r>
            <a:r>
              <a:rPr lang="en-US" dirty="0" smtClean="0"/>
              <a:t> subpanel of the HIPAP released it’s report on the state of “ Accelerator Research and Development” . In</a:t>
            </a:r>
            <a:r>
              <a:rPr lang="en-US" baseline="0" dirty="0" smtClean="0"/>
              <a:t> response to the </a:t>
            </a:r>
            <a:r>
              <a:rPr lang="en-US" baseline="0" dirty="0" err="1" smtClean="0"/>
              <a:t>Tigner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subcomittee’s</a:t>
            </a:r>
            <a:r>
              <a:rPr lang="en-US" baseline="0" dirty="0" smtClean="0"/>
              <a:t> recommendations, the DOE in 1982 held a workshop at Los Alamos on Laser Acceleration of Particles with Andy </a:t>
            </a:r>
            <a:r>
              <a:rPr lang="en-US" baseline="0" dirty="0" err="1" smtClean="0"/>
              <a:t>Sessler</a:t>
            </a:r>
            <a:r>
              <a:rPr lang="en-US" baseline="0" dirty="0" smtClean="0"/>
              <a:t> as the Scientific Co-</a:t>
            </a:r>
            <a:r>
              <a:rPr lang="en-US" baseline="0" dirty="0" err="1" smtClean="0"/>
              <a:t>ordinator</a:t>
            </a:r>
            <a:r>
              <a:rPr lang="en-US" baseline="0" dirty="0" smtClean="0"/>
              <a:t>. The goal of this Workshop </a:t>
            </a:r>
            <a:r>
              <a:rPr lang="en-US" dirty="0" smtClean="0"/>
              <a:t>was to examine </a:t>
            </a:r>
            <a:r>
              <a:rPr lang="en-US" dirty="0"/>
              <a:t>fresh </a:t>
            </a:r>
            <a:r>
              <a:rPr lang="en-US" dirty="0" smtClean="0"/>
              <a:t>ideas that might lead to accelerators  </a:t>
            </a:r>
            <a:r>
              <a:rPr lang="en-US" dirty="0"/>
              <a:t>beyond the “Next Linear </a:t>
            </a:r>
            <a:r>
              <a:rPr lang="en-US" dirty="0" err="1"/>
              <a:t>Collider”</a:t>
            </a:r>
            <a:r>
              <a:rPr lang="en-US" dirty="0" err="1" smtClean="0"/>
              <a:t>..In</a:t>
            </a:r>
            <a:r>
              <a:rPr lang="en-US" dirty="0" smtClean="0"/>
              <a:t> </a:t>
            </a:r>
            <a:r>
              <a:rPr lang="en-US" dirty="0"/>
              <a:t>particular </a:t>
            </a:r>
            <a:r>
              <a:rPr lang="en-US" dirty="0" smtClean="0"/>
              <a:t>there</a:t>
            </a:r>
            <a:r>
              <a:rPr lang="en-US" baseline="0" dirty="0" smtClean="0"/>
              <a:t> was</a:t>
            </a:r>
            <a:r>
              <a:rPr lang="en-US" dirty="0" smtClean="0"/>
              <a:t> interest </a:t>
            </a:r>
            <a:r>
              <a:rPr lang="en-US" dirty="0"/>
              <a:t>in</a:t>
            </a:r>
            <a:r>
              <a:rPr lang="en-US" dirty="0" smtClean="0"/>
              <a:t> uncovering</a:t>
            </a:r>
            <a:r>
              <a:rPr lang="en-US" baseline="0" dirty="0" smtClean="0"/>
              <a:t> </a:t>
            </a:r>
            <a:r>
              <a:rPr lang="en-US" dirty="0" smtClean="0"/>
              <a:t>new </a:t>
            </a:r>
            <a:r>
              <a:rPr lang="en-US" dirty="0"/>
              <a:t>ideas that might accelerate particles 100-1000 times more rapidly than did then current microwave </a:t>
            </a:r>
            <a:r>
              <a:rPr lang="en-US" dirty="0" smtClean="0"/>
              <a:t>powered accelerators.</a:t>
            </a:r>
          </a:p>
          <a:p>
            <a:r>
              <a:rPr lang="en-US" dirty="0" smtClean="0"/>
              <a:t>Naturally the interest turned to lasers.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178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36412E-B00B-EA42-BDA9-7E50DD6490AF}" type="slidenum">
              <a:rPr lang="en-US"/>
              <a:pPr/>
              <a:t>7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677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E7FABD-1EFE-DD46-8AE0-E6478A932185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89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mtClean="0">
                <a:cs typeface="+mn-cs"/>
              </a:rPr>
              <a:t>Have been some remarkable results, most recently from the final E-167 run in April this year</a:t>
            </a:r>
          </a:p>
          <a:p>
            <a:pPr>
              <a:defRPr/>
            </a:pPr>
            <a:r>
              <a:rPr lang="en-US" smtClean="0">
                <a:cs typeface="+mn-cs"/>
              </a:rPr>
              <a:t>This didn</a:t>
            </a:r>
            <a:r>
              <a:rPr lang="ja-JP" altLang="en-US" smtClean="0">
                <a:latin typeface="Arial"/>
                <a:cs typeface="+mn-cs"/>
              </a:rPr>
              <a:t>’</a:t>
            </a:r>
            <a:r>
              <a:rPr lang="en-US" smtClean="0">
                <a:cs typeface="+mn-cs"/>
              </a:rPr>
              <a:t>t just spring from a vacuum - result of sustained effort over many years to develop the techniques and apparatus to do these experiments</a:t>
            </a:r>
          </a:p>
          <a:p>
            <a:pPr>
              <a:defRPr/>
            </a:pPr>
            <a:r>
              <a:rPr lang="en-US" smtClean="0">
                <a:cs typeface="+mn-cs"/>
              </a:rPr>
              <a:t>That</a:t>
            </a:r>
            <a:r>
              <a:rPr lang="ja-JP" altLang="en-US" smtClean="0">
                <a:latin typeface="Arial"/>
                <a:cs typeface="+mn-cs"/>
              </a:rPr>
              <a:t>’</a:t>
            </a:r>
            <a:r>
              <a:rPr lang="en-US" smtClean="0">
                <a:cs typeface="+mn-cs"/>
              </a:rPr>
              <a:t>s what this type of facility allows for.</a:t>
            </a:r>
          </a:p>
          <a:p>
            <a:pPr>
              <a:defRPr/>
            </a:pPr>
            <a:r>
              <a:rPr lang="en-US" smtClean="0">
                <a:cs typeface="+mn-cs"/>
              </a:rPr>
              <a:t>Will come back to this point later when we discus the bypass line</a:t>
            </a:r>
          </a:p>
        </p:txBody>
      </p:sp>
    </p:spTree>
    <p:extLst>
      <p:ext uri="{BB962C8B-B14F-4D97-AF65-F5344CB8AC3E}">
        <p14:creationId xmlns:p14="http://schemas.microsoft.com/office/powerpoint/2010/main" val="1204715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10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73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  <p:sp>
        <p:nvSpPr>
          <p:cNvPr id="35" name="Shape 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035377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9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82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88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98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984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4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67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178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B5AD1-D98C-584B-9E39-33E7465DE1B0}" type="datetimeFigureOut">
              <a:rPr lang="en-US" smtClean="0"/>
              <a:t>1/13/21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A7EF-4824-CF45-ACA7-51FAE75E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6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9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Relationship Id="rId3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9.png"/><Relationship Id="rId5" Type="http://schemas.openxmlformats.org/officeDocument/2006/relationships/image" Target="../media/image36.emf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9.png"/><Relationship Id="rId5" Type="http://schemas.openxmlformats.org/officeDocument/2006/relationships/image" Target="../media/image37.emf"/><Relationship Id="rId6" Type="http://schemas.openxmlformats.org/officeDocument/2006/relationships/image" Target="../media/image38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9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4" Type="http://schemas.openxmlformats.org/officeDocument/2006/relationships/video" Target="../media/media2.mov"/><Relationship Id="rId5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image" Target="../media/image2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7.png"/><Relationship Id="rId3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png"/><Relationship Id="rId3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4" Type="http://schemas.openxmlformats.org/officeDocument/2006/relationships/image" Target="../media/image14.tiff"/><Relationship Id="rId5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9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0.emf"/><Relationship Id="rId7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1947863" y="6462714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pic>
        <p:nvPicPr>
          <p:cNvPr id="15362" name="Picture 5" descr="collider-huge.tiff                                             0007EC53Macintosh HD                   BA94C69E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12899" y="1733723"/>
            <a:ext cx="7794625" cy="595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1"/>
          <p:cNvSpPr>
            <a:spLocks noGrp="1"/>
          </p:cNvSpPr>
          <p:nvPr>
            <p:ph type="ctrTitle"/>
          </p:nvPr>
        </p:nvSpPr>
        <p:spPr bwMode="auto">
          <a:xfrm>
            <a:off x="1455903" y="1061579"/>
            <a:ext cx="7932773" cy="2309831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US" sz="36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 sz="36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40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A Perspective on Plasma Accelerators</a:t>
            </a:r>
            <a:br>
              <a:rPr lang="en-US" sz="40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         </a:t>
            </a:r>
            <a:br>
              <a:rPr lang="en-US" sz="36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sz="36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4" name="Subtitle 2"/>
          <p:cNvSpPr>
            <a:spLocks noGrp="1"/>
          </p:cNvSpPr>
          <p:nvPr>
            <p:ph type="subTitle" idx="1"/>
          </p:nvPr>
        </p:nvSpPr>
        <p:spPr bwMode="auto">
          <a:xfrm>
            <a:off x="788365" y="2456792"/>
            <a:ext cx="6604001" cy="17240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     Chan Joshi</a:t>
            </a:r>
          </a:p>
          <a:p>
            <a:r>
              <a:rPr lang="en-US" sz="280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University of California Los Angeles</a:t>
            </a:r>
          </a:p>
        </p:txBody>
      </p:sp>
      <p:sp>
        <p:nvSpPr>
          <p:cNvPr id="15366" name="TextBox 8"/>
          <p:cNvSpPr txBox="1">
            <a:spLocks noChangeArrowheads="1"/>
          </p:cNvSpPr>
          <p:nvPr/>
        </p:nvSpPr>
        <p:spPr bwMode="auto">
          <a:xfrm>
            <a:off x="5611903" y="5477934"/>
            <a:ext cx="8305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Work supported by U.S. D.O.E. HEP , NSF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5770" y="65088"/>
            <a:ext cx="1686831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934201" y="3530024"/>
            <a:ext cx="172996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Electrons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0" y="4659868"/>
            <a:ext cx="1534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Positrons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1" y="5913260"/>
            <a:ext cx="838200" cy="838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3200" y="5913260"/>
            <a:ext cx="1774800" cy="9274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5847266"/>
            <a:ext cx="344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OSIRIS simulation by F. </a:t>
            </a:r>
            <a:r>
              <a:rPr lang="en-US" dirty="0" err="1" smtClean="0"/>
              <a:t>Tsung</a:t>
            </a:r>
            <a:r>
              <a:rPr lang="en-US" dirty="0" smtClean="0"/>
              <a:t> UCLA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84296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2060"/>
                </a:solidFill>
              </a:rPr>
              <a:t>Linear Wakes can Accelerate both e- &amp; e+</a:t>
            </a:r>
          </a:p>
        </p:txBody>
      </p:sp>
      <p:pic>
        <p:nvPicPr>
          <p:cNvPr id="4" name="Picture 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51067" y="86336"/>
            <a:ext cx="1625600" cy="880533"/>
          </a:xfrm>
          <a:prstGeom prst="rect">
            <a:avLst/>
          </a:prstGeom>
          <a:solidFill>
            <a:srgbClr val="FFFFFF"/>
          </a:solidFill>
          <a:ln w="0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808134" y="1473200"/>
                <a:ext cx="4842933" cy="4816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Linear Wake when n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&lt; n</a:t>
                </a:r>
                <a:r>
                  <a:rPr lang="en-US" sz="2400" baseline="-25000" dirty="0"/>
                  <a:t>o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Sinusoidal longitudinal electric field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Longitudinal and transverse field out of phase by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num>
                      <m:den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𝑟𝑎𝑑𝑠</m:t>
                    </m:r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.</m:t>
                    </m:r>
                  </m:oMath>
                </a14:m>
                <a:endParaRPr lang="en-US" sz="2400" dirty="0">
                  <a:ea typeface="Cambria Math" charset="0"/>
                  <a:cs typeface="Cambria Math" charset="0"/>
                </a:endParaRPr>
              </a:p>
              <a:p>
                <a:endParaRPr lang="en-US" sz="2400" dirty="0"/>
              </a:p>
              <a:p>
                <a:r>
                  <a:rPr lang="en-US" sz="2400" dirty="0"/>
                  <a:t>The e- and e+ can be accelerated in a region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num>
                      <m:den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4 </m:t>
                        </m:r>
                      </m:den>
                    </m:f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𝑤𝑖𝑑𝑒</m:t>
                    </m:r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𝑏𝑢𝑡</m:t>
                    </m:r>
                    <m:f>
                      <m:fPr>
                        <m:ctrlP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num>
                      <m:den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𝑎𝑝𝑎𝑟𝑡</m:t>
                    </m:r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. </m:t>
                    </m:r>
                  </m:oMath>
                </a14:m>
                <a:endParaRPr lang="en-US" sz="2400" i="1" dirty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      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133" y="1473200"/>
                <a:ext cx="4842933" cy="4816318"/>
              </a:xfrm>
              <a:prstGeom prst="rect">
                <a:avLst/>
              </a:prstGeom>
              <a:blipFill rotWithShape="0">
                <a:blip r:embed="rId3"/>
                <a:stretch>
                  <a:fillRect l="-2015" t="-1013" r="-1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705" y="1232598"/>
            <a:ext cx="3461361" cy="52975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59468" y="1811868"/>
            <a:ext cx="970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PLASMA</a:t>
            </a:r>
            <a:br>
              <a:rPr lang="en-US" dirty="0"/>
            </a:br>
            <a:r>
              <a:rPr lang="en-US" dirty="0"/>
              <a:t>DENSITY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2" y="3335868"/>
            <a:ext cx="13852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</a:t>
            </a:r>
          </a:p>
          <a:p>
            <a:r>
              <a:rPr lang="en-US" dirty="0"/>
              <a:t>Electric Field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0" y="5181601"/>
            <a:ext cx="1372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Transverse</a:t>
            </a:r>
          </a:p>
          <a:p>
            <a:r>
              <a:rPr lang="en-US" dirty="0"/>
              <a:t>Electric Field</a:t>
            </a:r>
          </a:p>
        </p:txBody>
      </p:sp>
      <p:grpSp>
        <p:nvGrpSpPr>
          <p:cNvPr id="13" name="Group 11"/>
          <p:cNvGrpSpPr>
            <a:grpSpLocks noChangeAspect="1"/>
          </p:cNvGrpSpPr>
          <p:nvPr/>
        </p:nvGrpSpPr>
        <p:grpSpPr bwMode="auto">
          <a:xfrm>
            <a:off x="11148647" y="1704026"/>
            <a:ext cx="866775" cy="862013"/>
            <a:chOff x="2496" y="1776"/>
            <a:chExt cx="773" cy="768"/>
          </a:xfrm>
        </p:grpSpPr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776"/>
              <a:ext cx="773" cy="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3"/>
            <p:cNvSpPr>
              <a:spLocks noChangeAspect="1" noChangeArrowheads="1"/>
            </p:cNvSpPr>
            <p:nvPr/>
          </p:nvSpPr>
          <p:spPr bwMode="auto">
            <a:xfrm>
              <a:off x="2496" y="1776"/>
              <a:ext cx="767" cy="768"/>
            </a:xfrm>
            <a:prstGeom prst="rect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9447" y="3296462"/>
            <a:ext cx="815975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560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630" y="129494"/>
            <a:ext cx="9267371" cy="1143000"/>
          </a:xfrm>
        </p:spPr>
        <p:txBody>
          <a:bodyPr>
            <a:noAutofit/>
          </a:bodyPr>
          <a:lstStyle/>
          <a:p>
            <a:r>
              <a:rPr lang="en-US" sz="3400" dirty="0" smtClean="0">
                <a:solidFill>
                  <a:srgbClr val="7030A0"/>
                </a:solidFill>
              </a:rPr>
              <a:t>              What </a:t>
            </a:r>
            <a:r>
              <a:rPr lang="en-US" sz="3400" dirty="0">
                <a:solidFill>
                  <a:srgbClr val="7030A0"/>
                </a:solidFill>
              </a:rPr>
              <a:t>about positron driven wakes? </a:t>
            </a:r>
            <a:br>
              <a:rPr lang="en-US" sz="3400" dirty="0">
                <a:solidFill>
                  <a:srgbClr val="7030A0"/>
                </a:solidFill>
              </a:rPr>
            </a:br>
            <a:r>
              <a:rPr lang="en-US" sz="3400" dirty="0" smtClean="0">
                <a:solidFill>
                  <a:srgbClr val="7030A0"/>
                </a:solidFill>
              </a:rPr>
              <a:t>         </a:t>
            </a:r>
            <a:r>
              <a:rPr lang="en-US" sz="2800" dirty="0" smtClean="0">
                <a:solidFill>
                  <a:srgbClr val="7030A0"/>
                </a:solidFill>
              </a:rPr>
              <a:t>Nonlinear </a:t>
            </a:r>
            <a:r>
              <a:rPr lang="en-US" sz="2800" dirty="0">
                <a:solidFill>
                  <a:srgbClr val="7030A0"/>
                </a:solidFill>
              </a:rPr>
              <a:t>dynamics of positron plasma interactions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662902" y="1801579"/>
            <a:ext cx="2390775" cy="1549400"/>
            <a:chOff x="254" y="2712"/>
            <a:chExt cx="1506" cy="976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254" y="2827"/>
              <a:ext cx="1432" cy="600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1425" y="2880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265" y="3288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1361" y="2976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1233" y="3032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1345" y="3280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473" y="3352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177" y="3344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337" y="3384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1465" y="3008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1097" y="3112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1017" y="3168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969" y="3160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flipV="1">
              <a:off x="472" y="2952"/>
              <a:ext cx="800" cy="364"/>
            </a:xfrm>
            <a:custGeom>
              <a:avLst/>
              <a:gdLst/>
              <a:ahLst/>
              <a:cxnLst>
                <a:cxn ang="0">
                  <a:pos x="800" y="0"/>
                </a:cxn>
                <a:cxn ang="0">
                  <a:pos x="648" y="112"/>
                </a:cxn>
                <a:cxn ang="0">
                  <a:pos x="576" y="160"/>
                </a:cxn>
                <a:cxn ang="0">
                  <a:pos x="376" y="280"/>
                </a:cxn>
                <a:cxn ang="0">
                  <a:pos x="232" y="352"/>
                </a:cxn>
                <a:cxn ang="0">
                  <a:pos x="128" y="352"/>
                </a:cxn>
                <a:cxn ang="0">
                  <a:pos x="0" y="288"/>
                </a:cxn>
              </a:cxnLst>
              <a:rect l="0" t="0" r="r" b="b"/>
              <a:pathLst>
                <a:path w="800" h="364">
                  <a:moveTo>
                    <a:pt x="800" y="0"/>
                  </a:moveTo>
                  <a:cubicBezTo>
                    <a:pt x="742" y="42"/>
                    <a:pt x="685" y="85"/>
                    <a:pt x="648" y="112"/>
                  </a:cubicBezTo>
                  <a:cubicBezTo>
                    <a:pt x="610" y="138"/>
                    <a:pt x="621" y="132"/>
                    <a:pt x="576" y="160"/>
                  </a:cubicBezTo>
                  <a:cubicBezTo>
                    <a:pt x="530" y="187"/>
                    <a:pt x="433" y="248"/>
                    <a:pt x="376" y="280"/>
                  </a:cubicBezTo>
                  <a:cubicBezTo>
                    <a:pt x="318" y="312"/>
                    <a:pt x="273" y="340"/>
                    <a:pt x="232" y="352"/>
                  </a:cubicBezTo>
                  <a:cubicBezTo>
                    <a:pt x="190" y="364"/>
                    <a:pt x="166" y="362"/>
                    <a:pt x="128" y="352"/>
                  </a:cubicBezTo>
                  <a:cubicBezTo>
                    <a:pt x="89" y="341"/>
                    <a:pt x="21" y="299"/>
                    <a:pt x="0" y="288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64" y="3088"/>
              <a:ext cx="800" cy="364"/>
            </a:xfrm>
            <a:custGeom>
              <a:avLst/>
              <a:gdLst/>
              <a:ahLst/>
              <a:cxnLst>
                <a:cxn ang="0">
                  <a:pos x="800" y="0"/>
                </a:cxn>
                <a:cxn ang="0">
                  <a:pos x="648" y="112"/>
                </a:cxn>
                <a:cxn ang="0">
                  <a:pos x="576" y="160"/>
                </a:cxn>
                <a:cxn ang="0">
                  <a:pos x="376" y="280"/>
                </a:cxn>
                <a:cxn ang="0">
                  <a:pos x="232" y="352"/>
                </a:cxn>
                <a:cxn ang="0">
                  <a:pos x="128" y="352"/>
                </a:cxn>
                <a:cxn ang="0">
                  <a:pos x="0" y="288"/>
                </a:cxn>
              </a:cxnLst>
              <a:rect l="0" t="0" r="r" b="b"/>
              <a:pathLst>
                <a:path w="800" h="364">
                  <a:moveTo>
                    <a:pt x="800" y="0"/>
                  </a:moveTo>
                  <a:cubicBezTo>
                    <a:pt x="742" y="42"/>
                    <a:pt x="685" y="85"/>
                    <a:pt x="648" y="112"/>
                  </a:cubicBezTo>
                  <a:cubicBezTo>
                    <a:pt x="610" y="138"/>
                    <a:pt x="621" y="132"/>
                    <a:pt x="576" y="160"/>
                  </a:cubicBezTo>
                  <a:cubicBezTo>
                    <a:pt x="530" y="187"/>
                    <a:pt x="433" y="248"/>
                    <a:pt x="376" y="280"/>
                  </a:cubicBezTo>
                  <a:cubicBezTo>
                    <a:pt x="318" y="312"/>
                    <a:pt x="273" y="340"/>
                    <a:pt x="232" y="352"/>
                  </a:cubicBezTo>
                  <a:cubicBezTo>
                    <a:pt x="190" y="364"/>
                    <a:pt x="166" y="362"/>
                    <a:pt x="128" y="352"/>
                  </a:cubicBezTo>
                  <a:cubicBezTo>
                    <a:pt x="89" y="341"/>
                    <a:pt x="21" y="299"/>
                    <a:pt x="0" y="288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1041" y="3120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1073" y="3216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985" y="3224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1113" y="3104"/>
              <a:ext cx="71" cy="80"/>
            </a:xfrm>
            <a:prstGeom prst="ellipse">
              <a:avLst/>
            </a:prstGeom>
            <a:solidFill>
              <a:srgbClr val="00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Text Box 50"/>
            <p:cNvSpPr txBox="1">
              <a:spLocks noChangeArrowheads="1"/>
            </p:cNvSpPr>
            <p:nvPr/>
          </p:nvSpPr>
          <p:spPr bwMode="auto">
            <a:xfrm>
              <a:off x="1176" y="2976"/>
              <a:ext cx="46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800">
                  <a:latin typeface="Comic Sans MS" charset="0"/>
                </a:rPr>
                <a:t>e</a:t>
              </a:r>
              <a:r>
                <a:rPr lang="en-US" sz="2800" baseline="30000">
                  <a:latin typeface="Comic Sans MS" charset="0"/>
                </a:rPr>
                <a:t>+</a:t>
              </a:r>
              <a:endParaRPr lang="en-US" sz="2800">
                <a:latin typeface="Comic Sans MS" charset="0"/>
              </a:endParaRP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256" y="2712"/>
              <a:ext cx="1504" cy="976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grpSp>
          <p:nvGrpSpPr>
            <p:cNvPr id="25" name="Group 24"/>
            <p:cNvGrpSpPr>
              <a:grpSpLocks/>
            </p:cNvGrpSpPr>
            <p:nvPr/>
          </p:nvGrpSpPr>
          <p:grpSpPr bwMode="auto">
            <a:xfrm>
              <a:off x="1024" y="3120"/>
              <a:ext cx="152" cy="128"/>
              <a:chOff x="1024" y="3120"/>
              <a:chExt cx="152" cy="128"/>
            </a:xfrm>
          </p:grpSpPr>
          <p:sp>
            <p:nvSpPr>
              <p:cNvPr id="26" name="Line 53"/>
              <p:cNvSpPr>
                <a:spLocks noChangeShapeType="1"/>
              </p:cNvSpPr>
              <p:nvPr/>
            </p:nvSpPr>
            <p:spPr bwMode="auto">
              <a:xfrm>
                <a:off x="1024" y="3120"/>
                <a:ext cx="144" cy="11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Line 54"/>
              <p:cNvSpPr>
                <a:spLocks noChangeShapeType="1"/>
              </p:cNvSpPr>
              <p:nvPr/>
            </p:nvSpPr>
            <p:spPr bwMode="auto">
              <a:xfrm flipH="1">
                <a:off x="1032" y="3136"/>
                <a:ext cx="144" cy="11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</p:grpSp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0817" y="2717245"/>
            <a:ext cx="4506913" cy="4144963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5927" y="1657332"/>
            <a:ext cx="324485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94317" y="3943350"/>
            <a:ext cx="324485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1796131" y="1181780"/>
            <a:ext cx="8704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28 </a:t>
            </a:r>
            <a:r>
              <a:rPr lang="en-US" sz="2400" dirty="0" err="1"/>
              <a:t>GeV</a:t>
            </a:r>
            <a:r>
              <a:rPr lang="en-US" sz="2400" dirty="0"/>
              <a:t> Positron Beam at SLAC propagates through a dilute plasma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590131" y="1765291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Plasma </a:t>
            </a:r>
          </a:p>
          <a:p>
            <a:r>
              <a:rPr lang="en-US" dirty="0"/>
              <a:t>electrons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67421" y="2108190"/>
            <a:ext cx="961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Positron</a:t>
            </a:r>
          </a:p>
          <a:p>
            <a:r>
              <a:rPr lang="en-US" dirty="0"/>
              <a:t>beam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591032" y="4463141"/>
            <a:ext cx="1091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Focusing</a:t>
            </a:r>
          </a:p>
          <a:p>
            <a:r>
              <a:rPr lang="en-US" dirty="0">
                <a:solidFill>
                  <a:srgbClr val="0000FF"/>
                </a:solidFill>
              </a:rPr>
              <a:t>force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412992" y="4871120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Accelerating</a:t>
            </a:r>
          </a:p>
          <a:p>
            <a:r>
              <a:rPr lang="en-US" dirty="0">
                <a:solidFill>
                  <a:srgbClr val="008000"/>
                </a:solidFill>
              </a:rPr>
              <a:t>field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492998" y="5263449"/>
            <a:ext cx="2462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Central core surrounded</a:t>
            </a:r>
          </a:p>
          <a:p>
            <a:r>
              <a:rPr lang="en-US" dirty="0">
                <a:solidFill>
                  <a:schemeClr val="bg1"/>
                </a:solidFill>
              </a:rPr>
              <a:t>By a halo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583713" y="2969977"/>
            <a:ext cx="2252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Initial beam at plasma</a:t>
            </a:r>
          </a:p>
          <a:p>
            <a:r>
              <a:rPr lang="en-US" dirty="0">
                <a:solidFill>
                  <a:schemeClr val="bg1"/>
                </a:solidFill>
              </a:rPr>
              <a:t> entrance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656283" y="6231845"/>
            <a:ext cx="2761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Beam exiting plasma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35725" y="3690760"/>
            <a:ext cx="2403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 162 Collaboration</a:t>
            </a:r>
          </a:p>
          <a:p>
            <a:r>
              <a:rPr lang="en-US" dirty="0"/>
              <a:t>P. </a:t>
            </a:r>
            <a:r>
              <a:rPr lang="en-US" dirty="0" err="1"/>
              <a:t>Muggli</a:t>
            </a:r>
            <a:r>
              <a:rPr lang="en-US" dirty="0"/>
              <a:t> et al PRL 2008</a:t>
            </a:r>
          </a:p>
        </p:txBody>
      </p:sp>
      <p:pic>
        <p:nvPicPr>
          <p:cNvPr id="40" name="Picture 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008339" y="0"/>
            <a:ext cx="1183661" cy="641150"/>
          </a:xfrm>
          <a:prstGeom prst="rect">
            <a:avLst/>
          </a:prstGeom>
          <a:solidFill>
            <a:srgbClr val="FFFFFF"/>
          </a:solidFill>
          <a:ln w="0">
            <a:noFill/>
            <a:miter lim="800000"/>
            <a:headEnd/>
            <a:tailEnd/>
          </a:ln>
        </p:spPr>
      </p:pic>
      <p:pic>
        <p:nvPicPr>
          <p:cNvPr id="41" name="Picture 4" descr="Picture 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30" y="82007"/>
            <a:ext cx="1295400" cy="61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48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97ADC86-F098-DA48-8571-E35871C65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37" y="899836"/>
            <a:ext cx="7807325" cy="52205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133" y="6026894"/>
            <a:ext cx="3571159" cy="8311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677" y="3510116"/>
            <a:ext cx="3129909" cy="27579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2674" y="250722"/>
            <a:ext cx="11033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FULL/REDUCED  PIC CODES VALIDATED BY NUMEROUS EXPTS and USED TO DESIGN EXPT.s AND CONFIRM NEW IDEAS</a:t>
            </a:r>
            <a:endParaRPr lang="en-US" dirty="0"/>
          </a:p>
        </p:txBody>
      </p:sp>
      <p:pic>
        <p:nvPicPr>
          <p:cNvPr id="7" name="Picture 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539046" y="5962650"/>
            <a:ext cx="1652954" cy="895350"/>
          </a:xfrm>
          <a:prstGeom prst="rect">
            <a:avLst/>
          </a:prstGeom>
          <a:solidFill>
            <a:srgbClr val="FFFFFF"/>
          </a:solidFill>
          <a:ln w="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126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Linear wake formation, energy loss and energy </a:t>
            </a:r>
            <a:r>
              <a:rPr lang="en-US" sz="3600" dirty="0">
                <a:solidFill>
                  <a:srgbClr val="7030A0"/>
                </a:solidFill>
              </a:rPr>
              <a:t>g</a:t>
            </a:r>
            <a:r>
              <a:rPr lang="en-US" sz="3600" dirty="0" smtClean="0">
                <a:solidFill>
                  <a:srgbClr val="7030A0"/>
                </a:solidFill>
              </a:rPr>
              <a:t>ain of a positron bunch in plasma</a:t>
            </a:r>
            <a:endParaRPr lang="en-US" sz="3600" dirty="0">
              <a:solidFill>
                <a:srgbClr val="7030A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720" y="1837936"/>
            <a:ext cx="3564909" cy="49076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31558" y="2674961"/>
            <a:ext cx="1859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Experiment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997121" y="5100432"/>
            <a:ext cx="2286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PIC Simulation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158034" y="2074457"/>
            <a:ext cx="824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</a:t>
            </a:r>
          </a:p>
          <a:p>
            <a:r>
              <a:rPr lang="en-US" dirty="0" smtClean="0"/>
              <a:t>Gain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08851" y="3253101"/>
            <a:ext cx="2688608" cy="0"/>
          </a:xfrm>
          <a:prstGeom prst="line">
            <a:avLst/>
          </a:prstGeom>
          <a:ln w="349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70262" y="3454400"/>
            <a:ext cx="824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</a:t>
            </a:r>
          </a:p>
          <a:p>
            <a:r>
              <a:rPr lang="en-US" dirty="0" smtClean="0"/>
              <a:t>Loss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18829" y="2752336"/>
            <a:ext cx="406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Energy gain of 80 MeV in 1m</a:t>
            </a:r>
          </a:p>
          <a:p>
            <a:endParaRPr lang="en-US" sz="2400" dirty="0"/>
          </a:p>
          <a:p>
            <a:r>
              <a:rPr lang="en-US" sz="2400" dirty="0" smtClean="0"/>
              <a:t>Typical e+ acceleration gradient &lt; 20 MeV/m</a:t>
            </a:r>
          </a:p>
          <a:p>
            <a:endParaRPr lang="en-US" sz="2400" dirty="0"/>
          </a:p>
          <a:p>
            <a:r>
              <a:rPr lang="en-US" sz="2400" dirty="0" smtClean="0"/>
              <a:t>Ref. B. Blue </a:t>
            </a:r>
            <a:r>
              <a:rPr lang="en-US" sz="2400" dirty="0" err="1" smtClean="0"/>
              <a:t>etal</a:t>
            </a:r>
            <a:r>
              <a:rPr lang="en-US" sz="2400" dirty="0" smtClean="0"/>
              <a:t>. PRL 2002</a:t>
            </a:r>
          </a:p>
          <a:p>
            <a:r>
              <a:rPr lang="en-US" sz="2400" dirty="0" smtClean="0"/>
              <a:t>Expt. Done on FFTB </a:t>
            </a:r>
          </a:p>
          <a:p>
            <a:r>
              <a:rPr lang="en-US" sz="2400" dirty="0" smtClean="0"/>
              <a:t>@ SLAC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7542890" y="2461847"/>
            <a:ext cx="3810909" cy="3525312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12047" y="1085827"/>
            <a:ext cx="1652954" cy="895350"/>
          </a:xfrm>
          <a:prstGeom prst="rect">
            <a:avLst/>
          </a:prstGeom>
          <a:solidFill>
            <a:srgbClr val="FFFFFF"/>
          </a:solidFill>
          <a:ln w="0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>
          <a:xfrm flipV="1">
            <a:off x="2010221" y="3132665"/>
            <a:ext cx="2485867" cy="240872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70000"/>
                  <a:lumMod val="78000"/>
                  <a:lumOff val="22000"/>
                </a:schemeClr>
              </a:gs>
              <a:gs pos="46000">
                <a:schemeClr val="accent1">
                  <a:tint val="50000"/>
                  <a:shade val="100000"/>
                  <a:satMod val="350000"/>
                  <a:alpha val="31000"/>
                </a:schemeClr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303585" y="2461847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+ Bunch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51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938" y="274639"/>
            <a:ext cx="10424480" cy="847579"/>
          </a:xfrm>
        </p:spPr>
        <p:txBody>
          <a:bodyPr>
            <a:noAutofit/>
          </a:bodyPr>
          <a:lstStyle/>
          <a:p>
            <a:r>
              <a:rPr lang="en-US" sz="3200" dirty="0"/>
              <a:t>Nonlinear Wakes in the blowout </a:t>
            </a:r>
            <a:r>
              <a:rPr lang="en-US" sz="3200" dirty="0" smtClean="0"/>
              <a:t>regime driven </a:t>
            </a:r>
            <a:r>
              <a:rPr lang="en-US" sz="3200" dirty="0"/>
              <a:t>by laser </a:t>
            </a:r>
            <a:r>
              <a:rPr lang="en-US" sz="3200" dirty="0" smtClean="0"/>
              <a:t>pulse  or e-bunch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138864" y="5689600"/>
            <a:ext cx="53607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Concepts for linear wakes due to J.M. Dawson</a:t>
            </a:r>
          </a:p>
          <a:p>
            <a:r>
              <a:rPr lang="en-US" sz="1600" dirty="0"/>
              <a:t>Ref. T. Tajima and J,M, Dawson PRL 1979</a:t>
            </a:r>
          </a:p>
          <a:p>
            <a:r>
              <a:rPr lang="en-US" sz="1600" dirty="0"/>
              <a:t>P. Chen, J.M. Dawson et al. P.R.L. 1985</a:t>
            </a:r>
          </a:p>
          <a:p>
            <a:r>
              <a:rPr lang="en-US" sz="1600" dirty="0"/>
              <a:t>Nonlinear wakes: </a:t>
            </a:r>
            <a:r>
              <a:rPr lang="en-US" sz="1600" dirty="0" err="1"/>
              <a:t>Rosenzweig</a:t>
            </a:r>
            <a:r>
              <a:rPr lang="en-US" sz="1600" dirty="0"/>
              <a:t>, </a:t>
            </a:r>
            <a:r>
              <a:rPr lang="en-US" sz="1600" dirty="0" err="1"/>
              <a:t>Katsouleas</a:t>
            </a:r>
            <a:r>
              <a:rPr lang="en-US" sz="1600" dirty="0"/>
              <a:t>, Mori, Lu, </a:t>
            </a:r>
            <a:r>
              <a:rPr lang="en-US" dirty="0"/>
              <a:t>etc.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4601" y="1554480"/>
            <a:ext cx="7222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Need &lt; 100fs (FWHM) driver beams with a</a:t>
            </a:r>
            <a:r>
              <a:rPr lang="en-US" baseline="-25000" dirty="0"/>
              <a:t>0</a:t>
            </a:r>
            <a:r>
              <a:rPr lang="en-US" dirty="0"/>
              <a:t> &gt;2 0r a &gt; 10 KA electron beam </a:t>
            </a:r>
          </a:p>
        </p:txBody>
      </p:sp>
      <p:pic>
        <p:nvPicPr>
          <p:cNvPr id="6" name="Picture 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39046" y="-40855"/>
            <a:ext cx="1652954" cy="895350"/>
          </a:xfrm>
          <a:prstGeom prst="rect">
            <a:avLst/>
          </a:prstGeom>
          <a:solidFill>
            <a:srgbClr val="FFFFFF"/>
          </a:solidFill>
          <a:ln w="0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963" y="-3912099"/>
            <a:ext cx="12320336" cy="15943964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321277" y="4085303"/>
            <a:ext cx="309717" cy="14749"/>
          </a:xfrm>
          <a:prstGeom prst="line">
            <a:avLst/>
          </a:prstGeom>
          <a:ln w="476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6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43" y="274638"/>
            <a:ext cx="11288889" cy="635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4476" y="278971"/>
            <a:ext cx="9185848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7030A0"/>
                </a:solidFill>
              </a:rPr>
              <a:t>Longitudinal and transverse fields in blowout regime</a:t>
            </a:r>
          </a:p>
          <a:p>
            <a:r>
              <a:rPr lang="en-US" sz="3200" dirty="0">
                <a:solidFill>
                  <a:srgbClr val="7030A0"/>
                </a:solidFill>
              </a:rPr>
              <a:t>   </a:t>
            </a:r>
            <a:r>
              <a:rPr lang="en-US" sz="2400" dirty="0">
                <a:solidFill>
                  <a:srgbClr val="7030A0"/>
                </a:solidFill>
              </a:rPr>
              <a:t>                  (ideal for preserving emittance or beam quality)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96759" y="1813303"/>
            <a:ext cx="2693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 Field </a:t>
            </a:r>
          </a:p>
          <a:p>
            <a:r>
              <a:rPr lang="en-US" dirty="0"/>
              <a:t>In direction of propagation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871994" y="5982347"/>
            <a:ext cx="2332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Longitudinal Field </a:t>
            </a:r>
          </a:p>
          <a:p>
            <a:r>
              <a:rPr lang="en-US" dirty="0"/>
              <a:t>In transverse direction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6599696" y="5982347"/>
            <a:ext cx="2347992" cy="652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Transverse Field </a:t>
            </a:r>
            <a:endParaRPr lang="en-US" dirty="0"/>
          </a:p>
          <a:p>
            <a:r>
              <a:rPr lang="en-US" dirty="0"/>
              <a:t>In transverse direction</a:t>
            </a:r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8458" y="6323308"/>
            <a:ext cx="1504143" cy="48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6066971" y="2111291"/>
            <a:ext cx="1407886" cy="152939"/>
          </a:xfrm>
          <a:prstGeom prst="ellipse">
            <a:avLst/>
          </a:prstGeom>
          <a:gradFill>
            <a:gsLst>
              <a:gs pos="2000">
                <a:schemeClr val="accent1">
                  <a:tint val="100000"/>
                  <a:shade val="100000"/>
                  <a:satMod val="130000"/>
                </a:schemeClr>
              </a:gs>
              <a:gs pos="13000">
                <a:schemeClr val="accent1">
                  <a:tint val="50000"/>
                  <a:shade val="100000"/>
                  <a:satMod val="350000"/>
                  <a:alpha val="31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757652" y="2713703"/>
            <a:ext cx="693174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6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ChangeArrowheads="1"/>
          </p:cNvSpPr>
          <p:nvPr/>
        </p:nvSpPr>
        <p:spPr bwMode="auto">
          <a:xfrm>
            <a:off x="2719388" y="26543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 sz="2400"/>
          </a:p>
        </p:txBody>
      </p:sp>
      <p:sp>
        <p:nvSpPr>
          <p:cNvPr id="187395" name="Rectangle 3"/>
          <p:cNvSpPr>
            <a:spLocks noChangeArrowheads="1"/>
          </p:cNvSpPr>
          <p:nvPr/>
        </p:nvSpPr>
        <p:spPr bwMode="auto">
          <a:xfrm>
            <a:off x="5803900" y="383381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 sz="2400"/>
          </a:p>
        </p:txBody>
      </p:sp>
      <p:pic>
        <p:nvPicPr>
          <p:cNvPr id="53251" name="Picture 4" descr="9ltnut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129" y="1268326"/>
            <a:ext cx="34575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397" name="Rectangle 5"/>
          <p:cNvSpPr>
            <a:spLocks noChangeArrowheads="1"/>
          </p:cNvSpPr>
          <p:nvPr/>
        </p:nvSpPr>
        <p:spPr bwMode="auto">
          <a:xfrm>
            <a:off x="3591815" y="187325"/>
            <a:ext cx="525958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2430FD"/>
                </a:solidFill>
              </a:rPr>
              <a:t>BREAKING THE 1 GeV BARRIER</a:t>
            </a:r>
          </a:p>
          <a:p>
            <a:pPr>
              <a:defRPr/>
            </a:pPr>
            <a:r>
              <a:rPr lang="en-US" sz="3200" dirty="0">
                <a:solidFill>
                  <a:srgbClr val="2430FD"/>
                </a:solidFill>
              </a:rPr>
              <a:t>With 15 micron long bunches</a:t>
            </a:r>
          </a:p>
        </p:txBody>
      </p:sp>
      <p:pic>
        <p:nvPicPr>
          <p:cNvPr id="18739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752600"/>
            <a:ext cx="4876800" cy="3786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7399" name="Rectangle 7"/>
          <p:cNvSpPr>
            <a:spLocks noChangeArrowheads="1"/>
          </p:cNvSpPr>
          <p:nvPr/>
        </p:nvSpPr>
        <p:spPr bwMode="auto">
          <a:xfrm>
            <a:off x="3716338" y="6108701"/>
            <a:ext cx="42084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FF0000"/>
                </a:solidFill>
                <a:latin typeface="Helvetica" charset="0"/>
              </a:rPr>
              <a:t>n</a:t>
            </a:r>
            <a:r>
              <a:rPr lang="en-US" b="1" baseline="-25000">
                <a:solidFill>
                  <a:srgbClr val="FF0000"/>
                </a:solidFill>
                <a:latin typeface="Helvetica" charset="0"/>
              </a:rPr>
              <a:t>e</a:t>
            </a:r>
            <a:r>
              <a:rPr lang="en-US" b="1">
                <a:solidFill>
                  <a:srgbClr val="FF1411"/>
                </a:solidFill>
                <a:latin typeface="Helvetica" charset="0"/>
              </a:rPr>
              <a:t>≈3.5</a:t>
            </a:r>
            <a:r>
              <a:rPr lang="en-US" b="1">
                <a:solidFill>
                  <a:srgbClr val="FF1411"/>
                </a:solidFill>
                <a:latin typeface="Symbol" charset="0"/>
              </a:rPr>
              <a:t></a:t>
            </a:r>
            <a:r>
              <a:rPr lang="en-US" b="1">
                <a:solidFill>
                  <a:srgbClr val="FF1411"/>
                </a:solidFill>
                <a:latin typeface="Helvetica" charset="0"/>
              </a:rPr>
              <a:t>10</a:t>
            </a:r>
            <a:r>
              <a:rPr lang="en-US" b="1" baseline="30000">
                <a:solidFill>
                  <a:srgbClr val="FF1411"/>
                </a:solidFill>
                <a:latin typeface="Helvetica" charset="0"/>
              </a:rPr>
              <a:t>17 </a:t>
            </a:r>
            <a:r>
              <a:rPr lang="en-US" b="1">
                <a:solidFill>
                  <a:srgbClr val="FF1411"/>
                </a:solidFill>
                <a:latin typeface="Helvetica" charset="0"/>
              </a:rPr>
              <a:t>cm</a:t>
            </a:r>
            <a:r>
              <a:rPr lang="en-US" b="1" baseline="30000">
                <a:solidFill>
                  <a:srgbClr val="FF1411"/>
                </a:solidFill>
                <a:latin typeface="Helvetica" charset="0"/>
              </a:rPr>
              <a:t>-3</a:t>
            </a:r>
            <a:r>
              <a:rPr lang="en-US" baseline="30000">
                <a:solidFill>
                  <a:srgbClr val="FF1411"/>
                </a:solidFill>
                <a:latin typeface="Helvetica" charset="0"/>
              </a:rPr>
              <a:t> </a:t>
            </a:r>
            <a:r>
              <a:rPr lang="en-US" b="1">
                <a:solidFill>
                  <a:srgbClr val="FF090F"/>
                </a:solidFill>
                <a:latin typeface="Helvetica" charset="0"/>
              </a:rPr>
              <a:t>L≈10 cm, N≈ 1.8</a:t>
            </a:r>
            <a:r>
              <a:rPr lang="en-US" b="1">
                <a:solidFill>
                  <a:srgbClr val="FF090F"/>
                </a:solidFill>
                <a:latin typeface="Symbol" charset="0"/>
              </a:rPr>
              <a:t></a:t>
            </a:r>
            <a:r>
              <a:rPr lang="en-US" b="1">
                <a:solidFill>
                  <a:srgbClr val="FF090F"/>
                </a:solidFill>
                <a:latin typeface="Helvetica" charset="0"/>
              </a:rPr>
              <a:t>10</a:t>
            </a:r>
            <a:r>
              <a:rPr lang="en-US" b="1" baseline="30000">
                <a:solidFill>
                  <a:srgbClr val="FF090F"/>
                </a:solidFill>
                <a:latin typeface="Helvetica" charset="0"/>
              </a:rPr>
              <a:t>10</a:t>
            </a:r>
          </a:p>
        </p:txBody>
      </p:sp>
      <p:sp>
        <p:nvSpPr>
          <p:cNvPr id="187400" name="Rectangle 8"/>
          <p:cNvSpPr>
            <a:spLocks noChangeArrowheads="1"/>
          </p:cNvSpPr>
          <p:nvPr/>
        </p:nvSpPr>
        <p:spPr bwMode="auto">
          <a:xfrm>
            <a:off x="2784476" y="6416676"/>
            <a:ext cx="62680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latin typeface="Helvetica" charset="0"/>
              </a:rPr>
              <a:t>Charge Fraction &gt; E</a:t>
            </a:r>
            <a:r>
              <a:rPr lang="en-US" sz="2400" baseline="-25000" dirty="0">
                <a:latin typeface="Helvetica" charset="0"/>
              </a:rPr>
              <a:t>0</a:t>
            </a:r>
            <a:r>
              <a:rPr lang="en-US" sz="2400" dirty="0">
                <a:latin typeface="Helvetica" charset="0"/>
              </a:rPr>
              <a:t>  0.8% 25pC of  charge</a:t>
            </a:r>
            <a:endParaRPr lang="en-US" baseline="30000" dirty="0">
              <a:latin typeface="Helvetica" charset="0"/>
            </a:endParaRPr>
          </a:p>
          <a:p>
            <a:pPr>
              <a:defRPr/>
            </a:pPr>
            <a:endParaRPr lang="en-US" sz="2400" dirty="0"/>
          </a:p>
        </p:txBody>
      </p:sp>
      <p:pic>
        <p:nvPicPr>
          <p:cNvPr id="53256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47625"/>
            <a:ext cx="1676400" cy="908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6249988"/>
            <a:ext cx="850900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3258" name="Group 11"/>
          <p:cNvGrpSpPr>
            <a:grpSpLocks noChangeAspect="1"/>
          </p:cNvGrpSpPr>
          <p:nvPr/>
        </p:nvGrpSpPr>
        <p:grpSpPr bwMode="auto">
          <a:xfrm>
            <a:off x="9601201" y="304801"/>
            <a:ext cx="866775" cy="862013"/>
            <a:chOff x="2496" y="1776"/>
            <a:chExt cx="773" cy="768"/>
          </a:xfrm>
        </p:grpSpPr>
        <p:pic>
          <p:nvPicPr>
            <p:cNvPr id="53259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776"/>
              <a:ext cx="773" cy="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7405" name="Rectangle 13"/>
            <p:cNvSpPr>
              <a:spLocks noChangeAspect="1" noChangeArrowheads="1"/>
            </p:cNvSpPr>
            <p:nvPr/>
          </p:nvSpPr>
          <p:spPr bwMode="auto">
            <a:xfrm>
              <a:off x="2496" y="1776"/>
              <a:ext cx="767" cy="768"/>
            </a:xfrm>
            <a:prstGeom prst="rect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612195" y="5538788"/>
            <a:ext cx="25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Hogan et al. PRL 2005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215422" y="3316779"/>
            <a:ext cx="4374" cy="16723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23128" y="5663380"/>
            <a:ext cx="2029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Ref. M. Hogan et 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1581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0"/>
            <a:ext cx="8001000" cy="4267200"/>
          </a:xfrm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  <a:p>
            <a:pPr>
              <a:defRPr/>
            </a:pPr>
            <a:endParaRPr lang="en-US" dirty="0" smtClean="0">
              <a:cs typeface="+mn-cs"/>
            </a:endParaRPr>
          </a:p>
          <a:p>
            <a:pPr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188432" name="Text Box 16"/>
          <p:cNvSpPr txBox="1">
            <a:spLocks noChangeArrowheads="1"/>
          </p:cNvSpPr>
          <p:nvPr/>
        </p:nvSpPr>
        <p:spPr bwMode="auto">
          <a:xfrm>
            <a:off x="921774" y="6273800"/>
            <a:ext cx="400539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u="sng" dirty="0" smtClean="0">
                <a:solidFill>
                  <a:srgbClr val="ED190B"/>
                </a:solidFill>
                <a:uFill>
                  <a:solidFill>
                    <a:schemeClr val="bg1"/>
                  </a:solidFill>
                </a:uFill>
                <a:latin typeface="Verdana" charset="0"/>
              </a:rPr>
              <a:t>Ref. I. </a:t>
            </a:r>
            <a:r>
              <a:rPr lang="en-US" sz="1600" u="sng" dirty="0" err="1" smtClean="0">
                <a:solidFill>
                  <a:srgbClr val="ED190B"/>
                </a:solidFill>
                <a:uFill>
                  <a:solidFill>
                    <a:schemeClr val="bg1"/>
                  </a:solidFill>
                </a:uFill>
                <a:latin typeface="Verdana" charset="0"/>
              </a:rPr>
              <a:t>Blumenfeld</a:t>
            </a:r>
            <a:r>
              <a:rPr lang="en-US" sz="1600" u="sng" dirty="0" smtClean="0">
                <a:solidFill>
                  <a:srgbClr val="ED190B"/>
                </a:solidFill>
                <a:uFill>
                  <a:solidFill>
                    <a:schemeClr val="bg1"/>
                  </a:solidFill>
                </a:uFill>
                <a:latin typeface="Verdana" charset="0"/>
              </a:rPr>
              <a:t> et al. Nature 2007</a:t>
            </a:r>
          </a:p>
          <a:p>
            <a:pPr>
              <a:defRPr/>
            </a:pPr>
            <a:r>
              <a:rPr lang="en-US" sz="1600" u="sng" dirty="0" smtClean="0">
                <a:solidFill>
                  <a:srgbClr val="ED190B"/>
                </a:solidFill>
                <a:uFill>
                  <a:solidFill>
                    <a:schemeClr val="bg1"/>
                  </a:solidFill>
                </a:uFill>
                <a:latin typeface="Verdana" charset="0"/>
              </a:rPr>
              <a:t>      C. Joshi, CERN Courier2007</a:t>
            </a:r>
            <a:endParaRPr lang="en-US" sz="1600" u="sng" dirty="0">
              <a:uFill>
                <a:solidFill>
                  <a:schemeClr val="bg1"/>
                </a:solidFill>
              </a:uFill>
              <a:latin typeface="Verdana" charset="0"/>
            </a:endParaRPr>
          </a:p>
        </p:txBody>
      </p:sp>
      <p:sp>
        <p:nvSpPr>
          <p:cNvPr id="55302" name="Rectangle 17"/>
          <p:cNvSpPr>
            <a:spLocks noChangeArrowheads="1"/>
          </p:cNvSpPr>
          <p:nvPr/>
        </p:nvSpPr>
        <p:spPr bwMode="auto">
          <a:xfrm>
            <a:off x="3352800" y="147483"/>
            <a:ext cx="91440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120EFF"/>
                </a:solidFill>
                <a:latin typeface="Helvetica" charset="0"/>
              </a:rPr>
              <a:t>E-167: Energy Doubling with a</a:t>
            </a:r>
            <a:br>
              <a:rPr lang="en-US" sz="2800" dirty="0">
                <a:solidFill>
                  <a:srgbClr val="120EFF"/>
                </a:solidFill>
                <a:latin typeface="Helvetica" charset="0"/>
              </a:rPr>
            </a:br>
            <a:r>
              <a:rPr lang="en-US" sz="2800" dirty="0">
                <a:solidFill>
                  <a:srgbClr val="120EFF"/>
                </a:solidFill>
                <a:latin typeface="Helvetica" charset="0"/>
              </a:rPr>
              <a:t>Plasma Wakefield Accelerator in the FFTB</a:t>
            </a:r>
          </a:p>
        </p:txBody>
      </p:sp>
      <p:sp>
        <p:nvSpPr>
          <p:cNvPr id="188436" name="Rectangle 20"/>
          <p:cNvSpPr>
            <a:spLocks noChangeArrowheads="1"/>
          </p:cNvSpPr>
          <p:nvPr/>
        </p:nvSpPr>
        <p:spPr bwMode="auto">
          <a:xfrm>
            <a:off x="5510214" y="68738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55305" name="Group 22"/>
          <p:cNvGrpSpPr>
            <a:grpSpLocks noChangeAspect="1"/>
          </p:cNvGrpSpPr>
          <p:nvPr/>
        </p:nvGrpSpPr>
        <p:grpSpPr bwMode="auto">
          <a:xfrm>
            <a:off x="8474758" y="5738454"/>
            <a:ext cx="866775" cy="862012"/>
            <a:chOff x="2496" y="1776"/>
            <a:chExt cx="773" cy="768"/>
          </a:xfrm>
        </p:grpSpPr>
        <p:pic>
          <p:nvPicPr>
            <p:cNvPr id="55306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776"/>
              <a:ext cx="773" cy="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8440" name="Rectangle 24"/>
            <p:cNvSpPr>
              <a:spLocks noChangeAspect="1" noChangeArrowheads="1"/>
            </p:cNvSpPr>
            <p:nvPr/>
          </p:nvSpPr>
          <p:spPr bwMode="auto">
            <a:xfrm>
              <a:off x="2496" y="1776"/>
              <a:ext cx="767" cy="768"/>
            </a:xfrm>
            <a:prstGeom prst="rect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5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207"/>
            <a:ext cx="1676400" cy="908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246" y="1388193"/>
            <a:ext cx="2848507" cy="3236757"/>
          </a:xfrm>
          <a:prstGeom prst="rect">
            <a:avLst/>
          </a:prstGeom>
        </p:spPr>
      </p:pic>
      <p:pic>
        <p:nvPicPr>
          <p:cNvPr id="12" name="Picture 2" descr="cerncourier.pdf                                                000161FEMacintosh HD                   B8A9EEAE: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580" y="2123361"/>
            <a:ext cx="2905381" cy="3972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2378742" y="4327141"/>
            <a:ext cx="2815781" cy="1210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13178" y="4544931"/>
            <a:ext cx="84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42</a:t>
            </a:r>
            <a:r>
              <a:rPr lang="en-US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89452" y="4477864"/>
            <a:ext cx="864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75033" y="4774463"/>
            <a:ext cx="1929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Energy (GeV)</a:t>
            </a:r>
          </a:p>
        </p:txBody>
      </p:sp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3368" y="5738455"/>
            <a:ext cx="815975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97561" y="1633404"/>
            <a:ext cx="324464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Drive Electron Beam 42 GeV</a:t>
            </a:r>
          </a:p>
          <a:p>
            <a:endParaRPr lang="en-US" dirty="0"/>
          </a:p>
          <a:p>
            <a:r>
              <a:rPr lang="en-US" dirty="0" smtClean="0"/>
              <a:t>Particles in the tail gained 43 GeV in just 85 cm</a:t>
            </a:r>
          </a:p>
          <a:p>
            <a:endParaRPr lang="en-US" dirty="0"/>
          </a:p>
          <a:p>
            <a:r>
              <a:rPr lang="en-US" dirty="0" smtClean="0"/>
              <a:t>Acceleration gradient of 50 GeV/m sustained over 85 cm</a:t>
            </a:r>
          </a:p>
          <a:p>
            <a:endParaRPr lang="en-US" dirty="0"/>
          </a:p>
          <a:p>
            <a:r>
              <a:rPr lang="en-US" dirty="0" smtClean="0"/>
              <a:t>Beam head erosion limited the propagation of the beam to a distance less than  pump depletion length.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22497" y="1426932"/>
            <a:ext cx="3519709" cy="4311522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8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8-22 at 9.44.3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301" y="4415348"/>
            <a:ext cx="1816100" cy="2184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59974" y="4565057"/>
            <a:ext cx="6379020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NAE Grand Challenges for Engineering </a:t>
            </a:r>
          </a:p>
          <a:p>
            <a:r>
              <a:rPr lang="en-US" sz="2000" b="1" dirty="0"/>
              <a:t>Engineer Tools of Scientific Discovery</a:t>
            </a:r>
          </a:p>
          <a:p>
            <a:endParaRPr lang="en-US" dirty="0"/>
          </a:p>
          <a:p>
            <a:r>
              <a:rPr lang="en-US" sz="2000" dirty="0"/>
              <a:t>“.</a:t>
            </a:r>
            <a:r>
              <a:rPr lang="en-US" sz="2000" dirty="0">
                <a:solidFill>
                  <a:srgbClr val="FF0000"/>
                </a:solidFill>
              </a:rPr>
              <a:t>.engineers will be able to devise smaller, cheaper</a:t>
            </a:r>
          </a:p>
          <a:p>
            <a:r>
              <a:rPr lang="en-US" sz="2000" dirty="0">
                <a:solidFill>
                  <a:srgbClr val="FF0000"/>
                </a:solidFill>
              </a:rPr>
              <a:t> but more powerful atom smashers</a:t>
            </a:r>
            <a:r>
              <a:rPr lang="en-US" sz="2000" dirty="0"/>
              <a:t>, enabling physicists</a:t>
            </a:r>
          </a:p>
          <a:p>
            <a:r>
              <a:rPr lang="en-US" sz="2000" dirty="0"/>
              <a:t> to explore realms beyond the reach of current technology.”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11471" y="1676979"/>
            <a:ext cx="662109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Particle Physics Project Prioritization Panel (P5) Report 2014: </a:t>
            </a:r>
          </a:p>
          <a:p>
            <a:r>
              <a:rPr lang="en-US" sz="2000" b="1" dirty="0"/>
              <a:t>Building for Discovery</a:t>
            </a:r>
          </a:p>
          <a:p>
            <a:endParaRPr lang="en-US" dirty="0"/>
          </a:p>
          <a:p>
            <a:r>
              <a:rPr lang="en-US" sz="2000" dirty="0"/>
              <a:t>“</a:t>
            </a:r>
            <a:r>
              <a:rPr lang="en-US" sz="2000" dirty="0">
                <a:solidFill>
                  <a:srgbClr val="FF0000"/>
                </a:solidFill>
              </a:rPr>
              <a:t>A primary goal, therefore, is the ability to build</a:t>
            </a:r>
          </a:p>
          <a:p>
            <a:r>
              <a:rPr lang="en-US" sz="2000" dirty="0">
                <a:solidFill>
                  <a:srgbClr val="FF0000"/>
                </a:solidFill>
              </a:rPr>
              <a:t>the future generation accelerators at dramatically lower cost.</a:t>
            </a:r>
          </a:p>
          <a:p>
            <a:r>
              <a:rPr lang="en-US" sz="2000" dirty="0">
                <a:solidFill>
                  <a:srgbClr val="FF0000"/>
                </a:solidFill>
              </a:rPr>
              <a:t>…For </a:t>
            </a:r>
            <a:r>
              <a:rPr lang="en-US" sz="2000" dirty="0" err="1">
                <a:solidFill>
                  <a:srgbClr val="FF0000"/>
                </a:solidFill>
              </a:rPr>
              <a:t>e</a:t>
            </a:r>
            <a:r>
              <a:rPr lang="en-US" sz="2000" baseline="30000" dirty="0" err="1">
                <a:solidFill>
                  <a:srgbClr val="FF0000"/>
                </a:solidFill>
              </a:rPr>
              <a:t>+</a:t>
            </a:r>
            <a:r>
              <a:rPr lang="en-US" sz="2000" dirty="0" err="1">
                <a:solidFill>
                  <a:srgbClr val="FF0000"/>
                </a:solidFill>
              </a:rPr>
              <a:t>e</a:t>
            </a:r>
            <a:r>
              <a:rPr lang="en-US" sz="2000" baseline="30000" dirty="0">
                <a:solidFill>
                  <a:srgbClr val="FF0000"/>
                </a:solidFill>
              </a:rPr>
              <a:t>-</a:t>
            </a:r>
            <a:r>
              <a:rPr lang="en-US" sz="2000" dirty="0">
                <a:solidFill>
                  <a:srgbClr val="FF0000"/>
                </a:solidFill>
              </a:rPr>
              <a:t> colliders, the primary goals are improving the</a:t>
            </a:r>
          </a:p>
          <a:p>
            <a:r>
              <a:rPr lang="en-US" sz="2000" dirty="0">
                <a:solidFill>
                  <a:srgbClr val="FF0000"/>
                </a:solidFill>
              </a:rPr>
              <a:t> accelerating gradient and lowering the power consumption”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84355" y="335698"/>
            <a:ext cx="84689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Compact and Cheaper High-Energy Colliders a Grand</a:t>
            </a:r>
          </a:p>
          <a:p>
            <a:r>
              <a:rPr lang="en-US" sz="2800" dirty="0">
                <a:solidFill>
                  <a:srgbClr val="0000FF"/>
                </a:solidFill>
              </a:rPr>
              <a:t> Challenge for Science and Engineering in the 21</a:t>
            </a:r>
            <a:r>
              <a:rPr lang="en-US" sz="2800" baseline="30000" dirty="0">
                <a:solidFill>
                  <a:srgbClr val="0000FF"/>
                </a:solidFill>
              </a:rPr>
              <a:t>st</a:t>
            </a:r>
            <a:r>
              <a:rPr lang="en-US" sz="2800" dirty="0">
                <a:solidFill>
                  <a:srgbClr val="0000FF"/>
                </a:solidFill>
              </a:rPr>
              <a:t> century</a:t>
            </a:r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35149" y="149166"/>
            <a:ext cx="115570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Screen shot 2014-08-24 at 5.18.5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6371" y="1690248"/>
            <a:ext cx="1671714" cy="217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12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6"/>
          <p:cNvSpPr>
            <a:spLocks noChangeShapeType="1"/>
          </p:cNvSpPr>
          <p:nvPr/>
        </p:nvSpPr>
        <p:spPr bwMode="auto">
          <a:xfrm flipV="1">
            <a:off x="8153400" y="4267200"/>
            <a:ext cx="1066800" cy="1219200"/>
          </a:xfrm>
          <a:prstGeom prst="lin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V="1">
            <a:off x="9220200" y="1600200"/>
            <a:ext cx="76200" cy="2667000"/>
          </a:xfrm>
          <a:prstGeom prst="lin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8686801" y="4800601"/>
            <a:ext cx="195713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/>
              <a:t> </a:t>
            </a:r>
            <a:r>
              <a:rPr lang="en-US" altLang="en-US" b="1">
                <a:solidFill>
                  <a:schemeClr val="bg1"/>
                </a:solidFill>
              </a:rPr>
              <a:t>Propagation </a:t>
            </a:r>
          </a:p>
          <a:p>
            <a:r>
              <a:rPr lang="en-US" altLang="en-US" b="1">
                <a:solidFill>
                  <a:schemeClr val="bg1"/>
                </a:solidFill>
              </a:rPr>
              <a:t>Direction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429135" y="17342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b="1" dirty="0">
                <a:solidFill>
                  <a:schemeClr val="bg1"/>
                </a:solidFill>
              </a:rPr>
              <a:t>Electric</a:t>
            </a:r>
          </a:p>
          <a:p>
            <a:r>
              <a:rPr lang="en-US" altLang="en-US" b="1" dirty="0">
                <a:solidFill>
                  <a:schemeClr val="bg1"/>
                </a:solidFill>
              </a:rPr>
              <a:t> Field</a:t>
            </a:r>
            <a:endParaRPr lang="en-US" altLang="en-US" b="1" dirty="0"/>
          </a:p>
        </p:txBody>
      </p:sp>
      <p:pic>
        <p:nvPicPr>
          <p:cNvPr id="22" name="Picture 2" descr="&#10;Picture 1.png                                                  00087FAEMacintosh HD                   C2DA4B58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95401"/>
            <a:ext cx="4495800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6019801" y="4114801"/>
            <a:ext cx="11160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b="1">
                <a:solidFill>
                  <a:srgbClr val="FFE117"/>
                </a:solidFill>
              </a:rPr>
              <a:t>Drive Beam</a:t>
            </a: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6324600" y="1905001"/>
            <a:ext cx="13147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b="1" dirty="0">
                <a:solidFill>
                  <a:srgbClr val="FFE117"/>
                </a:solidFill>
              </a:rPr>
              <a:t>Trailing </a:t>
            </a:r>
          </a:p>
          <a:p>
            <a:r>
              <a:rPr lang="en-US" altLang="en-US" b="1" dirty="0">
                <a:solidFill>
                  <a:srgbClr val="FFE117"/>
                </a:solidFill>
              </a:rPr>
              <a:t>Beam</a:t>
            </a:r>
            <a:endParaRPr lang="en-US" altLang="en-US" sz="900" b="1" dirty="0">
              <a:solidFill>
                <a:srgbClr val="FFE117"/>
              </a:solidFill>
            </a:endParaRPr>
          </a:p>
        </p:txBody>
      </p:sp>
      <p:sp>
        <p:nvSpPr>
          <p:cNvPr id="25" name="Line 6"/>
          <p:cNvSpPr>
            <a:spLocks noChangeShapeType="1"/>
          </p:cNvSpPr>
          <p:nvPr/>
        </p:nvSpPr>
        <p:spPr bwMode="auto">
          <a:xfrm flipV="1">
            <a:off x="8153400" y="4267200"/>
            <a:ext cx="1066800" cy="1219200"/>
          </a:xfrm>
          <a:prstGeom prst="lin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V="1">
            <a:off x="9220200" y="1600200"/>
            <a:ext cx="76200" cy="2667000"/>
          </a:xfrm>
          <a:prstGeom prst="lin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" name="Line 11"/>
          <p:cNvSpPr>
            <a:spLocks noChangeShapeType="1"/>
          </p:cNvSpPr>
          <p:nvPr/>
        </p:nvSpPr>
        <p:spPr bwMode="auto">
          <a:xfrm flipH="1" flipV="1">
            <a:off x="9296400" y="1447800"/>
            <a:ext cx="0" cy="304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9394825" y="1827214"/>
            <a:ext cx="12073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b="1" dirty="0">
                <a:solidFill>
                  <a:schemeClr val="bg1"/>
                </a:solidFill>
              </a:rPr>
              <a:t>Electric</a:t>
            </a:r>
          </a:p>
          <a:p>
            <a:r>
              <a:rPr lang="en-US" altLang="en-US" b="1" dirty="0">
                <a:solidFill>
                  <a:schemeClr val="bg1"/>
                </a:solidFill>
              </a:rPr>
              <a:t> Field</a:t>
            </a:r>
            <a:endParaRPr lang="en-US" altLang="en-US" b="1" dirty="0"/>
          </a:p>
        </p:txBody>
      </p:sp>
      <p:sp>
        <p:nvSpPr>
          <p:cNvPr id="29" name="Rectangle 13"/>
          <p:cNvSpPr>
            <a:spLocks noChangeArrowheads="1"/>
          </p:cNvSpPr>
          <p:nvPr/>
        </p:nvSpPr>
        <p:spPr bwMode="auto">
          <a:xfrm>
            <a:off x="8686801" y="4800601"/>
            <a:ext cx="195713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/>
              <a:t> </a:t>
            </a:r>
            <a:r>
              <a:rPr lang="en-US" altLang="en-US" b="1">
                <a:solidFill>
                  <a:schemeClr val="bg1"/>
                </a:solidFill>
              </a:rPr>
              <a:t>Propagation </a:t>
            </a:r>
          </a:p>
          <a:p>
            <a:r>
              <a:rPr lang="en-US" altLang="en-US" b="1">
                <a:solidFill>
                  <a:schemeClr val="bg1"/>
                </a:solidFill>
              </a:rPr>
              <a:t>Direction</a:t>
            </a:r>
          </a:p>
        </p:txBody>
      </p:sp>
      <p:sp>
        <p:nvSpPr>
          <p:cNvPr id="30" name="Line 17"/>
          <p:cNvSpPr>
            <a:spLocks noChangeShapeType="1"/>
          </p:cNvSpPr>
          <p:nvPr/>
        </p:nvSpPr>
        <p:spPr bwMode="auto">
          <a:xfrm flipH="1">
            <a:off x="7924800" y="5486400"/>
            <a:ext cx="152400" cy="1524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378659" y="132735"/>
            <a:ext cx="74184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7030A0"/>
                </a:solidFill>
              </a:rPr>
              <a:t>Acceleration of a distinct trailing bunch and</a:t>
            </a:r>
          </a:p>
          <a:p>
            <a:r>
              <a:rPr lang="en-US" sz="3200" dirty="0">
                <a:solidFill>
                  <a:srgbClr val="7030A0"/>
                </a:solidFill>
              </a:rPr>
              <a:t>             beam loading  of the Wake</a:t>
            </a:r>
          </a:p>
        </p:txBody>
      </p:sp>
      <p:pic>
        <p:nvPicPr>
          <p:cNvPr id="32" name="Content Placeholder 4" descr="Screen Shot 2016-02-22 at 10.41.2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4" r="4624"/>
          <a:stretch>
            <a:fillRect/>
          </a:stretch>
        </p:blipFill>
        <p:spPr>
          <a:xfrm>
            <a:off x="1331987" y="1416566"/>
            <a:ext cx="4658592" cy="4302462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775588" y="2718729"/>
            <a:ext cx="1344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Drive Bunch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074609" y="2365531"/>
            <a:ext cx="902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Trailing</a:t>
            </a:r>
          </a:p>
          <a:p>
            <a:r>
              <a:rPr lang="en-US" b="1" dirty="0"/>
              <a:t> Bunch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971801" y="1487861"/>
            <a:ext cx="180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Blown Out Wake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40394" y="3717515"/>
            <a:ext cx="1558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Loaded Wake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427515" y="500472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Unloaded wake</a:t>
            </a:r>
          </a:p>
        </p:txBody>
      </p:sp>
      <p:pic>
        <p:nvPicPr>
          <p:cNvPr id="38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0930"/>
            <a:ext cx="1676400" cy="908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258519" y="4635710"/>
            <a:ext cx="434715" cy="164890"/>
          </a:xfrm>
          <a:prstGeom prst="ellipse">
            <a:avLst/>
          </a:prstGeom>
          <a:gradFill flip="none" rotWithShape="1">
            <a:gsLst>
              <a:gs pos="5000">
                <a:schemeClr val="accent1">
                  <a:lumMod val="0"/>
                  <a:lumOff val="100000"/>
                </a:schemeClr>
              </a:gs>
              <a:gs pos="91000">
                <a:schemeClr val="accent1">
                  <a:lumMod val="0"/>
                  <a:lumOff val="100000"/>
                </a:schemeClr>
              </a:gs>
              <a:gs pos="22000">
                <a:schemeClr val="accent1">
                  <a:lumMod val="100000"/>
                </a:schemeClr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18735" y="5631598"/>
            <a:ext cx="2843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Tzoufras</a:t>
            </a:r>
            <a:r>
              <a:rPr lang="en-US" dirty="0" smtClean="0"/>
              <a:t> et al. P.R.L. 2008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43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11412"/>
            <a:ext cx="9144000" cy="39905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9639" y="5192487"/>
            <a:ext cx="95730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Special Thanks </a:t>
            </a:r>
            <a:r>
              <a:rPr lang="en-US" dirty="0"/>
              <a:t>to </a:t>
            </a:r>
          </a:p>
          <a:p>
            <a:r>
              <a:rPr lang="en-US" dirty="0"/>
              <a:t>M. Hogan, T. </a:t>
            </a:r>
            <a:r>
              <a:rPr lang="en-US" dirty="0" err="1"/>
              <a:t>Katsouleas</a:t>
            </a:r>
            <a:r>
              <a:rPr lang="en-US" dirty="0"/>
              <a:t>,  W. Lu, C.E. Clayton, K. Marsh, M. Litos , </a:t>
            </a:r>
            <a:r>
              <a:rPr lang="en-US" dirty="0" smtClean="0"/>
              <a:t>W. An, F. </a:t>
            </a:r>
            <a:r>
              <a:rPr lang="en-US" dirty="0" err="1" smtClean="0"/>
              <a:t>Tsung</a:t>
            </a:r>
            <a:r>
              <a:rPr lang="en-US" dirty="0" smtClean="0"/>
              <a:t>, F</a:t>
            </a:r>
            <a:r>
              <a:rPr lang="en-US" dirty="0"/>
              <a:t>. Albert, B. </a:t>
            </a:r>
            <a:r>
              <a:rPr lang="en-US" dirty="0" err="1"/>
              <a:t>Dangor</a:t>
            </a:r>
            <a:endParaRPr lang="en-US" dirty="0"/>
          </a:p>
          <a:p>
            <a:r>
              <a:rPr lang="en-US" dirty="0"/>
              <a:t>V. </a:t>
            </a:r>
            <a:r>
              <a:rPr lang="en-US" dirty="0" err="1"/>
              <a:t>Yakimenko</a:t>
            </a:r>
            <a:r>
              <a:rPr lang="en-US" dirty="0"/>
              <a:t> , R. </a:t>
            </a:r>
            <a:r>
              <a:rPr lang="en-US" dirty="0" err="1"/>
              <a:t>Siemann</a:t>
            </a:r>
            <a:r>
              <a:rPr lang="en-US" dirty="0"/>
              <a:t>, J.M. Dawson </a:t>
            </a:r>
          </a:p>
          <a:p>
            <a:r>
              <a:rPr lang="en-US" dirty="0"/>
              <a:t>All </a:t>
            </a:r>
            <a:r>
              <a:rPr lang="en-US" dirty="0" smtClean="0"/>
              <a:t>our </a:t>
            </a:r>
            <a:r>
              <a:rPr lang="en-US" dirty="0"/>
              <a:t>former students, postdocs and Colleagues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96" y="3054939"/>
            <a:ext cx="1478581" cy="19140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888" y="3054939"/>
            <a:ext cx="1525226" cy="18470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624" y="3054939"/>
            <a:ext cx="1828775" cy="18470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1" y="2359742"/>
            <a:ext cx="612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 Joshi, S. </a:t>
            </a:r>
            <a:r>
              <a:rPr lang="en-US" b="1" dirty="0" err="1"/>
              <a:t>Corde</a:t>
            </a:r>
            <a:r>
              <a:rPr lang="en-US" b="1" dirty="0"/>
              <a:t>, W.B. Mori, Phys. Plasmas 27, 070602 (2020)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4465" y="250723"/>
            <a:ext cx="2158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Talk based 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8028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0086" y="442145"/>
            <a:ext cx="80609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6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Acceleration of Trailing Bunch of Electrons</a:t>
            </a:r>
            <a:endParaRPr lang="en-US" sz="3600" dirty="0"/>
          </a:p>
        </p:txBody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155" y="2026699"/>
            <a:ext cx="2251635" cy="295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006" y="1848946"/>
            <a:ext cx="6407191" cy="35435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95948" y="5427408"/>
            <a:ext cx="83306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Litos et al. Nature 2014</a:t>
            </a:r>
          </a:p>
          <a:p>
            <a:r>
              <a:rPr lang="en-US" dirty="0"/>
              <a:t>M. Litos et al. PPCF 2016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Max. Energy gain 9 GeV in 1.3m, energy spread &lt;5%, 25% energy extraction efficiency</a:t>
            </a:r>
          </a:p>
        </p:txBody>
      </p:sp>
      <p:pic>
        <p:nvPicPr>
          <p:cNvPr id="6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975779"/>
            <a:ext cx="1676400" cy="908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 noChangeAspect="1"/>
          </p:cNvGrpSpPr>
          <p:nvPr/>
        </p:nvGrpSpPr>
        <p:grpSpPr bwMode="auto">
          <a:xfrm>
            <a:off x="1750086" y="1126581"/>
            <a:ext cx="866775" cy="862012"/>
            <a:chOff x="2496" y="1776"/>
            <a:chExt cx="773" cy="768"/>
          </a:xfrm>
        </p:grpSpPr>
        <p:pic>
          <p:nvPicPr>
            <p:cNvPr id="8" name="Picture 2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776"/>
              <a:ext cx="773" cy="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24"/>
            <p:cNvSpPr>
              <a:spLocks noChangeAspect="1" noChangeArrowheads="1"/>
            </p:cNvSpPr>
            <p:nvPr/>
          </p:nvSpPr>
          <p:spPr bwMode="auto">
            <a:xfrm>
              <a:off x="2496" y="1776"/>
              <a:ext cx="767" cy="768"/>
            </a:xfrm>
            <a:prstGeom prst="rect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>
            <a:off x="4455887" y="3904342"/>
            <a:ext cx="217714" cy="58058"/>
          </a:xfrm>
          <a:custGeom>
            <a:avLst/>
            <a:gdLst>
              <a:gd name="connsiteX0" fmla="*/ 0 w 284077"/>
              <a:gd name="connsiteY0" fmla="*/ 0 h 87351"/>
              <a:gd name="connsiteX1" fmla="*/ 275771 w 284077"/>
              <a:gd name="connsiteY1" fmla="*/ 87086 h 87351"/>
              <a:gd name="connsiteX2" fmla="*/ 217714 w 284077"/>
              <a:gd name="connsiteY2" fmla="*/ 29029 h 8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4077" h="87351">
                <a:moveTo>
                  <a:pt x="0" y="0"/>
                </a:moveTo>
                <a:cubicBezTo>
                  <a:pt x="119742" y="41124"/>
                  <a:pt x="239485" y="82248"/>
                  <a:pt x="275771" y="87086"/>
                </a:cubicBezTo>
                <a:cubicBezTo>
                  <a:pt x="312057" y="91924"/>
                  <a:pt x="217714" y="29029"/>
                  <a:pt x="217714" y="29029"/>
                </a:cubicBezTo>
              </a:path>
            </a:pathLst>
          </a:custGeom>
          <a:noFill/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70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67493" y="1406769"/>
            <a:ext cx="15359493" cy="48181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1406769"/>
            <a:ext cx="12192000" cy="263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964" y="1670538"/>
            <a:ext cx="10319672" cy="4404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4646" y="404446"/>
            <a:ext cx="84652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Acceleration of positrons in nonlinear wakes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                      </a:t>
            </a:r>
            <a:r>
              <a:rPr lang="en-US" sz="2400" dirty="0" smtClean="0">
                <a:solidFill>
                  <a:srgbClr val="7030A0"/>
                </a:solidFill>
              </a:rPr>
              <a:t>S. </a:t>
            </a:r>
            <a:r>
              <a:rPr lang="en-US" sz="2400" dirty="0" err="1" smtClean="0">
                <a:solidFill>
                  <a:srgbClr val="7030A0"/>
                </a:solidFill>
              </a:rPr>
              <a:t>Corde</a:t>
            </a:r>
            <a:r>
              <a:rPr lang="en-US" sz="2400" dirty="0" smtClean="0">
                <a:solidFill>
                  <a:srgbClr val="7030A0"/>
                </a:solidFill>
              </a:rPr>
              <a:t> et al. Nature 2016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5872" y="6224954"/>
            <a:ext cx="11394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e+ beam produces wake &amp; a dense region of plasma electrons that traps e+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794631" y="2954215"/>
            <a:ext cx="2233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GeV in 1.3 m</a:t>
            </a:r>
          </a:p>
          <a:p>
            <a:r>
              <a:rPr lang="en-US" dirty="0" smtClean="0"/>
              <a:t>1.8% energy spread</a:t>
            </a:r>
          </a:p>
          <a:p>
            <a:r>
              <a:rPr lang="en-US" dirty="0" smtClean="0"/>
              <a:t>Low beam divergence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5845" y="2325743"/>
            <a:ext cx="1515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Simulation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616010" y="2286000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530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8417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/>
            </a:r>
            <a:br>
              <a:rPr lang="en-US" sz="3600" dirty="0">
                <a:solidFill>
                  <a:srgbClr val="0000FF"/>
                </a:solidFill>
              </a:rPr>
            </a:br>
            <a:r>
              <a:rPr lang="en-US" sz="3600" dirty="0">
                <a:solidFill>
                  <a:srgbClr val="0000FF"/>
                </a:solidFill>
              </a:rPr>
              <a:t/>
            </a:r>
            <a:br>
              <a:rPr lang="en-US" sz="3600" dirty="0">
                <a:solidFill>
                  <a:srgbClr val="0000FF"/>
                </a:solidFill>
              </a:rPr>
            </a:br>
            <a:r>
              <a:rPr lang="en-US" sz="3600" dirty="0">
                <a:solidFill>
                  <a:srgbClr val="0000FF"/>
                </a:solidFill>
              </a:rPr>
              <a:t/>
            </a:r>
            <a:br>
              <a:rPr lang="en-US" sz="3600" dirty="0">
                <a:solidFill>
                  <a:srgbClr val="0000FF"/>
                </a:solidFill>
              </a:rPr>
            </a:br>
            <a:r>
              <a:rPr lang="en-US" sz="3100" dirty="0">
                <a:solidFill>
                  <a:srgbClr val="0000FF"/>
                </a:solidFill>
              </a:rPr>
              <a:t>Jet Age of Laser-</a:t>
            </a:r>
            <a:r>
              <a:rPr lang="en-US" sz="3100" dirty="0" err="1">
                <a:solidFill>
                  <a:srgbClr val="0000FF"/>
                </a:solidFill>
              </a:rPr>
              <a:t>wakefield</a:t>
            </a:r>
            <a:r>
              <a:rPr lang="en-US" sz="3100" dirty="0">
                <a:solidFill>
                  <a:srgbClr val="0000FF"/>
                </a:solidFill>
              </a:rPr>
              <a:t> Acceleration-LWFA Takes off</a:t>
            </a:r>
            <a:r>
              <a:rPr lang="en-US" sz="3600" dirty="0">
                <a:solidFill>
                  <a:srgbClr val="0000FF"/>
                </a:solidFill>
              </a:rPr>
              <a:t/>
            </a:r>
            <a:br>
              <a:rPr lang="en-US" sz="3600" dirty="0">
                <a:solidFill>
                  <a:srgbClr val="0000FF"/>
                </a:solidFill>
              </a:rPr>
            </a:br>
            <a:r>
              <a:rPr lang="en-US" sz="2200" dirty="0"/>
              <a:t>RAL/IC, LBNL and LOA </a:t>
            </a:r>
            <a:r>
              <a:rPr lang="en-US" sz="2200" dirty="0" err="1"/>
              <a:t>Expts</a:t>
            </a:r>
            <a:r>
              <a:rPr lang="en-US" sz="2200" dirty="0"/>
              <a:t> show ~ 10% energy spreads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/>
              <a:t/>
            </a:r>
            <a:br>
              <a:rPr lang="en-US" sz="5400" dirty="0"/>
            </a:br>
            <a:endParaRPr lang="en-US" sz="2667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284" y="3348856"/>
            <a:ext cx="2311253" cy="30262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9898" y="2057400"/>
            <a:ext cx="2284553" cy="4182664"/>
          </a:xfrm>
          <a:prstGeom prst="rect">
            <a:avLst/>
          </a:prstGeom>
        </p:spPr>
      </p:pic>
      <p:pic>
        <p:nvPicPr>
          <p:cNvPr id="6" name="Picture 5" descr="Screen shot 2012-06-05 at 2.18.4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4010" y="1850988"/>
            <a:ext cx="2463800" cy="13843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24600" y="1850988"/>
            <a:ext cx="2609850" cy="463768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991601" y="2057401"/>
            <a:ext cx="15882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IC</a:t>
            </a:r>
          </a:p>
          <a:p>
            <a:r>
              <a:rPr lang="en-US" sz="2400" b="1" dirty="0"/>
              <a:t>Rutherford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91601" y="3581401"/>
            <a:ext cx="813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LBNL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91601" y="5257801"/>
            <a:ext cx="710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LOA</a:t>
            </a:r>
          </a:p>
        </p:txBody>
      </p:sp>
    </p:spTree>
    <p:extLst>
      <p:ext uri="{BB962C8B-B14F-4D97-AF65-F5344CB8AC3E}">
        <p14:creationId xmlns:p14="http://schemas.microsoft.com/office/powerpoint/2010/main" val="3437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202" y="274638"/>
            <a:ext cx="9194799" cy="825742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Coming of age of Laser Wakefield Accelerators</a:t>
            </a:r>
            <a:br>
              <a:rPr lang="en-US" sz="3600" dirty="0">
                <a:solidFill>
                  <a:srgbClr val="0070C0"/>
                </a:solidFill>
              </a:rPr>
            </a:br>
            <a:r>
              <a:rPr lang="en-US" sz="3600" dirty="0">
                <a:solidFill>
                  <a:srgbClr val="0070C0"/>
                </a:solidFill>
              </a:rPr>
              <a:t>2003-today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29663" y="1591735"/>
            <a:ext cx="847135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Maximum energy gain of 8 GeV seen at BELLA. </a:t>
            </a:r>
          </a:p>
          <a:p>
            <a:r>
              <a:rPr lang="en-US" sz="2400" dirty="0"/>
              <a:t>Percent level energy spreads</a:t>
            </a:r>
          </a:p>
          <a:p>
            <a:r>
              <a:rPr lang="en-US" sz="2400" dirty="0"/>
              <a:t>@4 hour operation of a LWFA in Germany</a:t>
            </a:r>
          </a:p>
          <a:p>
            <a:endParaRPr lang="en-US" sz="2400" dirty="0"/>
          </a:p>
          <a:p>
            <a:r>
              <a:rPr lang="en-US" sz="2400" dirty="0"/>
              <a:t>Numerous new ideas: colliding pulse injection, self beam loading, </a:t>
            </a:r>
          </a:p>
          <a:p>
            <a:r>
              <a:rPr lang="en-US" sz="2400" dirty="0"/>
              <a:t>Photon acceleration and deceleration, overcoming dephasing ,DLA</a:t>
            </a:r>
          </a:p>
          <a:p>
            <a:r>
              <a:rPr lang="en-US" sz="2400" dirty="0"/>
              <a:t> wake assisted relativistic guiding. Ionization injection</a:t>
            </a:r>
          </a:p>
          <a:p>
            <a:endParaRPr lang="en-US" sz="2400" dirty="0"/>
          </a:p>
          <a:p>
            <a:r>
              <a:rPr lang="en-US" sz="2400" dirty="0"/>
              <a:t>A phenomenological theory for nonlinear wakes, nonlinear</a:t>
            </a:r>
          </a:p>
          <a:p>
            <a:r>
              <a:rPr lang="en-US" sz="2400" dirty="0"/>
              <a:t>beam loading, beam matching, transverse beam instabilities</a:t>
            </a:r>
          </a:p>
          <a:p>
            <a:r>
              <a:rPr lang="en-US" sz="2400" dirty="0"/>
              <a:t>-essential to our understanding and charting a path forward.</a:t>
            </a:r>
          </a:p>
          <a:p>
            <a:endParaRPr lang="en-US" sz="2400" dirty="0"/>
          </a:p>
        </p:txBody>
      </p:sp>
      <p:pic>
        <p:nvPicPr>
          <p:cNvPr id="4" name="Picture 3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1" y="55148"/>
            <a:ext cx="1371600" cy="63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Oval 5"/>
          <p:cNvSpPr>
            <a:spLocks noChangeArrowheads="1"/>
          </p:cNvSpPr>
          <p:nvPr/>
        </p:nvSpPr>
        <p:spPr bwMode="auto">
          <a:xfrm>
            <a:off x="8458200" y="48768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effectLst>
                <a:outerShdw blurRad="38100" dist="38100" dir="2700000" algn="tl">
                  <a:srgbClr val="FFFFFF"/>
                </a:outerShdw>
              </a:effectLst>
              <a:latin typeface="Calibri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8610600" y="4419601"/>
            <a:ext cx="4619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RAL</a:t>
            </a:r>
            <a:endParaRPr lang="en-US" b="1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8604250" y="4876800"/>
            <a:ext cx="6921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LBL Osaka</a:t>
            </a:r>
            <a:endParaRPr lang="en-US" b="1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239623" name="Text Box 8"/>
          <p:cNvSpPr txBox="1">
            <a:spLocks noChangeArrowheads="1"/>
          </p:cNvSpPr>
          <p:nvPr/>
        </p:nvSpPr>
        <p:spPr bwMode="auto">
          <a:xfrm>
            <a:off x="6858000" y="6096001"/>
            <a:ext cx="5806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UCLA</a:t>
            </a:r>
            <a:endParaRPr lang="en-US" b="1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239624" name="Oval 9"/>
          <p:cNvSpPr>
            <a:spLocks noChangeArrowheads="1"/>
          </p:cNvSpPr>
          <p:nvPr/>
        </p:nvSpPr>
        <p:spPr bwMode="auto">
          <a:xfrm>
            <a:off x="7391400" y="6172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effectLst>
                <a:outerShdw blurRad="38100" dist="38100" dir="2700000" algn="tl">
                  <a:srgbClr val="FFFFFF"/>
                </a:outerShdw>
              </a:effectLst>
              <a:latin typeface="Calibri" charset="0"/>
            </a:endParaRP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7923214" y="3565526"/>
            <a:ext cx="6463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E164X</a:t>
            </a:r>
            <a:endParaRPr lang="en-US" b="1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239627" name="Rectangle 12"/>
          <p:cNvSpPr>
            <a:spLocks noChangeArrowheads="1"/>
          </p:cNvSpPr>
          <p:nvPr/>
        </p:nvSpPr>
        <p:spPr bwMode="auto">
          <a:xfrm>
            <a:off x="8382000" y="2286000"/>
            <a:ext cx="533400" cy="228600"/>
          </a:xfrm>
          <a:prstGeom prst="rect">
            <a:avLst/>
          </a:prstGeom>
          <a:solidFill>
            <a:srgbClr val="E8F7FE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effectLst>
                <a:outerShdw blurRad="38100" dist="38100" dir="2700000" algn="tl">
                  <a:srgbClr val="FFFFFF"/>
                </a:outerShdw>
              </a:effectLst>
              <a:latin typeface="Calibri" charset="0"/>
            </a:endParaRPr>
          </a:p>
        </p:txBody>
      </p:sp>
      <p:sp>
        <p:nvSpPr>
          <p:cNvPr id="239628" name="Line 13"/>
          <p:cNvSpPr>
            <a:spLocks noChangeShapeType="1"/>
          </p:cNvSpPr>
          <p:nvPr/>
        </p:nvSpPr>
        <p:spPr bwMode="auto">
          <a:xfrm>
            <a:off x="8864600" y="2628900"/>
            <a:ext cx="304800" cy="0"/>
          </a:xfrm>
          <a:prstGeom prst="line">
            <a:avLst/>
          </a:prstGeom>
          <a:noFill/>
          <a:ln w="114300">
            <a:solidFill>
              <a:srgbClr val="00A03A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Times" pitchFamily="-65" charset="0"/>
            </a:endParaRPr>
          </a:p>
        </p:txBody>
      </p:sp>
      <p:sp>
        <p:nvSpPr>
          <p:cNvPr id="239629" name="Text Box 14"/>
          <p:cNvSpPr txBox="1">
            <a:spLocks noChangeArrowheads="1"/>
          </p:cNvSpPr>
          <p:nvPr/>
        </p:nvSpPr>
        <p:spPr bwMode="auto">
          <a:xfrm>
            <a:off x="8870950" y="2209801"/>
            <a:ext cx="4004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ILC</a:t>
            </a:r>
            <a:endParaRPr lang="en-US" b="1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239630" name="Text Box 17"/>
          <p:cNvSpPr txBox="1">
            <a:spLocks noChangeArrowheads="1"/>
          </p:cNvSpPr>
          <p:nvPr/>
        </p:nvSpPr>
        <p:spPr bwMode="auto">
          <a:xfrm>
            <a:off x="7010400" y="6248401"/>
            <a:ext cx="4876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ANL</a:t>
            </a:r>
            <a:endParaRPr lang="en-US" b="1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239631" name="Oval 18"/>
          <p:cNvSpPr>
            <a:spLocks noChangeArrowheads="1"/>
          </p:cNvSpPr>
          <p:nvPr/>
        </p:nvSpPr>
        <p:spPr bwMode="auto">
          <a:xfrm>
            <a:off x="7391400" y="6324600"/>
            <a:ext cx="228600" cy="228600"/>
          </a:xfrm>
          <a:prstGeom prst="ellipse">
            <a:avLst/>
          </a:prstGeom>
          <a:noFill/>
          <a:ln w="9525">
            <a:solidFill>
              <a:srgbClr val="0099F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239632" name="Text Box 19"/>
          <p:cNvSpPr txBox="1">
            <a:spLocks noChangeArrowheads="1"/>
          </p:cNvSpPr>
          <p:nvPr/>
        </p:nvSpPr>
        <p:spPr bwMode="auto">
          <a:xfrm>
            <a:off x="1727200" y="195263"/>
            <a:ext cx="91694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3200" i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宋体" charset="-122"/>
                <a:cs typeface="宋体" charset="-122"/>
              </a:rPr>
              <a:t>Plasma Accelerator Progress</a:t>
            </a:r>
            <a:endParaRPr lang="en-US" altLang="zh-CN" sz="3200" b="1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  <a:ea typeface="宋体" charset="-122"/>
              <a:cs typeface="宋体" charset="-122"/>
            </a:endParaRPr>
          </a:p>
          <a:p>
            <a:pPr algn="ctr"/>
            <a:r>
              <a:rPr lang="en-US" altLang="zh-CN" i="1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宋体" charset="-122"/>
                <a:cs typeface="宋体" charset="-122"/>
              </a:rPr>
              <a:t>“Accelerator Moore’s Law”</a:t>
            </a:r>
          </a:p>
        </p:txBody>
      </p:sp>
      <p:sp>
        <p:nvSpPr>
          <p:cNvPr id="239633" name="Rectangle 21"/>
          <p:cNvSpPr>
            <a:spLocks noChangeArrowheads="1"/>
          </p:cNvSpPr>
          <p:nvPr/>
        </p:nvSpPr>
        <p:spPr bwMode="auto">
          <a:xfrm>
            <a:off x="8024814" y="3832226"/>
            <a:ext cx="763587" cy="358775"/>
          </a:xfrm>
          <a:prstGeom prst="rect">
            <a:avLst/>
          </a:prstGeom>
          <a:solidFill>
            <a:srgbClr val="E8F7FE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effectLst>
                <a:outerShdw blurRad="38100" dist="38100" dir="2700000" algn="tl">
                  <a:srgbClr val="FFFFFF"/>
                </a:outerShdw>
              </a:effectLst>
              <a:latin typeface="Calibri" charset="0"/>
            </a:endParaRPr>
          </a:p>
        </p:txBody>
      </p:sp>
      <p:sp>
        <p:nvSpPr>
          <p:cNvPr id="239635" name="Rectangle 23"/>
          <p:cNvSpPr>
            <a:spLocks noChangeArrowheads="1"/>
          </p:cNvSpPr>
          <p:nvPr/>
        </p:nvSpPr>
        <p:spPr bwMode="auto">
          <a:xfrm>
            <a:off x="7964489" y="3124201"/>
            <a:ext cx="54694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E167</a:t>
            </a:r>
            <a:endParaRPr lang="en-US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239636" name="Rectangle 24"/>
          <p:cNvSpPr>
            <a:spLocks noChangeArrowheads="1"/>
          </p:cNvSpPr>
          <p:nvPr/>
        </p:nvSpPr>
        <p:spPr bwMode="auto">
          <a:xfrm>
            <a:off x="9593264" y="393541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239638" name="Rectangle 26"/>
          <p:cNvSpPr>
            <a:spLocks noChangeArrowheads="1"/>
          </p:cNvSpPr>
          <p:nvPr/>
        </p:nvSpPr>
        <p:spPr bwMode="auto">
          <a:xfrm>
            <a:off x="8016875" y="4114801"/>
            <a:ext cx="5549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LBNL</a:t>
            </a:r>
            <a:endParaRPr lang="en-US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667000" y="1431926"/>
            <a:ext cx="6477000" cy="5426075"/>
            <a:chOff x="1143000" y="1431925"/>
            <a:chExt cx="6477000" cy="5426075"/>
          </a:xfrm>
        </p:grpSpPr>
        <p:pic>
          <p:nvPicPr>
            <p:cNvPr id="8909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43000" y="1431925"/>
              <a:ext cx="6477000" cy="5426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67" name="Oval 3"/>
            <p:cNvSpPr>
              <a:spLocks noChangeArrowheads="1"/>
            </p:cNvSpPr>
            <p:nvPr/>
          </p:nvSpPr>
          <p:spPr bwMode="auto">
            <a:xfrm>
              <a:off x="7010400" y="3124200"/>
              <a:ext cx="228600" cy="228600"/>
            </a:xfrm>
            <a:prstGeom prst="ellipse">
              <a:avLst/>
            </a:prstGeom>
            <a:solidFill>
              <a:srgbClr val="0099F0"/>
            </a:solidFill>
            <a:ln w="19050">
              <a:solidFill>
                <a:srgbClr val="319CD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endParaRPr>
            </a:p>
          </p:txBody>
        </p:sp>
        <p:sp>
          <p:nvSpPr>
            <p:cNvPr id="36868" name="Oval 4"/>
            <p:cNvSpPr>
              <a:spLocks noChangeArrowheads="1"/>
            </p:cNvSpPr>
            <p:nvPr/>
          </p:nvSpPr>
          <p:spPr bwMode="auto">
            <a:xfrm>
              <a:off x="6934200" y="44196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endParaRPr>
            </a:p>
          </p:txBody>
        </p:sp>
        <p:sp>
          <p:nvSpPr>
            <p:cNvPr id="239625" name="Oval 10"/>
            <p:cNvSpPr>
              <a:spLocks noChangeArrowheads="1"/>
            </p:cNvSpPr>
            <p:nvPr/>
          </p:nvSpPr>
          <p:spPr bwMode="auto">
            <a:xfrm>
              <a:off x="6705600" y="4473575"/>
              <a:ext cx="228600" cy="228600"/>
            </a:xfrm>
            <a:prstGeom prst="ellipse">
              <a:avLst/>
            </a:prstGeom>
            <a:solidFill>
              <a:srgbClr val="319CD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endParaRPr>
            </a:p>
          </p:txBody>
        </p:sp>
        <p:sp>
          <p:nvSpPr>
            <p:cNvPr id="36886" name="Oval 22"/>
            <p:cNvSpPr>
              <a:spLocks noChangeArrowheads="1"/>
            </p:cNvSpPr>
            <p:nvPr/>
          </p:nvSpPr>
          <p:spPr bwMode="auto">
            <a:xfrm>
              <a:off x="6894513" y="3832225"/>
              <a:ext cx="228600" cy="228600"/>
            </a:xfrm>
            <a:prstGeom prst="ellipse">
              <a:avLst/>
            </a:prstGeom>
            <a:solidFill>
              <a:srgbClr val="0099F0"/>
            </a:solidFill>
            <a:ln w="19050">
              <a:solidFill>
                <a:srgbClr val="319CD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endParaRPr>
            </a:p>
          </p:txBody>
        </p:sp>
        <p:sp>
          <p:nvSpPr>
            <p:cNvPr id="36889" name="Oval 25"/>
            <p:cNvSpPr>
              <a:spLocks noChangeArrowheads="1"/>
            </p:cNvSpPr>
            <p:nvPr/>
          </p:nvSpPr>
          <p:spPr bwMode="auto">
            <a:xfrm>
              <a:off x="7010400" y="41910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endParaRPr>
            </a:p>
          </p:txBody>
        </p:sp>
        <p:sp>
          <p:nvSpPr>
            <p:cNvPr id="239639" name="Rectangle 27"/>
            <p:cNvSpPr>
              <a:spLocks noChangeArrowheads="1"/>
            </p:cNvSpPr>
            <p:nvPr/>
          </p:nvSpPr>
          <p:spPr bwMode="auto">
            <a:xfrm>
              <a:off x="2057400" y="3016250"/>
              <a:ext cx="2916238" cy="94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Working Machines</a:t>
              </a:r>
            </a:p>
            <a:p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Doing physics</a:t>
              </a:r>
              <a:endParaRPr lang="en-US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endParaRPr>
            </a:p>
          </p:txBody>
        </p:sp>
        <p:sp>
          <p:nvSpPr>
            <p:cNvPr id="239640" name="Rectangle 28"/>
            <p:cNvSpPr>
              <a:spLocks noChangeArrowheads="1"/>
            </p:cNvSpPr>
            <p:nvPr/>
          </p:nvSpPr>
          <p:spPr bwMode="auto">
            <a:xfrm>
              <a:off x="3505200" y="5226050"/>
              <a:ext cx="2316163" cy="94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Max.Energy in</a:t>
              </a:r>
            </a:p>
            <a:p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Experiments</a:t>
              </a:r>
              <a:endParaRPr lang="en-US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endParaRPr>
            </a:p>
          </p:txBody>
        </p:sp>
        <p:sp>
          <p:nvSpPr>
            <p:cNvPr id="27" name="Oval 3"/>
            <p:cNvSpPr>
              <a:spLocks noChangeArrowheads="1"/>
            </p:cNvSpPr>
            <p:nvPr/>
          </p:nvSpPr>
          <p:spPr bwMode="auto">
            <a:xfrm>
              <a:off x="2057400" y="1828800"/>
              <a:ext cx="228600" cy="228600"/>
            </a:xfrm>
            <a:prstGeom prst="ellipse">
              <a:avLst/>
            </a:prstGeom>
            <a:solidFill>
              <a:srgbClr val="0099F0"/>
            </a:solidFill>
            <a:ln w="19050">
              <a:solidFill>
                <a:srgbClr val="319CD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438400" y="1752600"/>
              <a:ext cx="2192267" cy="369332"/>
            </a:xfrm>
            <a:prstGeom prst="rect">
              <a:avLst/>
            </a:prstGeom>
            <a:noFill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Electron beam driven</a:t>
              </a:r>
            </a:p>
          </p:txBody>
        </p:sp>
        <p:sp>
          <p:nvSpPr>
            <p:cNvPr id="29" name="Oval 25"/>
            <p:cNvSpPr>
              <a:spLocks noChangeArrowheads="1"/>
            </p:cNvSpPr>
            <p:nvPr/>
          </p:nvSpPr>
          <p:spPr bwMode="auto">
            <a:xfrm>
              <a:off x="2057400" y="22860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38400" y="2209800"/>
              <a:ext cx="1910651" cy="369332"/>
            </a:xfrm>
            <a:prstGeom prst="rect">
              <a:avLst/>
            </a:prstGeom>
            <a:noFill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Laser beam driven</a:t>
              </a:r>
            </a:p>
          </p:txBody>
        </p:sp>
      </p:grpSp>
      <p:pic>
        <p:nvPicPr>
          <p:cNvPr id="33" name="Picture 32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1"/>
            <a:ext cx="1371600" cy="632361"/>
          </a:xfrm>
          <a:prstGeom prst="rect">
            <a:avLst/>
          </a:prstGeom>
        </p:spPr>
      </p:pic>
      <p:pic>
        <p:nvPicPr>
          <p:cNvPr id="2" name="Picture 1" descr="Screen Shot 2016-03-20 at 9.28.3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1" y="1229094"/>
            <a:ext cx="8037835" cy="5403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67200" y="3657600"/>
            <a:ext cx="16167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Machines </a:t>
            </a:r>
          </a:p>
          <a:p>
            <a:r>
              <a:rPr lang="en-US" sz="2000" b="1" dirty="0"/>
              <a:t>Doing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86600" y="3437682"/>
            <a:ext cx="1743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PBA</a:t>
            </a:r>
          </a:p>
          <a:p>
            <a:r>
              <a:rPr lang="en-US" sz="2400" dirty="0"/>
              <a:t>Experiments</a:t>
            </a:r>
          </a:p>
        </p:txBody>
      </p:sp>
      <p:sp>
        <p:nvSpPr>
          <p:cNvPr id="5" name="Rectangle 4"/>
          <p:cNvSpPr/>
          <p:nvPr/>
        </p:nvSpPr>
        <p:spPr>
          <a:xfrm>
            <a:off x="3962400" y="2743994"/>
            <a:ext cx="3048000" cy="3111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Maximum Energy Gain 43 GeV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27201" y="5791200"/>
            <a:ext cx="19733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C.Joshi</a:t>
            </a:r>
            <a:r>
              <a:rPr lang="en-US" dirty="0"/>
              <a:t> and</a:t>
            </a:r>
          </a:p>
          <a:p>
            <a:r>
              <a:rPr lang="en-US" dirty="0"/>
              <a:t>T. </a:t>
            </a:r>
            <a:r>
              <a:rPr lang="en-US" dirty="0" err="1"/>
              <a:t>Katsouleas</a:t>
            </a:r>
            <a:endParaRPr lang="en-US" dirty="0"/>
          </a:p>
          <a:p>
            <a:r>
              <a:rPr lang="en-US" dirty="0"/>
              <a:t>Physics Today 2003</a:t>
            </a:r>
          </a:p>
        </p:txBody>
      </p:sp>
      <p:sp>
        <p:nvSpPr>
          <p:cNvPr id="7" name="Oval 6"/>
          <p:cNvSpPr/>
          <p:nvPr/>
        </p:nvSpPr>
        <p:spPr>
          <a:xfrm>
            <a:off x="9653339" y="3479076"/>
            <a:ext cx="214981" cy="2346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372601" y="6158637"/>
            <a:ext cx="1151021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9982200" y="1431926"/>
            <a:ext cx="0" cy="4740274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372600" y="1499101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721600" y="6126017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2020</a:t>
            </a:r>
          </a:p>
        </p:txBody>
      </p:sp>
      <p:sp>
        <p:nvSpPr>
          <p:cNvPr id="8" name="Oval 7"/>
          <p:cNvSpPr/>
          <p:nvPr/>
        </p:nvSpPr>
        <p:spPr>
          <a:xfrm>
            <a:off x="7391400" y="5903496"/>
            <a:ext cx="228600" cy="192505"/>
          </a:xfrm>
          <a:prstGeom prst="ellipse">
            <a:avLst/>
          </a:prstGeom>
          <a:gradFill>
            <a:gsLst>
              <a:gs pos="10000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372600" y="1479426"/>
            <a:ext cx="609600" cy="469409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52000">
                <a:schemeClr val="accent1">
                  <a:lumMod val="0"/>
                  <a:lumOff val="100000"/>
                  <a:alpha val="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391408" y="41088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0713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0" grpId="0" autoUpdateAnimBg="0"/>
      <p:bldP spid="36871" grpId="0" autoUpdateAnimBg="0"/>
      <p:bldP spid="3687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026"/>
          <p:cNvSpPr>
            <a:spLocks noChangeArrowheads="1"/>
          </p:cNvSpPr>
          <p:nvPr/>
        </p:nvSpPr>
        <p:spPr bwMode="auto">
          <a:xfrm>
            <a:off x="0" y="391056"/>
            <a:ext cx="12064181" cy="10746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 U.S. Plasma Accelerator Scenario 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Big </a:t>
            </a:r>
            <a:r>
              <a:rPr 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picture: R&amp;D still Discovery Science    </a:t>
            </a:r>
          </a:p>
        </p:txBody>
      </p:sp>
      <p:sp>
        <p:nvSpPr>
          <p:cNvPr id="90115" name="Rectangle 1027"/>
          <p:cNvSpPr>
            <a:spLocks noChangeArrowheads="1"/>
          </p:cNvSpPr>
          <p:nvPr/>
        </p:nvSpPr>
        <p:spPr bwMode="auto">
          <a:xfrm>
            <a:off x="5128884" y="1467221"/>
            <a:ext cx="7063116" cy="5999078"/>
          </a:xfrm>
          <a:prstGeom prst="rect">
            <a:avLst/>
          </a:prstGeom>
          <a:gradFill rotWithShape="0">
            <a:gsLst>
              <a:gs pos="0">
                <a:srgbClr val="FCFEB9"/>
              </a:gs>
              <a:gs pos="100000">
                <a:srgbClr val="FCFEB9">
                  <a:gamma/>
                  <a:tint val="0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square" lIns="90487" tIns="44450" rIns="90487" bIns="44450">
            <a:spAutoFit/>
          </a:bodyPr>
          <a:lstStyle/>
          <a:p>
            <a:pPr>
              <a:buFont typeface="Wingdings" charset="0"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Can critical physics issues for a multi-stage </a:t>
            </a:r>
            <a:r>
              <a:rPr lang="en-US" sz="2400" dirty="0" err="1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e+e</a:t>
            </a: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- collider be quantified </a:t>
            </a:r>
            <a: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 via experiments and/or simulations in </a:t>
            </a: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the next decade : 2017-2027? </a:t>
            </a:r>
            <a:endParaRPr lang="en-US" sz="2400" dirty="0" smtClean="0">
              <a:effectLst>
                <a:outerShdw blurRad="38100" dist="38100" dir="2700000" algn="tl">
                  <a:srgbClr val="FFFFFF"/>
                </a:outerShdw>
              </a:effectLst>
              <a:cs typeface="Times" charset="0"/>
            </a:endParaRPr>
          </a:p>
          <a:p>
            <a:pPr>
              <a:buFont typeface="Wingdings" charset="0"/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FFFFFF"/>
                </a:outerShdw>
              </a:effectLst>
              <a:cs typeface="Times" charset="0"/>
            </a:endParaRPr>
          </a:p>
          <a:p>
            <a:pPr>
              <a:buFont typeface="Wingdings" charset="0"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Can the then remaining  critical issue be solved by 2032 ?</a:t>
            </a:r>
          </a:p>
          <a:p>
            <a:pPr>
              <a:buFont typeface="Wingdings" charset="0"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Can an important enough first application </a:t>
            </a:r>
            <a: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of </a:t>
            </a: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a plasma accelerator be identified</a:t>
            </a:r>
            <a: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?</a:t>
            </a:r>
          </a:p>
          <a:p>
            <a:pPr>
              <a:buFont typeface="Wingdings" charset="0"/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FFFFFF"/>
                </a:outerShdw>
              </a:effectLst>
              <a:cs typeface="Times" charset="0"/>
            </a:endParaRPr>
          </a:p>
          <a:p>
            <a:pPr>
              <a:buFont typeface="Wingdings" charset="0"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Can a plasma accelerator built for this application </a:t>
            </a:r>
            <a: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(for &lt;&lt; $1B)  </a:t>
            </a: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serve as a prototype for a LC by 2035? </a:t>
            </a:r>
            <a:endParaRPr lang="en-US" sz="2400" dirty="0" smtClean="0">
              <a:effectLst>
                <a:outerShdw blurRad="38100" dist="38100" dir="2700000" algn="tl">
                  <a:srgbClr val="FFFFFF"/>
                </a:outerShdw>
              </a:effectLst>
              <a:cs typeface="Times" charset="0"/>
            </a:endParaRPr>
          </a:p>
          <a:p>
            <a:pPr>
              <a:buFont typeface="Wingdings" charset="0"/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FFFFFF"/>
                </a:outerShdw>
              </a:effectLst>
              <a:cs typeface="Times" charset="0"/>
            </a:endParaRPr>
          </a:p>
          <a:p>
            <a:pPr>
              <a:buFont typeface="Wingdings" charset="0"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Can the community come up with</a:t>
            </a:r>
          </a:p>
          <a:p>
            <a:pPr>
              <a:buFont typeface="Wingdings" charset="0"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Times" charset="0"/>
              </a:rPr>
              <a:t>a CDR for a Plasma-Based LC by 2035?</a:t>
            </a:r>
          </a:p>
          <a:p>
            <a:pPr>
              <a:buFont typeface="Wingdings" charset="0"/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FFFFFF"/>
                </a:outerShdw>
              </a:effectLst>
              <a:cs typeface="Times" charset="0"/>
            </a:endParaRPr>
          </a:p>
          <a:p>
            <a:pPr>
              <a:buFont typeface="Wingdings" charset="0"/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FFFFFF"/>
                </a:outerShdw>
              </a:effectLst>
              <a:cs typeface="Times" charset="0"/>
            </a:endParaRPr>
          </a:p>
        </p:txBody>
      </p:sp>
      <p:sp>
        <p:nvSpPr>
          <p:cNvPr id="90117" name="Rectangle 1029"/>
          <p:cNvSpPr>
            <a:spLocks noChangeArrowheads="1"/>
          </p:cNvSpPr>
          <p:nvPr/>
        </p:nvSpPr>
        <p:spPr bwMode="auto">
          <a:xfrm>
            <a:off x="2701926" y="26035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8481" y="139172"/>
            <a:ext cx="115570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50804" y="6484897"/>
            <a:ext cx="2719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 Joshi Scientific American</a:t>
            </a:r>
          </a:p>
        </p:txBody>
      </p:sp>
      <p:pic>
        <p:nvPicPr>
          <p:cNvPr id="8" name="Picture 7" descr="Screen Shot 2016-07-07 at 11.17.5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636" y="1245725"/>
            <a:ext cx="2831649" cy="3712335"/>
          </a:xfrm>
          <a:prstGeom prst="rect">
            <a:avLst/>
          </a:prstGeom>
        </p:spPr>
      </p:pic>
      <p:pic>
        <p:nvPicPr>
          <p:cNvPr id="16387" name="Picture 10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97" y="3461529"/>
            <a:ext cx="2400629" cy="305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6157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6867" y="6102104"/>
            <a:ext cx="1686831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37071" y="0"/>
            <a:ext cx="10406627" cy="7833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Next big challenge for Plasma-Accelerators is demonstration of </a:t>
            </a:r>
          </a:p>
          <a:p>
            <a:r>
              <a:rPr lang="en-US" sz="2400" b="1" dirty="0">
                <a:solidFill>
                  <a:srgbClr val="7030A0"/>
                </a:solidFill>
              </a:rPr>
              <a:t>All the necessary parameters for a single stage of a multi-stage </a:t>
            </a:r>
            <a:r>
              <a:rPr lang="en-US" sz="2400" b="1" dirty="0" smtClean="0">
                <a:solidFill>
                  <a:srgbClr val="7030A0"/>
                </a:solidFill>
              </a:rPr>
              <a:t>collider</a:t>
            </a:r>
            <a:endParaRPr lang="en-US" dirty="0"/>
          </a:p>
          <a:p>
            <a:endParaRPr lang="en-US" dirty="0"/>
          </a:p>
          <a:p>
            <a:r>
              <a:rPr lang="en-US" dirty="0"/>
              <a:t>No single experimental facility is suitable such a demonstration</a:t>
            </a:r>
          </a:p>
          <a:p>
            <a:r>
              <a:rPr lang="en-US" dirty="0"/>
              <a:t>So must rely on a combination of experiments and 1:1 PIC simulations</a:t>
            </a:r>
          </a:p>
          <a:p>
            <a:endParaRPr lang="en-US" dirty="0"/>
          </a:p>
          <a:p>
            <a:r>
              <a:rPr lang="en-US" sz="2400" b="1" dirty="0"/>
              <a:t>Experiments                                             </a:t>
            </a:r>
            <a:r>
              <a:rPr lang="en-US" sz="2400" b="1" dirty="0" smtClean="0"/>
              <a:t>  </a:t>
            </a:r>
            <a:r>
              <a:rPr lang="en-US" sz="2400" b="1" dirty="0"/>
              <a:t>Simulations</a:t>
            </a:r>
          </a:p>
          <a:p>
            <a:endParaRPr lang="en-US" dirty="0"/>
          </a:p>
          <a:p>
            <a:r>
              <a:rPr lang="en-US" dirty="0"/>
              <a:t>More than 90% energy extraction                   Generation and acceleration of </a:t>
            </a:r>
          </a:p>
          <a:p>
            <a:r>
              <a:rPr lang="en-US" dirty="0"/>
              <a:t>From the pump to the wake                              ultra-low emittance beams</a:t>
            </a:r>
          </a:p>
          <a:p>
            <a:endParaRPr lang="en-US" dirty="0"/>
          </a:p>
          <a:p>
            <a:r>
              <a:rPr lang="en-US" dirty="0"/>
              <a:t>Extraction of 90% of the energy from             Generation and acceleration of</a:t>
            </a:r>
          </a:p>
          <a:p>
            <a:r>
              <a:rPr lang="en-US" dirty="0"/>
              <a:t> the wake by the accelerating beam                highly polarized e- and e+ beams</a:t>
            </a:r>
          </a:p>
          <a:p>
            <a:endParaRPr lang="en-US" dirty="0"/>
          </a:p>
          <a:p>
            <a:r>
              <a:rPr lang="en-US" dirty="0"/>
              <a:t>Emittance preservation at 1um level              Techniques for high quality beam</a:t>
            </a:r>
          </a:p>
          <a:p>
            <a:r>
              <a:rPr lang="en-US" dirty="0"/>
              <a:t>                                                                               generation in linear wakes</a:t>
            </a:r>
          </a:p>
          <a:p>
            <a:r>
              <a:rPr lang="en-US" dirty="0"/>
              <a:t>Nearly 100% charge throughput                       </a:t>
            </a:r>
          </a:p>
          <a:p>
            <a:endParaRPr lang="en-US" dirty="0"/>
          </a:p>
          <a:p>
            <a:r>
              <a:rPr lang="en-US" dirty="0"/>
              <a:t>Less than 1% energy spread                              Staging, radiation loss                           </a:t>
            </a:r>
          </a:p>
          <a:p>
            <a:endParaRPr lang="en-US" dirty="0"/>
          </a:p>
          <a:p>
            <a:r>
              <a:rPr lang="en-US" dirty="0"/>
              <a:t>0.5 </a:t>
            </a:r>
            <a:r>
              <a:rPr lang="en-US" dirty="0" err="1"/>
              <a:t>nC</a:t>
            </a:r>
            <a:r>
              <a:rPr lang="en-US" dirty="0"/>
              <a:t> charge accelerated per shot                  Transverse beam instabilities</a:t>
            </a:r>
          </a:p>
          <a:p>
            <a:endParaRPr lang="en-US" dirty="0"/>
          </a:p>
          <a:p>
            <a:r>
              <a:rPr lang="en-US" dirty="0"/>
              <a:t>Do all this with both e- and e+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34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xfrm>
            <a:off x="6011169" y="6509743"/>
            <a:ext cx="160735" cy="258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27</a:t>
            </a:fld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Two-bunch PWFA</a:t>
            </a:r>
          </a:p>
        </p:txBody>
      </p:sp>
      <p:pic>
        <p:nvPicPr>
          <p:cNvPr id="47" name="den.mov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1326811" y="2163556"/>
            <a:ext cx="4697016" cy="3870342"/>
          </a:xfrm>
          <a:prstGeom prst="rect">
            <a:avLst/>
          </a:prstGeom>
        </p:spPr>
      </p:pic>
      <p:sp>
        <p:nvSpPr>
          <p:cNvPr id="48" name="Shape 48"/>
          <p:cNvSpPr/>
          <p:nvPr/>
        </p:nvSpPr>
        <p:spPr>
          <a:xfrm>
            <a:off x="1840503" y="1233440"/>
            <a:ext cx="3393554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 dirty="0">
                <a:solidFill>
                  <a:srgbClr val="164F86"/>
                </a:solidFill>
              </a:rPr>
              <a:t>Plasma and beam density</a:t>
            </a:r>
          </a:p>
          <a:p>
            <a:pPr lvl="0">
              <a:defRPr sz="1800"/>
            </a:pPr>
            <a:r>
              <a:rPr sz="2500" dirty="0">
                <a:solidFill>
                  <a:srgbClr val="164F86"/>
                </a:solidFill>
              </a:rPr>
              <a:t>with on-axis Ez line out</a:t>
            </a:r>
          </a:p>
        </p:txBody>
      </p:sp>
      <p:sp>
        <p:nvSpPr>
          <p:cNvPr id="49" name="Shape 49"/>
          <p:cNvSpPr/>
          <p:nvPr/>
        </p:nvSpPr>
        <p:spPr>
          <a:xfrm>
            <a:off x="7368527" y="1515673"/>
            <a:ext cx="1780488" cy="4568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>
                <a:solidFill>
                  <a:srgbClr val="164F8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500"/>
              <a:t>Beam Energy</a:t>
            </a:r>
          </a:p>
        </p:txBody>
      </p:sp>
      <p:pic>
        <p:nvPicPr>
          <p:cNvPr id="50" name="z-pz.mov"/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6033771" y="2496999"/>
            <a:ext cx="4697016" cy="3560642"/>
          </a:xfrm>
          <a:prstGeom prst="rect">
            <a:avLst/>
          </a:prstGeom>
        </p:spPr>
      </p:pic>
      <p:pic>
        <p:nvPicPr>
          <p:cNvPr id="8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686" y="6362700"/>
            <a:ext cx="1321914" cy="42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50835" y="28575"/>
            <a:ext cx="93314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00FF"/>
                </a:solidFill>
              </a:rPr>
              <a:t>Energy Doubling (10-20+ GeV) with &lt;1% Energy Spread</a:t>
            </a:r>
          </a:p>
          <a:p>
            <a:r>
              <a:rPr lang="en-US" sz="3200" dirty="0">
                <a:solidFill>
                  <a:srgbClr val="0000FF"/>
                </a:solidFill>
              </a:rPr>
              <a:t>,Pump Depletion and &gt; 40% energy transfer efficiency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65713" y="3302000"/>
            <a:ext cx="1318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Drive Bunch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1201" y="4517571"/>
            <a:ext cx="1516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Trailing Bunch</a:t>
            </a:r>
          </a:p>
        </p:txBody>
      </p:sp>
      <p:sp>
        <p:nvSpPr>
          <p:cNvPr id="5" name="Rectangle 4"/>
          <p:cNvSpPr/>
          <p:nvPr/>
        </p:nvSpPr>
        <p:spPr>
          <a:xfrm>
            <a:off x="8557383" y="3734196"/>
            <a:ext cx="8238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Drive</a:t>
            </a:r>
          </a:p>
          <a:p>
            <a:r>
              <a:rPr lang="en-US" dirty="0"/>
              <a:t> Bunch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825608" y="4586917"/>
            <a:ext cx="877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Trailing</a:t>
            </a:r>
          </a:p>
          <a:p>
            <a:r>
              <a:rPr lang="en-US" dirty="0"/>
              <a:t> Bunch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825609" y="3537858"/>
            <a:ext cx="3025963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02658" y="3066143"/>
            <a:ext cx="1721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Doubling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200" y="6362700"/>
            <a:ext cx="4898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Simulations by W. An UCLA, .Joshi et al. PPCF 2018</a:t>
            </a:r>
          </a:p>
        </p:txBody>
      </p:sp>
    </p:spTree>
    <p:extLst>
      <p:ext uri="{BB962C8B-B14F-4D97-AF65-F5344CB8AC3E}">
        <p14:creationId xmlns:p14="http://schemas.microsoft.com/office/powerpoint/2010/main" val="1551363319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6500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10" fill="hold" display="0">
                  <p:stCondLst>
                    <p:cond delay="indefinite"/>
                  </p:stCondLst>
                </p:cTn>
                <p:tgtEl>
                  <p:spTgt spid="47"/>
                </p:tgtEl>
              </p:cMediaNode>
            </p:video>
            <p:video>
              <p:cMediaNode vol="100000">
                <p:cTn id="11" fill="hold" display="0">
                  <p:stCondLst>
                    <p:cond delay="indefinite"/>
                  </p:stCondLst>
                </p:cTn>
                <p:tgtEl>
                  <p:spTgt spid="50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xfrm>
            <a:off x="6011169" y="6509743"/>
            <a:ext cx="160735" cy="258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28</a:t>
            </a:fld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Two-bunch PWFA</a:t>
            </a:r>
          </a:p>
        </p:txBody>
      </p:sp>
      <p:pic>
        <p:nvPicPr>
          <p:cNvPr id="54" name="emit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83937" y="1794174"/>
            <a:ext cx="6357938" cy="4573389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Shape 55"/>
          <p:cNvSpPr/>
          <p:nvPr/>
        </p:nvSpPr>
        <p:spPr>
          <a:xfrm>
            <a:off x="2363114" y="258100"/>
            <a:ext cx="8172907" cy="1057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>
                <a:solidFill>
                  <a:srgbClr val="164F8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200" dirty="0">
                <a:solidFill>
                  <a:srgbClr val="0000FF"/>
                </a:solidFill>
              </a:rPr>
              <a:t>Beam Matching in and out of plasma accelerator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200" dirty="0">
                <a:solidFill>
                  <a:srgbClr val="0000FF"/>
                </a:solidFill>
              </a:rPr>
              <a:t>             And emittance preservation</a:t>
            </a:r>
            <a:endParaRPr sz="3200" dirty="0">
              <a:solidFill>
                <a:srgbClr val="0000FF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686" y="6362700"/>
            <a:ext cx="1321914" cy="42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26000" y="4481286"/>
            <a:ext cx="2559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Matched Beam in Plasma</a:t>
            </a:r>
          </a:p>
        </p:txBody>
      </p:sp>
      <p:sp>
        <p:nvSpPr>
          <p:cNvPr id="4" name="Left Brace 3"/>
          <p:cNvSpPr/>
          <p:nvPr/>
        </p:nvSpPr>
        <p:spPr>
          <a:xfrm rot="5400000">
            <a:off x="4050540" y="2789319"/>
            <a:ext cx="155448" cy="63347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20812" y="2413000"/>
            <a:ext cx="852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Plasma</a:t>
            </a:r>
          </a:p>
          <a:p>
            <a:r>
              <a:rPr lang="en-US" dirty="0"/>
              <a:t> Ramp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66932" y="6509743"/>
            <a:ext cx="3161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 Results: </a:t>
            </a:r>
            <a:r>
              <a:rPr lang="en-US" dirty="0" err="1" smtClean="0"/>
              <a:t>Weiming</a:t>
            </a:r>
            <a:r>
              <a:rPr lang="en-US" dirty="0" smtClean="0"/>
              <a:t> 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6114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1640" y="271195"/>
            <a:ext cx="89763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7030A0"/>
                </a:solidFill>
              </a:rPr>
              <a:t>Colliders and 5</a:t>
            </a:r>
            <a:r>
              <a:rPr lang="en-US" sz="3200" baseline="30000" dirty="0">
                <a:solidFill>
                  <a:srgbClr val="7030A0"/>
                </a:solidFill>
              </a:rPr>
              <a:t>th</a:t>
            </a:r>
            <a:r>
              <a:rPr lang="en-US" sz="3200" dirty="0">
                <a:solidFill>
                  <a:srgbClr val="7030A0"/>
                </a:solidFill>
              </a:rPr>
              <a:t> Generation Light Sources both need                    Cheaper and more Compact Accelerators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90908" y="2346961"/>
            <a:ext cx="6026778" cy="597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COLLIDERS</a:t>
            </a:r>
            <a:endParaRPr lang="en-US" dirty="0"/>
          </a:p>
          <a:p>
            <a:r>
              <a:rPr lang="en-US" sz="2400" dirty="0">
                <a:solidFill>
                  <a:srgbClr val="00B050"/>
                </a:solidFill>
              </a:rPr>
              <a:t>e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and e+</a:t>
            </a:r>
          </a:p>
          <a:p>
            <a:r>
              <a:rPr lang="en-US" sz="2400" dirty="0" err="1">
                <a:solidFill>
                  <a:srgbClr val="FF0000"/>
                </a:solidFill>
              </a:rPr>
              <a:t>TeV</a:t>
            </a:r>
            <a:r>
              <a:rPr lang="en-US" sz="2400" dirty="0">
                <a:solidFill>
                  <a:srgbClr val="FF0000"/>
                </a:solidFill>
              </a:rPr>
              <a:t> beams</a:t>
            </a:r>
          </a:p>
          <a:p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Spin polarization</a:t>
            </a:r>
          </a:p>
          <a:p>
            <a:r>
              <a:rPr lang="en-US" sz="2400" dirty="0">
                <a:solidFill>
                  <a:srgbClr val="FF0000"/>
                </a:solidFill>
              </a:rPr>
              <a:t>Multiple stages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High Luminosity </a:t>
            </a:r>
          </a:p>
          <a:p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sz="2400" dirty="0" err="1">
                <a:solidFill>
                  <a:srgbClr val="FF0000"/>
                </a:solidFill>
              </a:rPr>
              <a:t>nC</a:t>
            </a:r>
            <a:r>
              <a:rPr lang="en-US" sz="2400" dirty="0">
                <a:solidFill>
                  <a:srgbClr val="FF0000"/>
                </a:solidFill>
              </a:rPr>
              <a:t> charge per beam</a:t>
            </a:r>
          </a:p>
          <a:p>
            <a:r>
              <a:rPr lang="en-US" sz="2400" dirty="0"/>
              <a:t>-</a:t>
            </a:r>
            <a:r>
              <a:rPr lang="en-US" sz="2400" dirty="0">
                <a:solidFill>
                  <a:srgbClr val="92D050"/>
                </a:solidFill>
              </a:rPr>
              <a:t>nm emittance</a:t>
            </a:r>
          </a:p>
          <a:p>
            <a:r>
              <a:rPr lang="en-US" sz="2400" dirty="0">
                <a:solidFill>
                  <a:srgbClr val="FF0000"/>
                </a:solidFill>
              </a:rPr>
              <a:t>-</a:t>
            </a:r>
            <a:r>
              <a:rPr lang="en-US" sz="2400" dirty="0" err="1">
                <a:solidFill>
                  <a:srgbClr val="FF0000"/>
                </a:solidFill>
              </a:rPr>
              <a:t>kHZ</a:t>
            </a:r>
            <a:r>
              <a:rPr lang="en-US" sz="2400" dirty="0">
                <a:solidFill>
                  <a:srgbClr val="FF0000"/>
                </a:solidFill>
              </a:rPr>
              <a:t> Rep. rate</a:t>
            </a:r>
          </a:p>
          <a:p>
            <a:r>
              <a:rPr lang="en-US" sz="2400" dirty="0"/>
              <a:t>-&gt;20 MW Average power</a:t>
            </a:r>
          </a:p>
          <a:p>
            <a:r>
              <a:rPr lang="en-US" sz="2400" dirty="0"/>
              <a:t>-&gt; </a:t>
            </a:r>
            <a:r>
              <a:rPr lang="en-US" sz="2400" dirty="0">
                <a:solidFill>
                  <a:srgbClr val="92D050"/>
                </a:solidFill>
              </a:rPr>
              <a:t>need 90%  driver beam-</a:t>
            </a:r>
          </a:p>
          <a:p>
            <a:r>
              <a:rPr lang="en-US" sz="2400" dirty="0">
                <a:solidFill>
                  <a:srgbClr val="92D050"/>
                </a:solidFill>
              </a:rPr>
              <a:t>accelerated bunch energy extraction efficiency</a:t>
            </a:r>
            <a:endParaRPr lang="en-US" dirty="0">
              <a:solidFill>
                <a:srgbClr val="92D050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16040" y="2392681"/>
            <a:ext cx="3872214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5th Gen Light Source</a:t>
            </a:r>
          </a:p>
          <a:p>
            <a:r>
              <a:rPr lang="en-US" sz="2400" dirty="0">
                <a:solidFill>
                  <a:srgbClr val="00B050"/>
                </a:solidFill>
              </a:rPr>
              <a:t>e </a:t>
            </a:r>
          </a:p>
          <a:p>
            <a:r>
              <a:rPr lang="en-US" sz="2400" dirty="0">
                <a:solidFill>
                  <a:srgbClr val="00B050"/>
                </a:solidFill>
              </a:rPr>
              <a:t>1GeV beams</a:t>
            </a:r>
          </a:p>
          <a:p>
            <a:r>
              <a:rPr lang="en-US" sz="2400" dirty="0">
                <a:solidFill>
                  <a:srgbClr val="00B050"/>
                </a:solidFill>
              </a:rPr>
              <a:t>10 pC charge per beam</a:t>
            </a:r>
          </a:p>
          <a:p>
            <a:r>
              <a:rPr lang="en-US" sz="2400" dirty="0">
                <a:solidFill>
                  <a:srgbClr val="00B050"/>
                </a:solidFill>
              </a:rPr>
              <a:t>Single stage</a:t>
            </a:r>
          </a:p>
          <a:p>
            <a:r>
              <a:rPr lang="en-US" sz="2400" dirty="0">
                <a:solidFill>
                  <a:srgbClr val="00B050"/>
                </a:solidFill>
              </a:rPr>
              <a:t>High beam </a:t>
            </a:r>
            <a:r>
              <a:rPr lang="en-US" sz="2400" dirty="0">
                <a:solidFill>
                  <a:srgbClr val="92D050"/>
                </a:solidFill>
              </a:rPr>
              <a:t>brightness</a:t>
            </a:r>
          </a:p>
          <a:p>
            <a:r>
              <a:rPr lang="en-US" dirty="0">
                <a:solidFill>
                  <a:srgbClr val="92D050"/>
                </a:solidFill>
              </a:rPr>
              <a:t>-</a:t>
            </a:r>
            <a:r>
              <a:rPr lang="en-US" sz="2400" dirty="0">
                <a:solidFill>
                  <a:srgbClr val="92D050"/>
                </a:solidFill>
              </a:rPr>
              <a:t>Extremely low energy spread</a:t>
            </a:r>
          </a:p>
          <a:p>
            <a:r>
              <a:rPr lang="en-US" sz="2400" dirty="0">
                <a:solidFill>
                  <a:srgbClr val="92D050"/>
                </a:solidFill>
              </a:rPr>
              <a:t>-nm emittance</a:t>
            </a:r>
          </a:p>
          <a:p>
            <a:r>
              <a:rPr lang="en-US" sz="2400" dirty="0">
                <a:solidFill>
                  <a:schemeClr val="accent3"/>
                </a:solidFill>
              </a:rPr>
              <a:t>-</a:t>
            </a:r>
            <a:r>
              <a:rPr lang="en-US" sz="2400" dirty="0" err="1">
                <a:solidFill>
                  <a:srgbClr val="FF0000"/>
                </a:solidFill>
              </a:rPr>
              <a:t>kHZ</a:t>
            </a:r>
            <a:r>
              <a:rPr lang="en-US" sz="2400" dirty="0">
                <a:solidFill>
                  <a:srgbClr val="FF0000"/>
                </a:solidFill>
              </a:rPr>
              <a:t>  Rep. rate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31720" y="1409373"/>
            <a:ext cx="79643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 true 5</a:t>
            </a:r>
            <a:r>
              <a:rPr lang="en-US" b="1" baseline="30000" dirty="0"/>
              <a:t>th</a:t>
            </a:r>
            <a:r>
              <a:rPr lang="en-US" b="1" dirty="0"/>
              <a:t> Gen. Light Source that will compete with X-FELs </a:t>
            </a:r>
          </a:p>
          <a:p>
            <a:r>
              <a:rPr lang="en-US" b="1" dirty="0"/>
              <a:t>may be the 1</a:t>
            </a:r>
            <a:r>
              <a:rPr lang="en-US" b="1" baseline="30000" dirty="0"/>
              <a:t>st</a:t>
            </a:r>
            <a:r>
              <a:rPr lang="en-US" b="1" dirty="0"/>
              <a:t> grand application of the advanced accelerator concepts technology.</a:t>
            </a:r>
          </a:p>
          <a:p>
            <a:endParaRPr lang="en-US" dirty="0"/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752" y="84664"/>
            <a:ext cx="115570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62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2272" y="0"/>
            <a:ext cx="955842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Accelerator based Experiments </a:t>
            </a:r>
            <a:r>
              <a:rPr lang="en-US" alt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are necessary </a:t>
            </a:r>
            <a:r>
              <a:rPr lang="en-US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to address      </a:t>
            </a:r>
            <a:r>
              <a:rPr lang="en-US" alt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 Important </a:t>
            </a:r>
            <a:r>
              <a:rPr lang="en-US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Science Questions in this Century</a:t>
            </a:r>
          </a:p>
          <a:p>
            <a:r>
              <a:rPr lang="en-US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00200" y="1839409"/>
            <a:ext cx="9067800" cy="378565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endParaRPr lang="en-US" alt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Are there additional dimensions of space?</a:t>
            </a:r>
          </a:p>
          <a:p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Why is there matter-antimatter imbalance?</a:t>
            </a:r>
          </a:p>
          <a:p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How did the universe begin?</a:t>
            </a:r>
          </a:p>
          <a:p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What is dark 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matter?</a:t>
            </a:r>
            <a:endParaRPr lang="en-US" altLang="en-US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How were  heavy elements created?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1" y="48768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41464" y="5943601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</a:p>
        </p:txBody>
      </p:sp>
      <p:pic>
        <p:nvPicPr>
          <p:cNvPr id="317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0" y="6000750"/>
            <a:ext cx="1371600" cy="8572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3" descr="Screen shot 2015-02-28 at 11.05.19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6" y="1701800"/>
            <a:ext cx="2962275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94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Screen shot 2015-02-19 at 11.29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238" y="332098"/>
            <a:ext cx="9715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620326" y="23121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Deciphered by </a:t>
            </a:r>
            <a:r>
              <a:rPr lang="en-US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Venky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Ramakrishnan’s 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Team: Nobel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in Chemistry 2009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1" y="0"/>
            <a:ext cx="9516533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490663" indent="-1490663"/>
            <a:r>
              <a:rPr lang="en-US" sz="3200" dirty="0">
                <a:solidFill>
                  <a:srgbClr val="7030A0"/>
                </a:solidFill>
              </a:rPr>
              <a:t>Synchrotrons and X-FELs poised to be Breakthrough           Tools of Discovery in 21</a:t>
            </a:r>
            <a:r>
              <a:rPr lang="en-US" sz="3200" baseline="30000" dirty="0">
                <a:solidFill>
                  <a:srgbClr val="7030A0"/>
                </a:solidFill>
              </a:rPr>
              <a:t>st</a:t>
            </a:r>
            <a:r>
              <a:rPr lang="en-US" sz="3200" dirty="0">
                <a:solidFill>
                  <a:srgbClr val="7030A0"/>
                </a:solidFill>
              </a:rPr>
              <a:t> century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67365" y="3082416"/>
            <a:ext cx="431137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100,000 </a:t>
            </a:r>
            <a:r>
              <a:rPr lang="en-US" sz="2400" b="1" dirty="0"/>
              <a:t>proteins </a:t>
            </a:r>
            <a:r>
              <a:rPr lang="en-US" sz="2400" b="1" dirty="0" smtClean="0"/>
              <a:t>in human body</a:t>
            </a:r>
            <a:endParaRPr lang="en-US" sz="2400" b="1" dirty="0"/>
          </a:p>
          <a:p>
            <a:r>
              <a:rPr lang="en-US" sz="2400" b="1" dirty="0"/>
              <a:t>75,000 </a:t>
            </a:r>
            <a:r>
              <a:rPr lang="en-US" sz="2400" b="1" dirty="0" smtClean="0"/>
              <a:t>enzymes</a:t>
            </a:r>
          </a:p>
          <a:p>
            <a:r>
              <a:rPr lang="en-US" sz="2400" b="1" dirty="0"/>
              <a:t>25,000 Genes in each cell</a:t>
            </a:r>
          </a:p>
          <a:p>
            <a:endParaRPr lang="en-US" sz="2400" b="1" dirty="0"/>
          </a:p>
          <a:p>
            <a:endParaRPr lang="en-US" dirty="0"/>
          </a:p>
        </p:txBody>
      </p:sp>
      <p:pic>
        <p:nvPicPr>
          <p:cNvPr id="6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253" y="101853"/>
            <a:ext cx="1392569" cy="72596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819309" y="538609"/>
            <a:ext cx="198966" cy="7101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Box 5"/>
          <p:cNvSpPr txBox="1">
            <a:spLocks noChangeArrowheads="1"/>
          </p:cNvSpPr>
          <p:nvPr/>
        </p:nvSpPr>
        <p:spPr bwMode="auto">
          <a:xfrm>
            <a:off x="1312607" y="152400"/>
            <a:ext cx="9485946" cy="661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3200" dirty="0">
                <a:solidFill>
                  <a:srgbClr val="0000FF"/>
                </a:solidFill>
              </a:rPr>
              <a:t>              </a:t>
            </a:r>
            <a:r>
              <a:rPr lang="en-US" sz="3200" dirty="0" smtClean="0">
                <a:solidFill>
                  <a:srgbClr val="0000FF"/>
                </a:solidFill>
              </a:rPr>
              <a:t>             </a:t>
            </a:r>
            <a:r>
              <a:rPr lang="en-US" sz="3200" dirty="0" smtClean="0">
                <a:solidFill>
                  <a:srgbClr val="7030A0"/>
                </a:solidFill>
              </a:rPr>
              <a:t>Conclusions</a:t>
            </a:r>
          </a:p>
          <a:p>
            <a:pPr eaLnBrk="1" hangingPunct="1">
              <a:defRPr/>
            </a:pPr>
            <a:endParaRPr lang="en-US" sz="3200" dirty="0">
              <a:solidFill>
                <a:srgbClr val="0000FF"/>
              </a:solidFill>
            </a:endParaRPr>
          </a:p>
          <a:p>
            <a:pPr marL="457200" indent="-457200" eaLnBrk="1" hangingPunct="1">
              <a:buAutoNum type="arabicParenR"/>
              <a:defRPr/>
            </a:pPr>
            <a:r>
              <a:rPr lang="en-US" dirty="0"/>
              <a:t>Developing </a:t>
            </a:r>
            <a:r>
              <a:rPr lang="en-US" dirty="0" smtClean="0"/>
              <a:t>plasma accelerators that will </a:t>
            </a:r>
            <a:r>
              <a:rPr lang="en-US" dirty="0"/>
              <a:t>disrupt an established technology is a long-term endeavor</a:t>
            </a:r>
            <a:r>
              <a:rPr lang="en-US" dirty="0" smtClean="0"/>
              <a:t>. Beautiful science but limited resources.</a:t>
            </a:r>
            <a:endParaRPr lang="en-US" dirty="0"/>
          </a:p>
          <a:p>
            <a:pPr marL="457200" indent="-457200" eaLnBrk="1" hangingPunct="1">
              <a:buAutoNum type="arabicParenR"/>
              <a:defRPr/>
            </a:pPr>
            <a:endParaRPr lang="en-US" dirty="0"/>
          </a:p>
          <a:p>
            <a:pPr marL="457200" indent="-457200" eaLnBrk="1" hangingPunct="1">
              <a:buAutoNum type="arabicParenR" startAt="2"/>
              <a:defRPr/>
            </a:pPr>
            <a:r>
              <a:rPr lang="en-US" dirty="0"/>
              <a:t>A team that has diverse expertise, bright young people eager to    make their mark and good leadership is essential to success.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3</a:t>
            </a:r>
            <a:r>
              <a:rPr lang="en-US" dirty="0" smtClean="0"/>
              <a:t>)  </a:t>
            </a:r>
            <a:r>
              <a:rPr lang="en-US" dirty="0"/>
              <a:t>Long term funding and access to facilities is essential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4) Important to have goals to judge progress but must also </a:t>
            </a:r>
            <a:r>
              <a:rPr lang="en-US" dirty="0" smtClean="0"/>
              <a:t>have </a:t>
            </a:r>
            <a:r>
              <a:rPr lang="en-US" dirty="0"/>
              <a:t>the freedom to pursue unexpected avenues as they open up.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 smtClean="0"/>
              <a:t>5) The prognosticators must come up with a “killer app” such as </a:t>
            </a:r>
          </a:p>
          <a:p>
            <a:pPr eaLnBrk="1" hangingPunct="1"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Generation Light Source to secure funding for continued R&amp;D within 10 years.</a:t>
            </a:r>
            <a:endParaRPr lang="en-US" dirty="0"/>
          </a:p>
        </p:txBody>
      </p:sp>
      <p:pic>
        <p:nvPicPr>
          <p:cNvPr id="3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5715" y="152400"/>
            <a:ext cx="115570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23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ChangeArrowheads="1"/>
          </p:cNvSpPr>
          <p:nvPr/>
        </p:nvSpPr>
        <p:spPr bwMode="auto">
          <a:xfrm>
            <a:off x="2209800" y="152401"/>
            <a:ext cx="6705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3600" dirty="0">
                <a:solidFill>
                  <a:srgbClr val="7030A0"/>
                </a:solidFill>
              </a:rPr>
              <a:t>Particle colliders 21</a:t>
            </a:r>
            <a:r>
              <a:rPr lang="en-US" altLang="en-US" sz="3600" baseline="30000" dirty="0">
                <a:solidFill>
                  <a:srgbClr val="7030A0"/>
                </a:solidFill>
              </a:rPr>
              <a:t>st</a:t>
            </a:r>
            <a:r>
              <a:rPr lang="en-US" altLang="en-US" sz="3600" dirty="0">
                <a:solidFill>
                  <a:srgbClr val="7030A0"/>
                </a:solidFill>
              </a:rPr>
              <a:t> Century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016977" y="1105286"/>
            <a:ext cx="6348412" cy="3131969"/>
            <a:chOff x="2763838" y="1244769"/>
            <a:chExt cx="6348412" cy="3131969"/>
          </a:xfrm>
        </p:grpSpPr>
        <p:pic>
          <p:nvPicPr>
            <p:cNvPr id="6963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3838" y="2243138"/>
              <a:ext cx="6348412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635" name="Rectangle 4"/>
            <p:cNvSpPr>
              <a:spLocks noChangeArrowheads="1"/>
            </p:cNvSpPr>
            <p:nvPr/>
          </p:nvSpPr>
          <p:spPr bwMode="auto">
            <a:xfrm>
              <a:off x="6462713" y="1843088"/>
              <a:ext cx="187918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r>
                <a:rPr lang="en-US" altLang="en-US">
                  <a:latin typeface="Comic Sans MS" charset="0"/>
                </a:rPr>
                <a:t>Electron</a:t>
              </a:r>
            </a:p>
            <a:p>
              <a:r>
                <a:rPr lang="en-US" altLang="en-US" dirty="0">
                  <a:latin typeface="Comic Sans MS" charset="0"/>
                </a:rPr>
                <a:t> Source</a:t>
              </a:r>
              <a:endParaRPr lang="en-US" altLang="en-US" dirty="0"/>
            </a:p>
          </p:txBody>
        </p:sp>
        <p:sp>
          <p:nvSpPr>
            <p:cNvPr id="69636" name="Rectangle 6"/>
            <p:cNvSpPr>
              <a:spLocks noChangeArrowheads="1"/>
            </p:cNvSpPr>
            <p:nvPr/>
          </p:nvSpPr>
          <p:spPr bwMode="auto">
            <a:xfrm>
              <a:off x="3818022" y="1519238"/>
              <a:ext cx="185094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r>
                <a:rPr lang="en-US" altLang="en-US" dirty="0">
                  <a:latin typeface="Comic Sans MS" charset="0"/>
                </a:rPr>
                <a:t>Positron Source</a:t>
              </a:r>
              <a:endParaRPr lang="en-US" altLang="en-US" dirty="0"/>
            </a:p>
          </p:txBody>
        </p:sp>
        <p:sp>
          <p:nvSpPr>
            <p:cNvPr id="69637" name="Rectangle 7"/>
            <p:cNvSpPr>
              <a:spLocks noChangeArrowheads="1"/>
            </p:cNvSpPr>
            <p:nvPr/>
          </p:nvSpPr>
          <p:spPr bwMode="auto">
            <a:xfrm>
              <a:off x="5540377" y="1244769"/>
              <a:ext cx="249672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r>
                <a:rPr lang="en-US" altLang="en-US">
                  <a:latin typeface="Comic Sans MS" charset="0"/>
                </a:rPr>
                <a:t>Damping</a:t>
              </a:r>
            </a:p>
            <a:p>
              <a:r>
                <a:rPr lang="en-US" altLang="en-US" dirty="0">
                  <a:latin typeface="Comic Sans MS" charset="0"/>
                </a:rPr>
                <a:t> Ring</a:t>
              </a:r>
            </a:p>
          </p:txBody>
        </p:sp>
        <p:sp>
          <p:nvSpPr>
            <p:cNvPr id="69638" name="Rectangle 8"/>
            <p:cNvSpPr>
              <a:spLocks noChangeArrowheads="1"/>
            </p:cNvSpPr>
            <p:nvPr/>
          </p:nvSpPr>
          <p:spPr bwMode="auto">
            <a:xfrm>
              <a:off x="3192463" y="3428999"/>
              <a:ext cx="200517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r>
                <a:rPr lang="en-US" altLang="en-US">
                  <a:latin typeface="Comic Sans MS" charset="0"/>
                </a:rPr>
                <a:t>Accelerator</a:t>
              </a:r>
            </a:p>
          </p:txBody>
        </p:sp>
        <p:sp>
          <p:nvSpPr>
            <p:cNvPr id="69639" name="Rectangle 9"/>
            <p:cNvSpPr>
              <a:spLocks noChangeArrowheads="1"/>
            </p:cNvSpPr>
            <p:nvPr/>
          </p:nvSpPr>
          <p:spPr bwMode="auto">
            <a:xfrm>
              <a:off x="6754813" y="3367088"/>
              <a:ext cx="190629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r>
                <a:rPr lang="en-US" altLang="en-US">
                  <a:latin typeface="Comic Sans MS" charset="0"/>
                </a:rPr>
                <a:t>Accelerator</a:t>
              </a:r>
            </a:p>
          </p:txBody>
        </p:sp>
      </p:grpSp>
      <p:sp>
        <p:nvSpPr>
          <p:cNvPr id="69640" name="Rectangle 11"/>
          <p:cNvSpPr>
            <a:spLocks noChangeArrowheads="1"/>
          </p:cNvSpPr>
          <p:nvPr/>
        </p:nvSpPr>
        <p:spPr bwMode="auto">
          <a:xfrm>
            <a:off x="7645345" y="4876801"/>
            <a:ext cx="36455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dirty="0">
                <a:latin typeface="Comic Sans MS" charset="0"/>
              </a:rPr>
              <a:t>500 GeV CM</a:t>
            </a:r>
          </a:p>
          <a:p>
            <a:r>
              <a:rPr lang="en-US" altLang="en-US" dirty="0" smtClean="0">
                <a:latin typeface="Comic Sans MS" charset="0"/>
              </a:rPr>
              <a:t>30 </a:t>
            </a:r>
            <a:r>
              <a:rPr lang="en-US" altLang="en-US" dirty="0">
                <a:latin typeface="Comic Sans MS" charset="0"/>
              </a:rPr>
              <a:t>km (&lt;20 MeV/m)</a:t>
            </a:r>
          </a:p>
          <a:p>
            <a:r>
              <a:rPr lang="en-US" altLang="en-US" dirty="0">
                <a:latin typeface="Comic Sans MS" charset="0"/>
              </a:rPr>
              <a:t>$ 20+ </a:t>
            </a:r>
            <a:r>
              <a:rPr lang="en-US" altLang="en-US" dirty="0" smtClean="0">
                <a:latin typeface="Comic Sans MS" charset="0"/>
              </a:rPr>
              <a:t>B (DOE Estimate)</a:t>
            </a:r>
            <a:endParaRPr lang="en-US" altLang="en-US" dirty="0">
              <a:latin typeface="Comic Sans M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76400" y="4808540"/>
            <a:ext cx="5292154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Energy Frontier of particle Physics </a:t>
            </a:r>
          </a:p>
          <a:p>
            <a:r>
              <a:rPr lang="en-US" alt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Very large</a:t>
            </a:r>
          </a:p>
          <a:p>
            <a:r>
              <a:rPr lang="en-US" alt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Very Expensive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5001" y="6248401"/>
            <a:ext cx="827777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 we make accelerators at energy frontier smaller and cheaper?</a:t>
            </a:r>
          </a:p>
        </p:txBody>
      </p:sp>
      <p:pic>
        <p:nvPicPr>
          <p:cNvPr id="69643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097" y="65088"/>
            <a:ext cx="1081503" cy="34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30233" y="4265613"/>
            <a:ext cx="512672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International Linear e-e+  Collider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2955" y="1814052"/>
            <a:ext cx="21897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 Contenders:</a:t>
            </a:r>
          </a:p>
          <a:p>
            <a:endParaRPr lang="en-US" dirty="0"/>
          </a:p>
          <a:p>
            <a:r>
              <a:rPr lang="en-US" dirty="0" smtClean="0"/>
              <a:t>FCC : CERN e-e or p-p</a:t>
            </a:r>
          </a:p>
          <a:p>
            <a:r>
              <a:rPr lang="en-US" dirty="0" smtClean="0"/>
              <a:t>CEPC: China e-e+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89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4953000" y="2649538"/>
            <a:ext cx="234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Times New Roman" pitchFamily="-106" charset="0"/>
              </a:rPr>
              <a:t> </a:t>
            </a:r>
          </a:p>
        </p:txBody>
      </p:sp>
      <p:pic>
        <p:nvPicPr>
          <p:cNvPr id="81923" name="Picture 3" descr="File0173.jpg                                                   00087FAEMacintosh HD                   C2DA4B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6310" y="2190930"/>
            <a:ext cx="3673997" cy="3912168"/>
          </a:xfrm>
          <a:prstGeom prst="rect">
            <a:avLst/>
          </a:prstGeom>
          <a:noFill/>
        </p:spPr>
      </p:pic>
      <p:sp>
        <p:nvSpPr>
          <p:cNvPr id="81929" name="Rectangle 9"/>
          <p:cNvSpPr>
            <a:spLocks noChangeArrowheads="1"/>
          </p:cNvSpPr>
          <p:nvPr/>
        </p:nvSpPr>
        <p:spPr bwMode="auto">
          <a:xfrm>
            <a:off x="3657601" y="6400800"/>
            <a:ext cx="184731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28800" y="838200"/>
            <a:ext cx="5180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            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0" y="152402"/>
            <a:ext cx="883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</a:rPr>
              <a:t>Laser Acceleration of Particles Workshop </a:t>
            </a:r>
            <a:br>
              <a:rPr lang="en-US" sz="3600" dirty="0">
                <a:solidFill>
                  <a:srgbClr val="002060"/>
                </a:solidFill>
              </a:rPr>
            </a:br>
            <a:r>
              <a:rPr lang="en-US" sz="3600" dirty="0">
                <a:solidFill>
                  <a:srgbClr val="002060"/>
                </a:solidFill>
              </a:rPr>
              <a:t>                Los Alamos 1982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28800" y="2286966"/>
            <a:ext cx="44037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Can high electric fields</a:t>
            </a:r>
          </a:p>
          <a:p>
            <a:r>
              <a:rPr lang="en-US" sz="2800" dirty="0"/>
              <a:t>of laser pulses or beams</a:t>
            </a:r>
          </a:p>
          <a:p>
            <a:r>
              <a:rPr lang="en-US" sz="2800" dirty="0"/>
              <a:t>be used to accelerate particles?</a:t>
            </a:r>
          </a:p>
          <a:p>
            <a:endParaRPr lang="en-US" sz="2800" dirty="0"/>
          </a:p>
          <a:p>
            <a:pPr marL="342900" indent="-342900">
              <a:buAutoNum type="alphaLcParenR"/>
            </a:pPr>
            <a:r>
              <a:rPr lang="en-US" sz="2800" dirty="0"/>
              <a:t>At ultra high gradients?</a:t>
            </a:r>
          </a:p>
          <a:p>
            <a:pPr marL="342900" indent="-342900">
              <a:buAutoNum type="alphaLcParenR"/>
            </a:pPr>
            <a:r>
              <a:rPr lang="en-US" sz="2800" dirty="0"/>
              <a:t>To very high energies?</a:t>
            </a:r>
          </a:p>
        </p:txBody>
      </p:sp>
      <p:pic>
        <p:nvPicPr>
          <p:cNvPr id="12" name="Picture 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0"/>
            <a:ext cx="1652954" cy="895350"/>
          </a:xfrm>
          <a:prstGeom prst="rect">
            <a:avLst/>
          </a:prstGeom>
          <a:solidFill>
            <a:srgbClr val="FFFFFF"/>
          </a:solidFill>
          <a:ln w="0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828800" y="2321688"/>
            <a:ext cx="4403770" cy="310854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816050" y="4294209"/>
            <a:ext cx="1003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SSC</a:t>
            </a:r>
          </a:p>
          <a:p>
            <a:r>
              <a:rPr lang="en-US" dirty="0">
                <a:solidFill>
                  <a:schemeClr val="bg1"/>
                </a:solidFill>
              </a:rPr>
              <a:t>Anyone?</a:t>
            </a:r>
          </a:p>
        </p:txBody>
      </p:sp>
    </p:spTree>
    <p:extLst>
      <p:ext uri="{BB962C8B-B14F-4D97-AF65-F5344CB8AC3E}">
        <p14:creationId xmlns:p14="http://schemas.microsoft.com/office/powerpoint/2010/main" val="7554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1652954" cy="895350"/>
          </a:xfrm>
          <a:prstGeom prst="rect">
            <a:avLst/>
          </a:prstGeom>
          <a:solidFill>
            <a:srgbClr val="FFFFFF"/>
          </a:solidFill>
          <a:ln w="0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89256" y="381000"/>
            <a:ext cx="617675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7030A0"/>
                </a:solidFill>
              </a:rPr>
              <a:t>Relativistic Wakes in Plasmas</a:t>
            </a:r>
          </a:p>
          <a:p>
            <a:r>
              <a:rPr lang="en-US" sz="2800" dirty="0">
                <a:solidFill>
                  <a:srgbClr val="7030A0"/>
                </a:solidFill>
              </a:rPr>
              <a:t>             as particle accelerators?</a:t>
            </a:r>
          </a:p>
          <a:p>
            <a:endParaRPr lang="en-US" sz="4000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8770" y="1610485"/>
            <a:ext cx="4274122" cy="21519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3455" y="1633220"/>
            <a:ext cx="1270000" cy="1447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1556" y="1633221"/>
            <a:ext cx="3131219" cy="212922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10520" y="1642797"/>
            <a:ext cx="2529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C13FF"/>
                </a:solidFill>
                <a:latin typeface=""/>
              </a:rPr>
              <a:t>Leonardo </a:t>
            </a:r>
            <a:r>
              <a:rPr lang="en-US" dirty="0" err="1">
                <a:solidFill>
                  <a:srgbClr val="1C13FF"/>
                </a:solidFill>
                <a:latin typeface=""/>
              </a:rPr>
              <a:t>deVinci</a:t>
            </a:r>
            <a:endParaRPr lang="en-US" dirty="0">
              <a:solidFill>
                <a:srgbClr val="1C13FF"/>
              </a:solidFill>
              <a:latin typeface=""/>
            </a:endParaRPr>
          </a:p>
          <a:p>
            <a:r>
              <a:rPr lang="en-US" dirty="0">
                <a:solidFill>
                  <a:srgbClr val="1C13FF"/>
                </a:solidFill>
                <a:latin typeface=""/>
              </a:rPr>
              <a:t>Study of Wakes:1509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52410" y="1633221"/>
            <a:ext cx="3056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Wake </a:t>
            </a:r>
            <a:r>
              <a:rPr lang="mr-IN" dirty="0">
                <a:solidFill>
                  <a:srgbClr val="FFFF00"/>
                </a:solidFill>
              </a:rPr>
              <a:t>–</a:t>
            </a:r>
            <a:r>
              <a:rPr lang="en-US" dirty="0">
                <a:solidFill>
                  <a:srgbClr val="FFFF00"/>
                </a:solidFill>
              </a:rPr>
              <a:t>disturbance left behind</a:t>
            </a:r>
          </a:p>
          <a:p>
            <a:r>
              <a:rPr lang="en-US" dirty="0">
                <a:solidFill>
                  <a:srgbClr val="FFFF00"/>
                </a:solidFill>
              </a:rPr>
              <a:t>By a piston moving thru fluid</a:t>
            </a: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1631214" y="4328161"/>
            <a:ext cx="8195078" cy="757555"/>
            <a:chOff x="225" y="924"/>
            <a:chExt cx="4896" cy="430"/>
          </a:xfrm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225" y="954"/>
              <a:ext cx="4896" cy="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487" tIns="44450" rIns="90487" bIns="44450"/>
            <a:lstStyle/>
            <a:p>
              <a:pPr marL="342900" indent="-342900">
                <a:spcBef>
                  <a:spcPct val="20000"/>
                </a:spcBef>
                <a:buClr>
                  <a:srgbClr val="0066FF"/>
                </a:buClr>
                <a:buFontTx/>
                <a:buChar char="•"/>
                <a:defRPr/>
              </a:pPr>
              <a:r>
                <a:rPr lang="en-US" sz="2400" b="1">
                  <a:solidFill>
                    <a:srgbClr val="000000"/>
                  </a:solidFill>
                  <a:latin typeface="Arial" charset="0"/>
                  <a:ea typeface="ＭＳ Ｐゴシック" charset="0"/>
                </a:rPr>
                <a:t>Plasma Wake Field Accelerator </a:t>
              </a:r>
              <a:endParaRPr lang="en-US" sz="2000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rgbClr val="0066FF"/>
                </a:buClr>
                <a:defRPr/>
              </a:pPr>
              <a:r>
                <a:rPr lang="en-US" sz="2000" b="1">
                  <a:solidFill>
                    <a:srgbClr val="000000"/>
                  </a:solidFill>
                  <a:latin typeface="Arial" charset="0"/>
                  <a:ea typeface="ＭＳ Ｐゴシック" charset="0"/>
                </a:rPr>
                <a:t>	A high energy electron bunch</a:t>
              </a:r>
              <a:endParaRPr lang="en-US" sz="2000" i="1">
                <a:solidFill>
                  <a:srgbClr val="000000"/>
                </a:solidFill>
                <a:latin typeface="Times New Roman" charset="0"/>
                <a:ea typeface="ＭＳ Ｐゴシック" charset="0"/>
              </a:endParaRPr>
            </a:p>
            <a:p>
              <a:pPr marL="342900" indent="-342900" algn="ctr">
                <a:defRPr/>
              </a:pPr>
              <a:endParaRPr lang="en-US" sz="2000" i="1">
                <a:solidFill>
                  <a:srgbClr val="000000"/>
                </a:solidFill>
                <a:latin typeface="Times New Roman" charset="0"/>
                <a:ea typeface="ＭＳ Ｐゴシック" charset="0"/>
              </a:endParaRPr>
            </a:p>
          </p:txBody>
        </p:sp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3557" y="924"/>
              <a:ext cx="1435" cy="410"/>
              <a:chOff x="4235" y="1129"/>
              <a:chExt cx="1435" cy="410"/>
            </a:xfrm>
          </p:grpSpPr>
          <p:grpSp>
            <p:nvGrpSpPr>
              <p:cNvPr id="12" name="Group 8"/>
              <p:cNvGrpSpPr>
                <a:grpSpLocks/>
              </p:cNvGrpSpPr>
              <p:nvPr/>
            </p:nvGrpSpPr>
            <p:grpSpPr bwMode="auto">
              <a:xfrm>
                <a:off x="4235" y="1129"/>
                <a:ext cx="1371" cy="410"/>
                <a:chOff x="4235" y="1129"/>
                <a:chExt cx="1371" cy="410"/>
              </a:xfrm>
            </p:grpSpPr>
            <p:sp>
              <p:nvSpPr>
                <p:cNvPr id="14" name="Freeform 9"/>
                <p:cNvSpPr>
                  <a:spLocks/>
                </p:cNvSpPr>
                <p:nvPr/>
              </p:nvSpPr>
              <p:spPr bwMode="auto">
                <a:xfrm>
                  <a:off x="4235" y="1129"/>
                  <a:ext cx="534" cy="222"/>
                </a:xfrm>
                <a:custGeom>
                  <a:avLst/>
                  <a:gdLst>
                    <a:gd name="T0" fmla="*/ 0 w 534"/>
                    <a:gd name="T1" fmla="*/ 221 h 222"/>
                    <a:gd name="T2" fmla="*/ 25 w 534"/>
                    <a:gd name="T3" fmla="*/ 221 h 222"/>
                    <a:gd name="T4" fmla="*/ 76 w 534"/>
                    <a:gd name="T5" fmla="*/ 193 h 222"/>
                    <a:gd name="T6" fmla="*/ 117 w 534"/>
                    <a:gd name="T7" fmla="*/ 160 h 222"/>
                    <a:gd name="T8" fmla="*/ 147 w 534"/>
                    <a:gd name="T9" fmla="*/ 132 h 222"/>
                    <a:gd name="T10" fmla="*/ 173 w 534"/>
                    <a:gd name="T11" fmla="*/ 99 h 222"/>
                    <a:gd name="T12" fmla="*/ 218 w 534"/>
                    <a:gd name="T13" fmla="*/ 39 h 222"/>
                    <a:gd name="T14" fmla="*/ 249 w 534"/>
                    <a:gd name="T15" fmla="*/ 11 h 222"/>
                    <a:gd name="T16" fmla="*/ 269 w 534"/>
                    <a:gd name="T17" fmla="*/ 0 h 222"/>
                    <a:gd name="T18" fmla="*/ 289 w 534"/>
                    <a:gd name="T19" fmla="*/ 5 h 222"/>
                    <a:gd name="T20" fmla="*/ 300 w 534"/>
                    <a:gd name="T21" fmla="*/ 16 h 222"/>
                    <a:gd name="T22" fmla="*/ 345 w 534"/>
                    <a:gd name="T23" fmla="*/ 61 h 222"/>
                    <a:gd name="T24" fmla="*/ 371 w 534"/>
                    <a:gd name="T25" fmla="*/ 99 h 222"/>
                    <a:gd name="T26" fmla="*/ 406 w 534"/>
                    <a:gd name="T27" fmla="*/ 149 h 222"/>
                    <a:gd name="T28" fmla="*/ 431 w 534"/>
                    <a:gd name="T29" fmla="*/ 166 h 222"/>
                    <a:gd name="T30" fmla="*/ 452 w 534"/>
                    <a:gd name="T31" fmla="*/ 193 h 222"/>
                    <a:gd name="T32" fmla="*/ 472 w 534"/>
                    <a:gd name="T33" fmla="*/ 205 h 222"/>
                    <a:gd name="T34" fmla="*/ 482 w 534"/>
                    <a:gd name="T35" fmla="*/ 210 h 222"/>
                    <a:gd name="T36" fmla="*/ 497 w 534"/>
                    <a:gd name="T37" fmla="*/ 210 h 222"/>
                    <a:gd name="T38" fmla="*/ 518 w 534"/>
                    <a:gd name="T39" fmla="*/ 216 h 222"/>
                    <a:gd name="T40" fmla="*/ 533 w 534"/>
                    <a:gd name="T41" fmla="*/ 221 h 222"/>
                    <a:gd name="T42" fmla="*/ 10 w 534"/>
                    <a:gd name="T43" fmla="*/ 221 h 222"/>
                    <a:gd name="T44" fmla="*/ 533 w 534"/>
                    <a:gd name="T45" fmla="*/ 22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34" h="222">
                      <a:moveTo>
                        <a:pt x="0" y="221"/>
                      </a:moveTo>
                      <a:lnTo>
                        <a:pt x="25" y="221"/>
                      </a:lnTo>
                      <a:lnTo>
                        <a:pt x="76" y="193"/>
                      </a:lnTo>
                      <a:lnTo>
                        <a:pt x="117" y="160"/>
                      </a:lnTo>
                      <a:lnTo>
                        <a:pt x="147" y="132"/>
                      </a:lnTo>
                      <a:lnTo>
                        <a:pt x="173" y="99"/>
                      </a:lnTo>
                      <a:lnTo>
                        <a:pt x="218" y="39"/>
                      </a:lnTo>
                      <a:lnTo>
                        <a:pt x="249" y="11"/>
                      </a:lnTo>
                      <a:lnTo>
                        <a:pt x="269" y="0"/>
                      </a:lnTo>
                      <a:lnTo>
                        <a:pt x="289" y="5"/>
                      </a:lnTo>
                      <a:lnTo>
                        <a:pt x="300" y="16"/>
                      </a:lnTo>
                      <a:lnTo>
                        <a:pt x="345" y="61"/>
                      </a:lnTo>
                      <a:lnTo>
                        <a:pt x="371" y="99"/>
                      </a:lnTo>
                      <a:lnTo>
                        <a:pt x="406" y="149"/>
                      </a:lnTo>
                      <a:lnTo>
                        <a:pt x="431" y="166"/>
                      </a:lnTo>
                      <a:lnTo>
                        <a:pt x="452" y="193"/>
                      </a:lnTo>
                      <a:lnTo>
                        <a:pt x="472" y="205"/>
                      </a:lnTo>
                      <a:lnTo>
                        <a:pt x="482" y="210"/>
                      </a:lnTo>
                      <a:lnTo>
                        <a:pt x="497" y="210"/>
                      </a:lnTo>
                      <a:lnTo>
                        <a:pt x="518" y="216"/>
                      </a:lnTo>
                      <a:lnTo>
                        <a:pt x="533" y="221"/>
                      </a:lnTo>
                      <a:lnTo>
                        <a:pt x="10" y="221"/>
                      </a:lnTo>
                      <a:lnTo>
                        <a:pt x="533" y="221"/>
                      </a:lnTo>
                    </a:path>
                  </a:pathLst>
                </a:custGeom>
                <a:solidFill>
                  <a:srgbClr val="00DFCA"/>
                </a:solidFill>
                <a:ln w="25400" cap="rnd" cmpd="sng">
                  <a:solidFill>
                    <a:srgbClr val="00DFCA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a typeface="ＭＳ Ｐゴシック" charset="0"/>
                  </a:endParaRPr>
                </a:p>
              </p:txBody>
            </p:sp>
            <p:sp>
              <p:nvSpPr>
                <p:cNvPr id="15" name="Freeform 10"/>
                <p:cNvSpPr>
                  <a:spLocks/>
                </p:cNvSpPr>
                <p:nvPr/>
              </p:nvSpPr>
              <p:spPr bwMode="auto">
                <a:xfrm>
                  <a:off x="4235" y="1166"/>
                  <a:ext cx="1371" cy="373"/>
                </a:xfrm>
                <a:custGeom>
                  <a:avLst/>
                  <a:gdLst>
                    <a:gd name="T0" fmla="*/ 34 w 1371"/>
                    <a:gd name="T1" fmla="*/ 188 h 373"/>
                    <a:gd name="T2" fmla="*/ 75 w 1371"/>
                    <a:gd name="T3" fmla="*/ 188 h 373"/>
                    <a:gd name="T4" fmla="*/ 109 w 1371"/>
                    <a:gd name="T5" fmla="*/ 184 h 373"/>
                    <a:gd name="T6" fmla="*/ 143 w 1371"/>
                    <a:gd name="T7" fmla="*/ 174 h 373"/>
                    <a:gd name="T8" fmla="*/ 172 w 1371"/>
                    <a:gd name="T9" fmla="*/ 160 h 373"/>
                    <a:gd name="T10" fmla="*/ 195 w 1371"/>
                    <a:gd name="T11" fmla="*/ 143 h 373"/>
                    <a:gd name="T12" fmla="*/ 218 w 1371"/>
                    <a:gd name="T13" fmla="*/ 126 h 373"/>
                    <a:gd name="T14" fmla="*/ 235 w 1371"/>
                    <a:gd name="T15" fmla="*/ 109 h 373"/>
                    <a:gd name="T16" fmla="*/ 258 w 1371"/>
                    <a:gd name="T17" fmla="*/ 99 h 373"/>
                    <a:gd name="T18" fmla="*/ 281 w 1371"/>
                    <a:gd name="T19" fmla="*/ 89 h 373"/>
                    <a:gd name="T20" fmla="*/ 321 w 1371"/>
                    <a:gd name="T21" fmla="*/ 89 h 373"/>
                    <a:gd name="T22" fmla="*/ 350 w 1371"/>
                    <a:gd name="T23" fmla="*/ 109 h 373"/>
                    <a:gd name="T24" fmla="*/ 373 w 1371"/>
                    <a:gd name="T25" fmla="*/ 133 h 373"/>
                    <a:gd name="T26" fmla="*/ 390 w 1371"/>
                    <a:gd name="T27" fmla="*/ 160 h 373"/>
                    <a:gd name="T28" fmla="*/ 407 w 1371"/>
                    <a:gd name="T29" fmla="*/ 195 h 373"/>
                    <a:gd name="T30" fmla="*/ 430 w 1371"/>
                    <a:gd name="T31" fmla="*/ 229 h 373"/>
                    <a:gd name="T32" fmla="*/ 447 w 1371"/>
                    <a:gd name="T33" fmla="*/ 263 h 373"/>
                    <a:gd name="T34" fmla="*/ 464 w 1371"/>
                    <a:gd name="T35" fmla="*/ 294 h 373"/>
                    <a:gd name="T36" fmla="*/ 487 w 1371"/>
                    <a:gd name="T37" fmla="*/ 321 h 373"/>
                    <a:gd name="T38" fmla="*/ 504 w 1371"/>
                    <a:gd name="T39" fmla="*/ 345 h 373"/>
                    <a:gd name="T40" fmla="*/ 527 w 1371"/>
                    <a:gd name="T41" fmla="*/ 362 h 373"/>
                    <a:gd name="T42" fmla="*/ 556 w 1371"/>
                    <a:gd name="T43" fmla="*/ 372 h 373"/>
                    <a:gd name="T44" fmla="*/ 585 w 1371"/>
                    <a:gd name="T45" fmla="*/ 358 h 373"/>
                    <a:gd name="T46" fmla="*/ 608 w 1371"/>
                    <a:gd name="T47" fmla="*/ 334 h 373"/>
                    <a:gd name="T48" fmla="*/ 625 w 1371"/>
                    <a:gd name="T49" fmla="*/ 311 h 373"/>
                    <a:gd name="T50" fmla="*/ 648 w 1371"/>
                    <a:gd name="T51" fmla="*/ 276 h 373"/>
                    <a:gd name="T52" fmla="*/ 665 w 1371"/>
                    <a:gd name="T53" fmla="*/ 239 h 373"/>
                    <a:gd name="T54" fmla="*/ 682 w 1371"/>
                    <a:gd name="T55" fmla="*/ 201 h 373"/>
                    <a:gd name="T56" fmla="*/ 699 w 1371"/>
                    <a:gd name="T57" fmla="*/ 160 h 373"/>
                    <a:gd name="T58" fmla="*/ 722 w 1371"/>
                    <a:gd name="T59" fmla="*/ 123 h 373"/>
                    <a:gd name="T60" fmla="*/ 739 w 1371"/>
                    <a:gd name="T61" fmla="*/ 85 h 373"/>
                    <a:gd name="T62" fmla="*/ 757 w 1371"/>
                    <a:gd name="T63" fmla="*/ 55 h 373"/>
                    <a:gd name="T64" fmla="*/ 780 w 1371"/>
                    <a:gd name="T65" fmla="*/ 31 h 373"/>
                    <a:gd name="T66" fmla="*/ 797 w 1371"/>
                    <a:gd name="T67" fmla="*/ 10 h 373"/>
                    <a:gd name="T68" fmla="*/ 820 w 1371"/>
                    <a:gd name="T69" fmla="*/ 0 h 373"/>
                    <a:gd name="T70" fmla="*/ 854 w 1371"/>
                    <a:gd name="T71" fmla="*/ 10 h 373"/>
                    <a:gd name="T72" fmla="*/ 877 w 1371"/>
                    <a:gd name="T73" fmla="*/ 27 h 373"/>
                    <a:gd name="T74" fmla="*/ 894 w 1371"/>
                    <a:gd name="T75" fmla="*/ 51 h 373"/>
                    <a:gd name="T76" fmla="*/ 911 w 1371"/>
                    <a:gd name="T77" fmla="*/ 78 h 373"/>
                    <a:gd name="T78" fmla="*/ 934 w 1371"/>
                    <a:gd name="T79" fmla="*/ 113 h 373"/>
                    <a:gd name="T80" fmla="*/ 952 w 1371"/>
                    <a:gd name="T81" fmla="*/ 147 h 373"/>
                    <a:gd name="T82" fmla="*/ 969 w 1371"/>
                    <a:gd name="T83" fmla="*/ 184 h 373"/>
                    <a:gd name="T84" fmla="*/ 992 w 1371"/>
                    <a:gd name="T85" fmla="*/ 222 h 373"/>
                    <a:gd name="T86" fmla="*/ 1009 w 1371"/>
                    <a:gd name="T87" fmla="*/ 259 h 373"/>
                    <a:gd name="T88" fmla="*/ 1026 w 1371"/>
                    <a:gd name="T89" fmla="*/ 294 h 373"/>
                    <a:gd name="T90" fmla="*/ 1043 w 1371"/>
                    <a:gd name="T91" fmla="*/ 321 h 373"/>
                    <a:gd name="T92" fmla="*/ 1066 w 1371"/>
                    <a:gd name="T93" fmla="*/ 345 h 373"/>
                    <a:gd name="T94" fmla="*/ 1089 w 1371"/>
                    <a:gd name="T95" fmla="*/ 365 h 373"/>
                    <a:gd name="T96" fmla="*/ 1124 w 1371"/>
                    <a:gd name="T97" fmla="*/ 372 h 373"/>
                    <a:gd name="T98" fmla="*/ 1146 w 1371"/>
                    <a:gd name="T99" fmla="*/ 362 h 373"/>
                    <a:gd name="T100" fmla="*/ 1164 w 1371"/>
                    <a:gd name="T101" fmla="*/ 345 h 373"/>
                    <a:gd name="T102" fmla="*/ 1181 w 1371"/>
                    <a:gd name="T103" fmla="*/ 321 h 373"/>
                    <a:gd name="T104" fmla="*/ 1204 w 1371"/>
                    <a:gd name="T105" fmla="*/ 290 h 373"/>
                    <a:gd name="T106" fmla="*/ 1221 w 1371"/>
                    <a:gd name="T107" fmla="*/ 253 h 373"/>
                    <a:gd name="T108" fmla="*/ 1238 w 1371"/>
                    <a:gd name="T109" fmla="*/ 215 h 373"/>
                    <a:gd name="T110" fmla="*/ 1255 w 1371"/>
                    <a:gd name="T111" fmla="*/ 174 h 373"/>
                    <a:gd name="T112" fmla="*/ 1278 w 1371"/>
                    <a:gd name="T113" fmla="*/ 137 h 373"/>
                    <a:gd name="T114" fmla="*/ 1295 w 1371"/>
                    <a:gd name="T115" fmla="*/ 99 h 373"/>
                    <a:gd name="T116" fmla="*/ 1313 w 1371"/>
                    <a:gd name="T117" fmla="*/ 65 h 373"/>
                    <a:gd name="T118" fmla="*/ 1330 w 1371"/>
                    <a:gd name="T119" fmla="*/ 38 h 373"/>
                    <a:gd name="T120" fmla="*/ 1353 w 1371"/>
                    <a:gd name="T121" fmla="*/ 17 h 3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371" h="373">
                      <a:moveTo>
                        <a:pt x="0" y="188"/>
                      </a:moveTo>
                      <a:lnTo>
                        <a:pt x="6" y="188"/>
                      </a:lnTo>
                      <a:lnTo>
                        <a:pt x="11" y="188"/>
                      </a:lnTo>
                      <a:lnTo>
                        <a:pt x="17" y="188"/>
                      </a:lnTo>
                      <a:lnTo>
                        <a:pt x="23" y="188"/>
                      </a:lnTo>
                      <a:lnTo>
                        <a:pt x="29" y="188"/>
                      </a:lnTo>
                      <a:lnTo>
                        <a:pt x="34" y="188"/>
                      </a:lnTo>
                      <a:lnTo>
                        <a:pt x="40" y="188"/>
                      </a:lnTo>
                      <a:lnTo>
                        <a:pt x="46" y="188"/>
                      </a:lnTo>
                      <a:lnTo>
                        <a:pt x="52" y="188"/>
                      </a:lnTo>
                      <a:lnTo>
                        <a:pt x="57" y="188"/>
                      </a:lnTo>
                      <a:lnTo>
                        <a:pt x="63" y="188"/>
                      </a:lnTo>
                      <a:lnTo>
                        <a:pt x="69" y="188"/>
                      </a:lnTo>
                      <a:lnTo>
                        <a:pt x="75" y="188"/>
                      </a:lnTo>
                      <a:lnTo>
                        <a:pt x="75" y="184"/>
                      </a:lnTo>
                      <a:lnTo>
                        <a:pt x="80" y="184"/>
                      </a:lnTo>
                      <a:lnTo>
                        <a:pt x="86" y="184"/>
                      </a:lnTo>
                      <a:lnTo>
                        <a:pt x="92" y="184"/>
                      </a:lnTo>
                      <a:lnTo>
                        <a:pt x="97" y="184"/>
                      </a:lnTo>
                      <a:lnTo>
                        <a:pt x="103" y="184"/>
                      </a:lnTo>
                      <a:lnTo>
                        <a:pt x="109" y="184"/>
                      </a:lnTo>
                      <a:lnTo>
                        <a:pt x="115" y="184"/>
                      </a:lnTo>
                      <a:lnTo>
                        <a:pt x="115" y="181"/>
                      </a:lnTo>
                      <a:lnTo>
                        <a:pt x="120" y="181"/>
                      </a:lnTo>
                      <a:lnTo>
                        <a:pt x="126" y="181"/>
                      </a:lnTo>
                      <a:lnTo>
                        <a:pt x="132" y="177"/>
                      </a:lnTo>
                      <a:lnTo>
                        <a:pt x="138" y="177"/>
                      </a:lnTo>
                      <a:lnTo>
                        <a:pt x="143" y="174"/>
                      </a:lnTo>
                      <a:lnTo>
                        <a:pt x="149" y="174"/>
                      </a:lnTo>
                      <a:lnTo>
                        <a:pt x="149" y="171"/>
                      </a:lnTo>
                      <a:lnTo>
                        <a:pt x="155" y="171"/>
                      </a:lnTo>
                      <a:lnTo>
                        <a:pt x="155" y="167"/>
                      </a:lnTo>
                      <a:lnTo>
                        <a:pt x="161" y="167"/>
                      </a:lnTo>
                      <a:lnTo>
                        <a:pt x="166" y="164"/>
                      </a:lnTo>
                      <a:lnTo>
                        <a:pt x="172" y="160"/>
                      </a:lnTo>
                      <a:lnTo>
                        <a:pt x="178" y="157"/>
                      </a:lnTo>
                      <a:lnTo>
                        <a:pt x="183" y="154"/>
                      </a:lnTo>
                      <a:lnTo>
                        <a:pt x="183" y="150"/>
                      </a:lnTo>
                      <a:lnTo>
                        <a:pt x="189" y="150"/>
                      </a:lnTo>
                      <a:lnTo>
                        <a:pt x="189" y="147"/>
                      </a:lnTo>
                      <a:lnTo>
                        <a:pt x="195" y="147"/>
                      </a:lnTo>
                      <a:lnTo>
                        <a:pt x="195" y="143"/>
                      </a:lnTo>
                      <a:lnTo>
                        <a:pt x="195" y="140"/>
                      </a:lnTo>
                      <a:lnTo>
                        <a:pt x="201" y="140"/>
                      </a:lnTo>
                      <a:lnTo>
                        <a:pt x="201" y="137"/>
                      </a:lnTo>
                      <a:lnTo>
                        <a:pt x="206" y="137"/>
                      </a:lnTo>
                      <a:lnTo>
                        <a:pt x="206" y="133"/>
                      </a:lnTo>
                      <a:lnTo>
                        <a:pt x="212" y="130"/>
                      </a:lnTo>
                      <a:lnTo>
                        <a:pt x="218" y="126"/>
                      </a:lnTo>
                      <a:lnTo>
                        <a:pt x="218" y="123"/>
                      </a:lnTo>
                      <a:lnTo>
                        <a:pt x="224" y="123"/>
                      </a:lnTo>
                      <a:lnTo>
                        <a:pt x="224" y="119"/>
                      </a:lnTo>
                      <a:lnTo>
                        <a:pt x="229" y="119"/>
                      </a:lnTo>
                      <a:lnTo>
                        <a:pt x="229" y="116"/>
                      </a:lnTo>
                      <a:lnTo>
                        <a:pt x="235" y="113"/>
                      </a:lnTo>
                      <a:lnTo>
                        <a:pt x="235" y="109"/>
                      </a:lnTo>
                      <a:lnTo>
                        <a:pt x="241" y="109"/>
                      </a:lnTo>
                      <a:lnTo>
                        <a:pt x="241" y="106"/>
                      </a:lnTo>
                      <a:lnTo>
                        <a:pt x="246" y="106"/>
                      </a:lnTo>
                      <a:lnTo>
                        <a:pt x="246" y="102"/>
                      </a:lnTo>
                      <a:lnTo>
                        <a:pt x="252" y="102"/>
                      </a:lnTo>
                      <a:lnTo>
                        <a:pt x="252" y="99"/>
                      </a:lnTo>
                      <a:lnTo>
                        <a:pt x="258" y="99"/>
                      </a:lnTo>
                      <a:lnTo>
                        <a:pt x="258" y="96"/>
                      </a:lnTo>
                      <a:lnTo>
                        <a:pt x="264" y="96"/>
                      </a:lnTo>
                      <a:lnTo>
                        <a:pt x="264" y="92"/>
                      </a:lnTo>
                      <a:lnTo>
                        <a:pt x="269" y="92"/>
                      </a:lnTo>
                      <a:lnTo>
                        <a:pt x="275" y="92"/>
                      </a:lnTo>
                      <a:lnTo>
                        <a:pt x="275" y="89"/>
                      </a:lnTo>
                      <a:lnTo>
                        <a:pt x="281" y="89"/>
                      </a:lnTo>
                      <a:lnTo>
                        <a:pt x="287" y="85"/>
                      </a:lnTo>
                      <a:lnTo>
                        <a:pt x="292" y="85"/>
                      </a:lnTo>
                      <a:lnTo>
                        <a:pt x="298" y="85"/>
                      </a:lnTo>
                      <a:lnTo>
                        <a:pt x="304" y="85"/>
                      </a:lnTo>
                      <a:lnTo>
                        <a:pt x="310" y="85"/>
                      </a:lnTo>
                      <a:lnTo>
                        <a:pt x="315" y="89"/>
                      </a:lnTo>
                      <a:lnTo>
                        <a:pt x="321" y="89"/>
                      </a:lnTo>
                      <a:lnTo>
                        <a:pt x="321" y="92"/>
                      </a:lnTo>
                      <a:lnTo>
                        <a:pt x="327" y="92"/>
                      </a:lnTo>
                      <a:lnTo>
                        <a:pt x="332" y="96"/>
                      </a:lnTo>
                      <a:lnTo>
                        <a:pt x="338" y="99"/>
                      </a:lnTo>
                      <a:lnTo>
                        <a:pt x="344" y="102"/>
                      </a:lnTo>
                      <a:lnTo>
                        <a:pt x="350" y="106"/>
                      </a:lnTo>
                      <a:lnTo>
                        <a:pt x="350" y="109"/>
                      </a:lnTo>
                      <a:lnTo>
                        <a:pt x="355" y="113"/>
                      </a:lnTo>
                      <a:lnTo>
                        <a:pt x="361" y="116"/>
                      </a:lnTo>
                      <a:lnTo>
                        <a:pt x="361" y="119"/>
                      </a:lnTo>
                      <a:lnTo>
                        <a:pt x="361" y="123"/>
                      </a:lnTo>
                      <a:lnTo>
                        <a:pt x="367" y="126"/>
                      </a:lnTo>
                      <a:lnTo>
                        <a:pt x="367" y="130"/>
                      </a:lnTo>
                      <a:lnTo>
                        <a:pt x="373" y="133"/>
                      </a:lnTo>
                      <a:lnTo>
                        <a:pt x="373" y="137"/>
                      </a:lnTo>
                      <a:lnTo>
                        <a:pt x="378" y="140"/>
                      </a:lnTo>
                      <a:lnTo>
                        <a:pt x="378" y="143"/>
                      </a:lnTo>
                      <a:lnTo>
                        <a:pt x="384" y="150"/>
                      </a:lnTo>
                      <a:lnTo>
                        <a:pt x="384" y="154"/>
                      </a:lnTo>
                      <a:lnTo>
                        <a:pt x="390" y="157"/>
                      </a:lnTo>
                      <a:lnTo>
                        <a:pt x="390" y="160"/>
                      </a:lnTo>
                      <a:lnTo>
                        <a:pt x="396" y="164"/>
                      </a:lnTo>
                      <a:lnTo>
                        <a:pt x="396" y="171"/>
                      </a:lnTo>
                      <a:lnTo>
                        <a:pt x="401" y="174"/>
                      </a:lnTo>
                      <a:lnTo>
                        <a:pt x="401" y="177"/>
                      </a:lnTo>
                      <a:lnTo>
                        <a:pt x="401" y="184"/>
                      </a:lnTo>
                      <a:lnTo>
                        <a:pt x="407" y="188"/>
                      </a:lnTo>
                      <a:lnTo>
                        <a:pt x="407" y="195"/>
                      </a:lnTo>
                      <a:lnTo>
                        <a:pt x="413" y="198"/>
                      </a:lnTo>
                      <a:lnTo>
                        <a:pt x="413" y="201"/>
                      </a:lnTo>
                      <a:lnTo>
                        <a:pt x="418" y="208"/>
                      </a:lnTo>
                      <a:lnTo>
                        <a:pt x="418" y="212"/>
                      </a:lnTo>
                      <a:lnTo>
                        <a:pt x="424" y="218"/>
                      </a:lnTo>
                      <a:lnTo>
                        <a:pt x="424" y="222"/>
                      </a:lnTo>
                      <a:lnTo>
                        <a:pt x="430" y="229"/>
                      </a:lnTo>
                      <a:lnTo>
                        <a:pt x="430" y="232"/>
                      </a:lnTo>
                      <a:lnTo>
                        <a:pt x="436" y="239"/>
                      </a:lnTo>
                      <a:lnTo>
                        <a:pt x="436" y="242"/>
                      </a:lnTo>
                      <a:lnTo>
                        <a:pt x="441" y="246"/>
                      </a:lnTo>
                      <a:lnTo>
                        <a:pt x="441" y="253"/>
                      </a:lnTo>
                      <a:lnTo>
                        <a:pt x="447" y="256"/>
                      </a:lnTo>
                      <a:lnTo>
                        <a:pt x="447" y="263"/>
                      </a:lnTo>
                      <a:lnTo>
                        <a:pt x="447" y="266"/>
                      </a:lnTo>
                      <a:lnTo>
                        <a:pt x="453" y="273"/>
                      </a:lnTo>
                      <a:lnTo>
                        <a:pt x="453" y="276"/>
                      </a:lnTo>
                      <a:lnTo>
                        <a:pt x="459" y="280"/>
                      </a:lnTo>
                      <a:lnTo>
                        <a:pt x="459" y="287"/>
                      </a:lnTo>
                      <a:lnTo>
                        <a:pt x="464" y="290"/>
                      </a:lnTo>
                      <a:lnTo>
                        <a:pt x="464" y="294"/>
                      </a:lnTo>
                      <a:lnTo>
                        <a:pt x="470" y="297"/>
                      </a:lnTo>
                      <a:lnTo>
                        <a:pt x="470" y="304"/>
                      </a:lnTo>
                      <a:lnTo>
                        <a:pt x="476" y="307"/>
                      </a:lnTo>
                      <a:lnTo>
                        <a:pt x="476" y="311"/>
                      </a:lnTo>
                      <a:lnTo>
                        <a:pt x="482" y="314"/>
                      </a:lnTo>
                      <a:lnTo>
                        <a:pt x="482" y="317"/>
                      </a:lnTo>
                      <a:lnTo>
                        <a:pt x="487" y="321"/>
                      </a:lnTo>
                      <a:lnTo>
                        <a:pt x="487" y="328"/>
                      </a:lnTo>
                      <a:lnTo>
                        <a:pt x="487" y="331"/>
                      </a:lnTo>
                      <a:lnTo>
                        <a:pt x="493" y="334"/>
                      </a:lnTo>
                      <a:lnTo>
                        <a:pt x="493" y="338"/>
                      </a:lnTo>
                      <a:lnTo>
                        <a:pt x="499" y="338"/>
                      </a:lnTo>
                      <a:lnTo>
                        <a:pt x="499" y="341"/>
                      </a:lnTo>
                      <a:lnTo>
                        <a:pt x="504" y="345"/>
                      </a:lnTo>
                      <a:lnTo>
                        <a:pt x="504" y="348"/>
                      </a:lnTo>
                      <a:lnTo>
                        <a:pt x="510" y="352"/>
                      </a:lnTo>
                      <a:lnTo>
                        <a:pt x="516" y="355"/>
                      </a:lnTo>
                      <a:lnTo>
                        <a:pt x="516" y="358"/>
                      </a:lnTo>
                      <a:lnTo>
                        <a:pt x="522" y="358"/>
                      </a:lnTo>
                      <a:lnTo>
                        <a:pt x="522" y="362"/>
                      </a:lnTo>
                      <a:lnTo>
                        <a:pt x="527" y="362"/>
                      </a:lnTo>
                      <a:lnTo>
                        <a:pt x="527" y="365"/>
                      </a:lnTo>
                      <a:lnTo>
                        <a:pt x="533" y="365"/>
                      </a:lnTo>
                      <a:lnTo>
                        <a:pt x="533" y="369"/>
                      </a:lnTo>
                      <a:lnTo>
                        <a:pt x="539" y="369"/>
                      </a:lnTo>
                      <a:lnTo>
                        <a:pt x="545" y="372"/>
                      </a:lnTo>
                      <a:lnTo>
                        <a:pt x="550" y="372"/>
                      </a:lnTo>
                      <a:lnTo>
                        <a:pt x="556" y="372"/>
                      </a:lnTo>
                      <a:lnTo>
                        <a:pt x="562" y="372"/>
                      </a:lnTo>
                      <a:lnTo>
                        <a:pt x="567" y="369"/>
                      </a:lnTo>
                      <a:lnTo>
                        <a:pt x="573" y="369"/>
                      </a:lnTo>
                      <a:lnTo>
                        <a:pt x="573" y="365"/>
                      </a:lnTo>
                      <a:lnTo>
                        <a:pt x="579" y="365"/>
                      </a:lnTo>
                      <a:lnTo>
                        <a:pt x="579" y="362"/>
                      </a:lnTo>
                      <a:lnTo>
                        <a:pt x="585" y="358"/>
                      </a:lnTo>
                      <a:lnTo>
                        <a:pt x="590" y="355"/>
                      </a:lnTo>
                      <a:lnTo>
                        <a:pt x="596" y="352"/>
                      </a:lnTo>
                      <a:lnTo>
                        <a:pt x="596" y="348"/>
                      </a:lnTo>
                      <a:lnTo>
                        <a:pt x="602" y="345"/>
                      </a:lnTo>
                      <a:lnTo>
                        <a:pt x="602" y="341"/>
                      </a:lnTo>
                      <a:lnTo>
                        <a:pt x="608" y="338"/>
                      </a:lnTo>
                      <a:lnTo>
                        <a:pt x="608" y="334"/>
                      </a:lnTo>
                      <a:lnTo>
                        <a:pt x="613" y="331"/>
                      </a:lnTo>
                      <a:lnTo>
                        <a:pt x="613" y="328"/>
                      </a:lnTo>
                      <a:lnTo>
                        <a:pt x="613" y="324"/>
                      </a:lnTo>
                      <a:lnTo>
                        <a:pt x="619" y="321"/>
                      </a:lnTo>
                      <a:lnTo>
                        <a:pt x="619" y="317"/>
                      </a:lnTo>
                      <a:lnTo>
                        <a:pt x="625" y="314"/>
                      </a:lnTo>
                      <a:lnTo>
                        <a:pt x="625" y="311"/>
                      </a:lnTo>
                      <a:lnTo>
                        <a:pt x="631" y="304"/>
                      </a:lnTo>
                      <a:lnTo>
                        <a:pt x="631" y="300"/>
                      </a:lnTo>
                      <a:lnTo>
                        <a:pt x="636" y="297"/>
                      </a:lnTo>
                      <a:lnTo>
                        <a:pt x="636" y="290"/>
                      </a:lnTo>
                      <a:lnTo>
                        <a:pt x="642" y="287"/>
                      </a:lnTo>
                      <a:lnTo>
                        <a:pt x="642" y="283"/>
                      </a:lnTo>
                      <a:lnTo>
                        <a:pt x="648" y="276"/>
                      </a:lnTo>
                      <a:lnTo>
                        <a:pt x="648" y="273"/>
                      </a:lnTo>
                      <a:lnTo>
                        <a:pt x="653" y="266"/>
                      </a:lnTo>
                      <a:lnTo>
                        <a:pt x="653" y="263"/>
                      </a:lnTo>
                      <a:lnTo>
                        <a:pt x="659" y="256"/>
                      </a:lnTo>
                      <a:lnTo>
                        <a:pt x="659" y="249"/>
                      </a:lnTo>
                      <a:lnTo>
                        <a:pt x="659" y="246"/>
                      </a:lnTo>
                      <a:lnTo>
                        <a:pt x="665" y="239"/>
                      </a:lnTo>
                      <a:lnTo>
                        <a:pt x="665" y="235"/>
                      </a:lnTo>
                      <a:lnTo>
                        <a:pt x="671" y="229"/>
                      </a:lnTo>
                      <a:lnTo>
                        <a:pt x="671" y="222"/>
                      </a:lnTo>
                      <a:lnTo>
                        <a:pt x="676" y="218"/>
                      </a:lnTo>
                      <a:lnTo>
                        <a:pt x="676" y="212"/>
                      </a:lnTo>
                      <a:lnTo>
                        <a:pt x="682" y="205"/>
                      </a:lnTo>
                      <a:lnTo>
                        <a:pt x="682" y="201"/>
                      </a:lnTo>
                      <a:lnTo>
                        <a:pt x="688" y="195"/>
                      </a:lnTo>
                      <a:lnTo>
                        <a:pt x="688" y="188"/>
                      </a:lnTo>
                      <a:lnTo>
                        <a:pt x="694" y="184"/>
                      </a:lnTo>
                      <a:lnTo>
                        <a:pt x="694" y="177"/>
                      </a:lnTo>
                      <a:lnTo>
                        <a:pt x="699" y="171"/>
                      </a:lnTo>
                      <a:lnTo>
                        <a:pt x="699" y="167"/>
                      </a:lnTo>
                      <a:lnTo>
                        <a:pt x="699" y="160"/>
                      </a:lnTo>
                      <a:lnTo>
                        <a:pt x="705" y="154"/>
                      </a:lnTo>
                      <a:lnTo>
                        <a:pt x="705" y="150"/>
                      </a:lnTo>
                      <a:lnTo>
                        <a:pt x="711" y="143"/>
                      </a:lnTo>
                      <a:lnTo>
                        <a:pt x="711" y="137"/>
                      </a:lnTo>
                      <a:lnTo>
                        <a:pt x="717" y="133"/>
                      </a:lnTo>
                      <a:lnTo>
                        <a:pt x="717" y="126"/>
                      </a:lnTo>
                      <a:lnTo>
                        <a:pt x="722" y="123"/>
                      </a:lnTo>
                      <a:lnTo>
                        <a:pt x="722" y="116"/>
                      </a:lnTo>
                      <a:lnTo>
                        <a:pt x="728" y="109"/>
                      </a:lnTo>
                      <a:lnTo>
                        <a:pt x="728" y="106"/>
                      </a:lnTo>
                      <a:lnTo>
                        <a:pt x="734" y="99"/>
                      </a:lnTo>
                      <a:lnTo>
                        <a:pt x="734" y="96"/>
                      </a:lnTo>
                      <a:lnTo>
                        <a:pt x="739" y="92"/>
                      </a:lnTo>
                      <a:lnTo>
                        <a:pt x="739" y="85"/>
                      </a:lnTo>
                      <a:lnTo>
                        <a:pt x="739" y="82"/>
                      </a:lnTo>
                      <a:lnTo>
                        <a:pt x="745" y="75"/>
                      </a:lnTo>
                      <a:lnTo>
                        <a:pt x="745" y="72"/>
                      </a:lnTo>
                      <a:lnTo>
                        <a:pt x="751" y="68"/>
                      </a:lnTo>
                      <a:lnTo>
                        <a:pt x="751" y="61"/>
                      </a:lnTo>
                      <a:lnTo>
                        <a:pt x="757" y="58"/>
                      </a:lnTo>
                      <a:lnTo>
                        <a:pt x="757" y="55"/>
                      </a:lnTo>
                      <a:lnTo>
                        <a:pt x="762" y="51"/>
                      </a:lnTo>
                      <a:lnTo>
                        <a:pt x="762" y="48"/>
                      </a:lnTo>
                      <a:lnTo>
                        <a:pt x="768" y="44"/>
                      </a:lnTo>
                      <a:lnTo>
                        <a:pt x="768" y="41"/>
                      </a:lnTo>
                      <a:lnTo>
                        <a:pt x="774" y="38"/>
                      </a:lnTo>
                      <a:lnTo>
                        <a:pt x="774" y="34"/>
                      </a:lnTo>
                      <a:lnTo>
                        <a:pt x="780" y="31"/>
                      </a:lnTo>
                      <a:lnTo>
                        <a:pt x="780" y="27"/>
                      </a:lnTo>
                      <a:lnTo>
                        <a:pt x="785" y="24"/>
                      </a:lnTo>
                      <a:lnTo>
                        <a:pt x="785" y="20"/>
                      </a:lnTo>
                      <a:lnTo>
                        <a:pt x="791" y="17"/>
                      </a:lnTo>
                      <a:lnTo>
                        <a:pt x="791" y="14"/>
                      </a:lnTo>
                      <a:lnTo>
                        <a:pt x="797" y="14"/>
                      </a:lnTo>
                      <a:lnTo>
                        <a:pt x="797" y="10"/>
                      </a:lnTo>
                      <a:lnTo>
                        <a:pt x="803" y="10"/>
                      </a:lnTo>
                      <a:lnTo>
                        <a:pt x="803" y="7"/>
                      </a:lnTo>
                      <a:lnTo>
                        <a:pt x="808" y="7"/>
                      </a:lnTo>
                      <a:lnTo>
                        <a:pt x="808" y="3"/>
                      </a:lnTo>
                      <a:lnTo>
                        <a:pt x="814" y="3"/>
                      </a:lnTo>
                      <a:lnTo>
                        <a:pt x="820" y="3"/>
                      </a:lnTo>
                      <a:lnTo>
                        <a:pt x="820" y="0"/>
                      </a:lnTo>
                      <a:lnTo>
                        <a:pt x="825" y="0"/>
                      </a:lnTo>
                      <a:lnTo>
                        <a:pt x="831" y="0"/>
                      </a:lnTo>
                      <a:lnTo>
                        <a:pt x="837" y="3"/>
                      </a:lnTo>
                      <a:lnTo>
                        <a:pt x="843" y="3"/>
                      </a:lnTo>
                      <a:lnTo>
                        <a:pt x="848" y="7"/>
                      </a:lnTo>
                      <a:lnTo>
                        <a:pt x="854" y="7"/>
                      </a:lnTo>
                      <a:lnTo>
                        <a:pt x="854" y="10"/>
                      </a:lnTo>
                      <a:lnTo>
                        <a:pt x="860" y="10"/>
                      </a:lnTo>
                      <a:lnTo>
                        <a:pt x="860" y="14"/>
                      </a:lnTo>
                      <a:lnTo>
                        <a:pt x="866" y="14"/>
                      </a:lnTo>
                      <a:lnTo>
                        <a:pt x="866" y="17"/>
                      </a:lnTo>
                      <a:lnTo>
                        <a:pt x="866" y="20"/>
                      </a:lnTo>
                      <a:lnTo>
                        <a:pt x="871" y="24"/>
                      </a:lnTo>
                      <a:lnTo>
                        <a:pt x="877" y="27"/>
                      </a:lnTo>
                      <a:lnTo>
                        <a:pt x="877" y="31"/>
                      </a:lnTo>
                      <a:lnTo>
                        <a:pt x="883" y="34"/>
                      </a:lnTo>
                      <a:lnTo>
                        <a:pt x="883" y="38"/>
                      </a:lnTo>
                      <a:lnTo>
                        <a:pt x="888" y="41"/>
                      </a:lnTo>
                      <a:lnTo>
                        <a:pt x="888" y="44"/>
                      </a:lnTo>
                      <a:lnTo>
                        <a:pt x="894" y="48"/>
                      </a:lnTo>
                      <a:lnTo>
                        <a:pt x="894" y="51"/>
                      </a:lnTo>
                      <a:lnTo>
                        <a:pt x="900" y="55"/>
                      </a:lnTo>
                      <a:lnTo>
                        <a:pt x="900" y="58"/>
                      </a:lnTo>
                      <a:lnTo>
                        <a:pt x="906" y="61"/>
                      </a:lnTo>
                      <a:lnTo>
                        <a:pt x="906" y="65"/>
                      </a:lnTo>
                      <a:lnTo>
                        <a:pt x="911" y="72"/>
                      </a:lnTo>
                      <a:lnTo>
                        <a:pt x="911" y="75"/>
                      </a:lnTo>
                      <a:lnTo>
                        <a:pt x="911" y="78"/>
                      </a:lnTo>
                      <a:lnTo>
                        <a:pt x="917" y="82"/>
                      </a:lnTo>
                      <a:lnTo>
                        <a:pt x="917" y="89"/>
                      </a:lnTo>
                      <a:lnTo>
                        <a:pt x="923" y="92"/>
                      </a:lnTo>
                      <a:lnTo>
                        <a:pt x="923" y="99"/>
                      </a:lnTo>
                      <a:lnTo>
                        <a:pt x="929" y="102"/>
                      </a:lnTo>
                      <a:lnTo>
                        <a:pt x="929" y="106"/>
                      </a:lnTo>
                      <a:lnTo>
                        <a:pt x="934" y="113"/>
                      </a:lnTo>
                      <a:lnTo>
                        <a:pt x="934" y="116"/>
                      </a:lnTo>
                      <a:lnTo>
                        <a:pt x="940" y="123"/>
                      </a:lnTo>
                      <a:lnTo>
                        <a:pt x="940" y="126"/>
                      </a:lnTo>
                      <a:lnTo>
                        <a:pt x="946" y="133"/>
                      </a:lnTo>
                      <a:lnTo>
                        <a:pt x="946" y="137"/>
                      </a:lnTo>
                      <a:lnTo>
                        <a:pt x="952" y="143"/>
                      </a:lnTo>
                      <a:lnTo>
                        <a:pt x="952" y="147"/>
                      </a:lnTo>
                      <a:lnTo>
                        <a:pt x="952" y="154"/>
                      </a:lnTo>
                      <a:lnTo>
                        <a:pt x="957" y="157"/>
                      </a:lnTo>
                      <a:lnTo>
                        <a:pt x="957" y="164"/>
                      </a:lnTo>
                      <a:lnTo>
                        <a:pt x="963" y="171"/>
                      </a:lnTo>
                      <a:lnTo>
                        <a:pt x="963" y="174"/>
                      </a:lnTo>
                      <a:lnTo>
                        <a:pt x="969" y="181"/>
                      </a:lnTo>
                      <a:lnTo>
                        <a:pt x="969" y="184"/>
                      </a:lnTo>
                      <a:lnTo>
                        <a:pt x="974" y="191"/>
                      </a:lnTo>
                      <a:lnTo>
                        <a:pt x="974" y="195"/>
                      </a:lnTo>
                      <a:lnTo>
                        <a:pt x="980" y="201"/>
                      </a:lnTo>
                      <a:lnTo>
                        <a:pt x="980" y="208"/>
                      </a:lnTo>
                      <a:lnTo>
                        <a:pt x="986" y="212"/>
                      </a:lnTo>
                      <a:lnTo>
                        <a:pt x="986" y="218"/>
                      </a:lnTo>
                      <a:lnTo>
                        <a:pt x="992" y="222"/>
                      </a:lnTo>
                      <a:lnTo>
                        <a:pt x="992" y="229"/>
                      </a:lnTo>
                      <a:lnTo>
                        <a:pt x="992" y="232"/>
                      </a:lnTo>
                      <a:lnTo>
                        <a:pt x="997" y="239"/>
                      </a:lnTo>
                      <a:lnTo>
                        <a:pt x="997" y="242"/>
                      </a:lnTo>
                      <a:lnTo>
                        <a:pt x="1003" y="249"/>
                      </a:lnTo>
                      <a:lnTo>
                        <a:pt x="1003" y="253"/>
                      </a:lnTo>
                      <a:lnTo>
                        <a:pt x="1009" y="259"/>
                      </a:lnTo>
                      <a:lnTo>
                        <a:pt x="1009" y="263"/>
                      </a:lnTo>
                      <a:lnTo>
                        <a:pt x="1015" y="270"/>
                      </a:lnTo>
                      <a:lnTo>
                        <a:pt x="1015" y="273"/>
                      </a:lnTo>
                      <a:lnTo>
                        <a:pt x="1020" y="276"/>
                      </a:lnTo>
                      <a:lnTo>
                        <a:pt x="1020" y="283"/>
                      </a:lnTo>
                      <a:lnTo>
                        <a:pt x="1026" y="287"/>
                      </a:lnTo>
                      <a:lnTo>
                        <a:pt x="1026" y="294"/>
                      </a:lnTo>
                      <a:lnTo>
                        <a:pt x="1032" y="297"/>
                      </a:lnTo>
                      <a:lnTo>
                        <a:pt x="1032" y="300"/>
                      </a:lnTo>
                      <a:lnTo>
                        <a:pt x="1038" y="304"/>
                      </a:lnTo>
                      <a:lnTo>
                        <a:pt x="1038" y="311"/>
                      </a:lnTo>
                      <a:lnTo>
                        <a:pt x="1038" y="314"/>
                      </a:lnTo>
                      <a:lnTo>
                        <a:pt x="1043" y="317"/>
                      </a:lnTo>
                      <a:lnTo>
                        <a:pt x="1043" y="321"/>
                      </a:lnTo>
                      <a:lnTo>
                        <a:pt x="1049" y="324"/>
                      </a:lnTo>
                      <a:lnTo>
                        <a:pt x="1049" y="328"/>
                      </a:lnTo>
                      <a:lnTo>
                        <a:pt x="1055" y="331"/>
                      </a:lnTo>
                      <a:lnTo>
                        <a:pt x="1055" y="334"/>
                      </a:lnTo>
                      <a:lnTo>
                        <a:pt x="1060" y="338"/>
                      </a:lnTo>
                      <a:lnTo>
                        <a:pt x="1060" y="341"/>
                      </a:lnTo>
                      <a:lnTo>
                        <a:pt x="1066" y="345"/>
                      </a:lnTo>
                      <a:lnTo>
                        <a:pt x="1066" y="348"/>
                      </a:lnTo>
                      <a:lnTo>
                        <a:pt x="1072" y="348"/>
                      </a:lnTo>
                      <a:lnTo>
                        <a:pt x="1072" y="352"/>
                      </a:lnTo>
                      <a:lnTo>
                        <a:pt x="1078" y="355"/>
                      </a:lnTo>
                      <a:lnTo>
                        <a:pt x="1078" y="358"/>
                      </a:lnTo>
                      <a:lnTo>
                        <a:pt x="1083" y="362"/>
                      </a:lnTo>
                      <a:lnTo>
                        <a:pt x="1089" y="365"/>
                      </a:lnTo>
                      <a:lnTo>
                        <a:pt x="1095" y="365"/>
                      </a:lnTo>
                      <a:lnTo>
                        <a:pt x="1095" y="369"/>
                      </a:lnTo>
                      <a:lnTo>
                        <a:pt x="1101" y="369"/>
                      </a:lnTo>
                      <a:lnTo>
                        <a:pt x="1106" y="372"/>
                      </a:lnTo>
                      <a:lnTo>
                        <a:pt x="1112" y="372"/>
                      </a:lnTo>
                      <a:lnTo>
                        <a:pt x="1118" y="372"/>
                      </a:lnTo>
                      <a:lnTo>
                        <a:pt x="1124" y="372"/>
                      </a:lnTo>
                      <a:lnTo>
                        <a:pt x="1124" y="369"/>
                      </a:lnTo>
                      <a:lnTo>
                        <a:pt x="1129" y="369"/>
                      </a:lnTo>
                      <a:lnTo>
                        <a:pt x="1135" y="369"/>
                      </a:lnTo>
                      <a:lnTo>
                        <a:pt x="1135" y="365"/>
                      </a:lnTo>
                      <a:lnTo>
                        <a:pt x="1141" y="365"/>
                      </a:lnTo>
                      <a:lnTo>
                        <a:pt x="1141" y="362"/>
                      </a:lnTo>
                      <a:lnTo>
                        <a:pt x="1146" y="362"/>
                      </a:lnTo>
                      <a:lnTo>
                        <a:pt x="1146" y="358"/>
                      </a:lnTo>
                      <a:lnTo>
                        <a:pt x="1152" y="358"/>
                      </a:lnTo>
                      <a:lnTo>
                        <a:pt x="1152" y="355"/>
                      </a:lnTo>
                      <a:lnTo>
                        <a:pt x="1158" y="352"/>
                      </a:lnTo>
                      <a:lnTo>
                        <a:pt x="1158" y="348"/>
                      </a:lnTo>
                      <a:lnTo>
                        <a:pt x="1164" y="348"/>
                      </a:lnTo>
                      <a:lnTo>
                        <a:pt x="1164" y="345"/>
                      </a:lnTo>
                      <a:lnTo>
                        <a:pt x="1164" y="341"/>
                      </a:lnTo>
                      <a:lnTo>
                        <a:pt x="1169" y="338"/>
                      </a:lnTo>
                      <a:lnTo>
                        <a:pt x="1169" y="334"/>
                      </a:lnTo>
                      <a:lnTo>
                        <a:pt x="1175" y="331"/>
                      </a:lnTo>
                      <a:lnTo>
                        <a:pt x="1175" y="328"/>
                      </a:lnTo>
                      <a:lnTo>
                        <a:pt x="1181" y="324"/>
                      </a:lnTo>
                      <a:lnTo>
                        <a:pt x="1181" y="321"/>
                      </a:lnTo>
                      <a:lnTo>
                        <a:pt x="1187" y="314"/>
                      </a:lnTo>
                      <a:lnTo>
                        <a:pt x="1187" y="311"/>
                      </a:lnTo>
                      <a:lnTo>
                        <a:pt x="1192" y="307"/>
                      </a:lnTo>
                      <a:lnTo>
                        <a:pt x="1192" y="304"/>
                      </a:lnTo>
                      <a:lnTo>
                        <a:pt x="1198" y="297"/>
                      </a:lnTo>
                      <a:lnTo>
                        <a:pt x="1198" y="294"/>
                      </a:lnTo>
                      <a:lnTo>
                        <a:pt x="1204" y="290"/>
                      </a:lnTo>
                      <a:lnTo>
                        <a:pt x="1204" y="283"/>
                      </a:lnTo>
                      <a:lnTo>
                        <a:pt x="1204" y="280"/>
                      </a:lnTo>
                      <a:lnTo>
                        <a:pt x="1209" y="273"/>
                      </a:lnTo>
                      <a:lnTo>
                        <a:pt x="1209" y="270"/>
                      </a:lnTo>
                      <a:lnTo>
                        <a:pt x="1215" y="263"/>
                      </a:lnTo>
                      <a:lnTo>
                        <a:pt x="1215" y="259"/>
                      </a:lnTo>
                      <a:lnTo>
                        <a:pt x="1221" y="253"/>
                      </a:lnTo>
                      <a:lnTo>
                        <a:pt x="1221" y="249"/>
                      </a:lnTo>
                      <a:lnTo>
                        <a:pt x="1227" y="242"/>
                      </a:lnTo>
                      <a:lnTo>
                        <a:pt x="1227" y="235"/>
                      </a:lnTo>
                      <a:lnTo>
                        <a:pt x="1232" y="232"/>
                      </a:lnTo>
                      <a:lnTo>
                        <a:pt x="1232" y="225"/>
                      </a:lnTo>
                      <a:lnTo>
                        <a:pt x="1238" y="222"/>
                      </a:lnTo>
                      <a:lnTo>
                        <a:pt x="1238" y="215"/>
                      </a:lnTo>
                      <a:lnTo>
                        <a:pt x="1244" y="208"/>
                      </a:lnTo>
                      <a:lnTo>
                        <a:pt x="1244" y="205"/>
                      </a:lnTo>
                      <a:lnTo>
                        <a:pt x="1244" y="198"/>
                      </a:lnTo>
                      <a:lnTo>
                        <a:pt x="1250" y="191"/>
                      </a:lnTo>
                      <a:lnTo>
                        <a:pt x="1250" y="184"/>
                      </a:lnTo>
                      <a:lnTo>
                        <a:pt x="1255" y="181"/>
                      </a:lnTo>
                      <a:lnTo>
                        <a:pt x="1255" y="174"/>
                      </a:lnTo>
                      <a:lnTo>
                        <a:pt x="1261" y="167"/>
                      </a:lnTo>
                      <a:lnTo>
                        <a:pt x="1261" y="164"/>
                      </a:lnTo>
                      <a:lnTo>
                        <a:pt x="1267" y="157"/>
                      </a:lnTo>
                      <a:lnTo>
                        <a:pt x="1267" y="150"/>
                      </a:lnTo>
                      <a:lnTo>
                        <a:pt x="1273" y="147"/>
                      </a:lnTo>
                      <a:lnTo>
                        <a:pt x="1273" y="140"/>
                      </a:lnTo>
                      <a:lnTo>
                        <a:pt x="1278" y="137"/>
                      </a:lnTo>
                      <a:lnTo>
                        <a:pt x="1278" y="130"/>
                      </a:lnTo>
                      <a:lnTo>
                        <a:pt x="1284" y="123"/>
                      </a:lnTo>
                      <a:lnTo>
                        <a:pt x="1284" y="119"/>
                      </a:lnTo>
                      <a:lnTo>
                        <a:pt x="1290" y="113"/>
                      </a:lnTo>
                      <a:lnTo>
                        <a:pt x="1290" y="109"/>
                      </a:lnTo>
                      <a:lnTo>
                        <a:pt x="1290" y="102"/>
                      </a:lnTo>
                      <a:lnTo>
                        <a:pt x="1295" y="99"/>
                      </a:lnTo>
                      <a:lnTo>
                        <a:pt x="1295" y="92"/>
                      </a:lnTo>
                      <a:lnTo>
                        <a:pt x="1301" y="89"/>
                      </a:lnTo>
                      <a:lnTo>
                        <a:pt x="1301" y="82"/>
                      </a:lnTo>
                      <a:lnTo>
                        <a:pt x="1307" y="78"/>
                      </a:lnTo>
                      <a:lnTo>
                        <a:pt x="1307" y="75"/>
                      </a:lnTo>
                      <a:lnTo>
                        <a:pt x="1313" y="68"/>
                      </a:lnTo>
                      <a:lnTo>
                        <a:pt x="1313" y="65"/>
                      </a:lnTo>
                      <a:lnTo>
                        <a:pt x="1318" y="61"/>
                      </a:lnTo>
                      <a:lnTo>
                        <a:pt x="1318" y="58"/>
                      </a:lnTo>
                      <a:lnTo>
                        <a:pt x="1324" y="51"/>
                      </a:lnTo>
                      <a:lnTo>
                        <a:pt x="1324" y="48"/>
                      </a:lnTo>
                      <a:lnTo>
                        <a:pt x="1330" y="44"/>
                      </a:lnTo>
                      <a:lnTo>
                        <a:pt x="1330" y="41"/>
                      </a:lnTo>
                      <a:lnTo>
                        <a:pt x="1330" y="38"/>
                      </a:lnTo>
                      <a:lnTo>
                        <a:pt x="1336" y="34"/>
                      </a:lnTo>
                      <a:lnTo>
                        <a:pt x="1336" y="31"/>
                      </a:lnTo>
                      <a:lnTo>
                        <a:pt x="1341" y="27"/>
                      </a:lnTo>
                      <a:lnTo>
                        <a:pt x="1341" y="24"/>
                      </a:lnTo>
                      <a:lnTo>
                        <a:pt x="1347" y="24"/>
                      </a:lnTo>
                      <a:lnTo>
                        <a:pt x="1347" y="20"/>
                      </a:lnTo>
                      <a:lnTo>
                        <a:pt x="1353" y="17"/>
                      </a:lnTo>
                      <a:lnTo>
                        <a:pt x="1359" y="14"/>
                      </a:lnTo>
                      <a:lnTo>
                        <a:pt x="1359" y="10"/>
                      </a:lnTo>
                      <a:lnTo>
                        <a:pt x="1364" y="10"/>
                      </a:lnTo>
                      <a:lnTo>
                        <a:pt x="1364" y="7"/>
                      </a:lnTo>
                      <a:lnTo>
                        <a:pt x="1370" y="7"/>
                      </a:lnTo>
                    </a:path>
                  </a:pathLst>
                </a:custGeom>
                <a:noFill/>
                <a:ln w="25400" cap="rnd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a typeface="ＭＳ Ｐゴシック" charset="0"/>
                  </a:endParaRPr>
                </a:p>
              </p:txBody>
            </p:sp>
          </p:grp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5136" y="1152"/>
                <a:ext cx="534" cy="222"/>
              </a:xfrm>
              <a:custGeom>
                <a:avLst/>
                <a:gdLst>
                  <a:gd name="T0" fmla="*/ 0 w 534"/>
                  <a:gd name="T1" fmla="*/ 221 h 222"/>
                  <a:gd name="T2" fmla="*/ 25 w 534"/>
                  <a:gd name="T3" fmla="*/ 221 h 222"/>
                  <a:gd name="T4" fmla="*/ 76 w 534"/>
                  <a:gd name="T5" fmla="*/ 193 h 222"/>
                  <a:gd name="T6" fmla="*/ 117 w 534"/>
                  <a:gd name="T7" fmla="*/ 160 h 222"/>
                  <a:gd name="T8" fmla="*/ 147 w 534"/>
                  <a:gd name="T9" fmla="*/ 132 h 222"/>
                  <a:gd name="T10" fmla="*/ 173 w 534"/>
                  <a:gd name="T11" fmla="*/ 99 h 222"/>
                  <a:gd name="T12" fmla="*/ 218 w 534"/>
                  <a:gd name="T13" fmla="*/ 39 h 222"/>
                  <a:gd name="T14" fmla="*/ 249 w 534"/>
                  <a:gd name="T15" fmla="*/ 11 h 222"/>
                  <a:gd name="T16" fmla="*/ 269 w 534"/>
                  <a:gd name="T17" fmla="*/ 0 h 222"/>
                  <a:gd name="T18" fmla="*/ 289 w 534"/>
                  <a:gd name="T19" fmla="*/ 5 h 222"/>
                  <a:gd name="T20" fmla="*/ 300 w 534"/>
                  <a:gd name="T21" fmla="*/ 16 h 222"/>
                  <a:gd name="T22" fmla="*/ 345 w 534"/>
                  <a:gd name="T23" fmla="*/ 61 h 222"/>
                  <a:gd name="T24" fmla="*/ 371 w 534"/>
                  <a:gd name="T25" fmla="*/ 99 h 222"/>
                  <a:gd name="T26" fmla="*/ 406 w 534"/>
                  <a:gd name="T27" fmla="*/ 149 h 222"/>
                  <a:gd name="T28" fmla="*/ 431 w 534"/>
                  <a:gd name="T29" fmla="*/ 166 h 222"/>
                  <a:gd name="T30" fmla="*/ 452 w 534"/>
                  <a:gd name="T31" fmla="*/ 193 h 222"/>
                  <a:gd name="T32" fmla="*/ 472 w 534"/>
                  <a:gd name="T33" fmla="*/ 205 h 222"/>
                  <a:gd name="T34" fmla="*/ 482 w 534"/>
                  <a:gd name="T35" fmla="*/ 210 h 222"/>
                  <a:gd name="T36" fmla="*/ 497 w 534"/>
                  <a:gd name="T37" fmla="*/ 210 h 222"/>
                  <a:gd name="T38" fmla="*/ 518 w 534"/>
                  <a:gd name="T39" fmla="*/ 216 h 222"/>
                  <a:gd name="T40" fmla="*/ 533 w 534"/>
                  <a:gd name="T41" fmla="*/ 221 h 222"/>
                  <a:gd name="T42" fmla="*/ 10 w 534"/>
                  <a:gd name="T43" fmla="*/ 221 h 222"/>
                  <a:gd name="T44" fmla="*/ 533 w 534"/>
                  <a:gd name="T45" fmla="*/ 221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4" h="222">
                    <a:moveTo>
                      <a:pt x="0" y="221"/>
                    </a:moveTo>
                    <a:lnTo>
                      <a:pt x="25" y="221"/>
                    </a:lnTo>
                    <a:lnTo>
                      <a:pt x="76" y="193"/>
                    </a:lnTo>
                    <a:lnTo>
                      <a:pt x="117" y="160"/>
                    </a:lnTo>
                    <a:lnTo>
                      <a:pt x="147" y="132"/>
                    </a:lnTo>
                    <a:lnTo>
                      <a:pt x="173" y="99"/>
                    </a:lnTo>
                    <a:lnTo>
                      <a:pt x="218" y="39"/>
                    </a:lnTo>
                    <a:lnTo>
                      <a:pt x="249" y="11"/>
                    </a:lnTo>
                    <a:lnTo>
                      <a:pt x="269" y="0"/>
                    </a:lnTo>
                    <a:lnTo>
                      <a:pt x="289" y="5"/>
                    </a:lnTo>
                    <a:lnTo>
                      <a:pt x="300" y="16"/>
                    </a:lnTo>
                    <a:lnTo>
                      <a:pt x="345" y="61"/>
                    </a:lnTo>
                    <a:lnTo>
                      <a:pt x="371" y="99"/>
                    </a:lnTo>
                    <a:lnTo>
                      <a:pt x="406" y="149"/>
                    </a:lnTo>
                    <a:lnTo>
                      <a:pt x="431" y="166"/>
                    </a:lnTo>
                    <a:lnTo>
                      <a:pt x="452" y="193"/>
                    </a:lnTo>
                    <a:lnTo>
                      <a:pt x="472" y="205"/>
                    </a:lnTo>
                    <a:lnTo>
                      <a:pt x="482" y="210"/>
                    </a:lnTo>
                    <a:lnTo>
                      <a:pt x="497" y="210"/>
                    </a:lnTo>
                    <a:lnTo>
                      <a:pt x="518" y="216"/>
                    </a:lnTo>
                    <a:lnTo>
                      <a:pt x="533" y="221"/>
                    </a:lnTo>
                    <a:lnTo>
                      <a:pt x="10" y="221"/>
                    </a:lnTo>
                    <a:lnTo>
                      <a:pt x="533" y="221"/>
                    </a:lnTo>
                  </a:path>
                </a:pathLst>
              </a:custGeom>
              <a:solidFill>
                <a:srgbClr val="00DFCA"/>
              </a:solidFill>
              <a:ln w="25400" cap="rnd" cmpd="sng">
                <a:solidFill>
                  <a:srgbClr val="00DFC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</p:grp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1447800" y="5598160"/>
            <a:ext cx="77724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7" tIns="44450" rIns="90487" bIns="44450"/>
          <a:lstStyle/>
          <a:p>
            <a:pPr marL="342900" indent="-342900">
              <a:spcBef>
                <a:spcPct val="20000"/>
              </a:spcBef>
              <a:buClr>
                <a:srgbClr val="0066FF"/>
              </a:buClr>
              <a:buFontTx/>
              <a:buChar char="•"/>
              <a:defRPr/>
            </a:pPr>
            <a:r>
              <a:rPr lang="en-US" sz="2400" b="1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Laser Wake Field Accelerator</a:t>
            </a:r>
            <a:r>
              <a:rPr lang="en-US" sz="20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  </a:t>
            </a:r>
          </a:p>
          <a:p>
            <a:pPr marL="342900" indent="-342900">
              <a:spcBef>
                <a:spcPct val="20000"/>
              </a:spcBef>
              <a:buClr>
                <a:srgbClr val="0066FF"/>
              </a:buClr>
              <a:defRPr/>
            </a:pPr>
            <a:r>
              <a:rPr lang="en-US" sz="1600" b="1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	</a:t>
            </a:r>
            <a:r>
              <a:rPr lang="en-US" sz="2000" b="1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A single short-pulse of photons</a:t>
            </a:r>
            <a:endParaRPr lang="en-US" sz="2000" i="1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342900" indent="-342900" algn="ctr">
              <a:defRPr/>
            </a:pPr>
            <a:endParaRPr lang="en-US" sz="2000" i="1" dirty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7254775" y="5623561"/>
            <a:ext cx="2162175" cy="804863"/>
            <a:chOff x="4212" y="1824"/>
            <a:chExt cx="1362" cy="507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212" y="1887"/>
              <a:ext cx="557" cy="382"/>
            </a:xfrm>
            <a:custGeom>
              <a:avLst/>
              <a:gdLst>
                <a:gd name="T0" fmla="*/ 12 w 557"/>
                <a:gd name="T1" fmla="*/ 191 h 382"/>
                <a:gd name="T2" fmla="*/ 30 w 557"/>
                <a:gd name="T3" fmla="*/ 191 h 382"/>
                <a:gd name="T4" fmla="*/ 42 w 557"/>
                <a:gd name="T5" fmla="*/ 185 h 382"/>
                <a:gd name="T6" fmla="*/ 48 w 557"/>
                <a:gd name="T7" fmla="*/ 196 h 382"/>
                <a:gd name="T8" fmla="*/ 60 w 557"/>
                <a:gd name="T9" fmla="*/ 201 h 382"/>
                <a:gd name="T10" fmla="*/ 66 w 557"/>
                <a:gd name="T11" fmla="*/ 201 h 382"/>
                <a:gd name="T12" fmla="*/ 73 w 557"/>
                <a:gd name="T13" fmla="*/ 180 h 382"/>
                <a:gd name="T14" fmla="*/ 85 w 557"/>
                <a:gd name="T15" fmla="*/ 160 h 382"/>
                <a:gd name="T16" fmla="*/ 97 w 557"/>
                <a:gd name="T17" fmla="*/ 185 h 382"/>
                <a:gd name="T18" fmla="*/ 103 w 557"/>
                <a:gd name="T19" fmla="*/ 231 h 382"/>
                <a:gd name="T20" fmla="*/ 115 w 557"/>
                <a:gd name="T21" fmla="*/ 246 h 382"/>
                <a:gd name="T22" fmla="*/ 121 w 557"/>
                <a:gd name="T23" fmla="*/ 196 h 382"/>
                <a:gd name="T24" fmla="*/ 127 w 557"/>
                <a:gd name="T25" fmla="*/ 120 h 382"/>
                <a:gd name="T26" fmla="*/ 139 w 557"/>
                <a:gd name="T27" fmla="*/ 130 h 382"/>
                <a:gd name="T28" fmla="*/ 151 w 557"/>
                <a:gd name="T29" fmla="*/ 231 h 382"/>
                <a:gd name="T30" fmla="*/ 157 w 557"/>
                <a:gd name="T31" fmla="*/ 306 h 382"/>
                <a:gd name="T32" fmla="*/ 169 w 557"/>
                <a:gd name="T33" fmla="*/ 221 h 382"/>
                <a:gd name="T34" fmla="*/ 175 w 557"/>
                <a:gd name="T35" fmla="*/ 85 h 382"/>
                <a:gd name="T36" fmla="*/ 187 w 557"/>
                <a:gd name="T37" fmla="*/ 50 h 382"/>
                <a:gd name="T38" fmla="*/ 193 w 557"/>
                <a:gd name="T39" fmla="*/ 165 h 382"/>
                <a:gd name="T40" fmla="*/ 205 w 557"/>
                <a:gd name="T41" fmla="*/ 326 h 382"/>
                <a:gd name="T42" fmla="*/ 212 w 557"/>
                <a:gd name="T43" fmla="*/ 346 h 382"/>
                <a:gd name="T44" fmla="*/ 218 w 557"/>
                <a:gd name="T45" fmla="*/ 201 h 382"/>
                <a:gd name="T46" fmla="*/ 230 w 557"/>
                <a:gd name="T47" fmla="*/ 35 h 382"/>
                <a:gd name="T48" fmla="*/ 236 w 557"/>
                <a:gd name="T49" fmla="*/ 30 h 382"/>
                <a:gd name="T50" fmla="*/ 248 w 557"/>
                <a:gd name="T51" fmla="*/ 201 h 382"/>
                <a:gd name="T52" fmla="*/ 254 w 557"/>
                <a:gd name="T53" fmla="*/ 361 h 382"/>
                <a:gd name="T54" fmla="*/ 260 w 557"/>
                <a:gd name="T55" fmla="*/ 346 h 382"/>
                <a:gd name="T56" fmla="*/ 272 w 557"/>
                <a:gd name="T57" fmla="*/ 160 h 382"/>
                <a:gd name="T58" fmla="*/ 278 w 557"/>
                <a:gd name="T59" fmla="*/ 10 h 382"/>
                <a:gd name="T60" fmla="*/ 290 w 557"/>
                <a:gd name="T61" fmla="*/ 50 h 382"/>
                <a:gd name="T62" fmla="*/ 296 w 557"/>
                <a:gd name="T63" fmla="*/ 236 h 382"/>
                <a:gd name="T64" fmla="*/ 302 w 557"/>
                <a:gd name="T65" fmla="*/ 376 h 382"/>
                <a:gd name="T66" fmla="*/ 314 w 557"/>
                <a:gd name="T67" fmla="*/ 316 h 382"/>
                <a:gd name="T68" fmla="*/ 320 w 557"/>
                <a:gd name="T69" fmla="*/ 125 h 382"/>
                <a:gd name="T70" fmla="*/ 332 w 557"/>
                <a:gd name="T71" fmla="*/ 10 h 382"/>
                <a:gd name="T72" fmla="*/ 338 w 557"/>
                <a:gd name="T73" fmla="*/ 140 h 382"/>
                <a:gd name="T74" fmla="*/ 351 w 557"/>
                <a:gd name="T75" fmla="*/ 316 h 382"/>
                <a:gd name="T76" fmla="*/ 357 w 557"/>
                <a:gd name="T77" fmla="*/ 351 h 382"/>
                <a:gd name="T78" fmla="*/ 369 w 557"/>
                <a:gd name="T79" fmla="*/ 221 h 382"/>
                <a:gd name="T80" fmla="*/ 375 w 557"/>
                <a:gd name="T81" fmla="*/ 70 h 382"/>
                <a:gd name="T82" fmla="*/ 387 w 557"/>
                <a:gd name="T83" fmla="*/ 90 h 382"/>
                <a:gd name="T84" fmla="*/ 393 w 557"/>
                <a:gd name="T85" fmla="*/ 226 h 382"/>
                <a:gd name="T86" fmla="*/ 405 w 557"/>
                <a:gd name="T87" fmla="*/ 311 h 382"/>
                <a:gd name="T88" fmla="*/ 411 w 557"/>
                <a:gd name="T89" fmla="*/ 261 h 382"/>
                <a:gd name="T90" fmla="*/ 423 w 557"/>
                <a:gd name="T91" fmla="*/ 155 h 382"/>
                <a:gd name="T92" fmla="*/ 429 w 557"/>
                <a:gd name="T93" fmla="*/ 100 h 382"/>
                <a:gd name="T94" fmla="*/ 435 w 557"/>
                <a:gd name="T95" fmla="*/ 145 h 382"/>
                <a:gd name="T96" fmla="*/ 447 w 557"/>
                <a:gd name="T97" fmla="*/ 221 h 382"/>
                <a:gd name="T98" fmla="*/ 453 w 557"/>
                <a:gd name="T99" fmla="*/ 251 h 382"/>
                <a:gd name="T100" fmla="*/ 465 w 557"/>
                <a:gd name="T101" fmla="*/ 216 h 382"/>
                <a:gd name="T102" fmla="*/ 471 w 557"/>
                <a:gd name="T103" fmla="*/ 170 h 382"/>
                <a:gd name="T104" fmla="*/ 477 w 557"/>
                <a:gd name="T105" fmla="*/ 160 h 382"/>
                <a:gd name="T106" fmla="*/ 490 w 557"/>
                <a:gd name="T107" fmla="*/ 180 h 382"/>
                <a:gd name="T108" fmla="*/ 496 w 557"/>
                <a:gd name="T109" fmla="*/ 201 h 382"/>
                <a:gd name="T110" fmla="*/ 514 w 557"/>
                <a:gd name="T111" fmla="*/ 196 h 382"/>
                <a:gd name="T112" fmla="*/ 520 w 557"/>
                <a:gd name="T113" fmla="*/ 185 h 382"/>
                <a:gd name="T114" fmla="*/ 532 w 557"/>
                <a:gd name="T115" fmla="*/ 191 h 382"/>
                <a:gd name="T116" fmla="*/ 550 w 557"/>
                <a:gd name="T117" fmla="*/ 191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7" h="382">
                  <a:moveTo>
                    <a:pt x="0" y="191"/>
                  </a:moveTo>
                  <a:lnTo>
                    <a:pt x="6" y="191"/>
                  </a:lnTo>
                  <a:lnTo>
                    <a:pt x="12" y="191"/>
                  </a:lnTo>
                  <a:lnTo>
                    <a:pt x="18" y="191"/>
                  </a:lnTo>
                  <a:lnTo>
                    <a:pt x="24" y="191"/>
                  </a:lnTo>
                  <a:lnTo>
                    <a:pt x="30" y="191"/>
                  </a:lnTo>
                  <a:lnTo>
                    <a:pt x="30" y="185"/>
                  </a:lnTo>
                  <a:lnTo>
                    <a:pt x="36" y="185"/>
                  </a:lnTo>
                  <a:lnTo>
                    <a:pt x="42" y="185"/>
                  </a:lnTo>
                  <a:lnTo>
                    <a:pt x="42" y="191"/>
                  </a:lnTo>
                  <a:lnTo>
                    <a:pt x="48" y="191"/>
                  </a:lnTo>
                  <a:lnTo>
                    <a:pt x="48" y="196"/>
                  </a:lnTo>
                  <a:lnTo>
                    <a:pt x="54" y="196"/>
                  </a:lnTo>
                  <a:lnTo>
                    <a:pt x="54" y="201"/>
                  </a:lnTo>
                  <a:lnTo>
                    <a:pt x="60" y="201"/>
                  </a:lnTo>
                  <a:lnTo>
                    <a:pt x="60" y="206"/>
                  </a:lnTo>
                  <a:lnTo>
                    <a:pt x="66" y="206"/>
                  </a:lnTo>
                  <a:lnTo>
                    <a:pt x="66" y="201"/>
                  </a:lnTo>
                  <a:lnTo>
                    <a:pt x="73" y="196"/>
                  </a:lnTo>
                  <a:lnTo>
                    <a:pt x="73" y="191"/>
                  </a:lnTo>
                  <a:lnTo>
                    <a:pt x="73" y="180"/>
                  </a:lnTo>
                  <a:lnTo>
                    <a:pt x="79" y="170"/>
                  </a:lnTo>
                  <a:lnTo>
                    <a:pt x="79" y="165"/>
                  </a:lnTo>
                  <a:lnTo>
                    <a:pt x="85" y="160"/>
                  </a:lnTo>
                  <a:lnTo>
                    <a:pt x="91" y="160"/>
                  </a:lnTo>
                  <a:lnTo>
                    <a:pt x="91" y="170"/>
                  </a:lnTo>
                  <a:lnTo>
                    <a:pt x="97" y="185"/>
                  </a:lnTo>
                  <a:lnTo>
                    <a:pt x="97" y="201"/>
                  </a:lnTo>
                  <a:lnTo>
                    <a:pt x="103" y="216"/>
                  </a:lnTo>
                  <a:lnTo>
                    <a:pt x="103" y="231"/>
                  </a:lnTo>
                  <a:lnTo>
                    <a:pt x="109" y="241"/>
                  </a:lnTo>
                  <a:lnTo>
                    <a:pt x="109" y="246"/>
                  </a:lnTo>
                  <a:lnTo>
                    <a:pt x="115" y="246"/>
                  </a:lnTo>
                  <a:lnTo>
                    <a:pt x="115" y="236"/>
                  </a:lnTo>
                  <a:lnTo>
                    <a:pt x="115" y="221"/>
                  </a:lnTo>
                  <a:lnTo>
                    <a:pt x="121" y="196"/>
                  </a:lnTo>
                  <a:lnTo>
                    <a:pt x="121" y="170"/>
                  </a:lnTo>
                  <a:lnTo>
                    <a:pt x="127" y="145"/>
                  </a:lnTo>
                  <a:lnTo>
                    <a:pt x="127" y="120"/>
                  </a:lnTo>
                  <a:lnTo>
                    <a:pt x="133" y="105"/>
                  </a:lnTo>
                  <a:lnTo>
                    <a:pt x="139" y="110"/>
                  </a:lnTo>
                  <a:lnTo>
                    <a:pt x="139" y="130"/>
                  </a:lnTo>
                  <a:lnTo>
                    <a:pt x="145" y="155"/>
                  </a:lnTo>
                  <a:lnTo>
                    <a:pt x="145" y="191"/>
                  </a:lnTo>
                  <a:lnTo>
                    <a:pt x="151" y="231"/>
                  </a:lnTo>
                  <a:lnTo>
                    <a:pt x="151" y="266"/>
                  </a:lnTo>
                  <a:lnTo>
                    <a:pt x="157" y="291"/>
                  </a:lnTo>
                  <a:lnTo>
                    <a:pt x="157" y="306"/>
                  </a:lnTo>
                  <a:lnTo>
                    <a:pt x="163" y="291"/>
                  </a:lnTo>
                  <a:lnTo>
                    <a:pt x="163" y="261"/>
                  </a:lnTo>
                  <a:lnTo>
                    <a:pt x="169" y="221"/>
                  </a:lnTo>
                  <a:lnTo>
                    <a:pt x="169" y="175"/>
                  </a:lnTo>
                  <a:lnTo>
                    <a:pt x="175" y="125"/>
                  </a:lnTo>
                  <a:lnTo>
                    <a:pt x="175" y="85"/>
                  </a:lnTo>
                  <a:lnTo>
                    <a:pt x="181" y="55"/>
                  </a:lnTo>
                  <a:lnTo>
                    <a:pt x="181" y="45"/>
                  </a:lnTo>
                  <a:lnTo>
                    <a:pt x="187" y="50"/>
                  </a:lnTo>
                  <a:lnTo>
                    <a:pt x="187" y="75"/>
                  </a:lnTo>
                  <a:lnTo>
                    <a:pt x="193" y="115"/>
                  </a:lnTo>
                  <a:lnTo>
                    <a:pt x="193" y="165"/>
                  </a:lnTo>
                  <a:lnTo>
                    <a:pt x="199" y="226"/>
                  </a:lnTo>
                  <a:lnTo>
                    <a:pt x="199" y="281"/>
                  </a:lnTo>
                  <a:lnTo>
                    <a:pt x="205" y="326"/>
                  </a:lnTo>
                  <a:lnTo>
                    <a:pt x="205" y="351"/>
                  </a:lnTo>
                  <a:lnTo>
                    <a:pt x="205" y="361"/>
                  </a:lnTo>
                  <a:lnTo>
                    <a:pt x="212" y="346"/>
                  </a:lnTo>
                  <a:lnTo>
                    <a:pt x="212" y="311"/>
                  </a:lnTo>
                  <a:lnTo>
                    <a:pt x="218" y="261"/>
                  </a:lnTo>
                  <a:lnTo>
                    <a:pt x="218" y="201"/>
                  </a:lnTo>
                  <a:lnTo>
                    <a:pt x="224" y="135"/>
                  </a:lnTo>
                  <a:lnTo>
                    <a:pt x="224" y="75"/>
                  </a:lnTo>
                  <a:lnTo>
                    <a:pt x="230" y="35"/>
                  </a:lnTo>
                  <a:lnTo>
                    <a:pt x="230" y="10"/>
                  </a:lnTo>
                  <a:lnTo>
                    <a:pt x="236" y="10"/>
                  </a:lnTo>
                  <a:lnTo>
                    <a:pt x="236" y="30"/>
                  </a:lnTo>
                  <a:lnTo>
                    <a:pt x="242" y="75"/>
                  </a:lnTo>
                  <a:lnTo>
                    <a:pt x="242" y="135"/>
                  </a:lnTo>
                  <a:lnTo>
                    <a:pt x="248" y="201"/>
                  </a:lnTo>
                  <a:lnTo>
                    <a:pt x="248" y="266"/>
                  </a:lnTo>
                  <a:lnTo>
                    <a:pt x="248" y="321"/>
                  </a:lnTo>
                  <a:lnTo>
                    <a:pt x="254" y="361"/>
                  </a:lnTo>
                  <a:lnTo>
                    <a:pt x="254" y="381"/>
                  </a:lnTo>
                  <a:lnTo>
                    <a:pt x="260" y="376"/>
                  </a:lnTo>
                  <a:lnTo>
                    <a:pt x="260" y="346"/>
                  </a:lnTo>
                  <a:lnTo>
                    <a:pt x="266" y="296"/>
                  </a:lnTo>
                  <a:lnTo>
                    <a:pt x="266" y="231"/>
                  </a:lnTo>
                  <a:lnTo>
                    <a:pt x="272" y="160"/>
                  </a:lnTo>
                  <a:lnTo>
                    <a:pt x="272" y="95"/>
                  </a:lnTo>
                  <a:lnTo>
                    <a:pt x="278" y="45"/>
                  </a:lnTo>
                  <a:lnTo>
                    <a:pt x="278" y="10"/>
                  </a:lnTo>
                  <a:lnTo>
                    <a:pt x="284" y="0"/>
                  </a:lnTo>
                  <a:lnTo>
                    <a:pt x="284" y="10"/>
                  </a:lnTo>
                  <a:lnTo>
                    <a:pt x="290" y="50"/>
                  </a:lnTo>
                  <a:lnTo>
                    <a:pt x="290" y="105"/>
                  </a:lnTo>
                  <a:lnTo>
                    <a:pt x="290" y="170"/>
                  </a:lnTo>
                  <a:lnTo>
                    <a:pt x="296" y="236"/>
                  </a:lnTo>
                  <a:lnTo>
                    <a:pt x="296" y="301"/>
                  </a:lnTo>
                  <a:lnTo>
                    <a:pt x="302" y="346"/>
                  </a:lnTo>
                  <a:lnTo>
                    <a:pt x="302" y="376"/>
                  </a:lnTo>
                  <a:lnTo>
                    <a:pt x="308" y="381"/>
                  </a:lnTo>
                  <a:lnTo>
                    <a:pt x="308" y="361"/>
                  </a:lnTo>
                  <a:lnTo>
                    <a:pt x="314" y="316"/>
                  </a:lnTo>
                  <a:lnTo>
                    <a:pt x="314" y="261"/>
                  </a:lnTo>
                  <a:lnTo>
                    <a:pt x="320" y="191"/>
                  </a:lnTo>
                  <a:lnTo>
                    <a:pt x="320" y="125"/>
                  </a:lnTo>
                  <a:lnTo>
                    <a:pt x="326" y="70"/>
                  </a:lnTo>
                  <a:lnTo>
                    <a:pt x="326" y="25"/>
                  </a:lnTo>
                  <a:lnTo>
                    <a:pt x="332" y="10"/>
                  </a:lnTo>
                  <a:lnTo>
                    <a:pt x="338" y="40"/>
                  </a:lnTo>
                  <a:lnTo>
                    <a:pt x="338" y="85"/>
                  </a:lnTo>
                  <a:lnTo>
                    <a:pt x="338" y="140"/>
                  </a:lnTo>
                  <a:lnTo>
                    <a:pt x="344" y="206"/>
                  </a:lnTo>
                  <a:lnTo>
                    <a:pt x="344" y="266"/>
                  </a:lnTo>
                  <a:lnTo>
                    <a:pt x="351" y="316"/>
                  </a:lnTo>
                  <a:lnTo>
                    <a:pt x="351" y="351"/>
                  </a:lnTo>
                  <a:lnTo>
                    <a:pt x="357" y="361"/>
                  </a:lnTo>
                  <a:lnTo>
                    <a:pt x="357" y="351"/>
                  </a:lnTo>
                  <a:lnTo>
                    <a:pt x="363" y="321"/>
                  </a:lnTo>
                  <a:lnTo>
                    <a:pt x="363" y="276"/>
                  </a:lnTo>
                  <a:lnTo>
                    <a:pt x="369" y="221"/>
                  </a:lnTo>
                  <a:lnTo>
                    <a:pt x="369" y="160"/>
                  </a:lnTo>
                  <a:lnTo>
                    <a:pt x="375" y="110"/>
                  </a:lnTo>
                  <a:lnTo>
                    <a:pt x="375" y="70"/>
                  </a:lnTo>
                  <a:lnTo>
                    <a:pt x="381" y="45"/>
                  </a:lnTo>
                  <a:lnTo>
                    <a:pt x="381" y="60"/>
                  </a:lnTo>
                  <a:lnTo>
                    <a:pt x="387" y="90"/>
                  </a:lnTo>
                  <a:lnTo>
                    <a:pt x="387" y="130"/>
                  </a:lnTo>
                  <a:lnTo>
                    <a:pt x="393" y="180"/>
                  </a:lnTo>
                  <a:lnTo>
                    <a:pt x="393" y="226"/>
                  </a:lnTo>
                  <a:lnTo>
                    <a:pt x="399" y="266"/>
                  </a:lnTo>
                  <a:lnTo>
                    <a:pt x="399" y="296"/>
                  </a:lnTo>
                  <a:lnTo>
                    <a:pt x="405" y="311"/>
                  </a:lnTo>
                  <a:lnTo>
                    <a:pt x="405" y="306"/>
                  </a:lnTo>
                  <a:lnTo>
                    <a:pt x="411" y="291"/>
                  </a:lnTo>
                  <a:lnTo>
                    <a:pt x="411" y="261"/>
                  </a:lnTo>
                  <a:lnTo>
                    <a:pt x="417" y="226"/>
                  </a:lnTo>
                  <a:lnTo>
                    <a:pt x="417" y="191"/>
                  </a:lnTo>
                  <a:lnTo>
                    <a:pt x="423" y="155"/>
                  </a:lnTo>
                  <a:lnTo>
                    <a:pt x="423" y="125"/>
                  </a:lnTo>
                  <a:lnTo>
                    <a:pt x="423" y="110"/>
                  </a:lnTo>
                  <a:lnTo>
                    <a:pt x="429" y="100"/>
                  </a:lnTo>
                  <a:lnTo>
                    <a:pt x="429" y="105"/>
                  </a:lnTo>
                  <a:lnTo>
                    <a:pt x="435" y="125"/>
                  </a:lnTo>
                  <a:lnTo>
                    <a:pt x="435" y="145"/>
                  </a:lnTo>
                  <a:lnTo>
                    <a:pt x="441" y="170"/>
                  </a:lnTo>
                  <a:lnTo>
                    <a:pt x="441" y="201"/>
                  </a:lnTo>
                  <a:lnTo>
                    <a:pt x="447" y="221"/>
                  </a:lnTo>
                  <a:lnTo>
                    <a:pt x="447" y="241"/>
                  </a:lnTo>
                  <a:lnTo>
                    <a:pt x="453" y="246"/>
                  </a:lnTo>
                  <a:lnTo>
                    <a:pt x="453" y="251"/>
                  </a:lnTo>
                  <a:lnTo>
                    <a:pt x="459" y="241"/>
                  </a:lnTo>
                  <a:lnTo>
                    <a:pt x="459" y="231"/>
                  </a:lnTo>
                  <a:lnTo>
                    <a:pt x="465" y="216"/>
                  </a:lnTo>
                  <a:lnTo>
                    <a:pt x="465" y="196"/>
                  </a:lnTo>
                  <a:lnTo>
                    <a:pt x="471" y="180"/>
                  </a:lnTo>
                  <a:lnTo>
                    <a:pt x="471" y="170"/>
                  </a:lnTo>
                  <a:lnTo>
                    <a:pt x="471" y="160"/>
                  </a:lnTo>
                  <a:lnTo>
                    <a:pt x="477" y="155"/>
                  </a:lnTo>
                  <a:lnTo>
                    <a:pt x="477" y="160"/>
                  </a:lnTo>
                  <a:lnTo>
                    <a:pt x="483" y="165"/>
                  </a:lnTo>
                  <a:lnTo>
                    <a:pt x="483" y="170"/>
                  </a:lnTo>
                  <a:lnTo>
                    <a:pt x="490" y="180"/>
                  </a:lnTo>
                  <a:lnTo>
                    <a:pt x="490" y="191"/>
                  </a:lnTo>
                  <a:lnTo>
                    <a:pt x="496" y="196"/>
                  </a:lnTo>
                  <a:lnTo>
                    <a:pt x="496" y="201"/>
                  </a:lnTo>
                  <a:lnTo>
                    <a:pt x="502" y="206"/>
                  </a:lnTo>
                  <a:lnTo>
                    <a:pt x="508" y="201"/>
                  </a:lnTo>
                  <a:lnTo>
                    <a:pt x="514" y="196"/>
                  </a:lnTo>
                  <a:lnTo>
                    <a:pt x="514" y="191"/>
                  </a:lnTo>
                  <a:lnTo>
                    <a:pt x="520" y="191"/>
                  </a:lnTo>
                  <a:lnTo>
                    <a:pt x="520" y="185"/>
                  </a:lnTo>
                  <a:lnTo>
                    <a:pt x="526" y="185"/>
                  </a:lnTo>
                  <a:lnTo>
                    <a:pt x="532" y="185"/>
                  </a:lnTo>
                  <a:lnTo>
                    <a:pt x="532" y="191"/>
                  </a:lnTo>
                  <a:lnTo>
                    <a:pt x="538" y="191"/>
                  </a:lnTo>
                  <a:lnTo>
                    <a:pt x="544" y="191"/>
                  </a:lnTo>
                  <a:lnTo>
                    <a:pt x="550" y="191"/>
                  </a:lnTo>
                  <a:lnTo>
                    <a:pt x="556" y="191"/>
                  </a:lnTo>
                </a:path>
              </a:pathLst>
            </a:custGeom>
            <a:noFill/>
            <a:ln w="12700" cap="rnd" cmpd="sng">
              <a:solidFill>
                <a:srgbClr val="CF0E3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272" y="1824"/>
              <a:ext cx="1234" cy="507"/>
            </a:xfrm>
            <a:custGeom>
              <a:avLst/>
              <a:gdLst>
                <a:gd name="T0" fmla="*/ 31 w 1234"/>
                <a:gd name="T1" fmla="*/ 255 h 507"/>
                <a:gd name="T2" fmla="*/ 67 w 1234"/>
                <a:gd name="T3" fmla="*/ 255 h 507"/>
                <a:gd name="T4" fmla="*/ 98 w 1234"/>
                <a:gd name="T5" fmla="*/ 251 h 507"/>
                <a:gd name="T6" fmla="*/ 129 w 1234"/>
                <a:gd name="T7" fmla="*/ 237 h 507"/>
                <a:gd name="T8" fmla="*/ 155 w 1234"/>
                <a:gd name="T9" fmla="*/ 218 h 507"/>
                <a:gd name="T10" fmla="*/ 175 w 1234"/>
                <a:gd name="T11" fmla="*/ 195 h 507"/>
                <a:gd name="T12" fmla="*/ 196 w 1234"/>
                <a:gd name="T13" fmla="*/ 172 h 507"/>
                <a:gd name="T14" fmla="*/ 212 w 1234"/>
                <a:gd name="T15" fmla="*/ 149 h 507"/>
                <a:gd name="T16" fmla="*/ 232 w 1234"/>
                <a:gd name="T17" fmla="*/ 135 h 507"/>
                <a:gd name="T18" fmla="*/ 253 w 1234"/>
                <a:gd name="T19" fmla="*/ 121 h 507"/>
                <a:gd name="T20" fmla="*/ 289 w 1234"/>
                <a:gd name="T21" fmla="*/ 121 h 507"/>
                <a:gd name="T22" fmla="*/ 315 w 1234"/>
                <a:gd name="T23" fmla="*/ 149 h 507"/>
                <a:gd name="T24" fmla="*/ 335 w 1234"/>
                <a:gd name="T25" fmla="*/ 181 h 507"/>
                <a:gd name="T26" fmla="*/ 351 w 1234"/>
                <a:gd name="T27" fmla="*/ 218 h 507"/>
                <a:gd name="T28" fmla="*/ 366 w 1234"/>
                <a:gd name="T29" fmla="*/ 265 h 507"/>
                <a:gd name="T30" fmla="*/ 387 w 1234"/>
                <a:gd name="T31" fmla="*/ 311 h 507"/>
                <a:gd name="T32" fmla="*/ 402 w 1234"/>
                <a:gd name="T33" fmla="*/ 357 h 507"/>
                <a:gd name="T34" fmla="*/ 418 w 1234"/>
                <a:gd name="T35" fmla="*/ 399 h 507"/>
                <a:gd name="T36" fmla="*/ 439 w 1234"/>
                <a:gd name="T37" fmla="*/ 436 h 507"/>
                <a:gd name="T38" fmla="*/ 454 w 1234"/>
                <a:gd name="T39" fmla="*/ 469 h 507"/>
                <a:gd name="T40" fmla="*/ 475 w 1234"/>
                <a:gd name="T41" fmla="*/ 492 h 507"/>
                <a:gd name="T42" fmla="*/ 500 w 1234"/>
                <a:gd name="T43" fmla="*/ 506 h 507"/>
                <a:gd name="T44" fmla="*/ 526 w 1234"/>
                <a:gd name="T45" fmla="*/ 487 h 507"/>
                <a:gd name="T46" fmla="*/ 547 w 1234"/>
                <a:gd name="T47" fmla="*/ 455 h 507"/>
                <a:gd name="T48" fmla="*/ 562 w 1234"/>
                <a:gd name="T49" fmla="*/ 422 h 507"/>
                <a:gd name="T50" fmla="*/ 583 w 1234"/>
                <a:gd name="T51" fmla="*/ 376 h 507"/>
                <a:gd name="T52" fmla="*/ 598 w 1234"/>
                <a:gd name="T53" fmla="*/ 325 h 507"/>
                <a:gd name="T54" fmla="*/ 614 w 1234"/>
                <a:gd name="T55" fmla="*/ 274 h 507"/>
                <a:gd name="T56" fmla="*/ 629 w 1234"/>
                <a:gd name="T57" fmla="*/ 218 h 507"/>
                <a:gd name="T58" fmla="*/ 650 w 1234"/>
                <a:gd name="T59" fmla="*/ 167 h 507"/>
                <a:gd name="T60" fmla="*/ 666 w 1234"/>
                <a:gd name="T61" fmla="*/ 116 h 507"/>
                <a:gd name="T62" fmla="*/ 681 w 1234"/>
                <a:gd name="T63" fmla="*/ 74 h 507"/>
                <a:gd name="T64" fmla="*/ 702 w 1234"/>
                <a:gd name="T65" fmla="*/ 42 h 507"/>
                <a:gd name="T66" fmla="*/ 717 w 1234"/>
                <a:gd name="T67" fmla="*/ 14 h 507"/>
                <a:gd name="T68" fmla="*/ 738 w 1234"/>
                <a:gd name="T69" fmla="*/ 0 h 507"/>
                <a:gd name="T70" fmla="*/ 769 w 1234"/>
                <a:gd name="T71" fmla="*/ 14 h 507"/>
                <a:gd name="T72" fmla="*/ 789 w 1234"/>
                <a:gd name="T73" fmla="*/ 37 h 507"/>
                <a:gd name="T74" fmla="*/ 805 w 1234"/>
                <a:gd name="T75" fmla="*/ 70 h 507"/>
                <a:gd name="T76" fmla="*/ 820 w 1234"/>
                <a:gd name="T77" fmla="*/ 107 h 507"/>
                <a:gd name="T78" fmla="*/ 841 w 1234"/>
                <a:gd name="T79" fmla="*/ 153 h 507"/>
                <a:gd name="T80" fmla="*/ 856 w 1234"/>
                <a:gd name="T81" fmla="*/ 200 h 507"/>
                <a:gd name="T82" fmla="*/ 872 w 1234"/>
                <a:gd name="T83" fmla="*/ 251 h 507"/>
                <a:gd name="T84" fmla="*/ 893 w 1234"/>
                <a:gd name="T85" fmla="*/ 302 h 507"/>
                <a:gd name="T86" fmla="*/ 908 w 1234"/>
                <a:gd name="T87" fmla="*/ 353 h 507"/>
                <a:gd name="T88" fmla="*/ 923 w 1234"/>
                <a:gd name="T89" fmla="*/ 399 h 507"/>
                <a:gd name="T90" fmla="*/ 939 w 1234"/>
                <a:gd name="T91" fmla="*/ 436 h 507"/>
                <a:gd name="T92" fmla="*/ 960 w 1234"/>
                <a:gd name="T93" fmla="*/ 469 h 507"/>
                <a:gd name="T94" fmla="*/ 980 w 1234"/>
                <a:gd name="T95" fmla="*/ 497 h 507"/>
                <a:gd name="T96" fmla="*/ 1011 w 1234"/>
                <a:gd name="T97" fmla="*/ 506 h 507"/>
                <a:gd name="T98" fmla="*/ 1032 w 1234"/>
                <a:gd name="T99" fmla="*/ 492 h 507"/>
                <a:gd name="T100" fmla="*/ 1047 w 1234"/>
                <a:gd name="T101" fmla="*/ 469 h 507"/>
                <a:gd name="T102" fmla="*/ 1063 w 1234"/>
                <a:gd name="T103" fmla="*/ 436 h 507"/>
                <a:gd name="T104" fmla="*/ 1083 w 1234"/>
                <a:gd name="T105" fmla="*/ 395 h 507"/>
                <a:gd name="T106" fmla="*/ 1099 w 1234"/>
                <a:gd name="T107" fmla="*/ 344 h 507"/>
                <a:gd name="T108" fmla="*/ 1114 w 1234"/>
                <a:gd name="T109" fmla="*/ 292 h 507"/>
                <a:gd name="T110" fmla="*/ 1130 w 1234"/>
                <a:gd name="T111" fmla="*/ 237 h 507"/>
                <a:gd name="T112" fmla="*/ 1150 w 1234"/>
                <a:gd name="T113" fmla="*/ 186 h 507"/>
                <a:gd name="T114" fmla="*/ 1166 w 1234"/>
                <a:gd name="T115" fmla="*/ 135 h 507"/>
                <a:gd name="T116" fmla="*/ 1181 w 1234"/>
                <a:gd name="T117" fmla="*/ 88 h 507"/>
                <a:gd name="T118" fmla="*/ 1197 w 1234"/>
                <a:gd name="T119" fmla="*/ 51 h 507"/>
                <a:gd name="T120" fmla="*/ 1218 w 1234"/>
                <a:gd name="T121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4" h="507">
                  <a:moveTo>
                    <a:pt x="0" y="255"/>
                  </a:moveTo>
                  <a:lnTo>
                    <a:pt x="5" y="255"/>
                  </a:lnTo>
                  <a:lnTo>
                    <a:pt x="10" y="255"/>
                  </a:lnTo>
                  <a:lnTo>
                    <a:pt x="15" y="255"/>
                  </a:lnTo>
                  <a:lnTo>
                    <a:pt x="21" y="255"/>
                  </a:lnTo>
                  <a:lnTo>
                    <a:pt x="26" y="255"/>
                  </a:lnTo>
                  <a:lnTo>
                    <a:pt x="31" y="255"/>
                  </a:lnTo>
                  <a:lnTo>
                    <a:pt x="36" y="255"/>
                  </a:lnTo>
                  <a:lnTo>
                    <a:pt x="41" y="255"/>
                  </a:lnTo>
                  <a:lnTo>
                    <a:pt x="46" y="255"/>
                  </a:lnTo>
                  <a:lnTo>
                    <a:pt x="52" y="255"/>
                  </a:lnTo>
                  <a:lnTo>
                    <a:pt x="57" y="255"/>
                  </a:lnTo>
                  <a:lnTo>
                    <a:pt x="62" y="255"/>
                  </a:lnTo>
                  <a:lnTo>
                    <a:pt x="67" y="255"/>
                  </a:lnTo>
                  <a:lnTo>
                    <a:pt x="67" y="251"/>
                  </a:lnTo>
                  <a:lnTo>
                    <a:pt x="72" y="251"/>
                  </a:lnTo>
                  <a:lnTo>
                    <a:pt x="77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3" y="251"/>
                  </a:lnTo>
                  <a:lnTo>
                    <a:pt x="98" y="251"/>
                  </a:lnTo>
                  <a:lnTo>
                    <a:pt x="103" y="251"/>
                  </a:lnTo>
                  <a:lnTo>
                    <a:pt x="103" y="246"/>
                  </a:lnTo>
                  <a:lnTo>
                    <a:pt x="108" y="246"/>
                  </a:lnTo>
                  <a:lnTo>
                    <a:pt x="113" y="246"/>
                  </a:lnTo>
                  <a:lnTo>
                    <a:pt x="119" y="241"/>
                  </a:lnTo>
                  <a:lnTo>
                    <a:pt x="124" y="241"/>
                  </a:lnTo>
                  <a:lnTo>
                    <a:pt x="129" y="237"/>
                  </a:lnTo>
                  <a:lnTo>
                    <a:pt x="134" y="237"/>
                  </a:lnTo>
                  <a:lnTo>
                    <a:pt x="134" y="232"/>
                  </a:lnTo>
                  <a:lnTo>
                    <a:pt x="139" y="232"/>
                  </a:lnTo>
                  <a:lnTo>
                    <a:pt x="139" y="227"/>
                  </a:lnTo>
                  <a:lnTo>
                    <a:pt x="144" y="227"/>
                  </a:lnTo>
                  <a:lnTo>
                    <a:pt x="150" y="223"/>
                  </a:lnTo>
                  <a:lnTo>
                    <a:pt x="155" y="218"/>
                  </a:lnTo>
                  <a:lnTo>
                    <a:pt x="160" y="214"/>
                  </a:lnTo>
                  <a:lnTo>
                    <a:pt x="165" y="209"/>
                  </a:lnTo>
                  <a:lnTo>
                    <a:pt x="165" y="204"/>
                  </a:lnTo>
                  <a:lnTo>
                    <a:pt x="170" y="204"/>
                  </a:lnTo>
                  <a:lnTo>
                    <a:pt x="170" y="200"/>
                  </a:lnTo>
                  <a:lnTo>
                    <a:pt x="175" y="200"/>
                  </a:lnTo>
                  <a:lnTo>
                    <a:pt x="175" y="195"/>
                  </a:lnTo>
                  <a:lnTo>
                    <a:pt x="175" y="190"/>
                  </a:lnTo>
                  <a:lnTo>
                    <a:pt x="181" y="190"/>
                  </a:lnTo>
                  <a:lnTo>
                    <a:pt x="181" y="186"/>
                  </a:lnTo>
                  <a:lnTo>
                    <a:pt x="186" y="186"/>
                  </a:lnTo>
                  <a:lnTo>
                    <a:pt x="186" y="181"/>
                  </a:lnTo>
                  <a:lnTo>
                    <a:pt x="191" y="176"/>
                  </a:lnTo>
                  <a:lnTo>
                    <a:pt x="196" y="172"/>
                  </a:lnTo>
                  <a:lnTo>
                    <a:pt x="196" y="167"/>
                  </a:lnTo>
                  <a:lnTo>
                    <a:pt x="201" y="167"/>
                  </a:lnTo>
                  <a:lnTo>
                    <a:pt x="201" y="162"/>
                  </a:lnTo>
                  <a:lnTo>
                    <a:pt x="206" y="162"/>
                  </a:lnTo>
                  <a:lnTo>
                    <a:pt x="206" y="158"/>
                  </a:lnTo>
                  <a:lnTo>
                    <a:pt x="212" y="153"/>
                  </a:lnTo>
                  <a:lnTo>
                    <a:pt x="212" y="149"/>
                  </a:lnTo>
                  <a:lnTo>
                    <a:pt x="217" y="149"/>
                  </a:lnTo>
                  <a:lnTo>
                    <a:pt x="217" y="144"/>
                  </a:lnTo>
                  <a:lnTo>
                    <a:pt x="222" y="144"/>
                  </a:lnTo>
                  <a:lnTo>
                    <a:pt x="222" y="139"/>
                  </a:lnTo>
                  <a:lnTo>
                    <a:pt x="227" y="139"/>
                  </a:lnTo>
                  <a:lnTo>
                    <a:pt x="227" y="135"/>
                  </a:lnTo>
                  <a:lnTo>
                    <a:pt x="232" y="135"/>
                  </a:lnTo>
                  <a:lnTo>
                    <a:pt x="232" y="130"/>
                  </a:lnTo>
                  <a:lnTo>
                    <a:pt x="237" y="130"/>
                  </a:lnTo>
                  <a:lnTo>
                    <a:pt x="237" y="125"/>
                  </a:lnTo>
                  <a:lnTo>
                    <a:pt x="242" y="125"/>
                  </a:lnTo>
                  <a:lnTo>
                    <a:pt x="248" y="125"/>
                  </a:lnTo>
                  <a:lnTo>
                    <a:pt x="248" y="121"/>
                  </a:lnTo>
                  <a:lnTo>
                    <a:pt x="253" y="121"/>
                  </a:lnTo>
                  <a:lnTo>
                    <a:pt x="258" y="116"/>
                  </a:lnTo>
                  <a:lnTo>
                    <a:pt x="263" y="116"/>
                  </a:lnTo>
                  <a:lnTo>
                    <a:pt x="268" y="116"/>
                  </a:lnTo>
                  <a:lnTo>
                    <a:pt x="273" y="116"/>
                  </a:lnTo>
                  <a:lnTo>
                    <a:pt x="279" y="116"/>
                  </a:lnTo>
                  <a:lnTo>
                    <a:pt x="284" y="121"/>
                  </a:lnTo>
                  <a:lnTo>
                    <a:pt x="289" y="121"/>
                  </a:lnTo>
                  <a:lnTo>
                    <a:pt x="289" y="125"/>
                  </a:lnTo>
                  <a:lnTo>
                    <a:pt x="294" y="125"/>
                  </a:lnTo>
                  <a:lnTo>
                    <a:pt x="299" y="130"/>
                  </a:lnTo>
                  <a:lnTo>
                    <a:pt x="304" y="135"/>
                  </a:lnTo>
                  <a:lnTo>
                    <a:pt x="310" y="139"/>
                  </a:lnTo>
                  <a:lnTo>
                    <a:pt x="315" y="144"/>
                  </a:lnTo>
                  <a:lnTo>
                    <a:pt x="315" y="149"/>
                  </a:lnTo>
                  <a:lnTo>
                    <a:pt x="320" y="153"/>
                  </a:lnTo>
                  <a:lnTo>
                    <a:pt x="325" y="158"/>
                  </a:lnTo>
                  <a:lnTo>
                    <a:pt x="325" y="162"/>
                  </a:lnTo>
                  <a:lnTo>
                    <a:pt x="325" y="167"/>
                  </a:lnTo>
                  <a:lnTo>
                    <a:pt x="330" y="172"/>
                  </a:lnTo>
                  <a:lnTo>
                    <a:pt x="330" y="176"/>
                  </a:lnTo>
                  <a:lnTo>
                    <a:pt x="335" y="181"/>
                  </a:lnTo>
                  <a:lnTo>
                    <a:pt x="335" y="186"/>
                  </a:lnTo>
                  <a:lnTo>
                    <a:pt x="340" y="190"/>
                  </a:lnTo>
                  <a:lnTo>
                    <a:pt x="340" y="195"/>
                  </a:lnTo>
                  <a:lnTo>
                    <a:pt x="346" y="204"/>
                  </a:lnTo>
                  <a:lnTo>
                    <a:pt x="346" y="209"/>
                  </a:lnTo>
                  <a:lnTo>
                    <a:pt x="351" y="214"/>
                  </a:lnTo>
                  <a:lnTo>
                    <a:pt x="351" y="218"/>
                  </a:lnTo>
                  <a:lnTo>
                    <a:pt x="356" y="223"/>
                  </a:lnTo>
                  <a:lnTo>
                    <a:pt x="356" y="232"/>
                  </a:lnTo>
                  <a:lnTo>
                    <a:pt x="361" y="237"/>
                  </a:lnTo>
                  <a:lnTo>
                    <a:pt x="361" y="241"/>
                  </a:lnTo>
                  <a:lnTo>
                    <a:pt x="361" y="251"/>
                  </a:lnTo>
                  <a:lnTo>
                    <a:pt x="366" y="255"/>
                  </a:lnTo>
                  <a:lnTo>
                    <a:pt x="366" y="265"/>
                  </a:lnTo>
                  <a:lnTo>
                    <a:pt x="371" y="269"/>
                  </a:lnTo>
                  <a:lnTo>
                    <a:pt x="371" y="274"/>
                  </a:lnTo>
                  <a:lnTo>
                    <a:pt x="377" y="283"/>
                  </a:lnTo>
                  <a:lnTo>
                    <a:pt x="377" y="288"/>
                  </a:lnTo>
                  <a:lnTo>
                    <a:pt x="382" y="297"/>
                  </a:lnTo>
                  <a:lnTo>
                    <a:pt x="382" y="302"/>
                  </a:lnTo>
                  <a:lnTo>
                    <a:pt x="387" y="311"/>
                  </a:lnTo>
                  <a:lnTo>
                    <a:pt x="387" y="316"/>
                  </a:lnTo>
                  <a:lnTo>
                    <a:pt x="392" y="325"/>
                  </a:lnTo>
                  <a:lnTo>
                    <a:pt x="392" y="330"/>
                  </a:lnTo>
                  <a:lnTo>
                    <a:pt x="397" y="334"/>
                  </a:lnTo>
                  <a:lnTo>
                    <a:pt x="397" y="344"/>
                  </a:lnTo>
                  <a:lnTo>
                    <a:pt x="402" y="348"/>
                  </a:lnTo>
                  <a:lnTo>
                    <a:pt x="402" y="357"/>
                  </a:lnTo>
                  <a:lnTo>
                    <a:pt x="402" y="362"/>
                  </a:lnTo>
                  <a:lnTo>
                    <a:pt x="408" y="371"/>
                  </a:lnTo>
                  <a:lnTo>
                    <a:pt x="408" y="376"/>
                  </a:lnTo>
                  <a:lnTo>
                    <a:pt x="413" y="381"/>
                  </a:lnTo>
                  <a:lnTo>
                    <a:pt x="413" y="390"/>
                  </a:lnTo>
                  <a:lnTo>
                    <a:pt x="418" y="395"/>
                  </a:lnTo>
                  <a:lnTo>
                    <a:pt x="418" y="399"/>
                  </a:lnTo>
                  <a:lnTo>
                    <a:pt x="423" y="404"/>
                  </a:lnTo>
                  <a:lnTo>
                    <a:pt x="423" y="413"/>
                  </a:lnTo>
                  <a:lnTo>
                    <a:pt x="428" y="418"/>
                  </a:lnTo>
                  <a:lnTo>
                    <a:pt x="428" y="422"/>
                  </a:lnTo>
                  <a:lnTo>
                    <a:pt x="433" y="427"/>
                  </a:lnTo>
                  <a:lnTo>
                    <a:pt x="433" y="432"/>
                  </a:lnTo>
                  <a:lnTo>
                    <a:pt x="439" y="436"/>
                  </a:lnTo>
                  <a:lnTo>
                    <a:pt x="439" y="446"/>
                  </a:lnTo>
                  <a:lnTo>
                    <a:pt x="439" y="450"/>
                  </a:lnTo>
                  <a:lnTo>
                    <a:pt x="444" y="455"/>
                  </a:lnTo>
                  <a:lnTo>
                    <a:pt x="444" y="460"/>
                  </a:lnTo>
                  <a:lnTo>
                    <a:pt x="449" y="460"/>
                  </a:lnTo>
                  <a:lnTo>
                    <a:pt x="449" y="464"/>
                  </a:lnTo>
                  <a:lnTo>
                    <a:pt x="454" y="469"/>
                  </a:lnTo>
                  <a:lnTo>
                    <a:pt x="454" y="474"/>
                  </a:lnTo>
                  <a:lnTo>
                    <a:pt x="459" y="478"/>
                  </a:lnTo>
                  <a:lnTo>
                    <a:pt x="464" y="483"/>
                  </a:lnTo>
                  <a:lnTo>
                    <a:pt x="464" y="487"/>
                  </a:lnTo>
                  <a:lnTo>
                    <a:pt x="469" y="487"/>
                  </a:lnTo>
                  <a:lnTo>
                    <a:pt x="469" y="492"/>
                  </a:lnTo>
                  <a:lnTo>
                    <a:pt x="475" y="492"/>
                  </a:lnTo>
                  <a:lnTo>
                    <a:pt x="475" y="497"/>
                  </a:lnTo>
                  <a:lnTo>
                    <a:pt x="480" y="497"/>
                  </a:lnTo>
                  <a:lnTo>
                    <a:pt x="480" y="501"/>
                  </a:lnTo>
                  <a:lnTo>
                    <a:pt x="485" y="501"/>
                  </a:lnTo>
                  <a:lnTo>
                    <a:pt x="490" y="506"/>
                  </a:lnTo>
                  <a:lnTo>
                    <a:pt x="495" y="506"/>
                  </a:lnTo>
                  <a:lnTo>
                    <a:pt x="500" y="506"/>
                  </a:lnTo>
                  <a:lnTo>
                    <a:pt x="506" y="506"/>
                  </a:lnTo>
                  <a:lnTo>
                    <a:pt x="511" y="501"/>
                  </a:lnTo>
                  <a:lnTo>
                    <a:pt x="516" y="501"/>
                  </a:lnTo>
                  <a:lnTo>
                    <a:pt x="516" y="497"/>
                  </a:lnTo>
                  <a:lnTo>
                    <a:pt x="521" y="497"/>
                  </a:lnTo>
                  <a:lnTo>
                    <a:pt x="521" y="492"/>
                  </a:lnTo>
                  <a:lnTo>
                    <a:pt x="526" y="487"/>
                  </a:lnTo>
                  <a:lnTo>
                    <a:pt x="531" y="483"/>
                  </a:lnTo>
                  <a:lnTo>
                    <a:pt x="537" y="478"/>
                  </a:lnTo>
                  <a:lnTo>
                    <a:pt x="537" y="474"/>
                  </a:lnTo>
                  <a:lnTo>
                    <a:pt x="542" y="469"/>
                  </a:lnTo>
                  <a:lnTo>
                    <a:pt x="542" y="464"/>
                  </a:lnTo>
                  <a:lnTo>
                    <a:pt x="547" y="460"/>
                  </a:lnTo>
                  <a:lnTo>
                    <a:pt x="547" y="455"/>
                  </a:lnTo>
                  <a:lnTo>
                    <a:pt x="552" y="450"/>
                  </a:lnTo>
                  <a:lnTo>
                    <a:pt x="552" y="446"/>
                  </a:lnTo>
                  <a:lnTo>
                    <a:pt x="552" y="441"/>
                  </a:lnTo>
                  <a:lnTo>
                    <a:pt x="557" y="436"/>
                  </a:lnTo>
                  <a:lnTo>
                    <a:pt x="557" y="432"/>
                  </a:lnTo>
                  <a:lnTo>
                    <a:pt x="562" y="427"/>
                  </a:lnTo>
                  <a:lnTo>
                    <a:pt x="562" y="422"/>
                  </a:lnTo>
                  <a:lnTo>
                    <a:pt x="567" y="413"/>
                  </a:lnTo>
                  <a:lnTo>
                    <a:pt x="567" y="409"/>
                  </a:lnTo>
                  <a:lnTo>
                    <a:pt x="573" y="404"/>
                  </a:lnTo>
                  <a:lnTo>
                    <a:pt x="573" y="395"/>
                  </a:lnTo>
                  <a:lnTo>
                    <a:pt x="578" y="390"/>
                  </a:lnTo>
                  <a:lnTo>
                    <a:pt x="578" y="385"/>
                  </a:lnTo>
                  <a:lnTo>
                    <a:pt x="583" y="376"/>
                  </a:lnTo>
                  <a:lnTo>
                    <a:pt x="583" y="371"/>
                  </a:lnTo>
                  <a:lnTo>
                    <a:pt x="588" y="362"/>
                  </a:lnTo>
                  <a:lnTo>
                    <a:pt x="588" y="357"/>
                  </a:lnTo>
                  <a:lnTo>
                    <a:pt x="593" y="348"/>
                  </a:lnTo>
                  <a:lnTo>
                    <a:pt x="593" y="339"/>
                  </a:lnTo>
                  <a:lnTo>
                    <a:pt x="593" y="334"/>
                  </a:lnTo>
                  <a:lnTo>
                    <a:pt x="598" y="325"/>
                  </a:lnTo>
                  <a:lnTo>
                    <a:pt x="598" y="320"/>
                  </a:lnTo>
                  <a:lnTo>
                    <a:pt x="604" y="311"/>
                  </a:lnTo>
                  <a:lnTo>
                    <a:pt x="604" y="302"/>
                  </a:lnTo>
                  <a:lnTo>
                    <a:pt x="609" y="297"/>
                  </a:lnTo>
                  <a:lnTo>
                    <a:pt x="609" y="288"/>
                  </a:lnTo>
                  <a:lnTo>
                    <a:pt x="614" y="279"/>
                  </a:lnTo>
                  <a:lnTo>
                    <a:pt x="614" y="274"/>
                  </a:lnTo>
                  <a:lnTo>
                    <a:pt x="619" y="265"/>
                  </a:lnTo>
                  <a:lnTo>
                    <a:pt x="619" y="255"/>
                  </a:lnTo>
                  <a:lnTo>
                    <a:pt x="624" y="251"/>
                  </a:lnTo>
                  <a:lnTo>
                    <a:pt x="624" y="241"/>
                  </a:lnTo>
                  <a:lnTo>
                    <a:pt x="629" y="232"/>
                  </a:lnTo>
                  <a:lnTo>
                    <a:pt x="629" y="227"/>
                  </a:lnTo>
                  <a:lnTo>
                    <a:pt x="629" y="218"/>
                  </a:lnTo>
                  <a:lnTo>
                    <a:pt x="635" y="209"/>
                  </a:lnTo>
                  <a:lnTo>
                    <a:pt x="635" y="204"/>
                  </a:lnTo>
                  <a:lnTo>
                    <a:pt x="640" y="195"/>
                  </a:lnTo>
                  <a:lnTo>
                    <a:pt x="640" y="186"/>
                  </a:lnTo>
                  <a:lnTo>
                    <a:pt x="645" y="181"/>
                  </a:lnTo>
                  <a:lnTo>
                    <a:pt x="645" y="172"/>
                  </a:lnTo>
                  <a:lnTo>
                    <a:pt x="650" y="167"/>
                  </a:lnTo>
                  <a:lnTo>
                    <a:pt x="650" y="158"/>
                  </a:lnTo>
                  <a:lnTo>
                    <a:pt x="655" y="149"/>
                  </a:lnTo>
                  <a:lnTo>
                    <a:pt x="655" y="144"/>
                  </a:lnTo>
                  <a:lnTo>
                    <a:pt x="660" y="135"/>
                  </a:lnTo>
                  <a:lnTo>
                    <a:pt x="660" y="130"/>
                  </a:lnTo>
                  <a:lnTo>
                    <a:pt x="666" y="125"/>
                  </a:lnTo>
                  <a:lnTo>
                    <a:pt x="666" y="116"/>
                  </a:lnTo>
                  <a:lnTo>
                    <a:pt x="666" y="111"/>
                  </a:lnTo>
                  <a:lnTo>
                    <a:pt x="671" y="102"/>
                  </a:lnTo>
                  <a:lnTo>
                    <a:pt x="671" y="97"/>
                  </a:lnTo>
                  <a:lnTo>
                    <a:pt x="676" y="93"/>
                  </a:lnTo>
                  <a:lnTo>
                    <a:pt x="676" y="84"/>
                  </a:lnTo>
                  <a:lnTo>
                    <a:pt x="681" y="79"/>
                  </a:lnTo>
                  <a:lnTo>
                    <a:pt x="681" y="74"/>
                  </a:lnTo>
                  <a:lnTo>
                    <a:pt x="686" y="70"/>
                  </a:lnTo>
                  <a:lnTo>
                    <a:pt x="686" y="65"/>
                  </a:lnTo>
                  <a:lnTo>
                    <a:pt x="691" y="60"/>
                  </a:lnTo>
                  <a:lnTo>
                    <a:pt x="691" y="56"/>
                  </a:lnTo>
                  <a:lnTo>
                    <a:pt x="696" y="51"/>
                  </a:lnTo>
                  <a:lnTo>
                    <a:pt x="696" y="46"/>
                  </a:lnTo>
                  <a:lnTo>
                    <a:pt x="702" y="42"/>
                  </a:lnTo>
                  <a:lnTo>
                    <a:pt x="702" y="37"/>
                  </a:lnTo>
                  <a:lnTo>
                    <a:pt x="707" y="32"/>
                  </a:lnTo>
                  <a:lnTo>
                    <a:pt x="707" y="28"/>
                  </a:lnTo>
                  <a:lnTo>
                    <a:pt x="712" y="23"/>
                  </a:lnTo>
                  <a:lnTo>
                    <a:pt x="712" y="19"/>
                  </a:lnTo>
                  <a:lnTo>
                    <a:pt x="717" y="19"/>
                  </a:lnTo>
                  <a:lnTo>
                    <a:pt x="717" y="14"/>
                  </a:lnTo>
                  <a:lnTo>
                    <a:pt x="722" y="14"/>
                  </a:lnTo>
                  <a:lnTo>
                    <a:pt x="722" y="9"/>
                  </a:lnTo>
                  <a:lnTo>
                    <a:pt x="727" y="9"/>
                  </a:lnTo>
                  <a:lnTo>
                    <a:pt x="727" y="5"/>
                  </a:lnTo>
                  <a:lnTo>
                    <a:pt x="733" y="5"/>
                  </a:lnTo>
                  <a:lnTo>
                    <a:pt x="738" y="5"/>
                  </a:lnTo>
                  <a:lnTo>
                    <a:pt x="738" y="0"/>
                  </a:lnTo>
                  <a:lnTo>
                    <a:pt x="743" y="0"/>
                  </a:lnTo>
                  <a:lnTo>
                    <a:pt x="748" y="0"/>
                  </a:lnTo>
                  <a:lnTo>
                    <a:pt x="753" y="5"/>
                  </a:lnTo>
                  <a:lnTo>
                    <a:pt x="758" y="5"/>
                  </a:lnTo>
                  <a:lnTo>
                    <a:pt x="764" y="9"/>
                  </a:lnTo>
                  <a:lnTo>
                    <a:pt x="769" y="9"/>
                  </a:lnTo>
                  <a:lnTo>
                    <a:pt x="769" y="14"/>
                  </a:lnTo>
                  <a:lnTo>
                    <a:pt x="774" y="14"/>
                  </a:lnTo>
                  <a:lnTo>
                    <a:pt x="774" y="19"/>
                  </a:lnTo>
                  <a:lnTo>
                    <a:pt x="779" y="19"/>
                  </a:lnTo>
                  <a:lnTo>
                    <a:pt x="779" y="23"/>
                  </a:lnTo>
                  <a:lnTo>
                    <a:pt x="779" y="28"/>
                  </a:lnTo>
                  <a:lnTo>
                    <a:pt x="784" y="32"/>
                  </a:lnTo>
                  <a:lnTo>
                    <a:pt x="789" y="37"/>
                  </a:lnTo>
                  <a:lnTo>
                    <a:pt x="789" y="42"/>
                  </a:lnTo>
                  <a:lnTo>
                    <a:pt x="794" y="46"/>
                  </a:lnTo>
                  <a:lnTo>
                    <a:pt x="794" y="51"/>
                  </a:lnTo>
                  <a:lnTo>
                    <a:pt x="800" y="56"/>
                  </a:lnTo>
                  <a:lnTo>
                    <a:pt x="800" y="60"/>
                  </a:lnTo>
                  <a:lnTo>
                    <a:pt x="805" y="65"/>
                  </a:lnTo>
                  <a:lnTo>
                    <a:pt x="805" y="70"/>
                  </a:lnTo>
                  <a:lnTo>
                    <a:pt x="810" y="74"/>
                  </a:lnTo>
                  <a:lnTo>
                    <a:pt x="810" y="79"/>
                  </a:lnTo>
                  <a:lnTo>
                    <a:pt x="815" y="84"/>
                  </a:lnTo>
                  <a:lnTo>
                    <a:pt x="815" y="88"/>
                  </a:lnTo>
                  <a:lnTo>
                    <a:pt x="820" y="97"/>
                  </a:lnTo>
                  <a:lnTo>
                    <a:pt x="820" y="102"/>
                  </a:lnTo>
                  <a:lnTo>
                    <a:pt x="820" y="107"/>
                  </a:lnTo>
                  <a:lnTo>
                    <a:pt x="825" y="111"/>
                  </a:lnTo>
                  <a:lnTo>
                    <a:pt x="825" y="121"/>
                  </a:lnTo>
                  <a:lnTo>
                    <a:pt x="831" y="125"/>
                  </a:lnTo>
                  <a:lnTo>
                    <a:pt x="831" y="135"/>
                  </a:lnTo>
                  <a:lnTo>
                    <a:pt x="836" y="139"/>
                  </a:lnTo>
                  <a:lnTo>
                    <a:pt x="836" y="144"/>
                  </a:lnTo>
                  <a:lnTo>
                    <a:pt x="841" y="153"/>
                  </a:lnTo>
                  <a:lnTo>
                    <a:pt x="841" y="158"/>
                  </a:lnTo>
                  <a:lnTo>
                    <a:pt x="846" y="167"/>
                  </a:lnTo>
                  <a:lnTo>
                    <a:pt x="846" y="172"/>
                  </a:lnTo>
                  <a:lnTo>
                    <a:pt x="851" y="181"/>
                  </a:lnTo>
                  <a:lnTo>
                    <a:pt x="851" y="186"/>
                  </a:lnTo>
                  <a:lnTo>
                    <a:pt x="856" y="195"/>
                  </a:lnTo>
                  <a:lnTo>
                    <a:pt x="856" y="200"/>
                  </a:lnTo>
                  <a:lnTo>
                    <a:pt x="856" y="209"/>
                  </a:lnTo>
                  <a:lnTo>
                    <a:pt x="862" y="214"/>
                  </a:lnTo>
                  <a:lnTo>
                    <a:pt x="862" y="223"/>
                  </a:lnTo>
                  <a:lnTo>
                    <a:pt x="867" y="232"/>
                  </a:lnTo>
                  <a:lnTo>
                    <a:pt x="867" y="237"/>
                  </a:lnTo>
                  <a:lnTo>
                    <a:pt x="872" y="246"/>
                  </a:lnTo>
                  <a:lnTo>
                    <a:pt x="872" y="251"/>
                  </a:lnTo>
                  <a:lnTo>
                    <a:pt x="877" y="260"/>
                  </a:lnTo>
                  <a:lnTo>
                    <a:pt x="877" y="265"/>
                  </a:lnTo>
                  <a:lnTo>
                    <a:pt x="882" y="274"/>
                  </a:lnTo>
                  <a:lnTo>
                    <a:pt x="882" y="283"/>
                  </a:lnTo>
                  <a:lnTo>
                    <a:pt x="887" y="288"/>
                  </a:lnTo>
                  <a:lnTo>
                    <a:pt x="887" y="297"/>
                  </a:lnTo>
                  <a:lnTo>
                    <a:pt x="893" y="302"/>
                  </a:lnTo>
                  <a:lnTo>
                    <a:pt x="893" y="311"/>
                  </a:lnTo>
                  <a:lnTo>
                    <a:pt x="893" y="316"/>
                  </a:lnTo>
                  <a:lnTo>
                    <a:pt x="898" y="325"/>
                  </a:lnTo>
                  <a:lnTo>
                    <a:pt x="898" y="330"/>
                  </a:lnTo>
                  <a:lnTo>
                    <a:pt x="903" y="339"/>
                  </a:lnTo>
                  <a:lnTo>
                    <a:pt x="903" y="344"/>
                  </a:lnTo>
                  <a:lnTo>
                    <a:pt x="908" y="353"/>
                  </a:lnTo>
                  <a:lnTo>
                    <a:pt x="908" y="357"/>
                  </a:lnTo>
                  <a:lnTo>
                    <a:pt x="913" y="367"/>
                  </a:lnTo>
                  <a:lnTo>
                    <a:pt x="913" y="371"/>
                  </a:lnTo>
                  <a:lnTo>
                    <a:pt x="918" y="376"/>
                  </a:lnTo>
                  <a:lnTo>
                    <a:pt x="918" y="385"/>
                  </a:lnTo>
                  <a:lnTo>
                    <a:pt x="923" y="390"/>
                  </a:lnTo>
                  <a:lnTo>
                    <a:pt x="923" y="399"/>
                  </a:lnTo>
                  <a:lnTo>
                    <a:pt x="929" y="404"/>
                  </a:lnTo>
                  <a:lnTo>
                    <a:pt x="929" y="409"/>
                  </a:lnTo>
                  <a:lnTo>
                    <a:pt x="934" y="413"/>
                  </a:lnTo>
                  <a:lnTo>
                    <a:pt x="934" y="422"/>
                  </a:lnTo>
                  <a:lnTo>
                    <a:pt x="934" y="427"/>
                  </a:lnTo>
                  <a:lnTo>
                    <a:pt x="939" y="432"/>
                  </a:lnTo>
                  <a:lnTo>
                    <a:pt x="939" y="436"/>
                  </a:lnTo>
                  <a:lnTo>
                    <a:pt x="944" y="441"/>
                  </a:lnTo>
                  <a:lnTo>
                    <a:pt x="944" y="446"/>
                  </a:lnTo>
                  <a:lnTo>
                    <a:pt x="949" y="450"/>
                  </a:lnTo>
                  <a:lnTo>
                    <a:pt x="949" y="455"/>
                  </a:lnTo>
                  <a:lnTo>
                    <a:pt x="954" y="460"/>
                  </a:lnTo>
                  <a:lnTo>
                    <a:pt x="954" y="464"/>
                  </a:lnTo>
                  <a:lnTo>
                    <a:pt x="960" y="469"/>
                  </a:lnTo>
                  <a:lnTo>
                    <a:pt x="960" y="474"/>
                  </a:lnTo>
                  <a:lnTo>
                    <a:pt x="965" y="474"/>
                  </a:lnTo>
                  <a:lnTo>
                    <a:pt x="965" y="478"/>
                  </a:lnTo>
                  <a:lnTo>
                    <a:pt x="970" y="483"/>
                  </a:lnTo>
                  <a:lnTo>
                    <a:pt x="970" y="487"/>
                  </a:lnTo>
                  <a:lnTo>
                    <a:pt x="975" y="492"/>
                  </a:lnTo>
                  <a:lnTo>
                    <a:pt x="980" y="497"/>
                  </a:lnTo>
                  <a:lnTo>
                    <a:pt x="985" y="497"/>
                  </a:lnTo>
                  <a:lnTo>
                    <a:pt x="985" y="501"/>
                  </a:lnTo>
                  <a:lnTo>
                    <a:pt x="991" y="501"/>
                  </a:lnTo>
                  <a:lnTo>
                    <a:pt x="996" y="506"/>
                  </a:lnTo>
                  <a:lnTo>
                    <a:pt x="1001" y="506"/>
                  </a:lnTo>
                  <a:lnTo>
                    <a:pt x="1006" y="506"/>
                  </a:lnTo>
                  <a:lnTo>
                    <a:pt x="1011" y="506"/>
                  </a:lnTo>
                  <a:lnTo>
                    <a:pt x="1011" y="501"/>
                  </a:lnTo>
                  <a:lnTo>
                    <a:pt x="1016" y="501"/>
                  </a:lnTo>
                  <a:lnTo>
                    <a:pt x="1021" y="501"/>
                  </a:lnTo>
                  <a:lnTo>
                    <a:pt x="1021" y="497"/>
                  </a:lnTo>
                  <a:lnTo>
                    <a:pt x="1027" y="497"/>
                  </a:lnTo>
                  <a:lnTo>
                    <a:pt x="1027" y="492"/>
                  </a:lnTo>
                  <a:lnTo>
                    <a:pt x="1032" y="492"/>
                  </a:lnTo>
                  <a:lnTo>
                    <a:pt x="1032" y="487"/>
                  </a:lnTo>
                  <a:lnTo>
                    <a:pt x="1037" y="487"/>
                  </a:lnTo>
                  <a:lnTo>
                    <a:pt x="1037" y="483"/>
                  </a:lnTo>
                  <a:lnTo>
                    <a:pt x="1042" y="478"/>
                  </a:lnTo>
                  <a:lnTo>
                    <a:pt x="1042" y="474"/>
                  </a:lnTo>
                  <a:lnTo>
                    <a:pt x="1047" y="474"/>
                  </a:lnTo>
                  <a:lnTo>
                    <a:pt x="1047" y="469"/>
                  </a:lnTo>
                  <a:lnTo>
                    <a:pt x="1047" y="464"/>
                  </a:lnTo>
                  <a:lnTo>
                    <a:pt x="1052" y="460"/>
                  </a:lnTo>
                  <a:lnTo>
                    <a:pt x="1052" y="455"/>
                  </a:lnTo>
                  <a:lnTo>
                    <a:pt x="1058" y="450"/>
                  </a:lnTo>
                  <a:lnTo>
                    <a:pt x="1058" y="446"/>
                  </a:lnTo>
                  <a:lnTo>
                    <a:pt x="1063" y="441"/>
                  </a:lnTo>
                  <a:lnTo>
                    <a:pt x="1063" y="436"/>
                  </a:lnTo>
                  <a:lnTo>
                    <a:pt x="1068" y="427"/>
                  </a:lnTo>
                  <a:lnTo>
                    <a:pt x="1068" y="422"/>
                  </a:lnTo>
                  <a:lnTo>
                    <a:pt x="1073" y="418"/>
                  </a:lnTo>
                  <a:lnTo>
                    <a:pt x="1073" y="413"/>
                  </a:lnTo>
                  <a:lnTo>
                    <a:pt x="1078" y="404"/>
                  </a:lnTo>
                  <a:lnTo>
                    <a:pt x="1078" y="399"/>
                  </a:lnTo>
                  <a:lnTo>
                    <a:pt x="1083" y="395"/>
                  </a:lnTo>
                  <a:lnTo>
                    <a:pt x="1083" y="385"/>
                  </a:lnTo>
                  <a:lnTo>
                    <a:pt x="1083" y="381"/>
                  </a:lnTo>
                  <a:lnTo>
                    <a:pt x="1089" y="371"/>
                  </a:lnTo>
                  <a:lnTo>
                    <a:pt x="1089" y="367"/>
                  </a:lnTo>
                  <a:lnTo>
                    <a:pt x="1094" y="357"/>
                  </a:lnTo>
                  <a:lnTo>
                    <a:pt x="1094" y="353"/>
                  </a:lnTo>
                  <a:lnTo>
                    <a:pt x="1099" y="344"/>
                  </a:lnTo>
                  <a:lnTo>
                    <a:pt x="1099" y="339"/>
                  </a:lnTo>
                  <a:lnTo>
                    <a:pt x="1104" y="330"/>
                  </a:lnTo>
                  <a:lnTo>
                    <a:pt x="1104" y="320"/>
                  </a:lnTo>
                  <a:lnTo>
                    <a:pt x="1109" y="316"/>
                  </a:lnTo>
                  <a:lnTo>
                    <a:pt x="1109" y="306"/>
                  </a:lnTo>
                  <a:lnTo>
                    <a:pt x="1114" y="302"/>
                  </a:lnTo>
                  <a:lnTo>
                    <a:pt x="1114" y="292"/>
                  </a:lnTo>
                  <a:lnTo>
                    <a:pt x="1120" y="283"/>
                  </a:lnTo>
                  <a:lnTo>
                    <a:pt x="1120" y="279"/>
                  </a:lnTo>
                  <a:lnTo>
                    <a:pt x="1120" y="269"/>
                  </a:lnTo>
                  <a:lnTo>
                    <a:pt x="1125" y="260"/>
                  </a:lnTo>
                  <a:lnTo>
                    <a:pt x="1125" y="251"/>
                  </a:lnTo>
                  <a:lnTo>
                    <a:pt x="1130" y="246"/>
                  </a:lnTo>
                  <a:lnTo>
                    <a:pt x="1130" y="237"/>
                  </a:lnTo>
                  <a:lnTo>
                    <a:pt x="1135" y="227"/>
                  </a:lnTo>
                  <a:lnTo>
                    <a:pt x="1135" y="223"/>
                  </a:lnTo>
                  <a:lnTo>
                    <a:pt x="1140" y="214"/>
                  </a:lnTo>
                  <a:lnTo>
                    <a:pt x="1140" y="204"/>
                  </a:lnTo>
                  <a:lnTo>
                    <a:pt x="1145" y="200"/>
                  </a:lnTo>
                  <a:lnTo>
                    <a:pt x="1145" y="190"/>
                  </a:lnTo>
                  <a:lnTo>
                    <a:pt x="1150" y="186"/>
                  </a:lnTo>
                  <a:lnTo>
                    <a:pt x="1150" y="176"/>
                  </a:lnTo>
                  <a:lnTo>
                    <a:pt x="1156" y="167"/>
                  </a:lnTo>
                  <a:lnTo>
                    <a:pt x="1156" y="162"/>
                  </a:lnTo>
                  <a:lnTo>
                    <a:pt x="1161" y="153"/>
                  </a:lnTo>
                  <a:lnTo>
                    <a:pt x="1161" y="149"/>
                  </a:lnTo>
                  <a:lnTo>
                    <a:pt x="1161" y="139"/>
                  </a:lnTo>
                  <a:lnTo>
                    <a:pt x="1166" y="135"/>
                  </a:lnTo>
                  <a:lnTo>
                    <a:pt x="1166" y="125"/>
                  </a:lnTo>
                  <a:lnTo>
                    <a:pt x="1171" y="121"/>
                  </a:lnTo>
                  <a:lnTo>
                    <a:pt x="1171" y="111"/>
                  </a:lnTo>
                  <a:lnTo>
                    <a:pt x="1176" y="107"/>
                  </a:lnTo>
                  <a:lnTo>
                    <a:pt x="1176" y="102"/>
                  </a:lnTo>
                  <a:lnTo>
                    <a:pt x="1181" y="93"/>
                  </a:lnTo>
                  <a:lnTo>
                    <a:pt x="1181" y="88"/>
                  </a:lnTo>
                  <a:lnTo>
                    <a:pt x="1187" y="84"/>
                  </a:lnTo>
                  <a:lnTo>
                    <a:pt x="1187" y="79"/>
                  </a:lnTo>
                  <a:lnTo>
                    <a:pt x="1192" y="70"/>
                  </a:lnTo>
                  <a:lnTo>
                    <a:pt x="1192" y="65"/>
                  </a:lnTo>
                  <a:lnTo>
                    <a:pt x="1197" y="60"/>
                  </a:lnTo>
                  <a:lnTo>
                    <a:pt x="1197" y="56"/>
                  </a:lnTo>
                  <a:lnTo>
                    <a:pt x="1197" y="51"/>
                  </a:lnTo>
                  <a:lnTo>
                    <a:pt x="1202" y="46"/>
                  </a:lnTo>
                  <a:lnTo>
                    <a:pt x="1202" y="42"/>
                  </a:lnTo>
                  <a:lnTo>
                    <a:pt x="1207" y="37"/>
                  </a:lnTo>
                  <a:lnTo>
                    <a:pt x="1207" y="32"/>
                  </a:lnTo>
                  <a:lnTo>
                    <a:pt x="1212" y="32"/>
                  </a:lnTo>
                  <a:lnTo>
                    <a:pt x="1212" y="28"/>
                  </a:lnTo>
                  <a:lnTo>
                    <a:pt x="1218" y="23"/>
                  </a:lnTo>
                  <a:lnTo>
                    <a:pt x="1223" y="19"/>
                  </a:lnTo>
                  <a:lnTo>
                    <a:pt x="1223" y="14"/>
                  </a:lnTo>
                  <a:lnTo>
                    <a:pt x="1228" y="14"/>
                  </a:lnTo>
                  <a:lnTo>
                    <a:pt x="1228" y="9"/>
                  </a:lnTo>
                  <a:lnTo>
                    <a:pt x="1233" y="9"/>
                  </a:lnTo>
                </a:path>
              </a:pathLst>
            </a:custGeom>
            <a:noFill/>
            <a:ln w="25400" cap="rnd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040" y="1920"/>
              <a:ext cx="534" cy="222"/>
            </a:xfrm>
            <a:custGeom>
              <a:avLst/>
              <a:gdLst>
                <a:gd name="T0" fmla="*/ 0 w 534"/>
                <a:gd name="T1" fmla="*/ 221 h 222"/>
                <a:gd name="T2" fmla="*/ 25 w 534"/>
                <a:gd name="T3" fmla="*/ 221 h 222"/>
                <a:gd name="T4" fmla="*/ 76 w 534"/>
                <a:gd name="T5" fmla="*/ 193 h 222"/>
                <a:gd name="T6" fmla="*/ 117 w 534"/>
                <a:gd name="T7" fmla="*/ 160 h 222"/>
                <a:gd name="T8" fmla="*/ 147 w 534"/>
                <a:gd name="T9" fmla="*/ 132 h 222"/>
                <a:gd name="T10" fmla="*/ 173 w 534"/>
                <a:gd name="T11" fmla="*/ 99 h 222"/>
                <a:gd name="T12" fmla="*/ 218 w 534"/>
                <a:gd name="T13" fmla="*/ 39 h 222"/>
                <a:gd name="T14" fmla="*/ 249 w 534"/>
                <a:gd name="T15" fmla="*/ 11 h 222"/>
                <a:gd name="T16" fmla="*/ 269 w 534"/>
                <a:gd name="T17" fmla="*/ 0 h 222"/>
                <a:gd name="T18" fmla="*/ 289 w 534"/>
                <a:gd name="T19" fmla="*/ 5 h 222"/>
                <a:gd name="T20" fmla="*/ 300 w 534"/>
                <a:gd name="T21" fmla="*/ 16 h 222"/>
                <a:gd name="T22" fmla="*/ 345 w 534"/>
                <a:gd name="T23" fmla="*/ 61 h 222"/>
                <a:gd name="T24" fmla="*/ 371 w 534"/>
                <a:gd name="T25" fmla="*/ 99 h 222"/>
                <a:gd name="T26" fmla="*/ 406 w 534"/>
                <a:gd name="T27" fmla="*/ 149 h 222"/>
                <a:gd name="T28" fmla="*/ 431 w 534"/>
                <a:gd name="T29" fmla="*/ 166 h 222"/>
                <a:gd name="T30" fmla="*/ 452 w 534"/>
                <a:gd name="T31" fmla="*/ 193 h 222"/>
                <a:gd name="T32" fmla="*/ 472 w 534"/>
                <a:gd name="T33" fmla="*/ 205 h 222"/>
                <a:gd name="T34" fmla="*/ 482 w 534"/>
                <a:gd name="T35" fmla="*/ 210 h 222"/>
                <a:gd name="T36" fmla="*/ 497 w 534"/>
                <a:gd name="T37" fmla="*/ 210 h 222"/>
                <a:gd name="T38" fmla="*/ 518 w 534"/>
                <a:gd name="T39" fmla="*/ 216 h 222"/>
                <a:gd name="T40" fmla="*/ 533 w 534"/>
                <a:gd name="T41" fmla="*/ 221 h 222"/>
                <a:gd name="T42" fmla="*/ 10 w 534"/>
                <a:gd name="T43" fmla="*/ 221 h 222"/>
                <a:gd name="T44" fmla="*/ 533 w 534"/>
                <a:gd name="T45" fmla="*/ 22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4" h="222">
                  <a:moveTo>
                    <a:pt x="0" y="221"/>
                  </a:moveTo>
                  <a:lnTo>
                    <a:pt x="25" y="221"/>
                  </a:lnTo>
                  <a:lnTo>
                    <a:pt x="76" y="193"/>
                  </a:lnTo>
                  <a:lnTo>
                    <a:pt x="117" y="160"/>
                  </a:lnTo>
                  <a:lnTo>
                    <a:pt x="147" y="132"/>
                  </a:lnTo>
                  <a:lnTo>
                    <a:pt x="173" y="99"/>
                  </a:lnTo>
                  <a:lnTo>
                    <a:pt x="218" y="39"/>
                  </a:lnTo>
                  <a:lnTo>
                    <a:pt x="249" y="11"/>
                  </a:lnTo>
                  <a:lnTo>
                    <a:pt x="269" y="0"/>
                  </a:lnTo>
                  <a:lnTo>
                    <a:pt x="289" y="5"/>
                  </a:lnTo>
                  <a:lnTo>
                    <a:pt x="300" y="16"/>
                  </a:lnTo>
                  <a:lnTo>
                    <a:pt x="345" y="61"/>
                  </a:lnTo>
                  <a:lnTo>
                    <a:pt x="371" y="99"/>
                  </a:lnTo>
                  <a:lnTo>
                    <a:pt x="406" y="149"/>
                  </a:lnTo>
                  <a:lnTo>
                    <a:pt x="431" y="166"/>
                  </a:lnTo>
                  <a:lnTo>
                    <a:pt x="452" y="193"/>
                  </a:lnTo>
                  <a:lnTo>
                    <a:pt x="472" y="205"/>
                  </a:lnTo>
                  <a:lnTo>
                    <a:pt x="482" y="210"/>
                  </a:lnTo>
                  <a:lnTo>
                    <a:pt x="497" y="210"/>
                  </a:lnTo>
                  <a:lnTo>
                    <a:pt x="518" y="216"/>
                  </a:lnTo>
                  <a:lnTo>
                    <a:pt x="533" y="221"/>
                  </a:lnTo>
                  <a:lnTo>
                    <a:pt x="10" y="221"/>
                  </a:lnTo>
                  <a:lnTo>
                    <a:pt x="533" y="221"/>
                  </a:lnTo>
                </a:path>
              </a:pathLst>
            </a:custGeom>
            <a:solidFill>
              <a:srgbClr val="00DFCA"/>
            </a:solidFill>
            <a:ln w="25400" cap="rnd" cmpd="sng">
              <a:solidFill>
                <a:srgbClr val="00DFCA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</p:grp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5883174" y="5090160"/>
            <a:ext cx="1828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7" tIns="44450" rIns="90487" bIns="44450"/>
          <a:lstStyle/>
          <a:p>
            <a:pPr marL="342900" indent="-342900">
              <a:spcBef>
                <a:spcPct val="20000"/>
              </a:spcBef>
              <a:buClr>
                <a:srgbClr val="0066FF"/>
              </a:buClr>
              <a:buFontTx/>
              <a:buChar char="•"/>
              <a:defRPr/>
            </a:pPr>
            <a:r>
              <a:rPr lang="en-US" sz="2400" b="1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Drive beam</a:t>
            </a:r>
          </a:p>
          <a:p>
            <a:pPr marL="342900" indent="-342900">
              <a:spcBef>
                <a:spcPct val="20000"/>
              </a:spcBef>
              <a:buClr>
                <a:srgbClr val="0066FF"/>
              </a:buClr>
              <a:buFontTx/>
              <a:buChar char="•"/>
              <a:defRPr/>
            </a:pPr>
            <a:r>
              <a:rPr lang="en-US" sz="2400" b="1" i="1" dirty="0" err="1">
                <a:solidFill>
                  <a:srgbClr val="000000"/>
                </a:solidFill>
                <a:latin typeface="Arial" charset="0"/>
                <a:ea typeface="ＭＳ Ｐゴシック" charset="0"/>
              </a:rPr>
              <a:t>v</a:t>
            </a:r>
            <a:r>
              <a:rPr lang="en-US" sz="2400" b="1" i="1" baseline="-25000" dirty="0" err="1">
                <a:solidFill>
                  <a:srgbClr val="000000"/>
                </a:solidFill>
                <a:latin typeface="Arial" charset="0"/>
                <a:ea typeface="ＭＳ Ｐゴシック" charset="0"/>
              </a:rPr>
              <a:t>p</a:t>
            </a:r>
            <a:r>
              <a:rPr lang="en-US" sz="2400" b="1" i="1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~ c</a:t>
            </a:r>
          </a:p>
          <a:p>
            <a:pPr marL="342900" indent="-342900">
              <a:spcBef>
                <a:spcPct val="20000"/>
              </a:spcBef>
              <a:buClr>
                <a:srgbClr val="0066FF"/>
              </a:buClr>
              <a:buFontTx/>
              <a:buChar char="•"/>
              <a:defRPr/>
            </a:pPr>
            <a:endParaRPr lang="en-US" sz="2000" dirty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 flipV="1">
            <a:off x="6958013" y="4593273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3" name="Line 40"/>
          <p:cNvSpPr>
            <a:spLocks noChangeShapeType="1"/>
          </p:cNvSpPr>
          <p:nvPr/>
        </p:nvSpPr>
        <p:spPr bwMode="auto">
          <a:xfrm rot="6171527" flipV="1">
            <a:off x="7029450" y="5452110"/>
            <a:ext cx="242888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8004175" y="5196840"/>
            <a:ext cx="2514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7" tIns="44450" rIns="90487" bIns="44450"/>
          <a:lstStyle/>
          <a:p>
            <a:pPr marL="342900" indent="-342900">
              <a:spcBef>
                <a:spcPct val="20000"/>
              </a:spcBef>
              <a:buClr>
                <a:srgbClr val="0066FF"/>
              </a:buClr>
              <a:buFontTx/>
              <a:buChar char="•"/>
              <a:defRPr/>
            </a:pPr>
            <a:r>
              <a:rPr lang="en-US" sz="2400" b="1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Trailing beam</a:t>
            </a:r>
            <a:endParaRPr lang="en-US" sz="2000" dirty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 flipV="1">
            <a:off x="8458200" y="4815840"/>
            <a:ext cx="242888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6" name="Line 34"/>
          <p:cNvSpPr>
            <a:spLocks noChangeShapeType="1"/>
          </p:cNvSpPr>
          <p:nvPr/>
        </p:nvSpPr>
        <p:spPr bwMode="auto">
          <a:xfrm rot="6171527" flipV="1">
            <a:off x="8401050" y="5558790"/>
            <a:ext cx="242888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7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0974" y="1846008"/>
            <a:ext cx="2804420" cy="3522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60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48552" y="1345405"/>
            <a:ext cx="3401961" cy="3556501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4295775" y="1588"/>
            <a:ext cx="184150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altLang="zh-CN" sz="3200" b="1">
              <a:solidFill>
                <a:srgbClr val="0066FF"/>
              </a:solidFill>
              <a:latin typeface="Arial" pitchFamily="-106" charset="0"/>
              <a:ea typeface="宋体" pitchFamily="-106" charset="-122"/>
              <a:cs typeface="宋体" pitchFamily="-106" charset="-122"/>
            </a:endParaRPr>
          </a:p>
          <a:p>
            <a:pPr algn="ctr"/>
            <a:endParaRPr lang="en-US" sz="3600"/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3153698" y="1330164"/>
            <a:ext cx="2514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1D16FF"/>
                </a:solidFill>
              </a:rPr>
              <a:t>Conventional</a:t>
            </a:r>
            <a:endParaRPr lang="en-US" sz="3600" dirty="0"/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6850628" y="1398501"/>
            <a:ext cx="53413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1D16FF"/>
                </a:solidFill>
              </a:rPr>
              <a:t>Plasma: Holographic Interferometry</a:t>
            </a:r>
            <a:endParaRPr lang="en-US" sz="2800" dirty="0"/>
          </a:p>
        </p:txBody>
      </p:sp>
      <p:sp>
        <p:nvSpPr>
          <p:cNvPr id="86025" name="Line 9"/>
          <p:cNvSpPr>
            <a:spLocks noChangeShapeType="1"/>
          </p:cNvSpPr>
          <p:nvPr/>
        </p:nvSpPr>
        <p:spPr bwMode="auto">
          <a:xfrm flipH="1">
            <a:off x="4724399" y="2182762"/>
            <a:ext cx="1" cy="3379839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6" name="Rectangle 10"/>
          <p:cNvSpPr>
            <a:spLocks noChangeArrowheads="1"/>
          </p:cNvSpPr>
          <p:nvPr/>
        </p:nvSpPr>
        <p:spPr bwMode="auto">
          <a:xfrm>
            <a:off x="4724400" y="4038600"/>
            <a:ext cx="74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en-U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6027" name="Line 11"/>
          <p:cNvSpPr>
            <a:spLocks noChangeShapeType="1"/>
          </p:cNvSpPr>
          <p:nvPr/>
        </p:nvSpPr>
        <p:spPr bwMode="auto">
          <a:xfrm flipH="1">
            <a:off x="9784082" y="2438400"/>
            <a:ext cx="45719" cy="2719388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46672" y="5648305"/>
            <a:ext cx="41538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TM mode in a SW Structure</a:t>
            </a:r>
          </a:p>
          <a:p>
            <a:r>
              <a:rPr lang="en-US" dirty="0" err="1"/>
              <a:t>E</a:t>
            </a:r>
            <a:r>
              <a:rPr lang="en-US" baseline="-25000" dirty="0" err="1"/>
              <a:t>z</a:t>
            </a:r>
            <a:r>
              <a:rPr lang="en-US" dirty="0"/>
              <a:t>, </a:t>
            </a:r>
            <a:r>
              <a:rPr lang="en-US" dirty="0" err="1"/>
              <a:t>E</a:t>
            </a:r>
            <a:r>
              <a:rPr lang="en-US" baseline="-25000" dirty="0" err="1"/>
              <a:t>r</a:t>
            </a:r>
            <a:r>
              <a:rPr lang="en-US" baseline="-25000" dirty="0"/>
              <a:t> </a:t>
            </a:r>
            <a:r>
              <a:rPr lang="en-US" dirty="0"/>
              <a:t>and B</a:t>
            </a:r>
            <a:r>
              <a:rPr lang="en-US" baseline="-25000" dirty="0"/>
              <a:t>𝜃</a:t>
            </a:r>
            <a:endParaRPr lang="en-US" dirty="0"/>
          </a:p>
          <a:p>
            <a:r>
              <a:rPr lang="en-US" dirty="0"/>
              <a:t>20 MeV/m</a:t>
            </a:r>
          </a:p>
          <a:p>
            <a:r>
              <a:rPr lang="en-US" dirty="0"/>
              <a:t>3-30 cm diameter permanent Cu structure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6848168" y="55720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TM mode in Plasma </a:t>
            </a:r>
          </a:p>
          <a:p>
            <a:r>
              <a:rPr lang="en-US" dirty="0" err="1"/>
              <a:t>E</a:t>
            </a:r>
            <a:r>
              <a:rPr lang="en-US" baseline="-25000" dirty="0" err="1"/>
              <a:t>z</a:t>
            </a:r>
            <a:r>
              <a:rPr lang="en-US" dirty="0"/>
              <a:t>, </a:t>
            </a:r>
            <a:r>
              <a:rPr lang="en-US" dirty="0" err="1"/>
              <a:t>E</a:t>
            </a:r>
            <a:r>
              <a:rPr lang="en-US" baseline="-25000" dirty="0" err="1"/>
              <a:t>r</a:t>
            </a:r>
            <a:r>
              <a:rPr lang="en-US" baseline="-25000" dirty="0"/>
              <a:t> </a:t>
            </a:r>
            <a:r>
              <a:rPr lang="en-US" dirty="0"/>
              <a:t>and B</a:t>
            </a:r>
            <a:r>
              <a:rPr lang="en-US" baseline="-25000" dirty="0"/>
              <a:t>𝜃</a:t>
            </a:r>
            <a:endParaRPr lang="en-US" dirty="0"/>
          </a:p>
          <a:p>
            <a:r>
              <a:rPr lang="en-US" dirty="0"/>
              <a:t>20 GeV/m</a:t>
            </a:r>
          </a:p>
          <a:p>
            <a:r>
              <a:rPr lang="en-US" dirty="0"/>
              <a:t>30-300 um diameter transient structure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48280" y="412956"/>
            <a:ext cx="5319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solidFill>
                  <a:srgbClr val="002060"/>
                </a:solidFill>
              </a:rPr>
              <a:t>RF </a:t>
            </a:r>
            <a:r>
              <a:rPr lang="en-US" sz="3600" dirty="0">
                <a:solidFill>
                  <a:srgbClr val="002060"/>
                </a:solidFill>
              </a:rPr>
              <a:t>and Plasma Accelerators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965960" y="3398520"/>
            <a:ext cx="0" cy="9296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83424" y="4317854"/>
            <a:ext cx="438625" cy="103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06880" y="2971800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84120" y="4221480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</a:p>
        </p:txBody>
      </p:sp>
      <p:pic>
        <p:nvPicPr>
          <p:cNvPr id="17" name="Picture 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95571" y="178990"/>
            <a:ext cx="1652954" cy="895350"/>
          </a:xfrm>
          <a:prstGeom prst="rect">
            <a:avLst/>
          </a:prstGeom>
          <a:solidFill>
            <a:srgbClr val="FFFFFF"/>
          </a:solidFill>
          <a:ln w="0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9355395" y="2438401"/>
            <a:ext cx="1238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</a:t>
            </a:r>
          </a:p>
          <a:p>
            <a:r>
              <a:rPr lang="en-US" dirty="0"/>
              <a:t>M. Downer</a:t>
            </a:r>
          </a:p>
        </p:txBody>
      </p:sp>
    </p:spTree>
    <p:extLst>
      <p:ext uri="{BB962C8B-B14F-4D97-AF65-F5344CB8AC3E}">
        <p14:creationId xmlns:p14="http://schemas.microsoft.com/office/powerpoint/2010/main" val="155107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9"/>
            <a:ext cx="9144000" cy="1034209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7030A0"/>
                </a:solidFill>
              </a:rPr>
              <a:t>Multi-stage  Plasma based Linear Collider</a:t>
            </a:r>
            <a:br>
              <a:rPr lang="en-US" sz="3600" dirty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       </a:t>
            </a:r>
            <a:r>
              <a:rPr lang="en-US" sz="2800" dirty="0" smtClean="0">
                <a:solidFill>
                  <a:srgbClr val="7030A0"/>
                </a:solidFill>
              </a:rPr>
              <a:t>(</a:t>
            </a:r>
            <a:r>
              <a:rPr lang="en-US" sz="2800" dirty="0">
                <a:solidFill>
                  <a:srgbClr val="7030A0"/>
                </a:solidFill>
              </a:rPr>
              <a:t>basic design follows the ILC collider concept)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964" y="-1253190"/>
            <a:ext cx="8122024" cy="105108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2426" y="4984956"/>
            <a:ext cx="3463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 </a:t>
            </a:r>
            <a:r>
              <a:rPr lang="en-US" dirty="0" err="1"/>
              <a:t>Adli</a:t>
            </a:r>
            <a:r>
              <a:rPr lang="en-US" dirty="0"/>
              <a:t> et al. Snowmass Proc. 2013</a:t>
            </a:r>
          </a:p>
          <a:p>
            <a:pPr marL="342900" indent="-342900">
              <a:buAutoNum type="alphaUcPeriod"/>
            </a:pPr>
            <a:r>
              <a:rPr lang="en-US" dirty="0" err="1"/>
              <a:t>Seryi</a:t>
            </a:r>
            <a:r>
              <a:rPr lang="en-US" dirty="0"/>
              <a:t> et al. 23</a:t>
            </a:r>
            <a:r>
              <a:rPr lang="en-US" baseline="30000" dirty="0"/>
              <a:t>rd</a:t>
            </a:r>
            <a:r>
              <a:rPr lang="en-US" dirty="0"/>
              <a:t> PAC Conf. Proc.</a:t>
            </a:r>
          </a:p>
          <a:p>
            <a:r>
              <a:rPr lang="en-US" dirty="0"/>
              <a:t>W. </a:t>
            </a:r>
            <a:r>
              <a:rPr lang="en-US" dirty="0" err="1"/>
              <a:t>Leemans</a:t>
            </a:r>
            <a:r>
              <a:rPr lang="en-US" dirty="0"/>
              <a:t> et al Phys. Today 2009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04548" y="6352672"/>
            <a:ext cx="1956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Courtesy; S. </a:t>
            </a:r>
            <a:r>
              <a:rPr lang="en-US" dirty="0" err="1"/>
              <a:t>Corde</a:t>
            </a:r>
            <a:r>
              <a:rPr lang="en-US" dirty="0"/>
              <a:t> </a:t>
            </a:r>
          </a:p>
        </p:txBody>
      </p:sp>
      <p:pic>
        <p:nvPicPr>
          <p:cNvPr id="6" name="Picture 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5904997"/>
            <a:ext cx="1652954" cy="895350"/>
          </a:xfrm>
          <a:prstGeom prst="rect">
            <a:avLst/>
          </a:prstGeom>
          <a:solidFill>
            <a:srgbClr val="FFFFFF"/>
          </a:solidFill>
          <a:ln w="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28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13560" y="152400"/>
            <a:ext cx="7772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 smtClean="0">
                <a:solidFill>
                  <a:srgbClr val="002060"/>
                </a:solidFill>
                <a:latin typeface="Arial" charset="0"/>
              </a:rPr>
              <a:t>Why Use Wakes in Plasmas for Acceleration?</a:t>
            </a:r>
            <a:br>
              <a:rPr lang="en-US" sz="3200" dirty="0" smtClean="0">
                <a:solidFill>
                  <a:srgbClr val="002060"/>
                </a:solidFill>
                <a:latin typeface="Arial" charset="0"/>
              </a:rPr>
            </a:br>
            <a:r>
              <a:rPr lang="en-US" sz="3200" dirty="0" smtClean="0">
                <a:solidFill>
                  <a:srgbClr val="002060"/>
                </a:solidFill>
                <a:latin typeface="Arial" charset="0"/>
              </a:rPr>
              <a:t>           </a:t>
            </a:r>
            <a:r>
              <a:rPr lang="en-US" sz="2700" dirty="0" smtClean="0">
                <a:solidFill>
                  <a:srgbClr val="002060"/>
                </a:solidFill>
                <a:latin typeface="Arial" charset="0"/>
              </a:rPr>
              <a:t>1D-Linear </a:t>
            </a:r>
            <a:r>
              <a:rPr lang="en-US" sz="2700" dirty="0">
                <a:solidFill>
                  <a:srgbClr val="002060"/>
                </a:solidFill>
                <a:latin typeface="Arial" charset="0"/>
              </a:rPr>
              <a:t>Plasma Wakefield Theory</a:t>
            </a:r>
            <a:endParaRPr lang="en-US" sz="2700" dirty="0">
              <a:solidFill>
                <a:srgbClr val="002060"/>
              </a:solidFill>
            </a:endParaRPr>
          </a:p>
        </p:txBody>
      </p:sp>
      <p:graphicFrame>
        <p:nvGraphicFramePr>
          <p:cNvPr id="67586" name="Object 3"/>
          <p:cNvGraphicFramePr>
            <a:graphicFrameLocks noChangeAspect="1"/>
          </p:cNvGraphicFramePr>
          <p:nvPr>
            <p:extLst/>
          </p:nvPr>
        </p:nvGraphicFramePr>
        <p:xfrm>
          <a:off x="3543300" y="1970616"/>
          <a:ext cx="46863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Equation" r:id="rId3" imgW="2362200" imgH="406400" progId="Equation.3">
                  <p:embed/>
                </p:oleObj>
              </mc:Choice>
              <mc:Fallback>
                <p:oleObj name="Equation" r:id="rId3" imgW="23622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3300" y="1970616"/>
                        <a:ext cx="4686300" cy="80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87" name="Object 4"/>
          <p:cNvGraphicFramePr>
            <a:graphicFrameLocks noChangeAspect="1"/>
          </p:cNvGraphicFramePr>
          <p:nvPr>
            <p:extLst/>
          </p:nvPr>
        </p:nvGraphicFramePr>
        <p:xfrm>
          <a:off x="2819400" y="5398030"/>
          <a:ext cx="7250113" cy="78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Equation" r:id="rId5" imgW="4000500" imgH="431800" progId="Equation.3">
                  <p:embed/>
                </p:oleObj>
              </mc:Choice>
              <mc:Fallback>
                <p:oleObj name="Equation" r:id="rId5" imgW="40005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398030"/>
                        <a:ext cx="7250113" cy="782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1076633" y="3329729"/>
            <a:ext cx="1075157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66FF"/>
              </a:buClr>
              <a:defRPr/>
            </a:pPr>
            <a:r>
              <a:rPr lang="en-US" sz="2400" b="1" i="1" dirty="0">
                <a:solidFill>
                  <a:srgbClr val="FF3300"/>
                </a:solidFill>
                <a:ea typeface="ＭＳ Ｐゴシック" charset="0"/>
              </a:rPr>
              <a:t>For </a:t>
            </a:r>
            <a:r>
              <a:rPr lang="en-US" sz="2400" b="1" i="1" dirty="0" err="1">
                <a:solidFill>
                  <a:srgbClr val="FF3300"/>
                </a:solidFill>
                <a:latin typeface="Symbol" charset="0"/>
                <a:ea typeface="ＭＳ Ｐゴシック" charset="0"/>
              </a:rPr>
              <a:t>t</a:t>
            </a:r>
            <a:r>
              <a:rPr lang="en-US" sz="2400" b="1" i="1" baseline="-25000" dirty="0" err="1">
                <a:solidFill>
                  <a:srgbClr val="FF3300"/>
                </a:solidFill>
                <a:ea typeface="ＭＳ Ｐゴシック" charset="0"/>
              </a:rPr>
              <a:t>pulse</a:t>
            </a:r>
            <a:r>
              <a:rPr lang="en-US" sz="2400" b="1" i="1" dirty="0">
                <a:solidFill>
                  <a:srgbClr val="FF3300"/>
                </a:solidFill>
                <a:ea typeface="ＭＳ Ｐゴシック" charset="0"/>
              </a:rPr>
              <a:t> of order </a:t>
            </a:r>
            <a:r>
              <a:rPr lang="en-US" sz="2400" b="1" i="1" dirty="0">
                <a:solidFill>
                  <a:srgbClr val="FF3300"/>
                </a:solidFill>
                <a:latin typeface="Symbol" charset="0"/>
                <a:ea typeface="ＭＳ Ｐゴシック" charset="0"/>
              </a:rPr>
              <a:t>pw</a:t>
            </a:r>
            <a:r>
              <a:rPr lang="en-US" sz="2400" b="1" i="1" baseline="-25000" dirty="0">
                <a:solidFill>
                  <a:srgbClr val="FF3300"/>
                </a:solidFill>
                <a:ea typeface="ＭＳ Ｐゴシック" charset="0"/>
              </a:rPr>
              <a:t>p</a:t>
            </a:r>
            <a:r>
              <a:rPr lang="en-US" sz="2400" b="1" i="1" baseline="30000" dirty="0">
                <a:solidFill>
                  <a:srgbClr val="FF3300"/>
                </a:solidFill>
                <a:ea typeface="ＭＳ Ｐゴシック" charset="0"/>
              </a:rPr>
              <a:t>-1</a:t>
            </a:r>
            <a:r>
              <a:rPr lang="en-US" sz="2400" b="1" i="1" dirty="0">
                <a:solidFill>
                  <a:srgbClr val="FF3300"/>
                </a:solidFill>
                <a:ea typeface="ＭＳ Ｐゴシック" charset="0"/>
              </a:rPr>
              <a:t> ~ 100fs (10</a:t>
            </a:r>
            <a:r>
              <a:rPr lang="en-US" sz="2400" b="1" i="1" baseline="30000" dirty="0">
                <a:solidFill>
                  <a:srgbClr val="FF3300"/>
                </a:solidFill>
                <a:ea typeface="ＭＳ Ｐゴシック" charset="0"/>
              </a:rPr>
              <a:t>17</a:t>
            </a:r>
            <a:r>
              <a:rPr lang="en-US" sz="2400" b="1" i="1" dirty="0">
                <a:solidFill>
                  <a:srgbClr val="FF3300"/>
                </a:solidFill>
                <a:ea typeface="ＭＳ Ｐゴシック" charset="0"/>
              </a:rPr>
              <a:t>/n</a:t>
            </a:r>
            <a:r>
              <a:rPr lang="en-US" sz="2400" b="1" i="1" baseline="-25000" dirty="0">
                <a:solidFill>
                  <a:srgbClr val="FF3300"/>
                </a:solidFill>
                <a:ea typeface="ＭＳ Ｐゴシック" charset="0"/>
              </a:rPr>
              <a:t>o</a:t>
            </a:r>
            <a:r>
              <a:rPr lang="en-US" sz="2400" b="1" i="1" dirty="0">
                <a:solidFill>
                  <a:srgbClr val="FF3300"/>
                </a:solidFill>
                <a:ea typeface="ＭＳ Ｐゴシック" charset="0"/>
              </a:rPr>
              <a:t>)</a:t>
            </a:r>
            <a:r>
              <a:rPr lang="en-US" sz="2400" b="1" i="1" baseline="30000" dirty="0">
                <a:solidFill>
                  <a:srgbClr val="FF3300"/>
                </a:solidFill>
                <a:ea typeface="ＭＳ Ｐゴシック" charset="0"/>
              </a:rPr>
              <a:t>1/2 </a:t>
            </a:r>
            <a:r>
              <a:rPr lang="en-US" sz="2400" b="1" i="1" dirty="0">
                <a:solidFill>
                  <a:srgbClr val="FF3300"/>
                </a:solidFill>
                <a:ea typeface="ＭＳ Ｐゴシック" charset="0"/>
              </a:rPr>
              <a:t>and spot size c/</a:t>
            </a:r>
            <a:r>
              <a:rPr lang="en-US" sz="2400" b="1" i="1" dirty="0" err="1">
                <a:solidFill>
                  <a:srgbClr val="FF3300"/>
                </a:solidFill>
                <a:latin typeface="Symbol" charset="0"/>
                <a:ea typeface="ＭＳ Ｐゴシック" charset="0"/>
              </a:rPr>
              <a:t>w</a:t>
            </a:r>
            <a:r>
              <a:rPr lang="en-US" sz="2400" b="1" i="1" baseline="-25000" dirty="0" err="1">
                <a:solidFill>
                  <a:srgbClr val="FF3300"/>
                </a:solidFill>
                <a:ea typeface="ＭＳ Ｐゴシック" charset="0"/>
              </a:rPr>
              <a:t>p</a:t>
            </a:r>
            <a:endParaRPr lang="en-US" sz="2400" b="1" i="1" baseline="-25000" dirty="0">
              <a:solidFill>
                <a:srgbClr val="FF3300"/>
              </a:solidFill>
              <a:ea typeface="ＭＳ Ｐゴシック" charset="0"/>
            </a:endParaRPr>
          </a:p>
          <a:p>
            <a:pPr>
              <a:buClr>
                <a:srgbClr val="0066FF"/>
              </a:buClr>
              <a:defRPr/>
            </a:pPr>
            <a:endParaRPr lang="en-US" sz="2400" baseline="-25000" dirty="0">
              <a:ea typeface="ＭＳ Ｐゴシック" charset="0"/>
            </a:endParaRPr>
          </a:p>
          <a:p>
            <a:pPr>
              <a:buClr>
                <a:srgbClr val="0066FF"/>
              </a:buClr>
              <a:defRPr/>
            </a:pPr>
            <a:r>
              <a:rPr lang="en-US" sz="2400" b="1" i="1" dirty="0">
                <a:solidFill>
                  <a:srgbClr val="FF3300"/>
                </a:solidFill>
                <a:ea typeface="ＭＳ Ｐゴシック" charset="0"/>
              </a:rPr>
              <a:t>Large wake for a laser amplitude </a:t>
            </a:r>
            <a:r>
              <a:rPr lang="en-US" sz="2400" b="1" i="1" dirty="0" err="1">
                <a:solidFill>
                  <a:srgbClr val="FF3300"/>
                </a:solidFill>
                <a:latin typeface="Arial" charset="0"/>
                <a:ea typeface="ＭＳ Ｐゴシック" charset="0"/>
              </a:rPr>
              <a:t>a</a:t>
            </a:r>
            <a:r>
              <a:rPr lang="en-US" sz="2400" b="1" i="1" baseline="-25000" dirty="0" err="1">
                <a:solidFill>
                  <a:srgbClr val="FF3300"/>
                </a:solidFill>
                <a:latin typeface="Arial" charset="0"/>
                <a:ea typeface="ＭＳ Ｐゴシック" charset="0"/>
              </a:rPr>
              <a:t>o</a:t>
            </a:r>
            <a:r>
              <a:rPr lang="en-US" sz="2400" b="1" i="1" dirty="0">
                <a:solidFill>
                  <a:srgbClr val="FF3300"/>
                </a:solidFill>
                <a:latin typeface="Arial" charset="0"/>
                <a:ea typeface="ＭＳ Ｐゴシック" charset="0"/>
              </a:rPr>
              <a:t>= </a:t>
            </a:r>
            <a:r>
              <a:rPr lang="en-US" sz="2400" b="1" i="1" dirty="0" err="1">
                <a:solidFill>
                  <a:srgbClr val="FF3300"/>
                </a:solidFill>
                <a:latin typeface="Arial" charset="0"/>
                <a:ea typeface="ＭＳ Ｐゴシック" charset="0"/>
              </a:rPr>
              <a:t>eE</a:t>
            </a:r>
            <a:r>
              <a:rPr lang="en-US" sz="2400" b="1" i="1" baseline="-25000" dirty="0" err="1">
                <a:solidFill>
                  <a:srgbClr val="FF3300"/>
                </a:solidFill>
                <a:latin typeface="Arial" charset="0"/>
                <a:ea typeface="ＭＳ Ｐゴシック" charset="0"/>
              </a:rPr>
              <a:t>o</a:t>
            </a:r>
            <a:r>
              <a:rPr lang="en-US" sz="2400" b="1" i="1" dirty="0">
                <a:solidFill>
                  <a:srgbClr val="FF3300"/>
                </a:solidFill>
                <a:latin typeface="Arial" charset="0"/>
                <a:ea typeface="ＭＳ Ｐゴシック" charset="0"/>
              </a:rPr>
              <a:t>/</a:t>
            </a:r>
            <a:r>
              <a:rPr lang="en-US" sz="2400" b="1" i="1" dirty="0" err="1">
                <a:solidFill>
                  <a:srgbClr val="FF3300"/>
                </a:solidFill>
                <a:latin typeface="Arial" charset="0"/>
                <a:ea typeface="ＭＳ Ｐゴシック" charset="0"/>
              </a:rPr>
              <a:t>m</a:t>
            </a:r>
            <a:r>
              <a:rPr lang="en-US" sz="2400" b="1" i="1" dirty="0" err="1">
                <a:solidFill>
                  <a:srgbClr val="FF3300"/>
                </a:solidFill>
                <a:latin typeface="Symbol" charset="0"/>
                <a:ea typeface="ＭＳ Ｐゴシック" charset="0"/>
              </a:rPr>
              <a:t>w</a:t>
            </a:r>
            <a:r>
              <a:rPr lang="en-US" sz="2400" b="1" i="1" baseline="-25000" dirty="0" err="1">
                <a:solidFill>
                  <a:srgbClr val="FF3300"/>
                </a:solidFill>
                <a:ea typeface="ＭＳ Ｐゴシック" charset="0"/>
              </a:rPr>
              <a:t>o</a:t>
            </a:r>
            <a:r>
              <a:rPr lang="en-US" sz="2400" b="1" i="1" dirty="0" err="1">
                <a:solidFill>
                  <a:srgbClr val="FF3300"/>
                </a:solidFill>
                <a:latin typeface="Arial" charset="0"/>
                <a:ea typeface="ＭＳ Ｐゴシック" charset="0"/>
              </a:rPr>
              <a:t>c</a:t>
            </a:r>
            <a:r>
              <a:rPr lang="en-US" sz="2400" b="1" i="1" dirty="0">
                <a:solidFill>
                  <a:srgbClr val="FF3300"/>
                </a:solidFill>
                <a:latin typeface="Arial" charset="0"/>
                <a:ea typeface="ＭＳ Ｐゴシック" charset="0"/>
              </a:rPr>
              <a:t> ~ 1</a:t>
            </a:r>
            <a:r>
              <a:rPr lang="en-US" sz="2400" b="1" i="1" dirty="0">
                <a:solidFill>
                  <a:srgbClr val="FF3300"/>
                </a:solidFill>
                <a:ea typeface="ＭＳ Ｐゴシック" charset="0"/>
              </a:rPr>
              <a:t> or a beam density </a:t>
            </a:r>
            <a:r>
              <a:rPr lang="en-US" sz="2400" b="1" i="1" dirty="0" err="1">
                <a:solidFill>
                  <a:srgbClr val="FF3300"/>
                </a:solidFill>
                <a:latin typeface="Arial" charset="0"/>
                <a:ea typeface="ＭＳ Ｐゴシック" charset="0"/>
              </a:rPr>
              <a:t>n</a:t>
            </a:r>
            <a:r>
              <a:rPr lang="en-US" sz="2400" b="1" i="1" baseline="-25000" dirty="0" err="1">
                <a:solidFill>
                  <a:srgbClr val="FF3300"/>
                </a:solidFill>
                <a:latin typeface="Arial" charset="0"/>
                <a:ea typeface="ＭＳ Ｐゴシック" charset="0"/>
              </a:rPr>
              <a:t>b</a:t>
            </a:r>
            <a:r>
              <a:rPr lang="en-US" sz="2400" b="1" i="1" dirty="0">
                <a:solidFill>
                  <a:srgbClr val="FF3300"/>
                </a:solidFill>
                <a:latin typeface="Arial" charset="0"/>
                <a:ea typeface="ＭＳ Ｐゴシック" charset="0"/>
              </a:rPr>
              <a:t>~ n</a:t>
            </a:r>
            <a:r>
              <a:rPr lang="en-US" sz="2400" b="1" i="1" baseline="-25000" dirty="0">
                <a:solidFill>
                  <a:srgbClr val="FF3300"/>
                </a:solidFill>
                <a:latin typeface="Arial" charset="0"/>
                <a:ea typeface="ＭＳ Ｐゴシック" charset="0"/>
              </a:rPr>
              <a:t>o</a:t>
            </a:r>
            <a:endParaRPr lang="en-US" sz="2400" dirty="0">
              <a:ea typeface="ＭＳ Ｐゴシック" charset="0"/>
            </a:endParaRPr>
          </a:p>
        </p:txBody>
      </p:sp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2743200" y="35814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l-GR" sz="2400" b="1">
              <a:ea typeface="ＭＳ Ｐゴシック" charset="0"/>
            </a:endParaRPr>
          </a:p>
        </p:txBody>
      </p:sp>
      <p:pic>
        <p:nvPicPr>
          <p:cNvPr id="11" name="Picture 3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314112" y="0"/>
            <a:ext cx="1652954" cy="895350"/>
          </a:xfrm>
          <a:prstGeom prst="rect">
            <a:avLst/>
          </a:prstGeom>
          <a:solidFill>
            <a:srgbClr val="FFFFFF"/>
          </a:solidFill>
          <a:ln w="0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714036" y="1712089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e-beam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46067" y="2523279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55277" y="4906107"/>
            <a:ext cx="3907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Wakes are said to be linear </a:t>
            </a:r>
            <a:r>
              <a:rPr lang="en-US" smtClean="0"/>
              <a:t>when n</a:t>
            </a:r>
            <a:r>
              <a:rPr lang="en-US" baseline="-25000" smtClean="0"/>
              <a:t>1</a:t>
            </a:r>
            <a:r>
              <a:rPr lang="en-US" smtClean="0"/>
              <a:t>&lt; n</a:t>
            </a:r>
            <a:r>
              <a:rPr lang="en-US" baseline="-25000" smtClean="0"/>
              <a:t>o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7738176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2846</TotalTime>
  <Words>2203</Words>
  <Application>Microsoft Macintosh PowerPoint</Application>
  <PresentationFormat>Widescreen</PresentationFormat>
  <Paragraphs>402</Paragraphs>
  <Slides>31</Slides>
  <Notes>5</Notes>
  <HiddenSlides>0</HiddenSlides>
  <MMClips>2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8" baseType="lpstr">
      <vt:lpstr>Calibri</vt:lpstr>
      <vt:lpstr>Calibri Light</vt:lpstr>
      <vt:lpstr>Cambria Math</vt:lpstr>
      <vt:lpstr>Comic Sans MS</vt:lpstr>
      <vt:lpstr>Helvetica</vt:lpstr>
      <vt:lpstr>Mangal</vt:lpstr>
      <vt:lpstr>ＭＳ Ｐゴシック</vt:lpstr>
      <vt:lpstr>Symbol</vt:lpstr>
      <vt:lpstr>Times</vt:lpstr>
      <vt:lpstr>Times New Roman</vt:lpstr>
      <vt:lpstr>Verdana</vt:lpstr>
      <vt:lpstr>Wingdings</vt:lpstr>
      <vt:lpstr>Yu Gothic</vt:lpstr>
      <vt:lpstr>宋体</vt:lpstr>
      <vt:lpstr>Arial</vt:lpstr>
      <vt:lpstr>Office Theme</vt:lpstr>
      <vt:lpstr>Equation</vt:lpstr>
      <vt:lpstr> A Perspective on Plasma Accelerators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Multi-stage  Plasma based Linear Collider        (basic design follows the ILC collider concept)</vt:lpstr>
      <vt:lpstr>Why Use Wakes in Plasmas for Acceleration?            1D-Linear Plasma Wakefield Theory</vt:lpstr>
      <vt:lpstr>Linear Wakes can Accelerate both e- &amp; e+</vt:lpstr>
      <vt:lpstr>              What about positron driven wakes?           Nonlinear dynamics of positron plasma interactions</vt:lpstr>
      <vt:lpstr>PowerPoint Presentation</vt:lpstr>
      <vt:lpstr>Linear wake formation, energy loss and energy gain of a positron bunch in plasma</vt:lpstr>
      <vt:lpstr>Nonlinear Wakes in the blowout regime driven by laser pulse  or e-bunch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Jet Age of Laser-wakefield Acceleration-LWFA Takes off RAL/IC, LBNL and LOA Expts show ~ 10% energy spreads  </vt:lpstr>
      <vt:lpstr>Coming of age of Laser Wakefield Accelerators 2003-today</vt:lpstr>
      <vt:lpstr>PowerPoint Presentation</vt:lpstr>
      <vt:lpstr>PowerPoint Presentation</vt:lpstr>
      <vt:lpstr>PowerPoint Presentation</vt:lpstr>
      <vt:lpstr>Two-bunch PWFA</vt:lpstr>
      <vt:lpstr>Two-bunch PWFA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44</cp:revision>
  <dcterms:created xsi:type="dcterms:W3CDTF">2020-09-23T22:19:15Z</dcterms:created>
  <dcterms:modified xsi:type="dcterms:W3CDTF">2021-01-13T22:36:32Z</dcterms:modified>
</cp:coreProperties>
</file>