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59" r:id="rId3"/>
    <p:sldId id="357" r:id="rId4"/>
    <p:sldId id="352" r:id="rId5"/>
    <p:sldId id="356" r:id="rId6"/>
    <p:sldId id="353" r:id="rId7"/>
    <p:sldId id="355" r:id="rId8"/>
    <p:sldId id="343" r:id="rId9"/>
    <p:sldId id="344" r:id="rId10"/>
    <p:sldId id="345" r:id="rId11"/>
    <p:sldId id="346" r:id="rId12"/>
    <p:sldId id="347" r:id="rId13"/>
    <p:sldId id="358" r:id="rId14"/>
    <p:sldId id="348" r:id="rId15"/>
    <p:sldId id="360" r:id="rId16"/>
    <p:sldId id="361" r:id="rId17"/>
    <p:sldId id="362" r:id="rId18"/>
    <p:sldId id="363" r:id="rId19"/>
    <p:sldId id="364" r:id="rId20"/>
    <p:sldId id="365" r:id="rId21"/>
    <p:sldId id="366" r:id="rId22"/>
    <p:sldId id="351" r:id="rId23"/>
    <p:sldId id="279"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94" autoAdjust="0"/>
    <p:restoredTop sz="94660"/>
  </p:normalViewPr>
  <p:slideViewPr>
    <p:cSldViewPr snapToGrid="0">
      <p:cViewPr varScale="1">
        <p:scale>
          <a:sx n="64" d="100"/>
          <a:sy n="64" d="100"/>
        </p:scale>
        <p:origin x="900"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0635268-E0D5-4651-8A0D-1EF637D06372}" type="datetimeFigureOut">
              <a:rPr lang="zh-CN" altLang="en-US" smtClean="0"/>
              <a:t>2021/1/5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3598928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0635268-E0D5-4651-8A0D-1EF637D06372}" type="datetimeFigureOut">
              <a:rPr lang="zh-CN" altLang="en-US" smtClean="0"/>
              <a:t>2021/1/5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3353093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0635268-E0D5-4651-8A0D-1EF637D06372}" type="datetimeFigureOut">
              <a:rPr lang="zh-CN" altLang="en-US" smtClean="0"/>
              <a:t>2021/1/5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2146308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0635268-E0D5-4651-8A0D-1EF637D06372}" type="datetimeFigureOut">
              <a:rPr lang="zh-CN" altLang="en-US" smtClean="0"/>
              <a:t>2021/1/5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5742811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0635268-E0D5-4651-8A0D-1EF637D06372}" type="datetimeFigureOut">
              <a:rPr lang="zh-CN" altLang="en-US" smtClean="0"/>
              <a:t>2021/1/5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2475292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0635268-E0D5-4651-8A0D-1EF637D06372}" type="datetimeFigureOut">
              <a:rPr lang="zh-CN" altLang="en-US" smtClean="0"/>
              <a:t>2021/1/5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567287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0635268-E0D5-4651-8A0D-1EF637D06372}" type="datetimeFigureOut">
              <a:rPr lang="zh-CN" altLang="en-US" smtClean="0"/>
              <a:t>2021/1/5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2377061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0635268-E0D5-4651-8A0D-1EF637D06372}" type="datetimeFigureOut">
              <a:rPr lang="zh-CN" altLang="en-US" smtClean="0"/>
              <a:t>2021/1/5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3555403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0635268-E0D5-4651-8A0D-1EF637D06372}" type="datetimeFigureOut">
              <a:rPr lang="zh-CN" altLang="en-US" smtClean="0"/>
              <a:t>2021/1/5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3341310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0635268-E0D5-4651-8A0D-1EF637D06372}" type="datetimeFigureOut">
              <a:rPr lang="zh-CN" altLang="en-US" smtClean="0"/>
              <a:t>2021/1/5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39813062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0635268-E0D5-4651-8A0D-1EF637D06372}" type="datetimeFigureOut">
              <a:rPr lang="zh-CN" altLang="en-US" smtClean="0"/>
              <a:t>2021/1/5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1967217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635268-E0D5-4651-8A0D-1EF637D06372}" type="datetimeFigureOut">
              <a:rPr lang="zh-CN" altLang="en-US" smtClean="0"/>
              <a:t>2021/1/5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293864-3DE6-45C7-8017-4BF03FB6BB8F}" type="slidenum">
              <a:rPr lang="zh-CN" altLang="en-US" smtClean="0"/>
              <a:t>‹#›</a:t>
            </a:fld>
            <a:endParaRPr lang="zh-CN" altLang="en-US"/>
          </a:p>
        </p:txBody>
      </p:sp>
    </p:spTree>
    <p:extLst>
      <p:ext uri="{BB962C8B-B14F-4D97-AF65-F5344CB8AC3E}">
        <p14:creationId xmlns:p14="http://schemas.microsoft.com/office/powerpoint/2010/main" val="15571606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4.emf"/></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54571" y="1257274"/>
            <a:ext cx="10460636" cy="2387600"/>
          </a:xfrm>
        </p:spPr>
        <p:txBody>
          <a:bodyPr>
            <a:normAutofit/>
          </a:bodyPr>
          <a:lstStyle/>
          <a:p>
            <a:pPr algn="r"/>
            <a:r>
              <a:rPr lang="en-US" altLang="zh-CN" dirty="0" smtClean="0"/>
              <a:t>Progress of </a:t>
            </a:r>
            <a:r>
              <a:rPr lang="en-US" altLang="zh-CN" dirty="0" smtClean="0"/>
              <a:t>CEPC Magnet R&amp;D</a:t>
            </a:r>
            <a:r>
              <a:rPr lang="en-US" altLang="zh-CN" dirty="0" smtClean="0"/>
              <a:t/>
            </a:r>
            <a:br>
              <a:rPr lang="en-US" altLang="zh-CN" dirty="0" smtClean="0"/>
            </a:br>
            <a:endParaRPr lang="zh-CN" altLang="en-US" dirty="0"/>
          </a:p>
        </p:txBody>
      </p:sp>
      <p:sp>
        <p:nvSpPr>
          <p:cNvPr id="3" name="副标题 2"/>
          <p:cNvSpPr>
            <a:spLocks noGrp="1"/>
          </p:cNvSpPr>
          <p:nvPr>
            <p:ph type="subTitle" idx="1"/>
          </p:nvPr>
        </p:nvSpPr>
        <p:spPr>
          <a:xfrm>
            <a:off x="1524000" y="4114102"/>
            <a:ext cx="9144000" cy="1655762"/>
          </a:xfrm>
        </p:spPr>
        <p:txBody>
          <a:bodyPr>
            <a:normAutofit lnSpcReduction="10000"/>
          </a:bodyPr>
          <a:lstStyle/>
          <a:p>
            <a:r>
              <a:rPr lang="en-US" altLang="zh-CN" dirty="0" smtClean="0"/>
              <a:t>Wen </a:t>
            </a:r>
            <a:r>
              <a:rPr lang="en-US" altLang="zh-CN" dirty="0" smtClean="0"/>
              <a:t>Kang, Mei Yang</a:t>
            </a:r>
            <a:endParaRPr lang="en-US" altLang="zh-CN" dirty="0" smtClean="0"/>
          </a:p>
          <a:p>
            <a:endParaRPr lang="en-US" altLang="zh-CN" dirty="0" smtClean="0"/>
          </a:p>
          <a:p>
            <a:r>
              <a:rPr lang="en-US" altLang="zh-CN" dirty="0" smtClean="0"/>
              <a:t>IAS 2021</a:t>
            </a:r>
            <a:endParaRPr lang="en-US" altLang="zh-CN" dirty="0" smtClean="0"/>
          </a:p>
          <a:p>
            <a:r>
              <a:rPr lang="en-US" altLang="zh-CN" dirty="0" smtClean="0"/>
              <a:t>Beijing, </a:t>
            </a:r>
            <a:r>
              <a:rPr lang="en-US" altLang="zh-CN" dirty="0" smtClean="0"/>
              <a:t>Jan. </a:t>
            </a:r>
            <a:r>
              <a:rPr lang="en-US" altLang="zh-CN" dirty="0" smtClean="0"/>
              <a:t>21, </a:t>
            </a:r>
            <a:r>
              <a:rPr lang="en-US" altLang="zh-CN" dirty="0" smtClean="0"/>
              <a:t>2021</a:t>
            </a:r>
            <a:endParaRPr lang="en-US" altLang="zh-CN" dirty="0"/>
          </a:p>
          <a:p>
            <a:endParaRPr lang="zh-CN" altLang="en-US" dirty="0"/>
          </a:p>
        </p:txBody>
      </p:sp>
    </p:spTree>
    <p:extLst>
      <p:ext uri="{BB962C8B-B14F-4D97-AF65-F5344CB8AC3E}">
        <p14:creationId xmlns:p14="http://schemas.microsoft.com/office/powerpoint/2010/main" val="6857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761705" y="925674"/>
            <a:ext cx="10897849" cy="1569660"/>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400" b="1" dirty="0" smtClean="0">
                <a:solidFill>
                  <a:srgbClr val="0000FF"/>
                </a:solidFill>
                <a:ea typeface="华文楷体"/>
                <a:cs typeface="Times New Roman" pitchFamily="18" charset="0"/>
              </a:rPr>
              <a:t>Each conductor is 4.7m long, it is designed to be directly fabricated from a long aluminum bar, which will need large machining and surface anodizing facility. In order to reduce the production cost, it is considered to be divided into </a:t>
            </a:r>
            <a:r>
              <a:rPr lang="en-US" altLang="zh-CN" sz="2400" b="1" dirty="0" smtClean="0">
                <a:solidFill>
                  <a:srgbClr val="0000FF"/>
                </a:solidFill>
                <a:ea typeface="华文楷体"/>
                <a:cs typeface="Times New Roman" pitchFamily="18" charset="0"/>
              </a:rPr>
              <a:t>3 or more </a:t>
            </a:r>
            <a:r>
              <a:rPr lang="en-US" altLang="zh-CN" sz="2400" b="1" dirty="0" smtClean="0">
                <a:solidFill>
                  <a:srgbClr val="0000FF"/>
                </a:solidFill>
                <a:ea typeface="华文楷体"/>
                <a:cs typeface="Times New Roman" pitchFamily="18" charset="0"/>
              </a:rPr>
              <a:t>parts for convenient fabrication and then assembled together.</a:t>
            </a:r>
            <a:endParaRPr lang="en-US" altLang="zh-CN" sz="2400" b="1" dirty="0">
              <a:solidFill>
                <a:srgbClr val="0000FF"/>
              </a:solidFill>
              <a:ea typeface="华文楷体"/>
              <a:cs typeface="Times New Roman" pitchFamily="18" charset="0"/>
            </a:endParaRPr>
          </a:p>
        </p:txBody>
      </p:sp>
      <p:pic>
        <p:nvPicPr>
          <p:cNvPr id="10" name="图片 9"/>
          <p:cNvPicPr>
            <a:picLocks noChangeAspect="1"/>
          </p:cNvPicPr>
          <p:nvPr/>
        </p:nvPicPr>
        <p:blipFill>
          <a:blip r:embed="rId2"/>
          <a:stretch>
            <a:fillRect/>
          </a:stretch>
        </p:blipFill>
        <p:spPr>
          <a:xfrm>
            <a:off x="1552902" y="2510324"/>
            <a:ext cx="8989612" cy="2740193"/>
          </a:xfrm>
          <a:prstGeom prst="rect">
            <a:avLst/>
          </a:prstGeom>
        </p:spPr>
      </p:pic>
      <p:pic>
        <p:nvPicPr>
          <p:cNvPr id="12" name="图片 11"/>
          <p:cNvPicPr>
            <a:picLocks noChangeAspect="1"/>
          </p:cNvPicPr>
          <p:nvPr/>
        </p:nvPicPr>
        <p:blipFill>
          <a:blip r:embed="rId3"/>
          <a:stretch>
            <a:fillRect/>
          </a:stretch>
        </p:blipFill>
        <p:spPr>
          <a:xfrm>
            <a:off x="7723849" y="3894510"/>
            <a:ext cx="2896204" cy="2933162"/>
          </a:xfrm>
          <a:prstGeom prst="rect">
            <a:avLst/>
          </a:prstGeom>
        </p:spPr>
      </p:pic>
      <p:sp>
        <p:nvSpPr>
          <p:cNvPr id="7" name="Rectangle 4"/>
          <p:cNvSpPr txBox="1">
            <a:spLocks noChangeArrowheads="1"/>
          </p:cNvSpPr>
          <p:nvPr/>
        </p:nvSpPr>
        <p:spPr>
          <a:xfrm>
            <a:off x="1289154" y="82256"/>
            <a:ext cx="9842953"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a:solidFill>
                  <a:srgbClr val="FF0000"/>
                </a:solidFill>
                <a:ea typeface="华文楷体"/>
                <a:cs typeface="Times New Roman" pitchFamily="18" charset="0"/>
              </a:rPr>
              <a:t>Design of the full-scale prototype CT coil dipole magnet</a:t>
            </a:r>
            <a:endParaRPr lang="en-US" altLang="zh-CN" b="1" dirty="0">
              <a:solidFill>
                <a:srgbClr val="FF0000"/>
              </a:solidFill>
              <a:ea typeface="华文楷体"/>
              <a:cs typeface="Times New Roman" pitchFamily="18" charset="0"/>
            </a:endParaRPr>
          </a:p>
        </p:txBody>
      </p:sp>
      <p:sp>
        <p:nvSpPr>
          <p:cNvPr id="11"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Tree>
    <p:extLst>
      <p:ext uri="{BB962C8B-B14F-4D97-AF65-F5344CB8AC3E}">
        <p14:creationId xmlns:p14="http://schemas.microsoft.com/office/powerpoint/2010/main" val="31550736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826956" y="1000624"/>
            <a:ext cx="10568065" cy="1200329"/>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400" b="1" dirty="0" smtClean="0">
                <a:solidFill>
                  <a:srgbClr val="0000FF"/>
                </a:solidFill>
                <a:ea typeface="华文楷体"/>
                <a:cs typeface="Times New Roman" pitchFamily="18" charset="0"/>
              </a:rPr>
              <a:t>To control the size and position precision of the conductors, the supporters every 415mm in longitudinal direction are fabricated and assembled in the shielding tube.</a:t>
            </a:r>
            <a:endParaRPr lang="en-US" altLang="zh-CN" sz="2400" b="1" dirty="0">
              <a:solidFill>
                <a:srgbClr val="0000FF"/>
              </a:solidFill>
              <a:ea typeface="华文楷体"/>
              <a:cs typeface="Times New Roman" pitchFamily="18" charset="0"/>
            </a:endParaRPr>
          </a:p>
        </p:txBody>
      </p:sp>
      <p:pic>
        <p:nvPicPr>
          <p:cNvPr id="7" name="图片 6"/>
          <p:cNvPicPr>
            <a:picLocks noChangeAspect="1"/>
          </p:cNvPicPr>
          <p:nvPr/>
        </p:nvPicPr>
        <p:blipFill>
          <a:blip r:embed="rId2"/>
          <a:stretch>
            <a:fillRect/>
          </a:stretch>
        </p:blipFill>
        <p:spPr>
          <a:xfrm>
            <a:off x="2416816" y="2245329"/>
            <a:ext cx="7420655" cy="3864490"/>
          </a:xfrm>
          <a:prstGeom prst="rect">
            <a:avLst/>
          </a:prstGeom>
        </p:spPr>
      </p:pic>
      <p:sp>
        <p:nvSpPr>
          <p:cNvPr id="9" name="Rectangle 4"/>
          <p:cNvSpPr txBox="1">
            <a:spLocks noChangeArrowheads="1"/>
          </p:cNvSpPr>
          <p:nvPr/>
        </p:nvSpPr>
        <p:spPr>
          <a:xfrm>
            <a:off x="1289154" y="82256"/>
            <a:ext cx="9842953"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a:solidFill>
                  <a:srgbClr val="FF0000"/>
                </a:solidFill>
                <a:ea typeface="华文楷体"/>
                <a:cs typeface="Times New Roman" pitchFamily="18" charset="0"/>
              </a:rPr>
              <a:t>Design of the full-scale prototype CT coil dipole magnet</a:t>
            </a:r>
            <a:endParaRPr lang="en-US" altLang="zh-CN" b="1" dirty="0">
              <a:solidFill>
                <a:srgbClr val="FF0000"/>
              </a:solidFill>
              <a:ea typeface="华文楷体"/>
              <a:cs typeface="Times New Roman" pitchFamily="18" charset="0"/>
            </a:endParaRPr>
          </a:p>
        </p:txBody>
      </p:sp>
      <p:sp>
        <p:nvSpPr>
          <p:cNvPr id="11"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Tree>
    <p:extLst>
      <p:ext uri="{BB962C8B-B14F-4D97-AF65-F5344CB8AC3E}">
        <p14:creationId xmlns:p14="http://schemas.microsoft.com/office/powerpoint/2010/main" val="2937692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712033" y="902737"/>
            <a:ext cx="10702977" cy="1569660"/>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400" b="1" dirty="0" smtClean="0">
                <a:solidFill>
                  <a:srgbClr val="0000FF"/>
                </a:solidFill>
                <a:ea typeface="华文楷体"/>
                <a:cs typeface="Times New Roman" pitchFamily="18" charset="0"/>
              </a:rPr>
              <a:t>After the coil conductors are produced, the whole assembly of the magnet will be done in the shielding tube, which can be opened into upper and lower parts. The </a:t>
            </a:r>
            <a:r>
              <a:rPr lang="en-US" altLang="zh-CN" sz="2400" b="1" dirty="0" smtClean="0">
                <a:solidFill>
                  <a:srgbClr val="0000FF"/>
                </a:solidFill>
                <a:ea typeface="华文楷体"/>
                <a:cs typeface="Times New Roman" pitchFamily="18" charset="0"/>
              </a:rPr>
              <a:t>positions </a:t>
            </a:r>
            <a:r>
              <a:rPr lang="en-US" altLang="zh-CN" sz="2400" b="1" dirty="0" smtClean="0">
                <a:solidFill>
                  <a:srgbClr val="0000FF"/>
                </a:solidFill>
                <a:ea typeface="华文楷体"/>
                <a:cs typeface="Times New Roman" pitchFamily="18" charset="0"/>
              </a:rPr>
              <a:t>of the shielding tube that support the supporters of the CT coils will be carefully and precisely machined.</a:t>
            </a:r>
            <a:endParaRPr lang="en-US" altLang="zh-CN" sz="2400" b="1" dirty="0">
              <a:solidFill>
                <a:srgbClr val="0000FF"/>
              </a:solidFill>
              <a:ea typeface="华文楷体"/>
              <a:cs typeface="Times New Roman" pitchFamily="18" charset="0"/>
            </a:endParaRPr>
          </a:p>
        </p:txBody>
      </p:sp>
      <p:pic>
        <p:nvPicPr>
          <p:cNvPr id="10" name="图片 9"/>
          <p:cNvPicPr>
            <a:picLocks noChangeAspect="1"/>
          </p:cNvPicPr>
          <p:nvPr/>
        </p:nvPicPr>
        <p:blipFill>
          <a:blip r:embed="rId2"/>
          <a:stretch>
            <a:fillRect/>
          </a:stretch>
        </p:blipFill>
        <p:spPr>
          <a:xfrm>
            <a:off x="1645701" y="2914352"/>
            <a:ext cx="4179922" cy="3212901"/>
          </a:xfrm>
          <a:prstGeom prst="rect">
            <a:avLst/>
          </a:prstGeom>
        </p:spPr>
      </p:pic>
      <p:pic>
        <p:nvPicPr>
          <p:cNvPr id="12" name="图片 11"/>
          <p:cNvPicPr>
            <a:picLocks noChangeAspect="1"/>
          </p:cNvPicPr>
          <p:nvPr/>
        </p:nvPicPr>
        <p:blipFill>
          <a:blip r:embed="rId3"/>
          <a:stretch>
            <a:fillRect/>
          </a:stretch>
        </p:blipFill>
        <p:spPr>
          <a:xfrm>
            <a:off x="6492153" y="2747048"/>
            <a:ext cx="4146511" cy="3302465"/>
          </a:xfrm>
          <a:prstGeom prst="rect">
            <a:avLst/>
          </a:prstGeom>
        </p:spPr>
      </p:pic>
      <p:sp>
        <p:nvSpPr>
          <p:cNvPr id="7" name="Rectangle 4"/>
          <p:cNvSpPr txBox="1">
            <a:spLocks noChangeArrowheads="1"/>
          </p:cNvSpPr>
          <p:nvPr/>
        </p:nvSpPr>
        <p:spPr>
          <a:xfrm>
            <a:off x="1289154" y="82256"/>
            <a:ext cx="9842953"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a:solidFill>
                  <a:srgbClr val="FF0000"/>
                </a:solidFill>
                <a:ea typeface="华文楷体"/>
                <a:cs typeface="Times New Roman" pitchFamily="18" charset="0"/>
              </a:rPr>
              <a:t>Design of the full-scale prototype CT coil dipole magnet</a:t>
            </a:r>
            <a:endParaRPr lang="en-US" altLang="zh-CN" b="1" dirty="0">
              <a:solidFill>
                <a:srgbClr val="FF0000"/>
              </a:solidFill>
              <a:ea typeface="华文楷体"/>
              <a:cs typeface="Times New Roman" pitchFamily="18" charset="0"/>
            </a:endParaRPr>
          </a:p>
        </p:txBody>
      </p:sp>
      <p:sp>
        <p:nvSpPr>
          <p:cNvPr id="11"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Tree>
    <p:extLst>
      <p:ext uri="{BB962C8B-B14F-4D97-AF65-F5344CB8AC3E}">
        <p14:creationId xmlns:p14="http://schemas.microsoft.com/office/powerpoint/2010/main" val="38380739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8"/>
          <p:cNvSpPr>
            <a:spLocks noChangeArrowheads="1"/>
          </p:cNvSpPr>
          <p:nvPr/>
        </p:nvSpPr>
        <p:spPr bwMode="auto">
          <a:xfrm>
            <a:off x="712033" y="1000624"/>
            <a:ext cx="10702977" cy="1938992"/>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400" b="1" dirty="0" smtClean="0">
                <a:solidFill>
                  <a:srgbClr val="0000FF"/>
                </a:solidFill>
                <a:ea typeface="华文楷体"/>
                <a:cs typeface="Times New Roman" pitchFamily="18" charset="0"/>
              </a:rPr>
              <a:t>The lower coil can be directly assembled in the lower half of the shielding tube, but the upper half coil should be assembled in the assembling tooling firstly, then be rotated 180 degree and put on the lower coil. At last, the upper half of the shielding tube will be assembled with the lower one by the same assembling tooling.</a:t>
            </a:r>
            <a:endParaRPr lang="en-US" altLang="zh-CN" sz="2400" b="1" dirty="0">
              <a:solidFill>
                <a:srgbClr val="0000FF"/>
              </a:solidFill>
              <a:ea typeface="华文楷体"/>
              <a:cs typeface="Times New Roman" pitchFamily="18" charset="0"/>
            </a:endParaRPr>
          </a:p>
        </p:txBody>
      </p:sp>
      <p:sp>
        <p:nvSpPr>
          <p:cNvPr id="7" name="Rectangle 4"/>
          <p:cNvSpPr txBox="1">
            <a:spLocks noChangeArrowheads="1"/>
          </p:cNvSpPr>
          <p:nvPr/>
        </p:nvSpPr>
        <p:spPr>
          <a:xfrm>
            <a:off x="1289154" y="82256"/>
            <a:ext cx="9842953"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a:solidFill>
                  <a:srgbClr val="FF0000"/>
                </a:solidFill>
                <a:ea typeface="华文楷体"/>
                <a:cs typeface="Times New Roman" pitchFamily="18" charset="0"/>
              </a:rPr>
              <a:t>Design of the full-scale prototype CT coil dipole magnet</a:t>
            </a:r>
            <a:endParaRPr lang="en-US" altLang="zh-CN" b="1" dirty="0">
              <a:solidFill>
                <a:srgbClr val="FF0000"/>
              </a:solidFill>
              <a:ea typeface="华文楷体"/>
              <a:cs typeface="Times New Roman" pitchFamily="18" charset="0"/>
            </a:endParaRPr>
          </a:p>
        </p:txBody>
      </p:sp>
      <p:sp>
        <p:nvSpPr>
          <p:cNvPr id="11"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pic>
        <p:nvPicPr>
          <p:cNvPr id="9" name="图片 8"/>
          <p:cNvPicPr>
            <a:picLocks noChangeAspect="1"/>
          </p:cNvPicPr>
          <p:nvPr/>
        </p:nvPicPr>
        <p:blipFill>
          <a:blip r:embed="rId2"/>
          <a:stretch>
            <a:fillRect/>
          </a:stretch>
        </p:blipFill>
        <p:spPr>
          <a:xfrm>
            <a:off x="875035" y="2939616"/>
            <a:ext cx="4948815" cy="2681695"/>
          </a:xfrm>
          <a:prstGeom prst="rect">
            <a:avLst/>
          </a:prstGeom>
        </p:spPr>
      </p:pic>
      <p:pic>
        <p:nvPicPr>
          <p:cNvPr id="13" name="图片 12"/>
          <p:cNvPicPr>
            <a:picLocks noChangeAspect="1"/>
          </p:cNvPicPr>
          <p:nvPr/>
        </p:nvPicPr>
        <p:blipFill>
          <a:blip r:embed="rId3"/>
          <a:stretch>
            <a:fillRect/>
          </a:stretch>
        </p:blipFill>
        <p:spPr>
          <a:xfrm>
            <a:off x="5755312" y="3473734"/>
            <a:ext cx="6016768" cy="2809748"/>
          </a:xfrm>
          <a:prstGeom prst="rect">
            <a:avLst/>
          </a:prstGeom>
        </p:spPr>
      </p:pic>
    </p:spTree>
    <p:extLst>
      <p:ext uri="{BB962C8B-B14F-4D97-AF65-F5344CB8AC3E}">
        <p14:creationId xmlns:p14="http://schemas.microsoft.com/office/powerpoint/2010/main" val="23836852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44818618"/>
              </p:ext>
            </p:extLst>
          </p:nvPr>
        </p:nvGraphicFramePr>
        <p:xfrm>
          <a:off x="1978636" y="1690411"/>
          <a:ext cx="8463988" cy="4583937"/>
        </p:xfrm>
        <a:graphic>
          <a:graphicData uri="http://schemas.openxmlformats.org/drawingml/2006/table">
            <a:tbl>
              <a:tblPr firstRow="1" firstCol="1" bandRow="1"/>
              <a:tblGrid>
                <a:gridCol w="2686803"/>
                <a:gridCol w="947628"/>
                <a:gridCol w="3635546"/>
                <a:gridCol w="1194011"/>
              </a:tblGrid>
              <a:tr h="453182">
                <a:tc>
                  <a:txBody>
                    <a:bodyPr/>
                    <a:lstStyle/>
                    <a:p>
                      <a:pPr algn="just">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Max. field (</a:t>
                      </a:r>
                      <a:r>
                        <a:rPr lang="en-GB" sz="2000" b="1" kern="0" dirty="0" err="1">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Gs</a:t>
                      </a: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US" sz="2000" b="1" kern="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492</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Inner radius of inner coil(mm)</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57</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6280">
                <a:tc>
                  <a:txBody>
                    <a:bodyPr/>
                    <a:lstStyle/>
                    <a:p>
                      <a:pPr algn="just">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Min. field (</a:t>
                      </a:r>
                      <a:r>
                        <a:rPr lang="en-GB" sz="2000" b="1" kern="0" dirty="0" err="1">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Gs</a:t>
                      </a: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2</a:t>
                      </a:r>
                      <a:r>
                        <a:rPr lang="en-US"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8</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Outer radius of inner coil (mm)</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100</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6334">
                <a:tc>
                  <a:txBody>
                    <a:bodyPr/>
                    <a:lstStyle/>
                    <a:p>
                      <a:pPr algn="just">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Gap (mm)</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63</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Outer radius of outer coil (mm)</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138.46</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1317">
                <a:tc>
                  <a:txBody>
                    <a:bodyPr/>
                    <a:lstStyle/>
                    <a:p>
                      <a:pPr algn="just">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Magnetic length (mm)</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4700</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Angle of inner coil(</a:t>
                      </a:r>
                      <a:r>
                        <a:rPr lang="zh-CN"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a:t>
                      </a: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67.5</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2269">
                <a:tc>
                  <a:txBody>
                    <a:bodyPr/>
                    <a:lstStyle/>
                    <a:p>
                      <a:pPr algn="just">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GFR (mm)</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55</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Angle of outer coil(</a:t>
                      </a:r>
                      <a:r>
                        <a:rPr lang="zh-CN"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a:t>
                      </a: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24.8</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911">
                <a:tc>
                  <a:txBody>
                    <a:bodyPr/>
                    <a:lstStyle/>
                    <a:p>
                      <a:pPr algn="just">
                        <a:lnSpc>
                          <a:spcPts val="2300"/>
                        </a:lnSpc>
                        <a:spcAft>
                          <a:spcPts val="0"/>
                        </a:spcAft>
                        <a:tabLst>
                          <a:tab pos="457200" algn="l"/>
                        </a:tabLst>
                      </a:pPr>
                      <a:r>
                        <a:rPr lang="en-GB" sz="2000" b="1" kern="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Max. NI/pole(A)</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US" sz="2000" b="1" kern="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5160</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Resistance(m</a:t>
                      </a:r>
                      <a:r>
                        <a:rPr lang="zh-CN"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Ω</a:t>
                      </a: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0.95</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911">
                <a:tc>
                  <a:txBody>
                    <a:bodyPr/>
                    <a:lstStyle/>
                    <a:p>
                      <a:pPr algn="just">
                        <a:lnSpc>
                          <a:spcPts val="2300"/>
                        </a:lnSpc>
                        <a:spcAft>
                          <a:spcPts val="0"/>
                        </a:spcAft>
                        <a:tabLst>
                          <a:tab pos="457200" algn="l"/>
                        </a:tabLst>
                      </a:pPr>
                      <a:r>
                        <a:rPr lang="en-GB" sz="2000" b="1" kern="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Min. NI/pole (A)</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288</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Max. power loss(W)</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2800</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911">
                <a:tc>
                  <a:txBody>
                    <a:bodyPr/>
                    <a:lstStyle/>
                    <a:p>
                      <a:pPr algn="just">
                        <a:lnSpc>
                          <a:spcPts val="2300"/>
                        </a:lnSpc>
                        <a:spcAft>
                          <a:spcPts val="0"/>
                        </a:spcAft>
                        <a:tabLst>
                          <a:tab pos="457200" algn="l"/>
                        </a:tabLst>
                      </a:pPr>
                      <a:r>
                        <a:rPr lang="en-GB" sz="2000" b="1" kern="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Turns/pole</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3</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Avg. power loss(W)</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1120</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911">
                <a:tc>
                  <a:txBody>
                    <a:bodyPr/>
                    <a:lstStyle/>
                    <a:p>
                      <a:pPr algn="just">
                        <a:lnSpc>
                          <a:spcPts val="2300"/>
                        </a:lnSpc>
                        <a:spcAft>
                          <a:spcPts val="0"/>
                        </a:spcAft>
                        <a:tabLst>
                          <a:tab pos="457200" algn="l"/>
                        </a:tabLst>
                      </a:pPr>
                      <a:r>
                        <a:rPr lang="en-GB" sz="2000" b="1" kern="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Max. current(A)</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1720</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300"/>
                        </a:lnSpc>
                        <a:spcAft>
                          <a:spcPts val="0"/>
                        </a:spcAft>
                        <a:tabLst>
                          <a:tab pos="457200" algn="l"/>
                        </a:tabLst>
                      </a:pPr>
                      <a:r>
                        <a:rPr lang="en-GB" sz="2000" b="1" kern="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Diameter of tube(mm)</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340/360</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0911">
                <a:tc>
                  <a:txBody>
                    <a:bodyPr/>
                    <a:lstStyle/>
                    <a:p>
                      <a:pPr algn="just">
                        <a:lnSpc>
                          <a:spcPts val="2300"/>
                        </a:lnSpc>
                        <a:spcAft>
                          <a:spcPts val="0"/>
                        </a:spcAft>
                        <a:tabLst>
                          <a:tab pos="457200" algn="l"/>
                        </a:tabLst>
                      </a:pPr>
                      <a:r>
                        <a:rPr lang="en-GB" sz="2000" b="1" kern="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Min. current(A)</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96</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300"/>
                        </a:lnSpc>
                        <a:spcAft>
                          <a:spcPts val="0"/>
                        </a:spcAft>
                        <a:tabLst>
                          <a:tab pos="457200" algn="l"/>
                        </a:tabLst>
                      </a:pPr>
                      <a:r>
                        <a:rPr lang="en-GB" sz="2000" b="1" kern="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Weight of magnet(ton)</a:t>
                      </a:r>
                      <a:endParaRPr lang="zh-CN" sz="2000" kern="10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2300"/>
                        </a:lnSpc>
                        <a:spcAft>
                          <a:spcPts val="0"/>
                        </a:spcAft>
                        <a:tabLst>
                          <a:tab pos="457200" algn="l"/>
                        </a:tabLst>
                      </a:pPr>
                      <a:r>
                        <a:rPr lang="en-GB" sz="2000" b="1" kern="0" dirty="0">
                          <a:solidFill>
                            <a:srgbClr val="333333"/>
                          </a:solidFill>
                          <a:effectLst/>
                          <a:latin typeface="Calibri" panose="020F0502020204030204" pitchFamily="34" charset="0"/>
                          <a:ea typeface="仿宋_GB2312" panose="02010609030101010101" pitchFamily="49" charset="-122"/>
                          <a:cs typeface="Times New Roman" panose="02020603050405020304" pitchFamily="18" charset="0"/>
                        </a:rPr>
                        <a:t>1.4</a:t>
                      </a:r>
                      <a:endParaRPr lang="zh-CN" sz="2000" kern="100" dirty="0">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4"/>
          <p:cNvSpPr txBox="1">
            <a:spLocks noChangeArrowheads="1"/>
          </p:cNvSpPr>
          <p:nvPr/>
        </p:nvSpPr>
        <p:spPr>
          <a:xfrm>
            <a:off x="1289154" y="82256"/>
            <a:ext cx="9842953"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a:solidFill>
                  <a:srgbClr val="FF0000"/>
                </a:solidFill>
                <a:ea typeface="华文楷体"/>
                <a:cs typeface="Times New Roman" pitchFamily="18" charset="0"/>
              </a:rPr>
              <a:t>Design of the full-scale prototype CT coil dipole magnet</a:t>
            </a:r>
            <a:endParaRPr lang="en-US" altLang="zh-CN" b="1" dirty="0">
              <a:solidFill>
                <a:srgbClr val="FF0000"/>
              </a:solidFill>
              <a:ea typeface="华文楷体"/>
              <a:cs typeface="Times New Roman" pitchFamily="18" charset="0"/>
            </a:endParaRPr>
          </a:p>
        </p:txBody>
      </p:sp>
      <p:sp>
        <p:nvSpPr>
          <p:cNvPr id="10"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
        <p:nvSpPr>
          <p:cNvPr id="11" name="Rectangle 8"/>
          <p:cNvSpPr>
            <a:spLocks noChangeArrowheads="1"/>
          </p:cNvSpPr>
          <p:nvPr/>
        </p:nvSpPr>
        <p:spPr bwMode="auto">
          <a:xfrm>
            <a:off x="1978637" y="1026255"/>
            <a:ext cx="8274636" cy="461665"/>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400" b="1" dirty="0" smtClean="0">
                <a:solidFill>
                  <a:srgbClr val="0000FF"/>
                </a:solidFill>
                <a:ea typeface="华文楷体"/>
                <a:cs typeface="Times New Roman" pitchFamily="18" charset="0"/>
              </a:rPr>
              <a:t>The designed parameters of the full-scale CT coil dipole magnet</a:t>
            </a:r>
            <a:endParaRPr lang="en-US" altLang="zh-CN" sz="2400" b="1" dirty="0">
              <a:solidFill>
                <a:srgbClr val="0000FF"/>
              </a:solidFill>
              <a:ea typeface="华文楷体"/>
              <a:cs typeface="Times New Roman" pitchFamily="18" charset="0"/>
            </a:endParaRPr>
          </a:p>
        </p:txBody>
      </p:sp>
    </p:spTree>
    <p:extLst>
      <p:ext uri="{BB962C8B-B14F-4D97-AF65-F5344CB8AC3E}">
        <p14:creationId xmlns:p14="http://schemas.microsoft.com/office/powerpoint/2010/main" val="1356148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txBox="1">
            <a:spLocks noChangeArrowheads="1"/>
          </p:cNvSpPr>
          <p:nvPr/>
        </p:nvSpPr>
        <p:spPr>
          <a:xfrm>
            <a:off x="3220901" y="74761"/>
            <a:ext cx="5868649"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a:solidFill>
                  <a:srgbClr val="FF0000"/>
                </a:solidFill>
                <a:ea typeface="华文楷体"/>
                <a:cs typeface="Times New Roman" pitchFamily="18" charset="0"/>
              </a:rPr>
              <a:t>Overview of collider magnets </a:t>
            </a:r>
          </a:p>
        </p:txBody>
      </p:sp>
      <p:sp>
        <p:nvSpPr>
          <p:cNvPr id="10"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
        <p:nvSpPr>
          <p:cNvPr id="6" name="内容占位符 2"/>
          <p:cNvSpPr txBox="1">
            <a:spLocks/>
          </p:cNvSpPr>
          <p:nvPr/>
        </p:nvSpPr>
        <p:spPr>
          <a:xfrm>
            <a:off x="857967" y="1092352"/>
            <a:ext cx="10594518" cy="93310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dirty="0" smtClean="0"/>
              <a:t>Over 80% of collider ring is covered by conventional magnets. All these magnets work at DC mode.</a:t>
            </a:r>
          </a:p>
          <a:p>
            <a:pPr marL="0" indent="0">
              <a:buNone/>
            </a:pPr>
            <a:endParaRPr lang="en-US" altLang="zh-CN" dirty="0" smtClean="0"/>
          </a:p>
          <a:p>
            <a:pPr marL="0" indent="0">
              <a:buNone/>
            </a:pPr>
            <a:endParaRPr lang="en-US" altLang="zh-CN" dirty="0" smtClean="0"/>
          </a:p>
          <a:p>
            <a:pPr marL="0" indent="0">
              <a:buNone/>
            </a:pPr>
            <a:endParaRPr lang="zh-CN" altLang="en-US" dirty="0"/>
          </a:p>
        </p:txBody>
      </p:sp>
      <p:graphicFrame>
        <p:nvGraphicFramePr>
          <p:cNvPr id="8" name="表格 7"/>
          <p:cNvGraphicFramePr>
            <a:graphicFrameLocks noGrp="1"/>
          </p:cNvGraphicFramePr>
          <p:nvPr>
            <p:extLst>
              <p:ext uri="{D42A27DB-BD31-4B8C-83A1-F6EECF244321}">
                <p14:modId xmlns:p14="http://schemas.microsoft.com/office/powerpoint/2010/main" val="2382419180"/>
              </p:ext>
            </p:extLst>
          </p:nvPr>
        </p:nvGraphicFramePr>
        <p:xfrm>
          <a:off x="1521501" y="2227950"/>
          <a:ext cx="8829207" cy="2868705"/>
        </p:xfrm>
        <a:graphic>
          <a:graphicData uri="http://schemas.openxmlformats.org/drawingml/2006/table">
            <a:tbl>
              <a:tblPr firstRow="1" bandRow="1">
                <a:tableStyleId>{7DF18680-E054-41AD-8BC1-D1AEF772440D}</a:tableStyleId>
              </a:tblPr>
              <a:tblGrid>
                <a:gridCol w="2109675"/>
                <a:gridCol w="1343906"/>
                <a:gridCol w="1532492"/>
                <a:gridCol w="1155321"/>
                <a:gridCol w="1458350"/>
                <a:gridCol w="1229463"/>
              </a:tblGrid>
              <a:tr h="573741">
                <a:tc>
                  <a:txBody>
                    <a:bodyPr/>
                    <a:lstStyle/>
                    <a:p>
                      <a:endParaRPr lang="zh-CN" altLang="en-US" sz="2200" dirty="0">
                        <a:latin typeface="Times New Roman" panose="02020603050405020304" pitchFamily="18" charset="0"/>
                        <a:cs typeface="Times New Roman" panose="02020603050405020304" pitchFamily="18" charset="0"/>
                      </a:endParaRPr>
                    </a:p>
                  </a:txBody>
                  <a:tcPr/>
                </a:tc>
                <a:tc>
                  <a:txBody>
                    <a:bodyPr/>
                    <a:lstStyle/>
                    <a:p>
                      <a:pPr algn="ctr"/>
                      <a:r>
                        <a:rPr lang="en-US" altLang="zh-CN" sz="2200" dirty="0" smtClean="0">
                          <a:latin typeface="Times New Roman" panose="02020603050405020304" pitchFamily="18" charset="0"/>
                          <a:cs typeface="Times New Roman" panose="02020603050405020304" pitchFamily="18" charset="0"/>
                        </a:rPr>
                        <a:t>Dipole</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latin typeface="Times New Roman" panose="02020603050405020304" pitchFamily="18" charset="0"/>
                          <a:cs typeface="Times New Roman" panose="02020603050405020304" pitchFamily="18" charset="0"/>
                        </a:rPr>
                        <a:t>Quad.</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latin typeface="Times New Roman" panose="02020603050405020304" pitchFamily="18" charset="0"/>
                          <a:cs typeface="Times New Roman" panose="02020603050405020304" pitchFamily="18" charset="0"/>
                        </a:rPr>
                        <a:t>Sext.</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latin typeface="Times New Roman" panose="02020603050405020304" pitchFamily="18" charset="0"/>
                          <a:cs typeface="Times New Roman" panose="02020603050405020304" pitchFamily="18" charset="0"/>
                        </a:rPr>
                        <a:t>Corrector</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latin typeface="Times New Roman" panose="02020603050405020304" pitchFamily="18" charset="0"/>
                          <a:cs typeface="Times New Roman" panose="02020603050405020304" pitchFamily="18" charset="0"/>
                        </a:rPr>
                        <a:t>Total</a:t>
                      </a:r>
                      <a:endParaRPr lang="zh-CN" altLang="en-US" sz="2200" dirty="0">
                        <a:latin typeface="Times New Roman" panose="02020603050405020304" pitchFamily="18" charset="0"/>
                        <a:cs typeface="Times New Roman" panose="02020603050405020304" pitchFamily="18" charset="0"/>
                      </a:endParaRPr>
                    </a:p>
                  </a:txBody>
                  <a:tcPr anchor="ctr"/>
                </a:tc>
              </a:tr>
              <a:tr h="573741">
                <a:tc>
                  <a:txBody>
                    <a:bodyPr/>
                    <a:lstStyle/>
                    <a:p>
                      <a:r>
                        <a:rPr lang="en-US" altLang="zh-CN" sz="2200" dirty="0" smtClean="0">
                          <a:latin typeface="Times New Roman" panose="02020603050405020304" pitchFamily="18" charset="0"/>
                          <a:cs typeface="Times New Roman" panose="02020603050405020304" pitchFamily="18" charset="0"/>
                        </a:rPr>
                        <a:t>Dual</a:t>
                      </a:r>
                      <a:r>
                        <a:rPr lang="en-US" altLang="zh-CN" sz="2200" baseline="0" dirty="0" smtClean="0">
                          <a:latin typeface="Times New Roman" panose="02020603050405020304" pitchFamily="18" charset="0"/>
                          <a:cs typeface="Times New Roman" panose="02020603050405020304" pitchFamily="18" charset="0"/>
                        </a:rPr>
                        <a:t> aperture</a:t>
                      </a:r>
                      <a:endParaRPr lang="zh-CN" altLang="en-US" sz="2200" dirty="0">
                        <a:latin typeface="Times New Roman" panose="02020603050405020304" pitchFamily="18" charset="0"/>
                        <a:cs typeface="Times New Roman" panose="02020603050405020304" pitchFamily="18" charset="0"/>
                      </a:endParaRPr>
                    </a:p>
                  </a:txBody>
                  <a:tcPr/>
                </a:tc>
                <a:tc>
                  <a:txBody>
                    <a:bodyPr/>
                    <a:lstStyle/>
                    <a:p>
                      <a:pPr algn="ctr"/>
                      <a:r>
                        <a:rPr lang="en-US" altLang="zh-CN" sz="2200" dirty="0" smtClean="0">
                          <a:latin typeface="Times New Roman" panose="02020603050405020304" pitchFamily="18" charset="0"/>
                          <a:cs typeface="Times New Roman" panose="02020603050405020304" pitchFamily="18" charset="0"/>
                        </a:rPr>
                        <a:t>2384 </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latin typeface="Times New Roman" panose="02020603050405020304" pitchFamily="18" charset="0"/>
                          <a:cs typeface="Times New Roman" panose="02020603050405020304" pitchFamily="18" charset="0"/>
                        </a:rPr>
                        <a:t>2392</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latin typeface="Times New Roman" panose="02020603050405020304" pitchFamily="18" charset="0"/>
                          <a:cs typeface="Times New Roman" panose="02020603050405020304" pitchFamily="18" charset="0"/>
                        </a:rPr>
                        <a:t>-</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latin typeface="Times New Roman" panose="02020603050405020304" pitchFamily="18" charset="0"/>
                          <a:cs typeface="Times New Roman" panose="02020603050405020304" pitchFamily="18" charset="0"/>
                        </a:rPr>
                        <a:t>-</a:t>
                      </a:r>
                      <a:endParaRPr lang="zh-CN" altLang="en-US" sz="2200" dirty="0">
                        <a:latin typeface="Times New Roman" panose="02020603050405020304" pitchFamily="18" charset="0"/>
                        <a:cs typeface="Times New Roman" panose="02020603050405020304" pitchFamily="18" charset="0"/>
                      </a:endParaRPr>
                    </a:p>
                  </a:txBody>
                  <a:tcPr anchor="ctr"/>
                </a:tc>
                <a:tc rowSpan="2">
                  <a:txBody>
                    <a:bodyPr/>
                    <a:lstStyle/>
                    <a:p>
                      <a:pPr algn="ctr"/>
                      <a:r>
                        <a:rPr lang="en-US" altLang="zh-CN" sz="2200" dirty="0" smtClean="0">
                          <a:latin typeface="Times New Roman" panose="02020603050405020304" pitchFamily="18" charset="0"/>
                          <a:cs typeface="Times New Roman" panose="02020603050405020304" pitchFamily="18" charset="0"/>
                        </a:rPr>
                        <a:t>13742</a:t>
                      </a:r>
                      <a:endParaRPr lang="zh-CN" altLang="en-US" sz="2200" dirty="0">
                        <a:latin typeface="Times New Roman" panose="02020603050405020304" pitchFamily="18" charset="0"/>
                        <a:cs typeface="Times New Roman" panose="02020603050405020304" pitchFamily="18" charset="0"/>
                      </a:endParaRPr>
                    </a:p>
                  </a:txBody>
                  <a:tcPr anchor="ctr"/>
                </a:tc>
              </a:tr>
              <a:tr h="573741">
                <a:tc>
                  <a:txBody>
                    <a:bodyPr/>
                    <a:lstStyle/>
                    <a:p>
                      <a:r>
                        <a:rPr lang="en-US" altLang="zh-CN" sz="2200" dirty="0" smtClean="0">
                          <a:latin typeface="Times New Roman" panose="02020603050405020304" pitchFamily="18" charset="0"/>
                          <a:cs typeface="Times New Roman" panose="02020603050405020304" pitchFamily="18" charset="0"/>
                        </a:rPr>
                        <a:t>Single</a:t>
                      </a:r>
                      <a:r>
                        <a:rPr lang="en-US" altLang="zh-CN" sz="2200" baseline="0" dirty="0" smtClean="0">
                          <a:latin typeface="Times New Roman" panose="02020603050405020304" pitchFamily="18" charset="0"/>
                          <a:cs typeface="Times New Roman" panose="02020603050405020304" pitchFamily="18" charset="0"/>
                        </a:rPr>
                        <a:t> aperture</a:t>
                      </a:r>
                      <a:endParaRPr lang="zh-CN" altLang="en-US" sz="2200" dirty="0">
                        <a:latin typeface="Times New Roman" panose="02020603050405020304" pitchFamily="18" charset="0"/>
                        <a:cs typeface="Times New Roman" panose="02020603050405020304" pitchFamily="18" charset="0"/>
                      </a:endParaRPr>
                    </a:p>
                  </a:txBody>
                  <a:tcPr/>
                </a:tc>
                <a:tc>
                  <a:txBody>
                    <a:bodyPr/>
                    <a:lstStyle/>
                    <a:p>
                      <a:pPr algn="ctr"/>
                      <a:r>
                        <a:rPr lang="en-US" altLang="zh-CN" sz="2200" dirty="0" smtClean="0">
                          <a:latin typeface="Times New Roman" panose="02020603050405020304" pitchFamily="18" charset="0"/>
                          <a:cs typeface="Times New Roman" panose="02020603050405020304" pitchFamily="18" charset="0"/>
                        </a:rPr>
                        <a:t>80*2+2</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latin typeface="Times New Roman" panose="02020603050405020304" pitchFamily="18" charset="0"/>
                          <a:cs typeface="Times New Roman" panose="02020603050405020304" pitchFamily="18" charset="0"/>
                        </a:rPr>
                        <a:t>480*2+172</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latin typeface="Times New Roman" panose="02020603050405020304" pitchFamily="18" charset="0"/>
                          <a:cs typeface="Times New Roman" panose="02020603050405020304" pitchFamily="18" charset="0"/>
                        </a:rPr>
                        <a:t>932*2</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latin typeface="Times New Roman" panose="02020603050405020304" pitchFamily="18" charset="0"/>
                          <a:cs typeface="Times New Roman" panose="02020603050405020304" pitchFamily="18" charset="0"/>
                        </a:rPr>
                        <a:t>2904*2</a:t>
                      </a:r>
                      <a:endParaRPr lang="zh-CN" altLang="en-US" sz="2200" dirty="0">
                        <a:latin typeface="Times New Roman" panose="02020603050405020304" pitchFamily="18" charset="0"/>
                        <a:cs typeface="Times New Roman" panose="02020603050405020304" pitchFamily="18" charset="0"/>
                      </a:endParaRPr>
                    </a:p>
                  </a:txBody>
                  <a:tcPr anchor="ctr"/>
                </a:tc>
                <a:tc vMerge="1">
                  <a:txBody>
                    <a:bodyPr/>
                    <a:lstStyle/>
                    <a:p>
                      <a:pPr algn="ctr"/>
                      <a:endParaRPr lang="zh-CN" altLang="en-US" dirty="0"/>
                    </a:p>
                  </a:txBody>
                  <a:tcPr anchor="ctr"/>
                </a:tc>
              </a:tr>
              <a:tr h="573741">
                <a:tc>
                  <a:txBody>
                    <a:bodyPr/>
                    <a:lstStyle/>
                    <a:p>
                      <a:r>
                        <a:rPr lang="en-US" altLang="zh-CN" sz="2200" dirty="0" smtClean="0">
                          <a:latin typeface="Times New Roman" panose="02020603050405020304" pitchFamily="18" charset="0"/>
                          <a:cs typeface="Times New Roman" panose="02020603050405020304" pitchFamily="18" charset="0"/>
                        </a:rPr>
                        <a:t>Total</a:t>
                      </a:r>
                      <a:r>
                        <a:rPr lang="en-US" altLang="zh-CN" sz="2200" baseline="0" dirty="0" smtClean="0">
                          <a:latin typeface="Times New Roman" panose="02020603050405020304" pitchFamily="18" charset="0"/>
                          <a:cs typeface="Times New Roman" panose="02020603050405020304" pitchFamily="18" charset="0"/>
                        </a:rPr>
                        <a:t> length [km]</a:t>
                      </a:r>
                      <a:endParaRPr lang="zh-CN" altLang="en-US" sz="2200" dirty="0">
                        <a:latin typeface="Times New Roman" panose="02020603050405020304" pitchFamily="18" charset="0"/>
                        <a:cs typeface="Times New Roman" panose="02020603050405020304" pitchFamily="18" charset="0"/>
                      </a:endParaRPr>
                    </a:p>
                  </a:txBody>
                  <a:tcPr/>
                </a:tc>
                <a:tc>
                  <a:txBody>
                    <a:bodyPr/>
                    <a:lstStyle/>
                    <a:p>
                      <a:pPr algn="ctr"/>
                      <a:r>
                        <a:rPr lang="en-US" altLang="zh-CN" sz="2200" dirty="0" smtClean="0">
                          <a:latin typeface="Times New Roman" panose="02020603050405020304" pitchFamily="18" charset="0"/>
                          <a:cs typeface="Times New Roman" panose="02020603050405020304" pitchFamily="18" charset="0"/>
                        </a:rPr>
                        <a:t>71.5</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latin typeface="Times New Roman" panose="02020603050405020304" pitchFamily="18" charset="0"/>
                          <a:cs typeface="Times New Roman" panose="02020603050405020304" pitchFamily="18" charset="0"/>
                        </a:rPr>
                        <a:t>5.9</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latin typeface="Times New Roman" panose="02020603050405020304" pitchFamily="18" charset="0"/>
                          <a:cs typeface="Times New Roman" panose="02020603050405020304" pitchFamily="18" charset="0"/>
                        </a:rPr>
                        <a:t>1.0</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latin typeface="Times New Roman" panose="02020603050405020304" pitchFamily="18" charset="0"/>
                          <a:cs typeface="Times New Roman" panose="02020603050405020304" pitchFamily="18" charset="0"/>
                        </a:rPr>
                        <a:t>2.5</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solidFill>
                            <a:srgbClr val="FF0000"/>
                          </a:solidFill>
                          <a:latin typeface="Times New Roman" panose="02020603050405020304" pitchFamily="18" charset="0"/>
                          <a:cs typeface="Times New Roman" panose="02020603050405020304" pitchFamily="18" charset="0"/>
                        </a:rPr>
                        <a:t>80.8</a:t>
                      </a:r>
                      <a:endParaRPr lang="zh-CN" altLang="en-US" sz="2200" dirty="0">
                        <a:solidFill>
                          <a:srgbClr val="FF0000"/>
                        </a:solidFill>
                        <a:latin typeface="Times New Roman" panose="02020603050405020304" pitchFamily="18" charset="0"/>
                        <a:cs typeface="Times New Roman" panose="02020603050405020304" pitchFamily="18" charset="0"/>
                      </a:endParaRPr>
                    </a:p>
                  </a:txBody>
                  <a:tcPr anchor="ctr"/>
                </a:tc>
              </a:tr>
              <a:tr h="573741">
                <a:tc>
                  <a:txBody>
                    <a:bodyPr/>
                    <a:lstStyle/>
                    <a:p>
                      <a:r>
                        <a:rPr lang="en-US" altLang="zh-CN" sz="2200" dirty="0" smtClean="0">
                          <a:latin typeface="Times New Roman" panose="02020603050405020304" pitchFamily="18" charset="0"/>
                          <a:cs typeface="Times New Roman" panose="02020603050405020304" pitchFamily="18" charset="0"/>
                        </a:rPr>
                        <a:t>Power [MW]</a:t>
                      </a:r>
                      <a:endParaRPr lang="zh-CN" altLang="en-US" sz="2200" dirty="0">
                        <a:latin typeface="Times New Roman" panose="02020603050405020304" pitchFamily="18" charset="0"/>
                        <a:cs typeface="Times New Roman" panose="02020603050405020304" pitchFamily="18" charset="0"/>
                      </a:endParaRPr>
                    </a:p>
                  </a:txBody>
                  <a:tcPr/>
                </a:tc>
                <a:tc>
                  <a:txBody>
                    <a:bodyPr/>
                    <a:lstStyle/>
                    <a:p>
                      <a:pPr algn="ctr"/>
                      <a:r>
                        <a:rPr lang="en-US" altLang="zh-CN" sz="2200" dirty="0" smtClean="0">
                          <a:latin typeface="Times New Roman" panose="02020603050405020304" pitchFamily="18" charset="0"/>
                          <a:cs typeface="Times New Roman" panose="02020603050405020304" pitchFamily="18" charset="0"/>
                        </a:rPr>
                        <a:t>7.0</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latin typeface="Times New Roman" panose="02020603050405020304" pitchFamily="18" charset="0"/>
                          <a:cs typeface="Times New Roman" panose="02020603050405020304" pitchFamily="18" charset="0"/>
                        </a:rPr>
                        <a:t>20.2</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latin typeface="Times New Roman" panose="02020603050405020304" pitchFamily="18" charset="0"/>
                          <a:cs typeface="Times New Roman" panose="02020603050405020304" pitchFamily="18" charset="0"/>
                        </a:rPr>
                        <a:t>4.6</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latin typeface="Times New Roman" panose="02020603050405020304" pitchFamily="18" charset="0"/>
                          <a:cs typeface="Times New Roman" panose="02020603050405020304" pitchFamily="18" charset="0"/>
                        </a:rPr>
                        <a:t>2.2</a:t>
                      </a:r>
                      <a:endParaRPr lang="zh-CN" altLang="en-US" sz="22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200" dirty="0" smtClean="0">
                          <a:solidFill>
                            <a:srgbClr val="FF0000"/>
                          </a:solidFill>
                          <a:latin typeface="Times New Roman" panose="02020603050405020304" pitchFamily="18" charset="0"/>
                          <a:cs typeface="Times New Roman" panose="02020603050405020304" pitchFamily="18" charset="0"/>
                        </a:rPr>
                        <a:t>34</a:t>
                      </a:r>
                      <a:endParaRPr lang="zh-CN" altLang="en-US" sz="2200" dirty="0">
                        <a:solidFill>
                          <a:srgbClr val="FF0000"/>
                        </a:solidFill>
                        <a:latin typeface="Times New Roman" panose="02020603050405020304" pitchFamily="18" charset="0"/>
                        <a:cs typeface="Times New Roman" panose="02020603050405020304" pitchFamily="18" charset="0"/>
                      </a:endParaRPr>
                    </a:p>
                  </a:txBody>
                  <a:tcPr anchor="ctr"/>
                </a:tc>
              </a:tr>
            </a:tbl>
          </a:graphicData>
        </a:graphic>
      </p:graphicFrame>
    </p:spTree>
    <p:extLst>
      <p:ext uri="{BB962C8B-B14F-4D97-AF65-F5344CB8AC3E}">
        <p14:creationId xmlns:p14="http://schemas.microsoft.com/office/powerpoint/2010/main" val="3614459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txBox="1">
            <a:spLocks noChangeArrowheads="1"/>
          </p:cNvSpPr>
          <p:nvPr/>
        </p:nvSpPr>
        <p:spPr>
          <a:xfrm>
            <a:off x="2432536" y="104623"/>
            <a:ext cx="8023103"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None/>
            </a:pPr>
            <a:r>
              <a:rPr lang="en-US" altLang="zh-CN" b="1" dirty="0">
                <a:solidFill>
                  <a:srgbClr val="FF0000"/>
                </a:solidFill>
                <a:ea typeface="华文楷体"/>
                <a:cs typeface="Times New Roman" pitchFamily="18" charset="0"/>
              </a:rPr>
              <a:t>The short prototype DAD and DAQ magnets</a:t>
            </a:r>
            <a:endParaRPr lang="en-US" altLang="zh-CN" b="1" dirty="0">
              <a:solidFill>
                <a:srgbClr val="FF0000"/>
              </a:solidFill>
              <a:ea typeface="华文楷体"/>
              <a:cs typeface="Times New Roman" pitchFamily="18" charset="0"/>
            </a:endParaRPr>
          </a:p>
        </p:txBody>
      </p:sp>
      <p:sp>
        <p:nvSpPr>
          <p:cNvPr id="10"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
        <p:nvSpPr>
          <p:cNvPr id="6" name="内容占位符 2"/>
          <p:cNvSpPr txBox="1">
            <a:spLocks/>
          </p:cNvSpPr>
          <p:nvPr/>
        </p:nvSpPr>
        <p:spPr>
          <a:xfrm>
            <a:off x="769800" y="1034902"/>
            <a:ext cx="6905154" cy="933107"/>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2600" b="1" dirty="0">
                <a:solidFill>
                  <a:srgbClr val="0000FF"/>
                </a:solidFill>
                <a:ea typeface="华文楷体"/>
                <a:cs typeface="Times New Roman" pitchFamily="18" charset="0"/>
              </a:rPr>
              <a:t>In past years, a short prototype DAD magnet and a short prototype DAQ magnet were </a:t>
            </a:r>
            <a:r>
              <a:rPr lang="en-US" altLang="zh-CN" sz="2600" b="1" dirty="0" smtClean="0">
                <a:solidFill>
                  <a:srgbClr val="0000FF"/>
                </a:solidFill>
                <a:ea typeface="华文楷体"/>
                <a:cs typeface="Times New Roman" pitchFamily="18" charset="0"/>
              </a:rPr>
              <a:t>also developed </a:t>
            </a:r>
            <a:r>
              <a:rPr lang="en-US" altLang="zh-CN" sz="2600" b="1" dirty="0">
                <a:solidFill>
                  <a:srgbClr val="0000FF"/>
                </a:solidFill>
                <a:ea typeface="华文楷体"/>
                <a:cs typeface="Times New Roman" pitchFamily="18" charset="0"/>
              </a:rPr>
              <a:t>and tested. </a:t>
            </a:r>
          </a:p>
          <a:p>
            <a:pPr marL="0" indent="0">
              <a:buNone/>
            </a:pPr>
            <a:endParaRPr lang="en-US" altLang="zh-CN" dirty="0" smtClean="0"/>
          </a:p>
          <a:p>
            <a:pPr marL="0" indent="0">
              <a:buNone/>
            </a:pPr>
            <a:endParaRPr lang="en-US" altLang="zh-CN" dirty="0" smtClean="0"/>
          </a:p>
          <a:p>
            <a:pPr marL="0" indent="0">
              <a:buNone/>
            </a:pPr>
            <a:endParaRPr lang="zh-CN" altLang="en-US" dirty="0"/>
          </a:p>
        </p:txBody>
      </p:sp>
      <p:grpSp>
        <p:nvGrpSpPr>
          <p:cNvPr id="9" name="组合 8"/>
          <p:cNvGrpSpPr/>
          <p:nvPr/>
        </p:nvGrpSpPr>
        <p:grpSpPr>
          <a:xfrm>
            <a:off x="7609968" y="840683"/>
            <a:ext cx="3526661" cy="2139489"/>
            <a:chOff x="610339" y="2940257"/>
            <a:chExt cx="4061821" cy="2694648"/>
          </a:xfrm>
        </p:grpSpPr>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l="3039" t="22485" r="37798" b="32772"/>
            <a:stretch/>
          </p:blipFill>
          <p:spPr>
            <a:xfrm>
              <a:off x="610339" y="3330963"/>
              <a:ext cx="4061821" cy="2303942"/>
            </a:xfrm>
            <a:prstGeom prst="rect">
              <a:avLst/>
            </a:prstGeom>
          </p:spPr>
        </p:pic>
        <p:sp>
          <p:nvSpPr>
            <p:cNvPr id="12" name="文本框 11"/>
            <p:cNvSpPr txBox="1"/>
            <p:nvPr/>
          </p:nvSpPr>
          <p:spPr>
            <a:xfrm>
              <a:off x="2255345" y="2940257"/>
              <a:ext cx="556563" cy="369332"/>
            </a:xfrm>
            <a:prstGeom prst="rect">
              <a:avLst/>
            </a:prstGeom>
            <a:noFill/>
          </p:spPr>
          <p:txBody>
            <a:bodyPr wrap="none" rtlCol="0">
              <a:spAutoFit/>
            </a:bodyPr>
            <a:lstStyle/>
            <a:p>
              <a:r>
                <a:rPr lang="en-US" altLang="zh-CN" dirty="0" smtClean="0"/>
                <a:t>Ap2</a:t>
              </a:r>
              <a:endParaRPr lang="zh-CN" altLang="en-US" dirty="0"/>
            </a:p>
          </p:txBody>
        </p:sp>
        <p:sp>
          <p:nvSpPr>
            <p:cNvPr id="13" name="文本框 12"/>
            <p:cNvSpPr txBox="1"/>
            <p:nvPr/>
          </p:nvSpPr>
          <p:spPr>
            <a:xfrm>
              <a:off x="3289537" y="2960091"/>
              <a:ext cx="553357" cy="369332"/>
            </a:xfrm>
            <a:prstGeom prst="rect">
              <a:avLst/>
            </a:prstGeom>
            <a:noFill/>
          </p:spPr>
          <p:txBody>
            <a:bodyPr wrap="none" rtlCol="0">
              <a:spAutoFit/>
            </a:bodyPr>
            <a:lstStyle/>
            <a:p>
              <a:r>
                <a:rPr lang="en-US" altLang="zh-CN" dirty="0" smtClean="0"/>
                <a:t>Ap1</a:t>
              </a:r>
              <a:endParaRPr lang="zh-CN" altLang="en-US" dirty="0"/>
            </a:p>
          </p:txBody>
        </p:sp>
      </p:grpSp>
      <p:grpSp>
        <p:nvGrpSpPr>
          <p:cNvPr id="14" name="组合 13"/>
          <p:cNvGrpSpPr/>
          <p:nvPr/>
        </p:nvGrpSpPr>
        <p:grpSpPr>
          <a:xfrm>
            <a:off x="7609967" y="3130391"/>
            <a:ext cx="3526661" cy="3382835"/>
            <a:chOff x="7836483" y="894414"/>
            <a:chExt cx="4109776" cy="4759551"/>
          </a:xfrm>
        </p:grpSpPr>
        <p:pic>
          <p:nvPicPr>
            <p:cNvPr id="15" name="内容占位符 3"/>
            <p:cNvPicPr>
              <a:picLocks noChangeAspect="1"/>
            </p:cNvPicPr>
            <p:nvPr/>
          </p:nvPicPr>
          <p:blipFill rotWithShape="1">
            <a:blip r:embed="rId3" cstate="print">
              <a:extLst>
                <a:ext uri="{28A0092B-C50C-407E-A947-70E740481C1C}">
                  <a14:useLocalDpi xmlns:a14="http://schemas.microsoft.com/office/drawing/2010/main" val="0"/>
                </a:ext>
              </a:extLst>
            </a:blip>
            <a:srcRect l="24144" r="13303" b="3410"/>
            <a:stretch/>
          </p:blipFill>
          <p:spPr>
            <a:xfrm>
              <a:off x="7836483" y="894414"/>
              <a:ext cx="4109776" cy="4759551"/>
            </a:xfrm>
            <a:prstGeom prst="rect">
              <a:avLst/>
            </a:prstGeom>
          </p:spPr>
        </p:pic>
        <p:sp>
          <p:nvSpPr>
            <p:cNvPr id="16" name="文本框 15"/>
            <p:cNvSpPr txBox="1"/>
            <p:nvPr/>
          </p:nvSpPr>
          <p:spPr>
            <a:xfrm>
              <a:off x="9014554" y="1696199"/>
              <a:ext cx="421910" cy="584775"/>
            </a:xfrm>
            <a:prstGeom prst="rect">
              <a:avLst/>
            </a:prstGeom>
            <a:noFill/>
          </p:spPr>
          <p:txBody>
            <a:bodyPr wrap="none" rtlCol="0">
              <a:spAutoFit/>
            </a:bodyPr>
            <a:lstStyle/>
            <a:p>
              <a:r>
                <a:rPr lang="en-US" altLang="zh-CN" sz="3200" dirty="0" smtClean="0">
                  <a:solidFill>
                    <a:srgbClr val="FF0000"/>
                  </a:solidFill>
                </a:rPr>
                <a:t>A</a:t>
              </a:r>
              <a:endParaRPr lang="zh-CN" altLang="en-US" sz="3200" dirty="0">
                <a:solidFill>
                  <a:srgbClr val="FF0000"/>
                </a:solidFill>
              </a:endParaRPr>
            </a:p>
          </p:txBody>
        </p:sp>
        <p:sp>
          <p:nvSpPr>
            <p:cNvPr id="17" name="文本框 16"/>
            <p:cNvSpPr txBox="1"/>
            <p:nvPr/>
          </p:nvSpPr>
          <p:spPr>
            <a:xfrm>
              <a:off x="9969075" y="1696200"/>
              <a:ext cx="407484" cy="584775"/>
            </a:xfrm>
            <a:prstGeom prst="rect">
              <a:avLst/>
            </a:prstGeom>
            <a:noFill/>
          </p:spPr>
          <p:txBody>
            <a:bodyPr wrap="none" rtlCol="0">
              <a:spAutoFit/>
            </a:bodyPr>
            <a:lstStyle/>
            <a:p>
              <a:r>
                <a:rPr lang="en-US" altLang="zh-CN" sz="3200" dirty="0" smtClean="0">
                  <a:ln w="0"/>
                  <a:solidFill>
                    <a:srgbClr val="FF0000"/>
                  </a:solidFill>
                  <a:effectLst>
                    <a:outerShdw blurRad="38100" dist="19050" dir="2700000" algn="tl" rotWithShape="0">
                      <a:schemeClr val="dk1">
                        <a:alpha val="40000"/>
                      </a:schemeClr>
                    </a:outerShdw>
                  </a:effectLst>
                </a:rPr>
                <a:t>B</a:t>
              </a:r>
              <a:endParaRPr lang="zh-CN" altLang="en-US" sz="3200" dirty="0">
                <a:ln w="0"/>
                <a:solidFill>
                  <a:srgbClr val="FF0000"/>
                </a:solidFill>
                <a:effectLst>
                  <a:outerShdw blurRad="38100" dist="19050" dir="2700000" algn="tl" rotWithShape="0">
                    <a:schemeClr val="dk1">
                      <a:alpha val="40000"/>
                    </a:schemeClr>
                  </a:outerShdw>
                </a:effectLst>
              </a:endParaRPr>
            </a:p>
          </p:txBody>
        </p:sp>
      </p:grpSp>
      <p:sp>
        <p:nvSpPr>
          <p:cNvPr id="18" name="内容占位符 2"/>
          <p:cNvSpPr txBox="1">
            <a:spLocks/>
          </p:cNvSpPr>
          <p:nvPr/>
        </p:nvSpPr>
        <p:spPr>
          <a:xfrm>
            <a:off x="850081" y="2077970"/>
            <a:ext cx="6254426" cy="492700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just">
              <a:spcBef>
                <a:spcPts val="600"/>
              </a:spcBef>
              <a:buClr>
                <a:srgbClr val="FF0000"/>
              </a:buClr>
              <a:buFont typeface="Wingdings" panose="05000000000000000000" pitchFamily="2" charset="2"/>
              <a:buChar char="ü"/>
            </a:pPr>
            <a:r>
              <a:rPr lang="en-US" altLang="zh-CN" sz="2200" b="1" dirty="0">
                <a:ea typeface="华文楷体"/>
                <a:cs typeface="Times New Roman" pitchFamily="18" charset="0"/>
              </a:rPr>
              <a:t>The field performance of DAD can meet the requirements. The magnetic field coupling between the two apertures can be ignored in the case of existing trim coils.</a:t>
            </a:r>
          </a:p>
          <a:p>
            <a:pPr marL="342900" indent="-342900" algn="just">
              <a:spcBef>
                <a:spcPts val="600"/>
              </a:spcBef>
              <a:buClr>
                <a:srgbClr val="FF0000"/>
              </a:buClr>
              <a:buFont typeface="Wingdings" panose="05000000000000000000" pitchFamily="2" charset="2"/>
              <a:buChar char="ü"/>
            </a:pPr>
            <a:r>
              <a:rPr lang="en-US" altLang="zh-CN" sz="2200" b="1" dirty="0" smtClean="0">
                <a:ea typeface="华文楷体"/>
                <a:cs typeface="Times New Roman" pitchFamily="18" charset="0"/>
              </a:rPr>
              <a:t>Since </a:t>
            </a:r>
            <a:r>
              <a:rPr lang="en-US" altLang="zh-CN" sz="2200" b="1" dirty="0">
                <a:ea typeface="华文楷体"/>
                <a:cs typeface="Times New Roman" pitchFamily="18" charset="0"/>
              </a:rPr>
              <a:t>the strong </a:t>
            </a:r>
            <a:r>
              <a:rPr lang="en-US" altLang="zh-CN" sz="2200" b="1" dirty="0">
                <a:ea typeface="华文楷体"/>
                <a:cs typeface="Times New Roman" pitchFamily="18" charset="0"/>
              </a:rPr>
              <a:t>cross talk effect between two </a:t>
            </a:r>
            <a:r>
              <a:rPr lang="en-US" altLang="zh-CN" sz="2200" b="1" dirty="0">
                <a:ea typeface="华文楷体"/>
                <a:cs typeface="Times New Roman" pitchFamily="18" charset="0"/>
              </a:rPr>
              <a:t>apertures, the </a:t>
            </a:r>
            <a:r>
              <a:rPr lang="en-US" altLang="zh-CN" sz="2200" b="1" dirty="0">
                <a:ea typeface="华文楷体"/>
                <a:cs typeface="Times New Roman" pitchFamily="18" charset="0"/>
              </a:rPr>
              <a:t>field performance of </a:t>
            </a:r>
            <a:r>
              <a:rPr lang="en-US" altLang="zh-CN" sz="2200" b="1" dirty="0">
                <a:ea typeface="华文楷体"/>
                <a:cs typeface="Times New Roman" pitchFamily="18" charset="0"/>
              </a:rPr>
              <a:t>DAQ can not </a:t>
            </a:r>
            <a:r>
              <a:rPr lang="en-US" altLang="zh-CN" sz="2200" b="1" dirty="0">
                <a:ea typeface="华文楷体"/>
                <a:cs typeface="Times New Roman" pitchFamily="18" charset="0"/>
              </a:rPr>
              <a:t>meet the </a:t>
            </a:r>
            <a:r>
              <a:rPr lang="en-US" altLang="zh-CN" sz="2200" b="1" dirty="0">
                <a:ea typeface="华文楷体"/>
                <a:cs typeface="Times New Roman" pitchFamily="18" charset="0"/>
              </a:rPr>
              <a:t>requirements.</a:t>
            </a:r>
            <a:endParaRPr lang="en-US" altLang="zh-CN" sz="2200" b="1" dirty="0">
              <a:ea typeface="华文楷体"/>
              <a:cs typeface="Times New Roman" pitchFamily="18" charset="0"/>
            </a:endParaRPr>
          </a:p>
          <a:p>
            <a:pPr lvl="1" algn="just">
              <a:buFont typeface="Wingdings" panose="05000000000000000000" pitchFamily="2" charset="2"/>
              <a:buChar char="Ø"/>
            </a:pPr>
            <a:r>
              <a:rPr lang="en-US" altLang="zh-CN" sz="2000" b="1" dirty="0">
                <a:solidFill>
                  <a:srgbClr val="FF0000"/>
                </a:solidFill>
              </a:rPr>
              <a:t> </a:t>
            </a:r>
            <a:r>
              <a:rPr lang="en-US" altLang="zh-CN" sz="2000" b="1" dirty="0" smtClean="0">
                <a:solidFill>
                  <a:srgbClr val="FF0000"/>
                </a:solidFill>
              </a:rPr>
              <a:t>The field components and magnetic </a:t>
            </a:r>
            <a:r>
              <a:rPr lang="en-US" altLang="zh-CN" sz="2000" b="1" dirty="0">
                <a:solidFill>
                  <a:srgbClr val="FF0000"/>
                </a:solidFill>
              </a:rPr>
              <a:t>center </a:t>
            </a:r>
            <a:r>
              <a:rPr lang="en-US" altLang="zh-CN" sz="2000" b="1" dirty="0" smtClean="0">
                <a:solidFill>
                  <a:srgbClr val="FF0000"/>
                </a:solidFill>
              </a:rPr>
              <a:t>changes with the beam energy changing from </a:t>
            </a:r>
            <a:r>
              <a:rPr lang="en-US" altLang="zh-CN" sz="2000" b="1" dirty="0">
                <a:solidFill>
                  <a:srgbClr val="FF0000"/>
                </a:solidFill>
              </a:rPr>
              <a:t>45.5GeV to 182.5GeV.</a:t>
            </a:r>
          </a:p>
          <a:p>
            <a:pPr lvl="1" algn="just">
              <a:buFont typeface="Wingdings" panose="05000000000000000000" pitchFamily="2" charset="2"/>
              <a:buChar char="Ø"/>
            </a:pPr>
            <a:r>
              <a:rPr lang="en-US" altLang="zh-CN" sz="2000" b="1" dirty="0" smtClean="0">
                <a:solidFill>
                  <a:srgbClr val="FF0000"/>
                </a:solidFill>
              </a:rPr>
              <a:t> When </a:t>
            </a:r>
            <a:r>
              <a:rPr lang="en-US" altLang="zh-CN" sz="2000" b="1" dirty="0">
                <a:solidFill>
                  <a:srgbClr val="FF0000"/>
                </a:solidFill>
              </a:rPr>
              <a:t>trim coils are </a:t>
            </a:r>
            <a:r>
              <a:rPr lang="en-US" altLang="zh-CN" sz="2000" b="1" dirty="0" smtClean="0">
                <a:solidFill>
                  <a:srgbClr val="FF0000"/>
                </a:solidFill>
              </a:rPr>
              <a:t>excited, </a:t>
            </a:r>
            <a:r>
              <a:rPr lang="en-US" altLang="zh-CN" sz="2000" b="1" dirty="0">
                <a:solidFill>
                  <a:srgbClr val="FF0000"/>
                </a:solidFill>
              </a:rPr>
              <a:t>the field in two apertures </a:t>
            </a:r>
            <a:r>
              <a:rPr lang="en-US" altLang="zh-CN" sz="2000" b="1" dirty="0" smtClean="0">
                <a:solidFill>
                  <a:srgbClr val="FF0000"/>
                </a:solidFill>
              </a:rPr>
              <a:t>has </a:t>
            </a:r>
            <a:r>
              <a:rPr lang="en-US" altLang="zh-CN" sz="2000" b="1" dirty="0">
                <a:solidFill>
                  <a:srgbClr val="FF0000"/>
                </a:solidFill>
              </a:rPr>
              <a:t>different changes </a:t>
            </a:r>
            <a:r>
              <a:rPr lang="en-US" altLang="zh-CN" sz="2000" b="1" dirty="0" smtClean="0">
                <a:solidFill>
                  <a:srgbClr val="FF0000"/>
                </a:solidFill>
              </a:rPr>
              <a:t>for </a:t>
            </a:r>
            <a:r>
              <a:rPr lang="en-US" altLang="zh-CN" sz="2000" b="1" dirty="0">
                <a:solidFill>
                  <a:srgbClr val="FF0000"/>
                </a:solidFill>
              </a:rPr>
              <a:t>its asymmetric magnetic structure. </a:t>
            </a:r>
          </a:p>
          <a:p>
            <a:endParaRPr lang="zh-CN" altLang="en-US" dirty="0"/>
          </a:p>
        </p:txBody>
      </p:sp>
    </p:spTree>
    <p:extLst>
      <p:ext uri="{BB962C8B-B14F-4D97-AF65-F5344CB8AC3E}">
        <p14:creationId xmlns:p14="http://schemas.microsoft.com/office/powerpoint/2010/main" val="22408247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txBox="1">
            <a:spLocks noChangeArrowheads="1"/>
          </p:cNvSpPr>
          <p:nvPr/>
        </p:nvSpPr>
        <p:spPr>
          <a:xfrm>
            <a:off x="3220901" y="74761"/>
            <a:ext cx="5868649"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a:solidFill>
                  <a:srgbClr val="FF0000"/>
                </a:solidFill>
                <a:ea typeface="华文楷体"/>
                <a:cs typeface="Times New Roman" pitchFamily="18" charset="0"/>
              </a:rPr>
              <a:t>Design of long DAD magnet</a:t>
            </a:r>
            <a:endParaRPr lang="en-US" altLang="zh-CN" b="1" dirty="0">
              <a:solidFill>
                <a:srgbClr val="FF0000"/>
              </a:solidFill>
              <a:ea typeface="华文楷体"/>
              <a:cs typeface="Times New Roman" pitchFamily="18" charset="0"/>
            </a:endParaRPr>
          </a:p>
        </p:txBody>
      </p:sp>
      <p:sp>
        <p:nvSpPr>
          <p:cNvPr id="10"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
        <p:nvSpPr>
          <p:cNvPr id="20" name="内容占位符 2"/>
          <p:cNvSpPr txBox="1">
            <a:spLocks/>
          </p:cNvSpPr>
          <p:nvPr/>
        </p:nvSpPr>
        <p:spPr>
          <a:xfrm>
            <a:off x="571689" y="1077573"/>
            <a:ext cx="11056690" cy="535702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smtClean="0"/>
              <a:t>As the magnetic length is up to 28.7m, the 5.7m pure dipole model will be built to check the field quality, mechanical strength and deformation. </a:t>
            </a:r>
          </a:p>
          <a:p>
            <a:r>
              <a:rPr lang="en-US" altLang="zh-CN" sz="2400" smtClean="0"/>
              <a:t>Basic parameters and design considerations</a:t>
            </a:r>
          </a:p>
          <a:p>
            <a:endParaRPr lang="en-US" altLang="zh-CN" smtClean="0"/>
          </a:p>
          <a:p>
            <a:endParaRPr lang="en-US" altLang="zh-CN" smtClean="0"/>
          </a:p>
          <a:p>
            <a:endParaRPr lang="en-US" altLang="zh-CN" smtClean="0"/>
          </a:p>
          <a:p>
            <a:endParaRPr lang="en-US" altLang="zh-CN" smtClean="0"/>
          </a:p>
          <a:p>
            <a:endParaRPr lang="en-US" altLang="zh-CN" smtClean="0"/>
          </a:p>
          <a:p>
            <a:pPr lvl="1"/>
            <a:r>
              <a:rPr lang="en-US" altLang="zh-CN" sz="1800" smtClean="0"/>
              <a:t>Beam center separation is 350mm;</a:t>
            </a:r>
          </a:p>
          <a:p>
            <a:pPr lvl="1"/>
            <a:r>
              <a:rPr lang="en-US" altLang="zh-CN" sz="1800" smtClean="0"/>
              <a:t>Solid iron with DT4;</a:t>
            </a:r>
          </a:p>
          <a:p>
            <a:pPr lvl="1"/>
            <a:r>
              <a:rPr lang="en-US" altLang="zh-CN" sz="1800" smtClean="0"/>
              <a:t>Two turns of aluminum busbars with cooling hole;</a:t>
            </a:r>
          </a:p>
          <a:p>
            <a:pPr lvl="1"/>
            <a:r>
              <a:rPr lang="en-US" altLang="zh-CN" sz="1800" smtClean="0"/>
              <a:t>Anodizing treated insulation coil;</a:t>
            </a:r>
          </a:p>
          <a:p>
            <a:pPr lvl="1"/>
            <a:r>
              <a:rPr lang="en-US" altLang="zh-CN" sz="1800" smtClean="0"/>
              <a:t>Silvered contact face to reduce contact resistance.</a:t>
            </a:r>
          </a:p>
          <a:p>
            <a:pPr lvl="1"/>
            <a:endParaRPr lang="en-US" altLang="zh-CN" smtClean="0"/>
          </a:p>
          <a:p>
            <a:endParaRPr lang="zh-CN" altLang="en-US" dirty="0"/>
          </a:p>
        </p:txBody>
      </p:sp>
      <p:graphicFrame>
        <p:nvGraphicFramePr>
          <p:cNvPr id="21" name="表格 20"/>
          <p:cNvGraphicFramePr>
            <a:graphicFrameLocks noGrp="1"/>
          </p:cNvGraphicFramePr>
          <p:nvPr>
            <p:extLst>
              <p:ext uri="{D42A27DB-BD31-4B8C-83A1-F6EECF244321}">
                <p14:modId xmlns:p14="http://schemas.microsoft.com/office/powerpoint/2010/main" val="3645170779"/>
              </p:ext>
            </p:extLst>
          </p:nvPr>
        </p:nvGraphicFramePr>
        <p:xfrm>
          <a:off x="830989" y="2291517"/>
          <a:ext cx="5805903" cy="2514966"/>
        </p:xfrm>
        <a:graphic>
          <a:graphicData uri="http://schemas.openxmlformats.org/drawingml/2006/table">
            <a:tbl>
              <a:tblPr firstRow="1" firstCol="1" bandRow="1">
                <a:tableStyleId>{5FD0F851-EC5A-4D38-B0AD-8093EC10F338}</a:tableStyleId>
              </a:tblPr>
              <a:tblGrid>
                <a:gridCol w="2057535"/>
                <a:gridCol w="3748368"/>
              </a:tblGrid>
              <a:tr h="303317">
                <a:tc>
                  <a:txBody>
                    <a:bodyPr/>
                    <a:lstStyle/>
                    <a:p>
                      <a:pPr>
                        <a:spcAft>
                          <a:spcPts val="0"/>
                        </a:spcAft>
                      </a:pPr>
                      <a:endParaRPr lang="zh-CN" sz="1400" dirty="0">
                        <a:solidFill>
                          <a:schemeClr val="tx1"/>
                        </a:solidFill>
                        <a:effectLst/>
                        <a:latin typeface="Times New Roman"/>
                        <a:ea typeface="MS Mincho"/>
                        <a:cs typeface="Times New Roman"/>
                      </a:endParaRPr>
                    </a:p>
                  </a:txBody>
                  <a:tcPr marL="8255" marR="8255" marT="8255" marB="0" anchor="ctr"/>
                </a:tc>
                <a:tc>
                  <a:txBody>
                    <a:bodyPr/>
                    <a:lstStyle/>
                    <a:p>
                      <a:pPr marL="0" algn="ctr" defTabSz="914400" rtl="0" eaLnBrk="1" latinLnBrk="0" hangingPunct="1">
                        <a:spcAft>
                          <a:spcPts val="0"/>
                        </a:spcAft>
                      </a:pPr>
                      <a:r>
                        <a:rPr lang="en-US" altLang="zh-CN" sz="1400" kern="1200" dirty="0" smtClean="0">
                          <a:effectLst/>
                        </a:rPr>
                        <a:t>Item</a:t>
                      </a:r>
                      <a:endParaRPr lang="zh-CN" sz="1400" b="1" kern="1200" dirty="0">
                        <a:solidFill>
                          <a:schemeClr val="tx1"/>
                        </a:solidFill>
                        <a:effectLst/>
                        <a:latin typeface="+mn-lt"/>
                        <a:ea typeface="+mn-ea"/>
                        <a:cs typeface="+mn-cs"/>
                      </a:endParaRPr>
                    </a:p>
                  </a:txBody>
                  <a:tcPr marL="8255" marR="8255" marT="8255" marB="0" anchor="ctr"/>
                </a:tc>
              </a:tr>
              <a:tr h="303317">
                <a:tc>
                  <a:txBody>
                    <a:bodyPr/>
                    <a:lstStyle/>
                    <a:p>
                      <a:pPr>
                        <a:spcAft>
                          <a:spcPts val="0"/>
                        </a:spcAft>
                      </a:pPr>
                      <a:r>
                        <a:rPr lang="en-US" altLang="zh-CN" sz="1400" dirty="0" smtClean="0">
                          <a:effectLst/>
                        </a:rPr>
                        <a:t>Center</a:t>
                      </a:r>
                      <a:r>
                        <a:rPr lang="en-GB" sz="1400" dirty="0" smtClean="0">
                          <a:effectLst/>
                        </a:rPr>
                        <a:t> </a:t>
                      </a:r>
                      <a:r>
                        <a:rPr lang="en-GB" sz="1400" dirty="0">
                          <a:effectLst/>
                        </a:rPr>
                        <a:t>field (</a:t>
                      </a:r>
                      <a:r>
                        <a:rPr lang="en-GB" sz="1400" dirty="0" err="1">
                          <a:effectLst/>
                        </a:rPr>
                        <a:t>Gs</a:t>
                      </a:r>
                      <a:r>
                        <a:rPr lang="en-GB" sz="1400" dirty="0">
                          <a:effectLst/>
                        </a:rPr>
                        <a:t>)</a:t>
                      </a:r>
                      <a:endParaRPr lang="zh-CN" sz="1400" dirty="0">
                        <a:solidFill>
                          <a:schemeClr val="tx1"/>
                        </a:solidFill>
                        <a:effectLst/>
                        <a:latin typeface="Times New Roman"/>
                        <a:ea typeface="MS Mincho"/>
                        <a:cs typeface="Times New Roman"/>
                      </a:endParaRPr>
                    </a:p>
                  </a:txBody>
                  <a:tcPr marL="8255" marR="8255" marT="8255" marB="0" anchor="ctr"/>
                </a:tc>
                <a:tc>
                  <a:txBody>
                    <a:bodyPr/>
                    <a:lstStyle/>
                    <a:p>
                      <a:pPr marL="0" algn="ctr" defTabSz="914400" rtl="0" eaLnBrk="1" latinLnBrk="0" hangingPunct="1">
                        <a:spcAft>
                          <a:spcPts val="0"/>
                        </a:spcAft>
                      </a:pPr>
                      <a:r>
                        <a:rPr lang="en-US" sz="1400" b="1" kern="1200" dirty="0" smtClean="0">
                          <a:solidFill>
                            <a:schemeClr val="tx1"/>
                          </a:solidFill>
                          <a:effectLst/>
                          <a:latin typeface="+mn-lt"/>
                          <a:ea typeface="+mn-ea"/>
                          <a:cs typeface="+mn-cs"/>
                        </a:rPr>
                        <a:t>141.6</a:t>
                      </a:r>
                      <a:r>
                        <a:rPr lang="en-US" altLang="zh-CN" sz="1400" b="1" kern="1200" dirty="0" smtClean="0">
                          <a:solidFill>
                            <a:schemeClr val="tx1"/>
                          </a:solidFill>
                          <a:effectLst/>
                          <a:latin typeface="+mn-lt"/>
                          <a:ea typeface="+mn-ea"/>
                          <a:cs typeface="+mn-cs"/>
                        </a:rPr>
                        <a:t>@45.5GeV</a:t>
                      </a:r>
                      <a:r>
                        <a:rPr lang="zh-CN" altLang="en-US" sz="1400" b="1" kern="1200" dirty="0" smtClean="0">
                          <a:solidFill>
                            <a:schemeClr val="tx1"/>
                          </a:solidFill>
                          <a:effectLst/>
                          <a:latin typeface="+mn-lt"/>
                          <a:ea typeface="+mn-ea"/>
                          <a:cs typeface="+mn-cs"/>
                        </a:rPr>
                        <a:t>，</a:t>
                      </a:r>
                      <a:r>
                        <a:rPr lang="en-US" altLang="zh-CN" sz="1400" b="1" kern="1200" dirty="0" smtClean="0">
                          <a:solidFill>
                            <a:schemeClr val="tx1"/>
                          </a:solidFill>
                          <a:effectLst/>
                          <a:latin typeface="+mn-lt"/>
                          <a:ea typeface="+mn-ea"/>
                          <a:cs typeface="+mn-cs"/>
                        </a:rPr>
                        <a:t>373@120GeV</a:t>
                      </a:r>
                      <a:r>
                        <a:rPr lang="zh-CN" altLang="en-US" sz="1400" b="1" kern="1200" dirty="0" smtClean="0">
                          <a:solidFill>
                            <a:schemeClr val="tx1"/>
                          </a:solidFill>
                          <a:effectLst/>
                          <a:latin typeface="+mn-lt"/>
                          <a:ea typeface="+mn-ea"/>
                          <a:cs typeface="+mn-cs"/>
                        </a:rPr>
                        <a:t>，</a:t>
                      </a:r>
                      <a:r>
                        <a:rPr lang="en-US" altLang="zh-CN" sz="1400" b="1" kern="1200" dirty="0" smtClean="0">
                          <a:solidFill>
                            <a:schemeClr val="tx1"/>
                          </a:solidFill>
                          <a:effectLst/>
                          <a:latin typeface="+mn-lt"/>
                          <a:ea typeface="+mn-ea"/>
                          <a:cs typeface="+mn-cs"/>
                        </a:rPr>
                        <a:t>568@182.5GeV</a:t>
                      </a:r>
                      <a:endParaRPr lang="zh-CN" sz="1400" b="1" kern="1200" dirty="0">
                        <a:solidFill>
                          <a:schemeClr val="tx1"/>
                        </a:solidFill>
                        <a:effectLst/>
                        <a:latin typeface="+mn-lt"/>
                        <a:ea typeface="+mn-ea"/>
                        <a:cs typeface="+mn-cs"/>
                      </a:endParaRPr>
                    </a:p>
                  </a:txBody>
                  <a:tcPr marL="8255" marR="8255" marT="8255" marB="0" anchor="ctr"/>
                </a:tc>
              </a:tr>
              <a:tr h="303317">
                <a:tc>
                  <a:txBody>
                    <a:bodyPr/>
                    <a:lstStyle/>
                    <a:p>
                      <a:pPr>
                        <a:spcAft>
                          <a:spcPts val="0"/>
                        </a:spcAft>
                      </a:pPr>
                      <a:r>
                        <a:rPr lang="en-GB" sz="1400" dirty="0">
                          <a:effectLst/>
                        </a:rPr>
                        <a:t>Gap (mm)</a:t>
                      </a:r>
                      <a:endParaRPr lang="zh-CN" sz="1400" dirty="0">
                        <a:solidFill>
                          <a:schemeClr val="tx1"/>
                        </a:solidFill>
                        <a:effectLst/>
                        <a:latin typeface="Times New Roman"/>
                        <a:ea typeface="MS Mincho"/>
                        <a:cs typeface="Times New Roman"/>
                      </a:endParaRPr>
                    </a:p>
                  </a:txBody>
                  <a:tcPr marL="8255" marR="8255" marT="8255" marB="0" anchor="ctr"/>
                </a:tc>
                <a:tc>
                  <a:txBody>
                    <a:bodyPr/>
                    <a:lstStyle/>
                    <a:p>
                      <a:pPr marL="0" algn="ctr" defTabSz="914400" rtl="0" eaLnBrk="1" latinLnBrk="0" hangingPunct="1">
                        <a:spcAft>
                          <a:spcPts val="0"/>
                        </a:spcAft>
                      </a:pPr>
                      <a:r>
                        <a:rPr lang="en-GB" altLang="zh-CN" sz="1400" b="1" kern="1200" dirty="0" smtClean="0">
                          <a:solidFill>
                            <a:schemeClr val="tx1"/>
                          </a:solidFill>
                          <a:effectLst/>
                          <a:latin typeface="+mn-lt"/>
                          <a:ea typeface="+mn-ea"/>
                          <a:cs typeface="+mn-cs"/>
                        </a:rPr>
                        <a:t>66</a:t>
                      </a:r>
                      <a:endParaRPr lang="zh-CN" sz="1400" b="1" kern="1200" dirty="0">
                        <a:solidFill>
                          <a:schemeClr val="tx1"/>
                        </a:solidFill>
                        <a:effectLst/>
                        <a:latin typeface="+mn-lt"/>
                        <a:ea typeface="+mn-ea"/>
                        <a:cs typeface="+mn-cs"/>
                      </a:endParaRPr>
                    </a:p>
                  </a:txBody>
                  <a:tcPr marL="8255" marR="8255" marT="8255" marB="0" anchor="ctr"/>
                </a:tc>
              </a:tr>
              <a:tr h="304449">
                <a:tc>
                  <a:txBody>
                    <a:bodyPr/>
                    <a:lstStyle/>
                    <a:p>
                      <a:pPr>
                        <a:spcAft>
                          <a:spcPts val="0"/>
                        </a:spcAft>
                      </a:pPr>
                      <a:r>
                        <a:rPr lang="en-GB" sz="1400" dirty="0">
                          <a:effectLst/>
                        </a:rPr>
                        <a:t>Magnetic Length (</a:t>
                      </a:r>
                      <a:r>
                        <a:rPr lang="en-GB" sz="1400" dirty="0" smtClean="0">
                          <a:effectLst/>
                        </a:rPr>
                        <a:t>m)</a:t>
                      </a:r>
                      <a:endParaRPr lang="zh-CN" sz="1400" dirty="0">
                        <a:solidFill>
                          <a:schemeClr val="tx1"/>
                        </a:solidFill>
                        <a:effectLst/>
                        <a:latin typeface="Times New Roman"/>
                        <a:ea typeface="MS Mincho"/>
                        <a:cs typeface="Times New Roman"/>
                      </a:endParaRPr>
                    </a:p>
                  </a:txBody>
                  <a:tcPr marL="8255" marR="8255" marT="8255" marB="0" anchor="ctr"/>
                </a:tc>
                <a:tc>
                  <a:txBody>
                    <a:bodyPr/>
                    <a:lstStyle/>
                    <a:p>
                      <a:pPr marL="0" algn="ctr" defTabSz="914400" rtl="0" eaLnBrk="1" latinLnBrk="0" hangingPunct="1">
                        <a:spcAft>
                          <a:spcPts val="0"/>
                        </a:spcAft>
                      </a:pPr>
                      <a:r>
                        <a:rPr lang="en-GB" altLang="zh-CN" sz="1400" b="1" kern="1200" dirty="0" smtClean="0">
                          <a:solidFill>
                            <a:schemeClr val="tx1"/>
                          </a:solidFill>
                          <a:effectLst/>
                          <a:latin typeface="+mn-lt"/>
                          <a:ea typeface="+mn-ea"/>
                          <a:cs typeface="+mn-cs"/>
                        </a:rPr>
                        <a:t>5.737</a:t>
                      </a:r>
                      <a:endParaRPr lang="zh-CN" sz="1400" b="1" kern="1200" dirty="0">
                        <a:solidFill>
                          <a:schemeClr val="tx1"/>
                        </a:solidFill>
                        <a:effectLst/>
                        <a:latin typeface="+mn-lt"/>
                        <a:ea typeface="+mn-ea"/>
                        <a:cs typeface="+mn-cs"/>
                      </a:endParaRPr>
                    </a:p>
                  </a:txBody>
                  <a:tcPr marL="8255" marR="8255" marT="8255" marB="0" anchor="ctr"/>
                </a:tc>
              </a:tr>
              <a:tr h="340659">
                <a:tc>
                  <a:txBody>
                    <a:bodyPr/>
                    <a:lstStyle/>
                    <a:p>
                      <a:pPr>
                        <a:spcAft>
                          <a:spcPts val="0"/>
                        </a:spcAft>
                      </a:pPr>
                      <a:r>
                        <a:rPr lang="en-GB" sz="1400" dirty="0">
                          <a:effectLst/>
                        </a:rPr>
                        <a:t>Good field region (</a:t>
                      </a:r>
                      <a:r>
                        <a:rPr lang="en-GB" sz="1400" dirty="0" smtClean="0">
                          <a:effectLst/>
                        </a:rPr>
                        <a:t>mm)</a:t>
                      </a:r>
                      <a:endParaRPr lang="zh-CN" sz="1400" dirty="0">
                        <a:solidFill>
                          <a:schemeClr val="tx1"/>
                        </a:solidFill>
                        <a:effectLst/>
                        <a:latin typeface="Times New Roman"/>
                        <a:ea typeface="MS Mincho"/>
                        <a:cs typeface="Times New Roman"/>
                      </a:endParaRPr>
                    </a:p>
                  </a:txBody>
                  <a:tcPr marL="8255" marR="8255" marT="8255" marB="0" anchor="ctr"/>
                </a:tc>
                <a:tc>
                  <a:txBody>
                    <a:bodyPr/>
                    <a:lstStyle/>
                    <a:p>
                      <a:pPr marL="0" algn="ctr" defTabSz="914400" rtl="0" eaLnBrk="1" latinLnBrk="0" hangingPunct="1">
                        <a:spcAft>
                          <a:spcPts val="0"/>
                        </a:spcAft>
                      </a:pPr>
                      <a:r>
                        <a:rPr lang="en-US" altLang="zh-CN" sz="1400" b="1" kern="1200" dirty="0" smtClean="0">
                          <a:solidFill>
                            <a:schemeClr val="tx1"/>
                          </a:solidFill>
                          <a:effectLst/>
                          <a:latin typeface="+mn-lt"/>
                          <a:ea typeface="+mn-ea"/>
                          <a:cs typeface="+mn-cs"/>
                        </a:rPr>
                        <a:t>±13.5</a:t>
                      </a:r>
                      <a:endParaRPr lang="zh-CN" sz="1400" b="1" kern="1200" dirty="0">
                        <a:solidFill>
                          <a:schemeClr val="tx1"/>
                        </a:solidFill>
                        <a:effectLst/>
                        <a:latin typeface="+mn-lt"/>
                        <a:ea typeface="+mn-ea"/>
                        <a:cs typeface="+mn-cs"/>
                      </a:endParaRPr>
                    </a:p>
                  </a:txBody>
                  <a:tcPr marL="8255" marR="8255" marT="8255" marB="0" anchor="ctr"/>
                </a:tc>
              </a:tr>
              <a:tr h="303317">
                <a:tc>
                  <a:txBody>
                    <a:bodyPr/>
                    <a:lstStyle/>
                    <a:p>
                      <a:pPr>
                        <a:spcAft>
                          <a:spcPts val="0"/>
                        </a:spcAft>
                      </a:pPr>
                      <a:r>
                        <a:rPr lang="en-GB" sz="1400" dirty="0">
                          <a:effectLst/>
                        </a:rPr>
                        <a:t>Field </a:t>
                      </a:r>
                      <a:r>
                        <a:rPr lang="en-US" altLang="zh-CN" sz="1400" dirty="0" smtClean="0">
                          <a:effectLst/>
                        </a:rPr>
                        <a:t>harmonics</a:t>
                      </a:r>
                      <a:endParaRPr lang="zh-CN" sz="1400" dirty="0">
                        <a:solidFill>
                          <a:schemeClr val="tx1"/>
                        </a:solidFill>
                        <a:effectLst/>
                        <a:latin typeface="Times New Roman"/>
                        <a:ea typeface="MS Mincho"/>
                        <a:cs typeface="Times New Roman"/>
                      </a:endParaRPr>
                    </a:p>
                  </a:txBody>
                  <a:tcPr marL="8255" marR="8255" marT="8255" marB="0" anchor="ctr"/>
                </a:tc>
                <a:tc>
                  <a:txBody>
                    <a:bodyPr/>
                    <a:lstStyle/>
                    <a:p>
                      <a:pPr marL="0" algn="ctr" defTabSz="914400" rtl="0" eaLnBrk="1" latinLnBrk="0" hangingPunct="1">
                        <a:spcAft>
                          <a:spcPts val="0"/>
                        </a:spcAft>
                      </a:pPr>
                      <a:r>
                        <a:rPr lang="en-GB" sz="1400" b="1" kern="1200" dirty="0" smtClean="0">
                          <a:solidFill>
                            <a:schemeClr val="tx1"/>
                          </a:solidFill>
                          <a:effectLst/>
                          <a:latin typeface="+mn-lt"/>
                          <a:ea typeface="+mn-ea"/>
                          <a:cs typeface="+mn-cs"/>
                        </a:rPr>
                        <a:t>&lt;0.05%</a:t>
                      </a:r>
                      <a:endParaRPr lang="zh-CN" sz="1400" b="1" kern="1200" dirty="0">
                        <a:solidFill>
                          <a:schemeClr val="tx1"/>
                        </a:solidFill>
                        <a:effectLst/>
                        <a:latin typeface="+mn-lt"/>
                        <a:ea typeface="+mn-ea"/>
                        <a:cs typeface="+mn-cs"/>
                      </a:endParaRPr>
                    </a:p>
                  </a:txBody>
                  <a:tcPr marL="8255" marR="8255" marT="8255" marB="0" anchor="ctr"/>
                </a:tc>
              </a:tr>
              <a:tr h="151659">
                <a:tc>
                  <a:txBody>
                    <a:bodyPr/>
                    <a:lstStyle/>
                    <a:p>
                      <a:pPr>
                        <a:spcAft>
                          <a:spcPts val="0"/>
                        </a:spcAft>
                      </a:pPr>
                      <a:r>
                        <a:rPr lang="en-US" altLang="zh-CN" sz="1400" dirty="0" smtClean="0">
                          <a:effectLst/>
                        </a:rPr>
                        <a:t>Field adjustability</a:t>
                      </a:r>
                      <a:endParaRPr lang="zh-CN" sz="1400" dirty="0">
                        <a:solidFill>
                          <a:schemeClr val="tx1"/>
                        </a:solidFill>
                        <a:effectLst/>
                        <a:latin typeface="Times New Roman"/>
                        <a:ea typeface="MS Mincho"/>
                        <a:cs typeface="Times New Roman"/>
                      </a:endParaRPr>
                    </a:p>
                  </a:txBody>
                  <a:tcPr marL="8255" marR="8255" marT="8255" marB="0" anchor="ctr"/>
                </a:tc>
                <a:tc>
                  <a:txBody>
                    <a:bodyPr/>
                    <a:lstStyle/>
                    <a:p>
                      <a:pPr marL="0" algn="ctr" defTabSz="914400" rtl="0" eaLnBrk="1" latinLnBrk="0" hangingPunct="1">
                        <a:spcAft>
                          <a:spcPts val="0"/>
                        </a:spcAft>
                      </a:pPr>
                      <a:r>
                        <a:rPr lang="en-US" altLang="zh-CN" sz="1400" b="1" kern="1200" dirty="0" smtClean="0">
                          <a:solidFill>
                            <a:schemeClr val="tx1"/>
                          </a:solidFill>
                          <a:effectLst/>
                          <a:latin typeface="+mn-lt"/>
                          <a:ea typeface="+mn-ea"/>
                          <a:cs typeface="+mn-cs"/>
                        </a:rPr>
                        <a:t>±1.5%</a:t>
                      </a:r>
                      <a:endParaRPr lang="zh-CN" sz="1400" b="1" kern="1200" dirty="0">
                        <a:solidFill>
                          <a:schemeClr val="tx1"/>
                        </a:solidFill>
                        <a:effectLst/>
                        <a:latin typeface="+mn-lt"/>
                        <a:ea typeface="+mn-ea"/>
                        <a:cs typeface="+mn-cs"/>
                      </a:endParaRPr>
                    </a:p>
                  </a:txBody>
                  <a:tcPr marL="8255" marR="8255" marT="8255" marB="0" anchor="ctr"/>
                </a:tc>
              </a:tr>
              <a:tr h="151659">
                <a:tc>
                  <a:txBody>
                    <a:bodyPr/>
                    <a:lstStyle/>
                    <a:p>
                      <a:pPr marL="0" algn="l" defTabSz="914400" rtl="0" eaLnBrk="1" latinLnBrk="0" hangingPunct="1">
                        <a:spcAft>
                          <a:spcPts val="0"/>
                        </a:spcAft>
                      </a:pPr>
                      <a:r>
                        <a:rPr lang="en-US" altLang="zh-CN" sz="1400" b="1" kern="1200" dirty="0" smtClean="0">
                          <a:solidFill>
                            <a:schemeClr val="tx1"/>
                          </a:solidFill>
                          <a:effectLst/>
                          <a:latin typeface="+mn-lt"/>
                          <a:ea typeface="+mn-ea"/>
                          <a:cs typeface="+mn-cs"/>
                        </a:rPr>
                        <a:t>Field difference between two apertures</a:t>
                      </a:r>
                      <a:endParaRPr lang="zh-CN" sz="1400" b="1" kern="1200" dirty="0">
                        <a:solidFill>
                          <a:schemeClr val="tx1"/>
                        </a:solidFill>
                        <a:effectLst/>
                        <a:latin typeface="+mn-lt"/>
                        <a:ea typeface="+mn-ea"/>
                        <a:cs typeface="+mn-cs"/>
                      </a:endParaRPr>
                    </a:p>
                  </a:txBody>
                  <a:tcPr marL="8255" marR="8255" marT="8255" marB="0" anchor="ctr"/>
                </a:tc>
                <a:tc>
                  <a:txBody>
                    <a:bodyPr/>
                    <a:lstStyle/>
                    <a:p>
                      <a:pPr marL="0" algn="ctr" defTabSz="914400" rtl="0" eaLnBrk="1" latinLnBrk="0" hangingPunct="1">
                        <a:spcAft>
                          <a:spcPts val="0"/>
                        </a:spcAft>
                      </a:pPr>
                      <a:r>
                        <a:rPr lang="en-US" altLang="zh-CN" sz="1400" b="1" kern="1200" dirty="0" smtClean="0">
                          <a:solidFill>
                            <a:schemeClr val="tx1"/>
                          </a:solidFill>
                          <a:effectLst/>
                          <a:latin typeface="+mn-lt"/>
                          <a:ea typeface="+mn-ea"/>
                          <a:cs typeface="+mn-cs"/>
                        </a:rPr>
                        <a:t>&lt;0.5%</a:t>
                      </a:r>
                      <a:endParaRPr lang="zh-CN" sz="1400" b="1" kern="1200" dirty="0">
                        <a:solidFill>
                          <a:schemeClr val="tx1"/>
                        </a:solidFill>
                        <a:effectLst/>
                        <a:latin typeface="+mn-lt"/>
                        <a:ea typeface="+mn-ea"/>
                        <a:cs typeface="+mn-cs"/>
                      </a:endParaRPr>
                    </a:p>
                  </a:txBody>
                  <a:tcPr marL="8255" marR="8255" marT="8255" marB="0" anchor="ctr"/>
                </a:tc>
              </a:tr>
            </a:tbl>
          </a:graphicData>
        </a:graphic>
      </p:graphicFrame>
      <p:sp>
        <p:nvSpPr>
          <p:cNvPr id="22" name="文本框 21"/>
          <p:cNvSpPr txBox="1"/>
          <p:nvPr/>
        </p:nvSpPr>
        <p:spPr>
          <a:xfrm>
            <a:off x="8237281" y="3763138"/>
            <a:ext cx="2586862" cy="369332"/>
          </a:xfrm>
          <a:prstGeom prst="rect">
            <a:avLst/>
          </a:prstGeom>
          <a:noFill/>
        </p:spPr>
        <p:txBody>
          <a:bodyPr wrap="none" rtlCol="0">
            <a:spAutoFit/>
          </a:bodyPr>
          <a:lstStyle/>
          <a:p>
            <a:r>
              <a:rPr lang="en-US" altLang="zh-CN" dirty="0" smtClean="0"/>
              <a:t>Cross section of long DAD</a:t>
            </a:r>
            <a:endParaRPr lang="zh-CN" altLang="en-US" dirty="0"/>
          </a:p>
        </p:txBody>
      </p:sp>
      <p:pic>
        <p:nvPicPr>
          <p:cNvPr id="23" name="图片 22"/>
          <p:cNvPicPr>
            <a:picLocks noChangeAspect="1"/>
          </p:cNvPicPr>
          <p:nvPr/>
        </p:nvPicPr>
        <p:blipFill>
          <a:blip r:embed="rId2"/>
          <a:stretch>
            <a:fillRect/>
          </a:stretch>
        </p:blipFill>
        <p:spPr>
          <a:xfrm>
            <a:off x="7615281" y="1951556"/>
            <a:ext cx="3777429" cy="1796278"/>
          </a:xfrm>
          <a:prstGeom prst="rect">
            <a:avLst/>
          </a:prstGeom>
        </p:spPr>
      </p:pic>
      <p:pic>
        <p:nvPicPr>
          <p:cNvPr id="24" name="图片 23"/>
          <p:cNvPicPr>
            <a:picLocks noChangeAspect="1"/>
          </p:cNvPicPr>
          <p:nvPr/>
        </p:nvPicPr>
        <p:blipFill>
          <a:blip r:embed="rId3"/>
          <a:stretch>
            <a:fillRect/>
          </a:stretch>
        </p:blipFill>
        <p:spPr>
          <a:xfrm>
            <a:off x="7667744" y="4373358"/>
            <a:ext cx="3725935" cy="2061243"/>
          </a:xfrm>
          <a:prstGeom prst="rect">
            <a:avLst/>
          </a:prstGeom>
        </p:spPr>
      </p:pic>
    </p:spTree>
    <p:extLst>
      <p:ext uri="{BB962C8B-B14F-4D97-AF65-F5344CB8AC3E}">
        <p14:creationId xmlns:p14="http://schemas.microsoft.com/office/powerpoint/2010/main" val="11351598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txBox="1">
            <a:spLocks noChangeArrowheads="1"/>
          </p:cNvSpPr>
          <p:nvPr/>
        </p:nvSpPr>
        <p:spPr>
          <a:xfrm>
            <a:off x="3220901" y="74761"/>
            <a:ext cx="5868649"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None/>
            </a:pPr>
            <a:r>
              <a:rPr lang="en-US" altLang="zh-CN" b="1" dirty="0">
                <a:solidFill>
                  <a:srgbClr val="FF0000"/>
                </a:solidFill>
                <a:ea typeface="华文楷体"/>
                <a:cs typeface="Times New Roman" pitchFamily="18" charset="0"/>
              </a:rPr>
              <a:t>Design of long DAD magnet</a:t>
            </a:r>
            <a:endParaRPr lang="en-US" altLang="zh-CN" b="1" dirty="0">
              <a:solidFill>
                <a:srgbClr val="FF0000"/>
              </a:solidFill>
              <a:ea typeface="华文楷体"/>
              <a:cs typeface="Times New Roman" pitchFamily="18" charset="0"/>
            </a:endParaRPr>
          </a:p>
        </p:txBody>
      </p:sp>
      <p:sp>
        <p:nvSpPr>
          <p:cNvPr id="10"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
        <p:nvSpPr>
          <p:cNvPr id="9" name="内容占位符 2"/>
          <p:cNvSpPr txBox="1">
            <a:spLocks/>
          </p:cNvSpPr>
          <p:nvPr/>
        </p:nvSpPr>
        <p:spPr>
          <a:xfrm>
            <a:off x="654134" y="1070078"/>
            <a:ext cx="11056690" cy="492700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smtClean="0"/>
              <a:t>The mechanical design of the long DAD has been completed. The physical and mechanical design review was performed in July 2020. </a:t>
            </a:r>
          </a:p>
          <a:p>
            <a:endParaRPr lang="en-US" altLang="zh-CN" sz="2400" smtClean="0"/>
          </a:p>
          <a:p>
            <a:endParaRPr lang="en-US" altLang="zh-CN" sz="2400" smtClean="0"/>
          </a:p>
          <a:p>
            <a:endParaRPr lang="en-US" altLang="zh-CN" sz="2400" smtClean="0"/>
          </a:p>
          <a:p>
            <a:endParaRPr lang="en-US" altLang="zh-CN" sz="2400" smtClean="0"/>
          </a:p>
          <a:p>
            <a:r>
              <a:rPr lang="en-US" altLang="zh-CN" sz="2400" smtClean="0"/>
              <a:t>The magnetic field will be measured by a rotating coil measurement system </a:t>
            </a:r>
          </a:p>
          <a:p>
            <a:pPr lvl="1"/>
            <a:r>
              <a:rPr lang="en-US" altLang="zh-CN" sz="2000" smtClean="0"/>
              <a:t>Shared with the booster dipole magnet.</a:t>
            </a:r>
            <a:endParaRPr lang="en-US" altLang="zh-CN" sz="2000" dirty="0" smtClean="0"/>
          </a:p>
        </p:txBody>
      </p:sp>
      <p:pic>
        <p:nvPicPr>
          <p:cNvPr id="11" name="图片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561603" y="1761528"/>
            <a:ext cx="7241750" cy="1877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1"/>
          <p:cNvPicPr>
            <a:picLocks noChangeAspect="1"/>
          </p:cNvPicPr>
          <p:nvPr/>
        </p:nvPicPr>
        <p:blipFill>
          <a:blip r:embed="rId3"/>
          <a:stretch>
            <a:fillRect/>
          </a:stretch>
        </p:blipFill>
        <p:spPr>
          <a:xfrm>
            <a:off x="1478003" y="4515629"/>
            <a:ext cx="8640000" cy="1725707"/>
          </a:xfrm>
          <a:prstGeom prst="rect">
            <a:avLst/>
          </a:prstGeom>
        </p:spPr>
      </p:pic>
    </p:spTree>
    <p:extLst>
      <p:ext uri="{BB962C8B-B14F-4D97-AF65-F5344CB8AC3E}">
        <p14:creationId xmlns:p14="http://schemas.microsoft.com/office/powerpoint/2010/main" val="40224997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txBox="1">
            <a:spLocks noChangeArrowheads="1"/>
          </p:cNvSpPr>
          <p:nvPr/>
        </p:nvSpPr>
        <p:spPr>
          <a:xfrm>
            <a:off x="3393288" y="100114"/>
            <a:ext cx="5868649"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None/>
            </a:pPr>
            <a:r>
              <a:rPr lang="en-US" altLang="zh-CN" b="1" dirty="0">
                <a:solidFill>
                  <a:srgbClr val="FF0000"/>
                </a:solidFill>
                <a:ea typeface="华文楷体"/>
                <a:cs typeface="Times New Roman" pitchFamily="18" charset="0"/>
              </a:rPr>
              <a:t>A new design </a:t>
            </a:r>
            <a:r>
              <a:rPr lang="en-US" altLang="zh-CN" b="1" dirty="0">
                <a:solidFill>
                  <a:srgbClr val="FF0000"/>
                </a:solidFill>
                <a:ea typeface="华文楷体"/>
                <a:cs typeface="Times New Roman" pitchFamily="18" charset="0"/>
              </a:rPr>
              <a:t>of </a:t>
            </a:r>
            <a:r>
              <a:rPr lang="en-US" altLang="zh-CN" b="1" dirty="0">
                <a:solidFill>
                  <a:srgbClr val="FF0000"/>
                </a:solidFill>
                <a:ea typeface="华文楷体"/>
                <a:cs typeface="Times New Roman" pitchFamily="18" charset="0"/>
              </a:rPr>
              <a:t>DAQ magnet</a:t>
            </a:r>
            <a:endParaRPr lang="en-US" altLang="zh-CN" b="1" dirty="0">
              <a:solidFill>
                <a:srgbClr val="FF0000"/>
              </a:solidFill>
              <a:ea typeface="华文楷体"/>
              <a:cs typeface="Times New Roman" pitchFamily="18" charset="0"/>
            </a:endParaRPr>
          </a:p>
        </p:txBody>
      </p:sp>
      <p:sp>
        <p:nvSpPr>
          <p:cNvPr id="10"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
        <p:nvSpPr>
          <p:cNvPr id="8" name="内容占位符 2"/>
          <p:cNvSpPr txBox="1">
            <a:spLocks/>
          </p:cNvSpPr>
          <p:nvPr/>
        </p:nvSpPr>
        <p:spPr>
          <a:xfrm>
            <a:off x="410035" y="1023034"/>
            <a:ext cx="11154876" cy="93310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2600" b="1" dirty="0" smtClean="0">
                <a:solidFill>
                  <a:srgbClr val="0000FF"/>
                </a:solidFill>
                <a:ea typeface="华文楷体"/>
                <a:cs typeface="Times New Roman" pitchFamily="18" charset="0"/>
              </a:rPr>
              <a:t>To solve the cross talk problems between two apertures of the DAQ magnet, a new design was proposed. </a:t>
            </a:r>
            <a:endParaRPr lang="en-US" altLang="zh-CN" sz="2600" b="1" dirty="0">
              <a:solidFill>
                <a:srgbClr val="0000FF"/>
              </a:solidFill>
              <a:ea typeface="华文楷体"/>
              <a:cs typeface="Times New Roman" pitchFamily="18" charset="0"/>
            </a:endParaRPr>
          </a:p>
          <a:p>
            <a:pPr marL="0" indent="0">
              <a:buNone/>
            </a:pPr>
            <a:endParaRPr lang="en-US" altLang="zh-CN" dirty="0" smtClean="0"/>
          </a:p>
          <a:p>
            <a:pPr marL="0" indent="0">
              <a:buNone/>
            </a:pPr>
            <a:endParaRPr lang="en-US" altLang="zh-CN" dirty="0" smtClean="0"/>
          </a:p>
          <a:p>
            <a:pPr marL="0" indent="0">
              <a:buNone/>
            </a:pPr>
            <a:endParaRPr lang="zh-CN" altLang="en-US" dirty="0"/>
          </a:p>
        </p:txBody>
      </p:sp>
      <p:sp>
        <p:nvSpPr>
          <p:cNvPr id="13" name="内容占位符 2"/>
          <p:cNvSpPr txBox="1">
            <a:spLocks/>
          </p:cNvSpPr>
          <p:nvPr/>
        </p:nvSpPr>
        <p:spPr>
          <a:xfrm>
            <a:off x="410035" y="2060780"/>
            <a:ext cx="6238696" cy="492700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smtClean="0"/>
              <a:t>Two quadrupole magnets locate side by side</a:t>
            </a:r>
          </a:p>
          <a:p>
            <a:pPr lvl="1"/>
            <a:r>
              <a:rPr lang="en-US" altLang="zh-CN" sz="2000" dirty="0" smtClean="0"/>
              <a:t>With same polarities in two apertures(QF/QF)</a:t>
            </a:r>
          </a:p>
          <a:p>
            <a:pPr lvl="1"/>
            <a:r>
              <a:rPr lang="en-US" altLang="zh-CN" sz="2000" dirty="0" smtClean="0"/>
              <a:t>Beam center separation is 350mm</a:t>
            </a:r>
          </a:p>
          <a:p>
            <a:pPr lvl="1"/>
            <a:r>
              <a:rPr lang="en-US" altLang="zh-CN" sz="2000" dirty="0" smtClean="0"/>
              <a:t>Main coils: 8 aluminum coils instead of 2 coils</a:t>
            </a:r>
          </a:p>
          <a:p>
            <a:pPr lvl="1"/>
            <a:r>
              <a:rPr lang="en-US" altLang="zh-CN" sz="2000" dirty="0" smtClean="0"/>
              <a:t>Trim coils: 8 coils instead of 4 coils.</a:t>
            </a:r>
          </a:p>
          <a:p>
            <a:pPr lvl="1"/>
            <a:endParaRPr lang="en-US" altLang="zh-CN" sz="2000" dirty="0" smtClean="0"/>
          </a:p>
          <a:p>
            <a:r>
              <a:rPr lang="en-US" altLang="zh-CN" sz="2400" dirty="0" smtClean="0"/>
              <a:t>Features:</a:t>
            </a:r>
          </a:p>
          <a:p>
            <a:pPr lvl="1"/>
            <a:r>
              <a:rPr lang="en-US" altLang="zh-CN" sz="2000" dirty="0" smtClean="0"/>
              <a:t>For strict space, the middle yoke is shared.</a:t>
            </a:r>
          </a:p>
          <a:p>
            <a:pPr lvl="1"/>
            <a:r>
              <a:rPr lang="en-US" altLang="zh-CN" sz="2000" dirty="0" smtClean="0"/>
              <a:t>The power consumption has doubled.</a:t>
            </a:r>
          </a:p>
          <a:p>
            <a:pPr lvl="1"/>
            <a:r>
              <a:rPr lang="en-US" altLang="zh-CN" sz="2000" dirty="0" smtClean="0">
                <a:solidFill>
                  <a:srgbClr val="FF0000"/>
                </a:solidFill>
              </a:rPr>
              <a:t>Nearly no cross talk effect between the two apertures.</a:t>
            </a:r>
          </a:p>
          <a:p>
            <a:pPr lvl="1"/>
            <a:endParaRPr lang="zh-CN" altLang="en-US" sz="2000" dirty="0"/>
          </a:p>
        </p:txBody>
      </p:sp>
      <p:pic>
        <p:nvPicPr>
          <p:cNvPr id="14" name="图片 13"/>
          <p:cNvPicPr>
            <a:picLocks noChangeAspect="1"/>
          </p:cNvPicPr>
          <p:nvPr/>
        </p:nvPicPr>
        <p:blipFill>
          <a:blip r:embed="rId2"/>
          <a:stretch>
            <a:fillRect/>
          </a:stretch>
        </p:blipFill>
        <p:spPr>
          <a:xfrm>
            <a:off x="7421609" y="1737898"/>
            <a:ext cx="2871786" cy="2067529"/>
          </a:xfrm>
          <a:prstGeom prst="rect">
            <a:avLst/>
          </a:prstGeom>
        </p:spPr>
      </p:pic>
      <p:sp>
        <p:nvSpPr>
          <p:cNvPr id="15" name="文本框 14"/>
          <p:cNvSpPr txBox="1"/>
          <p:nvPr/>
        </p:nvSpPr>
        <p:spPr>
          <a:xfrm>
            <a:off x="7872924" y="4132162"/>
            <a:ext cx="2420471" cy="369332"/>
          </a:xfrm>
          <a:prstGeom prst="rect">
            <a:avLst/>
          </a:prstGeom>
          <a:noFill/>
        </p:spPr>
        <p:txBody>
          <a:bodyPr wrap="square" rtlCol="0">
            <a:spAutoFit/>
          </a:bodyPr>
          <a:lstStyle/>
          <a:p>
            <a:r>
              <a:rPr lang="en-US" altLang="zh-CN" dirty="0" smtClean="0"/>
              <a:t>Primary design: QF/QF  </a:t>
            </a:r>
            <a:endParaRPr lang="zh-CN" altLang="en-US" dirty="0"/>
          </a:p>
        </p:txBody>
      </p:sp>
      <p:pic>
        <p:nvPicPr>
          <p:cNvPr id="16" name="图片 15"/>
          <p:cNvPicPr>
            <a:picLocks noChangeAspect="1"/>
          </p:cNvPicPr>
          <p:nvPr/>
        </p:nvPicPr>
        <p:blipFill>
          <a:blip r:embed="rId3"/>
          <a:stretch>
            <a:fillRect/>
          </a:stretch>
        </p:blipFill>
        <p:spPr>
          <a:xfrm>
            <a:off x="6040072" y="4524282"/>
            <a:ext cx="5653728" cy="2109600"/>
          </a:xfrm>
          <a:prstGeom prst="rect">
            <a:avLst/>
          </a:prstGeom>
        </p:spPr>
      </p:pic>
    </p:spTree>
    <p:extLst>
      <p:ext uri="{BB962C8B-B14F-4D97-AF65-F5344CB8AC3E}">
        <p14:creationId xmlns:p14="http://schemas.microsoft.com/office/powerpoint/2010/main" val="17072250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672828" y="166116"/>
            <a:ext cx="8437562" cy="647700"/>
          </a:xfrm>
          <a:prstGeom prst="rect">
            <a:avLst/>
          </a:prstGeom>
        </p:spPr>
        <p:txBody>
          <a:bodyPr vert="horz" lIns="91440" tIns="45720" rIns="91440" bIns="45720" rtlCol="0" anchor="ctr">
            <a:normAutofit/>
          </a:bodyPr>
          <a:lstStyle/>
          <a:p>
            <a:pPr algn="ctr">
              <a:spcBef>
                <a:spcPct val="0"/>
              </a:spcBef>
              <a:defRPr/>
            </a:pPr>
            <a:r>
              <a:rPr lang="en-US" altLang="zh-CN" sz="3200" b="1" dirty="0">
                <a:solidFill>
                  <a:srgbClr val="FF0000"/>
                </a:solidFill>
                <a:ea typeface="华文楷体"/>
                <a:cs typeface="Times New Roman" pitchFamily="18" charset="0"/>
              </a:rPr>
              <a:t>Contents</a:t>
            </a:r>
            <a:endParaRPr lang="en-US" altLang="zh-CN" sz="3200" b="1" dirty="0">
              <a:solidFill>
                <a:srgbClr val="FF0000"/>
              </a:solidFill>
              <a:ea typeface="华文楷体"/>
              <a:cs typeface="Times New Roman" pitchFamily="18" charset="0"/>
            </a:endParaRPr>
          </a:p>
        </p:txBody>
      </p:sp>
      <p:sp>
        <p:nvSpPr>
          <p:cNvPr id="8" name="副标题 2"/>
          <p:cNvSpPr>
            <a:spLocks noGrp="1"/>
          </p:cNvSpPr>
          <p:nvPr>
            <p:ph type="subTitle" idx="1"/>
          </p:nvPr>
        </p:nvSpPr>
        <p:spPr>
          <a:xfrm>
            <a:off x="1066427" y="1257641"/>
            <a:ext cx="10198680" cy="4963278"/>
          </a:xfrm>
        </p:spPr>
        <p:txBody>
          <a:bodyPr>
            <a:noAutofit/>
          </a:bodyPr>
          <a:lstStyle/>
          <a:p>
            <a:pPr algn="just">
              <a:spcBef>
                <a:spcPts val="1200"/>
              </a:spcBef>
              <a:buClr>
                <a:srgbClr val="FF0000"/>
              </a:buClr>
            </a:pPr>
            <a:r>
              <a:rPr lang="en-US" altLang="zh-CN" sz="2800" b="1" dirty="0" smtClean="0">
                <a:solidFill>
                  <a:srgbClr val="0000FF"/>
                </a:solidFill>
                <a:ea typeface="华文楷体"/>
                <a:cs typeface="Times New Roman" pitchFamily="18" charset="0"/>
              </a:rPr>
              <a:t>Progress of CEPC booster dipole magnet R&amp;D</a:t>
            </a:r>
          </a:p>
          <a:p>
            <a:pPr marL="457200" indent="-457200" algn="just">
              <a:spcBef>
                <a:spcPts val="1200"/>
              </a:spcBef>
              <a:buClr>
                <a:srgbClr val="FF0000"/>
              </a:buClr>
              <a:buFont typeface="Wingdings" pitchFamily="2" charset="2"/>
              <a:buChar char="Ø"/>
            </a:pPr>
            <a:r>
              <a:rPr lang="en-US" altLang="zh-CN" sz="2800" b="1" dirty="0">
                <a:solidFill>
                  <a:srgbClr val="FF0000"/>
                </a:solidFill>
                <a:ea typeface="华文楷体"/>
                <a:cs typeface="Times New Roman" pitchFamily="18" charset="0"/>
              </a:rPr>
              <a:t>Specifications </a:t>
            </a:r>
            <a:r>
              <a:rPr lang="en-US" altLang="zh-CN" sz="2800" b="1" dirty="0">
                <a:solidFill>
                  <a:srgbClr val="FF0000"/>
                </a:solidFill>
                <a:ea typeface="华文楷体"/>
                <a:cs typeface="Times New Roman" pitchFamily="18" charset="0"/>
              </a:rPr>
              <a:t>and subscale </a:t>
            </a:r>
            <a:r>
              <a:rPr lang="en-US" altLang="zh-CN" sz="2800" b="1" dirty="0">
                <a:solidFill>
                  <a:srgbClr val="FF0000"/>
                </a:solidFill>
                <a:ea typeface="华文楷体"/>
                <a:cs typeface="Times New Roman" pitchFamily="18" charset="0"/>
              </a:rPr>
              <a:t>prototype dipole </a:t>
            </a:r>
            <a:r>
              <a:rPr lang="en-US" altLang="zh-CN" sz="2800" b="1" dirty="0" smtClean="0">
                <a:solidFill>
                  <a:srgbClr val="FF0000"/>
                </a:solidFill>
                <a:ea typeface="华文楷体"/>
                <a:cs typeface="Times New Roman" pitchFamily="18" charset="0"/>
              </a:rPr>
              <a:t>magnets</a:t>
            </a:r>
            <a:endParaRPr lang="en-US" altLang="zh-CN" sz="2800" b="1" dirty="0">
              <a:solidFill>
                <a:srgbClr val="FF0000"/>
              </a:solidFill>
              <a:ea typeface="华文楷体"/>
              <a:cs typeface="Times New Roman" pitchFamily="18" charset="0"/>
            </a:endParaRPr>
          </a:p>
          <a:p>
            <a:pPr marL="457200" indent="-457200" algn="just">
              <a:spcBef>
                <a:spcPts val="1200"/>
              </a:spcBef>
              <a:buClr>
                <a:srgbClr val="FF0000"/>
              </a:buClr>
              <a:buFont typeface="Wingdings" pitchFamily="2" charset="2"/>
              <a:buChar char="Ø"/>
            </a:pPr>
            <a:r>
              <a:rPr lang="en-US" altLang="zh-CN" sz="2800" b="1" dirty="0">
                <a:solidFill>
                  <a:srgbClr val="FF0000"/>
                </a:solidFill>
                <a:ea typeface="华文楷体"/>
                <a:cs typeface="Times New Roman" pitchFamily="18" charset="0"/>
              </a:rPr>
              <a:t>Modification of the subscale prototype magnet with iron cores</a:t>
            </a:r>
          </a:p>
          <a:p>
            <a:pPr marL="457200" indent="-457200" algn="just">
              <a:spcBef>
                <a:spcPts val="1200"/>
              </a:spcBef>
              <a:buClr>
                <a:srgbClr val="FF0000"/>
              </a:buClr>
              <a:buFont typeface="Wingdings" pitchFamily="2" charset="2"/>
              <a:buChar char="Ø"/>
            </a:pPr>
            <a:r>
              <a:rPr lang="en-US" altLang="zh-CN" sz="2800" b="1" dirty="0" smtClean="0">
                <a:solidFill>
                  <a:srgbClr val="FF0000"/>
                </a:solidFill>
                <a:ea typeface="华文楷体"/>
                <a:cs typeface="Times New Roman" pitchFamily="18" charset="0"/>
              </a:rPr>
              <a:t>Design </a:t>
            </a:r>
            <a:r>
              <a:rPr lang="en-US" altLang="zh-CN" sz="2800" b="1" dirty="0">
                <a:solidFill>
                  <a:srgbClr val="FF0000"/>
                </a:solidFill>
                <a:ea typeface="华文楷体"/>
                <a:cs typeface="Times New Roman" pitchFamily="18" charset="0"/>
              </a:rPr>
              <a:t>of the full-scale prototype CT coil dipole </a:t>
            </a:r>
            <a:r>
              <a:rPr lang="en-US" altLang="zh-CN" sz="2800" b="1" dirty="0" smtClean="0">
                <a:solidFill>
                  <a:srgbClr val="FF0000"/>
                </a:solidFill>
                <a:ea typeface="华文楷体"/>
                <a:cs typeface="Times New Roman" pitchFamily="18" charset="0"/>
              </a:rPr>
              <a:t>magnet</a:t>
            </a:r>
            <a:endParaRPr lang="en-US" altLang="zh-CN" sz="2800" b="1" dirty="0">
              <a:solidFill>
                <a:srgbClr val="0000FF"/>
              </a:solidFill>
              <a:latin typeface="Times New Roman" panose="02020603050405020304" pitchFamily="18" charset="0"/>
              <a:ea typeface="华文楷体" panose="02010600040101010101" pitchFamily="2" charset="-122"/>
              <a:cs typeface="Times New Roman" panose="02020603050405020304" pitchFamily="18" charset="0"/>
            </a:endParaRPr>
          </a:p>
          <a:p>
            <a:pPr algn="just">
              <a:spcBef>
                <a:spcPts val="1200"/>
              </a:spcBef>
              <a:buClr>
                <a:srgbClr val="FF0000"/>
              </a:buClr>
            </a:pPr>
            <a:r>
              <a:rPr lang="en-US" altLang="zh-CN" sz="2800" b="1" dirty="0">
                <a:solidFill>
                  <a:srgbClr val="0000FF"/>
                </a:solidFill>
                <a:ea typeface="华文楷体"/>
                <a:cs typeface="Times New Roman" pitchFamily="18" charset="0"/>
              </a:rPr>
              <a:t>Progress of CEPC </a:t>
            </a:r>
            <a:r>
              <a:rPr lang="en-US" altLang="zh-CN" sz="2800" b="1" dirty="0" smtClean="0">
                <a:solidFill>
                  <a:srgbClr val="0000FF"/>
                </a:solidFill>
                <a:ea typeface="华文楷体"/>
                <a:cs typeface="Times New Roman" pitchFamily="18" charset="0"/>
              </a:rPr>
              <a:t>collider magnet R&amp;D</a:t>
            </a:r>
            <a:endParaRPr lang="en-US" altLang="zh-CN" sz="2800" b="1" dirty="0">
              <a:solidFill>
                <a:srgbClr val="0000FF"/>
              </a:solidFill>
              <a:latin typeface="Times New Roman" panose="02020603050405020304" pitchFamily="18" charset="0"/>
              <a:ea typeface="华文楷体" panose="02010600040101010101" pitchFamily="2" charset="-122"/>
              <a:cs typeface="Times New Roman" panose="02020603050405020304" pitchFamily="18" charset="0"/>
            </a:endParaRPr>
          </a:p>
          <a:p>
            <a:pPr marL="457200" indent="-457200" algn="l">
              <a:spcBef>
                <a:spcPts val="1200"/>
              </a:spcBef>
              <a:buClr>
                <a:srgbClr val="FF0000"/>
              </a:buClr>
              <a:buFont typeface="Wingdings" panose="05000000000000000000" pitchFamily="2" charset="2"/>
              <a:buChar char="Ø"/>
            </a:pPr>
            <a:r>
              <a:rPr lang="en-US" altLang="zh-CN" sz="2800" b="1" dirty="0">
                <a:solidFill>
                  <a:srgbClr val="FF0000"/>
                </a:solidFill>
                <a:ea typeface="华文楷体"/>
                <a:cs typeface="Times New Roman" pitchFamily="18" charset="0"/>
              </a:rPr>
              <a:t>Overview </a:t>
            </a:r>
            <a:r>
              <a:rPr lang="en-US" altLang="zh-CN" sz="2800" b="1" dirty="0">
                <a:solidFill>
                  <a:srgbClr val="FF0000"/>
                </a:solidFill>
                <a:ea typeface="华文楷体"/>
                <a:cs typeface="Times New Roman" pitchFamily="18" charset="0"/>
              </a:rPr>
              <a:t>of </a:t>
            </a:r>
            <a:r>
              <a:rPr lang="en-US" altLang="zh-CN" sz="2800" b="1" dirty="0" smtClean="0">
                <a:solidFill>
                  <a:srgbClr val="FF0000"/>
                </a:solidFill>
                <a:ea typeface="华文楷体"/>
                <a:cs typeface="Times New Roman" pitchFamily="18" charset="0"/>
              </a:rPr>
              <a:t>the collider </a:t>
            </a:r>
            <a:r>
              <a:rPr lang="en-US" altLang="zh-CN" sz="2800" b="1" dirty="0">
                <a:solidFill>
                  <a:srgbClr val="FF0000"/>
                </a:solidFill>
                <a:ea typeface="华文楷体"/>
                <a:cs typeface="Times New Roman" pitchFamily="18" charset="0"/>
              </a:rPr>
              <a:t>magnets </a:t>
            </a:r>
            <a:endParaRPr lang="en-US" altLang="zh-CN" sz="2800" b="1" dirty="0" smtClean="0">
              <a:solidFill>
                <a:srgbClr val="FF0000"/>
              </a:solidFill>
              <a:ea typeface="华文楷体"/>
              <a:cs typeface="Times New Roman" pitchFamily="18" charset="0"/>
            </a:endParaRPr>
          </a:p>
          <a:p>
            <a:pPr marL="457200" indent="-457200" algn="l">
              <a:spcBef>
                <a:spcPts val="1200"/>
              </a:spcBef>
              <a:buClr>
                <a:srgbClr val="FF0000"/>
              </a:buClr>
              <a:buFont typeface="Wingdings" panose="05000000000000000000" pitchFamily="2" charset="2"/>
              <a:buChar char="Ø"/>
            </a:pPr>
            <a:r>
              <a:rPr lang="en-US" altLang="zh-CN" sz="2800" b="1" dirty="0" smtClean="0">
                <a:solidFill>
                  <a:srgbClr val="FF0000"/>
                </a:solidFill>
                <a:ea typeface="华文楷体"/>
                <a:cs typeface="Times New Roman" pitchFamily="18" charset="0"/>
              </a:rPr>
              <a:t>The </a:t>
            </a:r>
            <a:r>
              <a:rPr lang="en-US" altLang="zh-CN" sz="2800" b="1" dirty="0">
                <a:solidFill>
                  <a:srgbClr val="FF0000"/>
                </a:solidFill>
                <a:ea typeface="华文楷体"/>
                <a:cs typeface="Times New Roman" pitchFamily="18" charset="0"/>
              </a:rPr>
              <a:t>short prototype DAD and DAQ </a:t>
            </a:r>
            <a:r>
              <a:rPr lang="en-US" altLang="zh-CN" sz="2800" b="1" dirty="0" smtClean="0">
                <a:solidFill>
                  <a:srgbClr val="FF0000"/>
                </a:solidFill>
                <a:ea typeface="华文楷体"/>
                <a:cs typeface="Times New Roman" pitchFamily="18" charset="0"/>
              </a:rPr>
              <a:t>magnets</a:t>
            </a:r>
          </a:p>
          <a:p>
            <a:pPr marL="457200" indent="-457200" algn="l">
              <a:spcBef>
                <a:spcPts val="1200"/>
              </a:spcBef>
              <a:buClr>
                <a:srgbClr val="FF0000"/>
              </a:buClr>
              <a:buFont typeface="Wingdings" panose="05000000000000000000" pitchFamily="2" charset="2"/>
              <a:buChar char="Ø"/>
            </a:pPr>
            <a:r>
              <a:rPr lang="en-US" altLang="zh-CN" sz="2800" b="1" dirty="0">
                <a:solidFill>
                  <a:srgbClr val="FF0000"/>
                </a:solidFill>
                <a:ea typeface="华文楷体"/>
                <a:cs typeface="Times New Roman" pitchFamily="18" charset="0"/>
              </a:rPr>
              <a:t>D</a:t>
            </a:r>
            <a:r>
              <a:rPr lang="en-US" altLang="zh-CN" sz="2800" b="1" dirty="0" smtClean="0">
                <a:solidFill>
                  <a:srgbClr val="FF0000"/>
                </a:solidFill>
                <a:ea typeface="华文楷体"/>
                <a:cs typeface="Times New Roman" pitchFamily="18" charset="0"/>
              </a:rPr>
              <a:t>esign of the long DAD magnet</a:t>
            </a:r>
          </a:p>
          <a:p>
            <a:pPr marL="457200" indent="-457200" algn="l">
              <a:spcBef>
                <a:spcPts val="1200"/>
              </a:spcBef>
              <a:buClr>
                <a:srgbClr val="FF0000"/>
              </a:buClr>
              <a:buFont typeface="Wingdings" panose="05000000000000000000" pitchFamily="2" charset="2"/>
              <a:buChar char="Ø"/>
            </a:pPr>
            <a:r>
              <a:rPr lang="en-US" altLang="zh-CN" sz="2800" b="1" dirty="0" smtClean="0">
                <a:solidFill>
                  <a:srgbClr val="FF0000"/>
                </a:solidFill>
                <a:ea typeface="华文楷体"/>
                <a:cs typeface="Times New Roman" pitchFamily="18" charset="0"/>
              </a:rPr>
              <a:t>A new design of DAQ magnet</a:t>
            </a:r>
            <a:endParaRPr lang="en-US" altLang="zh-CN" sz="2800" b="1" dirty="0">
              <a:solidFill>
                <a:srgbClr val="FF0000"/>
              </a:solidFill>
              <a:ea typeface="华文楷体"/>
              <a:cs typeface="Times New Roman" pitchFamily="18" charset="0"/>
            </a:endParaRPr>
          </a:p>
          <a:p>
            <a:pPr marL="457200" indent="-457200" algn="l">
              <a:spcBef>
                <a:spcPts val="1200"/>
              </a:spcBef>
              <a:buClr>
                <a:srgbClr val="FF0000"/>
              </a:buClr>
              <a:buFont typeface="Wingdings" panose="05000000000000000000" pitchFamily="2" charset="2"/>
              <a:buChar char="Ø"/>
            </a:pPr>
            <a:endParaRPr lang="en-US" altLang="zh-CN" sz="2800" b="1" dirty="0">
              <a:solidFill>
                <a:srgbClr val="FF0000"/>
              </a:solidFill>
              <a:ea typeface="华文楷体"/>
              <a:cs typeface="Times New Roman" pitchFamily="18" charset="0"/>
            </a:endParaRPr>
          </a:p>
          <a:p>
            <a:pPr marL="457200" indent="-457200" algn="just">
              <a:spcBef>
                <a:spcPts val="1200"/>
              </a:spcBef>
              <a:buClr>
                <a:srgbClr val="FF0000"/>
              </a:buClr>
              <a:buFont typeface="Wingdings" pitchFamily="2" charset="2"/>
              <a:buChar char="Ø"/>
            </a:pPr>
            <a:endParaRPr lang="en-US" altLang="zh-CN" sz="2800" b="1" dirty="0">
              <a:solidFill>
                <a:srgbClr val="0000FF"/>
              </a:solidFill>
              <a:latin typeface="Times New Roman" panose="02020603050405020304" pitchFamily="18" charset="0"/>
              <a:ea typeface="华文楷体" panose="02010600040101010101" pitchFamily="2" charset="-122"/>
              <a:cs typeface="Times New Roman" panose="02020603050405020304" pitchFamily="18" charset="0"/>
            </a:endParaRPr>
          </a:p>
        </p:txBody>
      </p:sp>
      <p:sp>
        <p:nvSpPr>
          <p:cNvPr id="5" name="Line 3"/>
          <p:cNvSpPr>
            <a:spLocks noChangeShapeType="1"/>
          </p:cNvSpPr>
          <p:nvPr/>
        </p:nvSpPr>
        <p:spPr bwMode="auto">
          <a:xfrm flipV="1">
            <a:off x="-29980" y="914399"/>
            <a:ext cx="12221979" cy="7495"/>
          </a:xfrm>
          <a:prstGeom prst="line">
            <a:avLst/>
          </a:prstGeom>
          <a:noFill/>
          <a:ln w="76200">
            <a:solidFill>
              <a:srgbClr val="FFFF00"/>
            </a:solidFill>
            <a:round/>
            <a:headEnd/>
            <a:tailEnd/>
          </a:ln>
        </p:spPr>
        <p:txBody>
          <a:bodyPr/>
          <a:lstStyle/>
          <a:p>
            <a:endParaRPr lang="zh-CN" altLang="en-US"/>
          </a:p>
        </p:txBody>
      </p:sp>
    </p:spTree>
    <p:extLst>
      <p:ext uri="{BB962C8B-B14F-4D97-AF65-F5344CB8AC3E}">
        <p14:creationId xmlns:p14="http://schemas.microsoft.com/office/powerpoint/2010/main" val="41492529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txBox="1">
            <a:spLocks noChangeArrowheads="1"/>
          </p:cNvSpPr>
          <p:nvPr/>
        </p:nvSpPr>
        <p:spPr>
          <a:xfrm>
            <a:off x="3393288" y="100114"/>
            <a:ext cx="5868649"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None/>
            </a:pPr>
            <a:r>
              <a:rPr lang="en-US" altLang="zh-CN" b="1" dirty="0">
                <a:solidFill>
                  <a:srgbClr val="FF0000"/>
                </a:solidFill>
                <a:ea typeface="华文楷体"/>
                <a:cs typeface="Times New Roman" pitchFamily="18" charset="0"/>
              </a:rPr>
              <a:t>A new design </a:t>
            </a:r>
            <a:r>
              <a:rPr lang="en-US" altLang="zh-CN" b="1" dirty="0">
                <a:solidFill>
                  <a:srgbClr val="FF0000"/>
                </a:solidFill>
                <a:ea typeface="华文楷体"/>
                <a:cs typeface="Times New Roman" pitchFamily="18" charset="0"/>
              </a:rPr>
              <a:t>of </a:t>
            </a:r>
            <a:r>
              <a:rPr lang="en-US" altLang="zh-CN" b="1" dirty="0">
                <a:solidFill>
                  <a:srgbClr val="FF0000"/>
                </a:solidFill>
                <a:ea typeface="华文楷体"/>
                <a:cs typeface="Times New Roman" pitchFamily="18" charset="0"/>
              </a:rPr>
              <a:t>DAQ magnet</a:t>
            </a:r>
            <a:endParaRPr lang="en-US" altLang="zh-CN" b="1" dirty="0">
              <a:solidFill>
                <a:srgbClr val="FF0000"/>
              </a:solidFill>
              <a:ea typeface="华文楷体"/>
              <a:cs typeface="Times New Roman" pitchFamily="18" charset="0"/>
            </a:endParaRPr>
          </a:p>
        </p:txBody>
      </p:sp>
      <p:sp>
        <p:nvSpPr>
          <p:cNvPr id="10"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
        <p:nvSpPr>
          <p:cNvPr id="9" name="内容占位符 2"/>
          <p:cNvSpPr txBox="1">
            <a:spLocks/>
          </p:cNvSpPr>
          <p:nvPr/>
        </p:nvSpPr>
        <p:spPr>
          <a:xfrm>
            <a:off x="217804" y="1079840"/>
            <a:ext cx="11056690" cy="54700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smtClean="0"/>
              <a:t>3D simulation (2m long iron)</a:t>
            </a:r>
          </a:p>
          <a:p>
            <a:pPr lvl="1"/>
            <a:r>
              <a:rPr lang="en-US" altLang="zh-CN" dirty="0" smtClean="0"/>
              <a:t>The iron weight is about 4 ton, the coils’ weight is about 270kg .</a:t>
            </a:r>
          </a:p>
          <a:p>
            <a:pPr lvl="1"/>
            <a:r>
              <a:rPr lang="en-US" altLang="zh-CN" dirty="0" smtClean="0"/>
              <a:t>The power consumption 9kW @120GeV.</a:t>
            </a:r>
          </a:p>
          <a:p>
            <a:pPr lvl="1"/>
            <a:endParaRPr lang="en-US" altLang="zh-CN" dirty="0" smtClean="0"/>
          </a:p>
          <a:p>
            <a:pPr lvl="1"/>
            <a:endParaRPr lang="en-US" altLang="zh-CN" dirty="0" smtClean="0"/>
          </a:p>
        </p:txBody>
      </p:sp>
      <p:pic>
        <p:nvPicPr>
          <p:cNvPr id="11" name="图片 10"/>
          <p:cNvPicPr>
            <a:picLocks noChangeAspect="1"/>
          </p:cNvPicPr>
          <p:nvPr/>
        </p:nvPicPr>
        <p:blipFill rotWithShape="1">
          <a:blip r:embed="rId2"/>
          <a:srcRect l="10622" t="7092" r="4525" b="2941"/>
          <a:stretch/>
        </p:blipFill>
        <p:spPr>
          <a:xfrm>
            <a:off x="164296" y="2845525"/>
            <a:ext cx="3823982" cy="3334995"/>
          </a:xfrm>
          <a:prstGeom prst="rect">
            <a:avLst/>
          </a:prstGeom>
        </p:spPr>
      </p:pic>
      <p:pic>
        <p:nvPicPr>
          <p:cNvPr id="12" name="图片 11"/>
          <p:cNvPicPr>
            <a:picLocks noChangeAspect="1"/>
          </p:cNvPicPr>
          <p:nvPr/>
        </p:nvPicPr>
        <p:blipFill>
          <a:blip r:embed="rId3"/>
          <a:stretch>
            <a:fillRect/>
          </a:stretch>
        </p:blipFill>
        <p:spPr>
          <a:xfrm>
            <a:off x="7822572" y="4047332"/>
            <a:ext cx="3995508" cy="2062519"/>
          </a:xfrm>
          <a:prstGeom prst="rect">
            <a:avLst/>
          </a:prstGeom>
        </p:spPr>
      </p:pic>
      <p:pic>
        <p:nvPicPr>
          <p:cNvPr id="17" name="图片 16"/>
          <p:cNvPicPr>
            <a:picLocks noChangeAspect="1"/>
          </p:cNvPicPr>
          <p:nvPr/>
        </p:nvPicPr>
        <p:blipFill>
          <a:blip r:embed="rId4"/>
          <a:stretch>
            <a:fillRect/>
          </a:stretch>
        </p:blipFill>
        <p:spPr>
          <a:xfrm>
            <a:off x="4395472" y="3703362"/>
            <a:ext cx="3019906" cy="2441823"/>
          </a:xfrm>
          <a:prstGeom prst="rect">
            <a:avLst/>
          </a:prstGeom>
        </p:spPr>
      </p:pic>
      <p:sp>
        <p:nvSpPr>
          <p:cNvPr id="18" name="文本框 17"/>
          <p:cNvSpPr txBox="1"/>
          <p:nvPr/>
        </p:nvSpPr>
        <p:spPr>
          <a:xfrm>
            <a:off x="8537088" y="6180520"/>
            <a:ext cx="3010119" cy="369332"/>
          </a:xfrm>
          <a:prstGeom prst="rect">
            <a:avLst/>
          </a:prstGeom>
          <a:noFill/>
        </p:spPr>
        <p:txBody>
          <a:bodyPr wrap="none" rtlCol="0">
            <a:spAutoFit/>
          </a:bodyPr>
          <a:lstStyle/>
          <a:p>
            <a:r>
              <a:rPr lang="en-US" altLang="zh-CN" dirty="0" smtClean="0"/>
              <a:t>By along z @r=12.2mm in Ap2</a:t>
            </a:r>
            <a:endParaRPr lang="zh-CN" altLang="en-US" dirty="0"/>
          </a:p>
        </p:txBody>
      </p:sp>
      <p:sp>
        <p:nvSpPr>
          <p:cNvPr id="19" name="文本框 18"/>
          <p:cNvSpPr txBox="1"/>
          <p:nvPr/>
        </p:nvSpPr>
        <p:spPr>
          <a:xfrm>
            <a:off x="1046169" y="6180520"/>
            <a:ext cx="1863011" cy="369332"/>
          </a:xfrm>
          <a:prstGeom prst="rect">
            <a:avLst/>
          </a:prstGeom>
          <a:noFill/>
        </p:spPr>
        <p:txBody>
          <a:bodyPr wrap="none" rtlCol="0">
            <a:spAutoFit/>
          </a:bodyPr>
          <a:lstStyle/>
          <a:p>
            <a:r>
              <a:rPr lang="en-US" altLang="zh-CN" dirty="0" smtClean="0"/>
              <a:t>Bmod@182.5GeV</a:t>
            </a:r>
            <a:endParaRPr lang="zh-CN" altLang="en-US" dirty="0"/>
          </a:p>
        </p:txBody>
      </p:sp>
      <p:sp>
        <p:nvSpPr>
          <p:cNvPr id="20" name="文本框 19"/>
          <p:cNvSpPr txBox="1"/>
          <p:nvPr/>
        </p:nvSpPr>
        <p:spPr>
          <a:xfrm>
            <a:off x="4227595" y="6180520"/>
            <a:ext cx="3340082" cy="369332"/>
          </a:xfrm>
          <a:prstGeom prst="rect">
            <a:avLst/>
          </a:prstGeom>
          <a:noFill/>
        </p:spPr>
        <p:txBody>
          <a:bodyPr wrap="none" rtlCol="0">
            <a:spAutoFit/>
          </a:bodyPr>
          <a:lstStyle/>
          <a:p>
            <a:r>
              <a:rPr lang="en-US" altLang="zh-CN" dirty="0" smtClean="0"/>
              <a:t>Bmod@182.5GeV, @center plane</a:t>
            </a:r>
            <a:endParaRPr lang="zh-CN" altLang="en-US" dirty="0"/>
          </a:p>
        </p:txBody>
      </p:sp>
    </p:spTree>
    <p:extLst>
      <p:ext uri="{BB962C8B-B14F-4D97-AF65-F5344CB8AC3E}">
        <p14:creationId xmlns:p14="http://schemas.microsoft.com/office/powerpoint/2010/main" val="21585815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4"/>
          <p:cNvSpPr txBox="1">
            <a:spLocks noChangeArrowheads="1"/>
          </p:cNvSpPr>
          <p:nvPr/>
        </p:nvSpPr>
        <p:spPr>
          <a:xfrm>
            <a:off x="3393288" y="100114"/>
            <a:ext cx="5868649"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None/>
            </a:pPr>
            <a:r>
              <a:rPr lang="en-US" altLang="zh-CN" b="1" dirty="0">
                <a:solidFill>
                  <a:srgbClr val="FF0000"/>
                </a:solidFill>
                <a:ea typeface="华文楷体"/>
                <a:cs typeface="Times New Roman" pitchFamily="18" charset="0"/>
              </a:rPr>
              <a:t>A new design </a:t>
            </a:r>
            <a:r>
              <a:rPr lang="en-US" altLang="zh-CN" b="1" dirty="0">
                <a:solidFill>
                  <a:srgbClr val="FF0000"/>
                </a:solidFill>
                <a:ea typeface="华文楷体"/>
                <a:cs typeface="Times New Roman" pitchFamily="18" charset="0"/>
              </a:rPr>
              <a:t>of </a:t>
            </a:r>
            <a:r>
              <a:rPr lang="en-US" altLang="zh-CN" b="1" dirty="0">
                <a:solidFill>
                  <a:srgbClr val="FF0000"/>
                </a:solidFill>
                <a:ea typeface="华文楷体"/>
                <a:cs typeface="Times New Roman" pitchFamily="18" charset="0"/>
              </a:rPr>
              <a:t>DAQ magnet</a:t>
            </a:r>
            <a:endParaRPr lang="en-US" altLang="zh-CN" b="1" dirty="0">
              <a:solidFill>
                <a:srgbClr val="FF0000"/>
              </a:solidFill>
              <a:ea typeface="华文楷体"/>
              <a:cs typeface="Times New Roman" pitchFamily="18" charset="0"/>
            </a:endParaRPr>
          </a:p>
        </p:txBody>
      </p:sp>
      <p:sp>
        <p:nvSpPr>
          <p:cNvPr id="10"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
        <p:nvSpPr>
          <p:cNvPr id="13" name="内容占位符 2"/>
          <p:cNvSpPr txBox="1">
            <a:spLocks/>
          </p:cNvSpPr>
          <p:nvPr/>
        </p:nvSpPr>
        <p:spPr>
          <a:xfrm>
            <a:off x="511728" y="1249960"/>
            <a:ext cx="11056690" cy="5123946"/>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smtClean="0"/>
              <a:t>3D simulation results:</a:t>
            </a:r>
          </a:p>
          <a:p>
            <a:pPr lvl="1"/>
            <a:r>
              <a:rPr lang="en-US" altLang="zh-CN" dirty="0" smtClean="0"/>
              <a:t>The results show that it can meet the requirement.</a:t>
            </a:r>
          </a:p>
          <a:p>
            <a:pPr lvl="1"/>
            <a:r>
              <a:rPr lang="en-US" altLang="zh-CN" dirty="0" smtClean="0">
                <a:solidFill>
                  <a:srgbClr val="FF0000"/>
                </a:solidFill>
              </a:rPr>
              <a:t>The field harmonics change are acceptable when the beam energy changes. </a:t>
            </a:r>
          </a:p>
          <a:p>
            <a:pPr lvl="1"/>
            <a:r>
              <a:rPr lang="en-US" altLang="zh-CN" dirty="0" smtClean="0"/>
              <a:t>3D end field has little effect on the integral field harmonics.</a:t>
            </a:r>
            <a:endParaRPr lang="zh-CN" altLang="en-US"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pPr>
              <a:lnSpc>
                <a:spcPct val="120000"/>
              </a:lnSpc>
            </a:pPr>
            <a:r>
              <a:rPr lang="en-US" altLang="zh-CN" b="1" dirty="0" smtClean="0">
                <a:solidFill>
                  <a:srgbClr val="FF0000"/>
                </a:solidFill>
              </a:rPr>
              <a:t>The design can meet the requirements, the power consumption increases 60%,compared to the previous QF/QD design.</a:t>
            </a:r>
          </a:p>
          <a:p>
            <a:endParaRPr lang="zh-CN" altLang="en-US" dirty="0"/>
          </a:p>
        </p:txBody>
      </p:sp>
      <p:graphicFrame>
        <p:nvGraphicFramePr>
          <p:cNvPr id="14" name="表格 13"/>
          <p:cNvGraphicFramePr>
            <a:graphicFrameLocks noGrp="1"/>
          </p:cNvGraphicFramePr>
          <p:nvPr>
            <p:extLst/>
          </p:nvPr>
        </p:nvGraphicFramePr>
        <p:xfrm>
          <a:off x="1203505" y="2644588"/>
          <a:ext cx="7519155" cy="2339793"/>
        </p:xfrm>
        <a:graphic>
          <a:graphicData uri="http://schemas.openxmlformats.org/drawingml/2006/table">
            <a:tbl>
              <a:tblPr firstRow="1">
                <a:tableStyleId>{5C22544A-7EE6-4342-B048-85BDC9FD1C3A}</a:tableStyleId>
              </a:tblPr>
              <a:tblGrid>
                <a:gridCol w="1074165"/>
                <a:gridCol w="1074165"/>
                <a:gridCol w="1074165"/>
                <a:gridCol w="1074165"/>
                <a:gridCol w="1074165"/>
                <a:gridCol w="1074165"/>
                <a:gridCol w="1074165"/>
              </a:tblGrid>
              <a:tr h="259977">
                <a:tc>
                  <a:txBody>
                    <a:bodyPr/>
                    <a:lstStyle/>
                    <a:p>
                      <a:pPr algn="ctr" fontAlgn="b"/>
                      <a:r>
                        <a:rPr lang="zh-CN" altLang="en-US" sz="1400" u="none" strike="noStrike" dirty="0">
                          <a:effectLst/>
                          <a:latin typeface="Times New Roman" panose="02020603050405020304" pitchFamily="18" charset="0"/>
                          <a:cs typeface="Times New Roman" panose="02020603050405020304" pitchFamily="18" charset="0"/>
                        </a:rPr>
                        <a:t>　</a:t>
                      </a:r>
                      <a:endParaRPr lang="zh-CN" altLang="en-US"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sz="1400" u="none" strike="noStrike" dirty="0">
                          <a:effectLst/>
                          <a:latin typeface="Times New Roman" panose="02020603050405020304" pitchFamily="18" charset="0"/>
                          <a:cs typeface="Times New Roman" panose="02020603050405020304" pitchFamily="18" charset="0"/>
                        </a:rPr>
                        <a:t>45GeV</a:t>
                      </a:r>
                      <a:endParaRPr lang="en-US"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sz="1400" u="none" strike="noStrike">
                          <a:effectLst/>
                          <a:latin typeface="Times New Roman" panose="02020603050405020304" pitchFamily="18" charset="0"/>
                          <a:cs typeface="Times New Roman" panose="02020603050405020304" pitchFamily="18" charset="0"/>
                        </a:rPr>
                        <a:t>45GeV+tr</a:t>
                      </a:r>
                      <a:endParaRPr lang="en-US"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sz="1400" u="none" strike="noStrike">
                          <a:effectLst/>
                          <a:latin typeface="Times New Roman" panose="02020603050405020304" pitchFamily="18" charset="0"/>
                          <a:cs typeface="Times New Roman" panose="02020603050405020304" pitchFamily="18" charset="0"/>
                        </a:rPr>
                        <a:t>120GeV+tr</a:t>
                      </a:r>
                      <a:endParaRPr lang="en-US"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sz="1400" u="none" strike="noStrike">
                          <a:effectLst/>
                          <a:latin typeface="Times New Roman" panose="02020603050405020304" pitchFamily="18" charset="0"/>
                          <a:cs typeface="Times New Roman" panose="02020603050405020304" pitchFamily="18" charset="0"/>
                        </a:rPr>
                        <a:t>182GeV</a:t>
                      </a:r>
                      <a:endParaRPr lang="en-US"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gridSpan="2">
                  <a:txBody>
                    <a:bodyPr/>
                    <a:lstStyle/>
                    <a:p>
                      <a:pPr algn="ctr" fontAlgn="b"/>
                      <a:r>
                        <a:rPr lang="en-US" sz="1400" u="none" strike="noStrike">
                          <a:effectLst/>
                          <a:latin typeface="Times New Roman" panose="02020603050405020304" pitchFamily="18" charset="0"/>
                          <a:cs typeface="Times New Roman" panose="02020603050405020304" pitchFamily="18" charset="0"/>
                        </a:rPr>
                        <a:t>182.5GeV+tr</a:t>
                      </a:r>
                      <a:endParaRPr lang="en-US"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hMerge="1">
                  <a:txBody>
                    <a:bodyPr/>
                    <a:lstStyle/>
                    <a:p>
                      <a:endParaRPr lang="zh-CN" altLang="en-US"/>
                    </a:p>
                  </a:txBody>
                  <a:tcPr/>
                </a:tc>
              </a:tr>
              <a:tr h="259977">
                <a:tc>
                  <a:txBody>
                    <a:bodyPr/>
                    <a:lstStyle/>
                    <a:p>
                      <a:pPr algn="ctr" fontAlgn="b"/>
                      <a:r>
                        <a:rPr lang="zh-CN" altLang="en-US" sz="1400" u="none" strike="noStrike" dirty="0">
                          <a:effectLst/>
                          <a:latin typeface="Times New Roman" panose="02020603050405020304" pitchFamily="18" charset="0"/>
                          <a:cs typeface="Times New Roman" panose="02020603050405020304" pitchFamily="18" charset="0"/>
                        </a:rPr>
                        <a:t>　</a:t>
                      </a:r>
                      <a:endParaRPr lang="zh-CN" altLang="en-US"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sz="1400" u="none" strike="noStrike" dirty="0">
                          <a:effectLst/>
                          <a:latin typeface="Times New Roman" panose="02020603050405020304" pitchFamily="18" charset="0"/>
                          <a:cs typeface="Times New Roman" panose="02020603050405020304" pitchFamily="18" charset="0"/>
                        </a:rPr>
                        <a:t>right-</a:t>
                      </a:r>
                      <a:r>
                        <a:rPr lang="en-US" sz="1400" u="none" strike="noStrike" dirty="0" err="1">
                          <a:effectLst/>
                          <a:latin typeface="Times New Roman" panose="02020603050405020304" pitchFamily="18" charset="0"/>
                          <a:cs typeface="Times New Roman" panose="02020603050405020304" pitchFamily="18" charset="0"/>
                        </a:rPr>
                        <a:t>bn</a:t>
                      </a:r>
                      <a:endParaRPr lang="en-US"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sz="1400" u="none" strike="noStrike" dirty="0">
                          <a:effectLst/>
                          <a:latin typeface="Times New Roman" panose="02020603050405020304" pitchFamily="18" charset="0"/>
                          <a:cs typeface="Times New Roman" panose="02020603050405020304" pitchFamily="18" charset="0"/>
                        </a:rPr>
                        <a:t>Right-</a:t>
                      </a:r>
                      <a:r>
                        <a:rPr lang="en-US" sz="1400" u="none" strike="noStrike" dirty="0" err="1">
                          <a:effectLst/>
                          <a:latin typeface="Times New Roman" panose="02020603050405020304" pitchFamily="18" charset="0"/>
                          <a:cs typeface="Times New Roman" panose="02020603050405020304" pitchFamily="18" charset="0"/>
                        </a:rPr>
                        <a:t>bn</a:t>
                      </a:r>
                      <a:endParaRPr lang="en-US"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sz="1400" u="none" strike="noStrike" dirty="0">
                          <a:effectLst/>
                          <a:latin typeface="Times New Roman" panose="02020603050405020304" pitchFamily="18" charset="0"/>
                          <a:cs typeface="Times New Roman" panose="02020603050405020304" pitchFamily="18" charset="0"/>
                        </a:rPr>
                        <a:t>Right-</a:t>
                      </a:r>
                      <a:r>
                        <a:rPr lang="en-US" sz="1400" u="none" strike="noStrike" dirty="0" err="1">
                          <a:effectLst/>
                          <a:latin typeface="Times New Roman" panose="02020603050405020304" pitchFamily="18" charset="0"/>
                          <a:cs typeface="Times New Roman" panose="02020603050405020304" pitchFamily="18" charset="0"/>
                        </a:rPr>
                        <a:t>bn</a:t>
                      </a:r>
                      <a:endParaRPr lang="en-US"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sz="1400" u="none" strike="noStrike" dirty="0">
                          <a:effectLst/>
                          <a:latin typeface="Times New Roman" panose="02020603050405020304" pitchFamily="18" charset="0"/>
                          <a:cs typeface="Times New Roman" panose="02020603050405020304" pitchFamily="18" charset="0"/>
                        </a:rPr>
                        <a:t>Right-</a:t>
                      </a:r>
                      <a:r>
                        <a:rPr lang="en-US" sz="1400" u="none" strike="noStrike" dirty="0" err="1">
                          <a:effectLst/>
                          <a:latin typeface="Times New Roman" panose="02020603050405020304" pitchFamily="18" charset="0"/>
                          <a:cs typeface="Times New Roman" panose="02020603050405020304" pitchFamily="18" charset="0"/>
                        </a:rPr>
                        <a:t>bn</a:t>
                      </a:r>
                      <a:endParaRPr lang="en-US"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sz="1400" u="none" strike="noStrike" dirty="0">
                          <a:effectLst/>
                          <a:latin typeface="Times New Roman" panose="02020603050405020304" pitchFamily="18" charset="0"/>
                          <a:cs typeface="Times New Roman" panose="02020603050405020304" pitchFamily="18" charset="0"/>
                        </a:rPr>
                        <a:t>Left-</a:t>
                      </a:r>
                      <a:r>
                        <a:rPr lang="en-US" sz="1400" u="none" strike="noStrike" dirty="0" err="1">
                          <a:effectLst/>
                          <a:latin typeface="Times New Roman" panose="02020603050405020304" pitchFamily="18" charset="0"/>
                          <a:cs typeface="Times New Roman" panose="02020603050405020304" pitchFamily="18" charset="0"/>
                        </a:rPr>
                        <a:t>bn</a:t>
                      </a:r>
                      <a:endParaRPr lang="en-US"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sz="1400" u="none" strike="noStrike" dirty="0">
                          <a:effectLst/>
                          <a:latin typeface="Times New Roman" panose="02020603050405020304" pitchFamily="18" charset="0"/>
                          <a:cs typeface="Times New Roman" panose="02020603050405020304" pitchFamily="18" charset="0"/>
                        </a:rPr>
                        <a:t>Right-</a:t>
                      </a:r>
                      <a:r>
                        <a:rPr lang="en-US" sz="1400" u="none" strike="noStrike" dirty="0" err="1">
                          <a:effectLst/>
                          <a:latin typeface="Times New Roman" panose="02020603050405020304" pitchFamily="18" charset="0"/>
                          <a:cs typeface="Times New Roman" panose="02020603050405020304" pitchFamily="18" charset="0"/>
                        </a:rPr>
                        <a:t>bn</a:t>
                      </a:r>
                      <a:endParaRPr lang="en-US"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r>
              <a:tr h="259977">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1</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-7.43 </a:t>
                      </a:r>
                      <a:endParaRPr lang="en-US" altLang="zh-CN" sz="1400" b="1"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-7.35 </a:t>
                      </a:r>
                      <a:endParaRPr lang="en-US" altLang="zh-CN" sz="1400" b="1"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-3.78 </a:t>
                      </a:r>
                      <a:endParaRPr lang="en-US" altLang="zh-CN" sz="1400" b="1"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0.69 </a:t>
                      </a:r>
                      <a:endParaRPr lang="en-US" altLang="zh-CN" sz="1400" b="1"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0.38 </a:t>
                      </a:r>
                      <a:endParaRPr lang="en-US" altLang="zh-CN" sz="1400" b="1"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1.84 </a:t>
                      </a:r>
                      <a:endParaRPr lang="en-US" altLang="zh-CN" sz="1400" b="1"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r>
              <a:tr h="259977">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2</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10000</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dirty="0">
                          <a:effectLst/>
                          <a:latin typeface="Times New Roman" panose="02020603050405020304" pitchFamily="18" charset="0"/>
                          <a:cs typeface="Times New Roman" panose="02020603050405020304" pitchFamily="18" charset="0"/>
                        </a:rPr>
                        <a:t>10000</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dirty="0">
                          <a:effectLst/>
                          <a:latin typeface="Times New Roman" panose="02020603050405020304" pitchFamily="18" charset="0"/>
                          <a:cs typeface="Times New Roman" panose="02020603050405020304" pitchFamily="18" charset="0"/>
                        </a:rPr>
                        <a:t>10000</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10000</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10000</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10000</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r>
              <a:tr h="259977">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3</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-0.91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-0.89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-0.60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dirty="0">
                          <a:effectLst/>
                          <a:latin typeface="Times New Roman" panose="02020603050405020304" pitchFamily="18" charset="0"/>
                          <a:cs typeface="Times New Roman" panose="02020603050405020304" pitchFamily="18" charset="0"/>
                        </a:rPr>
                        <a:t>-0.25 </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0.59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-0.15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r>
              <a:tr h="259977">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4</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-0.25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-0.25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-0.21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dirty="0">
                          <a:effectLst/>
                          <a:latin typeface="Times New Roman" panose="02020603050405020304" pitchFamily="18" charset="0"/>
                          <a:cs typeface="Times New Roman" panose="02020603050405020304" pitchFamily="18" charset="0"/>
                        </a:rPr>
                        <a:t>-0.20 </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-0.20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-0.20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r>
              <a:tr h="259977">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5</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dirty="0">
                          <a:effectLst/>
                          <a:latin typeface="Times New Roman" panose="02020603050405020304" pitchFamily="18" charset="0"/>
                          <a:cs typeface="Times New Roman" panose="02020603050405020304" pitchFamily="18" charset="0"/>
                        </a:rPr>
                        <a:t>-0.28 </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-0.28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-0.28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dirty="0">
                          <a:effectLst/>
                          <a:latin typeface="Times New Roman" panose="02020603050405020304" pitchFamily="18" charset="0"/>
                          <a:cs typeface="Times New Roman" panose="02020603050405020304" pitchFamily="18" charset="0"/>
                        </a:rPr>
                        <a:t>-0.27 </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dirty="0">
                          <a:effectLst/>
                          <a:latin typeface="Times New Roman" panose="02020603050405020304" pitchFamily="18" charset="0"/>
                          <a:cs typeface="Times New Roman" panose="02020603050405020304" pitchFamily="18" charset="0"/>
                        </a:rPr>
                        <a:t>-0.18 </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-0.27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r>
              <a:tr h="259977">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6</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-0.25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-0.26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-0.26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dirty="0">
                          <a:effectLst/>
                          <a:latin typeface="Times New Roman" panose="02020603050405020304" pitchFamily="18" charset="0"/>
                          <a:cs typeface="Times New Roman" panose="02020603050405020304" pitchFamily="18" charset="0"/>
                        </a:rPr>
                        <a:t>-0.27 </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dirty="0">
                          <a:effectLst/>
                          <a:latin typeface="Times New Roman" panose="02020603050405020304" pitchFamily="18" charset="0"/>
                          <a:cs typeface="Times New Roman" panose="02020603050405020304" pitchFamily="18" charset="0"/>
                        </a:rPr>
                        <a:t>-0.20 </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-0.27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r>
              <a:tr h="259977">
                <a:tc>
                  <a:txBody>
                    <a:bodyPr/>
                    <a:lstStyle/>
                    <a:p>
                      <a:pPr algn="ctr" fontAlgn="b"/>
                      <a:r>
                        <a:rPr lang="en-US" altLang="zh-CN" sz="1400" u="none" strike="noStrike" dirty="0">
                          <a:effectLst/>
                          <a:latin typeface="Times New Roman" panose="02020603050405020304" pitchFamily="18" charset="0"/>
                          <a:cs typeface="Times New Roman" panose="02020603050405020304" pitchFamily="18" charset="0"/>
                        </a:rPr>
                        <a:t>10</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-0.03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-0.03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dirty="0">
                          <a:effectLst/>
                          <a:latin typeface="Times New Roman" panose="02020603050405020304" pitchFamily="18" charset="0"/>
                          <a:cs typeface="Times New Roman" panose="02020603050405020304" pitchFamily="18" charset="0"/>
                        </a:rPr>
                        <a:t>-0.03 </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a:effectLst/>
                          <a:latin typeface="Times New Roman" panose="02020603050405020304" pitchFamily="18" charset="0"/>
                          <a:cs typeface="Times New Roman" panose="02020603050405020304" pitchFamily="18" charset="0"/>
                        </a:rPr>
                        <a:t>-0.03 </a:t>
                      </a:r>
                      <a:endParaRPr lang="en-US" altLang="zh-CN" sz="1400" b="0" i="0" u="none" strike="noStrike">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dirty="0">
                          <a:effectLst/>
                          <a:latin typeface="Times New Roman" panose="02020603050405020304" pitchFamily="18" charset="0"/>
                          <a:cs typeface="Times New Roman" panose="02020603050405020304" pitchFamily="18" charset="0"/>
                        </a:rPr>
                        <a:t>-0.02 </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c>
                  <a:txBody>
                    <a:bodyPr/>
                    <a:lstStyle/>
                    <a:p>
                      <a:pPr algn="ctr" fontAlgn="b"/>
                      <a:r>
                        <a:rPr lang="en-US" altLang="zh-CN" sz="1400" u="none" strike="noStrike" dirty="0">
                          <a:effectLst/>
                          <a:latin typeface="Times New Roman" panose="02020603050405020304" pitchFamily="18" charset="0"/>
                          <a:cs typeface="Times New Roman" panose="02020603050405020304" pitchFamily="18" charset="0"/>
                        </a:rPr>
                        <a:t>-0.03 </a:t>
                      </a:r>
                      <a:endParaRPr lang="en-US" altLang="zh-CN" sz="1400" b="0" i="0" u="none" strike="noStrike"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9525" marR="9525" marT="9525" marB="0" anchor="b"/>
                </a:tc>
              </a:tr>
            </a:tbl>
          </a:graphicData>
        </a:graphic>
      </p:graphicFrame>
    </p:spTree>
    <p:extLst>
      <p:ext uri="{BB962C8B-B14F-4D97-AF65-F5344CB8AC3E}">
        <p14:creationId xmlns:p14="http://schemas.microsoft.com/office/powerpoint/2010/main" val="13569175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a:xfrm>
            <a:off x="4944359" y="178599"/>
            <a:ext cx="3150330"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a:solidFill>
                  <a:srgbClr val="FF0000"/>
                </a:solidFill>
                <a:ea typeface="华文楷体"/>
                <a:cs typeface="Times New Roman" pitchFamily="18" charset="0"/>
              </a:rPr>
              <a:t>Summary</a:t>
            </a:r>
            <a:endParaRPr lang="en-US" altLang="zh-CN" b="1" dirty="0">
              <a:solidFill>
                <a:srgbClr val="FF0000"/>
              </a:solidFill>
              <a:ea typeface="华文楷体"/>
              <a:cs typeface="Times New Roman" pitchFamily="18" charset="0"/>
            </a:endParaRPr>
          </a:p>
        </p:txBody>
      </p:sp>
      <p:sp>
        <p:nvSpPr>
          <p:cNvPr id="7" name="Rectangle 8"/>
          <p:cNvSpPr>
            <a:spLocks noChangeArrowheads="1"/>
          </p:cNvSpPr>
          <p:nvPr/>
        </p:nvSpPr>
        <p:spPr bwMode="auto">
          <a:xfrm>
            <a:off x="695468" y="1114990"/>
            <a:ext cx="10592125" cy="4832092"/>
          </a:xfrm>
          <a:prstGeom prst="rect">
            <a:avLst/>
          </a:prstGeom>
          <a:noFill/>
          <a:ln w="9525">
            <a:noFill/>
            <a:miter lim="800000"/>
            <a:headEnd/>
            <a:tailEnd/>
          </a:ln>
        </p:spPr>
        <p:txBody>
          <a:bodyPr wrap="square" anchor="ctr">
            <a:spAutoFit/>
          </a:bodyPr>
          <a:lstStyle/>
          <a:p>
            <a:pPr marL="342900" indent="-342900" algn="just">
              <a:spcBef>
                <a:spcPts val="600"/>
              </a:spcBef>
              <a:buClr>
                <a:srgbClr val="FF0000"/>
              </a:buClr>
              <a:buFont typeface="Wingdings" pitchFamily="2" charset="2"/>
              <a:buChar char="ü"/>
            </a:pPr>
            <a:r>
              <a:rPr lang="en-US" altLang="zh-CN" sz="2400" b="1" dirty="0">
                <a:solidFill>
                  <a:srgbClr val="0000FF"/>
                </a:solidFill>
                <a:ea typeface="华文楷体"/>
                <a:cs typeface="Times New Roman" pitchFamily="18" charset="0"/>
              </a:rPr>
              <a:t>Two kinds of subscale prototype dipole magnets with and without iron cores </a:t>
            </a:r>
            <a:r>
              <a:rPr lang="en-US" altLang="zh-CN" sz="2400" b="1" dirty="0" smtClean="0">
                <a:solidFill>
                  <a:srgbClr val="0000FF"/>
                </a:solidFill>
                <a:ea typeface="华文楷体"/>
                <a:cs typeface="Times New Roman" pitchFamily="18" charset="0"/>
              </a:rPr>
              <a:t>for the booster were </a:t>
            </a:r>
            <a:r>
              <a:rPr lang="en-US" altLang="zh-CN" sz="2400" b="1" dirty="0">
                <a:solidFill>
                  <a:srgbClr val="0000FF"/>
                </a:solidFill>
                <a:ea typeface="华文楷体"/>
                <a:cs typeface="Times New Roman" pitchFamily="18" charset="0"/>
              </a:rPr>
              <a:t>fabricated and tested. </a:t>
            </a:r>
          </a:p>
          <a:p>
            <a:pPr marL="342900" indent="-342900" algn="just">
              <a:spcBef>
                <a:spcPts val="600"/>
              </a:spcBef>
              <a:buClr>
                <a:srgbClr val="FF0000"/>
              </a:buClr>
              <a:buFont typeface="Wingdings" pitchFamily="2" charset="2"/>
              <a:buChar char="ü"/>
            </a:pPr>
            <a:r>
              <a:rPr lang="en-US" altLang="zh-CN" sz="2400" b="1" dirty="0">
                <a:solidFill>
                  <a:srgbClr val="0000FF"/>
                </a:solidFill>
                <a:ea typeface="华文楷体"/>
                <a:cs typeface="Times New Roman" pitchFamily="18" charset="0"/>
              </a:rPr>
              <a:t>The magnets with iron cores could not meet the precision requirement of 0.1% at low field of 28Gs due to </a:t>
            </a:r>
            <a:r>
              <a:rPr lang="en-US" altLang="zh-CN" sz="2400" b="1" dirty="0" smtClean="0">
                <a:solidFill>
                  <a:srgbClr val="0000FF"/>
                </a:solidFill>
                <a:ea typeface="华文楷体"/>
                <a:cs typeface="Times New Roman" pitchFamily="18" charset="0"/>
              </a:rPr>
              <a:t>the </a:t>
            </a:r>
            <a:r>
              <a:rPr lang="en-US" altLang="zh-CN" sz="2400" b="1" dirty="0">
                <a:solidFill>
                  <a:srgbClr val="0000FF"/>
                </a:solidFill>
                <a:ea typeface="华文楷体"/>
                <a:cs typeface="Times New Roman" pitchFamily="18" charset="0"/>
              </a:rPr>
              <a:t>remnant field in the iron cores.</a:t>
            </a:r>
            <a:endParaRPr lang="en-US" altLang="zh-CN" sz="2400" b="1" dirty="0">
              <a:solidFill>
                <a:srgbClr val="0000FF"/>
              </a:solidFill>
              <a:ea typeface="华文楷体"/>
              <a:cs typeface="Times New Roman" pitchFamily="18" charset="0"/>
            </a:endParaRPr>
          </a:p>
          <a:p>
            <a:pPr marL="342900" indent="-342900" algn="just">
              <a:spcBef>
                <a:spcPts val="600"/>
              </a:spcBef>
              <a:buClr>
                <a:srgbClr val="FF0000"/>
              </a:buClr>
              <a:buFont typeface="Wingdings" pitchFamily="2" charset="2"/>
              <a:buChar char="ü"/>
            </a:pPr>
            <a:r>
              <a:rPr lang="en-US" altLang="zh-CN" sz="2400" b="1" dirty="0" smtClean="0">
                <a:solidFill>
                  <a:srgbClr val="0000FF"/>
                </a:solidFill>
                <a:ea typeface="华文楷体"/>
                <a:cs typeface="Times New Roman" pitchFamily="18" charset="0"/>
              </a:rPr>
              <a:t>The performance of the </a:t>
            </a:r>
            <a:r>
              <a:rPr lang="en-US" altLang="zh-CN" sz="2400" b="1" dirty="0">
                <a:solidFill>
                  <a:srgbClr val="0000FF"/>
                </a:solidFill>
                <a:ea typeface="华文楷体"/>
                <a:cs typeface="Times New Roman" pitchFamily="18" charset="0"/>
              </a:rPr>
              <a:t>CT coil dipole magnet without iron cores </a:t>
            </a:r>
            <a:r>
              <a:rPr lang="en-US" altLang="zh-CN" sz="2400" b="1" dirty="0" smtClean="0">
                <a:solidFill>
                  <a:srgbClr val="0000FF"/>
                </a:solidFill>
                <a:ea typeface="华文楷体"/>
                <a:cs typeface="Times New Roman" pitchFamily="18" charset="0"/>
              </a:rPr>
              <a:t>is </a:t>
            </a:r>
            <a:r>
              <a:rPr lang="en-US" altLang="zh-CN" sz="2400" b="1" dirty="0">
                <a:solidFill>
                  <a:srgbClr val="0000FF"/>
                </a:solidFill>
                <a:ea typeface="华文楷体"/>
                <a:cs typeface="Times New Roman" pitchFamily="18" charset="0"/>
              </a:rPr>
              <a:t>satisfied with the </a:t>
            </a:r>
            <a:r>
              <a:rPr lang="en-US" altLang="zh-CN" sz="2400" b="1" dirty="0" smtClean="0">
                <a:solidFill>
                  <a:srgbClr val="0000FF"/>
                </a:solidFill>
                <a:ea typeface="华文楷体"/>
                <a:cs typeface="Times New Roman" pitchFamily="18" charset="0"/>
              </a:rPr>
              <a:t>requirements. So the </a:t>
            </a:r>
            <a:r>
              <a:rPr lang="en-US" altLang="zh-CN" sz="2400" b="1" dirty="0">
                <a:solidFill>
                  <a:srgbClr val="0000FF"/>
                </a:solidFill>
                <a:ea typeface="华文楷体"/>
                <a:cs typeface="Times New Roman" pitchFamily="18" charset="0"/>
              </a:rPr>
              <a:t>full-scale CT dipole magnet has been designed </a:t>
            </a:r>
            <a:r>
              <a:rPr lang="en-US" altLang="zh-CN" sz="2400" b="1" dirty="0" smtClean="0">
                <a:solidFill>
                  <a:srgbClr val="0000FF"/>
                </a:solidFill>
                <a:ea typeface="华文楷体"/>
                <a:cs typeface="Times New Roman" pitchFamily="18" charset="0"/>
              </a:rPr>
              <a:t>and will </a:t>
            </a:r>
            <a:r>
              <a:rPr lang="en-US" altLang="zh-CN" sz="2400" b="1" dirty="0">
                <a:solidFill>
                  <a:srgbClr val="0000FF"/>
                </a:solidFill>
                <a:ea typeface="华文楷体"/>
                <a:cs typeface="Times New Roman" pitchFamily="18" charset="0"/>
              </a:rPr>
              <a:t>be fabricated in </a:t>
            </a:r>
            <a:r>
              <a:rPr lang="en-US" altLang="zh-CN" sz="2400" b="1" dirty="0" smtClean="0">
                <a:solidFill>
                  <a:srgbClr val="0000FF"/>
                </a:solidFill>
                <a:ea typeface="华文楷体"/>
                <a:cs typeface="Times New Roman" pitchFamily="18" charset="0"/>
              </a:rPr>
              <a:t>this year</a:t>
            </a:r>
            <a:r>
              <a:rPr lang="en-US" altLang="zh-CN" sz="2400" b="1" dirty="0">
                <a:solidFill>
                  <a:srgbClr val="0000FF"/>
                </a:solidFill>
                <a:ea typeface="华文楷体"/>
                <a:cs typeface="Times New Roman" pitchFamily="18" charset="0"/>
              </a:rPr>
              <a:t>. </a:t>
            </a:r>
            <a:endParaRPr lang="en-US" altLang="zh-CN" sz="2400" b="1" dirty="0" smtClean="0">
              <a:solidFill>
                <a:srgbClr val="0000FF"/>
              </a:solidFill>
              <a:ea typeface="华文楷体"/>
              <a:cs typeface="Times New Roman" pitchFamily="18" charset="0"/>
            </a:endParaRPr>
          </a:p>
          <a:p>
            <a:pPr marL="342900" indent="-342900" algn="just">
              <a:spcBef>
                <a:spcPts val="600"/>
              </a:spcBef>
              <a:buClr>
                <a:srgbClr val="FF0000"/>
              </a:buClr>
              <a:buFont typeface="Wingdings" pitchFamily="2" charset="2"/>
              <a:buChar char="ü"/>
            </a:pPr>
            <a:r>
              <a:rPr lang="en-US" altLang="zh-CN" sz="2400" b="1" dirty="0" smtClean="0">
                <a:solidFill>
                  <a:srgbClr val="0000FF"/>
                </a:solidFill>
                <a:ea typeface="华文楷体"/>
                <a:cs typeface="Times New Roman" pitchFamily="18" charset="0"/>
              </a:rPr>
              <a:t>The short prototype DAD and DAQ magnets for the collider were also fabricated and tested. The DAD magnet could meet the requirements whereas the DAQ magnet could not due to the strong cross talk between two apertures.</a:t>
            </a:r>
          </a:p>
          <a:p>
            <a:pPr marL="342900" indent="-342900" algn="just">
              <a:spcBef>
                <a:spcPts val="600"/>
              </a:spcBef>
              <a:buClr>
                <a:srgbClr val="FF0000"/>
              </a:buClr>
              <a:buFont typeface="Wingdings" pitchFamily="2" charset="2"/>
              <a:buChar char="ü"/>
            </a:pPr>
            <a:r>
              <a:rPr lang="en-US" altLang="zh-CN" sz="2400" b="1" dirty="0" smtClean="0">
                <a:solidFill>
                  <a:srgbClr val="0000FF"/>
                </a:solidFill>
                <a:ea typeface="华文楷体"/>
                <a:cs typeface="Times New Roman" pitchFamily="18" charset="0"/>
              </a:rPr>
              <a:t>A long DAD magnet is designed and will be fabricated, a new design of DAQ magnet was proposed.</a:t>
            </a:r>
          </a:p>
        </p:txBody>
      </p:sp>
      <p:sp>
        <p:nvSpPr>
          <p:cNvPr id="6"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Tree>
    <p:extLst>
      <p:ext uri="{BB962C8B-B14F-4D97-AF65-F5344CB8AC3E}">
        <p14:creationId xmlns:p14="http://schemas.microsoft.com/office/powerpoint/2010/main" val="5072497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a:spLocks/>
          </p:cNvSpPr>
          <p:nvPr/>
        </p:nvSpPr>
        <p:spPr>
          <a:xfrm>
            <a:off x="2191512" y="2091627"/>
            <a:ext cx="8150352" cy="238760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5400" dirty="0" smtClean="0">
                <a:solidFill>
                  <a:srgbClr val="FF0000"/>
                </a:solidFill>
                <a:latin typeface="Times New Roman" panose="02020603050405020304" pitchFamily="18" charset="0"/>
                <a:ea typeface="华文楷体" panose="02010600040101010101" pitchFamily="2" charset="-122"/>
                <a:cs typeface="Times New Roman" panose="02020603050405020304" pitchFamily="18" charset="0"/>
              </a:rPr>
              <a:t>Thank you for your attention</a:t>
            </a:r>
            <a:r>
              <a:rPr lang="zh-CN" altLang="en-US" sz="5400" dirty="0" smtClean="0">
                <a:solidFill>
                  <a:srgbClr val="FF0000"/>
                </a:solidFill>
                <a:latin typeface="Times New Roman" panose="02020603050405020304" pitchFamily="18" charset="0"/>
                <a:ea typeface="华文楷体" panose="02010600040101010101" pitchFamily="2" charset="-122"/>
                <a:cs typeface="Times New Roman" panose="02020603050405020304" pitchFamily="18" charset="0"/>
              </a:rPr>
              <a:t>！</a:t>
            </a:r>
            <a:endParaRPr lang="zh-CN" altLang="en-US" sz="5400" dirty="0">
              <a:solidFill>
                <a:srgbClr val="FF0000"/>
              </a:solidFill>
              <a:latin typeface="Times New Roman" panose="02020603050405020304" pitchFamily="18" charset="0"/>
              <a:ea typeface="华文楷体" panose="02010600040101010101" pitchFamily="2" charset="-122"/>
              <a:cs typeface="Times New Roman" panose="02020603050405020304" pitchFamily="18" charset="0"/>
            </a:endParaRPr>
          </a:p>
        </p:txBody>
      </p:sp>
    </p:spTree>
    <p:extLst>
      <p:ext uri="{BB962C8B-B14F-4D97-AF65-F5344CB8AC3E}">
        <p14:creationId xmlns:p14="http://schemas.microsoft.com/office/powerpoint/2010/main" val="17832944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703512" y="260648"/>
            <a:ext cx="8437562" cy="647700"/>
          </a:xfrm>
          <a:prstGeom prst="rect">
            <a:avLst/>
          </a:prstGeom>
        </p:spPr>
        <p:txBody>
          <a:bodyPr vert="horz" lIns="91440" tIns="45720" rIns="91440" bIns="45720" rtlCol="0" anchor="ctr">
            <a:normAutofit/>
          </a:bodyPr>
          <a:lstStyle/>
          <a:p>
            <a:pPr algn="ctr">
              <a:spcBef>
                <a:spcPct val="0"/>
              </a:spcBef>
              <a:defRPr/>
            </a:pPr>
            <a:r>
              <a:rPr lang="en-US" altLang="zh-CN" sz="3200" b="1" dirty="0">
                <a:solidFill>
                  <a:srgbClr val="FF0000"/>
                </a:solidFill>
                <a:ea typeface="华文楷体"/>
                <a:cs typeface="Times New Roman" pitchFamily="18" charset="0"/>
              </a:rPr>
              <a:t>Specifications</a:t>
            </a:r>
            <a:r>
              <a:rPr lang="en-US" altLang="zh-CN" sz="3200" b="1" dirty="0">
                <a:solidFill>
                  <a:srgbClr val="FF0000"/>
                </a:solidFill>
                <a:ea typeface="华文楷体"/>
                <a:cs typeface="Times New Roman" pitchFamily="18" charset="0"/>
              </a:rPr>
              <a:t> and </a:t>
            </a:r>
            <a:r>
              <a:rPr lang="en-US" altLang="zh-CN" sz="3200" b="1" dirty="0" smtClean="0">
                <a:solidFill>
                  <a:srgbClr val="FF0000"/>
                </a:solidFill>
                <a:ea typeface="华文楷体"/>
                <a:cs typeface="Times New Roman" pitchFamily="18" charset="0"/>
              </a:rPr>
              <a:t>subscale prototype magnets</a:t>
            </a:r>
            <a:endParaRPr lang="en-US" altLang="zh-CN" sz="3200" b="1" dirty="0">
              <a:solidFill>
                <a:srgbClr val="FF0000"/>
              </a:solidFill>
              <a:ea typeface="华文楷体"/>
              <a:cs typeface="Times New Roman" pitchFamily="18" charset="0"/>
            </a:endParaRPr>
          </a:p>
        </p:txBody>
      </p:sp>
      <p:graphicFrame>
        <p:nvGraphicFramePr>
          <p:cNvPr id="4" name="表格 3"/>
          <p:cNvGraphicFramePr>
            <a:graphicFrameLocks noGrp="1"/>
          </p:cNvGraphicFramePr>
          <p:nvPr>
            <p:extLst/>
          </p:nvPr>
        </p:nvGraphicFramePr>
        <p:xfrm>
          <a:off x="1642768" y="1492109"/>
          <a:ext cx="9170472" cy="1252220"/>
        </p:xfrm>
        <a:graphic>
          <a:graphicData uri="http://schemas.openxmlformats.org/drawingml/2006/table">
            <a:tbl>
              <a:tblPr firstRow="1" firstCol="1" bandRow="1">
                <a:tableStyleId>{5C22544A-7EE6-4342-B048-85BDC9FD1C3A}</a:tableStyleId>
              </a:tblPr>
              <a:tblGrid>
                <a:gridCol w="2591805"/>
                <a:gridCol w="1754311"/>
                <a:gridCol w="2676615"/>
                <a:gridCol w="2147741"/>
              </a:tblGrid>
              <a:tr h="303460">
                <a:tc>
                  <a:txBody>
                    <a:bodyPr/>
                    <a:lstStyle/>
                    <a:p>
                      <a:pPr>
                        <a:spcAft>
                          <a:spcPts val="0"/>
                        </a:spcAft>
                      </a:pPr>
                      <a:r>
                        <a:rPr lang="en-GB" sz="2000" dirty="0">
                          <a:effectLst/>
                        </a:rPr>
                        <a:t>Quantity</a:t>
                      </a:r>
                      <a:endParaRPr lang="zh-CN" sz="2000" dirty="0">
                        <a:effectLst/>
                        <a:latin typeface="Times New Roman"/>
                        <a:ea typeface="MS Mincho"/>
                        <a:cs typeface="Times New Roman"/>
                      </a:endParaRPr>
                    </a:p>
                  </a:txBody>
                  <a:tcPr marL="8255" marR="8255" marT="8255" marB="0" anchor="ctr"/>
                </a:tc>
                <a:tc>
                  <a:txBody>
                    <a:bodyPr/>
                    <a:lstStyle/>
                    <a:p>
                      <a:pPr marL="0" algn="ctr" defTabSz="914400" rtl="0" eaLnBrk="1" latinLnBrk="0" hangingPunct="1">
                        <a:spcAft>
                          <a:spcPts val="0"/>
                        </a:spcAft>
                      </a:pPr>
                      <a:r>
                        <a:rPr lang="en-GB" sz="2000" kern="1200" dirty="0" smtClean="0">
                          <a:solidFill>
                            <a:schemeClr val="dk1"/>
                          </a:solidFill>
                          <a:effectLst/>
                          <a:latin typeface="+mn-lt"/>
                          <a:ea typeface="+mn-ea"/>
                          <a:cs typeface="+mn-cs"/>
                        </a:rPr>
                        <a:t>16320</a:t>
                      </a:r>
                      <a:endParaRPr lang="zh-CN" sz="2000" kern="1200" dirty="0">
                        <a:solidFill>
                          <a:schemeClr val="dk1"/>
                        </a:solidFill>
                        <a:effectLst/>
                        <a:latin typeface="+mn-lt"/>
                        <a:ea typeface="+mn-ea"/>
                        <a:cs typeface="+mn-cs"/>
                      </a:endParaRPr>
                    </a:p>
                  </a:txBody>
                  <a:tcPr marL="8255" marR="8255" marT="8255" marB="0" anchor="ctr">
                    <a:solidFill>
                      <a:schemeClr val="accent1">
                        <a:lumMod val="20000"/>
                        <a:lumOff val="80000"/>
                      </a:schemeClr>
                    </a:solidFill>
                  </a:tcPr>
                </a:tc>
                <a:tc>
                  <a:txBody>
                    <a:bodyPr/>
                    <a:lstStyle/>
                    <a:p>
                      <a:pPr marL="0" algn="l" defTabSz="914400" rtl="0" eaLnBrk="1" latinLnBrk="0" hangingPunct="1">
                        <a:spcAft>
                          <a:spcPts val="0"/>
                        </a:spcAft>
                      </a:pPr>
                      <a:r>
                        <a:rPr lang="en-GB" sz="2000" b="1" kern="1200" dirty="0">
                          <a:solidFill>
                            <a:schemeClr val="lt1"/>
                          </a:solidFill>
                          <a:effectLst/>
                          <a:latin typeface="+mn-lt"/>
                          <a:ea typeface="+mn-ea"/>
                          <a:cs typeface="+mn-cs"/>
                        </a:rPr>
                        <a:t>Magnetic Length (mm)</a:t>
                      </a:r>
                      <a:endParaRPr lang="zh-CN" sz="2000" b="1" kern="1200" dirty="0">
                        <a:solidFill>
                          <a:schemeClr val="lt1"/>
                        </a:solidFill>
                        <a:effectLst/>
                        <a:latin typeface="+mn-lt"/>
                        <a:ea typeface="+mn-ea"/>
                        <a:cs typeface="+mn-cs"/>
                      </a:endParaRPr>
                    </a:p>
                  </a:txBody>
                  <a:tcPr marL="8255" marR="8255" marT="8255" marB="0" anchor="ctr">
                    <a:solidFill>
                      <a:schemeClr val="accent1"/>
                    </a:solidFill>
                  </a:tcPr>
                </a:tc>
                <a:tc>
                  <a:txBody>
                    <a:bodyPr/>
                    <a:lstStyle/>
                    <a:p>
                      <a:pPr marL="0" algn="ctr" defTabSz="914400" rtl="0" eaLnBrk="1" latinLnBrk="0" hangingPunct="1">
                        <a:spcAft>
                          <a:spcPts val="0"/>
                        </a:spcAft>
                      </a:pPr>
                      <a:r>
                        <a:rPr lang="en-GB" altLang="zh-CN" sz="2000" kern="1200" dirty="0" smtClean="0">
                          <a:solidFill>
                            <a:schemeClr val="dk1"/>
                          </a:solidFill>
                          <a:effectLst/>
                          <a:latin typeface="+mn-lt"/>
                          <a:ea typeface="+mn-ea"/>
                          <a:cs typeface="+mn-cs"/>
                        </a:rPr>
                        <a:t>4700</a:t>
                      </a:r>
                      <a:endParaRPr lang="zh-CN" sz="2000" kern="1200" dirty="0">
                        <a:solidFill>
                          <a:schemeClr val="dk1"/>
                        </a:solidFill>
                        <a:effectLst/>
                        <a:latin typeface="+mn-lt"/>
                        <a:ea typeface="+mn-ea"/>
                        <a:cs typeface="+mn-cs"/>
                      </a:endParaRPr>
                    </a:p>
                  </a:txBody>
                  <a:tcPr marL="8255" marR="8255" marT="8255" marB="0" anchor="ctr">
                    <a:solidFill>
                      <a:schemeClr val="accent1">
                        <a:lumMod val="20000"/>
                        <a:lumOff val="80000"/>
                      </a:schemeClr>
                    </a:solidFill>
                  </a:tcPr>
                </a:tc>
              </a:tr>
              <a:tr h="303460">
                <a:tc>
                  <a:txBody>
                    <a:bodyPr/>
                    <a:lstStyle/>
                    <a:p>
                      <a:pPr>
                        <a:spcAft>
                          <a:spcPts val="0"/>
                        </a:spcAft>
                      </a:pPr>
                      <a:r>
                        <a:rPr lang="en-GB" sz="2000" dirty="0">
                          <a:effectLst/>
                        </a:rPr>
                        <a:t>Minimum field (</a:t>
                      </a:r>
                      <a:r>
                        <a:rPr lang="en-GB" sz="2000" dirty="0" err="1">
                          <a:effectLst/>
                        </a:rPr>
                        <a:t>Gs</a:t>
                      </a:r>
                      <a:r>
                        <a:rPr lang="en-GB" sz="2000" dirty="0">
                          <a:effectLst/>
                        </a:rPr>
                        <a:t>)</a:t>
                      </a:r>
                      <a:endParaRPr lang="zh-CN" sz="2000" dirty="0">
                        <a:effectLst/>
                        <a:latin typeface="Times New Roman"/>
                        <a:ea typeface="MS Mincho"/>
                        <a:cs typeface="Times New Roman"/>
                      </a:endParaRPr>
                    </a:p>
                  </a:txBody>
                  <a:tcPr marL="8255" marR="8255" marT="8255" marB="0" anchor="ctr"/>
                </a:tc>
                <a:tc>
                  <a:txBody>
                    <a:bodyPr/>
                    <a:lstStyle/>
                    <a:p>
                      <a:pPr algn="ctr">
                        <a:spcAft>
                          <a:spcPts val="0"/>
                        </a:spcAft>
                      </a:pPr>
                      <a:r>
                        <a:rPr lang="en-GB" sz="2000" dirty="0" smtClean="0">
                          <a:solidFill>
                            <a:srgbClr val="FF0000"/>
                          </a:solidFill>
                          <a:effectLst/>
                        </a:rPr>
                        <a:t>2</a:t>
                      </a:r>
                      <a:r>
                        <a:rPr lang="en-US" altLang="zh-CN" sz="2000" dirty="0" smtClean="0">
                          <a:solidFill>
                            <a:srgbClr val="FF0000"/>
                          </a:solidFill>
                          <a:effectLst/>
                        </a:rPr>
                        <a:t>8</a:t>
                      </a:r>
                      <a:r>
                        <a:rPr lang="en-GB" sz="2000" dirty="0" smtClean="0">
                          <a:effectLst/>
                        </a:rPr>
                        <a:t> </a:t>
                      </a:r>
                      <a:endParaRPr lang="zh-CN" sz="2000" dirty="0">
                        <a:effectLst/>
                        <a:latin typeface="Times New Roman"/>
                        <a:ea typeface="MS Mincho"/>
                        <a:cs typeface="Times New Roman"/>
                      </a:endParaRPr>
                    </a:p>
                  </a:txBody>
                  <a:tcPr marL="8255" marR="8255" marT="8255" marB="0" anchor="ctr"/>
                </a:tc>
                <a:tc>
                  <a:txBody>
                    <a:bodyPr/>
                    <a:lstStyle/>
                    <a:p>
                      <a:pPr marL="0" algn="l" defTabSz="914400" rtl="0" eaLnBrk="1" latinLnBrk="0" hangingPunct="1">
                        <a:spcAft>
                          <a:spcPts val="0"/>
                        </a:spcAft>
                      </a:pPr>
                      <a:r>
                        <a:rPr lang="en-GB" sz="2000" b="1" kern="1200" dirty="0">
                          <a:solidFill>
                            <a:schemeClr val="lt1"/>
                          </a:solidFill>
                          <a:effectLst/>
                          <a:latin typeface="+mn-lt"/>
                          <a:ea typeface="+mn-ea"/>
                          <a:cs typeface="+mn-cs"/>
                        </a:rPr>
                        <a:t>Good field region (mm)</a:t>
                      </a:r>
                      <a:endParaRPr lang="zh-CN" sz="2000" b="1" kern="1200" dirty="0">
                        <a:solidFill>
                          <a:schemeClr val="lt1"/>
                        </a:solidFill>
                        <a:effectLst/>
                        <a:latin typeface="+mn-lt"/>
                        <a:ea typeface="+mn-ea"/>
                        <a:cs typeface="+mn-cs"/>
                      </a:endParaRPr>
                    </a:p>
                  </a:txBody>
                  <a:tcPr marL="8255" marR="8255" marT="8255" marB="0" anchor="ctr">
                    <a:solidFill>
                      <a:schemeClr val="accent1"/>
                    </a:solidFill>
                  </a:tcPr>
                </a:tc>
                <a:tc>
                  <a:txBody>
                    <a:bodyPr/>
                    <a:lstStyle/>
                    <a:p>
                      <a:pPr marL="0" algn="ctr" defTabSz="914400" rtl="0" eaLnBrk="1" latinLnBrk="0" hangingPunct="1">
                        <a:spcAft>
                          <a:spcPts val="0"/>
                        </a:spcAft>
                      </a:pPr>
                      <a:r>
                        <a:rPr lang="en-GB" altLang="zh-CN" sz="2000" kern="1200" dirty="0" smtClean="0">
                          <a:solidFill>
                            <a:schemeClr val="dk1"/>
                          </a:solidFill>
                          <a:effectLst/>
                          <a:latin typeface="+mn-lt"/>
                          <a:ea typeface="+mn-ea"/>
                          <a:cs typeface="+mn-cs"/>
                        </a:rPr>
                        <a:t>55</a:t>
                      </a:r>
                      <a:endParaRPr lang="zh-CN" sz="2000" kern="1200" dirty="0">
                        <a:solidFill>
                          <a:schemeClr val="dk1"/>
                        </a:solidFill>
                        <a:effectLst/>
                        <a:latin typeface="+mn-lt"/>
                        <a:ea typeface="+mn-ea"/>
                        <a:cs typeface="+mn-cs"/>
                      </a:endParaRPr>
                    </a:p>
                  </a:txBody>
                  <a:tcPr marL="8255" marR="8255" marT="8255" marB="0" anchor="ctr"/>
                </a:tc>
              </a:tr>
              <a:tr h="303460">
                <a:tc>
                  <a:txBody>
                    <a:bodyPr/>
                    <a:lstStyle/>
                    <a:p>
                      <a:pPr>
                        <a:spcAft>
                          <a:spcPts val="0"/>
                        </a:spcAft>
                      </a:pPr>
                      <a:r>
                        <a:rPr lang="en-GB" sz="2000" dirty="0">
                          <a:effectLst/>
                        </a:rPr>
                        <a:t>Maximum field (</a:t>
                      </a:r>
                      <a:r>
                        <a:rPr lang="en-GB" sz="2000" dirty="0" err="1">
                          <a:effectLst/>
                        </a:rPr>
                        <a:t>Gs</a:t>
                      </a:r>
                      <a:r>
                        <a:rPr lang="en-GB" sz="2000" dirty="0">
                          <a:effectLst/>
                        </a:rPr>
                        <a:t>)</a:t>
                      </a:r>
                      <a:endParaRPr lang="zh-CN" sz="2000" dirty="0">
                        <a:effectLst/>
                        <a:latin typeface="Times New Roman"/>
                        <a:ea typeface="MS Mincho"/>
                        <a:cs typeface="Times New Roman"/>
                      </a:endParaRPr>
                    </a:p>
                  </a:txBody>
                  <a:tcPr marL="8255" marR="8255" marT="8255" marB="0" anchor="ctr"/>
                </a:tc>
                <a:tc>
                  <a:txBody>
                    <a:bodyPr/>
                    <a:lstStyle/>
                    <a:p>
                      <a:pPr algn="ctr">
                        <a:spcAft>
                          <a:spcPts val="0"/>
                        </a:spcAft>
                      </a:pPr>
                      <a:r>
                        <a:rPr lang="en-GB" altLang="zh-CN" sz="2000" dirty="0" smtClean="0">
                          <a:effectLst/>
                          <a:latin typeface="+mn-lt"/>
                          <a:ea typeface="+mn-ea"/>
                          <a:cs typeface="+mn-cs"/>
                        </a:rPr>
                        <a:t>338</a:t>
                      </a:r>
                      <a:endParaRPr lang="zh-CN" sz="2000" dirty="0">
                        <a:effectLst/>
                        <a:latin typeface="Times New Roman"/>
                        <a:ea typeface="MS Mincho"/>
                        <a:cs typeface="Times New Roman"/>
                      </a:endParaRPr>
                    </a:p>
                  </a:txBody>
                  <a:tcPr marL="8255" marR="8255" marT="8255" marB="0" anchor="ctr"/>
                </a:tc>
                <a:tc>
                  <a:txBody>
                    <a:bodyPr/>
                    <a:lstStyle/>
                    <a:p>
                      <a:pPr marL="0" algn="l" defTabSz="914400" rtl="0" eaLnBrk="1" latinLnBrk="0" hangingPunct="1">
                        <a:spcAft>
                          <a:spcPts val="0"/>
                        </a:spcAft>
                      </a:pPr>
                      <a:r>
                        <a:rPr lang="en-GB" sz="2000" b="1" kern="1200" dirty="0">
                          <a:solidFill>
                            <a:schemeClr val="lt1"/>
                          </a:solidFill>
                          <a:effectLst/>
                          <a:latin typeface="+mn-lt"/>
                          <a:ea typeface="+mn-ea"/>
                          <a:cs typeface="+mn-cs"/>
                        </a:rPr>
                        <a:t>Field uniformity</a:t>
                      </a:r>
                      <a:endParaRPr lang="zh-CN" sz="2000" b="1" kern="1200" dirty="0">
                        <a:solidFill>
                          <a:schemeClr val="lt1"/>
                        </a:solidFill>
                        <a:effectLst/>
                        <a:latin typeface="+mn-lt"/>
                        <a:ea typeface="+mn-ea"/>
                        <a:cs typeface="+mn-cs"/>
                      </a:endParaRPr>
                    </a:p>
                  </a:txBody>
                  <a:tcPr marL="8255" marR="8255" marT="8255" marB="0" anchor="ctr">
                    <a:solidFill>
                      <a:schemeClr val="accent1"/>
                    </a:solidFill>
                  </a:tcPr>
                </a:tc>
                <a:tc>
                  <a:txBody>
                    <a:bodyPr/>
                    <a:lstStyle/>
                    <a:p>
                      <a:pPr algn="ctr">
                        <a:spcAft>
                          <a:spcPts val="0"/>
                        </a:spcAft>
                      </a:pPr>
                      <a:r>
                        <a:rPr lang="en-GB" sz="2000" dirty="0">
                          <a:effectLst/>
                        </a:rPr>
                        <a:t>0.1%</a:t>
                      </a:r>
                      <a:endParaRPr lang="zh-CN" sz="2000" dirty="0">
                        <a:effectLst/>
                        <a:latin typeface="Times New Roman"/>
                        <a:ea typeface="MS Mincho"/>
                        <a:cs typeface="Times New Roman"/>
                      </a:endParaRPr>
                    </a:p>
                  </a:txBody>
                  <a:tcPr marL="8255" marR="8255" marT="8255" marB="0" anchor="ctr"/>
                </a:tc>
              </a:tr>
              <a:tr h="303460">
                <a:tc>
                  <a:txBody>
                    <a:bodyPr/>
                    <a:lstStyle/>
                    <a:p>
                      <a:pPr>
                        <a:spcAft>
                          <a:spcPts val="0"/>
                        </a:spcAft>
                      </a:pPr>
                      <a:r>
                        <a:rPr lang="en-GB" sz="2000" dirty="0">
                          <a:effectLst/>
                        </a:rPr>
                        <a:t>Gap (mm)</a:t>
                      </a:r>
                      <a:endParaRPr lang="zh-CN" sz="2000" dirty="0">
                        <a:effectLst/>
                        <a:latin typeface="Times New Roman"/>
                        <a:ea typeface="MS Mincho"/>
                        <a:cs typeface="Times New Roman"/>
                      </a:endParaRPr>
                    </a:p>
                  </a:txBody>
                  <a:tcPr marL="8255" marR="8255" marT="8255" marB="0" anchor="ctr"/>
                </a:tc>
                <a:tc>
                  <a:txBody>
                    <a:bodyPr/>
                    <a:lstStyle/>
                    <a:p>
                      <a:pPr algn="ctr">
                        <a:spcAft>
                          <a:spcPts val="0"/>
                        </a:spcAft>
                      </a:pPr>
                      <a:r>
                        <a:rPr lang="en-GB" altLang="zh-CN" sz="2000" dirty="0" smtClean="0">
                          <a:effectLst/>
                          <a:latin typeface="+mn-lt"/>
                          <a:ea typeface="+mn-ea"/>
                          <a:cs typeface="+mn-cs"/>
                        </a:rPr>
                        <a:t>63</a:t>
                      </a:r>
                      <a:endParaRPr lang="zh-CN" sz="2000" dirty="0">
                        <a:effectLst/>
                        <a:latin typeface="Times New Roman"/>
                        <a:ea typeface="MS Mincho"/>
                        <a:cs typeface="Times New Roman"/>
                      </a:endParaRPr>
                    </a:p>
                  </a:txBody>
                  <a:tcPr marL="8255" marR="8255" marT="8255" marB="0" anchor="ctr"/>
                </a:tc>
                <a:tc>
                  <a:txBody>
                    <a:bodyPr/>
                    <a:lstStyle/>
                    <a:p>
                      <a:pPr marL="0" algn="l" defTabSz="914400" rtl="0" eaLnBrk="1" latinLnBrk="0" hangingPunct="1">
                        <a:spcAft>
                          <a:spcPts val="0"/>
                        </a:spcAft>
                      </a:pPr>
                      <a:r>
                        <a:rPr lang="en-US" altLang="zh-CN" sz="2000" b="1" kern="1200" dirty="0" smtClean="0">
                          <a:solidFill>
                            <a:schemeClr val="lt1"/>
                          </a:solidFill>
                          <a:effectLst/>
                          <a:latin typeface="+mn-lt"/>
                          <a:ea typeface="+mn-ea"/>
                          <a:cs typeface="+mn-cs"/>
                        </a:rPr>
                        <a:t>Field reproducibility</a:t>
                      </a:r>
                      <a:endParaRPr lang="zh-CN" sz="2000" b="1" kern="1200" dirty="0">
                        <a:solidFill>
                          <a:schemeClr val="lt1"/>
                        </a:solidFill>
                        <a:effectLst/>
                        <a:latin typeface="+mn-lt"/>
                        <a:ea typeface="+mn-ea"/>
                        <a:cs typeface="+mn-cs"/>
                      </a:endParaRPr>
                    </a:p>
                  </a:txBody>
                  <a:tcPr marL="8255" marR="8255" marT="8255" marB="0" anchor="ctr">
                    <a:solidFill>
                      <a:schemeClr val="accent1"/>
                    </a:solidFill>
                  </a:tcPr>
                </a:tc>
                <a:tc>
                  <a:txBody>
                    <a:bodyPr/>
                    <a:lstStyle/>
                    <a:p>
                      <a:pPr algn="ctr">
                        <a:spcAft>
                          <a:spcPts val="0"/>
                        </a:spcAft>
                      </a:pPr>
                      <a:r>
                        <a:rPr lang="en-US" altLang="zh-CN" sz="2000" dirty="0" smtClean="0">
                          <a:effectLst/>
                          <a:latin typeface="Times New Roman"/>
                          <a:ea typeface="MS Mincho"/>
                          <a:cs typeface="Times New Roman"/>
                        </a:rPr>
                        <a:t>0.05%</a:t>
                      </a:r>
                      <a:endParaRPr lang="zh-CN" sz="2000" dirty="0">
                        <a:effectLst/>
                        <a:latin typeface="Times New Roman"/>
                        <a:ea typeface="MS Mincho"/>
                        <a:cs typeface="Times New Roman"/>
                      </a:endParaRPr>
                    </a:p>
                  </a:txBody>
                  <a:tcPr marL="8255" marR="8255" marT="8255" marB="0" anchor="ctr"/>
                </a:tc>
              </a:tr>
            </a:tbl>
          </a:graphicData>
        </a:graphic>
      </p:graphicFrame>
      <p:sp>
        <p:nvSpPr>
          <p:cNvPr id="14" name="Rectangle 8"/>
          <p:cNvSpPr>
            <a:spLocks noChangeArrowheads="1"/>
          </p:cNvSpPr>
          <p:nvPr/>
        </p:nvSpPr>
        <p:spPr bwMode="auto">
          <a:xfrm>
            <a:off x="1265379" y="4721638"/>
            <a:ext cx="9732513" cy="1938992"/>
          </a:xfrm>
          <a:prstGeom prst="rect">
            <a:avLst/>
          </a:prstGeom>
          <a:noFill/>
          <a:ln w="9525">
            <a:noFill/>
            <a:miter lim="800000"/>
            <a:headEnd/>
            <a:tailEnd/>
          </a:ln>
        </p:spPr>
        <p:txBody>
          <a:bodyPr wrap="square" anchor="ctr">
            <a:spAutoFit/>
          </a:bodyPr>
          <a:lstStyle/>
          <a:p>
            <a:pPr algn="just">
              <a:spcBef>
                <a:spcPts val="1200"/>
              </a:spcBef>
              <a:buClr>
                <a:srgbClr val="FF0000"/>
              </a:buClr>
            </a:pPr>
            <a:r>
              <a:rPr lang="en-US" altLang="zh-CN" sz="2400" b="1" dirty="0" smtClean="0">
                <a:solidFill>
                  <a:srgbClr val="0000FF"/>
                </a:solidFill>
              </a:rPr>
              <a:t>In the past years, two </a:t>
            </a:r>
            <a:r>
              <a:rPr lang="en-US" altLang="zh-CN" sz="2400" b="1" dirty="0" smtClean="0">
                <a:solidFill>
                  <a:srgbClr val="0000FF"/>
                </a:solidFill>
              </a:rPr>
              <a:t>kinds of the subscale prototype magnet with and without iron cores </a:t>
            </a:r>
            <a:r>
              <a:rPr lang="en-US" altLang="zh-CN" sz="2400" b="1" dirty="0">
                <a:solidFill>
                  <a:srgbClr val="0000FF"/>
                </a:solidFill>
              </a:rPr>
              <a:t>have been </a:t>
            </a:r>
            <a:r>
              <a:rPr lang="en-US" altLang="zh-CN" sz="2400" b="1" dirty="0" smtClean="0">
                <a:solidFill>
                  <a:srgbClr val="0000FF"/>
                </a:solidFill>
              </a:rPr>
              <a:t>designed </a:t>
            </a:r>
            <a:r>
              <a:rPr lang="en-US" altLang="zh-CN" sz="2400" b="1" dirty="0">
                <a:solidFill>
                  <a:srgbClr val="0000FF"/>
                </a:solidFill>
              </a:rPr>
              <a:t>and </a:t>
            </a:r>
            <a:r>
              <a:rPr lang="en-US" altLang="zh-CN" sz="2400" b="1" dirty="0" smtClean="0">
                <a:solidFill>
                  <a:srgbClr val="0000FF"/>
                </a:solidFill>
              </a:rPr>
              <a:t>developed.</a:t>
            </a:r>
            <a:r>
              <a:rPr lang="en-GB" altLang="zh-CN" sz="2400" b="1" dirty="0">
                <a:solidFill>
                  <a:srgbClr val="0000FF"/>
                </a:solidFill>
              </a:rPr>
              <a:t> </a:t>
            </a:r>
            <a:r>
              <a:rPr lang="en-GB" altLang="zh-CN" sz="2400" b="1" dirty="0" smtClean="0">
                <a:solidFill>
                  <a:srgbClr val="0000FF"/>
                </a:solidFill>
              </a:rPr>
              <a:t>The low field performance </a:t>
            </a:r>
            <a:r>
              <a:rPr lang="en-GB" altLang="zh-CN" sz="2400" b="1" dirty="0" smtClean="0">
                <a:solidFill>
                  <a:srgbClr val="0000FF"/>
                </a:solidFill>
              </a:rPr>
              <a:t>of the </a:t>
            </a:r>
            <a:r>
              <a:rPr lang="en-GB" altLang="zh-CN" sz="2400" b="1" dirty="0" smtClean="0">
                <a:solidFill>
                  <a:srgbClr val="0000FF"/>
                </a:solidFill>
              </a:rPr>
              <a:t>magnet without iron cores could meet </a:t>
            </a:r>
            <a:r>
              <a:rPr lang="en-GB" altLang="zh-CN" sz="2400" b="1" dirty="0" smtClean="0">
                <a:solidFill>
                  <a:srgbClr val="0000FF"/>
                </a:solidFill>
              </a:rPr>
              <a:t>the </a:t>
            </a:r>
            <a:r>
              <a:rPr lang="en-GB" altLang="zh-CN" sz="2400" b="1" dirty="0" smtClean="0">
                <a:solidFill>
                  <a:srgbClr val="0000FF"/>
                </a:solidFill>
              </a:rPr>
              <a:t>requirements whereas the magnet with iron cores could not due to remnant field</a:t>
            </a:r>
            <a:r>
              <a:rPr lang="en-GB" altLang="zh-CN" sz="2400" b="1" dirty="0" smtClean="0">
                <a:solidFill>
                  <a:srgbClr val="0000FF"/>
                </a:solidFill>
              </a:rPr>
              <a:t>.</a:t>
            </a:r>
            <a:endParaRPr lang="en-GB" altLang="zh-CN" sz="2400" b="1" dirty="0">
              <a:solidFill>
                <a:srgbClr val="0000FF"/>
              </a:solidFill>
            </a:endParaRPr>
          </a:p>
        </p:txBody>
      </p:sp>
      <p:sp>
        <p:nvSpPr>
          <p:cNvPr id="16" name="Rectangle 2"/>
          <p:cNvSpPr txBox="1">
            <a:spLocks noChangeArrowheads="1"/>
          </p:cNvSpPr>
          <p:nvPr/>
        </p:nvSpPr>
        <p:spPr>
          <a:xfrm>
            <a:off x="1871124" y="908348"/>
            <a:ext cx="8437562" cy="647700"/>
          </a:xfrm>
          <a:prstGeom prst="rect">
            <a:avLst/>
          </a:prstGeom>
        </p:spPr>
        <p:txBody>
          <a:bodyPr vert="horz" lIns="91440" tIns="45720" rIns="91440" bIns="45720" rtlCol="0" anchor="ctr">
            <a:normAutofit/>
          </a:bodyPr>
          <a:lstStyle/>
          <a:p>
            <a:pPr algn="ctr">
              <a:spcBef>
                <a:spcPct val="0"/>
              </a:spcBef>
              <a:defRPr/>
            </a:pPr>
            <a:r>
              <a:rPr lang="en-US" altLang="zh-CN" sz="2400" b="1" dirty="0">
                <a:solidFill>
                  <a:srgbClr val="0000FF"/>
                </a:solidFill>
              </a:rPr>
              <a:t>Main Specifications of CEPCB dipole magnets</a:t>
            </a:r>
            <a:endParaRPr lang="en-US" altLang="zh-CN" sz="2400" b="1" dirty="0">
              <a:solidFill>
                <a:srgbClr val="0000FF"/>
              </a:solidFill>
            </a:endParaRPr>
          </a:p>
        </p:txBody>
      </p:sp>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9729" y="2744329"/>
            <a:ext cx="2656816" cy="2022543"/>
          </a:xfrm>
          <a:prstGeom prst="rect">
            <a:avLst/>
          </a:prstGeom>
        </p:spPr>
      </p:pic>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7406" y="2966578"/>
            <a:ext cx="2288942" cy="1672096"/>
          </a:xfrm>
          <a:prstGeom prst="rect">
            <a:avLst/>
          </a:prstGeom>
        </p:spPr>
      </p:pic>
      <p:pic>
        <p:nvPicPr>
          <p:cNvPr id="12" name="图片 11"/>
          <p:cNvPicPr>
            <a:picLocks noChangeAspect="1"/>
          </p:cNvPicPr>
          <p:nvPr/>
        </p:nvPicPr>
        <p:blipFill>
          <a:blip r:embed="rId4"/>
          <a:stretch>
            <a:fillRect/>
          </a:stretch>
        </p:blipFill>
        <p:spPr>
          <a:xfrm>
            <a:off x="8546726" y="2799304"/>
            <a:ext cx="2870398" cy="1761594"/>
          </a:xfrm>
          <a:prstGeom prst="rect">
            <a:avLst/>
          </a:prstGeom>
        </p:spPr>
      </p:pic>
      <p:pic>
        <p:nvPicPr>
          <p:cNvPr id="13" name="图片 12"/>
          <p:cNvPicPr>
            <a:picLocks noChangeAspect="1"/>
          </p:cNvPicPr>
          <p:nvPr/>
        </p:nvPicPr>
        <p:blipFill>
          <a:blip r:embed="rId5"/>
          <a:stretch>
            <a:fillRect/>
          </a:stretch>
        </p:blipFill>
        <p:spPr>
          <a:xfrm>
            <a:off x="3529076" y="2917065"/>
            <a:ext cx="2780861" cy="1657599"/>
          </a:xfrm>
          <a:prstGeom prst="rect">
            <a:avLst/>
          </a:prstGeom>
        </p:spPr>
      </p:pic>
      <p:sp>
        <p:nvSpPr>
          <p:cNvPr id="15" name="Line 3"/>
          <p:cNvSpPr>
            <a:spLocks noChangeShapeType="1"/>
          </p:cNvSpPr>
          <p:nvPr/>
        </p:nvSpPr>
        <p:spPr bwMode="auto">
          <a:xfrm flipV="1">
            <a:off x="-29980" y="914399"/>
            <a:ext cx="12221979" cy="7495"/>
          </a:xfrm>
          <a:prstGeom prst="line">
            <a:avLst/>
          </a:prstGeom>
          <a:noFill/>
          <a:ln w="76200">
            <a:solidFill>
              <a:srgbClr val="FFFF00"/>
            </a:solidFill>
            <a:round/>
            <a:headEnd/>
            <a:tailEnd/>
          </a:ln>
        </p:spPr>
        <p:txBody>
          <a:bodyPr/>
          <a:lstStyle/>
          <a:p>
            <a:endParaRPr lang="zh-CN" altLang="en-US"/>
          </a:p>
        </p:txBody>
      </p:sp>
    </p:spTree>
    <p:extLst>
      <p:ext uri="{BB962C8B-B14F-4D97-AF65-F5344CB8AC3E}">
        <p14:creationId xmlns:p14="http://schemas.microsoft.com/office/powerpoint/2010/main" val="1402603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8"/>
          <p:cNvSpPr>
            <a:spLocks noChangeArrowheads="1"/>
          </p:cNvSpPr>
          <p:nvPr/>
        </p:nvSpPr>
        <p:spPr bwMode="auto">
          <a:xfrm>
            <a:off x="865050" y="843037"/>
            <a:ext cx="10731069" cy="1569660"/>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400" b="1" dirty="0">
                <a:solidFill>
                  <a:srgbClr val="0000FF"/>
                </a:solidFill>
              </a:rPr>
              <a:t>In order to reduce the influence of the remnant field on the field quality, the subscale prototype dipole </a:t>
            </a:r>
            <a:r>
              <a:rPr lang="en-US" altLang="zh-CN" sz="2400" b="1" dirty="0">
                <a:solidFill>
                  <a:srgbClr val="0000FF"/>
                </a:solidFill>
              </a:rPr>
              <a:t>magnet with iron cores </a:t>
            </a:r>
            <a:r>
              <a:rPr lang="en-US" altLang="zh-CN" sz="2400" b="1" dirty="0">
                <a:solidFill>
                  <a:srgbClr val="0000FF"/>
                </a:solidFill>
              </a:rPr>
              <a:t>was de-assembled and the holes of its laminations were reproduced. It </a:t>
            </a:r>
            <a:r>
              <a:rPr lang="en-US" altLang="zh-CN" sz="2400" b="1" dirty="0">
                <a:solidFill>
                  <a:srgbClr val="0000FF"/>
                </a:solidFill>
              </a:rPr>
              <a:t>was </a:t>
            </a:r>
            <a:r>
              <a:rPr lang="en-US" altLang="zh-CN" sz="2400" b="1" dirty="0">
                <a:solidFill>
                  <a:srgbClr val="0000FF"/>
                </a:solidFill>
              </a:rPr>
              <a:t>expected that the remnant field in the pole areas could be made uniform. </a:t>
            </a: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638231" y="2459452"/>
            <a:ext cx="2818834" cy="2062299"/>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3780" y="4587459"/>
            <a:ext cx="2741410" cy="2056057"/>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66147" y="2412697"/>
            <a:ext cx="2818686" cy="2145769"/>
          </a:xfrm>
          <a:prstGeom prst="rect">
            <a:avLst/>
          </a:prstGeom>
        </p:spPr>
      </p:pic>
      <p:sp>
        <p:nvSpPr>
          <p:cNvPr id="14" name="右箭头 13"/>
          <p:cNvSpPr/>
          <p:nvPr/>
        </p:nvSpPr>
        <p:spPr>
          <a:xfrm>
            <a:off x="5567342" y="3133971"/>
            <a:ext cx="888380" cy="6297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pic>
        <p:nvPicPr>
          <p:cNvPr id="4" name="图片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03401" y="4587459"/>
            <a:ext cx="3488493" cy="1983510"/>
          </a:xfrm>
          <a:prstGeom prst="rect">
            <a:avLst/>
          </a:prstGeom>
        </p:spPr>
      </p:pic>
      <p:sp>
        <p:nvSpPr>
          <p:cNvPr id="12" name="Rectangle 4"/>
          <p:cNvSpPr txBox="1">
            <a:spLocks noChangeArrowheads="1"/>
          </p:cNvSpPr>
          <p:nvPr/>
        </p:nvSpPr>
        <p:spPr>
          <a:xfrm>
            <a:off x="777609" y="137155"/>
            <a:ext cx="10818510"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a:solidFill>
                  <a:srgbClr val="FF0000"/>
                </a:solidFill>
                <a:ea typeface="华文楷体"/>
                <a:cs typeface="Times New Roman" pitchFamily="18" charset="0"/>
              </a:rPr>
              <a:t>Modification of the subscale prototype magnet with iron cores</a:t>
            </a:r>
            <a:endParaRPr lang="en-US" altLang="zh-CN" b="1" dirty="0">
              <a:solidFill>
                <a:srgbClr val="FF0000"/>
              </a:solidFill>
              <a:ea typeface="华文楷体"/>
              <a:cs typeface="Times New Roman" pitchFamily="18" charset="0"/>
            </a:endParaRPr>
          </a:p>
        </p:txBody>
      </p:sp>
      <p:sp>
        <p:nvSpPr>
          <p:cNvPr id="11" name="Line 3"/>
          <p:cNvSpPr>
            <a:spLocks noChangeShapeType="1"/>
          </p:cNvSpPr>
          <p:nvPr/>
        </p:nvSpPr>
        <p:spPr bwMode="auto">
          <a:xfrm flipV="1">
            <a:off x="-29979" y="723529"/>
            <a:ext cx="12221979" cy="7495"/>
          </a:xfrm>
          <a:prstGeom prst="line">
            <a:avLst/>
          </a:prstGeom>
          <a:noFill/>
          <a:ln w="76200">
            <a:solidFill>
              <a:srgbClr val="FFFF00"/>
            </a:solidFill>
            <a:round/>
            <a:headEnd/>
            <a:tailEnd/>
          </a:ln>
        </p:spPr>
        <p:txBody>
          <a:bodyPr/>
          <a:lstStyle/>
          <a:p>
            <a:endParaRPr lang="zh-CN" altLang="en-US"/>
          </a:p>
        </p:txBody>
      </p:sp>
    </p:spTree>
    <p:extLst>
      <p:ext uri="{BB962C8B-B14F-4D97-AF65-F5344CB8AC3E}">
        <p14:creationId xmlns:p14="http://schemas.microsoft.com/office/powerpoint/2010/main" val="30965248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8"/>
          <p:cNvSpPr>
            <a:spLocks noChangeArrowheads="1"/>
          </p:cNvSpPr>
          <p:nvPr/>
        </p:nvSpPr>
        <p:spPr bwMode="auto">
          <a:xfrm>
            <a:off x="995580" y="947762"/>
            <a:ext cx="10382568" cy="1692771"/>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600" b="1" dirty="0" smtClean="0">
                <a:solidFill>
                  <a:srgbClr val="0000FF"/>
                </a:solidFill>
                <a:ea typeface="华文楷体"/>
                <a:cs typeface="Times New Roman" pitchFamily="18" charset="0"/>
              </a:rPr>
              <a:t>For comparison, </a:t>
            </a:r>
            <a:r>
              <a:rPr lang="en-US" altLang="zh-CN" sz="2600" b="1" dirty="0" smtClean="0">
                <a:solidFill>
                  <a:srgbClr val="0000FF"/>
                </a:solidFill>
                <a:ea typeface="华文楷体"/>
                <a:cs typeface="Times New Roman" pitchFamily="18" charset="0"/>
              </a:rPr>
              <a:t>one</a:t>
            </a:r>
            <a:r>
              <a:rPr lang="en-US" altLang="zh-CN" sz="2600" b="1" dirty="0" smtClean="0">
                <a:solidFill>
                  <a:srgbClr val="0000FF"/>
                </a:solidFill>
                <a:ea typeface="华文楷体"/>
                <a:cs typeface="Times New Roman" pitchFamily="18" charset="0"/>
              </a:rPr>
              <a:t> </a:t>
            </a:r>
            <a:r>
              <a:rPr lang="en-US" altLang="zh-CN" sz="2600" b="1" dirty="0" smtClean="0">
                <a:solidFill>
                  <a:srgbClr val="0000FF"/>
                </a:solidFill>
                <a:ea typeface="华文楷体"/>
                <a:cs typeface="Times New Roman" pitchFamily="18" charset="0"/>
              </a:rPr>
              <a:t>half </a:t>
            </a:r>
            <a:r>
              <a:rPr lang="en-US" altLang="zh-CN" sz="2600" b="1" dirty="0" smtClean="0">
                <a:solidFill>
                  <a:srgbClr val="0000FF"/>
                </a:solidFill>
                <a:ea typeface="华文楷体"/>
                <a:cs typeface="Times New Roman" pitchFamily="18" charset="0"/>
              </a:rPr>
              <a:t>magnet </a:t>
            </a:r>
            <a:r>
              <a:rPr lang="en-US" altLang="zh-CN" sz="2600" b="1" dirty="0" smtClean="0">
                <a:solidFill>
                  <a:srgbClr val="0000FF"/>
                </a:solidFill>
                <a:ea typeface="华文楷体"/>
                <a:cs typeface="Times New Roman" pitchFamily="18" charset="0"/>
              </a:rPr>
              <a:t>is made by the lamination </a:t>
            </a:r>
            <a:r>
              <a:rPr lang="en-US" altLang="zh-CN" sz="2600" b="1" dirty="0" smtClean="0">
                <a:solidFill>
                  <a:srgbClr val="0000FF"/>
                </a:solidFill>
                <a:ea typeface="华文楷体"/>
                <a:cs typeface="Times New Roman" pitchFamily="18" charset="0"/>
              </a:rPr>
              <a:t>with </a:t>
            </a:r>
            <a:r>
              <a:rPr lang="en-US" altLang="zh-CN" sz="2600" b="1" dirty="0" smtClean="0">
                <a:solidFill>
                  <a:srgbClr val="0000FF"/>
                </a:solidFill>
                <a:ea typeface="华文楷体"/>
                <a:cs typeface="Times New Roman" pitchFamily="18" charset="0"/>
              </a:rPr>
              <a:t>pole square </a:t>
            </a:r>
            <a:r>
              <a:rPr lang="en-US" altLang="zh-CN" sz="2600" b="1" dirty="0" smtClean="0">
                <a:solidFill>
                  <a:srgbClr val="0000FF"/>
                </a:solidFill>
                <a:ea typeface="华文楷体"/>
                <a:cs typeface="Times New Roman" pitchFamily="18" charset="0"/>
              </a:rPr>
              <a:t>holes, the other half is made </a:t>
            </a:r>
            <a:r>
              <a:rPr lang="en-US" altLang="zh-CN" sz="2600" b="1" dirty="0" smtClean="0">
                <a:solidFill>
                  <a:srgbClr val="0000FF"/>
                </a:solidFill>
                <a:ea typeface="华文楷体"/>
                <a:cs typeface="Times New Roman" pitchFamily="18" charset="0"/>
              </a:rPr>
              <a:t>by </a:t>
            </a:r>
            <a:r>
              <a:rPr lang="en-US" altLang="zh-CN" sz="2600" b="1" dirty="0">
                <a:solidFill>
                  <a:srgbClr val="0000FF"/>
                </a:solidFill>
                <a:ea typeface="华文楷体"/>
                <a:cs typeface="Times New Roman" pitchFamily="18" charset="0"/>
              </a:rPr>
              <a:t>the lamination without </a:t>
            </a:r>
            <a:r>
              <a:rPr lang="en-US" altLang="zh-CN" sz="2600" b="1" dirty="0" smtClean="0">
                <a:solidFill>
                  <a:srgbClr val="0000FF"/>
                </a:solidFill>
                <a:ea typeface="华文楷体"/>
                <a:cs typeface="Times New Roman" pitchFamily="18" charset="0"/>
              </a:rPr>
              <a:t>square </a:t>
            </a:r>
            <a:r>
              <a:rPr lang="en-US" altLang="zh-CN" sz="2600" b="1" dirty="0">
                <a:solidFill>
                  <a:srgbClr val="0000FF"/>
                </a:solidFill>
                <a:ea typeface="华文楷体"/>
                <a:cs typeface="Times New Roman" pitchFamily="18" charset="0"/>
              </a:rPr>
              <a:t>holes. </a:t>
            </a:r>
            <a:r>
              <a:rPr lang="en-US" altLang="zh-CN" sz="2600" b="1" dirty="0" smtClean="0">
                <a:solidFill>
                  <a:srgbClr val="0000FF"/>
                </a:solidFill>
                <a:ea typeface="华文楷体"/>
                <a:cs typeface="Times New Roman" pitchFamily="18" charset="0"/>
              </a:rPr>
              <a:t>When the magnet was modified, </a:t>
            </a:r>
            <a:r>
              <a:rPr lang="en-US" altLang="zh-CN" sz="2600" b="1" dirty="0" smtClean="0">
                <a:solidFill>
                  <a:srgbClr val="0000FF"/>
                </a:solidFill>
                <a:ea typeface="华文楷体"/>
                <a:cs typeface="Times New Roman" pitchFamily="18" charset="0"/>
              </a:rPr>
              <a:t>the </a:t>
            </a:r>
            <a:r>
              <a:rPr lang="en-US" altLang="zh-CN" sz="2600" b="1" dirty="0" smtClean="0">
                <a:solidFill>
                  <a:srgbClr val="0000FF"/>
                </a:solidFill>
                <a:ea typeface="华文楷体"/>
                <a:cs typeface="Times New Roman" pitchFamily="18" charset="0"/>
              </a:rPr>
              <a:t>half magnet </a:t>
            </a:r>
            <a:r>
              <a:rPr lang="en-US" altLang="zh-CN" sz="2600" b="1" dirty="0" smtClean="0">
                <a:solidFill>
                  <a:srgbClr val="0000FF"/>
                </a:solidFill>
                <a:ea typeface="华文楷体"/>
                <a:cs typeface="Times New Roman" pitchFamily="18" charset="0"/>
              </a:rPr>
              <a:t>without </a:t>
            </a:r>
            <a:r>
              <a:rPr lang="en-US" altLang="zh-CN" sz="2600" b="1" dirty="0" smtClean="0">
                <a:solidFill>
                  <a:srgbClr val="0000FF"/>
                </a:solidFill>
                <a:ea typeface="华文楷体"/>
                <a:cs typeface="Times New Roman" pitchFamily="18" charset="0"/>
              </a:rPr>
              <a:t>square holes </a:t>
            </a:r>
            <a:r>
              <a:rPr lang="en-US" altLang="zh-CN" sz="2600" b="1" dirty="0" smtClean="0">
                <a:solidFill>
                  <a:srgbClr val="0000FF"/>
                </a:solidFill>
                <a:ea typeface="华文楷体"/>
                <a:cs typeface="Times New Roman" pitchFamily="18" charset="0"/>
              </a:rPr>
              <a:t>did </a:t>
            </a:r>
            <a:r>
              <a:rPr lang="en-US" altLang="zh-CN" sz="2600" b="1" dirty="0" smtClean="0">
                <a:solidFill>
                  <a:srgbClr val="0000FF"/>
                </a:solidFill>
                <a:ea typeface="华文楷体"/>
                <a:cs typeface="Times New Roman" pitchFamily="18" charset="0"/>
              </a:rPr>
              <a:t>not change. </a:t>
            </a:r>
          </a:p>
        </p:txBody>
      </p:sp>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89177" y="2640534"/>
            <a:ext cx="4514014" cy="3385511"/>
          </a:xfrm>
          <a:prstGeom prst="rect">
            <a:avLst/>
          </a:prstGeom>
        </p:spPr>
      </p:pic>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6922252" y="2076281"/>
            <a:ext cx="3385512" cy="4514016"/>
          </a:xfrm>
          <a:prstGeom prst="rect">
            <a:avLst/>
          </a:prstGeom>
        </p:spPr>
      </p:pic>
      <p:sp>
        <p:nvSpPr>
          <p:cNvPr id="12" name="Rectangle 4"/>
          <p:cNvSpPr txBox="1">
            <a:spLocks noChangeArrowheads="1"/>
          </p:cNvSpPr>
          <p:nvPr/>
        </p:nvSpPr>
        <p:spPr>
          <a:xfrm>
            <a:off x="777609" y="137155"/>
            <a:ext cx="10818510"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a:solidFill>
                  <a:srgbClr val="FF0000"/>
                </a:solidFill>
                <a:ea typeface="华文楷体"/>
                <a:cs typeface="Times New Roman" pitchFamily="18" charset="0"/>
              </a:rPr>
              <a:t>Modification of the subscale prototype magnet with iron cores</a:t>
            </a:r>
            <a:endParaRPr lang="en-US" altLang="zh-CN" b="1" dirty="0">
              <a:solidFill>
                <a:srgbClr val="FF0000"/>
              </a:solidFill>
              <a:ea typeface="华文楷体"/>
              <a:cs typeface="Times New Roman" pitchFamily="18" charset="0"/>
            </a:endParaRPr>
          </a:p>
        </p:txBody>
      </p:sp>
      <p:sp>
        <p:nvSpPr>
          <p:cNvPr id="13" name="Line 3"/>
          <p:cNvSpPr>
            <a:spLocks noChangeShapeType="1"/>
          </p:cNvSpPr>
          <p:nvPr/>
        </p:nvSpPr>
        <p:spPr bwMode="auto">
          <a:xfrm flipV="1">
            <a:off x="-29979" y="723529"/>
            <a:ext cx="12221979" cy="7495"/>
          </a:xfrm>
          <a:prstGeom prst="line">
            <a:avLst/>
          </a:prstGeom>
          <a:noFill/>
          <a:ln w="76200">
            <a:solidFill>
              <a:srgbClr val="FFFF00"/>
            </a:solidFill>
            <a:round/>
            <a:headEnd/>
            <a:tailEnd/>
          </a:ln>
        </p:spPr>
        <p:txBody>
          <a:bodyPr/>
          <a:lstStyle/>
          <a:p>
            <a:endParaRPr lang="zh-CN" altLang="en-US"/>
          </a:p>
        </p:txBody>
      </p:sp>
    </p:spTree>
    <p:extLst>
      <p:ext uri="{BB962C8B-B14F-4D97-AF65-F5344CB8AC3E}">
        <p14:creationId xmlns:p14="http://schemas.microsoft.com/office/powerpoint/2010/main" val="12826095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8"/>
          <p:cNvSpPr>
            <a:spLocks noChangeArrowheads="1"/>
          </p:cNvSpPr>
          <p:nvPr/>
        </p:nvSpPr>
        <p:spPr bwMode="auto">
          <a:xfrm>
            <a:off x="1232340" y="975300"/>
            <a:ext cx="9955252" cy="1685077"/>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400" b="1" dirty="0" smtClean="0">
                <a:solidFill>
                  <a:srgbClr val="0000FF"/>
                </a:solidFill>
                <a:ea typeface="华文楷体"/>
                <a:cs typeface="Times New Roman" pitchFamily="18" charset="0"/>
              </a:rPr>
              <a:t>The field measurement results show that the obvious modification of the magnet does not cause an obvious improvement on the low field quality. </a:t>
            </a:r>
          </a:p>
          <a:p>
            <a:pPr algn="just">
              <a:spcBef>
                <a:spcPts val="900"/>
              </a:spcBef>
              <a:buClr>
                <a:srgbClr val="FF0000"/>
              </a:buClr>
            </a:pPr>
            <a:r>
              <a:rPr lang="en-US" altLang="zh-CN" sz="2400" b="1" dirty="0" smtClean="0">
                <a:solidFill>
                  <a:srgbClr val="FF0000"/>
                </a:solidFill>
                <a:ea typeface="华文楷体"/>
                <a:cs typeface="Times New Roman" pitchFamily="18" charset="0"/>
              </a:rPr>
              <a:t>The uniformity of low field </a:t>
            </a:r>
            <a:r>
              <a:rPr lang="en-US" altLang="zh-CN" sz="2400" b="1" dirty="0" smtClean="0">
                <a:solidFill>
                  <a:srgbClr val="FF0000"/>
                </a:solidFill>
                <a:ea typeface="华文楷体"/>
                <a:cs typeface="Times New Roman" pitchFamily="18" charset="0"/>
              </a:rPr>
              <a:t>of 28 </a:t>
            </a:r>
            <a:r>
              <a:rPr lang="en-US" altLang="zh-CN" sz="2400" b="1" dirty="0" err="1" smtClean="0">
                <a:solidFill>
                  <a:srgbClr val="FF0000"/>
                </a:solidFill>
                <a:ea typeface="华文楷体"/>
                <a:cs typeface="Times New Roman" pitchFamily="18" charset="0"/>
              </a:rPr>
              <a:t>Gs</a:t>
            </a:r>
            <a:r>
              <a:rPr lang="en-US" altLang="zh-CN" sz="2400" b="1" dirty="0" smtClean="0">
                <a:solidFill>
                  <a:srgbClr val="FF0000"/>
                </a:solidFill>
                <a:ea typeface="华文楷体"/>
                <a:cs typeface="Times New Roman" pitchFamily="18" charset="0"/>
              </a:rPr>
              <a:t> for the half magnet with square holes </a:t>
            </a:r>
            <a:r>
              <a:rPr lang="en-US" altLang="zh-CN" sz="2400" b="1" dirty="0" smtClean="0">
                <a:solidFill>
                  <a:srgbClr val="FF0000"/>
                </a:solidFill>
                <a:ea typeface="华文楷体"/>
                <a:cs typeface="Times New Roman" pitchFamily="18" charset="0"/>
              </a:rPr>
              <a:t>becomes a little better, from 0.35% to 0.25%. </a:t>
            </a:r>
            <a:endParaRPr lang="en-US" altLang="zh-CN" sz="2400" b="1" dirty="0">
              <a:solidFill>
                <a:srgbClr val="FF0000"/>
              </a:solidFill>
              <a:ea typeface="华文楷体"/>
              <a:cs typeface="Times New Roman" pitchFamily="18" charset="0"/>
            </a:endParaRPr>
          </a:p>
        </p:txBody>
      </p:sp>
      <p:pic>
        <p:nvPicPr>
          <p:cNvPr id="15" name="图片 14"/>
          <p:cNvPicPr>
            <a:picLocks noChangeAspect="1"/>
          </p:cNvPicPr>
          <p:nvPr/>
        </p:nvPicPr>
        <p:blipFill>
          <a:blip r:embed="rId2"/>
          <a:stretch>
            <a:fillRect/>
          </a:stretch>
        </p:blipFill>
        <p:spPr>
          <a:xfrm>
            <a:off x="1060507" y="3233646"/>
            <a:ext cx="4877837" cy="2907552"/>
          </a:xfrm>
          <a:prstGeom prst="rect">
            <a:avLst/>
          </a:prstGeom>
        </p:spPr>
      </p:pic>
      <p:sp>
        <p:nvSpPr>
          <p:cNvPr id="18" name="右箭头 17"/>
          <p:cNvSpPr/>
          <p:nvPr/>
        </p:nvSpPr>
        <p:spPr>
          <a:xfrm>
            <a:off x="5494154" y="4605038"/>
            <a:ext cx="888380" cy="5131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pic>
        <p:nvPicPr>
          <p:cNvPr id="3" name="图片 2"/>
          <p:cNvPicPr>
            <a:picLocks noChangeAspect="1"/>
          </p:cNvPicPr>
          <p:nvPr/>
        </p:nvPicPr>
        <p:blipFill>
          <a:blip r:embed="rId3"/>
          <a:stretch>
            <a:fillRect/>
          </a:stretch>
        </p:blipFill>
        <p:spPr>
          <a:xfrm>
            <a:off x="6382534" y="3163674"/>
            <a:ext cx="4846297" cy="2977524"/>
          </a:xfrm>
          <a:prstGeom prst="rect">
            <a:avLst/>
          </a:prstGeom>
        </p:spPr>
      </p:pic>
      <p:sp>
        <p:nvSpPr>
          <p:cNvPr id="9" name="Rectangle 4"/>
          <p:cNvSpPr txBox="1">
            <a:spLocks noChangeArrowheads="1"/>
          </p:cNvSpPr>
          <p:nvPr/>
        </p:nvSpPr>
        <p:spPr>
          <a:xfrm>
            <a:off x="777609" y="137155"/>
            <a:ext cx="10818510"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a:solidFill>
                  <a:srgbClr val="FF0000"/>
                </a:solidFill>
                <a:ea typeface="华文楷体"/>
                <a:cs typeface="Times New Roman" pitchFamily="18" charset="0"/>
              </a:rPr>
              <a:t>Modification of the subscale prototype magnet with iron cores</a:t>
            </a:r>
            <a:endParaRPr lang="en-US" altLang="zh-CN" b="1" dirty="0">
              <a:solidFill>
                <a:srgbClr val="FF0000"/>
              </a:solidFill>
              <a:ea typeface="华文楷体"/>
              <a:cs typeface="Times New Roman" pitchFamily="18" charset="0"/>
            </a:endParaRPr>
          </a:p>
        </p:txBody>
      </p:sp>
      <p:sp>
        <p:nvSpPr>
          <p:cNvPr id="11" name="Line 3"/>
          <p:cNvSpPr>
            <a:spLocks noChangeShapeType="1"/>
          </p:cNvSpPr>
          <p:nvPr/>
        </p:nvSpPr>
        <p:spPr bwMode="auto">
          <a:xfrm flipV="1">
            <a:off x="-29979" y="723529"/>
            <a:ext cx="12221979" cy="7495"/>
          </a:xfrm>
          <a:prstGeom prst="line">
            <a:avLst/>
          </a:prstGeom>
          <a:noFill/>
          <a:ln w="76200">
            <a:solidFill>
              <a:srgbClr val="FFFF00"/>
            </a:solidFill>
            <a:round/>
            <a:headEnd/>
            <a:tailEnd/>
          </a:ln>
        </p:spPr>
        <p:txBody>
          <a:bodyPr/>
          <a:lstStyle/>
          <a:p>
            <a:endParaRPr lang="zh-CN" altLang="en-US"/>
          </a:p>
        </p:txBody>
      </p:sp>
    </p:spTree>
    <p:extLst>
      <p:ext uri="{BB962C8B-B14F-4D97-AF65-F5344CB8AC3E}">
        <p14:creationId xmlns:p14="http://schemas.microsoft.com/office/powerpoint/2010/main" val="3582321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8"/>
          <p:cNvSpPr>
            <a:spLocks noChangeArrowheads="1"/>
          </p:cNvSpPr>
          <p:nvPr/>
        </p:nvSpPr>
        <p:spPr bwMode="auto">
          <a:xfrm>
            <a:off x="777609" y="793800"/>
            <a:ext cx="10472509" cy="1569660"/>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400" b="1" dirty="0" smtClean="0">
                <a:solidFill>
                  <a:srgbClr val="0000FF"/>
                </a:solidFill>
                <a:ea typeface="华文楷体"/>
                <a:cs typeface="Times New Roman" pitchFamily="18" charset="0"/>
              </a:rPr>
              <a:t>Meanwhile, the </a:t>
            </a:r>
            <a:r>
              <a:rPr lang="en-US" altLang="zh-CN" sz="2400" b="1" dirty="0">
                <a:solidFill>
                  <a:srgbClr val="0000FF"/>
                </a:solidFill>
                <a:ea typeface="华文楷体"/>
                <a:cs typeface="Times New Roman" pitchFamily="18" charset="0"/>
              </a:rPr>
              <a:t>uniformity of the low field for the half magnet without square holes also becomes a little better, from 0.35% to 0.28%. </a:t>
            </a:r>
            <a:r>
              <a:rPr lang="en-US" altLang="zh-CN" sz="2400" b="1" dirty="0">
                <a:solidFill>
                  <a:srgbClr val="FF0000"/>
                </a:solidFill>
                <a:ea typeface="华文楷体"/>
                <a:cs typeface="Times New Roman" pitchFamily="18" charset="0"/>
              </a:rPr>
              <a:t>It </a:t>
            </a:r>
            <a:r>
              <a:rPr lang="en-US" altLang="zh-CN" sz="2400" b="1" dirty="0" smtClean="0">
                <a:solidFill>
                  <a:srgbClr val="FF0000"/>
                </a:solidFill>
                <a:ea typeface="华文楷体"/>
                <a:cs typeface="Times New Roman" pitchFamily="18" charset="0"/>
              </a:rPr>
              <a:t>means </a:t>
            </a:r>
            <a:r>
              <a:rPr lang="en-US" altLang="zh-CN" sz="2400" b="1" dirty="0" smtClean="0">
                <a:solidFill>
                  <a:srgbClr val="FF0000"/>
                </a:solidFill>
                <a:ea typeface="华文楷体"/>
                <a:cs typeface="Times New Roman" pitchFamily="18" charset="0"/>
              </a:rPr>
              <a:t>that </a:t>
            </a:r>
            <a:r>
              <a:rPr lang="en-US" altLang="zh-CN" sz="2400" b="1" dirty="0" smtClean="0">
                <a:solidFill>
                  <a:srgbClr val="FF0000"/>
                </a:solidFill>
                <a:ea typeface="华文楷体"/>
                <a:cs typeface="Times New Roman" pitchFamily="18" charset="0"/>
              </a:rPr>
              <a:t>improvement of the low field performance may come from the fabrication precision.</a:t>
            </a:r>
            <a:endParaRPr lang="en-US" altLang="zh-CN" sz="2400" b="1" dirty="0" smtClean="0">
              <a:solidFill>
                <a:srgbClr val="FF0000"/>
              </a:solidFill>
              <a:ea typeface="华文楷体"/>
              <a:cs typeface="Times New Roman" pitchFamily="18" charset="0"/>
            </a:endParaRPr>
          </a:p>
        </p:txBody>
      </p:sp>
      <p:pic>
        <p:nvPicPr>
          <p:cNvPr id="2" name="图片 1"/>
          <p:cNvPicPr>
            <a:picLocks noChangeAspect="1"/>
          </p:cNvPicPr>
          <p:nvPr/>
        </p:nvPicPr>
        <p:blipFill>
          <a:blip r:embed="rId2"/>
          <a:stretch>
            <a:fillRect/>
          </a:stretch>
        </p:blipFill>
        <p:spPr>
          <a:xfrm>
            <a:off x="1435801" y="2555340"/>
            <a:ext cx="4602041" cy="2683830"/>
          </a:xfrm>
          <a:prstGeom prst="rect">
            <a:avLst/>
          </a:prstGeom>
        </p:spPr>
      </p:pic>
      <p:pic>
        <p:nvPicPr>
          <p:cNvPr id="13" name="图片 12"/>
          <p:cNvPicPr>
            <a:picLocks noChangeAspect="1"/>
          </p:cNvPicPr>
          <p:nvPr/>
        </p:nvPicPr>
        <p:blipFill>
          <a:blip r:embed="rId3"/>
          <a:stretch>
            <a:fillRect/>
          </a:stretch>
        </p:blipFill>
        <p:spPr>
          <a:xfrm>
            <a:off x="6497023" y="2473979"/>
            <a:ext cx="4393332" cy="2794237"/>
          </a:xfrm>
          <a:prstGeom prst="rect">
            <a:avLst/>
          </a:prstGeom>
        </p:spPr>
      </p:pic>
      <p:sp>
        <p:nvSpPr>
          <p:cNvPr id="14" name="右箭头 13"/>
          <p:cNvSpPr/>
          <p:nvPr/>
        </p:nvSpPr>
        <p:spPr>
          <a:xfrm>
            <a:off x="5786395" y="3357950"/>
            <a:ext cx="888380" cy="5131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p>
        </p:txBody>
      </p:sp>
      <p:sp>
        <p:nvSpPr>
          <p:cNvPr id="15" name="Rectangle 8"/>
          <p:cNvSpPr>
            <a:spLocks noChangeArrowheads="1"/>
          </p:cNvSpPr>
          <p:nvPr/>
        </p:nvSpPr>
        <p:spPr bwMode="auto">
          <a:xfrm>
            <a:off x="1435801" y="5366611"/>
            <a:ext cx="9955252" cy="1200329"/>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400" b="1" dirty="0">
                <a:solidFill>
                  <a:srgbClr val="FF0000"/>
                </a:solidFill>
                <a:ea typeface="华文楷体"/>
                <a:cs typeface="Times New Roman" pitchFamily="18" charset="0"/>
              </a:rPr>
              <a:t>Conclusion: </a:t>
            </a:r>
            <a:r>
              <a:rPr lang="en-US" altLang="zh-CN" sz="2400" b="1" dirty="0">
                <a:solidFill>
                  <a:srgbClr val="0000FF"/>
                </a:solidFill>
                <a:ea typeface="华文楷体"/>
                <a:cs typeface="Times New Roman" pitchFamily="18" charset="0"/>
              </a:rPr>
              <a:t>The magnets with iron cores could not meet the precision </a:t>
            </a:r>
            <a:r>
              <a:rPr lang="en-US" altLang="zh-CN" sz="2400" b="1" dirty="0">
                <a:solidFill>
                  <a:srgbClr val="0000FF"/>
                </a:solidFill>
                <a:ea typeface="华文楷体"/>
                <a:cs typeface="Times New Roman" pitchFamily="18" charset="0"/>
              </a:rPr>
              <a:t>requirement</a:t>
            </a:r>
            <a:r>
              <a:rPr lang="en-US" altLang="zh-CN" sz="2400" b="1" dirty="0">
                <a:solidFill>
                  <a:srgbClr val="0000FF"/>
                </a:solidFill>
                <a:ea typeface="华文楷体"/>
                <a:cs typeface="Times New Roman" pitchFamily="18" charset="0"/>
              </a:rPr>
              <a:t> of 0.1</a:t>
            </a:r>
            <a:r>
              <a:rPr lang="en-US" altLang="zh-CN" sz="2400" b="1" dirty="0">
                <a:solidFill>
                  <a:srgbClr val="0000FF"/>
                </a:solidFill>
                <a:ea typeface="华文楷体"/>
                <a:cs typeface="Times New Roman" pitchFamily="18" charset="0"/>
              </a:rPr>
              <a:t>% </a:t>
            </a:r>
            <a:r>
              <a:rPr lang="en-US" altLang="zh-CN" sz="2400" b="1" dirty="0">
                <a:solidFill>
                  <a:srgbClr val="0000FF"/>
                </a:solidFill>
                <a:ea typeface="华文楷体"/>
                <a:cs typeface="Times New Roman" pitchFamily="18" charset="0"/>
              </a:rPr>
              <a:t>at low field of 28Gs due to the influence of the remnant field in the iron cores.</a:t>
            </a:r>
          </a:p>
        </p:txBody>
      </p:sp>
      <p:sp>
        <p:nvSpPr>
          <p:cNvPr id="16" name="Rectangle 4"/>
          <p:cNvSpPr txBox="1">
            <a:spLocks noChangeArrowheads="1"/>
          </p:cNvSpPr>
          <p:nvPr/>
        </p:nvSpPr>
        <p:spPr>
          <a:xfrm>
            <a:off x="777609" y="137155"/>
            <a:ext cx="10818510"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a:solidFill>
                  <a:srgbClr val="FF0000"/>
                </a:solidFill>
                <a:ea typeface="华文楷体"/>
                <a:cs typeface="Times New Roman" pitchFamily="18" charset="0"/>
              </a:rPr>
              <a:t>Modification of the subscale prototype magnet with iron cores</a:t>
            </a:r>
            <a:endParaRPr lang="en-US" altLang="zh-CN" b="1" dirty="0">
              <a:solidFill>
                <a:srgbClr val="FF0000"/>
              </a:solidFill>
              <a:ea typeface="华文楷体"/>
              <a:cs typeface="Times New Roman" pitchFamily="18" charset="0"/>
            </a:endParaRPr>
          </a:p>
        </p:txBody>
      </p:sp>
      <p:sp>
        <p:nvSpPr>
          <p:cNvPr id="17"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Tree>
    <p:extLst>
      <p:ext uri="{BB962C8B-B14F-4D97-AF65-F5344CB8AC3E}">
        <p14:creationId xmlns:p14="http://schemas.microsoft.com/office/powerpoint/2010/main" val="7725381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12597" y="2358865"/>
            <a:ext cx="3062206" cy="2236974"/>
          </a:xfrm>
          <a:prstGeom prst="rect">
            <a:avLst/>
          </a:prstGeom>
        </p:spPr>
      </p:pic>
      <p:sp>
        <p:nvSpPr>
          <p:cNvPr id="8" name="Rectangle 8"/>
          <p:cNvSpPr>
            <a:spLocks noChangeArrowheads="1"/>
          </p:cNvSpPr>
          <p:nvPr/>
        </p:nvSpPr>
        <p:spPr bwMode="auto">
          <a:xfrm>
            <a:off x="1012597" y="941293"/>
            <a:ext cx="10499849" cy="1200329"/>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400" b="1" dirty="0">
                <a:solidFill>
                  <a:srgbClr val="0000FF"/>
                </a:solidFill>
                <a:ea typeface="华文楷体"/>
                <a:cs typeface="Times New Roman" pitchFamily="18" charset="0"/>
              </a:rPr>
              <a:t>On the base of good </a:t>
            </a:r>
            <a:r>
              <a:rPr lang="en-US" altLang="zh-CN" sz="2400" b="1" dirty="0" smtClean="0">
                <a:solidFill>
                  <a:srgbClr val="0000FF"/>
                </a:solidFill>
                <a:ea typeface="华文楷体"/>
                <a:cs typeface="Times New Roman" pitchFamily="18" charset="0"/>
              </a:rPr>
              <a:t>performance for </a:t>
            </a:r>
            <a:r>
              <a:rPr lang="en-US" altLang="zh-CN" sz="2400" b="1" dirty="0">
                <a:solidFill>
                  <a:srgbClr val="0000FF"/>
                </a:solidFill>
                <a:ea typeface="华文楷体"/>
                <a:cs typeface="Times New Roman" pitchFamily="18" charset="0"/>
              </a:rPr>
              <a:t>the subscale </a:t>
            </a:r>
            <a:r>
              <a:rPr lang="en-US" altLang="zh-CN" sz="2400" b="1" dirty="0" smtClean="0">
                <a:solidFill>
                  <a:srgbClr val="0000FF"/>
                </a:solidFill>
                <a:ea typeface="华文楷体"/>
                <a:cs typeface="Times New Roman" pitchFamily="18" charset="0"/>
              </a:rPr>
              <a:t>prototype CT </a:t>
            </a:r>
            <a:r>
              <a:rPr lang="en-US" altLang="zh-CN" sz="2400" b="1" dirty="0">
                <a:solidFill>
                  <a:srgbClr val="0000FF"/>
                </a:solidFill>
                <a:ea typeface="华文楷体"/>
                <a:cs typeface="Times New Roman" pitchFamily="18" charset="0"/>
              </a:rPr>
              <a:t>dipole magnet, the mechanical design of a full scale prototype CT dipole magnet was </a:t>
            </a:r>
            <a:r>
              <a:rPr lang="en-US" altLang="zh-CN" sz="2400" b="1" dirty="0" smtClean="0">
                <a:solidFill>
                  <a:srgbClr val="0000FF"/>
                </a:solidFill>
                <a:ea typeface="华文楷体"/>
                <a:cs typeface="Times New Roman" pitchFamily="18" charset="0"/>
              </a:rPr>
              <a:t>finished. </a:t>
            </a:r>
            <a:r>
              <a:rPr lang="en-US" altLang="zh-CN" sz="2400" b="1" dirty="0">
                <a:solidFill>
                  <a:srgbClr val="0000FF"/>
                </a:solidFill>
                <a:ea typeface="华文楷体"/>
                <a:cs typeface="Times New Roman" pitchFamily="18" charset="0"/>
              </a:rPr>
              <a:t>The production of the magnet will </a:t>
            </a:r>
            <a:r>
              <a:rPr lang="en-US" altLang="zh-CN" sz="2400" b="1" dirty="0" smtClean="0">
                <a:solidFill>
                  <a:srgbClr val="0000FF"/>
                </a:solidFill>
                <a:ea typeface="华文楷体"/>
                <a:cs typeface="Times New Roman" pitchFamily="18" charset="0"/>
              </a:rPr>
              <a:t>begin </a:t>
            </a:r>
            <a:r>
              <a:rPr lang="en-US" altLang="zh-CN" sz="2400" b="1" dirty="0">
                <a:solidFill>
                  <a:srgbClr val="0000FF"/>
                </a:solidFill>
                <a:ea typeface="华文楷体"/>
                <a:cs typeface="Times New Roman" pitchFamily="18" charset="0"/>
              </a:rPr>
              <a:t>in the coming month. </a:t>
            </a:r>
          </a:p>
        </p:txBody>
      </p:sp>
      <p:sp>
        <p:nvSpPr>
          <p:cNvPr id="7" name="Rectangle 8"/>
          <p:cNvSpPr>
            <a:spLocks noChangeArrowheads="1"/>
          </p:cNvSpPr>
          <p:nvPr/>
        </p:nvSpPr>
        <p:spPr bwMode="auto">
          <a:xfrm>
            <a:off x="1478750" y="4770986"/>
            <a:ext cx="9653357" cy="1938992"/>
          </a:xfrm>
          <a:prstGeom prst="rect">
            <a:avLst/>
          </a:prstGeom>
          <a:noFill/>
          <a:ln w="9525">
            <a:noFill/>
            <a:miter lim="800000"/>
            <a:headEnd/>
            <a:tailEnd/>
          </a:ln>
        </p:spPr>
        <p:txBody>
          <a:bodyPr wrap="square" anchor="ctr">
            <a:spAutoFit/>
          </a:bodyPr>
          <a:lstStyle/>
          <a:p>
            <a:pPr marL="342900" indent="-342900" algn="just">
              <a:spcBef>
                <a:spcPts val="600"/>
              </a:spcBef>
              <a:buClr>
                <a:srgbClr val="FF0000"/>
              </a:buClr>
              <a:buFont typeface="Wingdings" panose="05000000000000000000" pitchFamily="2" charset="2"/>
              <a:buChar char="ü"/>
            </a:pPr>
            <a:r>
              <a:rPr lang="en-US" altLang="zh-CN" sz="2200" b="1" dirty="0" smtClean="0">
                <a:ea typeface="华文楷体"/>
                <a:cs typeface="Times New Roman" pitchFamily="18" charset="0"/>
              </a:rPr>
              <a:t>The total length of the magnet including the shielding tube is 5.1m. </a:t>
            </a:r>
          </a:p>
          <a:p>
            <a:pPr marL="342900" indent="-342900" algn="just">
              <a:spcBef>
                <a:spcPts val="600"/>
              </a:spcBef>
              <a:buClr>
                <a:srgbClr val="FF0000"/>
              </a:buClr>
              <a:buFont typeface="Wingdings" panose="05000000000000000000" pitchFamily="2" charset="2"/>
              <a:buChar char="ü"/>
            </a:pPr>
            <a:r>
              <a:rPr lang="en-US" altLang="zh-CN" sz="2200" b="1" dirty="0" smtClean="0">
                <a:ea typeface="华文楷体"/>
                <a:cs typeface="Times New Roman" pitchFamily="18" charset="0"/>
              </a:rPr>
              <a:t>The coil conductors will be made from pure aluminum, the cooling tubes will be inserted between the inner conductors to decrease temperature rise.</a:t>
            </a:r>
          </a:p>
          <a:p>
            <a:pPr marL="342900" indent="-342900" algn="just">
              <a:spcBef>
                <a:spcPts val="600"/>
              </a:spcBef>
              <a:buClr>
                <a:srgbClr val="FF0000"/>
              </a:buClr>
              <a:buFont typeface="Wingdings" panose="05000000000000000000" pitchFamily="2" charset="2"/>
              <a:buChar char="ü"/>
            </a:pPr>
            <a:r>
              <a:rPr lang="en-US" altLang="zh-CN" sz="2200" b="1" dirty="0">
                <a:ea typeface="华文楷体"/>
                <a:cs typeface="Times New Roman" pitchFamily="18" charset="0"/>
              </a:rPr>
              <a:t>The touch resistance of the contacted surfaces of the conductors </a:t>
            </a:r>
            <a:r>
              <a:rPr lang="en-US" altLang="zh-CN" sz="2200" b="1" dirty="0" smtClean="0">
                <a:ea typeface="华文楷体"/>
                <a:cs typeface="Times New Roman" pitchFamily="18" charset="0"/>
              </a:rPr>
              <a:t>will be reduced by coated silver films.</a:t>
            </a:r>
          </a:p>
        </p:txBody>
      </p:sp>
      <p:sp>
        <p:nvSpPr>
          <p:cNvPr id="13" name="Rectangle 4"/>
          <p:cNvSpPr txBox="1">
            <a:spLocks noChangeArrowheads="1"/>
          </p:cNvSpPr>
          <p:nvPr/>
        </p:nvSpPr>
        <p:spPr>
          <a:xfrm>
            <a:off x="1289154" y="82256"/>
            <a:ext cx="9842953"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a:solidFill>
                  <a:srgbClr val="FF0000"/>
                </a:solidFill>
                <a:ea typeface="华文楷体"/>
                <a:cs typeface="Times New Roman" pitchFamily="18" charset="0"/>
              </a:rPr>
              <a:t>Design of the full-scale prototype CT coil dipole magnet</a:t>
            </a:r>
            <a:endParaRPr lang="en-US" altLang="zh-CN" b="1" dirty="0">
              <a:solidFill>
                <a:srgbClr val="FF0000"/>
              </a:solidFill>
              <a:ea typeface="华文楷体"/>
              <a:cs typeface="Times New Roman" pitchFamily="18" charset="0"/>
            </a:endParaRPr>
          </a:p>
        </p:txBody>
      </p: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08565" y="2456786"/>
            <a:ext cx="2976413" cy="1999036"/>
          </a:xfrm>
          <a:prstGeom prst="rect">
            <a:avLst/>
          </a:prstGeom>
        </p:spPr>
      </p:pic>
      <p:pic>
        <p:nvPicPr>
          <p:cNvPr id="10" name="图片 9"/>
          <p:cNvPicPr>
            <a:picLocks noChangeAspect="1"/>
          </p:cNvPicPr>
          <p:nvPr/>
        </p:nvPicPr>
        <p:blipFill>
          <a:blip r:embed="rId4"/>
          <a:stretch>
            <a:fillRect/>
          </a:stretch>
        </p:blipFill>
        <p:spPr>
          <a:xfrm>
            <a:off x="4152786" y="2367036"/>
            <a:ext cx="4229515" cy="2178537"/>
          </a:xfrm>
          <a:prstGeom prst="rect">
            <a:avLst/>
          </a:prstGeom>
        </p:spPr>
      </p:pic>
      <p:sp>
        <p:nvSpPr>
          <p:cNvPr id="9"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Tree>
    <p:extLst>
      <p:ext uri="{BB962C8B-B14F-4D97-AF65-F5344CB8AC3E}">
        <p14:creationId xmlns:p14="http://schemas.microsoft.com/office/powerpoint/2010/main" val="40196930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45515" y="2392618"/>
            <a:ext cx="3223291" cy="2354648"/>
          </a:xfrm>
          <a:prstGeom prst="rect">
            <a:avLst/>
          </a:prstGeom>
        </p:spPr>
      </p:pic>
      <p:sp>
        <p:nvSpPr>
          <p:cNvPr id="8" name="Rectangle 8"/>
          <p:cNvSpPr>
            <a:spLocks noChangeArrowheads="1"/>
          </p:cNvSpPr>
          <p:nvPr/>
        </p:nvSpPr>
        <p:spPr bwMode="auto">
          <a:xfrm>
            <a:off x="831954" y="927842"/>
            <a:ext cx="10545580" cy="1200329"/>
          </a:xfrm>
          <a:prstGeom prst="rect">
            <a:avLst/>
          </a:prstGeom>
          <a:noFill/>
          <a:ln w="9525">
            <a:noFill/>
            <a:miter lim="800000"/>
            <a:headEnd/>
            <a:tailEnd/>
          </a:ln>
        </p:spPr>
        <p:txBody>
          <a:bodyPr wrap="square" anchor="ctr">
            <a:spAutoFit/>
          </a:bodyPr>
          <a:lstStyle/>
          <a:p>
            <a:pPr algn="just">
              <a:spcBef>
                <a:spcPts val="900"/>
              </a:spcBef>
              <a:buClr>
                <a:srgbClr val="FF0000"/>
              </a:buClr>
            </a:pPr>
            <a:r>
              <a:rPr lang="en-US" altLang="zh-CN" sz="2400" b="1" dirty="0" smtClean="0">
                <a:solidFill>
                  <a:srgbClr val="0000FF"/>
                </a:solidFill>
                <a:ea typeface="华文楷体"/>
                <a:cs typeface="Times New Roman" pitchFamily="18" charset="0"/>
              </a:rPr>
              <a:t>The CT coil </a:t>
            </a:r>
            <a:r>
              <a:rPr lang="en-US" altLang="zh-CN" sz="2400" b="1" dirty="0" smtClean="0">
                <a:solidFill>
                  <a:srgbClr val="0000FF"/>
                </a:solidFill>
                <a:ea typeface="华文楷体"/>
                <a:cs typeface="Times New Roman" pitchFamily="18" charset="0"/>
              </a:rPr>
              <a:t>magnet is composed of the  upper and lower coils, each coil is formed by three conductors. The size and position tolerance of the conductors are the key factors for the precision of the field. </a:t>
            </a:r>
            <a:endParaRPr lang="en-US" altLang="zh-CN" sz="2400" b="1" dirty="0">
              <a:solidFill>
                <a:srgbClr val="0000FF"/>
              </a:solidFill>
              <a:ea typeface="华文楷体"/>
              <a:cs typeface="Times New Roman" pitchFamily="18" charset="0"/>
            </a:endParaRPr>
          </a:p>
        </p:txBody>
      </p:sp>
      <p:sp>
        <p:nvSpPr>
          <p:cNvPr id="7" name="Rectangle 8"/>
          <p:cNvSpPr>
            <a:spLocks noChangeArrowheads="1"/>
          </p:cNvSpPr>
          <p:nvPr/>
        </p:nvSpPr>
        <p:spPr bwMode="auto">
          <a:xfrm>
            <a:off x="974360" y="4719844"/>
            <a:ext cx="10463135" cy="1723549"/>
          </a:xfrm>
          <a:prstGeom prst="rect">
            <a:avLst/>
          </a:prstGeom>
          <a:noFill/>
          <a:ln w="9525">
            <a:noFill/>
            <a:miter lim="800000"/>
            <a:headEnd/>
            <a:tailEnd/>
          </a:ln>
        </p:spPr>
        <p:txBody>
          <a:bodyPr wrap="square" anchor="ctr">
            <a:spAutoFit/>
          </a:bodyPr>
          <a:lstStyle/>
          <a:p>
            <a:pPr algn="just">
              <a:spcBef>
                <a:spcPts val="600"/>
              </a:spcBef>
              <a:buClr>
                <a:srgbClr val="FF0000"/>
              </a:buClr>
            </a:pPr>
            <a:r>
              <a:rPr lang="en-US" altLang="zh-CN" sz="2400" b="1" dirty="0" smtClean="0">
                <a:solidFill>
                  <a:srgbClr val="FF0000"/>
                </a:solidFill>
                <a:ea typeface="华文楷体"/>
                <a:cs typeface="Times New Roman" pitchFamily="18" charset="0"/>
              </a:rPr>
              <a:t>The field simulation shows,</a:t>
            </a:r>
          </a:p>
          <a:p>
            <a:pPr marL="342900" indent="-342900" algn="just">
              <a:spcBef>
                <a:spcPts val="600"/>
              </a:spcBef>
              <a:buClr>
                <a:srgbClr val="FF0000"/>
              </a:buClr>
              <a:buFont typeface="Wingdings" panose="05000000000000000000" pitchFamily="2" charset="2"/>
              <a:buChar char="ü"/>
            </a:pPr>
            <a:r>
              <a:rPr lang="en-US" altLang="zh-CN" sz="2400" b="1" dirty="0" smtClean="0">
                <a:ea typeface="华文楷体"/>
                <a:cs typeface="Times New Roman" pitchFamily="18" charset="0"/>
              </a:rPr>
              <a:t>The tolerance of size dimension for all conductors should be less than 0.05mm.</a:t>
            </a:r>
          </a:p>
          <a:p>
            <a:pPr marL="342900" indent="-342900" algn="just">
              <a:spcBef>
                <a:spcPts val="600"/>
              </a:spcBef>
              <a:buClr>
                <a:srgbClr val="FF0000"/>
              </a:buClr>
              <a:buFont typeface="Wingdings" panose="05000000000000000000" pitchFamily="2" charset="2"/>
              <a:buChar char="ü"/>
            </a:pPr>
            <a:r>
              <a:rPr lang="en-US" altLang="zh-CN" sz="2400" b="1" dirty="0" smtClean="0">
                <a:ea typeface="华文楷体"/>
                <a:cs typeface="Times New Roman" pitchFamily="18" charset="0"/>
              </a:rPr>
              <a:t>The position tolerance of the conductors should be less than 0.1mm in 4.7m longitudinal direction.</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10466" y="2337139"/>
            <a:ext cx="3923130" cy="2198039"/>
          </a:xfrm>
          <a:prstGeom prst="rect">
            <a:avLst/>
          </a:prstGeom>
        </p:spPr>
      </p:pic>
      <p:sp>
        <p:nvSpPr>
          <p:cNvPr id="9" name="Rectangle 4"/>
          <p:cNvSpPr txBox="1">
            <a:spLocks noChangeArrowheads="1"/>
          </p:cNvSpPr>
          <p:nvPr/>
        </p:nvSpPr>
        <p:spPr>
          <a:xfrm>
            <a:off x="1289154" y="82256"/>
            <a:ext cx="9842953" cy="52088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110000"/>
              </a:lnSpc>
              <a:buFontTx/>
              <a:buNone/>
            </a:pPr>
            <a:r>
              <a:rPr lang="en-US" altLang="zh-CN" b="1" dirty="0">
                <a:solidFill>
                  <a:srgbClr val="FF0000"/>
                </a:solidFill>
                <a:ea typeface="华文楷体"/>
                <a:cs typeface="Times New Roman" pitchFamily="18" charset="0"/>
              </a:rPr>
              <a:t>Design of the full-scale prototype CT coil dipole magnet</a:t>
            </a:r>
            <a:endParaRPr lang="en-US" altLang="zh-CN" b="1" dirty="0">
              <a:solidFill>
                <a:srgbClr val="FF0000"/>
              </a:solidFill>
              <a:ea typeface="华文楷体"/>
              <a:cs typeface="Times New Roman" pitchFamily="18" charset="0"/>
            </a:endParaRPr>
          </a:p>
        </p:txBody>
      </p:sp>
      <p:sp>
        <p:nvSpPr>
          <p:cNvPr id="12" name="Line 3"/>
          <p:cNvSpPr>
            <a:spLocks noChangeShapeType="1"/>
          </p:cNvSpPr>
          <p:nvPr/>
        </p:nvSpPr>
        <p:spPr bwMode="auto">
          <a:xfrm flipV="1">
            <a:off x="0" y="798133"/>
            <a:ext cx="12221979" cy="7495"/>
          </a:xfrm>
          <a:prstGeom prst="line">
            <a:avLst/>
          </a:prstGeom>
          <a:noFill/>
          <a:ln w="76200">
            <a:solidFill>
              <a:srgbClr val="FFFF00"/>
            </a:solidFill>
            <a:round/>
            <a:headEnd/>
            <a:tailEnd/>
          </a:ln>
        </p:spPr>
        <p:txBody>
          <a:bodyPr/>
          <a:lstStyle/>
          <a:p>
            <a:endParaRPr lang="zh-CN" altLang="en-US"/>
          </a:p>
        </p:txBody>
      </p:sp>
    </p:spTree>
    <p:extLst>
      <p:ext uri="{BB962C8B-B14F-4D97-AF65-F5344CB8AC3E}">
        <p14:creationId xmlns:p14="http://schemas.microsoft.com/office/powerpoint/2010/main" val="23356694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93809</TotalTime>
  <Words>1812</Words>
  <Application>Microsoft Office PowerPoint</Application>
  <PresentationFormat>宽屏</PresentationFormat>
  <Paragraphs>286</Paragraphs>
  <Slides>23</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23</vt:i4>
      </vt:variant>
    </vt:vector>
  </HeadingPairs>
  <TitlesOfParts>
    <vt:vector size="33" baseType="lpstr">
      <vt:lpstr>MS Mincho</vt:lpstr>
      <vt:lpstr>仿宋_GB2312</vt:lpstr>
      <vt:lpstr>华文楷体</vt:lpstr>
      <vt:lpstr>宋体</vt:lpstr>
      <vt:lpstr>Arial</vt:lpstr>
      <vt:lpstr>Calibri</vt:lpstr>
      <vt:lpstr>Calibri Light</vt:lpstr>
      <vt:lpstr>Times New Roman</vt:lpstr>
      <vt:lpstr>Wingdings</vt:lpstr>
      <vt:lpstr>Office 主题</vt:lpstr>
      <vt:lpstr>Progress of CEPC Magnet R&amp;D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unknown</dc:creator>
  <cp:lastModifiedBy>8615699787073</cp:lastModifiedBy>
  <cp:revision>303</cp:revision>
  <dcterms:created xsi:type="dcterms:W3CDTF">2019-04-22T02:12:31Z</dcterms:created>
  <dcterms:modified xsi:type="dcterms:W3CDTF">2021-01-20T01:15:58Z</dcterms:modified>
</cp:coreProperties>
</file>