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sldIdLst>
    <p:sldId id="453" r:id="rId2"/>
    <p:sldId id="406" r:id="rId3"/>
    <p:sldId id="442" r:id="rId4"/>
    <p:sldId id="443" r:id="rId5"/>
    <p:sldId id="458" r:id="rId6"/>
    <p:sldId id="446" r:id="rId7"/>
    <p:sldId id="448" r:id="rId8"/>
    <p:sldId id="470" r:id="rId9"/>
    <p:sldId id="471" r:id="rId10"/>
    <p:sldId id="469" r:id="rId11"/>
    <p:sldId id="479" r:id="rId12"/>
    <p:sldId id="472" r:id="rId13"/>
    <p:sldId id="467" r:id="rId14"/>
    <p:sldId id="473" r:id="rId15"/>
    <p:sldId id="474" r:id="rId16"/>
    <p:sldId id="478" r:id="rId17"/>
    <p:sldId id="475" r:id="rId18"/>
    <p:sldId id="476" r:id="rId19"/>
    <p:sldId id="477" r:id="rId20"/>
    <p:sldId id="422" r:id="rId21"/>
    <p:sldId id="28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CCCC"/>
    <a:srgbClr val="99CC00"/>
    <a:srgbClr val="FF3399"/>
    <a:srgbClr val="919191"/>
    <a:srgbClr val="FF9999"/>
    <a:srgbClr val="000000"/>
    <a:srgbClr val="0000FF"/>
    <a:srgbClr val="FF5050"/>
    <a:srgbClr val="DA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59" autoAdjust="0"/>
  </p:normalViewPr>
  <p:slideViewPr>
    <p:cSldViewPr snapToGrid="0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17637-105E-40B7-AB88-76C266EAD6CE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2AC8F-ED89-4880-BE1F-13D79F34DF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125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2AC8F-ED89-4880-BE1F-13D79F34DFC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76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2AC8F-ED89-4880-BE1F-13D79F34DFC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557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1200" y="2514600"/>
            <a:ext cx="10668000" cy="9144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219200" y="3429000"/>
            <a:ext cx="9448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933821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44742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319088"/>
            <a:ext cx="2743200" cy="600551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319088"/>
            <a:ext cx="8026400" cy="600551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41003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52312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项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609600" y="3962400"/>
            <a:ext cx="10972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371931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140198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47410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09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866262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09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7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000827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447800"/>
            <a:ext cx="10972800" cy="4876800"/>
          </a:xfr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155175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8437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72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189" indent="0">
              <a:buNone/>
              <a:defRPr sz="2000"/>
            </a:lvl2pPr>
            <a:lvl3pPr marL="914377" indent="0">
              <a:buNone/>
              <a:defRPr sz="18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39718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0629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59553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037011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76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34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25632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34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7238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0" y="0"/>
          <a:ext cx="12192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0" name="Image" r:id="rId21" imgW="7377778" imgH="1219048" progId="Photoshop.Image.6">
                  <p:embed/>
                </p:oleObj>
              </mc:Choice>
              <mc:Fallback>
                <p:oleObj name="Image" r:id="rId21" imgW="7377778" imgH="1219048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905" b="12500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192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47800"/>
            <a:ext cx="10972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319088"/>
            <a:ext cx="10972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pic>
        <p:nvPicPr>
          <p:cNvPr id="1029" name="Picture 24"/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767" y="6489700"/>
            <a:ext cx="43688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3383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57810" y="1616371"/>
            <a:ext cx="11423224" cy="1297987"/>
          </a:xfrm>
        </p:spPr>
        <p:txBody>
          <a:bodyPr>
            <a:noAutofit/>
          </a:bodyPr>
          <a:lstStyle/>
          <a:p>
            <a:r>
              <a:rPr lang="en-US" altLang="zh-CN" sz="6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CEPC MDI Issues</a:t>
            </a:r>
            <a:endParaRPr lang="zh-CN" altLang="en-US" b="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9573" y="3592992"/>
            <a:ext cx="10641689" cy="2937911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Sha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 Bai</a:t>
            </a:r>
          </a:p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for CEPC MDI group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000" b="1" i="1" dirty="0">
                <a:solidFill>
                  <a:srgbClr val="002060"/>
                </a:solidFill>
                <a:latin typeface="+mn-ea"/>
              </a:rPr>
              <a:t>IAS Program on High Energy Physics, </a:t>
            </a:r>
          </a:p>
          <a:p>
            <a:r>
              <a:rPr lang="en-US" altLang="zh-CN" sz="2000" b="1" i="1" dirty="0">
                <a:solidFill>
                  <a:srgbClr val="002060"/>
                </a:solidFill>
                <a:latin typeface="+mn-ea"/>
              </a:rPr>
              <a:t>Hong Kong, Jan 19-21, 2021.</a:t>
            </a:r>
            <a:endParaRPr lang="zh-CN" altLang="en-US" sz="2000" b="1" i="1" dirty="0">
              <a:solidFill>
                <a:srgbClr val="002060"/>
              </a:solidFill>
              <a:latin typeface="+mn-ea"/>
            </a:endParaRPr>
          </a:p>
          <a:p>
            <a:r>
              <a:rPr lang="en-US" altLang="zh-CN" sz="2000" b="1" i="1" dirty="0">
                <a:solidFill>
                  <a:srgbClr val="002060"/>
                </a:solidFill>
                <a:latin typeface="+mn-ea"/>
              </a:rPr>
              <a:t>2021-01-21</a:t>
            </a:r>
            <a:endParaRPr lang="zh-CN" altLang="en-US" sz="2000" b="1" i="1" dirty="0">
              <a:solidFill>
                <a:srgbClr val="002060"/>
              </a:solidFill>
              <a:latin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04" y="171736"/>
            <a:ext cx="1918137" cy="6097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372" y="133626"/>
            <a:ext cx="4064926" cy="6478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795" y="171735"/>
            <a:ext cx="1486239" cy="60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27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3" y="5"/>
            <a:ext cx="10515600" cy="1325563"/>
          </a:xfrm>
        </p:spPr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Collimator design</a:t>
            </a:r>
            <a:endParaRPr lang="zh-CN" altLang="en-US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/>
              <p:cNvSpPr txBox="1"/>
              <p:nvPr/>
            </p:nvSpPr>
            <p:spPr>
              <a:xfrm>
                <a:off x="1028256" y="1224138"/>
                <a:ext cx="10430167" cy="1436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44" indent="-285744">
                  <a:buFont typeface="Wingdings" panose="05000000000000000000" pitchFamily="2" charset="2"/>
                  <a:buChar char="Ø"/>
                </a:pPr>
                <a:r>
                  <a:rPr lang="en-US" altLang="zh-CN" sz="16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Beam stay clear region: </a:t>
                </a:r>
                <a:r>
                  <a:rPr lang="en-US" altLang="zh-CN" sz="16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18 </a:t>
                </a:r>
                <a:r>
                  <a:rPr lang="en-US" altLang="zh-CN" sz="1600" baseline="-250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x</a:t>
                </a:r>
                <a:r>
                  <a:rPr lang="en-US" altLang="zh-CN" sz="16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+3mm, 22 </a:t>
                </a:r>
                <a:r>
                  <a:rPr lang="en-US" altLang="zh-CN" sz="1600" baseline="-250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y</a:t>
                </a:r>
                <a:r>
                  <a:rPr lang="en-US" altLang="zh-CN" sz="16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+3mm</a:t>
                </a:r>
              </a:p>
              <a:p>
                <a:pPr marL="285744" indent="-285744">
                  <a:buFont typeface="Wingdings" panose="05000000000000000000" pitchFamily="2" charset="2"/>
                  <a:buChar char="Ø"/>
                </a:pPr>
                <a:r>
                  <a:rPr lang="en-US" altLang="zh-CN" sz="1600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Impedance requirement: slope angle of collimator &lt; 0.1</a:t>
                </a:r>
              </a:p>
              <a:p>
                <a:pPr marL="285744" indent="-285744">
                  <a:buFont typeface="Wingdings" panose="05000000000000000000" pitchFamily="2" charset="2"/>
                  <a:buChar char="Ø"/>
                </a:pPr>
                <a:r>
                  <a:rPr lang="en-US" altLang="zh-CN" sz="1600" dirty="0">
                    <a:solidFill>
                      <a:srgbClr val="D10DA7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To shield big energy spread particles, phase between pair collimators: /2+n*</a:t>
                </a:r>
              </a:p>
              <a:p>
                <a:pPr marL="285744" indent="-285744">
                  <a:buFont typeface="Wingdings" panose="05000000000000000000" pitchFamily="2" charset="2"/>
                  <a:buChar char="Ø"/>
                </a:pPr>
                <a:r>
                  <a:rPr lang="en-US" altLang="zh-CN" sz="16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Collimator design in large dispersion region: =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l-GR" altLang="zh-CN" sz="16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l-GR" altLang="zh-CN" sz="16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εβ</m:t>
                        </m:r>
                        <m:r>
                          <a:rPr lang="en-US" altLang="zh-CN" sz="16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  <m:d>
                          <m:dPr>
                            <m:ctrlPr>
                              <a:rPr lang="en-US" altLang="zh-CN" sz="16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n-US" altLang="zh-CN" sz="16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𝐷</m:t>
                            </m:r>
                            <m:r>
                              <a:rPr lang="en-US" altLang="zh-CN" sz="1600" i="1" baseline="-25000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𝑥</m:t>
                            </m:r>
                            <m:r>
                              <a:rPr lang="en-US" altLang="zh-CN" sz="16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</m:t>
                            </m:r>
                            <m:r>
                              <a:rPr lang="en-US" altLang="zh-CN" sz="1600" i="1" baseline="-25000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𝑒</m:t>
                            </m:r>
                          </m:e>
                        </m:d>
                        <m:r>
                          <a:rPr lang="en-US" altLang="zh-CN" sz="1600" i="1" baseline="30000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e>
                    </m:rad>
                  </m:oMath>
                </a14:m>
                <a:endParaRPr lang="en-US" altLang="zh-CN" sz="1600" baseline="30000" dirty="0">
                  <a:solidFill>
                    <a:srgbClr val="FF0000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285744" indent="-285744">
                  <a:buFont typeface="Wingdings" panose="05000000000000000000" pitchFamily="2" charset="2"/>
                  <a:buChar char="Ø"/>
                </a:pPr>
                <a:endParaRPr lang="zh-CN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256" y="1224138"/>
                <a:ext cx="10430167" cy="1436932"/>
              </a:xfrm>
              <a:prstGeom prst="rect">
                <a:avLst/>
              </a:prstGeom>
              <a:blipFill rotWithShape="0">
                <a:blip r:embed="rId2"/>
                <a:stretch>
                  <a:fillRect l="-234" t="-16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圆角矩形 2"/>
          <p:cNvSpPr/>
          <p:nvPr/>
        </p:nvSpPr>
        <p:spPr bwMode="auto">
          <a:xfrm>
            <a:off x="606285" y="1144551"/>
            <a:ext cx="11231219" cy="1245564"/>
          </a:xfrm>
          <a:prstGeom prst="roundRect">
            <a:avLst/>
          </a:prstGeom>
          <a:noFill/>
          <a:ln>
            <a:solidFill>
              <a:srgbClr val="FF3399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圆角矩形 13"/>
          <p:cNvSpPr/>
          <p:nvPr/>
        </p:nvSpPr>
        <p:spPr bwMode="auto">
          <a:xfrm>
            <a:off x="915191" y="5885593"/>
            <a:ext cx="8482609" cy="584775"/>
          </a:xfrm>
          <a:prstGeom prst="roundRect">
            <a:avLst/>
          </a:prstGeom>
          <a:solidFill>
            <a:srgbClr val="FF9999">
              <a:alpha val="30000"/>
            </a:srgbClr>
          </a:solidFill>
          <a:ln w="952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58422" y="5885593"/>
            <a:ext cx="83487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4" indent="-285744"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collimator half width 4mm(13</a:t>
            </a:r>
            <a:r>
              <a:rPr lang="en-US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</a:t>
            </a:r>
            <a:r>
              <a:rPr lang="en-US" altLang="zh-CN" sz="1600" baseline="-25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x</a:t>
            </a:r>
            <a:r>
              <a:rPr lang="en-US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), Vertical collimator half width 3mm (22</a:t>
            </a:r>
            <a:r>
              <a:rPr lang="en-US" altLang="zh-CN" sz="1600" baseline="-25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y</a:t>
            </a:r>
            <a:r>
              <a:rPr lang="en-US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marL="285744" indent="-285744">
              <a:buFont typeface="Wingdings" panose="05000000000000000000" pitchFamily="2" charset="2"/>
              <a:buChar char="Ø"/>
            </a:pP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collimators will not have effect on the beam quantum lifetime.</a:t>
            </a:r>
          </a:p>
        </p:txBody>
      </p:sp>
      <p:graphicFrame>
        <p:nvGraphicFramePr>
          <p:cNvPr id="13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337859"/>
              </p:ext>
            </p:extLst>
          </p:nvPr>
        </p:nvGraphicFramePr>
        <p:xfrm>
          <a:off x="606285" y="2495160"/>
          <a:ext cx="10610288" cy="32048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26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6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62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62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62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62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262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262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66413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Position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Distance</a:t>
                      </a:r>
                      <a:r>
                        <a:rPr lang="en-US" altLang="zh-CN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IP/m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 function/m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Dispersion/m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BSC/2/m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Range of half width allowed/mm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293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APTX1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D1I.785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2388.31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100.99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384.11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0.00181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1.81~8.42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293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APTX2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D1I.787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2325.75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100.99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384.36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0.00181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1.81~8.42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293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APTY1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D1I.791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2075.48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19.52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0.1995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387.46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0.003348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0.079~3.3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293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APTY2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D1I.793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2012.92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19.52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0.1995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387.71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0.003348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0.079~3.3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1293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APTX3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D1O.5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1856.35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101.95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6.877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0.00182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1.82~8.45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1293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APTX4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D1O.7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1918.92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101.95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7.127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0.00182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1.82~8.45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1293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APTY3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D1O.10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2075.33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101.95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7.75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0.00182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0.182~3.67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1293"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APTY4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D1O.16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2388.17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101.95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9.00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0.00182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0.182~3.67</a:t>
                      </a:r>
                      <a:endParaRPr lang="zh-CN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835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 background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BCFC608-7CEE-AD40-B25D-E7094E371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66" y="2277940"/>
            <a:ext cx="5482828" cy="409872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6883" y="1232452"/>
            <a:ext cx="10973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Including Radiative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Bhabha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, Beam-Gas, Beam Thermal Photon. Almost No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Beamstrahlung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Normalized to loss power in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mW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(one beam).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Higgs mode in CDR.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表格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2340393"/>
                  </p:ext>
                </p:extLst>
              </p:nvPr>
            </p:nvGraphicFramePr>
            <p:xfrm>
              <a:off x="5883966" y="2578386"/>
              <a:ext cx="6062868" cy="3497836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51571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1571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1571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1571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1116261">
                    <a:tc>
                      <a:txBody>
                        <a:bodyPr/>
                        <a:lstStyle/>
                        <a:p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Background type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Hit Density(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  <m:sSup>
                                <m:sSupPr>
                                  <m:ctrlPr>
                                    <a:rPr lang="en-US" altLang="zh-CN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altLang="zh-CN" sz="1400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altLang="zh-CN" sz="1400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  <m:sSup>
                                <m:sSupPr>
                                  <m:ctrlPr>
                                    <a:rPr lang="en-US" altLang="zh-CN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p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TID(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smtClean="0">
                                  <a:latin typeface="Cambria Math" panose="02040503050406030204" pitchFamily="18" charset="0"/>
                                </a:rPr>
                                <m:t>𝒌𝒓𝒂𝒅</m:t>
                              </m:r>
                              <m:r>
                                <a:rPr lang="en-US" altLang="zh-CN" sz="1400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altLang="zh-CN" sz="1400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sSup>
                                <m:sSupPr>
                                  <m:ctrlPr>
                                    <a:rPr lang="en-US" altLang="zh-CN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 MeV equivalent</a:t>
                          </a:r>
                          <a:r>
                            <a:rPr lang="en-US" altLang="zh-CN" sz="1400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neutron fluence</a:t>
                          </a:r>
                        </a:p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e>
                                <m:sub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𝒆𝒒</m:t>
                                  </m:r>
                                </m:sub>
                              </m:sSub>
                              <m:r>
                                <a:rPr lang="en-US" altLang="zh-CN" sz="1400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altLang="zh-CN" sz="1400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  <m:sSup>
                                <m:sSupPr>
                                  <m:ctrlPr>
                                    <a:rPr lang="en-US" altLang="zh-CN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altLang="zh-CN" sz="1400" smtClean="0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altLang="zh-CN" sz="1400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sSup>
                                <m:sSupPr>
                                  <m:ctrlPr>
                                    <a:rPr lang="en-US" altLang="zh-CN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1400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159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Pair</a:t>
                          </a:r>
                          <a:r>
                            <a:rPr lang="en-US" altLang="zh-CN" sz="1400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production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1.91</a:t>
                          </a:r>
                          <a:endParaRPr lang="pt-BR" altLang="zh-CN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526.11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BR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1.05</m:t>
                              </m:r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altLang="zh-CN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12</m:t>
                                  </m:r>
                                </m:sup>
                              </m:sSup>
                            </m:oMath>
                          </a14:m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67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Synchrotron Radiation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0.026</a:t>
                          </a: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BR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15.65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67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Radiative</a:t>
                          </a:r>
                          <a:r>
                            <a:rPr lang="en-US" altLang="zh-CN" sz="1400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Bhabha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0.34</a:t>
                          </a:r>
                          <a:endParaRPr lang="pt-BR" altLang="zh-CN" sz="14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592.66</a:t>
                          </a:r>
                          <a:endParaRPr lang="zh-CN" altLang="en-US" sz="14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BR" altLang="zh-CN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1.44</m:t>
                              </m:r>
                              <m:r>
                                <a:rPr lang="en-US" altLang="zh-CN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altLang="zh-CN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12</m:t>
                                  </m:r>
                                </m:sup>
                              </m:sSup>
                            </m:oMath>
                          </a14:m>
                          <a:endParaRPr lang="zh-CN" altLang="en-US" sz="14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159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Beam Gas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0.9607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1235.9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3.</m:t>
                                </m:r>
                                <m:r>
                                  <a:rPr lang="en-US" altLang="zh-CN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37×</m:t>
                                </m:r>
                                <m:sSup>
                                  <m:sSupPr>
                                    <m:ctrlPr>
                                      <a:rPr lang="en-US" altLang="zh-CN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altLang="zh-CN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4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867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Beam Thermal Photon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0.02</a:t>
                          </a:r>
                          <a:endParaRPr lang="pt-BR" altLang="zh-CN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22.31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BR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6.20</m:t>
                              </m:r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altLang="zh-CN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1591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Total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3.2567</a:t>
                          </a: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2392.63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5.922</m:t>
                                </m:r>
                                <m:r>
                                  <a:rPr lang="en-US" altLang="zh-CN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altLang="zh-CN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altLang="zh-CN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表格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2340393"/>
                  </p:ext>
                </p:extLst>
              </p:nvPr>
            </p:nvGraphicFramePr>
            <p:xfrm>
              <a:off x="5883966" y="2578386"/>
              <a:ext cx="6062868" cy="3497836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51571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1571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1571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1571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1191832">
                    <a:tc>
                      <a:txBody>
                        <a:bodyPr/>
                        <a:lstStyle/>
                        <a:p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Background type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 anchorCtr="1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 anchorCtr="1">
                        <a:blipFill>
                          <a:blip r:embed="rId3"/>
                          <a:stretch>
                            <a:fillRect l="-100402" t="-510" r="-201205" b="-199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 anchorCtr="1">
                        <a:blipFill>
                          <a:blip r:embed="rId3"/>
                          <a:stretch>
                            <a:fillRect l="-201210" t="-510" r="-102016" b="-199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 anchorCtr="1">
                        <a:blipFill>
                          <a:blip r:embed="rId3"/>
                          <a:stretch>
                            <a:fillRect l="-300000" t="-510" r="-1606" b="-1994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765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Pair</a:t>
                          </a:r>
                          <a:r>
                            <a:rPr lang="en-US" altLang="zh-CN" sz="1400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production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1.91</a:t>
                          </a:r>
                          <a:endParaRPr lang="pt-BR" altLang="zh-CN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526.11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4294" marR="64294" marT="32147" marB="32147" anchor="ctr" anchorCtr="1">
                        <a:blipFill>
                          <a:blip r:embed="rId3"/>
                          <a:stretch>
                            <a:fillRect l="-300000" t="-428261" r="-1606" b="-75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910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Synchrotron Radiation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0.026</a:t>
                          </a: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BR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15.65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910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Radiative</a:t>
                          </a:r>
                          <a:r>
                            <a:rPr lang="en-US" altLang="zh-CN" sz="1400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Bhabha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0.34</a:t>
                          </a:r>
                          <a:endParaRPr lang="pt-BR" altLang="zh-CN" sz="14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592.66</a:t>
                          </a:r>
                          <a:endParaRPr lang="zh-CN" altLang="en-US" sz="14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4294" marR="64294" marT="32147" marB="32147" anchor="ctr" anchorCtr="1">
                        <a:blipFill>
                          <a:blip r:embed="rId3"/>
                          <a:stretch>
                            <a:fillRect l="-300000" t="-398765" r="-1606" b="-22716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765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Beam Gas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0.9607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1235.9</a:t>
                          </a:r>
                          <a:endParaRPr lang="en-US" sz="14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4294" marR="64294" marT="32147" marB="32147" anchor="ctr" anchorCtr="1">
                        <a:blipFill>
                          <a:blip r:embed="rId3"/>
                          <a:stretch>
                            <a:fillRect l="-300000" t="-878261" r="-1606" b="-3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910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Beam Thermal Photon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0.02</a:t>
                          </a:r>
                          <a:endParaRPr lang="pt-BR" altLang="zh-CN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22.31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4294" marR="64294" marT="32147" marB="32147" anchor="ctr" anchorCtr="1">
                        <a:blipFill>
                          <a:blip r:embed="rId3"/>
                          <a:stretch>
                            <a:fillRect l="-300000" t="-562500" r="-1606" b="-7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7765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Total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3.2567</a:t>
                          </a: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2392.63</a:t>
                          </a:r>
                          <a:endParaRPr lang="zh-CN" alt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4294" marR="64294" marT="32147" marB="32147" anchor="ctr" anchorCtr="1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4294" marR="64294" marT="32147" marB="32147" anchor="ctr" anchorCtr="1">
                        <a:blipFill>
                          <a:blip r:embed="rId3"/>
                          <a:stretch>
                            <a:fillRect l="-300000" t="-1152174" r="-1606" b="-260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矩形 9"/>
          <p:cNvSpPr/>
          <p:nvPr/>
        </p:nvSpPr>
        <p:spPr>
          <a:xfrm>
            <a:off x="6096000" y="190541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Higgs Backgrounds on 1</a:t>
            </a:r>
            <a:r>
              <a:rPr kumimoji="1" lang="en-US" altLang="zh-CN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layer of Vertex.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5248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 load in IR from beam loss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F4E6FE6B-8623-46A7-8259-D3A74C24C8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7823785"/>
              </p:ext>
            </p:extLst>
          </p:nvPr>
        </p:nvGraphicFramePr>
        <p:xfrm>
          <a:off x="936962" y="1441172"/>
          <a:ext cx="10318075" cy="3108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11308">
                  <a:extLst>
                    <a:ext uri="{9D8B030D-6E8A-4147-A177-3AD203B41FA5}">
                      <a16:colId xmlns:a16="http://schemas.microsoft.com/office/drawing/2014/main" val="1856930886"/>
                    </a:ext>
                  </a:extLst>
                </a:gridCol>
                <a:gridCol w="2047460">
                  <a:extLst>
                    <a:ext uri="{9D8B030D-6E8A-4147-A177-3AD203B41FA5}">
                      <a16:colId xmlns:a16="http://schemas.microsoft.com/office/drawing/2014/main" val="4205481339"/>
                    </a:ext>
                  </a:extLst>
                </a:gridCol>
                <a:gridCol w="1838740">
                  <a:extLst>
                    <a:ext uri="{9D8B030D-6E8A-4147-A177-3AD203B41FA5}">
                      <a16:colId xmlns:a16="http://schemas.microsoft.com/office/drawing/2014/main" val="1923305117"/>
                    </a:ext>
                  </a:extLst>
                </a:gridCol>
                <a:gridCol w="1908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122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80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Region</a:t>
                      </a:r>
                      <a:endParaRPr lang="zh-CN" altLang="en-US" sz="180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SR heat load</a:t>
                      </a:r>
                      <a:r>
                        <a:rPr lang="en-US" altLang="zh-CN" sz="1800" baseline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 from RBB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SR heat load from BS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SR heat load from BG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SR heat load from BTH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632407417"/>
                  </a:ext>
                </a:extLst>
              </a:tr>
              <a:tr h="36354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 err="1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Berryllium</a:t>
                      </a:r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 pipe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6.7mW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524333021"/>
                  </a:ext>
                </a:extLst>
              </a:tr>
              <a:tr h="36354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Detector beam pipe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0.024W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4.8uW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1.2uW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99060840"/>
                  </a:ext>
                </a:extLst>
              </a:tr>
              <a:tr h="61803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Accelerator beam pipe before </a:t>
                      </a:r>
                      <a:r>
                        <a:rPr lang="en-US" altLang="zh-CN" sz="1800" dirty="0" err="1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QDa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0.17W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4.2uW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1.2uW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274469654"/>
                  </a:ext>
                </a:extLst>
              </a:tr>
              <a:tr h="36354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 err="1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QDa~QDb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2.13W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3.8uW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5.9uW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1.8uW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800816490"/>
                  </a:ext>
                </a:extLst>
              </a:tr>
              <a:tr h="36354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QDb~QF1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0.01W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3.8uW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0.5uW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0.6uW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048258882"/>
                  </a:ext>
                </a:extLst>
              </a:tr>
              <a:tr h="36354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QF1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0.26mW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3.7uW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dirty="0"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" panose="020B0604020202020204" pitchFamily="34" charset="0"/>
                        </a:rPr>
                        <a:t>0.66uW</a:t>
                      </a:r>
                      <a:endParaRPr lang="zh-CN" altLang="en-US" sz="1800" b="0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44799934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936962" y="4860235"/>
            <a:ext cx="10318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 load in IR from beam loss background is so small, compared to synchrotron radiation and HOM.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774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 power distribution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1F3CA69-8442-40AD-9E3B-E3E0C6250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1127683"/>
            <a:ext cx="11220450" cy="559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616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pipe structure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3826615"/>
            <a:ext cx="9669083" cy="288888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43608" y="1252331"/>
            <a:ext cx="9491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dirty="0" err="1">
                <a:latin typeface="Arial" panose="020B0604020202020204" pitchFamily="34" charset="0"/>
                <a:cs typeface="Arial" panose="020B0604020202020204" pitchFamily="34" charset="0"/>
              </a:rPr>
              <a:t>Berryllium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(central) and Aluminum(forward) beam pipes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143453"/>
              </p:ext>
            </p:extLst>
          </p:nvPr>
        </p:nvGraphicFramePr>
        <p:xfrm>
          <a:off x="1614002" y="1783570"/>
          <a:ext cx="8921478" cy="192372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86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6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69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69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69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869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9879"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From IP(mm)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Shape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 diameter(mm)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Inner</a:t>
                      </a:r>
                      <a:r>
                        <a:rPr lang="en-US" altLang="zh-CN" sz="1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surface area(mm</a:t>
                      </a:r>
                      <a:r>
                        <a:rPr lang="en-US" altLang="zh-CN" sz="16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Marker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962"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0-120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Circular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10556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962"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120~205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Circular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7477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962"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205~655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Cone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28~40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48071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Taper: 1.75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962"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655~700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Circular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5655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9673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pipe thermal analysis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2" y="1093305"/>
            <a:ext cx="7730550" cy="39524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536" y="4581939"/>
            <a:ext cx="5314464" cy="227606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79006" y="5582551"/>
            <a:ext cx="269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CDR Z parameters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右箭头 7"/>
          <p:cNvSpPr/>
          <p:nvPr/>
        </p:nvSpPr>
        <p:spPr bwMode="auto">
          <a:xfrm rot="16200000">
            <a:off x="1764201" y="5125070"/>
            <a:ext cx="576469" cy="262700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05479" y="5350637"/>
            <a:ext cx="269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Z parameters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右箭头 9"/>
          <p:cNvSpPr/>
          <p:nvPr/>
        </p:nvSpPr>
        <p:spPr bwMode="auto">
          <a:xfrm>
            <a:off x="5227983" y="5767217"/>
            <a:ext cx="868017" cy="222562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7829942" y="1369666"/>
            <a:ext cx="4362058" cy="3001618"/>
          </a:xfrm>
          <a:prstGeom prst="roundRect">
            <a:avLst/>
          </a:prstGeom>
          <a:solidFill>
            <a:srgbClr val="FFCCCC">
              <a:alpha val="47000"/>
            </a:srgbClr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56885" y="1544961"/>
            <a:ext cx="4206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With the heat deposition in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Luminosity Z mode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, it becomes impossible to cool the Be beam pipe with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oil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is chosen as the coolant for the demonstration purpose.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Water flow rate for Be: 3.4L/min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Water inlet temperature: 23</a:t>
            </a:r>
            <a:r>
              <a:rPr lang="en-US" altLang="zh-CN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Other calculation condition is the same as before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360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Movable collimators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FF8463C-FE7D-4C8B-BA65-0D2D94919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16" y="2064737"/>
            <a:ext cx="6872479" cy="38092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24070" y="1270950"/>
            <a:ext cx="10866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Located in straight section between two dipoles, the length is 800 mm.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SR power: 7700W @120GeV, 30MW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E955288-BEB3-4A38-884B-50D9F336D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453" y="2305813"/>
            <a:ext cx="3501246" cy="186854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B0D6A0B2-A569-421A-B781-CD6A0C041EF7}"/>
              </a:ext>
            </a:extLst>
          </p:cNvPr>
          <p:cNvSpPr txBox="1"/>
          <p:nvPr/>
        </p:nvSpPr>
        <p:spPr>
          <a:xfrm>
            <a:off x="7608085" y="1835656"/>
            <a:ext cx="370398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Highest temperature: 148 </a:t>
            </a: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</a:rPr>
              <a:t>℃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E13E6BE-A76F-4073-AF4F-4BF01F48F5D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 r="15299"/>
          <a:stretch/>
        </p:blipFill>
        <p:spPr>
          <a:xfrm>
            <a:off x="8600303" y="4562422"/>
            <a:ext cx="2379123" cy="187258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727714" y="4274715"/>
            <a:ext cx="21242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Loss-Factor:  0.045V/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F9CBE58-22A7-4ECA-8082-3C84F7E10092}"/>
              </a:ext>
            </a:extLst>
          </p:cNvPr>
          <p:cNvSpPr txBox="1"/>
          <p:nvPr/>
        </p:nvSpPr>
        <p:spPr>
          <a:xfrm>
            <a:off x="8206706" y="4562422"/>
            <a:ext cx="3166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err="1"/>
              <a:t>P</a:t>
            </a:r>
            <a:r>
              <a:rPr lang="en-US" altLang="zh-CN" sz="1400" baseline="-25000" dirty="0" err="1"/>
              <a:t>loss</a:t>
            </a:r>
            <a:r>
              <a:rPr lang="en-US" altLang="zh-CN" sz="1400" dirty="0"/>
              <a:t>:  18.8w(Higgs)/76.1w(W)/265.8w(Z)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89027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MDI integration and alignment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DB974F5-5920-40FE-8626-54F158C8B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01" y="1181944"/>
            <a:ext cx="7200000" cy="300766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8F0D7CCC-165F-4B02-9147-106B456CF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01" y="4114386"/>
            <a:ext cx="4680000" cy="271732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450801" y="1181944"/>
            <a:ext cx="4595426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Alignment scenario:</a:t>
            </a:r>
          </a:p>
          <a:p>
            <a:pPr marL="742950" lvl="1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Pre-align the SC magnets using </a:t>
            </a:r>
            <a:r>
              <a:rPr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vibrating wire system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to “certain location” to compensate the effect of loads. </a:t>
            </a:r>
          </a:p>
          <a:p>
            <a:pPr marL="742950" lvl="1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Align the SC magnets in two cryostats using </a:t>
            </a:r>
            <a:r>
              <a:rPr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 system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42950" lvl="1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Measure misalignment using </a:t>
            </a:r>
            <a:r>
              <a:rPr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SSW and adjust by corrector magnets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meet the alignment requirements.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2000" y="4405561"/>
            <a:ext cx="4680000" cy="213497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930801" y="4872882"/>
            <a:ext cx="24669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VWS is a candidate pre-alignment method, accuracy of magnet centers: 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≤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l-GR" altLang="zh-CN" dirty="0">
                <a:latin typeface="Arial" panose="020B0604020202020204" pitchFamily="34" charset="0"/>
                <a:cs typeface="Arial" panose="020B0604020202020204" pitchFamily="34" charset="0"/>
              </a:rPr>
              <a:t> μ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356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Remote vacuum connector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14" y="1232337"/>
            <a:ext cx="7368322" cy="4880228"/>
          </a:xfrm>
          <a:prstGeom prst="rect">
            <a:avLst/>
          </a:prstGeom>
        </p:spPr>
      </p:pic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C732F96-CCF8-4D91-B3F0-96DC1E914A4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447836" y="1252307"/>
            <a:ext cx="4628207" cy="535721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latin typeface="+mj-lt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Difficulties: </a:t>
            </a:r>
          </a:p>
          <a:p>
            <a:pPr lvl="1"/>
            <a:r>
              <a:rPr lang="en-US" altLang="zh-CN" dirty="0">
                <a:sym typeface="Wingdings" panose="05000000000000000000" pitchFamily="2" charset="2"/>
              </a:rPr>
              <a:t>Transversal space: All the structure should be </a:t>
            </a:r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within detection angle</a:t>
            </a:r>
            <a:r>
              <a:rPr lang="en-US" altLang="zh-CN" dirty="0">
                <a:sym typeface="Wingdings" panose="05000000000000000000" pitchFamily="2" charset="2"/>
              </a:rPr>
              <a:t>. </a:t>
            </a:r>
          </a:p>
          <a:p>
            <a:pPr lvl="1"/>
            <a:r>
              <a:rPr lang="en-US" altLang="zh-CN" dirty="0">
                <a:sym typeface="Wingdings" panose="05000000000000000000" pitchFamily="2" charset="2"/>
              </a:rPr>
              <a:t>Leak rate requirement: </a:t>
            </a:r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Ultra-high vacuum</a:t>
            </a:r>
            <a:r>
              <a:rPr lang="en-US" altLang="zh-CN" dirty="0">
                <a:sym typeface="Wingdings" panose="05000000000000000000" pitchFamily="2" charset="2"/>
              </a:rPr>
              <a:t>.</a:t>
            </a:r>
            <a:r>
              <a:rPr lang="en-US" altLang="zh-CN" dirty="0"/>
              <a:t>  Leak rate requirement: </a:t>
            </a:r>
            <a:r>
              <a:rPr lang="zh-CN" altLang="en-US" dirty="0">
                <a:solidFill>
                  <a:srgbClr val="FF0000"/>
                </a:solidFill>
              </a:rPr>
              <a:t>≤</a:t>
            </a:r>
            <a:r>
              <a:rPr lang="en-US" altLang="zh-CN" dirty="0">
                <a:solidFill>
                  <a:srgbClr val="FF0000"/>
                </a:solidFill>
              </a:rPr>
              <a:t>2.7e-11Pa.m3/s</a:t>
            </a:r>
            <a:endParaRPr lang="en-US" altLang="zh-CN" dirty="0"/>
          </a:p>
          <a:p>
            <a:pPr lvl="1"/>
            <a:r>
              <a:rPr lang="en-US" altLang="zh-CN" dirty="0"/>
              <a:t>Longitudinal space: Bellows should </a:t>
            </a:r>
            <a:r>
              <a:rPr lang="en-US" altLang="zh-CN" dirty="0">
                <a:solidFill>
                  <a:srgbClr val="FF0000"/>
                </a:solidFill>
              </a:rPr>
              <a:t>absorb deformation when baking</a:t>
            </a:r>
            <a:r>
              <a:rPr lang="en-US" altLang="zh-CN" dirty="0"/>
              <a:t>. </a:t>
            </a:r>
            <a:r>
              <a:rPr lang="en-US" altLang="zh-CN" dirty="0">
                <a:sym typeface="Wingdings" panose="05000000000000000000" pitchFamily="2" charset="2"/>
              </a:rPr>
              <a:t>Add </a:t>
            </a:r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Z-direction support</a:t>
            </a:r>
            <a:r>
              <a:rPr lang="en-US" altLang="zh-CN" dirty="0">
                <a:sym typeface="Wingdings" panose="05000000000000000000" pitchFamily="2" charset="2"/>
              </a:rPr>
              <a:t>, length has been decreased to 83mm.</a:t>
            </a:r>
          </a:p>
          <a:p>
            <a:pPr lvl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Minimize thermal loads: The thermal loads mainly includes </a:t>
            </a:r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SR power and HOM power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. Avoid SR power by </a:t>
            </a:r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layout design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, and decrease HOM power by </a:t>
            </a:r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RF finger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.</a:t>
            </a:r>
            <a:endParaRPr lang="en-US" altLang="zh-CN" dirty="0">
              <a:sym typeface="Wingdings" panose="05000000000000000000" pitchFamily="2" charset="2"/>
            </a:endParaRPr>
          </a:p>
          <a:p>
            <a:pPr lvl="1"/>
            <a:r>
              <a:rPr lang="en-US" altLang="zh-CN" dirty="0">
                <a:sym typeface="Wingdings" panose="05000000000000000000" pitchFamily="2" charset="2"/>
              </a:rPr>
              <a:t>Cooling: It is hard to dissipate the heat at RF finger 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which is thin, low thermal conductivity and far from the coolant. </a:t>
            </a:r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FEA</a:t>
            </a:r>
          </a:p>
          <a:p>
            <a:pPr lvl="2"/>
            <a:endParaRPr lang="en-US" altLang="zh-CN" dirty="0">
              <a:sym typeface="Wingdings" panose="05000000000000000000" pitchFamily="2" charset="2"/>
            </a:endParaRPr>
          </a:p>
          <a:p>
            <a:pPr lvl="2"/>
            <a:endParaRPr lang="zh-CN" altLang="en-US" dirty="0"/>
          </a:p>
        </p:txBody>
      </p:sp>
      <p:sp>
        <p:nvSpPr>
          <p:cNvPr id="7" name="内容占位符 5">
            <a:extLst>
              <a:ext uri="{FF2B5EF4-FFF2-40B4-BE49-F238E27FC236}">
                <a16:creationId xmlns:a16="http://schemas.microsoft.com/office/drawing/2014/main" id="{AB429D65-2C46-43E9-9C1F-FBB2384375F2}"/>
              </a:ext>
            </a:extLst>
          </p:cNvPr>
          <p:cNvSpPr txBox="1">
            <a:spLocks/>
          </p:cNvSpPr>
          <p:nvPr/>
        </p:nvSpPr>
        <p:spPr>
          <a:xfrm>
            <a:off x="457200" y="1679879"/>
            <a:ext cx="5338936" cy="1389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Arial" panose="020B0604020202020204" pitchFamily="34" charset="0"/>
              <a:buChar char="•"/>
              <a:defRPr sz="2400" b="0" kern="1200" baseline="0">
                <a:solidFill>
                  <a:schemeClr val="tx1"/>
                </a:solidFill>
                <a:latin typeface="+mj-lt"/>
                <a:ea typeface="微软雅黑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US" altLang="zh-CN" dirty="0">
              <a:sym typeface="Wingdings" panose="05000000000000000000" pitchFamily="2" charset="2"/>
            </a:endParaRPr>
          </a:p>
          <a:p>
            <a:pPr lvl="2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9426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magnet supports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8857" y="3033159"/>
            <a:ext cx="6491867" cy="149805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742E840-6CE7-4117-8BB2-238824245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857" y="1201344"/>
            <a:ext cx="5400000" cy="25808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420" y="4057149"/>
            <a:ext cx="5400000" cy="148184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/>
          <a:srcRect b="69402"/>
          <a:stretch/>
        </p:blipFill>
        <p:spPr>
          <a:xfrm>
            <a:off x="38857" y="5629063"/>
            <a:ext cx="5760000" cy="122893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999921" y="1201344"/>
            <a:ext cx="5018936" cy="1764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Key points</a:t>
            </a:r>
          </a:p>
          <a:p>
            <a:pPr marL="742950" lvl="1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Stability (static and modal)</a:t>
            </a:r>
          </a:p>
          <a:p>
            <a:pPr marL="742950" lvl="1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Accuracy</a:t>
            </a:r>
          </a:p>
          <a:p>
            <a:pPr marL="742950" lvl="1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Easy-operating</a:t>
            </a:r>
          </a:p>
          <a:p>
            <a:pPr marL="742950" lvl="1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Dimensions </a:t>
            </a:r>
          </a:p>
        </p:txBody>
      </p:sp>
      <p:sp>
        <p:nvSpPr>
          <p:cNvPr id="10" name="矩形 9"/>
          <p:cNvSpPr/>
          <p:nvPr/>
        </p:nvSpPr>
        <p:spPr>
          <a:xfrm>
            <a:off x="6231835" y="4847193"/>
            <a:ext cx="6062869" cy="180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High stiffness for stability                     Flexibility for high accuracy.</a:t>
            </a: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Studies on support stiffness is on-going.</a:t>
            </a: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GB" altLang="zh-CN" dirty="0">
                <a:latin typeface="Arial" panose="020B0604020202020204" pitchFamily="34" charset="0"/>
                <a:cs typeface="Arial" panose="020B0604020202020204" pitchFamily="34" charset="0"/>
              </a:rPr>
              <a:t>Motor driven wedges jacks for high stiffness and accuracy. </a:t>
            </a:r>
          </a:p>
          <a:p>
            <a:pPr marL="285750" indent="-2857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Auxiliary support, high damping material/structure are also in consideration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dirty="0"/>
          </a:p>
        </p:txBody>
      </p:sp>
      <p:cxnSp>
        <p:nvCxnSpPr>
          <p:cNvPr id="12" name="直接箭头连接符 11"/>
          <p:cNvCxnSpPr/>
          <p:nvPr/>
        </p:nvCxnSpPr>
        <p:spPr bwMode="auto">
          <a:xfrm>
            <a:off x="9233452" y="5078896"/>
            <a:ext cx="1093305" cy="0"/>
          </a:xfrm>
          <a:prstGeom prst="straightConnector1">
            <a:avLst/>
          </a:prstGeom>
          <a:ln>
            <a:headEnd type="triangle"/>
            <a:tailEnd type="triangle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9223513" y="4721087"/>
            <a:ext cx="1133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conflict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5447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</a:rPr>
              <a:t>Outline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MDI design for High Luminosity Higgs</a:t>
            </a:r>
          </a:p>
          <a:p>
            <a:r>
              <a:rPr lang="en-US" altLang="zh-CN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CDR </a:t>
            </a:r>
            <a:r>
              <a:rPr lang="en-US" altLang="zh-CN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TDR optimization for MDI</a:t>
            </a:r>
            <a:endParaRPr lang="en-US" altLang="zh-CN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MDI mechanics and integration</a:t>
            </a:r>
            <a:endParaRPr lang="en-US" altLang="zh-CN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zh-CN" altLang="zh-CN" dirty="0">
              <a:solidFill>
                <a:srgbClr val="0070C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3803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-86455"/>
            <a:ext cx="10515600" cy="1325563"/>
          </a:xfrm>
        </p:spPr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239108"/>
            <a:ext cx="10515600" cy="4937855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final focusing length has changed from 2.2m to 1.9m in High Luminosity Higgs.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no SR photons hitting the central beam pipe in normal conditions.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layer beam pipe with water cooling, SR heat load is not a problem.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 photons hitting the bellows under the extreme beam conditions, temperature rise ~1</a:t>
            </a:r>
            <a:r>
              <a:rPr lang="en-US" altLang="zh-CN" sz="20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2000" baseline="30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loss background in High luminosity Higgs with collimators can be reduced to the same level in CDR.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 density on first layer of vertex detector is low from radiation background.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 load in IR is mainly from HOM, especially in High luminosity Z mode.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heat deposition in High Luminosity Z mode, it becomes impossible to cool the Be beam pipe with oil. Water is chosen as the coolant for the demonstration purpose.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 temperature on collimators from SR and HOM is 148 </a:t>
            </a:r>
            <a:r>
              <a:rPr lang="zh-CN" alt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℃</a:t>
            </a:r>
            <a:endParaRPr lang="en-US" altLang="zh-CN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MDI alignment system is preliminary considered and designed.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 the sealing membranes by two layers of edge sealing.</a:t>
            </a:r>
            <a:endParaRPr lang="zh-CN" alt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en-US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3224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423591" y="2468311"/>
            <a:ext cx="483497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96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Thanks </a:t>
            </a:r>
            <a:endParaRPr lang="zh-CN" altLang="en-US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00FF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784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9491" y="0"/>
            <a:ext cx="10515600" cy="1325563"/>
          </a:xfrm>
        </p:spPr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MDI layout and IR design</a:t>
            </a:r>
            <a:endParaRPr lang="zh-CN" altLang="en-US" dirty="0">
              <a:solidFill>
                <a:srgbClr val="7030A0"/>
              </a:solidFill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8814217" y="1106001"/>
            <a:ext cx="3258907" cy="5390593"/>
          </a:xfrm>
          <a:prstGeom prst="roundRect">
            <a:avLst/>
          </a:prstGeom>
          <a:noFill/>
          <a:ln>
            <a:solidFill>
              <a:srgbClr val="D10DA7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endParaRPr lang="zh-CN" altLang="en-US" sz="24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61252" y="1421357"/>
            <a:ext cx="296483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Machine Detector Interface (MDI) of CEPC double ring scheme is about </a:t>
            </a: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</a:t>
            </a: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7m long from the IP</a:t>
            </a:r>
            <a:r>
              <a:rPr lang="en-US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CEPC detector superconducting solenoid with 3T magnetic field and the length of 7.6m.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accelerator components inside the detector without shielding are within a conical space with an opening angle of </a:t>
            </a:r>
            <a:r>
              <a:rPr lang="en-GB" altLang="zh-CN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cosθ</a:t>
            </a: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=0.993.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altLang="zh-CN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e+e</a:t>
            </a:r>
            <a:r>
              <a:rPr lang="en-GB" altLang="zh-CN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beams collide at the IP with a horizontal angle of 33mrad and the final focusing length is 1.9m.</a:t>
            </a:r>
          </a:p>
          <a:p>
            <a:pPr algn="just"/>
            <a:endParaRPr lang="en-GB" altLang="zh-CN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AC8A341-2B2B-4C99-9231-D228878D9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18" y="1487557"/>
            <a:ext cx="7512393" cy="462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065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MDI parameters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721553"/>
              </p:ext>
            </p:extLst>
          </p:nvPr>
        </p:nvGraphicFramePr>
        <p:xfrm>
          <a:off x="337910" y="1177834"/>
          <a:ext cx="11516179" cy="550886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744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5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97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83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45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16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90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00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9668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705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731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9668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7506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56593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841092"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range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Peak filed</a:t>
                      </a:r>
                    </a:p>
                    <a:p>
                      <a:pPr algn="ctr"/>
                      <a:r>
                        <a:rPr lang="en-US" altLang="zh-CN" sz="800" dirty="0"/>
                        <a:t> in coil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Central filed gradient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Bending</a:t>
                      </a:r>
                      <a:r>
                        <a:rPr lang="en-US" altLang="zh-CN" sz="800" baseline="0" dirty="0"/>
                        <a:t> </a:t>
                      </a:r>
                    </a:p>
                    <a:p>
                      <a:pPr algn="ctr"/>
                      <a:r>
                        <a:rPr lang="en-US" altLang="zh-CN" sz="800" baseline="0" dirty="0"/>
                        <a:t>angle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length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Beam</a:t>
                      </a:r>
                      <a:r>
                        <a:rPr lang="en-US" altLang="zh-CN" sz="800" baseline="0" dirty="0"/>
                        <a:t> stay clear region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Minimal distance between two aperture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Inner diameter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Outer diameter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Critical energy</a:t>
                      </a:r>
                    </a:p>
                    <a:p>
                      <a:pPr algn="ctr"/>
                      <a:r>
                        <a:rPr lang="en-US" altLang="zh-CN" sz="800" dirty="0"/>
                        <a:t>(Horizontal)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Critical energy</a:t>
                      </a:r>
                    </a:p>
                    <a:p>
                      <a:pPr algn="ctr"/>
                      <a:r>
                        <a:rPr lang="en-US" altLang="zh-CN" sz="800" dirty="0"/>
                        <a:t>(Vertical)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SR</a:t>
                      </a:r>
                      <a:r>
                        <a:rPr lang="en-US" altLang="zh-CN" sz="800" baseline="0" dirty="0"/>
                        <a:t> power</a:t>
                      </a:r>
                    </a:p>
                    <a:p>
                      <a:pPr algn="ctr"/>
                      <a:r>
                        <a:rPr lang="en-US" altLang="zh-CN" sz="800" baseline="0" dirty="0"/>
                        <a:t>(</a:t>
                      </a:r>
                      <a:r>
                        <a:rPr lang="en-US" altLang="zh-CN" sz="800" dirty="0"/>
                        <a:t>Horizontal</a:t>
                      </a:r>
                      <a:r>
                        <a:rPr lang="en-US" altLang="zh-CN" sz="800" baseline="0" dirty="0"/>
                        <a:t>)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SR power</a:t>
                      </a:r>
                    </a:p>
                    <a:p>
                      <a:pPr algn="ctr"/>
                      <a:r>
                        <a:rPr lang="en-US" altLang="zh-CN" sz="800" dirty="0"/>
                        <a:t>(Vertical)</a:t>
                      </a:r>
                      <a:endParaRPr lang="zh-CN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195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L*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0~1.9m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1.9m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507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Crossing angle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33mrad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MDI length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altLang="zh-CN" sz="800" dirty="0"/>
                        <a:t>7m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70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Detector requirement</a:t>
                      </a:r>
                      <a:r>
                        <a:rPr lang="en-US" altLang="zh-CN" sz="800" baseline="0" dirty="0"/>
                        <a:t> of accelerator components</a:t>
                      </a:r>
                    </a:p>
                    <a:p>
                      <a:r>
                        <a:rPr lang="en-US" altLang="zh-CN" sz="800" baseline="0" dirty="0"/>
                        <a:t>in opening angle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800" kern="1200" dirty="0">
                          <a:effectLst/>
                        </a:rPr>
                        <a:t>8.11˚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 err="1"/>
                        <a:t>QDa</a:t>
                      </a:r>
                      <a:r>
                        <a:rPr lang="en-US" altLang="zh-CN" sz="800" dirty="0"/>
                        <a:t>/</a:t>
                      </a:r>
                      <a:r>
                        <a:rPr lang="en-US" altLang="zh-CN" sz="800" dirty="0" err="1"/>
                        <a:t>QDb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3.2/2.8T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141/84.7T/m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1.21m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15.2/17.9mm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62.71/105.28mm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48mm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59mm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724.7/663.1keV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396.3/263keV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212.2/239.23W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99.9/42.8W</a:t>
                      </a:r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QF1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3.3T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94.8T/m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1.5m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24.14mm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155.11mm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56mm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69mm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675.2keV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499.4keV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472.9W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135.1W</a:t>
                      </a:r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 err="1"/>
                        <a:t>Lumical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0.95~1.11m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/>
                        <a:t>0.16m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57mm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200mm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Anti-solenoid before QD0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8.2T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1.1m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120mm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390mm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Anti-solenoid QD0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3T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2.5m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120mm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390mm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Anti-solenoid</a:t>
                      </a:r>
                      <a:r>
                        <a:rPr lang="en-US" altLang="zh-CN" sz="800" baseline="0" dirty="0"/>
                        <a:t> QF1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3T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1.5m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120mm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390mm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Beryllium pipe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altLang="zh-CN" sz="800" dirty="0"/>
                        <a:t>120mm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28mm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Last</a:t>
                      </a:r>
                      <a:r>
                        <a:rPr lang="en-US" altLang="zh-CN" sz="800" baseline="0" dirty="0"/>
                        <a:t> B upstream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64.97~153.5m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0.77mrad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88.5m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33.3keV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880">
                <a:tc>
                  <a:txBody>
                    <a:bodyPr/>
                    <a:lstStyle/>
                    <a:p>
                      <a:r>
                        <a:rPr lang="en-US" altLang="zh-CN" sz="800" dirty="0"/>
                        <a:t>First B downstream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44.4~102m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1.17mrad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57.6m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77.9keV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4929">
                <a:tc>
                  <a:txBody>
                    <a:bodyPr/>
                    <a:lstStyle/>
                    <a:p>
                      <a:r>
                        <a:rPr lang="en-US" altLang="zh-CN" sz="800" dirty="0" err="1"/>
                        <a:t>Beampipe</a:t>
                      </a:r>
                      <a:r>
                        <a:rPr lang="en-US" altLang="zh-CN" sz="800" dirty="0"/>
                        <a:t> within </a:t>
                      </a:r>
                      <a:r>
                        <a:rPr lang="en-US" altLang="zh-CN" sz="800" dirty="0" err="1"/>
                        <a:t>QDa</a:t>
                      </a:r>
                      <a:r>
                        <a:rPr lang="en-US" altLang="zh-CN" sz="800" dirty="0"/>
                        <a:t>/</a:t>
                      </a:r>
                      <a:r>
                        <a:rPr lang="en-US" altLang="zh-CN" sz="800" dirty="0" err="1"/>
                        <a:t>QDb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1.21m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1.19/1.31W</a:t>
                      </a:r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>
                        <a:latin typeface="+mn-lt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0312">
                <a:tc>
                  <a:txBody>
                    <a:bodyPr/>
                    <a:lstStyle/>
                    <a:p>
                      <a:r>
                        <a:rPr lang="en-US" altLang="zh-CN" sz="800" dirty="0" err="1"/>
                        <a:t>Beampipe</a:t>
                      </a:r>
                      <a:r>
                        <a:rPr lang="en-US" altLang="zh-CN" sz="800" dirty="0"/>
                        <a:t> within QF1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1.5m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2.39W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2125">
                <a:tc>
                  <a:txBody>
                    <a:bodyPr/>
                    <a:lstStyle/>
                    <a:p>
                      <a:r>
                        <a:rPr lang="en-US" altLang="zh-CN" sz="800" dirty="0" err="1"/>
                        <a:t>Beampipe</a:t>
                      </a:r>
                      <a:r>
                        <a:rPr lang="en-US" altLang="zh-CN" sz="800" dirty="0"/>
                        <a:t> between</a:t>
                      </a:r>
                      <a:r>
                        <a:rPr lang="en-US" altLang="zh-CN" sz="800" baseline="0" dirty="0"/>
                        <a:t> QD0/QF1</a:t>
                      </a:r>
                      <a:endParaRPr lang="zh-CN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0.3m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/>
                        <a:t>26.5W</a:t>
                      </a:r>
                      <a:endParaRPr lang="zh-CN" altLang="en-US" sz="8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2804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QDa</a:t>
            </a:r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zh-CN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QDb</a:t>
            </a:r>
            <a: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QF1 physics design parameters</a:t>
            </a:r>
            <a:br>
              <a:rPr lang="en-US" altLang="zh-CN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altLang="zh-CN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sz="2000" baseline="-25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zh-CN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*=1mm, </a:t>
            </a:r>
            <a:r>
              <a:rPr lang="el-GR" altLang="zh-CN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sz="2000" baseline="-25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zh-CN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*=0.33m </a:t>
            </a:r>
            <a:endParaRPr lang="zh-CN" altLang="en-US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930887"/>
              </p:ext>
            </p:extLst>
          </p:nvPr>
        </p:nvGraphicFramePr>
        <p:xfrm>
          <a:off x="840741" y="1709984"/>
          <a:ext cx="5261886" cy="453111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06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50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50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48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51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QDa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4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QDb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BSC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2（18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400" kern="1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+3）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BSC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2（22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400" kern="1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+3）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e+e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beam center distance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Entrance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9.15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/12.41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12.89/15.22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62.71/105.28mm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Middle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10.37/14.84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14.61/14.88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82.84/125.41mm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Exit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12.13/17.92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15.21/13.87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102.64/145.21mm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7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 field region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12.13/17.92 mm;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15.21/15.22 mm</a:t>
                      </a:r>
                      <a:endParaRPr lang="zh-CN" sz="14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7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Effective length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 m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Distance from IP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1.9/3.19 m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Gradient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141/84.7 T/m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414345"/>
              </p:ext>
            </p:extLst>
          </p:nvPr>
        </p:nvGraphicFramePr>
        <p:xfrm>
          <a:off x="6301013" y="1709985"/>
          <a:ext cx="5281387" cy="453111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12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0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0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89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227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QF1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BSC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2（18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400" kern="1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+3）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BSC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2（22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400" kern="1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+3）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e+e- beam center distance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6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Entrance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19.66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13.21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155.11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6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Middle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23.02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12.00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179.87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6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Exit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24.14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11.60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204.62 mm</a:t>
                      </a:r>
                      <a:endParaRPr lang="zh-CN" sz="105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51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 field region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24.14 mm; Vertical 13.21 mm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91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Effective length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 m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91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Distance from IP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 m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26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Gradient</a:t>
                      </a:r>
                      <a:endParaRPr lang="zh-CN" sz="1400" kern="1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94.8 T/m</a:t>
                      </a:r>
                      <a:endParaRPr lang="zh-CN" sz="1400" kern="1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782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7399" y="31386"/>
            <a:ext cx="10314709" cy="1143000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 on IR beam pipe from last bend upstream and Final Doublet</a:t>
            </a:r>
          </a:p>
        </p:txBody>
      </p:sp>
      <p:sp>
        <p:nvSpPr>
          <p:cNvPr id="326662" name="Rectangle 6"/>
          <p:cNvSpPr>
            <a:spLocks noChangeArrowheads="1"/>
          </p:cNvSpPr>
          <p:nvPr/>
        </p:nvSpPr>
        <p:spPr bwMode="auto">
          <a:xfrm>
            <a:off x="323273" y="1290727"/>
            <a:ext cx="1147473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There is no SR photons hitting the central beam pipe in normal conditions.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Single layer beam pipe with water cooling, SR heat load is not a problem.</a:t>
            </a:r>
          </a:p>
        </p:txBody>
      </p:sp>
      <p:graphicFrame>
        <p:nvGraphicFramePr>
          <p:cNvPr id="10" name="内容占位符 3">
            <a:extLst>
              <a:ext uri="{FF2B5EF4-FFF2-40B4-BE49-F238E27FC236}">
                <a16:creationId xmlns:a16="http://schemas.microsoft.com/office/drawing/2014/main" id="{F4E6FE6B-8623-46A7-8259-D3A74C24C8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4661750"/>
              </p:ext>
            </p:extLst>
          </p:nvPr>
        </p:nvGraphicFramePr>
        <p:xfrm>
          <a:off x="7077510" y="2423757"/>
          <a:ext cx="4810776" cy="3169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81925">
                  <a:extLst>
                    <a:ext uri="{9D8B030D-6E8A-4147-A177-3AD203B41FA5}">
                      <a16:colId xmlns:a16="http://schemas.microsoft.com/office/drawing/2014/main" val="1856930886"/>
                    </a:ext>
                  </a:extLst>
                </a:gridCol>
                <a:gridCol w="1027167">
                  <a:extLst>
                    <a:ext uri="{9D8B030D-6E8A-4147-A177-3AD203B41FA5}">
                      <a16:colId xmlns:a16="http://schemas.microsoft.com/office/drawing/2014/main" val="4205481339"/>
                    </a:ext>
                  </a:extLst>
                </a:gridCol>
                <a:gridCol w="2301684">
                  <a:extLst>
                    <a:ext uri="{9D8B030D-6E8A-4147-A177-3AD203B41FA5}">
                      <a16:colId xmlns:a16="http://schemas.microsoft.com/office/drawing/2014/main" val="1923305117"/>
                    </a:ext>
                  </a:extLst>
                </a:gridCol>
              </a:tblGrid>
              <a:tr h="2067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Region</a:t>
                      </a:r>
                      <a:endParaRPr lang="zh-CN" altLang="en-US" sz="140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SR heat load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SR average power density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407417"/>
                  </a:ext>
                </a:extLst>
              </a:tr>
              <a:tr h="23360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0~805mm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333021"/>
                  </a:ext>
                </a:extLst>
              </a:tr>
              <a:tr h="23360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805mm~855mm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12.5W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69.4W/cm</a:t>
                      </a:r>
                      <a:r>
                        <a:rPr lang="en-US" altLang="zh-CN" sz="1400" baseline="300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060840"/>
                  </a:ext>
                </a:extLst>
              </a:tr>
              <a:tr h="40320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855mm~1.9m(</a:t>
                      </a:r>
                      <a:r>
                        <a:rPr lang="en-US" altLang="zh-CN" sz="1400" dirty="0" err="1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QDa</a:t>
                      </a:r>
                      <a:r>
                        <a:rPr lang="en-US" altLang="zh-CN" sz="1400" baseline="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 entrance</a:t>
                      </a:r>
                      <a:r>
                        <a:rPr lang="zh-CN" altLang="en-US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）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1.06W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0.28W/cm</a:t>
                      </a:r>
                      <a:r>
                        <a:rPr lang="en-US" altLang="zh-CN" sz="1400" baseline="300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469654"/>
                  </a:ext>
                </a:extLst>
              </a:tr>
              <a:tr h="23360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QDa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1.19W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0.27W/cm</a:t>
                      </a:r>
                      <a:r>
                        <a:rPr lang="en-US" altLang="zh-CN" sz="1400" baseline="300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207545"/>
                  </a:ext>
                </a:extLst>
              </a:tr>
              <a:tr h="23360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QDa~QDb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3.73W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12.95W/cm</a:t>
                      </a:r>
                      <a:r>
                        <a:rPr lang="en-US" altLang="zh-CN" sz="1400" baseline="300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816490"/>
                  </a:ext>
                </a:extLst>
              </a:tr>
              <a:tr h="23360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QDb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1.31W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0.3W/cm</a:t>
                      </a:r>
                      <a:r>
                        <a:rPr lang="en-US" altLang="zh-CN" sz="1400" baseline="300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301732"/>
                  </a:ext>
                </a:extLst>
              </a:tr>
              <a:tr h="23360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QDb~QF1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26.5W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4.9W/cm</a:t>
                      </a:r>
                      <a:r>
                        <a:rPr lang="en-US" altLang="zh-CN" sz="1400" baseline="300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258882"/>
                  </a:ext>
                </a:extLst>
              </a:tr>
              <a:tr h="23360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QF1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2.39W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0.44W/cm</a:t>
                      </a:r>
                      <a:r>
                        <a:rPr lang="en-US" altLang="zh-CN" sz="1400" baseline="30000" dirty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2</a:t>
                      </a:r>
                      <a:endParaRPr lang="zh-CN" altLang="en-US" sz="1400" b="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799934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5934738" y="3244334"/>
            <a:ext cx="3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Courier"/>
              </a:rPr>
              <a:t> 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49" y="2121724"/>
            <a:ext cx="6379962" cy="3968996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103F9164-6441-4997-BA99-ECD887B4608F}"/>
              </a:ext>
            </a:extLst>
          </p:cNvPr>
          <p:cNvSpPr txBox="1"/>
          <p:nvPr/>
        </p:nvSpPr>
        <p:spPr>
          <a:xfrm>
            <a:off x="3970249" y="2952721"/>
            <a:ext cx="748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00B050"/>
                </a:solidFill>
              </a:rPr>
              <a:t>QDa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E2DA518-A622-412B-85E8-908AF04B433B}"/>
              </a:ext>
            </a:extLst>
          </p:cNvPr>
          <p:cNvSpPr txBox="1"/>
          <p:nvPr/>
        </p:nvSpPr>
        <p:spPr>
          <a:xfrm>
            <a:off x="4600622" y="2683396"/>
            <a:ext cx="748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00B050"/>
                </a:solidFill>
              </a:rPr>
              <a:t>QDb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BF8B9B8-D604-4709-BA0C-C687EFD8F9B7}"/>
              </a:ext>
            </a:extLst>
          </p:cNvPr>
          <p:cNvSpPr txBox="1"/>
          <p:nvPr/>
        </p:nvSpPr>
        <p:spPr>
          <a:xfrm>
            <a:off x="5508324" y="2259205"/>
            <a:ext cx="748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C000"/>
                </a:solidFill>
              </a:rPr>
              <a:t>QF1</a:t>
            </a:r>
            <a:endParaRPr lang="zh-CN" alt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242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27" y="-53589"/>
            <a:ext cx="12108873" cy="1325563"/>
          </a:xfrm>
        </p:spPr>
        <p:txBody>
          <a:bodyPr>
            <a:normAutofit/>
          </a:bodyPr>
          <a:lstStyle/>
          <a:p>
            <a:r>
              <a:rPr lang="en-US" altLang="zh-CN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 from last bending magnet upstream of IP</a:t>
            </a:r>
            <a:endParaRPr lang="zh-CN" altLang="en-US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34738" y="3244334"/>
            <a:ext cx="3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Courier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934738" y="3244334"/>
            <a:ext cx="3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0" i="0" u="none" strike="noStrike" dirty="0">
                <a:latin typeface="Courier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335676" y="1123759"/>
            <a:ext cx="2823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Abnormal condition</a:t>
            </a:r>
            <a:endParaRPr lang="zh-CN" alt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5934738" y="3244334"/>
            <a:ext cx="3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Courier"/>
              </a:rPr>
              <a:t> 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067339" y="1611692"/>
            <a:ext cx="477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E5155B3E-BE71-430D-AC00-5FC227C8F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315" y="2242445"/>
            <a:ext cx="5368403" cy="2875584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sz="19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Extreme condition, </a:t>
            </a:r>
            <a:r>
              <a:rPr lang="en-US" altLang="zh-CN" sz="1900" dirty="0" err="1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eg</a:t>
            </a:r>
            <a:r>
              <a:rPr lang="en-US" altLang="zh-CN" sz="19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, if a magnet power is lost, a large distortion will appear immediately for the whole ring orbit. The beam will be lost when exceeded.</a:t>
            </a:r>
          </a:p>
          <a:p>
            <a:r>
              <a:rPr lang="en-US" altLang="zh-CN" sz="19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In extreme cases ~ at least 10 times per day. The beam will be stopped within 0.5ms when abnormal. It is not afraid of this 0.5ms for other material beam pipe except beryllium pipe.</a:t>
            </a:r>
          </a:p>
          <a:p>
            <a:r>
              <a:rPr lang="en-US" altLang="zh-CN" sz="19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The background of the detector should not be considered under abnormal conditions.</a:t>
            </a:r>
          </a:p>
          <a:p>
            <a:r>
              <a:rPr lang="en-US" altLang="zh-CN" sz="19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It is not necessary to care about whether the beam orbit deviation will affect detector operation, since the high background part will be removed when data analysis is carried out. </a:t>
            </a:r>
          </a:p>
          <a:p>
            <a:endParaRPr lang="zh-CN" altLang="zh-CN" dirty="0"/>
          </a:p>
          <a:p>
            <a:endParaRPr lang="zh-CN" altLang="en-US" dirty="0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6122" y="1458264"/>
            <a:ext cx="6032135" cy="375680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62822" y="4990869"/>
            <a:ext cx="78134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 will enter into the bellows (no cooling):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IP~677mm, no SR heat load.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-677~-805mm beam pipe, SR power ~14.65W, APD~ 31.8W/cm</a:t>
            </a:r>
            <a:r>
              <a:rPr lang="en-US" altLang="zh-CN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-805~855mm beam pipe, SR power~12.96W, APD~72W/cm</a:t>
            </a:r>
            <a:r>
              <a:rPr lang="en-US" altLang="zh-CN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rise ~1</a:t>
            </a:r>
            <a:r>
              <a:rPr lang="en-US" altLang="zh-CN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92315" y="1543965"/>
            <a:ext cx="564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 photons hitting the bellows under the extreme beam conditions,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rise ~1</a:t>
            </a:r>
            <a:r>
              <a:rPr lang="en-US" altLang="zh-CN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978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8506" y="68146"/>
            <a:ext cx="10515600" cy="1016235"/>
          </a:xfrm>
        </p:spPr>
        <p:txBody>
          <a:bodyPr>
            <a:normAutofit/>
          </a:bodyPr>
          <a:lstStyle/>
          <a:p>
            <a:r>
              <a:rPr lang="en-US" altLang="zh-CN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loss from RBB and BS</a:t>
            </a:r>
            <a:endParaRPr lang="zh-CN" altLang="en-US" sz="3600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8AC21EE-78C2-4050-A9AA-06D31DDF6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7" y="1084381"/>
            <a:ext cx="4280905" cy="302293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A9D1684-AFF4-493F-9CEB-7FE97B59B1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412" y="1084381"/>
            <a:ext cx="4280905" cy="302293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13748" y="1209043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Without collimator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238517" y="1209043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With collimator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E9B36AB-3D81-4CE1-A60F-3EE084199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057" y="3944285"/>
            <a:ext cx="4151215" cy="293135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26D06390-B364-4282-81E6-A282EFF32CAD}"/>
              </a:ext>
            </a:extLst>
          </p:cNvPr>
          <p:cNvSpPr txBox="1"/>
          <p:nvPr/>
        </p:nvSpPr>
        <p:spPr>
          <a:xfrm>
            <a:off x="1626002" y="4068947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Without collimator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D2A7D839-9C85-4A90-A01F-21C68CDF5C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5272" y="3944285"/>
            <a:ext cx="4185355" cy="295546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CF7084F5-D0E3-401B-9BDE-88F89D934E0D}"/>
              </a:ext>
            </a:extLst>
          </p:cNvPr>
          <p:cNvSpPr txBox="1"/>
          <p:nvPr/>
        </p:nvSpPr>
        <p:spPr>
          <a:xfrm>
            <a:off x="6096000" y="4128951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With collimator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1E5008D-5611-4443-812B-95E075A954F2}"/>
              </a:ext>
            </a:extLst>
          </p:cNvPr>
          <p:cNvSpPr txBox="1"/>
          <p:nvPr/>
        </p:nvSpPr>
        <p:spPr>
          <a:xfrm>
            <a:off x="9467271" y="2187089"/>
            <a:ext cx="1921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Radiative Bhabha scattering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86AF957-0BE6-417D-8EC1-1BD2D43CADF0}"/>
              </a:ext>
            </a:extLst>
          </p:cNvPr>
          <p:cNvSpPr txBox="1"/>
          <p:nvPr/>
        </p:nvSpPr>
        <p:spPr>
          <a:xfrm>
            <a:off x="9467272" y="5386872"/>
            <a:ext cx="192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</a:rPr>
              <a:t>Beamstrahlung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194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A57372-73E5-484D-B82F-38D1192F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49" y="319088"/>
            <a:ext cx="12128951" cy="563562"/>
          </a:xfrm>
        </p:spPr>
        <p:txBody>
          <a:bodyPr/>
          <a:lstStyle/>
          <a:p>
            <a:r>
              <a:rPr lang="en-US" altLang="zh-CN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loss from Beam-gas bremsstrahlung and Beam thermal photon scattering</a:t>
            </a:r>
            <a:endParaRPr lang="zh-CN" altLang="en-US" sz="2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8902736-059F-4F0E-B40D-7F4953750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2348"/>
            <a:ext cx="3902122" cy="275546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0042CB5-DD71-4C42-BC2B-41003B645A20}"/>
              </a:ext>
            </a:extLst>
          </p:cNvPr>
          <p:cNvSpPr txBox="1"/>
          <p:nvPr/>
        </p:nvSpPr>
        <p:spPr>
          <a:xfrm>
            <a:off x="1354167" y="1221301"/>
            <a:ext cx="1322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D1EA7F8-DAE6-4A45-98C8-FDAC3FDB7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7509" y="1072349"/>
            <a:ext cx="3798312" cy="268215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9A889C43-CDDB-4782-BA87-1BB3F3CAC15B}"/>
              </a:ext>
            </a:extLst>
          </p:cNvPr>
          <p:cNvSpPr txBox="1"/>
          <p:nvPr/>
        </p:nvSpPr>
        <p:spPr>
          <a:xfrm>
            <a:off x="4514761" y="1195693"/>
            <a:ext cx="3340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Without collimator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8E49EEF-546C-4FF1-BADF-F41A0BECC0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1968" y="1094744"/>
            <a:ext cx="3798313" cy="268215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6D58D248-0635-467F-BF2A-7A740D311D36}"/>
              </a:ext>
            </a:extLst>
          </p:cNvPr>
          <p:cNvSpPr txBox="1"/>
          <p:nvPr/>
        </p:nvSpPr>
        <p:spPr>
          <a:xfrm>
            <a:off x="8031042" y="1195693"/>
            <a:ext cx="2203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With collimator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17078F26-930A-4379-BEB5-B51E81757F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49" y="3730206"/>
            <a:ext cx="3818041" cy="269608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FB6401B0-9E07-477A-9C99-927D23550214}"/>
              </a:ext>
            </a:extLst>
          </p:cNvPr>
          <p:cNvSpPr txBox="1"/>
          <p:nvPr/>
        </p:nvSpPr>
        <p:spPr>
          <a:xfrm>
            <a:off x="1460385" y="3917389"/>
            <a:ext cx="1322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AA4C03A8-30D2-430A-9875-ED18C08687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7509" y="3730206"/>
            <a:ext cx="3944898" cy="278566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649A04DA-B665-4AF7-A53A-F6F9A063F1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1969" y="3685416"/>
            <a:ext cx="3944898" cy="2785667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1DF813BF-DA63-43F7-969E-61D755930294}"/>
              </a:ext>
            </a:extLst>
          </p:cNvPr>
          <p:cNvSpPr txBox="1"/>
          <p:nvPr/>
        </p:nvSpPr>
        <p:spPr>
          <a:xfrm>
            <a:off x="4627616" y="3853540"/>
            <a:ext cx="3340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Without collimator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9692371-0006-4DFE-9367-9E0E46F4FF4B}"/>
              </a:ext>
            </a:extLst>
          </p:cNvPr>
          <p:cNvSpPr txBox="1"/>
          <p:nvPr/>
        </p:nvSpPr>
        <p:spPr>
          <a:xfrm>
            <a:off x="8177883" y="3853540"/>
            <a:ext cx="2203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With collimator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D3E8B14-8393-4F19-A7E8-DB4054147948}"/>
              </a:ext>
            </a:extLst>
          </p:cNvPr>
          <p:cNvSpPr txBox="1"/>
          <p:nvPr/>
        </p:nvSpPr>
        <p:spPr>
          <a:xfrm>
            <a:off x="10890281" y="2207491"/>
            <a:ext cx="692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BG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0C6DEFF-D9B2-4D08-975E-B39269392E30}"/>
              </a:ext>
            </a:extLst>
          </p:cNvPr>
          <p:cNvSpPr txBox="1"/>
          <p:nvPr/>
        </p:nvSpPr>
        <p:spPr>
          <a:xfrm>
            <a:off x="10890281" y="4885493"/>
            <a:ext cx="692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BTH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029606"/>
      </p:ext>
    </p:extLst>
  </p:cSld>
  <p:clrMapOvr>
    <a:masterClrMapping/>
  </p:clrMapOvr>
</p:sld>
</file>

<file path=ppt/theme/theme1.xml><?xml version="1.0" encoding="utf-8"?>
<a:theme xmlns:a="http://schemas.openxmlformats.org/drawingml/2006/main" name="lCEG">
  <a:themeElements>
    <a:clrScheme name="lCEG 3">
      <a:dk1>
        <a:srgbClr val="2B166E"/>
      </a:dk1>
      <a:lt1>
        <a:srgbClr val="FFFFFF"/>
      </a:lt1>
      <a:dk2>
        <a:srgbClr val="3F9D6C"/>
      </a:dk2>
      <a:lt2>
        <a:srgbClr val="DDDDDD"/>
      </a:lt2>
      <a:accent1>
        <a:srgbClr val="5BCD81"/>
      </a:accent1>
      <a:accent2>
        <a:srgbClr val="3399FF"/>
      </a:accent2>
      <a:accent3>
        <a:srgbClr val="FFFFFF"/>
      </a:accent3>
      <a:accent4>
        <a:srgbClr val="23115D"/>
      </a:accent4>
      <a:accent5>
        <a:srgbClr val="B5E3C1"/>
      </a:accent5>
      <a:accent6>
        <a:srgbClr val="2D8AE7"/>
      </a:accent6>
      <a:hlink>
        <a:srgbClr val="6666FF"/>
      </a:hlink>
      <a:folHlink>
        <a:srgbClr val="6C9BBE"/>
      </a:folHlink>
    </a:clrScheme>
    <a:fontScheme name="lCE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lCEG 1">
        <a:dk1>
          <a:srgbClr val="2B166E"/>
        </a:dk1>
        <a:lt1>
          <a:srgbClr val="FFFFFF"/>
        </a:lt1>
        <a:dk2>
          <a:srgbClr val="336699"/>
        </a:dk2>
        <a:lt2>
          <a:srgbClr val="DDDDDD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2">
        <a:dk1>
          <a:srgbClr val="666633"/>
        </a:dk1>
        <a:lt1>
          <a:srgbClr val="FFFFFF"/>
        </a:lt1>
        <a:dk2>
          <a:srgbClr val="000066"/>
        </a:dk2>
        <a:lt2>
          <a:srgbClr val="F7F4D5"/>
        </a:lt2>
        <a:accent1>
          <a:srgbClr val="C86C62"/>
        </a:accent1>
        <a:accent2>
          <a:srgbClr val="D3A5DF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F95CA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3">
        <a:dk1>
          <a:srgbClr val="2B166E"/>
        </a:dk1>
        <a:lt1>
          <a:srgbClr val="FFFFFF"/>
        </a:lt1>
        <a:dk2>
          <a:srgbClr val="3F9D6C"/>
        </a:dk2>
        <a:lt2>
          <a:srgbClr val="DDDDDD"/>
        </a:lt2>
        <a:accent1>
          <a:srgbClr val="5BCD81"/>
        </a:accent1>
        <a:accent2>
          <a:srgbClr val="3399FF"/>
        </a:accent2>
        <a:accent3>
          <a:srgbClr val="FFFFFF"/>
        </a:accent3>
        <a:accent4>
          <a:srgbClr val="23115D"/>
        </a:accent4>
        <a:accent5>
          <a:srgbClr val="B5E3C1"/>
        </a:accent5>
        <a:accent6>
          <a:srgbClr val="2D8AE7"/>
        </a:accent6>
        <a:hlink>
          <a:srgbClr val="6666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7478</TotalTime>
  <Words>1775</Words>
  <Application>Microsoft Office PowerPoint</Application>
  <PresentationFormat>宽屏</PresentationFormat>
  <Paragraphs>472</Paragraphs>
  <Slides>21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 Unicode MS</vt:lpstr>
      <vt:lpstr>Courier</vt:lpstr>
      <vt:lpstr>宋体</vt:lpstr>
      <vt:lpstr>Arial</vt:lpstr>
      <vt:lpstr>Calibri</vt:lpstr>
      <vt:lpstr>Cambria Math</vt:lpstr>
      <vt:lpstr>Symbol</vt:lpstr>
      <vt:lpstr>Verdana</vt:lpstr>
      <vt:lpstr>Wingdings</vt:lpstr>
      <vt:lpstr>lCEG</vt:lpstr>
      <vt:lpstr>Image</vt:lpstr>
      <vt:lpstr>CEPC MDI Issues</vt:lpstr>
      <vt:lpstr>Outline</vt:lpstr>
      <vt:lpstr>MDI layout and IR design</vt:lpstr>
      <vt:lpstr>MDI parameters</vt:lpstr>
      <vt:lpstr>QDa/QDb, QF1 physics design parameters βy*=1mm, βx*=0.33m </vt:lpstr>
      <vt:lpstr>SR on IR beam pipe from last bend upstream and Final Doublet</vt:lpstr>
      <vt:lpstr>SR from last bending magnet upstream of IP</vt:lpstr>
      <vt:lpstr>Beam loss from RBB and BS</vt:lpstr>
      <vt:lpstr>Beam loss from Beam-gas bremsstrahlung and Beam thermal photon scattering</vt:lpstr>
      <vt:lpstr>Collimator design</vt:lpstr>
      <vt:lpstr>Radiation background</vt:lpstr>
      <vt:lpstr>Heat load in IR from beam loss</vt:lpstr>
      <vt:lpstr>HOM power distribution</vt:lpstr>
      <vt:lpstr>Beam pipe structure</vt:lpstr>
      <vt:lpstr>Beam pipe thermal analysis</vt:lpstr>
      <vt:lpstr>Movable collimators</vt:lpstr>
      <vt:lpstr>MDI integration and alignment</vt:lpstr>
      <vt:lpstr>Remote vacuum connector</vt:lpstr>
      <vt:lpstr>SC magnet supports</vt:lpstr>
      <vt:lpstr>Summary </vt:lpstr>
      <vt:lpstr>PowerPoint 演示文稿</vt:lpstr>
    </vt:vector>
  </TitlesOfParts>
  <Company>ihep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Machine-detecter Interface of CEPC double ring</dc:title>
  <dc:creator>unknown</dc:creator>
  <cp:lastModifiedBy>baisha</cp:lastModifiedBy>
  <cp:revision>1046</cp:revision>
  <dcterms:created xsi:type="dcterms:W3CDTF">2017-10-26T07:15:36Z</dcterms:created>
  <dcterms:modified xsi:type="dcterms:W3CDTF">2021-03-16T00:21:18Z</dcterms:modified>
</cp:coreProperties>
</file>