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0" r:id="rId1"/>
  </p:sldMasterIdLst>
  <p:notesMasterIdLst>
    <p:notesMasterId r:id="rId41"/>
  </p:notesMasterIdLst>
  <p:handoutMasterIdLst>
    <p:handoutMasterId r:id="rId42"/>
  </p:handoutMasterIdLst>
  <p:sldIdLst>
    <p:sldId id="678" r:id="rId2"/>
    <p:sldId id="1145" r:id="rId3"/>
    <p:sldId id="1261" r:id="rId4"/>
    <p:sldId id="1304" r:id="rId5"/>
    <p:sldId id="1305" r:id="rId6"/>
    <p:sldId id="1317" r:id="rId7"/>
    <p:sldId id="1318" r:id="rId8"/>
    <p:sldId id="1355" r:id="rId9"/>
    <p:sldId id="1307" r:id="rId10"/>
    <p:sldId id="1373" r:id="rId11"/>
    <p:sldId id="1374" r:id="rId12"/>
    <p:sldId id="1375" r:id="rId13"/>
    <p:sldId id="1376" r:id="rId14"/>
    <p:sldId id="1378" r:id="rId15"/>
    <p:sldId id="1380" r:id="rId16"/>
    <p:sldId id="1379" r:id="rId17"/>
    <p:sldId id="1309" r:id="rId18"/>
    <p:sldId id="1394" r:id="rId19"/>
    <p:sldId id="1395" r:id="rId20"/>
    <p:sldId id="1396" r:id="rId21"/>
    <p:sldId id="1399" r:id="rId22"/>
    <p:sldId id="1400" r:id="rId23"/>
    <p:sldId id="1334" r:id="rId24"/>
    <p:sldId id="1336" r:id="rId25"/>
    <p:sldId id="1338" r:id="rId26"/>
    <p:sldId id="1320" r:id="rId27"/>
    <p:sldId id="1269" r:id="rId28"/>
    <p:sldId id="1405" r:id="rId29"/>
    <p:sldId id="1410" r:id="rId30"/>
    <p:sldId id="1408" r:id="rId31"/>
    <p:sldId id="1401" r:id="rId32"/>
    <p:sldId id="1403" r:id="rId33"/>
    <p:sldId id="1402" r:id="rId34"/>
    <p:sldId id="1406" r:id="rId35"/>
    <p:sldId id="1287" r:id="rId36"/>
    <p:sldId id="1288" r:id="rId37"/>
    <p:sldId id="1289" r:id="rId38"/>
    <p:sldId id="1391" r:id="rId39"/>
    <p:sldId id="1392" r:id="rId40"/>
  </p:sldIdLst>
  <p:sldSz cx="9144000" cy="6858000" type="screen4x3"/>
  <p:notesSz cx="6646863" cy="97774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2857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>
          <p15:clr>
            <a:srgbClr val="A4A3A4"/>
          </p15:clr>
        </p15:guide>
        <p15:guide id="2" pos="209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7AB"/>
    <a:srgbClr val="FF99CC"/>
    <a:srgbClr val="0000FF"/>
    <a:srgbClr val="CC0000"/>
    <a:srgbClr val="0FC80A"/>
    <a:srgbClr val="0033CC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6" autoAdjust="0"/>
    <p:restoredTop sz="95400" autoAdjust="0"/>
  </p:normalViewPr>
  <p:slideViewPr>
    <p:cSldViewPr>
      <p:cViewPr varScale="1">
        <p:scale>
          <a:sx n="107" d="100"/>
          <a:sy n="107" d="100"/>
        </p:scale>
        <p:origin x="1662" y="114"/>
      </p:cViewPr>
      <p:guideLst>
        <p:guide orient="horz" pos="2183"/>
        <p:guide pos="2857"/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4128" y="-90"/>
      </p:cViewPr>
      <p:guideLst>
        <p:guide orient="horz" pos="3079"/>
        <p:guide pos="209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725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79725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C5FDE-6E11-4062-9E73-37291E302A6F}" type="datetimeFigureOut">
              <a:rPr lang="zh-CN" altLang="en-US" smtClean="0"/>
              <a:pPr/>
              <a:t>2021/1/20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286875"/>
            <a:ext cx="2879725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765550" y="9286875"/>
            <a:ext cx="2879725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49D6F-DDE2-456D-AE37-DA8601A6BB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641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1032" cy="488949"/>
          </a:xfrm>
          <a:prstGeom prst="rect">
            <a:avLst/>
          </a:prstGeom>
        </p:spPr>
        <p:txBody>
          <a:bodyPr vert="horz" lIns="89755" tIns="44876" rIns="89755" bIns="44876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764279" y="2"/>
            <a:ext cx="2881032" cy="488949"/>
          </a:xfrm>
          <a:prstGeom prst="rect">
            <a:avLst/>
          </a:prstGeom>
        </p:spPr>
        <p:txBody>
          <a:bodyPr vert="horz" lIns="89755" tIns="44876" rIns="89755" bIns="44876" rtlCol="0"/>
          <a:lstStyle>
            <a:lvl1pPr algn="r">
              <a:defRPr sz="1200"/>
            </a:lvl1pPr>
          </a:lstStyle>
          <a:p>
            <a:fld id="{CAABCE95-32D8-4864-A292-0D0C99118195}" type="datetimeFigureOut">
              <a:rPr lang="zh-CN" altLang="en-US" smtClean="0"/>
              <a:pPr/>
              <a:t>2021/1/20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3425"/>
            <a:ext cx="4887913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55" tIns="44876" rIns="89755" bIns="44876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64376" y="4644232"/>
            <a:ext cx="5318111" cy="4400544"/>
          </a:xfrm>
          <a:prstGeom prst="rect">
            <a:avLst/>
          </a:prstGeom>
        </p:spPr>
        <p:txBody>
          <a:bodyPr vert="horz" lIns="89755" tIns="44876" rIns="89755" bIns="4487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286892"/>
            <a:ext cx="2881032" cy="488948"/>
          </a:xfrm>
          <a:prstGeom prst="rect">
            <a:avLst/>
          </a:prstGeom>
        </p:spPr>
        <p:txBody>
          <a:bodyPr vert="horz" lIns="89755" tIns="44876" rIns="89755" bIns="44876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764279" y="9286892"/>
            <a:ext cx="2881032" cy="488948"/>
          </a:xfrm>
          <a:prstGeom prst="rect">
            <a:avLst/>
          </a:prstGeom>
        </p:spPr>
        <p:txBody>
          <a:bodyPr vert="horz" lIns="89755" tIns="44876" rIns="89755" bIns="44876" rtlCol="0" anchor="b"/>
          <a:lstStyle>
            <a:lvl1pPr algn="r">
              <a:defRPr sz="1200"/>
            </a:lvl1pPr>
          </a:lstStyle>
          <a:p>
            <a:fld id="{6E0575B9-D3B7-4693-9F3B-14F50D6C793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187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575B9-D3B7-4693-9F3B-14F50D6C793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520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575B9-D3B7-4693-9F3B-14F50D6C793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265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575B9-D3B7-4693-9F3B-14F50D6C793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398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575B9-D3B7-4693-9F3B-14F50D6C793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969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575B9-D3B7-4693-9F3B-14F50D6C793C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16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575B9-D3B7-4693-9F3B-14F50D6C793C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4975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575B9-D3B7-4693-9F3B-14F50D6C793C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661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0" y="1967696"/>
            <a:ext cx="9144000" cy="146183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 b="1">
                <a:solidFill>
                  <a:srgbClr val="A40000"/>
                </a:solidFill>
                <a:latin typeface="+mn-lt"/>
              </a:defRPr>
            </a:lvl1pPr>
          </a:lstStyle>
          <a:p>
            <a:r>
              <a:rPr lang="en-US" altLang="zh-CN" dirty="0" smtClean="0"/>
              <a:t>Presentation Title</a:t>
            </a:r>
            <a:endParaRPr lang="en-US" dirty="0"/>
          </a:p>
        </p:txBody>
      </p:sp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5360" y="4013936"/>
            <a:ext cx="3421075" cy="34081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rgbClr val="A40000"/>
                </a:solidFill>
                <a:latin typeface="+mn-lt"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 smtClean="0"/>
              <a:t>Reporter</a:t>
            </a:r>
            <a:endParaRPr lang="en-US" dirty="0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388" y="233273"/>
            <a:ext cx="1148457" cy="741191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0" y="1102039"/>
            <a:ext cx="9144000" cy="110846"/>
            <a:chOff x="0" y="846225"/>
            <a:chExt cx="9144000" cy="110846"/>
          </a:xfrm>
        </p:grpSpPr>
        <p:grpSp>
          <p:nvGrpSpPr>
            <p:cNvPr id="34" name="组合 33"/>
            <p:cNvGrpSpPr/>
            <p:nvPr/>
          </p:nvGrpSpPr>
          <p:grpSpPr>
            <a:xfrm>
              <a:off x="0" y="846225"/>
              <a:ext cx="9144000" cy="110846"/>
              <a:chOff x="0" y="846225"/>
              <a:chExt cx="9144000" cy="110846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875653" y="846225"/>
                <a:ext cx="8268347" cy="110438"/>
                <a:chOff x="875653" y="846225"/>
                <a:chExt cx="8268347" cy="110438"/>
              </a:xfrm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875653" y="846227"/>
                  <a:ext cx="8268347" cy="110436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直角三角形 38"/>
                <p:cNvSpPr/>
                <p:nvPr/>
              </p:nvSpPr>
              <p:spPr>
                <a:xfrm>
                  <a:off x="975360" y="846225"/>
                  <a:ext cx="137160" cy="110438"/>
                </a:xfrm>
                <a:prstGeom prst="rtTriangle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7" name="矩形 36"/>
              <p:cNvSpPr/>
              <p:nvPr/>
            </p:nvSpPr>
            <p:spPr>
              <a:xfrm>
                <a:off x="0" y="846226"/>
                <a:ext cx="975360" cy="110845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5" name="直接连接符 34"/>
            <p:cNvCxnSpPr>
              <a:stCxn id="39" idx="2"/>
            </p:cNvCxnSpPr>
            <p:nvPr/>
          </p:nvCxnSpPr>
          <p:spPr>
            <a:xfrm flipV="1">
              <a:off x="975360" y="846225"/>
              <a:ext cx="0" cy="11043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4716016" y="6472195"/>
            <a:ext cx="4427985" cy="266400"/>
            <a:chOff x="3891916" y="6461760"/>
            <a:chExt cx="5252086" cy="342970"/>
          </a:xfrm>
        </p:grpSpPr>
        <p:sp>
          <p:nvSpPr>
            <p:cNvPr id="41" name="文本框 40"/>
            <p:cNvSpPr txBox="1"/>
            <p:nvPr/>
          </p:nvSpPr>
          <p:spPr>
            <a:xfrm>
              <a:off x="3891916" y="6461760"/>
              <a:ext cx="5252086" cy="342970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直角三角形 41"/>
            <p:cNvSpPr/>
            <p:nvPr/>
          </p:nvSpPr>
          <p:spPr>
            <a:xfrm flipV="1">
              <a:off x="3892140" y="6461761"/>
              <a:ext cx="655405" cy="33973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菱形 42"/>
          <p:cNvSpPr/>
          <p:nvPr/>
        </p:nvSpPr>
        <p:spPr>
          <a:xfrm>
            <a:off x="4502256" y="6379860"/>
            <a:ext cx="619936" cy="400110"/>
          </a:xfrm>
          <a:prstGeom prst="diamond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4670240" y="6450251"/>
            <a:ext cx="4466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b="0" dirty="0" smtClean="0">
                <a:solidFill>
                  <a:schemeClr val="bg1"/>
                </a:solidFill>
                <a:latin typeface="Rockwell Extra Bold" panose="02060903040505020403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Circular</a:t>
            </a:r>
            <a:r>
              <a:rPr lang="en-US" altLang="zh-CN" sz="1400" b="0" baseline="0" dirty="0" smtClean="0">
                <a:solidFill>
                  <a:schemeClr val="bg1"/>
                </a:solidFill>
                <a:latin typeface="Rockwell Extra Bold" panose="02060903040505020403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Electron-Positron Collider</a:t>
            </a:r>
            <a:r>
              <a:rPr lang="en-US" altLang="zh-CN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6721454"/>
            <a:ext cx="5530291" cy="0"/>
          </a:xfrm>
          <a:prstGeom prst="line">
            <a:avLst/>
          </a:prstGeom>
          <a:ln w="190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975360" y="4417131"/>
            <a:ext cx="3416801" cy="373753"/>
          </a:xfrm>
        </p:spPr>
        <p:txBody>
          <a:bodyPr anchor="ctr"/>
          <a:lstStyle>
            <a:lvl1pPr marL="0" indent="0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 smtClean="0"/>
              <a:t>system</a:t>
            </a:r>
            <a:endParaRPr lang="zh-CN" altLang="en-US" dirty="0" smtClean="0"/>
          </a:p>
        </p:txBody>
      </p:sp>
      <p:sp>
        <p:nvSpPr>
          <p:cNvPr id="2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975360" y="4853265"/>
            <a:ext cx="3416801" cy="373753"/>
          </a:xfrm>
        </p:spPr>
        <p:txBody>
          <a:bodyPr anchor="ctr">
            <a:normAutofit/>
          </a:bodyPr>
          <a:lstStyle>
            <a:lvl1pPr marL="0" indent="0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 smtClean="0"/>
              <a:t>date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4548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1168978" y="105352"/>
            <a:ext cx="7886700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>
                <a:solidFill>
                  <a:srgbClr val="C00000"/>
                </a:solidFill>
              </a:rPr>
              <a:t>Click here to add text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353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0832" y="1232362"/>
            <a:ext cx="2114550" cy="512064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36016" y="1232362"/>
            <a:ext cx="5486400" cy="512064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1168978" y="105352"/>
            <a:ext cx="7886700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>
                <a:solidFill>
                  <a:srgbClr val="C00000"/>
                </a:solidFill>
              </a:rPr>
              <a:t>Click here to add text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906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3434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85216" y="1310640"/>
            <a:ext cx="8039240" cy="480486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3200" smtClean="0">
                <a:solidFill>
                  <a:srgbClr val="000099"/>
                </a:solidFill>
              </a:defRPr>
            </a:lvl1pPr>
            <a:lvl2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2400" smtClean="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2000" smtClean="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1800" smtClean="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en-US" sz="1800" dirty="0">
                <a:solidFill>
                  <a:schemeClr val="tx1"/>
                </a:solidFill>
              </a:defRPr>
            </a:lvl5pPr>
          </a:lstStyle>
          <a:p>
            <a:pPr lvl="0">
              <a:buClrTx/>
              <a:buFont typeface="Wingdings" panose="05000000000000000000" pitchFamily="2" charset="2"/>
              <a:buChar char="l"/>
            </a:pPr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1">
              <a:buClrTx/>
              <a:buFont typeface="Wingdings" panose="05000000000000000000" pitchFamily="2" charset="2"/>
              <a:buChar char="n"/>
            </a:pPr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2">
              <a:buClrTx/>
              <a:buFont typeface="Wingdings" panose="05000000000000000000" pitchFamily="2" charset="2"/>
              <a:buChar char="u"/>
            </a:pPr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3">
              <a:buClrTx/>
              <a:buFont typeface="Wingdings" panose="05000000000000000000" pitchFamily="2" charset="2"/>
              <a:buChar char="Ø"/>
            </a:pPr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4">
              <a:buClrTx/>
              <a:buFont typeface="Wingdings" panose="05000000000000000000" pitchFamily="2" charset="2"/>
              <a:buChar char="ü"/>
            </a:pPr>
            <a:r>
              <a:rPr lang="en-US" altLang="zh-CN" dirty="0" smtClean="0"/>
              <a:t>Click here to add text</a:t>
            </a:r>
            <a:endParaRPr lang="en-US" dirty="0"/>
          </a:p>
        </p:txBody>
      </p:sp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1168978" y="105352"/>
            <a:ext cx="7886700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 smtClean="0"/>
              <a:t>Click here to add text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1322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1168978" y="105352"/>
            <a:ext cx="7886700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 smtClean="0"/>
              <a:t>Click here to add text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1829523" y="2046722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No.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2452543" y="2046722"/>
            <a:ext cx="4738688" cy="561974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 smtClean="0"/>
              <a:t>Click here to add title</a:t>
            </a:r>
            <a:endParaRPr lang="zh-CN" altLang="en-US" dirty="0"/>
          </a:p>
        </p:txBody>
      </p:sp>
      <p:sp>
        <p:nvSpPr>
          <p:cNvPr id="16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1829523" y="2864140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No.</a:t>
            </a:r>
            <a:endParaRPr lang="zh-CN" altLang="en-US" dirty="0"/>
          </a:p>
        </p:txBody>
      </p:sp>
      <p:sp>
        <p:nvSpPr>
          <p:cNvPr id="18" name="文本占位符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52543" y="2864140"/>
            <a:ext cx="4738688" cy="561974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 smtClean="0"/>
              <a:t>Click here to add title</a:t>
            </a:r>
            <a:endParaRPr lang="zh-CN" altLang="en-US" dirty="0"/>
          </a:p>
        </p:txBody>
      </p:sp>
      <p:sp>
        <p:nvSpPr>
          <p:cNvPr id="19" name="文本占位符 10"/>
          <p:cNvSpPr>
            <a:spLocks noGrp="1"/>
          </p:cNvSpPr>
          <p:nvPr>
            <p:ph type="body" sz="quarter" idx="14" hasCustomPrompt="1"/>
          </p:nvPr>
        </p:nvSpPr>
        <p:spPr>
          <a:xfrm>
            <a:off x="1829523" y="3681557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No.</a:t>
            </a:r>
            <a:endParaRPr lang="zh-CN" altLang="en-US" dirty="0"/>
          </a:p>
        </p:txBody>
      </p:sp>
      <p:sp>
        <p:nvSpPr>
          <p:cNvPr id="21" name="文本占位符 14"/>
          <p:cNvSpPr>
            <a:spLocks noGrp="1"/>
          </p:cNvSpPr>
          <p:nvPr>
            <p:ph type="body" sz="quarter" idx="15" hasCustomPrompt="1"/>
          </p:nvPr>
        </p:nvSpPr>
        <p:spPr>
          <a:xfrm>
            <a:off x="2452543" y="3681556"/>
            <a:ext cx="4738688" cy="561976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 smtClean="0"/>
              <a:t>Click here to add title</a:t>
            </a:r>
            <a:endParaRPr lang="zh-CN" altLang="en-US" dirty="0"/>
          </a:p>
        </p:txBody>
      </p:sp>
      <p:sp>
        <p:nvSpPr>
          <p:cNvPr id="22" name="文本占位符 10"/>
          <p:cNvSpPr>
            <a:spLocks noGrp="1"/>
          </p:cNvSpPr>
          <p:nvPr>
            <p:ph type="body" sz="quarter" idx="16" hasCustomPrompt="1"/>
          </p:nvPr>
        </p:nvSpPr>
        <p:spPr>
          <a:xfrm>
            <a:off x="1829523" y="4498973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No.</a:t>
            </a:r>
            <a:endParaRPr lang="zh-CN" altLang="en-US" dirty="0"/>
          </a:p>
        </p:txBody>
      </p:sp>
      <p:sp>
        <p:nvSpPr>
          <p:cNvPr id="24" name="文本占位符 14"/>
          <p:cNvSpPr>
            <a:spLocks noGrp="1"/>
          </p:cNvSpPr>
          <p:nvPr>
            <p:ph type="body" sz="quarter" idx="17" hasCustomPrompt="1"/>
          </p:nvPr>
        </p:nvSpPr>
        <p:spPr>
          <a:xfrm>
            <a:off x="2452543" y="4498973"/>
            <a:ext cx="4738688" cy="561974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 smtClean="0"/>
              <a:t>Click here to add title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8728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586926"/>
            <a:ext cx="8185707" cy="268329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85708" y="6588019"/>
            <a:ext cx="958291" cy="267236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7733650" y="6588019"/>
            <a:ext cx="1347387" cy="267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lang="zh-CN" altLang="en-US" sz="2000" kern="1200" smtClean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71D156-31C7-4A0D-88C3-08F7D3EE48DA}" type="slidenum">
              <a:rPr lang="en-US" altLang="zh-CN" sz="1600" b="1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‹#›</a:t>
            </a:fld>
            <a:endParaRPr lang="zh-CN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直角三角形 10"/>
          <p:cNvSpPr/>
          <p:nvPr/>
        </p:nvSpPr>
        <p:spPr>
          <a:xfrm flipV="1">
            <a:off x="8182107" y="6588019"/>
            <a:ext cx="395207" cy="267236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8583829" y="6588019"/>
            <a:ext cx="0" cy="26723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内容占位符 13"/>
          <p:cNvSpPr>
            <a:spLocks noGrp="1"/>
          </p:cNvSpPr>
          <p:nvPr>
            <p:ph sz="quarter" idx="10" hasCustomPrompt="1"/>
          </p:nvPr>
        </p:nvSpPr>
        <p:spPr>
          <a:xfrm>
            <a:off x="0" y="1329892"/>
            <a:ext cx="6587836" cy="1912071"/>
          </a:xfrm>
          <a:solidFill>
            <a:srgbClr val="000099"/>
          </a:solidFill>
        </p:spPr>
        <p:txBody>
          <a:bodyPr anchor="ctr">
            <a:normAutofit/>
          </a:bodyPr>
          <a:lstStyle>
            <a:lvl1pPr marL="0" indent="0">
              <a:buNone/>
              <a:defRPr sz="4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Click here to add title</a:t>
            </a:r>
            <a:endParaRPr lang="zh-CN" altLang="en-US" dirty="0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1"/>
          </p:nvPr>
        </p:nvSpPr>
        <p:spPr>
          <a:xfrm>
            <a:off x="1257301" y="3460606"/>
            <a:ext cx="7221682" cy="271159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826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695" y="1240525"/>
            <a:ext cx="3738857" cy="5120640"/>
          </a:xfrm>
        </p:spPr>
        <p:txBody>
          <a:bodyPr anchor="t"/>
          <a:lstStyle>
            <a:lvl1pPr marL="182880" indent="-182880">
              <a:buClrTx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</a:defRPr>
            </a:lvl1pPr>
            <a:lvl2pPr marL="685800" indent="-182880">
              <a:buClrTx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</a:defRPr>
            </a:lvl2pPr>
            <a:lvl3pPr marL="1143000" indent="-182880">
              <a:buClrTx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</a:defRPr>
            </a:lvl3pPr>
            <a:lvl4pPr marL="1600200" indent="-182880">
              <a:buClrTx/>
              <a:buFont typeface="Wingdings" panose="05000000000000000000" pitchFamily="2" charset="2"/>
              <a:buChar char="Ø"/>
              <a:defRPr sz="1800">
                <a:solidFill>
                  <a:schemeClr val="tx1"/>
                </a:solidFill>
              </a:defRPr>
            </a:lvl4pPr>
            <a:lvl5pPr marL="2057400" indent="-182880">
              <a:buClrTx/>
              <a:buFont typeface="Wingdings" panose="05000000000000000000" pitchFamily="2" charset="2"/>
              <a:buChar char="ü"/>
              <a:defRPr sz="18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0909" y="1240525"/>
            <a:ext cx="3768780" cy="512064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zh-CN" altLang="en-US" sz="3200" smtClean="0"/>
            </a:lvl1pPr>
            <a:lvl2pPr>
              <a:defRPr lang="zh-CN" altLang="en-US" smtClean="0"/>
            </a:lvl2pPr>
            <a:lvl3pPr>
              <a:defRPr lang="zh-CN" altLang="en-US" sz="2000" smtClean="0"/>
            </a:lvl3pPr>
            <a:lvl4pPr>
              <a:defRPr lang="zh-CN" altLang="en-US" smtClean="0"/>
            </a:lvl4pPr>
            <a:lvl5pPr>
              <a:defRPr lang="en-US" dirty="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1168978" y="105352"/>
            <a:ext cx="7886700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 smtClean="0"/>
              <a:t>Click here to add text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870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348" y="1235858"/>
            <a:ext cx="2606040" cy="80772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348" y="2143208"/>
            <a:ext cx="2606040" cy="402336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0261" y="1235859"/>
            <a:ext cx="2606040" cy="813171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00261" y="2143208"/>
            <a:ext cx="2606040" cy="402336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标题 4"/>
          <p:cNvSpPr>
            <a:spLocks noGrp="1"/>
          </p:cNvSpPr>
          <p:nvPr>
            <p:ph type="title" hasCustomPrompt="1"/>
          </p:nvPr>
        </p:nvSpPr>
        <p:spPr>
          <a:xfrm>
            <a:off x="1168978" y="105352"/>
            <a:ext cx="7886700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 smtClean="0"/>
              <a:t>Click here to add text</a:t>
            </a:r>
            <a:endParaRPr lang="zh-CN" alt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263174" y="1235859"/>
            <a:ext cx="2606040" cy="813171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1"/>
          </p:nvPr>
        </p:nvSpPr>
        <p:spPr>
          <a:xfrm>
            <a:off x="6263174" y="2143208"/>
            <a:ext cx="2606040" cy="402336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454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9" name="标题 4"/>
          <p:cNvSpPr txBox="1">
            <a:spLocks/>
          </p:cNvSpPr>
          <p:nvPr/>
        </p:nvSpPr>
        <p:spPr>
          <a:xfrm>
            <a:off x="1168978" y="105352"/>
            <a:ext cx="7886700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>
                <a:solidFill>
                  <a:srgbClr val="C00000"/>
                </a:solidFill>
              </a:rPr>
              <a:t>Click here to add text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737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592" y="1273628"/>
            <a:ext cx="5753208" cy="51019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内容占位符 5"/>
          <p:cNvSpPr>
            <a:spLocks noGrp="1"/>
          </p:cNvSpPr>
          <p:nvPr>
            <p:ph sz="quarter" idx="13" hasCustomPrompt="1"/>
          </p:nvPr>
        </p:nvSpPr>
        <p:spPr>
          <a:xfrm>
            <a:off x="538843" y="1273628"/>
            <a:ext cx="2125663" cy="2374901"/>
          </a:xfrm>
        </p:spPr>
        <p:txBody>
          <a:bodyPr anchor="t"/>
          <a:lstStyle>
            <a:lvl1pPr>
              <a:defRPr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altLang="zh-CN" dirty="0" smtClean="0"/>
              <a:t>Click here to add key words</a:t>
            </a:r>
            <a:endParaRPr lang="zh-CN" altLang="en-US" dirty="0" smtClean="0"/>
          </a:p>
        </p:txBody>
      </p:sp>
      <p:sp>
        <p:nvSpPr>
          <p:cNvPr id="12" name="内容占位符 5"/>
          <p:cNvSpPr>
            <a:spLocks noGrp="1"/>
          </p:cNvSpPr>
          <p:nvPr>
            <p:ph sz="quarter" idx="14" hasCustomPrompt="1"/>
          </p:nvPr>
        </p:nvSpPr>
        <p:spPr>
          <a:xfrm>
            <a:off x="538843" y="3840473"/>
            <a:ext cx="2125663" cy="2535092"/>
          </a:xfrm>
        </p:spPr>
        <p:txBody>
          <a:bodyPr anchor="t"/>
          <a:lstStyle>
            <a:lvl1pPr>
              <a:defRPr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altLang="zh-CN" dirty="0" smtClean="0"/>
              <a:t>Click here to add key words</a:t>
            </a:r>
            <a:endParaRPr lang="zh-CN" altLang="en-US" dirty="0" smtClean="0"/>
          </a:p>
        </p:txBody>
      </p:sp>
      <p:sp>
        <p:nvSpPr>
          <p:cNvPr id="6" name="标题 4"/>
          <p:cNvSpPr txBox="1">
            <a:spLocks/>
          </p:cNvSpPr>
          <p:nvPr/>
        </p:nvSpPr>
        <p:spPr>
          <a:xfrm>
            <a:off x="1168978" y="105352"/>
            <a:ext cx="7886700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>
                <a:solidFill>
                  <a:srgbClr val="C00000"/>
                </a:solidFill>
              </a:rPr>
              <a:t>Click here to add text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004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702475" y="1191983"/>
            <a:ext cx="6086423" cy="5101937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dirty="0" smtClean="0"/>
              <a:t>Click here to add picture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3" hasCustomPrompt="1"/>
          </p:nvPr>
        </p:nvSpPr>
        <p:spPr>
          <a:xfrm>
            <a:off x="310242" y="1191983"/>
            <a:ext cx="2125663" cy="2374901"/>
          </a:xfrm>
        </p:spPr>
        <p:txBody>
          <a:bodyPr anchor="t"/>
          <a:lstStyle>
            <a:lvl1pPr>
              <a:defRPr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altLang="zh-CN" dirty="0" smtClean="0"/>
              <a:t>Click here to add key words</a:t>
            </a:r>
            <a:endParaRPr lang="zh-CN" altLang="en-US" dirty="0" smtClean="0"/>
          </a:p>
        </p:txBody>
      </p:sp>
      <p:sp>
        <p:nvSpPr>
          <p:cNvPr id="11" name="内容占位符 5"/>
          <p:cNvSpPr>
            <a:spLocks noGrp="1"/>
          </p:cNvSpPr>
          <p:nvPr>
            <p:ph sz="quarter" idx="14" hasCustomPrompt="1"/>
          </p:nvPr>
        </p:nvSpPr>
        <p:spPr>
          <a:xfrm>
            <a:off x="310242" y="3758828"/>
            <a:ext cx="2125663" cy="2535092"/>
          </a:xfrm>
        </p:spPr>
        <p:txBody>
          <a:bodyPr anchor="t"/>
          <a:lstStyle>
            <a:lvl1pPr>
              <a:defRPr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altLang="zh-CN" dirty="0" smtClean="0"/>
              <a:t>Click here to add key words</a:t>
            </a:r>
            <a:endParaRPr lang="zh-CN" altLang="en-US" dirty="0" smtClean="0"/>
          </a:p>
        </p:txBody>
      </p:sp>
      <p:sp>
        <p:nvSpPr>
          <p:cNvPr id="5" name="标题 4"/>
          <p:cNvSpPr txBox="1">
            <a:spLocks/>
          </p:cNvSpPr>
          <p:nvPr/>
        </p:nvSpPr>
        <p:spPr>
          <a:xfrm>
            <a:off x="1168978" y="105352"/>
            <a:ext cx="7886700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>
                <a:solidFill>
                  <a:srgbClr val="C00000"/>
                </a:solidFill>
              </a:rPr>
              <a:t>Click here to add text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010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91" y="1880754"/>
            <a:ext cx="8364682" cy="44916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1"/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2"/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3"/>
            <a:r>
              <a:rPr lang="en-US" altLang="zh-CN" dirty="0" smtClean="0"/>
              <a:t>Click here to add text</a:t>
            </a:r>
            <a:endParaRPr lang="zh-CN" altLang="en-US" dirty="0" smtClean="0"/>
          </a:p>
          <a:p>
            <a:pPr lvl="4"/>
            <a:r>
              <a:rPr lang="en-US" altLang="zh-CN" dirty="0" smtClean="0"/>
              <a:t>Click here to add text</a:t>
            </a:r>
            <a:endParaRPr 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0" y="821645"/>
            <a:ext cx="9144000" cy="135426"/>
            <a:chOff x="0" y="821645"/>
            <a:chExt cx="9144000" cy="135426"/>
          </a:xfrm>
        </p:grpSpPr>
        <p:grpSp>
          <p:nvGrpSpPr>
            <p:cNvPr id="10" name="组合 9"/>
            <p:cNvGrpSpPr/>
            <p:nvPr/>
          </p:nvGrpSpPr>
          <p:grpSpPr>
            <a:xfrm>
              <a:off x="0" y="846225"/>
              <a:ext cx="9144000" cy="110846"/>
              <a:chOff x="0" y="846225"/>
              <a:chExt cx="9144000" cy="110846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875653" y="846225"/>
                <a:ext cx="8268347" cy="110438"/>
                <a:chOff x="875653" y="846225"/>
                <a:chExt cx="8268347" cy="110438"/>
              </a:xfrm>
            </p:grpSpPr>
            <p:sp>
              <p:nvSpPr>
                <p:cNvPr id="14" name="矩形 13"/>
                <p:cNvSpPr/>
                <p:nvPr/>
              </p:nvSpPr>
              <p:spPr>
                <a:xfrm>
                  <a:off x="875653" y="846227"/>
                  <a:ext cx="8268347" cy="110436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直角三角形 14"/>
                <p:cNvSpPr/>
                <p:nvPr/>
              </p:nvSpPr>
              <p:spPr>
                <a:xfrm>
                  <a:off x="975360" y="846225"/>
                  <a:ext cx="137160" cy="110438"/>
                </a:xfrm>
                <a:prstGeom prst="rtTriangle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矩形 12"/>
              <p:cNvSpPr/>
              <p:nvPr/>
            </p:nvSpPr>
            <p:spPr>
              <a:xfrm>
                <a:off x="0" y="846226"/>
                <a:ext cx="975360" cy="110845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 flipV="1">
              <a:off x="975360" y="821645"/>
              <a:ext cx="0" cy="13501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39" y="108725"/>
            <a:ext cx="954117" cy="63338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0" y="6432190"/>
            <a:ext cx="8185707" cy="423065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185708" y="6433914"/>
            <a:ext cx="958291" cy="421341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5"/>
          <p:cNvSpPr txBox="1">
            <a:spLocks/>
          </p:cNvSpPr>
          <p:nvPr/>
        </p:nvSpPr>
        <p:spPr>
          <a:xfrm>
            <a:off x="7733650" y="6433914"/>
            <a:ext cx="1347387" cy="421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lang="zh-CN" altLang="en-US" sz="2000" kern="1200" smtClean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71D156-31C7-4A0D-88C3-08F7D3EE48DA}" type="slidenum">
              <a:rPr lang="en-US" altLang="zh-CN" sz="1600" b="1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‹#›</a:t>
            </a:fld>
            <a:endParaRPr lang="zh-CN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直角三角形 20"/>
          <p:cNvSpPr/>
          <p:nvPr/>
        </p:nvSpPr>
        <p:spPr>
          <a:xfrm flipV="1">
            <a:off x="8182107" y="6433914"/>
            <a:ext cx="395207" cy="421341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8583829" y="6433914"/>
            <a:ext cx="0" cy="42134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31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94" r:id="rId3"/>
    <p:sldLayoutId id="2147483683" r:id="rId4"/>
    <p:sldLayoutId id="2147483684" r:id="rId5"/>
    <p:sldLayoutId id="2147483685" r:id="rId6"/>
    <p:sldLayoutId id="2147483686" r:id="rId7"/>
    <p:sldLayoutId id="2147483688" r:id="rId8"/>
    <p:sldLayoutId id="2147483689" r:id="rId9"/>
    <p:sldLayoutId id="2147483690" r:id="rId10"/>
    <p:sldLayoutId id="2147483691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l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u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image" Target="../media/image3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5.wmf"/><Relationship Id="rId11" Type="http://schemas.openxmlformats.org/officeDocument/2006/relationships/image" Target="../media/image39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41.png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324222"/>
            <a:ext cx="9144000" cy="1461836"/>
          </a:xfrm>
        </p:spPr>
        <p:txBody>
          <a:bodyPr>
            <a:normAutofit/>
          </a:bodyPr>
          <a:lstStyle/>
          <a:p>
            <a:r>
              <a:rPr lang="en-US" altLang="zh-CN" sz="4800" dirty="0"/>
              <a:t>CEPC </a:t>
            </a:r>
            <a:r>
              <a:rPr lang="en-US" altLang="zh-CN" sz="4800" dirty="0" smtClean="0"/>
              <a:t>Injection/Extraction</a:t>
            </a:r>
            <a:br>
              <a:rPr lang="en-US" altLang="zh-CN" sz="4800" dirty="0" smtClean="0"/>
            </a:br>
            <a:r>
              <a:rPr lang="en-US" altLang="zh-CN" sz="4800" dirty="0" smtClean="0"/>
              <a:t>Hardware Design </a:t>
            </a:r>
            <a:r>
              <a:rPr lang="en-US" altLang="zh-CN" sz="4800" dirty="0"/>
              <a:t>T</a:t>
            </a:r>
            <a:r>
              <a:rPr lang="en-US" altLang="zh-CN" sz="4800" dirty="0" smtClean="0"/>
              <a:t>owards TDR</a:t>
            </a:r>
            <a:endParaRPr lang="zh-CN" altLang="en-US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75360" y="2987801"/>
            <a:ext cx="7773104" cy="613675"/>
          </a:xfrm>
        </p:spPr>
        <p:txBody>
          <a:bodyPr>
            <a:noAutofit/>
          </a:bodyPr>
          <a:lstStyle/>
          <a:p>
            <a:r>
              <a:rPr lang="en-US" altLang="zh-CN" sz="2000" dirty="0" err="1" smtClean="0">
                <a:solidFill>
                  <a:srgbClr val="0000FF"/>
                </a:solidFill>
              </a:rPr>
              <a:t>Jinhui</a:t>
            </a:r>
            <a:r>
              <a:rPr lang="en-US" altLang="zh-CN" sz="2000" dirty="0" smtClean="0">
                <a:solidFill>
                  <a:srgbClr val="0000FF"/>
                </a:solidFill>
              </a:rPr>
              <a:t> Chen,</a:t>
            </a:r>
            <a:r>
              <a:rPr lang="en-US" altLang="zh-CN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Lihua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Huo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,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Yuwen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Wu, Hua Shi </a:t>
            </a:r>
            <a:r>
              <a:rPr lang="en-US" altLang="zh-CN" sz="2000" dirty="0" smtClean="0">
                <a:solidFill>
                  <a:srgbClr val="0000FF"/>
                </a:solidFill>
              </a:rPr>
              <a:t>,</a:t>
            </a:r>
            <a:r>
              <a:rPr lang="en-US" altLang="zh-CN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Guanjian</a:t>
            </a:r>
            <a:r>
              <a:rPr lang="en-US" altLang="zh-CN" sz="2000" dirty="0" smtClean="0">
                <a:solidFill>
                  <a:srgbClr val="0000FF"/>
                </a:solidFill>
              </a:rPr>
              <a:t> Wu,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Zilin</a:t>
            </a:r>
            <a:r>
              <a:rPr lang="en-US" altLang="zh-CN" sz="2000" dirty="0" smtClean="0">
                <a:solidFill>
                  <a:srgbClr val="0000FF"/>
                </a:solidFill>
              </a:rPr>
              <a:t> Chen,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Guanwen</a:t>
            </a:r>
            <a:r>
              <a:rPr lang="en-US" altLang="zh-CN" sz="2000" dirty="0" smtClean="0">
                <a:solidFill>
                  <a:srgbClr val="0000FF"/>
                </a:solidFill>
              </a:rPr>
              <a:t> Wang, </a:t>
            </a:r>
            <a:r>
              <a:rPr lang="en-US" altLang="zh-CN" sz="2000" dirty="0">
                <a:solidFill>
                  <a:srgbClr val="0000FF"/>
                </a:solidFill>
              </a:rPr>
              <a:t>Lei Wang, </a:t>
            </a:r>
            <a:r>
              <a:rPr lang="en-US" altLang="zh-CN" sz="2000" dirty="0" smtClean="0">
                <a:solidFill>
                  <a:srgbClr val="0000FF"/>
                </a:solidFill>
              </a:rPr>
              <a:t>X.H. Cui, D. Wang, </a:t>
            </a:r>
            <a:r>
              <a:rPr lang="en-US" altLang="zh-CN" sz="2000" dirty="0" err="1">
                <a:solidFill>
                  <a:srgbClr val="0000FF"/>
                </a:solidFill>
              </a:rPr>
              <a:t>Y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iwei</a:t>
            </a:r>
            <a:r>
              <a:rPr lang="en-US" altLang="zh-CN" sz="2000" dirty="0" smtClean="0">
                <a:solidFill>
                  <a:srgbClr val="0000FF"/>
                </a:solidFill>
              </a:rPr>
              <a:t> Wang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975360" y="3663857"/>
            <a:ext cx="3416801" cy="373753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Injection group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975360" y="4099991"/>
            <a:ext cx="3416801" cy="373753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2021-1-20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09777"/>
            <a:ext cx="9144000" cy="174355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75656" y="446423"/>
            <a:ext cx="705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/>
              <a:t> </a:t>
            </a:r>
            <a:r>
              <a:rPr lang="en-US" altLang="zh-CN" sz="1600" i="1" u="sng" dirty="0">
                <a:solidFill>
                  <a:srgbClr val="0000FF"/>
                </a:solidFill>
              </a:rPr>
              <a:t>T</a:t>
            </a:r>
            <a:r>
              <a:rPr lang="en-US" altLang="zh-CN" sz="1600" i="1" u="sng" dirty="0" smtClean="0">
                <a:solidFill>
                  <a:srgbClr val="0000FF"/>
                </a:solidFill>
              </a:rPr>
              <a:t>he </a:t>
            </a:r>
            <a:r>
              <a:rPr lang="en-US" altLang="zh-CN" sz="1600" i="1" u="sng" dirty="0">
                <a:solidFill>
                  <a:srgbClr val="0000FF"/>
                </a:solidFill>
              </a:rPr>
              <a:t>IAS Program on High Energy Physics 2021 </a:t>
            </a:r>
            <a:r>
              <a:rPr lang="en-US" altLang="zh-CN" sz="1600" i="1" u="sng" dirty="0" smtClean="0">
                <a:solidFill>
                  <a:srgbClr val="0000FF"/>
                </a:solidFill>
              </a:rPr>
              <a:t>, Jan. 19-21, 2021</a:t>
            </a:r>
            <a:r>
              <a:rPr lang="en-US" altLang="zh-CN" sz="1600" i="1" u="sng" dirty="0">
                <a:solidFill>
                  <a:srgbClr val="0000FF"/>
                </a:solidFill>
              </a:rPr>
              <a:t> </a:t>
            </a:r>
            <a:r>
              <a:rPr lang="en-US" altLang="zh-CN" sz="1600" i="1" u="sng" dirty="0" smtClean="0">
                <a:solidFill>
                  <a:srgbClr val="0000FF"/>
                </a:solidFill>
              </a:rPr>
              <a:t>, Online</a:t>
            </a:r>
            <a:endParaRPr lang="zh-CN" altLang="en-US" sz="1600" i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LSM physics design</a:t>
            </a:r>
            <a:endParaRPr lang="zh-CN" altLang="en-US" sz="3200" dirty="0"/>
          </a:p>
        </p:txBody>
      </p:sp>
      <p:grpSp>
        <p:nvGrpSpPr>
          <p:cNvPr id="35" name="组合 34"/>
          <p:cNvGrpSpPr/>
          <p:nvPr/>
        </p:nvGrpSpPr>
        <p:grpSpPr>
          <a:xfrm>
            <a:off x="3360905" y="3901167"/>
            <a:ext cx="3079139" cy="2177279"/>
            <a:chOff x="558678" y="3760622"/>
            <a:chExt cx="3413505" cy="241371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3299" t="24667" r="11701" b="19000"/>
            <a:stretch/>
          </p:blipFill>
          <p:spPr>
            <a:xfrm>
              <a:off x="635313" y="3824621"/>
              <a:ext cx="3336870" cy="2349712"/>
            </a:xfrm>
            <a:prstGeom prst="rect">
              <a:avLst/>
            </a:prstGeom>
          </p:spPr>
        </p:pic>
        <p:cxnSp>
          <p:nvCxnSpPr>
            <p:cNvPr id="17" name="直接连接符 16"/>
            <p:cNvCxnSpPr/>
            <p:nvPr/>
          </p:nvCxnSpPr>
          <p:spPr>
            <a:xfrm flipV="1">
              <a:off x="1710010" y="4197511"/>
              <a:ext cx="253164" cy="1980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963174" y="4191345"/>
              <a:ext cx="1184030" cy="61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1694569" y="3760622"/>
              <a:ext cx="1789428" cy="443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latin typeface="+mn-ea"/>
                </a:rPr>
                <a:t>Stored beam </a:t>
              </a:r>
              <a:r>
                <a:rPr lang="en-US" altLang="zh-CN" sz="1000" dirty="0" smtClean="0">
                  <a:latin typeface="+mn-ea"/>
                </a:rPr>
                <a:t>chamber</a:t>
              </a:r>
            </a:p>
            <a:p>
              <a:pPr algn="ctr"/>
              <a:r>
                <a:rPr lang="en-US" altLang="zh-CN" sz="1000" dirty="0" smtClean="0">
                  <a:latin typeface="+mn-ea"/>
                </a:rPr>
                <a:t>(VP,FeCoV,1J22) </a:t>
              </a:r>
              <a:endParaRPr lang="zh-CN" altLang="en-US" sz="1000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558678" y="5077990"/>
              <a:ext cx="163217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 smtClean="0">
                  <a:latin typeface="+mn-ea"/>
                </a:rPr>
                <a:t>Injected beam chamber</a:t>
              </a:r>
            </a:p>
            <a:p>
              <a:pPr algn="ctr"/>
              <a:r>
                <a:rPr lang="en-US" altLang="zh-CN" sz="1000" dirty="0" smtClean="0">
                  <a:latin typeface="+mn-ea"/>
                </a:rPr>
                <a:t>(SS, 316L) </a:t>
              </a:r>
              <a:endParaRPr lang="zh-CN" altLang="en-US" sz="1000" dirty="0"/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03441" y="5445224"/>
              <a:ext cx="82684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1828023" y="5133554"/>
              <a:ext cx="504056" cy="3156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107191" y="3569009"/>
            <a:ext cx="3312681" cy="2637946"/>
            <a:chOff x="467544" y="1052736"/>
            <a:chExt cx="3672408" cy="292440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7544" y="1052736"/>
              <a:ext cx="3672408" cy="2924403"/>
            </a:xfrm>
            <a:prstGeom prst="rect">
              <a:avLst/>
            </a:prstGeom>
          </p:spPr>
        </p:pic>
        <p:cxnSp>
          <p:nvCxnSpPr>
            <p:cNvPr id="13" name="直接箭头连接符 12"/>
            <p:cNvCxnSpPr/>
            <p:nvPr/>
          </p:nvCxnSpPr>
          <p:spPr>
            <a:xfrm>
              <a:off x="899592" y="1340768"/>
              <a:ext cx="3072591" cy="1728192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任意多边形 14"/>
            <p:cNvSpPr/>
            <p:nvPr/>
          </p:nvSpPr>
          <p:spPr>
            <a:xfrm rot="920769">
              <a:off x="587225" y="2027468"/>
              <a:ext cx="3502805" cy="687652"/>
            </a:xfrm>
            <a:custGeom>
              <a:avLst/>
              <a:gdLst>
                <a:gd name="connsiteX0" fmla="*/ 0 w 2294466"/>
                <a:gd name="connsiteY0" fmla="*/ 0 h 787400"/>
                <a:gd name="connsiteX1" fmla="*/ 1075266 w 2294466"/>
                <a:gd name="connsiteY1" fmla="*/ 279400 h 787400"/>
                <a:gd name="connsiteX2" fmla="*/ 2294466 w 2294466"/>
                <a:gd name="connsiteY2" fmla="*/ 78740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4466" h="787400">
                  <a:moveTo>
                    <a:pt x="0" y="0"/>
                  </a:moveTo>
                  <a:cubicBezTo>
                    <a:pt x="346427" y="74083"/>
                    <a:pt x="692855" y="148167"/>
                    <a:pt x="1075266" y="279400"/>
                  </a:cubicBezTo>
                  <a:cubicBezTo>
                    <a:pt x="1457677" y="410633"/>
                    <a:pt x="1876071" y="599016"/>
                    <a:pt x="2294466" y="787400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1398514" y="3243266"/>
              <a:ext cx="504056" cy="3156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71668" y="3558952"/>
              <a:ext cx="82684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矩形 27"/>
            <p:cNvSpPr/>
            <p:nvPr/>
          </p:nvSpPr>
          <p:spPr>
            <a:xfrm>
              <a:off x="536891" y="3351234"/>
              <a:ext cx="89640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 smtClean="0">
                  <a:latin typeface="+mn-ea"/>
                </a:rPr>
                <a:t>Yoke (</a:t>
              </a:r>
              <a:r>
                <a:rPr lang="en-US" altLang="zh-CN" sz="1000" dirty="0">
                  <a:latin typeface="+mn-ea"/>
                </a:rPr>
                <a:t>DT4</a:t>
              </a:r>
              <a:r>
                <a:rPr lang="en-US" altLang="zh-CN" sz="1000" dirty="0" smtClean="0">
                  <a:latin typeface="+mn-ea"/>
                </a:rPr>
                <a:t>) </a:t>
              </a:r>
              <a:endParaRPr lang="zh-CN" altLang="en-US" sz="1000" dirty="0"/>
            </a:p>
          </p:txBody>
        </p:sp>
        <p:cxnSp>
          <p:nvCxnSpPr>
            <p:cNvPr id="29" name="直接连接符 28"/>
            <p:cNvCxnSpPr/>
            <p:nvPr/>
          </p:nvCxnSpPr>
          <p:spPr>
            <a:xfrm flipV="1">
              <a:off x="2225360" y="3411525"/>
              <a:ext cx="714583" cy="4564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398514" y="3868001"/>
              <a:ext cx="82684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1231981" y="3682062"/>
              <a:ext cx="109036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 smtClean="0">
                  <a:latin typeface="+mn-ea"/>
                </a:rPr>
                <a:t>Winding (96T) </a:t>
              </a:r>
              <a:endParaRPr lang="zh-CN" altLang="en-US" sz="1000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1231981" y="1376211"/>
              <a:ext cx="101341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000" dirty="0">
                  <a:latin typeface="+mn-ea"/>
                </a:rPr>
                <a:t>Stored beam </a:t>
              </a:r>
              <a:endParaRPr lang="zh-CN" altLang="en-US" sz="1000" dirty="0"/>
            </a:p>
          </p:txBody>
        </p:sp>
        <p:sp>
          <p:nvSpPr>
            <p:cNvPr id="34" name="矩形 33"/>
            <p:cNvSpPr/>
            <p:nvPr/>
          </p:nvSpPr>
          <p:spPr>
            <a:xfrm>
              <a:off x="1231981" y="1976364"/>
              <a:ext cx="78739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000" dirty="0" smtClean="0">
                  <a:latin typeface="+mn-ea"/>
                </a:rPr>
                <a:t>Inj. </a:t>
              </a:r>
              <a:r>
                <a:rPr lang="en-US" altLang="zh-CN" sz="1000" dirty="0">
                  <a:latin typeface="+mn-ea"/>
                </a:rPr>
                <a:t>beam </a:t>
              </a:r>
              <a:endParaRPr lang="zh-CN" altLang="en-US" sz="1000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52464" y="1104178"/>
            <a:ext cx="2979376" cy="2347894"/>
            <a:chOff x="114143" y="1093365"/>
            <a:chExt cx="3085563" cy="243157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143" y="1093365"/>
              <a:ext cx="3085563" cy="2431574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015016" y="3078939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Exit of LSM</a:t>
              </a:r>
              <a:endParaRPr lang="zh-CN" altLang="en-US" dirty="0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6378222" y="1099639"/>
            <a:ext cx="2896646" cy="4678593"/>
          </a:xfrm>
          <a:prstGeom prst="rect">
            <a:avLst/>
          </a:prstGeom>
        </p:spPr>
        <p:txBody>
          <a:bodyPr vert="horz" lIns="68580" tIns="34290" rIns="68580" bIns="3429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Stored beam pipe(VP) inner  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   diameter= ø22mm,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   Thickness=2mm</a:t>
            </a: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Injected beam pipe (SS):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   W=41mm, H=19mm,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   Thickness=1mm</a:t>
            </a: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Septum 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   Thickness=2+1+0.5=3.5mm</a:t>
            </a:r>
            <a:endParaRPr lang="en-US" altLang="zh-CN" sz="1400" dirty="0">
              <a:solidFill>
                <a:srgbClr val="0000FF"/>
              </a:solidFill>
              <a:latin typeface="+mn-ea"/>
              <a:ea typeface="+mn-ea"/>
            </a:endParaRP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Magnet gap: 22mm</a:t>
            </a:r>
            <a:endParaRPr lang="en-US" altLang="zh-CN" sz="1400" dirty="0">
              <a:solidFill>
                <a:srgbClr val="0000FF"/>
              </a:solidFill>
              <a:latin typeface="+mn-ea"/>
              <a:ea typeface="+mn-ea"/>
            </a:endParaRP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Winding: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</a:rPr>
              <a:t>    W=70mm,H=105mm,T=96</a:t>
            </a:r>
            <a:endParaRPr lang="en-US" altLang="zh-CN" sz="1400" dirty="0">
              <a:solidFill>
                <a:srgbClr val="0000FF"/>
              </a:solidFill>
              <a:latin typeface="+mn-ea"/>
            </a:endParaRP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Exciting current=166A</a:t>
            </a: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Inductance=0.0228H</a:t>
            </a:r>
            <a:endParaRPr lang="en-US" altLang="zh-CN" sz="14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46070" y="4741204"/>
            <a:ext cx="19159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700×344×268mm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fontAlgn="ctr"/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fontAlgn="ctr"/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213609" y="1074243"/>
            <a:ext cx="3383755" cy="2247417"/>
            <a:chOff x="3213609" y="1074243"/>
            <a:chExt cx="3383755" cy="2247417"/>
          </a:xfrm>
        </p:grpSpPr>
        <p:grpSp>
          <p:nvGrpSpPr>
            <p:cNvPr id="3" name="组合 2"/>
            <p:cNvGrpSpPr/>
            <p:nvPr/>
          </p:nvGrpSpPr>
          <p:grpSpPr>
            <a:xfrm>
              <a:off x="3213609" y="1074243"/>
              <a:ext cx="3383755" cy="2247417"/>
              <a:chOff x="10002199" y="2248696"/>
              <a:chExt cx="3645080" cy="2420984"/>
            </a:xfrm>
          </p:grpSpPr>
          <p:grpSp>
            <p:nvGrpSpPr>
              <p:cNvPr id="63" name="组合 62"/>
              <p:cNvGrpSpPr/>
              <p:nvPr/>
            </p:nvGrpSpPr>
            <p:grpSpPr>
              <a:xfrm rot="10800000">
                <a:off x="10486126" y="3267335"/>
                <a:ext cx="2118454" cy="716423"/>
                <a:chOff x="1043608" y="4502492"/>
                <a:chExt cx="2160240" cy="644440"/>
              </a:xfrm>
            </p:grpSpPr>
            <p:sp>
              <p:nvSpPr>
                <p:cNvPr id="70" name="圆角矩形 69"/>
                <p:cNvSpPr/>
                <p:nvPr/>
              </p:nvSpPr>
              <p:spPr>
                <a:xfrm>
                  <a:off x="1667382" y="4502492"/>
                  <a:ext cx="1016687" cy="408317"/>
                </a:xfrm>
                <a:prstGeom prst="roundRect">
                  <a:avLst/>
                </a:prstGeom>
                <a:noFill/>
                <a:ln w="952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矩形 70"/>
                <p:cNvSpPr/>
                <p:nvPr/>
              </p:nvSpPr>
              <p:spPr>
                <a:xfrm>
                  <a:off x="1043608" y="5021968"/>
                  <a:ext cx="2160240" cy="1249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4" name="矩形 63"/>
              <p:cNvSpPr/>
              <p:nvPr/>
            </p:nvSpPr>
            <p:spPr>
              <a:xfrm rot="10800000">
                <a:off x="10070419" y="4114879"/>
                <a:ext cx="2957486" cy="554801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 rot="10800000">
                <a:off x="10070419" y="4047980"/>
                <a:ext cx="2957486" cy="669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 rot="10800000">
                <a:off x="10070419" y="2306473"/>
                <a:ext cx="2957486" cy="113364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 rot="10800000">
                <a:off x="11105454" y="2420676"/>
                <a:ext cx="887417" cy="8758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 rot="10800000">
                <a:off x="11421883" y="3714325"/>
                <a:ext cx="188384" cy="84301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 rot="10800000">
                <a:off x="11448597" y="2835071"/>
                <a:ext cx="188383" cy="8430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0916759" y="3704043"/>
                <a:ext cx="1471157" cy="331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/>
                  <a:t>Injected </a:t>
                </a:r>
                <a:r>
                  <a:rPr lang="en-US" altLang="zh-CN" sz="1400" b="1" dirty="0" smtClean="0"/>
                  <a:t>beam</a:t>
                </a:r>
                <a:endParaRPr lang="zh-CN" altLang="en-US" sz="1400" b="1" dirty="0"/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11006334" y="2248696"/>
                <a:ext cx="1282955" cy="331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/>
                  <a:t>Stored </a:t>
                </a:r>
                <a:r>
                  <a:rPr lang="en-US" altLang="zh-CN" sz="1400" b="1" dirty="0" smtClean="0"/>
                  <a:t>beam</a:t>
                </a:r>
                <a:endParaRPr lang="zh-CN" altLang="en-US" sz="1400" b="1" dirty="0"/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10017169" y="4222917"/>
                <a:ext cx="1710767" cy="404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/>
                  <a:t>Magnet pole</a:t>
                </a:r>
                <a:endParaRPr lang="zh-CN" altLang="en-US" sz="1200" b="1" dirty="0"/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10885250" y="3945986"/>
                <a:ext cx="1486462" cy="273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b="1" dirty="0"/>
                  <a:t>Installation margin</a:t>
                </a:r>
                <a:endParaRPr lang="zh-CN" altLang="en-US" sz="1050" b="1" dirty="0"/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10002199" y="2977676"/>
                <a:ext cx="984807" cy="457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/>
                  <a:t>Yoke</a:t>
                </a:r>
                <a:endParaRPr lang="zh-CN" altLang="en-US" sz="1200" b="1" dirty="0"/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 flipH="1" flipV="1">
                <a:off x="13031955" y="3439842"/>
                <a:ext cx="60121" cy="1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flipH="1">
                <a:off x="11588292" y="3316121"/>
                <a:ext cx="1507833" cy="13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H="1">
                <a:off x="11588294" y="3581635"/>
                <a:ext cx="1496750" cy="23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箭头连接符 52"/>
              <p:cNvCxnSpPr/>
              <p:nvPr/>
            </p:nvCxnSpPr>
            <p:spPr>
              <a:xfrm rot="10800000">
                <a:off x="13056168" y="3585158"/>
                <a:ext cx="0" cy="23776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箭头连接符 53"/>
              <p:cNvCxnSpPr/>
              <p:nvPr/>
            </p:nvCxnSpPr>
            <p:spPr>
              <a:xfrm rot="10800000" flipH="1" flipV="1">
                <a:off x="13066173" y="3087062"/>
                <a:ext cx="220" cy="22317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文本框 54"/>
              <p:cNvSpPr txBox="1"/>
              <p:nvPr/>
            </p:nvSpPr>
            <p:spPr>
              <a:xfrm>
                <a:off x="13012278" y="3419472"/>
                <a:ext cx="593497" cy="272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 smtClean="0"/>
                  <a:t>1mm</a:t>
                </a:r>
                <a:endParaRPr lang="zh-CN" altLang="en-US" sz="1000" b="1" dirty="0"/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13016883" y="3204772"/>
                <a:ext cx="630396" cy="265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/>
                  <a:t>2mm</a:t>
                </a:r>
                <a:endParaRPr lang="zh-CN" altLang="en-US" sz="1000" b="1" dirty="0"/>
              </a:p>
            </p:txBody>
          </p:sp>
          <p:sp>
            <p:nvSpPr>
              <p:cNvPr id="38" name="矩形 37"/>
              <p:cNvSpPr/>
              <p:nvPr/>
            </p:nvSpPr>
            <p:spPr>
              <a:xfrm rot="10800000">
                <a:off x="10071012" y="3439234"/>
                <a:ext cx="2957486" cy="4571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12907349" y="3320697"/>
                <a:ext cx="719750" cy="265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 smtClean="0"/>
                  <a:t>0.5mm</a:t>
                </a:r>
                <a:endParaRPr lang="zh-CN" altLang="en-US" sz="1000" b="1" dirty="0"/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 flipH="1">
                <a:off x="13026490" y="3484269"/>
                <a:ext cx="58554" cy="63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文本框 40"/>
              <p:cNvSpPr txBox="1"/>
              <p:nvPr/>
            </p:nvSpPr>
            <p:spPr>
              <a:xfrm>
                <a:off x="12760802" y="3765598"/>
                <a:ext cx="7574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 smtClean="0"/>
                  <a:t>3.5mm</a:t>
                </a:r>
                <a:endParaRPr lang="zh-CN" altLang="en-US" sz="1000" b="1" dirty="0"/>
              </a:p>
            </p:txBody>
          </p:sp>
          <p:cxnSp>
            <p:nvCxnSpPr>
              <p:cNvPr id="42" name="直接箭头连接符 41"/>
              <p:cNvCxnSpPr/>
              <p:nvPr/>
            </p:nvCxnSpPr>
            <p:spPr>
              <a:xfrm flipH="1">
                <a:off x="11971726" y="2494995"/>
                <a:ext cx="326889" cy="22709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H="1">
                <a:off x="12289407" y="2497667"/>
                <a:ext cx="70295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文本框 43"/>
              <p:cNvSpPr txBox="1"/>
              <p:nvPr/>
            </p:nvSpPr>
            <p:spPr>
              <a:xfrm>
                <a:off x="12387916" y="2311752"/>
                <a:ext cx="96075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altLang="zh-CN" sz="1000" dirty="0"/>
                  <a:t>Φ</a:t>
                </a:r>
                <a:r>
                  <a:rPr lang="en-US" altLang="zh-CN" sz="1000" dirty="0" smtClean="0"/>
                  <a:t>22</a:t>
                </a:r>
                <a:r>
                  <a:rPr lang="en-US" altLang="zh-CN" sz="1000" b="1" dirty="0" smtClean="0"/>
                  <a:t>mm</a:t>
                </a:r>
                <a:endParaRPr lang="zh-CN" altLang="en-US" sz="1000" b="1" dirty="0"/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0032151" y="3144223"/>
                <a:ext cx="105644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 smtClean="0"/>
                  <a:t>1J22</a:t>
                </a: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10052491" y="3704791"/>
                <a:ext cx="105644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 smtClean="0"/>
                  <a:t>316L</a:t>
                </a:r>
              </a:p>
            </p:txBody>
          </p:sp>
          <p:cxnSp>
            <p:nvCxnSpPr>
              <p:cNvPr id="48" name="直接箭头连接符 47"/>
              <p:cNvCxnSpPr/>
              <p:nvPr/>
            </p:nvCxnSpPr>
            <p:spPr>
              <a:xfrm flipV="1">
                <a:off x="10484336" y="3773569"/>
                <a:ext cx="423683" cy="543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文本框 72"/>
            <p:cNvSpPr txBox="1"/>
            <p:nvPr/>
          </p:nvSpPr>
          <p:spPr>
            <a:xfrm>
              <a:off x="5101264" y="2332132"/>
              <a:ext cx="9807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/>
                <a:t>41×19mm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874223" y="6477482"/>
            <a:ext cx="267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u="sng" dirty="0" smtClean="0">
                <a:solidFill>
                  <a:schemeClr val="bg1"/>
                </a:solidFill>
              </a:rPr>
              <a:t>Contributed By </a:t>
            </a:r>
            <a:r>
              <a:rPr lang="en-US" altLang="zh-CN" u="sng" dirty="0" err="1" smtClean="0">
                <a:solidFill>
                  <a:schemeClr val="bg1"/>
                </a:solidFill>
              </a:rPr>
              <a:t>Yuwen</a:t>
            </a:r>
            <a:r>
              <a:rPr lang="en-US" altLang="zh-CN" u="sng" dirty="0" smtClean="0">
                <a:solidFill>
                  <a:schemeClr val="bg1"/>
                </a:solidFill>
              </a:rPr>
              <a:t> Wu</a:t>
            </a:r>
            <a:endParaRPr lang="zh-CN" altLang="en-US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52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3D simulation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49965" t="14667" r="15035" b="9000"/>
          <a:stretch/>
        </p:blipFill>
        <p:spPr>
          <a:xfrm>
            <a:off x="683568" y="1053009"/>
            <a:ext cx="3792839" cy="25850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51319" t="12667" r="10452" b="29000"/>
          <a:stretch/>
        </p:blipFill>
        <p:spPr>
          <a:xfrm>
            <a:off x="4572000" y="1064362"/>
            <a:ext cx="4176464" cy="241663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195133" y="1749181"/>
            <a:ext cx="3286605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50" dirty="0" smtClean="0">
                <a:solidFill>
                  <a:srgbClr val="FF0000"/>
                </a:solidFill>
              </a:rPr>
              <a:t>Stored beam vacuum chamber:1J22</a:t>
            </a:r>
            <a:endParaRPr lang="en-US" altLang="zh-CN" sz="1350" dirty="0">
              <a:solidFill>
                <a:srgbClr val="FF0000"/>
              </a:solidFill>
            </a:endParaRPr>
          </a:p>
          <a:p>
            <a:r>
              <a:rPr lang="en-US" altLang="zh-CN" sz="1350" dirty="0" smtClean="0">
                <a:solidFill>
                  <a:srgbClr val="FF0000"/>
                </a:solidFill>
              </a:rPr>
              <a:t>Center magnetic </a:t>
            </a:r>
            <a:r>
              <a:rPr lang="en-US" altLang="zh-CN" sz="1350" dirty="0">
                <a:solidFill>
                  <a:srgbClr val="FF0000"/>
                </a:solidFill>
              </a:rPr>
              <a:t>field intensity</a:t>
            </a:r>
            <a:r>
              <a:rPr lang="zh-CN" altLang="en-US" sz="1350" dirty="0" smtClean="0">
                <a:solidFill>
                  <a:srgbClr val="FF0000"/>
                </a:solidFill>
              </a:rPr>
              <a:t>：</a:t>
            </a:r>
            <a:r>
              <a:rPr lang="en-US" altLang="zh-CN" sz="1350" dirty="0">
                <a:solidFill>
                  <a:srgbClr val="FF0000"/>
                </a:solidFill>
              </a:rPr>
              <a:t>8836Gauss</a:t>
            </a:r>
          </a:p>
          <a:p>
            <a:r>
              <a:rPr lang="en-US" altLang="zh-CN" sz="1350" dirty="0" smtClean="0">
                <a:solidFill>
                  <a:srgbClr val="FF0000"/>
                </a:solidFill>
              </a:rPr>
              <a:t>Magnet effective length</a:t>
            </a:r>
            <a:r>
              <a:rPr lang="zh-CN" altLang="en-US" sz="1350" dirty="0" smtClean="0">
                <a:solidFill>
                  <a:srgbClr val="FF0000"/>
                </a:solidFill>
              </a:rPr>
              <a:t>：</a:t>
            </a:r>
            <a:r>
              <a:rPr lang="en-US" altLang="zh-CN" sz="1350" dirty="0">
                <a:solidFill>
                  <a:srgbClr val="FF0000"/>
                </a:solidFill>
              </a:rPr>
              <a:t>542mm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/>
          <a:srcRect l="51424" t="12333" r="10035" b="29667"/>
          <a:stretch/>
        </p:blipFill>
        <p:spPr>
          <a:xfrm>
            <a:off x="503799" y="3693916"/>
            <a:ext cx="3852177" cy="254332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043608" y="4784996"/>
            <a:ext cx="2592288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50" dirty="0" smtClean="0">
                <a:solidFill>
                  <a:srgbClr val="FF0000"/>
                </a:solidFill>
              </a:rPr>
              <a:t>Vertical </a:t>
            </a:r>
            <a:r>
              <a:rPr lang="en-US" altLang="zh-CN" sz="1350" dirty="0">
                <a:solidFill>
                  <a:srgbClr val="FF0000"/>
                </a:solidFill>
              </a:rPr>
              <a:t>Leakage </a:t>
            </a:r>
            <a:r>
              <a:rPr lang="en-US" altLang="zh-CN" sz="1350" dirty="0" smtClean="0">
                <a:solidFill>
                  <a:srgbClr val="FF0000"/>
                </a:solidFill>
              </a:rPr>
              <a:t>field</a:t>
            </a:r>
            <a:r>
              <a:rPr lang="zh-CN" altLang="en-US" sz="1350" dirty="0" smtClean="0">
                <a:solidFill>
                  <a:srgbClr val="FF0000"/>
                </a:solidFill>
              </a:rPr>
              <a:t>：</a:t>
            </a:r>
            <a:r>
              <a:rPr lang="en-US" altLang="zh-CN" sz="1350" dirty="0">
                <a:solidFill>
                  <a:srgbClr val="FF0000"/>
                </a:solidFill>
              </a:rPr>
              <a:t>2.81E-04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/>
          <a:srcRect l="50972" t="12222" r="10417" b="29556"/>
          <a:stretch/>
        </p:blipFill>
        <p:spPr>
          <a:xfrm>
            <a:off x="4632886" y="3693582"/>
            <a:ext cx="4136526" cy="254373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508104" y="4634955"/>
            <a:ext cx="266066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50" dirty="0" smtClean="0">
                <a:solidFill>
                  <a:srgbClr val="FF0000"/>
                </a:solidFill>
              </a:rPr>
              <a:t>Horizontal Leakage field</a:t>
            </a:r>
            <a:r>
              <a:rPr lang="zh-CN" altLang="en-US" sz="1350" dirty="0" smtClean="0">
                <a:solidFill>
                  <a:srgbClr val="FF0000"/>
                </a:solidFill>
              </a:rPr>
              <a:t>：</a:t>
            </a:r>
            <a:r>
              <a:rPr lang="en-US" altLang="zh-CN" sz="1350" dirty="0" smtClean="0">
                <a:solidFill>
                  <a:srgbClr val="FF0000"/>
                </a:solidFill>
              </a:rPr>
              <a:t>1.79E-06</a:t>
            </a:r>
            <a:endParaRPr lang="en-US" altLang="zh-CN" sz="13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693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DR inj./ext. kicker design parameters </a:t>
            </a:r>
            <a:endParaRPr lang="zh-CN" altLang="en-US" sz="3600" dirty="0"/>
          </a:p>
        </p:txBody>
      </p:sp>
      <p:graphicFrame>
        <p:nvGraphicFramePr>
          <p:cNvPr id="4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2672611"/>
              </p:ext>
            </p:extLst>
          </p:nvPr>
        </p:nvGraphicFramePr>
        <p:xfrm>
          <a:off x="611560" y="1340768"/>
          <a:ext cx="8064897" cy="4866852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23807"/>
                <a:gridCol w="27246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037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parameter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Unit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DR-</a:t>
                      </a:r>
                      <a:r>
                        <a:rPr lang="en-US" altLang="zh-CN" sz="16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kicker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37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Quantity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-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effectLst/>
                          <a:latin typeface="+mj-lt"/>
                        </a:rPr>
                        <a:t>2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378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Type</a:t>
                      </a:r>
                      <a:endParaRPr lang="zh-CN" sz="16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zh-CN" altLang="zh-CN" sz="1600" b="0" dirty="0" smtClean="0">
                        <a:solidFill>
                          <a:srgbClr val="FF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Slotted-pipe kicker</a:t>
                      </a:r>
                      <a:endParaRPr lang="zh-CN" sz="16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8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Deflect direction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Vertical 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8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Beam</a:t>
                      </a:r>
                      <a:r>
                        <a:rPr lang="en-US" altLang="zh-CN" sz="1600" b="0" kern="1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Energy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GeV</a:t>
                      </a:r>
                      <a:endParaRPr lang="zh-CN" altLang="zh-CN" sz="1600" b="0" kern="1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1.1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Deflect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angle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mrad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10.7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Magnetic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effective length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1.4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37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Magnetic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strength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0.0281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378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Integral magnetic strength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T·m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0.03934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37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Clearance</a:t>
                      </a:r>
                      <a:r>
                        <a:rPr lang="en-US" sz="1600" b="0" kern="100" baseline="0" dirty="0">
                          <a:effectLst/>
                          <a:latin typeface="+mj-lt"/>
                        </a:rPr>
                        <a:t> region</a:t>
                      </a:r>
                      <a:r>
                        <a:rPr lang="en-US" sz="1600" b="0" kern="100" dirty="0">
                          <a:effectLst/>
                          <a:latin typeface="+mj-lt"/>
                        </a:rPr>
                        <a:t>(H×V)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32.8×26.6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effectLst/>
                          <a:latin typeface="+mj-lt"/>
                        </a:rPr>
                        <a:t>Good</a:t>
                      </a:r>
                      <a:r>
                        <a:rPr lang="en-US" altLang="zh-CN" sz="1600" b="0" kern="100" baseline="0" dirty="0">
                          <a:effectLst/>
                          <a:latin typeface="+mj-lt"/>
                        </a:rPr>
                        <a:t> field region</a:t>
                      </a:r>
                      <a:r>
                        <a:rPr lang="en-US" sz="1600" b="0" kern="100" dirty="0">
                          <a:effectLst/>
                          <a:latin typeface="+mj-lt"/>
                        </a:rPr>
                        <a:t>(H×V)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19.8×16</a:t>
                      </a:r>
                      <a:endParaRPr lang="zh-CN" alt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0032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Field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600" b="0" kern="1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uniformity in 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good field region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-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±1.5%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37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Repetition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rate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Hz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effectLst/>
                          <a:latin typeface="+mj-lt"/>
                        </a:rPr>
                        <a:t>100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37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Amplitude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repeatability 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-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±0.5%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037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Pulse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jitter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ns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≤5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037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Bottom</a:t>
                      </a:r>
                      <a:r>
                        <a:rPr lang="en-US" altLang="zh-CN" sz="1600" b="0" kern="100" baseline="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width of half sine </a:t>
                      </a:r>
                      <a:r>
                        <a:rPr lang="en-US" altLang="zh-CN" sz="1600" b="0" kern="1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pulse(5%-5%)</a:t>
                      </a:r>
                      <a:endParaRPr lang="zh-CN" sz="1600" b="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ns</a:t>
                      </a:r>
                      <a:endParaRPr lang="zh-CN" sz="1600" b="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&lt; </a:t>
                      </a:r>
                      <a:r>
                        <a:rPr lang="en-US" sz="16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250</a:t>
                      </a:r>
                      <a:endParaRPr lang="zh-CN" sz="1600" b="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383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9552" y="924294"/>
            <a:ext cx="4176464" cy="202999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000" dirty="0" smtClean="0"/>
              <a:t>2D simulation model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000" dirty="0" smtClean="0"/>
              <a:t>Max. voltage of coil: </a:t>
            </a:r>
            <a:r>
              <a:rPr lang="en-US" altLang="zh-CN" sz="2000" dirty="0" err="1" smtClean="0"/>
              <a:t>Umax</a:t>
            </a:r>
            <a:r>
              <a:rPr lang="en-US" altLang="zh-CN" sz="2000" dirty="0" smtClean="0"/>
              <a:t>=10622V  </a:t>
            </a:r>
            <a:endParaRPr lang="en-US" altLang="zh-CN" sz="20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000" dirty="0"/>
              <a:t>Max. </a:t>
            </a:r>
            <a:r>
              <a:rPr lang="en-US" altLang="zh-CN" sz="2000" dirty="0" smtClean="0"/>
              <a:t>exciting current: </a:t>
            </a:r>
            <a:r>
              <a:rPr lang="en-US" altLang="zh-CN" sz="2000" dirty="0"/>
              <a:t>Imax=2400A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000" dirty="0" smtClean="0"/>
              <a:t>Magnet coil inductance=387nH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Magnet physics design</a:t>
            </a:r>
            <a:endParaRPr lang="zh-CN" altLang="en-US" dirty="0"/>
          </a:p>
        </p:txBody>
      </p:sp>
      <p:grpSp>
        <p:nvGrpSpPr>
          <p:cNvPr id="25" name="组合 24"/>
          <p:cNvGrpSpPr/>
          <p:nvPr/>
        </p:nvGrpSpPr>
        <p:grpSpPr>
          <a:xfrm>
            <a:off x="179513" y="2924944"/>
            <a:ext cx="3822782" cy="3489513"/>
            <a:chOff x="289661" y="1307825"/>
            <a:chExt cx="5112568" cy="4666856"/>
          </a:xfrm>
        </p:grpSpPr>
        <p:grpSp>
          <p:nvGrpSpPr>
            <p:cNvPr id="16" name="组合 15"/>
            <p:cNvGrpSpPr/>
            <p:nvPr/>
          </p:nvGrpSpPr>
          <p:grpSpPr>
            <a:xfrm>
              <a:off x="289661" y="1307825"/>
              <a:ext cx="5112568" cy="4666856"/>
              <a:chOff x="289661" y="1307825"/>
              <a:chExt cx="5112568" cy="4666856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89661" y="1307825"/>
                <a:ext cx="5112568" cy="4666856"/>
              </a:xfrm>
              <a:prstGeom prst="rect">
                <a:avLst/>
              </a:prstGeom>
            </p:spPr>
          </p:pic>
          <p:sp>
            <p:nvSpPr>
              <p:cNvPr id="4" name="矩形 3"/>
              <p:cNvSpPr/>
              <p:nvPr/>
            </p:nvSpPr>
            <p:spPr>
              <a:xfrm>
                <a:off x="2843808" y="3204508"/>
                <a:ext cx="576064" cy="440515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" name="直接箭头连接符 14"/>
              <p:cNvCxnSpPr>
                <a:endCxn id="4" idx="2"/>
              </p:cNvCxnSpPr>
              <p:nvPr/>
            </p:nvCxnSpPr>
            <p:spPr>
              <a:xfrm flipV="1">
                <a:off x="3131840" y="3645023"/>
                <a:ext cx="0" cy="792089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文本框 21"/>
            <p:cNvSpPr txBox="1"/>
            <p:nvPr/>
          </p:nvSpPr>
          <p:spPr>
            <a:xfrm>
              <a:off x="1979712" y="4399185"/>
              <a:ext cx="2450982" cy="1070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/>
                <a:t>Good field region</a:t>
              </a:r>
            </a:p>
            <a:p>
              <a:pPr algn="ctr"/>
              <a:r>
                <a:rPr lang="en-US" altLang="zh-CN" sz="1400" kern="100" dirty="0" smtClean="0">
                  <a:solidFill>
                    <a:schemeClr val="dk1"/>
                  </a:solidFill>
                </a:rPr>
                <a:t>19.8×16mm</a:t>
              </a:r>
              <a:endParaRPr lang="zh-CN" altLang="zh-CN" sz="1400" kern="100" dirty="0">
                <a:solidFill>
                  <a:schemeClr val="dk1"/>
                </a:solidFill>
              </a:endParaRPr>
            </a:p>
            <a:p>
              <a:endParaRPr lang="zh-CN" altLang="en-US" dirty="0"/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663" y="2990688"/>
            <a:ext cx="4752528" cy="3363662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5652120" y="3212976"/>
            <a:ext cx="2088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kern="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x=±10, y=±8</a:t>
            </a:r>
          </a:p>
          <a:p>
            <a:pPr>
              <a:lnSpc>
                <a:spcPct val="150000"/>
              </a:lnSpc>
            </a:pP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Un.= -0.9%~1.5%</a:t>
            </a:r>
          </a:p>
        </p:txBody>
      </p:sp>
      <p:sp>
        <p:nvSpPr>
          <p:cNvPr id="28" name="内容占位符 1"/>
          <p:cNvSpPr txBox="1">
            <a:spLocks/>
          </p:cNvSpPr>
          <p:nvPr/>
        </p:nvSpPr>
        <p:spPr>
          <a:xfrm>
            <a:off x="4736811" y="929215"/>
            <a:ext cx="4176464" cy="20299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32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000" dirty="0" smtClean="0"/>
              <a:t>Good field region: 19.8×16mm</a:t>
            </a:r>
          </a:p>
          <a:p>
            <a:r>
              <a:rPr lang="en-US" altLang="zh-CN" sz="2000" dirty="0"/>
              <a:t>Field </a:t>
            </a:r>
            <a:r>
              <a:rPr lang="en-US" altLang="zh-CN" sz="2000" dirty="0" smtClean="0"/>
              <a:t>uniformity: -0.9%~1.5%</a:t>
            </a:r>
            <a:endParaRPr lang="en-US" altLang="en-US" sz="2000" dirty="0"/>
          </a:p>
        </p:txBody>
      </p:sp>
      <p:sp>
        <p:nvSpPr>
          <p:cNvPr id="13" name="文本框 12"/>
          <p:cNvSpPr txBox="1"/>
          <p:nvPr/>
        </p:nvSpPr>
        <p:spPr>
          <a:xfrm>
            <a:off x="4745279" y="6462058"/>
            <a:ext cx="3954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u="sng" dirty="0" smtClean="0">
                <a:solidFill>
                  <a:schemeClr val="bg1"/>
                </a:solidFill>
              </a:rPr>
              <a:t>Contributed By </a:t>
            </a:r>
            <a:r>
              <a:rPr lang="en-US" altLang="zh-CN" u="sng" dirty="0" err="1" smtClean="0">
                <a:solidFill>
                  <a:schemeClr val="bg1"/>
                </a:solidFill>
              </a:rPr>
              <a:t>Lihua</a:t>
            </a:r>
            <a:r>
              <a:rPr lang="en-US" altLang="zh-CN" u="sng" dirty="0" smtClean="0">
                <a:solidFill>
                  <a:schemeClr val="bg1"/>
                </a:solidFill>
              </a:rPr>
              <a:t> </a:t>
            </a:r>
            <a:r>
              <a:rPr lang="en-US" altLang="zh-CN" u="sng" dirty="0" err="1" smtClean="0">
                <a:solidFill>
                  <a:schemeClr val="bg1"/>
                </a:solidFill>
              </a:rPr>
              <a:t>Huo,Lei</a:t>
            </a:r>
            <a:r>
              <a:rPr lang="en-US" altLang="zh-CN" u="sng" dirty="0" smtClean="0">
                <a:solidFill>
                  <a:schemeClr val="bg1"/>
                </a:solidFill>
              </a:rPr>
              <a:t> Wang</a:t>
            </a:r>
            <a:endParaRPr lang="zh-CN" altLang="en-US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62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Slotted-pipe </a:t>
            </a:r>
            <a:r>
              <a:rPr lang="en-US" altLang="zh-CN" sz="3600" dirty="0"/>
              <a:t>kicker </a:t>
            </a:r>
            <a:r>
              <a:rPr lang="en-US" altLang="zh-CN" sz="3600" dirty="0" smtClean="0"/>
              <a:t>engineer design</a:t>
            </a:r>
            <a:endParaRPr lang="zh-CN" altLang="en-US" sz="36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1412776"/>
            <a:ext cx="7683282" cy="45743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62" y="908721"/>
            <a:ext cx="3373810" cy="209306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5577" y="3382800"/>
            <a:ext cx="2387446" cy="2855913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484197" y="2484481"/>
            <a:ext cx="324036" cy="313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368073" y="2492844"/>
            <a:ext cx="11161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282244" y="2269532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Outer body (316L)</a:t>
            </a:r>
            <a:endParaRPr lang="zh-CN" altLang="en-US" sz="1200" dirty="0"/>
          </a:p>
        </p:txBody>
      </p:sp>
      <p:cxnSp>
        <p:nvCxnSpPr>
          <p:cNvPr id="11" name="直接连接符 10"/>
          <p:cNvCxnSpPr/>
          <p:nvPr/>
        </p:nvCxnSpPr>
        <p:spPr>
          <a:xfrm>
            <a:off x="4198830" y="3964983"/>
            <a:ext cx="754191" cy="6068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953021" y="4566167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956308" y="4349506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Busses (FOC)</a:t>
            </a:r>
            <a:endParaRPr lang="zh-CN" altLang="en-US" sz="1200" dirty="0"/>
          </a:p>
        </p:txBody>
      </p:sp>
      <p:cxnSp>
        <p:nvCxnSpPr>
          <p:cNvPr id="14" name="直接连接符 13"/>
          <p:cNvCxnSpPr/>
          <p:nvPr/>
        </p:nvCxnSpPr>
        <p:spPr>
          <a:xfrm>
            <a:off x="3453307" y="4504550"/>
            <a:ext cx="726348" cy="6124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179655" y="5128207"/>
            <a:ext cx="1692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097472" y="4906709"/>
            <a:ext cx="1893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insulation support</a:t>
            </a:r>
            <a:r>
              <a:rPr lang="en-US" altLang="zh-CN" sz="1200" dirty="0"/>
              <a:t> </a:t>
            </a:r>
            <a:r>
              <a:rPr lang="en-US" altLang="zh-CN" sz="1200" dirty="0" smtClean="0"/>
              <a:t>(ceramic)</a:t>
            </a:r>
            <a:endParaRPr lang="zh-CN" altLang="en-US" sz="1200" dirty="0"/>
          </a:p>
        </p:txBody>
      </p:sp>
      <p:sp>
        <p:nvSpPr>
          <p:cNvPr id="17" name="文本框 16"/>
          <p:cNvSpPr txBox="1"/>
          <p:nvPr/>
        </p:nvSpPr>
        <p:spPr>
          <a:xfrm>
            <a:off x="620917" y="2885393"/>
            <a:ext cx="1268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HV feedthrough</a:t>
            </a:r>
            <a:endParaRPr lang="zh-CN" altLang="en-US" sz="1200" dirty="0"/>
          </a:p>
        </p:txBody>
      </p:sp>
      <p:cxnSp>
        <p:nvCxnSpPr>
          <p:cNvPr id="18" name="直接连接符 17"/>
          <p:cNvCxnSpPr/>
          <p:nvPr/>
        </p:nvCxnSpPr>
        <p:spPr>
          <a:xfrm>
            <a:off x="775599" y="3141577"/>
            <a:ext cx="9594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 flipV="1">
            <a:off x="1732967" y="3141577"/>
            <a:ext cx="349714" cy="3287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704860" y="2153248"/>
            <a:ext cx="540616" cy="4712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245476" y="2624461"/>
            <a:ext cx="12421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184922" y="2414092"/>
            <a:ext cx="13821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Cooling water pipe</a:t>
            </a:r>
            <a:endParaRPr lang="zh-CN" altLang="en-US" sz="1200" dirty="0"/>
          </a:p>
        </p:txBody>
      </p:sp>
      <p:sp>
        <p:nvSpPr>
          <p:cNvPr id="24" name="文本框 23"/>
          <p:cNvSpPr txBox="1"/>
          <p:nvPr/>
        </p:nvSpPr>
        <p:spPr>
          <a:xfrm>
            <a:off x="2040538" y="3262715"/>
            <a:ext cx="234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+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395295" y="2936516"/>
            <a:ext cx="23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 flipV="1">
            <a:off x="3722966" y="3648337"/>
            <a:ext cx="374506" cy="17136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H="1">
            <a:off x="3795446" y="3893209"/>
            <a:ext cx="325824" cy="1629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130572" y="2388854"/>
            <a:ext cx="194796" cy="1641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7130572" y="2548844"/>
            <a:ext cx="186099" cy="882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7306744" y="2543718"/>
            <a:ext cx="9517" cy="4701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154360" y="3023892"/>
            <a:ext cx="304767" cy="17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7223621" y="3095598"/>
            <a:ext cx="154976" cy="1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V="1">
            <a:off x="7249951" y="3191892"/>
            <a:ext cx="102315" cy="11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3791342" y="5395691"/>
            <a:ext cx="334031" cy="2253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121270" y="5627494"/>
            <a:ext cx="11541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039954" y="5414321"/>
            <a:ext cx="1893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To vacuum pump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2683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250ns-fast kicker </a:t>
            </a:r>
            <a:r>
              <a:rPr lang="en-US" altLang="zh-CN" sz="3200" dirty="0" err="1" smtClean="0"/>
              <a:t>pulser</a:t>
            </a:r>
            <a:r>
              <a:rPr lang="en-US" altLang="zh-CN" sz="3200" dirty="0" smtClean="0"/>
              <a:t> design</a:t>
            </a:r>
            <a:endParaRPr lang="zh-CN" altLang="en-US" sz="3200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CF8"/>
              </a:clrFrom>
              <a:clrTo>
                <a:srgbClr val="FF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77" y="3938589"/>
            <a:ext cx="4919011" cy="241663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179512" y="937768"/>
            <a:ext cx="604867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182880">
              <a:lnSpc>
                <a:spcPct val="150000"/>
              </a:lnSpc>
              <a:buSzPct val="60000"/>
              <a:buFont typeface="Wingdings" panose="05000000000000000000" pitchFamily="2" charset="2"/>
              <a:buChar char="l"/>
            </a:pPr>
            <a:r>
              <a:rPr lang="en-US" altLang="zh-CN" dirty="0" smtClean="0">
                <a:solidFill>
                  <a:srgbClr val="000099"/>
                </a:solidFill>
              </a:rPr>
              <a:t>Scheme: 20-stage inductive adder based on </a:t>
            </a:r>
            <a:r>
              <a:rPr lang="en-US" altLang="zh-CN" dirty="0" err="1" smtClean="0">
                <a:solidFill>
                  <a:srgbClr val="000099"/>
                </a:solidFill>
              </a:rPr>
              <a:t>SiC</a:t>
            </a:r>
            <a:r>
              <a:rPr lang="en-US" altLang="zh-CN" dirty="0" smtClean="0">
                <a:solidFill>
                  <a:srgbClr val="000099"/>
                </a:solidFill>
              </a:rPr>
              <a:t>-MOSFETs. </a:t>
            </a:r>
          </a:p>
          <a:p>
            <a:pPr marL="182880" indent="-182880">
              <a:lnSpc>
                <a:spcPct val="150000"/>
              </a:lnSpc>
              <a:buSzPct val="60000"/>
              <a:buFont typeface="Wingdings" panose="05000000000000000000" pitchFamily="2" charset="2"/>
              <a:buChar char="l"/>
            </a:pPr>
            <a:r>
              <a:rPr lang="en-US" altLang="zh-CN" dirty="0" smtClean="0">
                <a:solidFill>
                  <a:srgbClr val="000099"/>
                </a:solidFill>
              </a:rPr>
              <a:t>The co-axial transformer is configured as bipolar output. </a:t>
            </a:r>
          </a:p>
          <a:p>
            <a:pPr marL="182880" indent="-182880">
              <a:lnSpc>
                <a:spcPct val="150000"/>
              </a:lnSpc>
              <a:buSzPct val="60000"/>
              <a:buFont typeface="Wingdings" panose="05000000000000000000" pitchFamily="2" charset="2"/>
              <a:buChar char="l"/>
            </a:pPr>
            <a:r>
              <a:rPr lang="en-US" altLang="zh-CN" dirty="0">
                <a:solidFill>
                  <a:srgbClr val="000099"/>
                </a:solidFill>
              </a:rPr>
              <a:t>The </a:t>
            </a:r>
            <a:r>
              <a:rPr lang="en-US" altLang="zh-CN" dirty="0" err="1">
                <a:solidFill>
                  <a:srgbClr val="000099"/>
                </a:solidFill>
              </a:rPr>
              <a:t>pulser</a:t>
            </a:r>
            <a:r>
              <a:rPr lang="en-US" altLang="zh-CN" dirty="0">
                <a:solidFill>
                  <a:srgbClr val="000099"/>
                </a:solidFill>
              </a:rPr>
              <a:t> is located outside tunnel and 10 </a:t>
            </a:r>
            <a:r>
              <a:rPr lang="en-US" altLang="zh-CN" dirty="0" smtClean="0">
                <a:solidFill>
                  <a:srgbClr val="000099"/>
                </a:solidFill>
              </a:rPr>
              <a:t>cables with length of 30m are </a:t>
            </a:r>
            <a:r>
              <a:rPr lang="en-US" altLang="zh-CN" dirty="0">
                <a:solidFill>
                  <a:srgbClr val="000099"/>
                </a:solidFill>
              </a:rPr>
              <a:t>applied to connect </a:t>
            </a:r>
            <a:r>
              <a:rPr lang="en-US" altLang="zh-CN" dirty="0" smtClean="0">
                <a:solidFill>
                  <a:srgbClr val="000099"/>
                </a:solidFill>
              </a:rPr>
              <a:t> to kicker</a:t>
            </a:r>
            <a:r>
              <a:rPr lang="en-US" altLang="zh-CN" dirty="0">
                <a:solidFill>
                  <a:srgbClr val="000099"/>
                </a:solidFill>
              </a:rPr>
              <a:t>. </a:t>
            </a:r>
          </a:p>
          <a:p>
            <a:pPr marL="182880" indent="-182880">
              <a:lnSpc>
                <a:spcPct val="150000"/>
              </a:lnSpc>
              <a:buSzPct val="60000"/>
              <a:buFont typeface="Wingdings" panose="05000000000000000000" pitchFamily="2" charset="2"/>
              <a:buChar char="l"/>
            </a:pPr>
            <a:r>
              <a:rPr lang="en-US" altLang="zh-CN" dirty="0">
                <a:solidFill>
                  <a:srgbClr val="000099"/>
                </a:solidFill>
              </a:rPr>
              <a:t>Due to short end of the slotted-pipe kicker, the reflection energy should be return to the </a:t>
            </a:r>
            <a:r>
              <a:rPr lang="en-US" altLang="zh-CN" dirty="0" err="1">
                <a:solidFill>
                  <a:srgbClr val="000099"/>
                </a:solidFill>
              </a:rPr>
              <a:t>pulser</a:t>
            </a:r>
            <a:r>
              <a:rPr lang="en-US" altLang="zh-CN" dirty="0">
                <a:solidFill>
                  <a:srgbClr val="000099"/>
                </a:solidFill>
              </a:rPr>
              <a:t>. </a:t>
            </a:r>
          </a:p>
          <a:p>
            <a:pPr marL="182880" indent="-182880">
              <a:lnSpc>
                <a:spcPct val="150000"/>
              </a:lnSpc>
              <a:buSzPct val="60000"/>
              <a:buFont typeface="Wingdings" panose="05000000000000000000" pitchFamily="2" charset="2"/>
              <a:buChar char="l"/>
            </a:pPr>
            <a:r>
              <a:rPr lang="en-US" altLang="zh-CN" dirty="0">
                <a:solidFill>
                  <a:srgbClr val="000099"/>
                </a:solidFill>
              </a:rPr>
              <a:t>A proper absorption circuit must be designed at </a:t>
            </a:r>
            <a:r>
              <a:rPr lang="en-US" altLang="zh-CN" dirty="0" err="1">
                <a:solidFill>
                  <a:srgbClr val="000099"/>
                </a:solidFill>
              </a:rPr>
              <a:t>pulser</a:t>
            </a:r>
            <a:r>
              <a:rPr lang="en-US" altLang="zh-CN" dirty="0">
                <a:solidFill>
                  <a:srgbClr val="000099"/>
                </a:solidFill>
              </a:rPr>
              <a:t> end.</a:t>
            </a:r>
            <a:endParaRPr lang="zh-CN" altLang="en-US" dirty="0">
              <a:solidFill>
                <a:srgbClr val="000099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377334" y="6113989"/>
            <a:ext cx="2579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20-stage inductive  adder</a:t>
            </a:r>
            <a:endParaRPr lang="zh-CN" altLang="en-US" dirty="0"/>
          </a:p>
        </p:txBody>
      </p:sp>
      <p:grpSp>
        <p:nvGrpSpPr>
          <p:cNvPr id="56" name="组合 55"/>
          <p:cNvGrpSpPr/>
          <p:nvPr/>
        </p:nvGrpSpPr>
        <p:grpSpPr>
          <a:xfrm>
            <a:off x="5903136" y="2021632"/>
            <a:ext cx="3240864" cy="4143672"/>
            <a:chOff x="5903136" y="1268760"/>
            <a:chExt cx="3240864" cy="4143672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03136" y="1268760"/>
              <a:ext cx="3152542" cy="4032448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8676456" y="2060848"/>
              <a:ext cx="46754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76456" y="4653136"/>
              <a:ext cx="46754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8906754" y="2060848"/>
              <a:ext cx="3474" cy="2592288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文本框 33"/>
            <p:cNvSpPr txBox="1"/>
            <p:nvPr/>
          </p:nvSpPr>
          <p:spPr>
            <a:xfrm rot="16200000">
              <a:off x="8587709" y="3181881"/>
              <a:ext cx="68618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920mm</a:t>
              </a:r>
              <a:endParaRPr lang="zh-CN" altLang="en-US" sz="1200" dirty="0"/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7579514" y="5268416"/>
              <a:ext cx="174772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8717303" y="4657359"/>
              <a:ext cx="30485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7731941" y="4764846"/>
              <a:ext cx="1137789" cy="611057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/>
            <p:cNvSpPr txBox="1"/>
            <p:nvPr/>
          </p:nvSpPr>
          <p:spPr>
            <a:xfrm rot="19629962">
              <a:off x="7990578" y="4904169"/>
              <a:ext cx="72952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510mm</a:t>
              </a:r>
              <a:endParaRPr lang="zh-CN" altLang="en-US" sz="1200" dirty="0"/>
            </a:p>
          </p:txBody>
        </p:sp>
        <p:cxnSp>
          <p:nvCxnSpPr>
            <p:cNvPr id="44" name="直接连接符 43"/>
            <p:cNvCxnSpPr/>
            <p:nvPr/>
          </p:nvCxnSpPr>
          <p:spPr>
            <a:xfrm flipH="1">
              <a:off x="6031436" y="4606236"/>
              <a:ext cx="188513" cy="1231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7318650" y="5253297"/>
              <a:ext cx="219469" cy="1231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6058306" y="4692938"/>
              <a:ext cx="1260344" cy="663882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/>
            <p:cNvSpPr txBox="1"/>
            <p:nvPr/>
          </p:nvSpPr>
          <p:spPr>
            <a:xfrm rot="1804590">
              <a:off x="6315560" y="4895969"/>
              <a:ext cx="72952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564mm</a:t>
              </a:r>
              <a:endParaRPr lang="zh-CN" altLang="en-US" sz="1200" dirty="0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6899" y="1029611"/>
            <a:ext cx="988020" cy="102885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7334" y="1007090"/>
            <a:ext cx="1262468" cy="103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782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>
          <a:xfrm>
            <a:off x="0" y="1329892"/>
            <a:ext cx="7092280" cy="1912071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BST LE Inj. system hardware design towards TDR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984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Booster LE injection system </a:t>
            </a:r>
            <a:endParaRPr lang="zh-CN" altLang="en-US" dirty="0"/>
          </a:p>
        </p:txBody>
      </p:sp>
      <p:sp>
        <p:nvSpPr>
          <p:cNvPr id="72" name="内容占位符 1"/>
          <p:cNvSpPr>
            <a:spLocks noGrp="1"/>
          </p:cNvSpPr>
          <p:nvPr>
            <p:ph idx="1"/>
          </p:nvPr>
        </p:nvSpPr>
        <p:spPr>
          <a:xfrm>
            <a:off x="159963" y="1064990"/>
            <a:ext cx="5731384" cy="2466937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sz="4200" dirty="0" smtClean="0"/>
              <a:t>On-axis bunch-by-bunch injection</a:t>
            </a:r>
          </a:p>
          <a:p>
            <a:r>
              <a:rPr lang="en-US" altLang="zh-CN" sz="4200" dirty="0"/>
              <a:t>Hardware</a:t>
            </a:r>
            <a:r>
              <a:rPr lang="zh-CN" altLang="en-US" sz="4200" dirty="0" smtClean="0"/>
              <a:t>：</a:t>
            </a:r>
            <a:endParaRPr lang="en-US" altLang="zh-CN" sz="4200" dirty="0" smtClean="0"/>
          </a:p>
          <a:p>
            <a:pPr lvl="1"/>
            <a:r>
              <a:rPr lang="en-US" altLang="zh-CN" sz="3400" b="1" u="sng" dirty="0" smtClean="0"/>
              <a:t>Kicker</a:t>
            </a:r>
            <a:r>
              <a:rPr lang="en-US" altLang="zh-CN" sz="3400" b="1" u="sng" dirty="0"/>
              <a:t>: </a:t>
            </a:r>
            <a:r>
              <a:rPr lang="en-US" altLang="zh-CN" sz="3400" dirty="0"/>
              <a:t>vertical strip-line</a:t>
            </a:r>
            <a:r>
              <a:rPr lang="zh-CN" altLang="en-US" sz="3400" dirty="0"/>
              <a:t> </a:t>
            </a:r>
            <a:r>
              <a:rPr lang="en-US" altLang="zh-CN" sz="3400" dirty="0"/>
              <a:t>kicker driven by </a:t>
            </a:r>
            <a:r>
              <a:rPr lang="en-US" altLang="zh-CN" sz="3400" dirty="0" smtClean="0"/>
              <a:t>fast </a:t>
            </a:r>
            <a:r>
              <a:rPr lang="en-US" altLang="zh-CN" sz="3400" dirty="0" err="1"/>
              <a:t>pulser</a:t>
            </a:r>
            <a:endParaRPr lang="en-US" altLang="zh-CN" sz="3400" dirty="0"/>
          </a:p>
          <a:p>
            <a:pPr lvl="1"/>
            <a:r>
              <a:rPr lang="en-US" altLang="zh-CN" sz="3400" b="1" u="sng" dirty="0"/>
              <a:t>Septa: </a:t>
            </a:r>
            <a:r>
              <a:rPr lang="en-US" altLang="zh-CN" sz="3400" dirty="0"/>
              <a:t>horizontal </a:t>
            </a:r>
            <a:r>
              <a:rPr lang="en-US" altLang="zh-CN" sz="3400" dirty="0" err="1"/>
              <a:t>Lambertson</a:t>
            </a:r>
            <a:r>
              <a:rPr lang="en-US" altLang="zh-CN" sz="3400" dirty="0"/>
              <a:t> magnet</a:t>
            </a:r>
          </a:p>
          <a:p>
            <a:endParaRPr lang="en-US" altLang="zh-CN" sz="2800" dirty="0"/>
          </a:p>
          <a:p>
            <a:endParaRPr lang="zh-CN" altLang="en-US" sz="2800" dirty="0"/>
          </a:p>
        </p:txBody>
      </p:sp>
      <p:grpSp>
        <p:nvGrpSpPr>
          <p:cNvPr id="73" name="组合 72"/>
          <p:cNvGrpSpPr/>
          <p:nvPr/>
        </p:nvGrpSpPr>
        <p:grpSpPr>
          <a:xfrm>
            <a:off x="7285178" y="3859307"/>
            <a:ext cx="1998372" cy="856535"/>
            <a:chOff x="7387258" y="4385476"/>
            <a:chExt cx="1998372" cy="856535"/>
          </a:xfrm>
        </p:grpSpPr>
        <p:grpSp>
          <p:nvGrpSpPr>
            <p:cNvPr id="74" name="组合 73"/>
            <p:cNvGrpSpPr/>
            <p:nvPr/>
          </p:nvGrpSpPr>
          <p:grpSpPr>
            <a:xfrm>
              <a:off x="7387258" y="4385476"/>
              <a:ext cx="785142" cy="561981"/>
              <a:chOff x="7315250" y="4514844"/>
              <a:chExt cx="857150" cy="561981"/>
            </a:xfrm>
          </p:grpSpPr>
          <p:sp>
            <p:nvSpPr>
              <p:cNvPr id="80" name="任意多边形 79"/>
              <p:cNvSpPr/>
              <p:nvPr/>
            </p:nvSpPr>
            <p:spPr>
              <a:xfrm>
                <a:off x="7686675" y="4514844"/>
                <a:ext cx="114300" cy="561981"/>
              </a:xfrm>
              <a:custGeom>
                <a:avLst/>
                <a:gdLst>
                  <a:gd name="connsiteX0" fmla="*/ 0 w 114300"/>
                  <a:gd name="connsiteY0" fmla="*/ 552456 h 561981"/>
                  <a:gd name="connsiteX1" fmla="*/ 47625 w 114300"/>
                  <a:gd name="connsiteY1" fmla="*/ 6 h 561981"/>
                  <a:gd name="connsiteX2" fmla="*/ 114300 w 114300"/>
                  <a:gd name="connsiteY2" fmla="*/ 561981 h 56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300" h="561981">
                    <a:moveTo>
                      <a:pt x="0" y="552456"/>
                    </a:moveTo>
                    <a:cubicBezTo>
                      <a:pt x="14287" y="275437"/>
                      <a:pt x="28575" y="-1581"/>
                      <a:pt x="47625" y="6"/>
                    </a:cubicBezTo>
                    <a:cubicBezTo>
                      <a:pt x="66675" y="1593"/>
                      <a:pt x="90487" y="281787"/>
                      <a:pt x="114300" y="56198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1" name="直接连接符 80"/>
              <p:cNvCxnSpPr/>
              <p:nvPr/>
            </p:nvCxnSpPr>
            <p:spPr>
              <a:xfrm>
                <a:off x="7800975" y="5076825"/>
                <a:ext cx="37142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>
                <a:off x="7315250" y="5067300"/>
                <a:ext cx="37142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5" name="直接连接符 74"/>
            <p:cNvCxnSpPr/>
            <p:nvPr/>
          </p:nvCxnSpPr>
          <p:spPr>
            <a:xfrm>
              <a:off x="7727480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7840548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箭头连接符 76"/>
            <p:cNvCxnSpPr/>
            <p:nvPr/>
          </p:nvCxnSpPr>
          <p:spPr>
            <a:xfrm>
              <a:off x="7387258" y="5089077"/>
              <a:ext cx="3402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箭头连接符 77"/>
            <p:cNvCxnSpPr/>
            <p:nvPr/>
          </p:nvCxnSpPr>
          <p:spPr>
            <a:xfrm flipH="1" flipV="1">
              <a:off x="7832178" y="5085184"/>
              <a:ext cx="470884" cy="1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文本框 78"/>
            <p:cNvSpPr txBox="1"/>
            <p:nvPr/>
          </p:nvSpPr>
          <p:spPr>
            <a:xfrm>
              <a:off x="8233502" y="4965012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50ns,100Hz</a:t>
              </a:r>
              <a:endParaRPr lang="zh-CN" altLang="en-US" sz="1200" dirty="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996045" y="1052710"/>
            <a:ext cx="2948841" cy="1687124"/>
            <a:chOff x="6103165" y="900905"/>
            <a:chExt cx="2948841" cy="1687124"/>
          </a:xfrm>
        </p:grpSpPr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3165" y="900905"/>
              <a:ext cx="2948841" cy="1687124"/>
            </a:xfrm>
            <a:prstGeom prst="rect">
              <a:avLst/>
            </a:prstGeom>
          </p:spPr>
        </p:pic>
        <p:sp>
          <p:nvSpPr>
            <p:cNvPr id="87" name="椭圆 86"/>
            <p:cNvSpPr/>
            <p:nvPr/>
          </p:nvSpPr>
          <p:spPr>
            <a:xfrm>
              <a:off x="6653165" y="1982664"/>
              <a:ext cx="333083" cy="51639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1043608" y="3828870"/>
            <a:ext cx="6175629" cy="2551316"/>
            <a:chOff x="110916" y="1980790"/>
            <a:chExt cx="6175629" cy="2551316"/>
          </a:xfrm>
        </p:grpSpPr>
        <p:cxnSp>
          <p:nvCxnSpPr>
            <p:cNvPr id="92" name="直接连接符 91"/>
            <p:cNvCxnSpPr/>
            <p:nvPr/>
          </p:nvCxnSpPr>
          <p:spPr>
            <a:xfrm flipV="1">
              <a:off x="110916" y="2348542"/>
              <a:ext cx="6053714" cy="1938"/>
            </a:xfrm>
            <a:prstGeom prst="line">
              <a:avLst/>
            </a:prstGeom>
            <a:ln w="19050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矩形 92"/>
            <p:cNvSpPr/>
            <p:nvPr/>
          </p:nvSpPr>
          <p:spPr>
            <a:xfrm>
              <a:off x="189335" y="2042405"/>
              <a:ext cx="184844" cy="61054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4" name="TextBox 15"/>
            <p:cNvSpPr txBox="1"/>
            <p:nvPr/>
          </p:nvSpPr>
          <p:spPr>
            <a:xfrm>
              <a:off x="172529" y="2641750"/>
              <a:ext cx="240858" cy="247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/>
                <a:t>Q</a:t>
              </a:r>
              <a:endParaRPr lang="zh-CN" altLang="en-US" sz="1350" dirty="0"/>
            </a:p>
          </p:txBody>
        </p:sp>
        <p:sp>
          <p:nvSpPr>
            <p:cNvPr id="96" name="TextBox 16"/>
            <p:cNvSpPr txBox="1"/>
            <p:nvPr/>
          </p:nvSpPr>
          <p:spPr>
            <a:xfrm>
              <a:off x="5898558" y="2598545"/>
              <a:ext cx="240858" cy="247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/>
                <a:t>Q</a:t>
              </a:r>
              <a:endParaRPr lang="zh-CN" altLang="en-US" sz="1350" dirty="0"/>
            </a:p>
          </p:txBody>
        </p:sp>
        <p:sp>
          <p:nvSpPr>
            <p:cNvPr id="97" name="矩形 96"/>
            <p:cNvSpPr/>
            <p:nvPr/>
          </p:nvSpPr>
          <p:spPr>
            <a:xfrm flipV="1">
              <a:off x="1185114" y="2412094"/>
              <a:ext cx="487318" cy="68914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8" name="矩形 97"/>
            <p:cNvSpPr/>
            <p:nvPr/>
          </p:nvSpPr>
          <p:spPr>
            <a:xfrm>
              <a:off x="1173910" y="2188040"/>
              <a:ext cx="504123" cy="649757"/>
            </a:xfrm>
            <a:prstGeom prst="rect">
              <a:avLst/>
            </a:prstGeom>
            <a:noFill/>
            <a:ln w="19050">
              <a:solidFill>
                <a:srgbClr val="D707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9" name="矩形 98"/>
            <p:cNvSpPr/>
            <p:nvPr/>
          </p:nvSpPr>
          <p:spPr>
            <a:xfrm>
              <a:off x="5920384" y="2041472"/>
              <a:ext cx="184844" cy="61054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100" name="直接连接符 99"/>
            <p:cNvCxnSpPr>
              <a:stCxn id="94" idx="0"/>
              <a:endCxn id="108" idx="1"/>
            </p:cNvCxnSpPr>
            <p:nvPr/>
          </p:nvCxnSpPr>
          <p:spPr>
            <a:xfrm flipV="1">
              <a:off x="292958" y="2342078"/>
              <a:ext cx="5046216" cy="29967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H="1">
              <a:off x="381096" y="3021564"/>
              <a:ext cx="1" cy="3472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箭头连接符 101"/>
            <p:cNvCxnSpPr/>
            <p:nvPr/>
          </p:nvCxnSpPr>
          <p:spPr>
            <a:xfrm flipV="1">
              <a:off x="373755" y="3125247"/>
              <a:ext cx="701452" cy="293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50"/>
            <p:cNvSpPr txBox="1"/>
            <p:nvPr/>
          </p:nvSpPr>
          <p:spPr>
            <a:xfrm>
              <a:off x="468823" y="2926875"/>
              <a:ext cx="6847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22.5m</a:t>
              </a:r>
              <a:endParaRPr lang="zh-CN" altLang="en-US" sz="1200" dirty="0"/>
            </a:p>
          </p:txBody>
        </p:sp>
        <p:cxnSp>
          <p:nvCxnSpPr>
            <p:cNvPr id="104" name="直接箭头连接符 103"/>
            <p:cNvCxnSpPr/>
            <p:nvPr/>
          </p:nvCxnSpPr>
          <p:spPr>
            <a:xfrm>
              <a:off x="408146" y="3272237"/>
              <a:ext cx="5459476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H="1">
              <a:off x="5867621" y="2969563"/>
              <a:ext cx="1" cy="3472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59"/>
            <p:cNvSpPr txBox="1"/>
            <p:nvPr/>
          </p:nvSpPr>
          <p:spPr>
            <a:xfrm>
              <a:off x="2795014" y="3272237"/>
              <a:ext cx="8140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478.5m</a:t>
              </a:r>
              <a:endParaRPr lang="zh-CN" altLang="en-US" sz="1200" dirty="0"/>
            </a:p>
          </p:txBody>
        </p:sp>
        <p:sp>
          <p:nvSpPr>
            <p:cNvPr id="107" name="TextBox 63"/>
            <p:cNvSpPr txBox="1"/>
            <p:nvPr/>
          </p:nvSpPr>
          <p:spPr>
            <a:xfrm>
              <a:off x="1161775" y="2922445"/>
              <a:ext cx="5162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/>
                <a:t>1</a:t>
              </a:r>
              <a:r>
                <a:rPr lang="en-US" altLang="zh-CN" sz="1200" dirty="0" smtClean="0"/>
                <a:t>m</a:t>
              </a:r>
              <a:endParaRPr lang="zh-CN" altLang="en-US" sz="1200" dirty="0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5339174" y="1980790"/>
              <a:ext cx="515323" cy="722575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9" name="矩形 108"/>
            <p:cNvSpPr/>
            <p:nvPr/>
          </p:nvSpPr>
          <p:spPr>
            <a:xfrm flipV="1">
              <a:off x="5355046" y="2019999"/>
              <a:ext cx="477046" cy="56014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0" name="矩形 109"/>
            <p:cNvSpPr/>
            <p:nvPr/>
          </p:nvSpPr>
          <p:spPr>
            <a:xfrm flipV="1">
              <a:off x="5354111" y="2630547"/>
              <a:ext cx="477980" cy="37341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111" name="直接连接符 110"/>
            <p:cNvCxnSpPr>
              <a:endCxn id="99" idx="3"/>
            </p:cNvCxnSpPr>
            <p:nvPr/>
          </p:nvCxnSpPr>
          <p:spPr>
            <a:xfrm flipV="1">
              <a:off x="5261221" y="2346746"/>
              <a:ext cx="844007" cy="12306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75"/>
            <p:cNvSpPr txBox="1"/>
            <p:nvPr/>
          </p:nvSpPr>
          <p:spPr>
            <a:xfrm>
              <a:off x="5350441" y="2922445"/>
              <a:ext cx="5899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/>
                <a:t>1</a:t>
              </a:r>
              <a:r>
                <a:rPr lang="en-US" altLang="zh-CN" sz="1200" dirty="0" smtClean="0"/>
                <a:t>m</a:t>
              </a:r>
              <a:endParaRPr lang="zh-CN" altLang="en-US" sz="1200" dirty="0"/>
            </a:p>
          </p:txBody>
        </p:sp>
        <p:cxnSp>
          <p:nvCxnSpPr>
            <p:cNvPr id="113" name="直接连接符 112"/>
            <p:cNvCxnSpPr/>
            <p:nvPr/>
          </p:nvCxnSpPr>
          <p:spPr>
            <a:xfrm>
              <a:off x="2843808" y="2322225"/>
              <a:ext cx="33830" cy="1706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83"/>
            <p:cNvSpPr txBox="1"/>
            <p:nvPr/>
          </p:nvSpPr>
          <p:spPr>
            <a:xfrm>
              <a:off x="2326055" y="2108085"/>
              <a:ext cx="1220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200" dirty="0" smtClean="0"/>
                <a:t>ϴ</a:t>
              </a:r>
              <a:r>
                <a:rPr lang="en-US" altLang="zh-CN" sz="1200" baseline="-25000" dirty="0"/>
                <a:t>V</a:t>
              </a:r>
              <a:r>
                <a:rPr lang="en-US" altLang="zh-CN" sz="1200" dirty="0" smtClean="0"/>
                <a:t>=0.11mrad</a:t>
              </a:r>
              <a:endParaRPr lang="zh-CN" altLang="en-US" sz="1200" dirty="0"/>
            </a:p>
          </p:txBody>
        </p:sp>
        <p:cxnSp>
          <p:nvCxnSpPr>
            <p:cNvPr id="115" name="直接箭头连接符 114"/>
            <p:cNvCxnSpPr/>
            <p:nvPr/>
          </p:nvCxnSpPr>
          <p:spPr>
            <a:xfrm>
              <a:off x="1708368" y="3123891"/>
              <a:ext cx="353232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90"/>
            <p:cNvSpPr txBox="1"/>
            <p:nvPr/>
          </p:nvSpPr>
          <p:spPr>
            <a:xfrm>
              <a:off x="3240685" y="2911424"/>
              <a:ext cx="5599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454m</a:t>
              </a:r>
              <a:endParaRPr lang="zh-CN" altLang="en-US" sz="1200" dirty="0"/>
            </a:p>
          </p:txBody>
        </p:sp>
        <p:cxnSp>
          <p:nvCxnSpPr>
            <p:cNvPr id="117" name="直接箭头连接符 116"/>
            <p:cNvCxnSpPr/>
            <p:nvPr/>
          </p:nvCxnSpPr>
          <p:spPr>
            <a:xfrm>
              <a:off x="5363617" y="3123891"/>
              <a:ext cx="51002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>
              <a:off x="1678032" y="3028780"/>
              <a:ext cx="1" cy="19044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箭头连接符 118"/>
            <p:cNvCxnSpPr/>
            <p:nvPr/>
          </p:nvCxnSpPr>
          <p:spPr>
            <a:xfrm flipV="1">
              <a:off x="1772733" y="2321304"/>
              <a:ext cx="3322" cy="23638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4"/>
            <p:cNvSpPr txBox="1"/>
            <p:nvPr/>
          </p:nvSpPr>
          <p:spPr>
            <a:xfrm>
              <a:off x="1737766" y="2319308"/>
              <a:ext cx="7966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50mm</a:t>
              </a:r>
              <a:endParaRPr lang="zh-CN" altLang="en-US" sz="1200" dirty="0"/>
            </a:p>
          </p:txBody>
        </p:sp>
        <p:cxnSp>
          <p:nvCxnSpPr>
            <p:cNvPr id="121" name="直接连接符 120"/>
            <p:cNvCxnSpPr/>
            <p:nvPr/>
          </p:nvCxnSpPr>
          <p:spPr>
            <a:xfrm>
              <a:off x="5363277" y="3028779"/>
              <a:ext cx="1" cy="19044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>
              <a:off x="1101968" y="3024495"/>
              <a:ext cx="1" cy="19044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箭头连接符 122"/>
            <p:cNvCxnSpPr/>
            <p:nvPr/>
          </p:nvCxnSpPr>
          <p:spPr>
            <a:xfrm>
              <a:off x="1101969" y="3128177"/>
              <a:ext cx="5357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>
              <a:off x="5869011" y="3041637"/>
              <a:ext cx="1" cy="19044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TextBox 142"/>
            <p:cNvSpPr txBox="1"/>
            <p:nvPr/>
          </p:nvSpPr>
          <p:spPr>
            <a:xfrm>
              <a:off x="355725" y="1993783"/>
              <a:ext cx="94320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u="sng" dirty="0" smtClean="0">
                  <a:solidFill>
                    <a:srgbClr val="FF0000"/>
                  </a:solidFill>
                </a:rPr>
                <a:t>Side view</a:t>
              </a:r>
              <a:endParaRPr lang="zh-CN" altLang="en-US" sz="1350" u="sng" dirty="0">
                <a:solidFill>
                  <a:srgbClr val="FF0000"/>
                </a:solidFill>
              </a:endParaRPr>
            </a:p>
          </p:txBody>
        </p:sp>
        <p:sp>
          <p:nvSpPr>
            <p:cNvPr id="126" name="矩形 125"/>
            <p:cNvSpPr/>
            <p:nvPr/>
          </p:nvSpPr>
          <p:spPr>
            <a:xfrm>
              <a:off x="184093" y="3503903"/>
              <a:ext cx="184844" cy="61054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27" name="TextBox 149"/>
            <p:cNvSpPr txBox="1"/>
            <p:nvPr/>
          </p:nvSpPr>
          <p:spPr>
            <a:xfrm>
              <a:off x="114867" y="4059677"/>
              <a:ext cx="240858" cy="247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/>
                <a:t>Q</a:t>
              </a:r>
              <a:endParaRPr lang="zh-CN" altLang="en-US" sz="1350" dirty="0"/>
            </a:p>
          </p:txBody>
        </p:sp>
        <p:sp>
          <p:nvSpPr>
            <p:cNvPr id="128" name="TextBox 150"/>
            <p:cNvSpPr txBox="1"/>
            <p:nvPr/>
          </p:nvSpPr>
          <p:spPr>
            <a:xfrm>
              <a:off x="5892377" y="4059677"/>
              <a:ext cx="240858" cy="247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/>
                <a:t>Q</a:t>
              </a:r>
              <a:endParaRPr lang="zh-CN" altLang="en-US" sz="1350" dirty="0"/>
            </a:p>
          </p:txBody>
        </p:sp>
        <p:sp>
          <p:nvSpPr>
            <p:cNvPr id="129" name="矩形 128"/>
            <p:cNvSpPr/>
            <p:nvPr/>
          </p:nvSpPr>
          <p:spPr>
            <a:xfrm flipV="1">
              <a:off x="1179872" y="3589650"/>
              <a:ext cx="487318" cy="511857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1168668" y="3516314"/>
              <a:ext cx="504123" cy="660026"/>
            </a:xfrm>
            <a:prstGeom prst="rect">
              <a:avLst/>
            </a:prstGeom>
            <a:noFill/>
            <a:ln w="19050">
              <a:solidFill>
                <a:srgbClr val="D707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5898041" y="3492083"/>
              <a:ext cx="184844" cy="61054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132" name="直接连接符 131"/>
            <p:cNvCxnSpPr>
              <a:stCxn id="126" idx="2"/>
              <a:endCxn id="129" idx="3"/>
            </p:cNvCxnSpPr>
            <p:nvPr/>
          </p:nvCxnSpPr>
          <p:spPr>
            <a:xfrm flipV="1">
              <a:off x="276515" y="3845578"/>
              <a:ext cx="1390675" cy="26887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矩形 132"/>
            <p:cNvSpPr/>
            <p:nvPr/>
          </p:nvSpPr>
          <p:spPr>
            <a:xfrm>
              <a:off x="5333933" y="3442287"/>
              <a:ext cx="515323" cy="722575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4" name="矩形 133"/>
            <p:cNvSpPr/>
            <p:nvPr/>
          </p:nvSpPr>
          <p:spPr>
            <a:xfrm flipV="1">
              <a:off x="5349804" y="3657841"/>
              <a:ext cx="477046" cy="303072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135" name="直接连接符 134"/>
            <p:cNvCxnSpPr/>
            <p:nvPr/>
          </p:nvCxnSpPr>
          <p:spPr>
            <a:xfrm flipV="1">
              <a:off x="2983858" y="3800348"/>
              <a:ext cx="3302687" cy="3597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extBox 169"/>
            <p:cNvSpPr txBox="1"/>
            <p:nvPr/>
          </p:nvSpPr>
          <p:spPr>
            <a:xfrm>
              <a:off x="371565" y="4137527"/>
              <a:ext cx="1142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200" dirty="0" smtClean="0"/>
                <a:t>ϴ</a:t>
              </a:r>
              <a:r>
                <a:rPr lang="en-US" altLang="zh-CN" sz="1200" baseline="-25000" dirty="0" smtClean="0"/>
                <a:t>H</a:t>
              </a:r>
              <a:r>
                <a:rPr lang="en-US" altLang="zh-CN" sz="1200" dirty="0" smtClean="0"/>
                <a:t>=22mrad</a:t>
              </a:r>
              <a:endParaRPr lang="zh-CN" altLang="en-US" sz="1200" dirty="0"/>
            </a:p>
          </p:txBody>
        </p:sp>
        <p:cxnSp>
          <p:nvCxnSpPr>
            <p:cNvPr id="137" name="直接箭头连接符 136"/>
            <p:cNvCxnSpPr/>
            <p:nvPr/>
          </p:nvCxnSpPr>
          <p:spPr>
            <a:xfrm flipV="1">
              <a:off x="1025418" y="3945770"/>
              <a:ext cx="955" cy="26713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Box 176"/>
            <p:cNvSpPr txBox="1"/>
            <p:nvPr/>
          </p:nvSpPr>
          <p:spPr>
            <a:xfrm>
              <a:off x="553861" y="3592581"/>
              <a:ext cx="8784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22mm</a:t>
              </a:r>
              <a:endParaRPr lang="zh-CN" altLang="en-US" sz="1200" dirty="0"/>
            </a:p>
          </p:txBody>
        </p:sp>
        <p:cxnSp>
          <p:nvCxnSpPr>
            <p:cNvPr id="139" name="直接箭头连接符 138"/>
            <p:cNvCxnSpPr/>
            <p:nvPr/>
          </p:nvCxnSpPr>
          <p:spPr>
            <a:xfrm flipV="1">
              <a:off x="453897" y="3781933"/>
              <a:ext cx="0" cy="33147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TextBox 183"/>
            <p:cNvSpPr txBox="1"/>
            <p:nvPr/>
          </p:nvSpPr>
          <p:spPr>
            <a:xfrm>
              <a:off x="434144" y="3799012"/>
              <a:ext cx="7257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517mm</a:t>
              </a:r>
              <a:endParaRPr lang="zh-CN" altLang="en-US" sz="1200" dirty="0"/>
            </a:p>
          </p:txBody>
        </p:sp>
        <p:sp>
          <p:nvSpPr>
            <p:cNvPr id="141" name="TextBox 146"/>
            <p:cNvSpPr txBox="1"/>
            <p:nvPr/>
          </p:nvSpPr>
          <p:spPr>
            <a:xfrm>
              <a:off x="358568" y="3349885"/>
              <a:ext cx="961633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u="sng" dirty="0" smtClean="0">
                  <a:solidFill>
                    <a:srgbClr val="FF0000"/>
                  </a:solidFill>
                </a:rPr>
                <a:t>Top view</a:t>
              </a:r>
              <a:endParaRPr lang="zh-CN" altLang="en-US" sz="1350" u="sng" dirty="0">
                <a:solidFill>
                  <a:srgbClr val="FF0000"/>
                </a:solidFill>
              </a:endParaRPr>
            </a:p>
          </p:txBody>
        </p:sp>
        <p:cxnSp>
          <p:nvCxnSpPr>
            <p:cNvPr id="142" name="直接连接符 141"/>
            <p:cNvCxnSpPr/>
            <p:nvPr/>
          </p:nvCxnSpPr>
          <p:spPr>
            <a:xfrm flipV="1">
              <a:off x="181167" y="3804783"/>
              <a:ext cx="6058956" cy="6116"/>
            </a:xfrm>
            <a:prstGeom prst="line">
              <a:avLst/>
            </a:prstGeom>
            <a:ln w="19050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弧形 142"/>
            <p:cNvSpPr/>
            <p:nvPr/>
          </p:nvSpPr>
          <p:spPr>
            <a:xfrm>
              <a:off x="1029961" y="3570533"/>
              <a:ext cx="45719" cy="488546"/>
            </a:xfrm>
            <a:prstGeom prst="arc">
              <a:avLst>
                <a:gd name="adj1" fmla="val 5687337"/>
                <a:gd name="adj2" fmla="val 1200801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44" name="TextBox 217"/>
            <p:cNvSpPr txBox="1"/>
            <p:nvPr/>
          </p:nvSpPr>
          <p:spPr>
            <a:xfrm>
              <a:off x="953214" y="4232024"/>
              <a:ext cx="114172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 err="1"/>
                <a:t>Lambertson</a:t>
              </a:r>
              <a:endParaRPr lang="zh-CN" altLang="en-US" sz="1350" dirty="0"/>
            </a:p>
          </p:txBody>
        </p:sp>
        <p:sp>
          <p:nvSpPr>
            <p:cNvPr id="145" name="TextBox 218"/>
            <p:cNvSpPr txBox="1"/>
            <p:nvPr/>
          </p:nvSpPr>
          <p:spPr>
            <a:xfrm>
              <a:off x="5240688" y="4217521"/>
              <a:ext cx="764564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/>
                <a:t>kicker</a:t>
              </a:r>
              <a:endParaRPr lang="zh-CN" altLang="en-US" sz="1350" dirty="0"/>
            </a:p>
          </p:txBody>
        </p:sp>
        <p:sp>
          <p:nvSpPr>
            <p:cNvPr id="146" name="TextBox 225"/>
            <p:cNvSpPr txBox="1"/>
            <p:nvPr/>
          </p:nvSpPr>
          <p:spPr>
            <a:xfrm>
              <a:off x="4489050" y="2385084"/>
              <a:ext cx="11242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F0000"/>
                  </a:solidFill>
                </a:rPr>
                <a:t>0.055mm</a:t>
              </a:r>
              <a:endParaRPr lang="zh-CN" alt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147" name="直接箭头连接符 146"/>
            <p:cNvCxnSpPr/>
            <p:nvPr/>
          </p:nvCxnSpPr>
          <p:spPr>
            <a:xfrm flipV="1">
              <a:off x="5296369" y="2394006"/>
              <a:ext cx="430" cy="13017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箭头连接符 147"/>
            <p:cNvCxnSpPr/>
            <p:nvPr/>
          </p:nvCxnSpPr>
          <p:spPr>
            <a:xfrm flipV="1">
              <a:off x="1075207" y="2325097"/>
              <a:ext cx="0" cy="29016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14"/>
            <p:cNvSpPr txBox="1"/>
            <p:nvPr/>
          </p:nvSpPr>
          <p:spPr>
            <a:xfrm>
              <a:off x="328596" y="2338264"/>
              <a:ext cx="921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30.22mm</a:t>
              </a:r>
              <a:endParaRPr lang="zh-CN" altLang="en-US" sz="1200" dirty="0"/>
            </a:p>
          </p:txBody>
        </p:sp>
        <p:cxnSp>
          <p:nvCxnSpPr>
            <p:cNvPr id="150" name="直接连接符 149"/>
            <p:cNvCxnSpPr/>
            <p:nvPr/>
          </p:nvCxnSpPr>
          <p:spPr>
            <a:xfrm flipH="1">
              <a:off x="1678033" y="3801184"/>
              <a:ext cx="1628450" cy="2191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矩形 150"/>
            <p:cNvSpPr/>
            <p:nvPr/>
          </p:nvSpPr>
          <p:spPr>
            <a:xfrm>
              <a:off x="2051720" y="3524680"/>
              <a:ext cx="113423" cy="61054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4458577" y="3501008"/>
              <a:ext cx="113423" cy="61054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53" name="TextBox 150"/>
            <p:cNvSpPr txBox="1"/>
            <p:nvPr/>
          </p:nvSpPr>
          <p:spPr>
            <a:xfrm>
              <a:off x="2018032" y="4127398"/>
              <a:ext cx="240858" cy="247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/>
                <a:t>Q</a:t>
              </a:r>
              <a:endParaRPr lang="zh-CN" altLang="en-US" sz="1350" dirty="0"/>
            </a:p>
          </p:txBody>
        </p:sp>
        <p:sp>
          <p:nvSpPr>
            <p:cNvPr id="154" name="TextBox 150"/>
            <p:cNvSpPr txBox="1"/>
            <p:nvPr/>
          </p:nvSpPr>
          <p:spPr>
            <a:xfrm>
              <a:off x="4370143" y="4124664"/>
              <a:ext cx="240858" cy="247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/>
                <a:t>Q</a:t>
              </a:r>
              <a:endParaRPr lang="zh-CN" altLang="en-US" sz="1350" dirty="0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2051720" y="2053741"/>
              <a:ext cx="113423" cy="61054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4458577" y="2060487"/>
              <a:ext cx="113423" cy="61054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3234441" y="3538533"/>
              <a:ext cx="113423" cy="61054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3306449" y="2098373"/>
              <a:ext cx="113423" cy="61054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59" name="TextBox 150"/>
            <p:cNvSpPr txBox="1"/>
            <p:nvPr/>
          </p:nvSpPr>
          <p:spPr>
            <a:xfrm>
              <a:off x="3137626" y="4124664"/>
              <a:ext cx="240858" cy="247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/>
                <a:t>Q</a:t>
              </a:r>
              <a:endParaRPr lang="zh-CN" alt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0712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91880" y="105352"/>
            <a:ext cx="7863798" cy="663575"/>
          </a:xfrm>
        </p:spPr>
        <p:txBody>
          <a:bodyPr/>
          <a:lstStyle/>
          <a:p>
            <a:r>
              <a:rPr lang="en-US" altLang="zh-CN" sz="3200" dirty="0" smtClean="0"/>
              <a:t>LSM requirements for BST LE inj. system</a:t>
            </a:r>
            <a:endParaRPr lang="zh-CN" altLang="en-US" sz="3200" dirty="0"/>
          </a:p>
        </p:txBody>
      </p:sp>
      <p:graphicFrame>
        <p:nvGraphicFramePr>
          <p:cNvPr id="56" name="表格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064066"/>
              </p:ext>
            </p:extLst>
          </p:nvPr>
        </p:nvGraphicFramePr>
        <p:xfrm>
          <a:off x="4784530" y="5138359"/>
          <a:ext cx="4107950" cy="5486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83614"/>
                <a:gridCol w="1008112"/>
                <a:gridCol w="936104"/>
                <a:gridCol w="108012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200" kern="0" dirty="0" smtClean="0">
                          <a:effectLst/>
                        </a:rPr>
                        <a:t>Injected</a:t>
                      </a:r>
                      <a:r>
                        <a:rPr lang="en-US" altLang="zh-CN" sz="1200" kern="0" baseline="0" dirty="0" smtClean="0">
                          <a:effectLst/>
                        </a:rPr>
                        <a:t> beam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X(mm)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Y(mm)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Z(mm)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200" kern="0" dirty="0" smtClean="0">
                          <a:effectLst/>
                        </a:rPr>
                        <a:t>LSM</a:t>
                      </a:r>
                      <a:r>
                        <a:rPr lang="en-US" altLang="zh-CN" sz="1200" kern="0" baseline="0" dirty="0" smtClean="0">
                          <a:effectLst/>
                        </a:rPr>
                        <a:t> in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</a:rPr>
                        <a:t>-22.0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</a:rPr>
                        <a:t>-50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</a:rPr>
                        <a:t>-800.0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200" kern="0" dirty="0" smtClean="0">
                          <a:effectLst/>
                        </a:rPr>
                        <a:t>LSM out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</a:rPr>
                        <a:t>-50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0" name="表格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434741"/>
              </p:ext>
            </p:extLst>
          </p:nvPr>
        </p:nvGraphicFramePr>
        <p:xfrm>
          <a:off x="4779136" y="5760680"/>
          <a:ext cx="4113344" cy="5486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89008"/>
                <a:gridCol w="1008112"/>
                <a:gridCol w="936104"/>
                <a:gridCol w="1080120"/>
              </a:tblGrid>
              <a:tr h="1634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200" kern="0" dirty="0" smtClean="0">
                          <a:effectLst/>
                        </a:rPr>
                        <a:t>Stored</a:t>
                      </a:r>
                      <a:r>
                        <a:rPr lang="en-US" altLang="zh-CN" sz="1200" kern="0" baseline="0" dirty="0" smtClean="0">
                          <a:effectLst/>
                        </a:rPr>
                        <a:t> beam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X(mm)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Y(mm)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Z(mm)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</a:rPr>
                        <a:t>LSM</a:t>
                      </a:r>
                      <a:r>
                        <a:rPr lang="en-US" sz="1200" kern="0" baseline="0" dirty="0" smtClean="0">
                          <a:effectLst/>
                        </a:rPr>
                        <a:t> in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</a:rPr>
                        <a:t>-800.0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</a:rPr>
                        <a:t>LSM</a:t>
                      </a:r>
                      <a:r>
                        <a:rPr lang="en-US" sz="1200" kern="0" baseline="0" dirty="0" smtClean="0">
                          <a:effectLst/>
                        </a:rPr>
                        <a:t> out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38" name="表格 2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934158"/>
              </p:ext>
            </p:extLst>
          </p:nvPr>
        </p:nvGraphicFramePr>
        <p:xfrm>
          <a:off x="395536" y="1119136"/>
          <a:ext cx="6795516" cy="3632911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4238186"/>
                <a:gridCol w="1296144"/>
                <a:gridCol w="1261186"/>
              </a:tblGrid>
              <a:tr h="0">
                <a:tc>
                  <a:txBody>
                    <a:bodyPr/>
                    <a:lstStyle/>
                    <a:p>
                      <a:pPr indent="21590" algn="l">
                        <a:spcAft>
                          <a:spcPts val="0"/>
                        </a:spcAft>
                      </a:pPr>
                      <a:r>
                        <a:rPr lang="en-US" altLang="zh-CN" sz="1400" b="1" kern="1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</a:rPr>
                        <a:t>Parameters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159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b="1" kern="1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Unit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DR-LSM</a:t>
                      </a:r>
                      <a:endParaRPr lang="zh-CN" alt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Quantity</a:t>
                      </a:r>
                      <a:r>
                        <a:rPr lang="en-US" altLang="zh-CN" sz="1400" b="0" kern="1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zh-CN" altLang="zh-CN" sz="1400" b="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-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zh-CN" altLang="en-US" sz="1400" b="0" kern="1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95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Energy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GeV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10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95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Horizontal</a:t>
                      </a:r>
                      <a:r>
                        <a:rPr lang="en-US" altLang="zh-CN" sz="1400" b="0" kern="100" baseline="0" dirty="0" smtClean="0">
                          <a:effectLst/>
                          <a:latin typeface="+mj-lt"/>
                        </a:rPr>
                        <a:t> d</a:t>
                      </a: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eflection angle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 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err="1" smtClean="0">
                          <a:effectLst/>
                          <a:latin typeface="+mj-lt"/>
                        </a:rPr>
                        <a:t>mrad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</a:rPr>
                        <a:t>22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46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Insertion length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0.8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571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Magnetic field strength</a:t>
                      </a:r>
                      <a:r>
                        <a:rPr lang="en-US" altLang="zh-CN" sz="14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for injected/extracted</a:t>
                      </a:r>
                      <a:r>
                        <a:rPr lang="en-US" altLang="zh-CN" sz="14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beam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</a:rPr>
                        <a:t>0.9175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801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Min.</a:t>
                      </a:r>
                      <a:r>
                        <a:rPr lang="en-US" altLang="zh-CN" sz="1400" b="0" kern="1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alt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Septum thickness</a:t>
                      </a:r>
                      <a:r>
                        <a:rPr 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（</a:t>
                      </a:r>
                      <a:r>
                        <a:rPr lang="en-US" alt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including septum</a:t>
                      </a:r>
                      <a:r>
                        <a:rPr lang="en-US" altLang="zh-CN" sz="1400" b="0" kern="1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board, inj./ext. beam pipe wall, installation gap)</a:t>
                      </a:r>
                      <a:endParaRPr lang="zh-CN" sz="14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mm</a:t>
                      </a:r>
                      <a:endParaRPr lang="zh-CN" sz="14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</a:rPr>
                        <a:t>5.5</a:t>
                      </a:r>
                      <a:endParaRPr lang="zh-CN" sz="14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14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Field uniformity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-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&lt;±0.02%</a:t>
                      </a:r>
                      <a:endParaRPr lang="zh-CN" altLang="zh-CN" sz="14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仿宋_GB2312" panose="02010609030101010101" pitchFamily="49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47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Leakage field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-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400" b="0" kern="100" dirty="0" smtClean="0">
                          <a:effectLst/>
                        </a:rPr>
                        <a:t>≤</a:t>
                      </a:r>
                      <a:r>
                        <a:rPr lang="en-US" altLang="zh-CN" sz="1400" b="0" kern="100" dirty="0" smtClean="0">
                          <a:effectLst/>
                        </a:rPr>
                        <a:t>1</a:t>
                      </a:r>
                      <a:r>
                        <a:rPr lang="zh-CN" altLang="zh-CN" sz="1400" b="0" kern="100" dirty="0" smtClean="0">
                          <a:effectLst/>
                        </a:rPr>
                        <a:t>×</a:t>
                      </a:r>
                      <a:r>
                        <a:rPr lang="en-US" altLang="zh-CN" sz="1400" b="0" kern="100" dirty="0" smtClean="0">
                          <a:effectLst/>
                        </a:rPr>
                        <a:t>10</a:t>
                      </a:r>
                      <a:r>
                        <a:rPr lang="en-US" altLang="zh-CN" sz="1400" b="0" kern="100" baseline="30000" dirty="0" smtClean="0">
                          <a:effectLst/>
                        </a:rPr>
                        <a:t>-3</a:t>
                      </a:r>
                      <a:endParaRPr lang="zh-CN" altLang="zh-CN" sz="1400" b="0" kern="1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47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Clearance of stored</a:t>
                      </a:r>
                      <a:r>
                        <a:rPr lang="en-US" altLang="zh-CN" sz="1400" b="0" kern="100" baseline="0" dirty="0" smtClean="0">
                          <a:effectLst/>
                          <a:latin typeface="+mj-lt"/>
                        </a:rPr>
                        <a:t> beam at </a:t>
                      </a:r>
                      <a:r>
                        <a:rPr lang="en-US" altLang="zh-CN" sz="1400" b="0" kern="100" baseline="0" dirty="0" err="1" smtClean="0">
                          <a:effectLst/>
                          <a:latin typeface="+mj-lt"/>
                        </a:rPr>
                        <a:t>lambertson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（</a:t>
                      </a:r>
                      <a:r>
                        <a:rPr lang="en-US" sz="1400" b="0" kern="100" dirty="0">
                          <a:effectLst/>
                          <a:latin typeface="+mj-lt"/>
                        </a:rPr>
                        <a:t>H</a:t>
                      </a:r>
                      <a:r>
                        <a:rPr lang="en-US" sz="1400" b="0" kern="100" dirty="0">
                          <a:effectLst/>
                          <a:latin typeface="+mj-lt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1400" b="0" kern="100" dirty="0">
                          <a:effectLst/>
                          <a:latin typeface="+mj-lt"/>
                        </a:rPr>
                        <a:t>V</a:t>
                      </a:r>
                      <a:r>
                        <a:rPr lang="zh-CN" sz="1400" b="0" kern="100" dirty="0">
                          <a:effectLst/>
                          <a:latin typeface="+mj-lt"/>
                        </a:rPr>
                        <a:t>） 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（</a:t>
                      </a: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refer to stored beam orbit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）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mm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effectLst/>
                          <a:latin typeface="+mj-lt"/>
                          <a:sym typeface="Symbol" panose="05050102010706020507" pitchFamily="18" charset="2"/>
                        </a:rPr>
                        <a:t>3050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709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Clearance of </a:t>
                      </a:r>
                      <a:r>
                        <a:rPr lang="en-US" altLang="zh-CN" sz="1400" b="0" kern="100" dirty="0" err="1" smtClean="0">
                          <a:effectLst/>
                          <a:latin typeface="+mj-lt"/>
                        </a:rPr>
                        <a:t>inj</a:t>
                      </a: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.&amp;ext.</a:t>
                      </a:r>
                      <a:r>
                        <a:rPr lang="en-US" altLang="zh-CN" sz="1400" b="0" kern="100" baseline="0" dirty="0" smtClean="0">
                          <a:effectLst/>
                          <a:latin typeface="+mj-lt"/>
                        </a:rPr>
                        <a:t> beam at </a:t>
                      </a:r>
                      <a:r>
                        <a:rPr lang="en-US" altLang="zh-CN" sz="1400" b="0" kern="100" baseline="0" dirty="0" err="1" smtClean="0">
                          <a:effectLst/>
                          <a:latin typeface="+mj-lt"/>
                        </a:rPr>
                        <a:t>lambertson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（</a:t>
                      </a:r>
                      <a:r>
                        <a:rPr lang="en-US" sz="1400" b="0" kern="100" dirty="0">
                          <a:effectLst/>
                          <a:latin typeface="+mj-lt"/>
                        </a:rPr>
                        <a:t>H</a:t>
                      </a:r>
                      <a:r>
                        <a:rPr lang="en-US" sz="1400" b="0" kern="100" dirty="0">
                          <a:effectLst/>
                          <a:latin typeface="+mj-lt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1400" b="0" kern="100" dirty="0">
                          <a:effectLst/>
                          <a:latin typeface="+mj-lt"/>
                        </a:rPr>
                        <a:t>V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）（</a:t>
                      </a: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refer to </a:t>
                      </a:r>
                      <a:r>
                        <a:rPr lang="en-US" altLang="zh-CN" sz="1400" b="0" kern="100" dirty="0" err="1" smtClean="0">
                          <a:effectLst/>
                          <a:latin typeface="+mj-lt"/>
                        </a:rPr>
                        <a:t>inj</a:t>
                      </a: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.&amp;ext. beam orbit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）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mm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effectLst/>
                          <a:latin typeface="+mj-lt"/>
                          <a:sym typeface="Symbol" panose="05050102010706020507" pitchFamily="18" charset="2"/>
                        </a:rPr>
                        <a:t>1829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528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Physical</a:t>
                      </a:r>
                      <a:r>
                        <a:rPr lang="en-US" altLang="zh-CN" sz="14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 aperture of stored beam vacuum chamber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mm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55</a:t>
                      </a:r>
                      <a:r>
                        <a:rPr lang="en-US" altLang="zh-CN" sz="1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55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65" name="组合 64"/>
          <p:cNvGrpSpPr/>
          <p:nvPr/>
        </p:nvGrpSpPr>
        <p:grpSpPr>
          <a:xfrm>
            <a:off x="7500536" y="1944372"/>
            <a:ext cx="1367223" cy="2193326"/>
            <a:chOff x="7306958" y="3450516"/>
            <a:chExt cx="1367223" cy="2193326"/>
          </a:xfrm>
        </p:grpSpPr>
        <p:grpSp>
          <p:nvGrpSpPr>
            <p:cNvPr id="66" name="组合 65"/>
            <p:cNvGrpSpPr/>
            <p:nvPr/>
          </p:nvGrpSpPr>
          <p:grpSpPr>
            <a:xfrm rot="16200000">
              <a:off x="7832837" y="3600762"/>
              <a:ext cx="276999" cy="1328758"/>
              <a:chOff x="7565441" y="3121816"/>
              <a:chExt cx="276999" cy="1328758"/>
            </a:xfrm>
          </p:grpSpPr>
          <p:sp>
            <p:nvSpPr>
              <p:cNvPr id="80" name="矩形 79"/>
              <p:cNvSpPr/>
              <p:nvPr/>
            </p:nvSpPr>
            <p:spPr>
              <a:xfrm>
                <a:off x="7569903" y="3121816"/>
                <a:ext cx="251755" cy="12850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 rot="5400000">
                <a:off x="7086572" y="3694705"/>
                <a:ext cx="12347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 smtClean="0"/>
                  <a:t>Septum=5.5mm</a:t>
                </a:r>
                <a:endParaRPr lang="zh-CN" altLang="en-US" sz="1200" b="1" dirty="0"/>
              </a:p>
            </p:txBody>
          </p:sp>
        </p:grpSp>
        <p:sp>
          <p:nvSpPr>
            <p:cNvPr id="67" name="椭圆 66"/>
            <p:cNvSpPr/>
            <p:nvPr/>
          </p:nvSpPr>
          <p:spPr>
            <a:xfrm rot="16200000">
              <a:off x="7849054" y="4886136"/>
              <a:ext cx="200833" cy="1728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7499838" y="5016408"/>
              <a:ext cx="10574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/>
                <a:t>Stored beam</a:t>
              </a:r>
              <a:endParaRPr lang="zh-CN" altLang="en-US" sz="1200" b="1" dirty="0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542508" y="3450516"/>
              <a:ext cx="10574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/>
                <a:t>Inj. beam</a:t>
              </a:r>
              <a:endParaRPr lang="zh-CN" altLang="en-US" sz="1200" b="1" dirty="0"/>
            </a:p>
          </p:txBody>
        </p:sp>
        <p:sp>
          <p:nvSpPr>
            <p:cNvPr id="70" name="椭圆 69"/>
            <p:cNvSpPr/>
            <p:nvPr/>
          </p:nvSpPr>
          <p:spPr>
            <a:xfrm rot="16200000">
              <a:off x="7813767" y="3699449"/>
              <a:ext cx="276804" cy="238174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1" name="直接箭头连接符 70"/>
            <p:cNvCxnSpPr/>
            <p:nvPr/>
          </p:nvCxnSpPr>
          <p:spPr>
            <a:xfrm rot="16200000">
              <a:off x="7652931" y="4689286"/>
              <a:ext cx="580220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16200000">
              <a:off x="8101795" y="4818978"/>
              <a:ext cx="0" cy="3208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16200000">
              <a:off x="8112996" y="3674721"/>
              <a:ext cx="0" cy="3208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箭头连接符 73"/>
            <p:cNvCxnSpPr/>
            <p:nvPr/>
          </p:nvCxnSpPr>
          <p:spPr>
            <a:xfrm flipV="1">
              <a:off x="7963886" y="3828375"/>
              <a:ext cx="3" cy="31190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文本框 74"/>
            <p:cNvSpPr txBox="1"/>
            <p:nvPr/>
          </p:nvSpPr>
          <p:spPr>
            <a:xfrm>
              <a:off x="7930139" y="4599894"/>
              <a:ext cx="7440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/>
                <a:t>27.5mm</a:t>
              </a:r>
              <a:endParaRPr lang="zh-CN" altLang="en-US" sz="1200" b="1" dirty="0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7977582" y="3860383"/>
              <a:ext cx="673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/>
                <a:t>14mm</a:t>
              </a:r>
              <a:endParaRPr lang="zh-CN" altLang="en-US" sz="1200" b="1" dirty="0"/>
            </a:p>
          </p:txBody>
        </p:sp>
        <p:cxnSp>
          <p:nvCxnSpPr>
            <p:cNvPr id="77" name="直接箭头连接符 76"/>
            <p:cNvCxnSpPr/>
            <p:nvPr/>
          </p:nvCxnSpPr>
          <p:spPr>
            <a:xfrm flipH="1" flipV="1">
              <a:off x="7941377" y="4991979"/>
              <a:ext cx="7875" cy="65186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文本框 77"/>
            <p:cNvSpPr txBox="1"/>
            <p:nvPr/>
          </p:nvSpPr>
          <p:spPr>
            <a:xfrm>
              <a:off x="7930139" y="5274674"/>
              <a:ext cx="7440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/>
                <a:t>27.5mm</a:t>
              </a:r>
              <a:endParaRPr lang="zh-CN" altLang="en-US" sz="1200" b="1" dirty="0"/>
            </a:p>
          </p:txBody>
        </p:sp>
        <p:sp>
          <p:nvSpPr>
            <p:cNvPr id="79" name="椭圆 78"/>
            <p:cNvSpPr/>
            <p:nvPr/>
          </p:nvSpPr>
          <p:spPr>
            <a:xfrm>
              <a:off x="7330857" y="4416659"/>
              <a:ext cx="1172049" cy="119885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7504" y="4888461"/>
            <a:ext cx="4459478" cy="1482166"/>
            <a:chOff x="107504" y="4888461"/>
            <a:chExt cx="4459478" cy="1482166"/>
          </a:xfrm>
        </p:grpSpPr>
        <p:grpSp>
          <p:nvGrpSpPr>
            <p:cNvPr id="64" name="组合 63"/>
            <p:cNvGrpSpPr/>
            <p:nvPr/>
          </p:nvGrpSpPr>
          <p:grpSpPr>
            <a:xfrm>
              <a:off x="107504" y="4888461"/>
              <a:ext cx="4459478" cy="1482166"/>
              <a:chOff x="2628314" y="1231277"/>
              <a:chExt cx="4459478" cy="1482166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2628314" y="1231277"/>
                <a:ext cx="2231718" cy="1482166"/>
                <a:chOff x="2628314" y="1231277"/>
                <a:chExt cx="2231718" cy="1482166"/>
              </a:xfrm>
            </p:grpSpPr>
            <p:grpSp>
              <p:nvGrpSpPr>
                <p:cNvPr id="44" name="组合 43"/>
                <p:cNvGrpSpPr/>
                <p:nvPr/>
              </p:nvGrpSpPr>
              <p:grpSpPr>
                <a:xfrm>
                  <a:off x="2628314" y="1231277"/>
                  <a:ext cx="2231718" cy="1482166"/>
                  <a:chOff x="2628314" y="1231277"/>
                  <a:chExt cx="2231718" cy="1482166"/>
                </a:xfrm>
              </p:grpSpPr>
              <p:cxnSp>
                <p:nvCxnSpPr>
                  <p:cNvPr id="8" name="直接箭头连接符 7"/>
                  <p:cNvCxnSpPr/>
                  <p:nvPr/>
                </p:nvCxnSpPr>
                <p:spPr>
                  <a:xfrm flipV="1">
                    <a:off x="3131840" y="2062959"/>
                    <a:ext cx="1728192" cy="1346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直接箭头连接符 126"/>
                  <p:cNvCxnSpPr/>
                  <p:nvPr/>
                </p:nvCxnSpPr>
                <p:spPr>
                  <a:xfrm flipV="1">
                    <a:off x="3995936" y="1347388"/>
                    <a:ext cx="0" cy="1366055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文本框 28"/>
                  <p:cNvSpPr txBox="1"/>
                  <p:nvPr/>
                </p:nvSpPr>
                <p:spPr>
                  <a:xfrm>
                    <a:off x="3720480" y="1231277"/>
                    <a:ext cx="28803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dirty="0" smtClean="0"/>
                      <a:t>x</a:t>
                    </a:r>
                    <a:endParaRPr lang="zh-CN" altLang="en-US" dirty="0"/>
                  </a:p>
                </p:txBody>
              </p:sp>
              <p:sp>
                <p:nvSpPr>
                  <p:cNvPr id="205" name="文本框 204"/>
                  <p:cNvSpPr txBox="1"/>
                  <p:nvPr/>
                </p:nvSpPr>
                <p:spPr>
                  <a:xfrm>
                    <a:off x="4572000" y="2019935"/>
                    <a:ext cx="28803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dirty="0"/>
                      <a:t>z</a:t>
                    </a:r>
                    <a:endParaRPr lang="zh-CN" altLang="en-US" dirty="0"/>
                  </a:p>
                </p:txBody>
              </p:sp>
              <p:sp>
                <p:nvSpPr>
                  <p:cNvPr id="30" name="矩形 29"/>
                  <p:cNvSpPr/>
                  <p:nvPr/>
                </p:nvSpPr>
                <p:spPr>
                  <a:xfrm>
                    <a:off x="3347863" y="1846935"/>
                    <a:ext cx="648072" cy="432048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33" name="直接连接符 32"/>
                  <p:cNvCxnSpPr/>
                  <p:nvPr/>
                </p:nvCxnSpPr>
                <p:spPr>
                  <a:xfrm>
                    <a:off x="3131840" y="2062959"/>
                    <a:ext cx="882097" cy="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直接连接符 205"/>
                  <p:cNvCxnSpPr/>
                  <p:nvPr/>
                </p:nvCxnSpPr>
                <p:spPr>
                  <a:xfrm flipV="1">
                    <a:off x="3155078" y="2068085"/>
                    <a:ext cx="709418" cy="21089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7" name="文本框 206"/>
                  <p:cNvSpPr txBox="1"/>
                  <p:nvPr/>
                </p:nvSpPr>
                <p:spPr>
                  <a:xfrm>
                    <a:off x="2628314" y="1691862"/>
                    <a:ext cx="79371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000" dirty="0" smtClean="0"/>
                      <a:t>Stored</a:t>
                    </a:r>
                  </a:p>
                  <a:p>
                    <a:r>
                      <a:rPr lang="en-US" altLang="zh-CN" sz="1000" dirty="0" smtClean="0"/>
                      <a:t>beam</a:t>
                    </a:r>
                    <a:endParaRPr lang="zh-CN" altLang="en-US" sz="1000" dirty="0"/>
                  </a:p>
                </p:txBody>
              </p:sp>
              <p:sp>
                <p:nvSpPr>
                  <p:cNvPr id="208" name="文本框 207"/>
                  <p:cNvSpPr txBox="1"/>
                  <p:nvPr/>
                </p:nvSpPr>
                <p:spPr>
                  <a:xfrm>
                    <a:off x="2632272" y="2222663"/>
                    <a:ext cx="92731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000" dirty="0" smtClean="0"/>
                      <a:t>Injected</a:t>
                    </a:r>
                  </a:p>
                  <a:p>
                    <a:r>
                      <a:rPr lang="en-US" altLang="zh-CN" sz="1000" dirty="0" smtClean="0"/>
                      <a:t>beam</a:t>
                    </a:r>
                    <a:endParaRPr lang="zh-CN" altLang="en-US" sz="1000" dirty="0"/>
                  </a:p>
                </p:txBody>
              </p:sp>
            </p:grpSp>
            <p:sp>
              <p:nvSpPr>
                <p:cNvPr id="55" name="矩形 54"/>
                <p:cNvSpPr/>
                <p:nvPr/>
              </p:nvSpPr>
              <p:spPr>
                <a:xfrm>
                  <a:off x="2639899" y="1368859"/>
                  <a:ext cx="668773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000" b="1" dirty="0" smtClean="0"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Top view</a:t>
                  </a:r>
                  <a:endParaRPr lang="zh-CN" altLang="en-US" sz="1000" b="1" dirty="0"/>
                </a:p>
              </p:txBody>
            </p:sp>
            <p:sp>
              <p:nvSpPr>
                <p:cNvPr id="57" name="矩形 56"/>
                <p:cNvSpPr/>
                <p:nvPr/>
              </p:nvSpPr>
              <p:spPr>
                <a:xfrm>
                  <a:off x="3124142" y="2237095"/>
                  <a:ext cx="452368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US" altLang="zh-CN" sz="1000" kern="0" dirty="0" smtClean="0"/>
                    <a:t>-22.0</a:t>
                  </a:r>
                  <a:endParaRPr lang="zh-CN" altLang="zh-CN" sz="1000" kern="100" dirty="0">
                    <a:latin typeface="等线" panose="02010600030101010101" pitchFamily="2" charset="-122"/>
                    <a:ea typeface="等线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1" name="矩形 230"/>
                <p:cNvSpPr/>
                <p:nvPr/>
              </p:nvSpPr>
              <p:spPr>
                <a:xfrm>
                  <a:off x="3979518" y="1398286"/>
                  <a:ext cx="649537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1000" b="1" dirty="0" smtClean="0"/>
                    <a:t>（</a:t>
                  </a:r>
                  <a:r>
                    <a:rPr lang="en-US" altLang="zh-CN" sz="1000" b="1" dirty="0" smtClean="0"/>
                    <a:t>mm</a:t>
                  </a:r>
                  <a:r>
                    <a:rPr lang="zh-CN" altLang="en-US" sz="1000" b="1" dirty="0" smtClean="0"/>
                    <a:t>）</a:t>
                  </a:r>
                  <a:endParaRPr lang="zh-CN" altLang="en-US" sz="1000" b="1" dirty="0"/>
                </a:p>
              </p:txBody>
            </p:sp>
            <p:sp>
              <p:nvSpPr>
                <p:cNvPr id="59" name="椭圆 58"/>
                <p:cNvSpPr/>
                <p:nvPr/>
              </p:nvSpPr>
              <p:spPr>
                <a:xfrm>
                  <a:off x="3312296" y="2178622"/>
                  <a:ext cx="72008" cy="65389"/>
                </a:xfrm>
                <a:prstGeom prst="ellips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4" name="椭圆 233"/>
                <p:cNvSpPr/>
                <p:nvPr/>
              </p:nvSpPr>
              <p:spPr>
                <a:xfrm>
                  <a:off x="3305946" y="2027761"/>
                  <a:ext cx="72008" cy="65389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>
                <a:off x="4860032" y="1231277"/>
                <a:ext cx="2227760" cy="1482166"/>
                <a:chOff x="4860032" y="1231277"/>
                <a:chExt cx="2227760" cy="1482166"/>
              </a:xfrm>
            </p:grpSpPr>
            <p:grpSp>
              <p:nvGrpSpPr>
                <p:cNvPr id="53" name="组合 52"/>
                <p:cNvGrpSpPr/>
                <p:nvPr/>
              </p:nvGrpSpPr>
              <p:grpSpPr>
                <a:xfrm>
                  <a:off x="4860032" y="1231277"/>
                  <a:ext cx="2227760" cy="1482166"/>
                  <a:chOff x="4860032" y="1231277"/>
                  <a:chExt cx="2227760" cy="1482166"/>
                </a:xfrm>
              </p:grpSpPr>
              <p:grpSp>
                <p:nvGrpSpPr>
                  <p:cNvPr id="219" name="组合 218"/>
                  <p:cNvGrpSpPr/>
                  <p:nvPr/>
                </p:nvGrpSpPr>
                <p:grpSpPr>
                  <a:xfrm>
                    <a:off x="4860032" y="1231277"/>
                    <a:ext cx="2227760" cy="1482166"/>
                    <a:chOff x="2632272" y="1231277"/>
                    <a:chExt cx="2227760" cy="1482166"/>
                  </a:xfrm>
                </p:grpSpPr>
                <p:cxnSp>
                  <p:nvCxnSpPr>
                    <p:cNvPr id="220" name="直接箭头连接符 219"/>
                    <p:cNvCxnSpPr/>
                    <p:nvPr/>
                  </p:nvCxnSpPr>
                  <p:spPr>
                    <a:xfrm flipV="1">
                      <a:off x="3131840" y="2062959"/>
                      <a:ext cx="1728192" cy="134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" name="直接箭头连接符 220"/>
                    <p:cNvCxnSpPr/>
                    <p:nvPr/>
                  </p:nvCxnSpPr>
                  <p:spPr>
                    <a:xfrm flipV="1">
                      <a:off x="3995936" y="1347388"/>
                      <a:ext cx="0" cy="1366055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2" name="文本框 221"/>
                    <p:cNvSpPr txBox="1"/>
                    <p:nvPr/>
                  </p:nvSpPr>
                  <p:spPr>
                    <a:xfrm>
                      <a:off x="3720480" y="1231277"/>
                      <a:ext cx="28803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/>
                        <a:t>y</a:t>
                      </a:r>
                      <a:endParaRPr lang="zh-CN" altLang="en-US" dirty="0"/>
                    </a:p>
                  </p:txBody>
                </p:sp>
                <p:sp>
                  <p:nvSpPr>
                    <p:cNvPr id="223" name="文本框 222"/>
                    <p:cNvSpPr txBox="1"/>
                    <p:nvPr/>
                  </p:nvSpPr>
                  <p:spPr>
                    <a:xfrm>
                      <a:off x="4572000" y="2019935"/>
                      <a:ext cx="28803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/>
                        <a:t>z</a:t>
                      </a:r>
                      <a:endParaRPr lang="zh-CN" altLang="en-US" dirty="0"/>
                    </a:p>
                  </p:txBody>
                </p:sp>
                <p:sp>
                  <p:nvSpPr>
                    <p:cNvPr id="224" name="矩形 223"/>
                    <p:cNvSpPr/>
                    <p:nvPr/>
                  </p:nvSpPr>
                  <p:spPr>
                    <a:xfrm>
                      <a:off x="3347863" y="2134995"/>
                      <a:ext cx="648072" cy="143987"/>
                    </a:xfrm>
                    <a:prstGeom prst="rect">
                      <a:avLst/>
                    </a:pr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cxnSp>
                  <p:nvCxnSpPr>
                    <p:cNvPr id="225" name="直接连接符 224"/>
                    <p:cNvCxnSpPr/>
                    <p:nvPr/>
                  </p:nvCxnSpPr>
                  <p:spPr>
                    <a:xfrm>
                      <a:off x="3131840" y="2062959"/>
                      <a:ext cx="882097" cy="0"/>
                    </a:xfrm>
                    <a:prstGeom prst="line">
                      <a:avLst/>
                    </a:prstGeom>
                    <a:ln>
                      <a:solidFill>
                        <a:srgbClr val="0000FF"/>
                      </a:solidFill>
                      <a:prstDash val="dash"/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" name="直接连接符 225"/>
                    <p:cNvCxnSpPr/>
                    <p:nvPr/>
                  </p:nvCxnSpPr>
                  <p:spPr>
                    <a:xfrm flipV="1">
                      <a:off x="3303118" y="2365018"/>
                      <a:ext cx="687637" cy="10596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  <a:prstDash val="dash"/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7" name="文本框 226"/>
                    <p:cNvSpPr txBox="1"/>
                    <p:nvPr/>
                  </p:nvSpPr>
                  <p:spPr>
                    <a:xfrm>
                      <a:off x="2632272" y="1691862"/>
                      <a:ext cx="927317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000" dirty="0" smtClean="0"/>
                        <a:t>Stored</a:t>
                      </a:r>
                    </a:p>
                    <a:p>
                      <a:r>
                        <a:rPr lang="en-US" altLang="zh-CN" sz="1000" dirty="0" smtClean="0"/>
                        <a:t>beam</a:t>
                      </a:r>
                      <a:endParaRPr lang="zh-CN" altLang="en-US" sz="1000" dirty="0"/>
                    </a:p>
                  </p:txBody>
                </p:sp>
                <p:sp>
                  <p:nvSpPr>
                    <p:cNvPr id="228" name="文本框 227"/>
                    <p:cNvSpPr txBox="1"/>
                    <p:nvPr/>
                  </p:nvSpPr>
                  <p:spPr>
                    <a:xfrm>
                      <a:off x="2632272" y="2222663"/>
                      <a:ext cx="927317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000" dirty="0" smtClean="0"/>
                        <a:t>Injected</a:t>
                      </a:r>
                    </a:p>
                    <a:p>
                      <a:r>
                        <a:rPr lang="en-US" altLang="zh-CN" sz="1000" dirty="0" smtClean="0"/>
                        <a:t>beam</a:t>
                      </a:r>
                      <a:endParaRPr lang="zh-CN" altLang="en-US" sz="1000" dirty="0"/>
                    </a:p>
                  </p:txBody>
                </p:sp>
              </p:grpSp>
              <p:sp>
                <p:nvSpPr>
                  <p:cNvPr id="229" name="文本框 228"/>
                  <p:cNvSpPr txBox="1"/>
                  <p:nvPr/>
                </p:nvSpPr>
                <p:spPr>
                  <a:xfrm>
                    <a:off x="5623417" y="2076804"/>
                    <a:ext cx="59509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000" dirty="0" smtClean="0"/>
                      <a:t>septum</a:t>
                    </a:r>
                    <a:endParaRPr lang="zh-CN" altLang="en-US" sz="1000" dirty="0"/>
                  </a:p>
                </p:txBody>
              </p:sp>
            </p:grpSp>
            <p:sp>
              <p:nvSpPr>
                <p:cNvPr id="230" name="矩形 229"/>
                <p:cNvSpPr/>
                <p:nvPr/>
              </p:nvSpPr>
              <p:spPr>
                <a:xfrm>
                  <a:off x="4860032" y="1368859"/>
                  <a:ext cx="692818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000" b="1" dirty="0"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Side</a:t>
                  </a:r>
                  <a:r>
                    <a:rPr lang="en-US" altLang="zh-CN" sz="1000" b="1" dirty="0" smtClean="0"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 view</a:t>
                  </a:r>
                  <a:endParaRPr lang="zh-CN" altLang="en-US" sz="1000" b="1" dirty="0"/>
                </a:p>
              </p:txBody>
            </p:sp>
            <p:sp>
              <p:nvSpPr>
                <p:cNvPr id="232" name="矩形 231"/>
                <p:cNvSpPr/>
                <p:nvPr/>
              </p:nvSpPr>
              <p:spPr>
                <a:xfrm>
                  <a:off x="6228184" y="1398286"/>
                  <a:ext cx="649537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1000" b="1" dirty="0" smtClean="0"/>
                    <a:t>（</a:t>
                  </a:r>
                  <a:r>
                    <a:rPr lang="en-US" altLang="zh-CN" sz="1000" b="1" dirty="0" smtClean="0"/>
                    <a:t>mm</a:t>
                  </a:r>
                  <a:r>
                    <a:rPr lang="zh-CN" altLang="en-US" sz="1000" b="1" dirty="0" smtClean="0"/>
                    <a:t>）</a:t>
                  </a:r>
                  <a:endParaRPr lang="zh-CN" altLang="en-US" sz="1000" b="1" dirty="0"/>
                </a:p>
              </p:txBody>
            </p:sp>
            <p:sp>
              <p:nvSpPr>
                <p:cNvPr id="235" name="椭圆 234"/>
                <p:cNvSpPr/>
                <p:nvPr/>
              </p:nvSpPr>
              <p:spPr>
                <a:xfrm>
                  <a:off x="5546922" y="2341782"/>
                  <a:ext cx="72008" cy="65389"/>
                </a:xfrm>
                <a:prstGeom prst="ellips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6" name="椭圆 235"/>
                <p:cNvSpPr/>
                <p:nvPr/>
              </p:nvSpPr>
              <p:spPr>
                <a:xfrm>
                  <a:off x="5540572" y="2019546"/>
                  <a:ext cx="72008" cy="65389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83" name="矩形 82"/>
            <p:cNvSpPr/>
            <p:nvPr/>
          </p:nvSpPr>
          <p:spPr>
            <a:xfrm>
              <a:off x="2876018" y="6020682"/>
              <a:ext cx="4523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1000" kern="0" dirty="0" smtClean="0"/>
                <a:t>-50.0</a:t>
              </a:r>
              <a:endParaRPr lang="zh-CN" altLang="zh-CN" sz="1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05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LSM physics design</a:t>
            </a:r>
            <a:endParaRPr lang="zh-CN" altLang="en-US" sz="3200" dirty="0"/>
          </a:p>
        </p:txBody>
      </p:sp>
      <p:grpSp>
        <p:nvGrpSpPr>
          <p:cNvPr id="12" name="组合 11"/>
          <p:cNvGrpSpPr/>
          <p:nvPr/>
        </p:nvGrpSpPr>
        <p:grpSpPr>
          <a:xfrm>
            <a:off x="3344989" y="4046114"/>
            <a:ext cx="3183470" cy="1961622"/>
            <a:chOff x="3192434" y="3901167"/>
            <a:chExt cx="3183470" cy="1961622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111" t="24933" r="10222" b="21734"/>
            <a:stretch/>
          </p:blipFill>
          <p:spPr>
            <a:xfrm>
              <a:off x="3192434" y="3945036"/>
              <a:ext cx="3183470" cy="1917753"/>
            </a:xfrm>
            <a:prstGeom prst="rect">
              <a:avLst/>
            </a:prstGeom>
          </p:spPr>
        </p:pic>
        <p:cxnSp>
          <p:nvCxnSpPr>
            <p:cNvPr id="17" name="直接连接符 16"/>
            <p:cNvCxnSpPr/>
            <p:nvPr/>
          </p:nvCxnSpPr>
          <p:spPr>
            <a:xfrm flipV="1">
              <a:off x="4399460" y="4295261"/>
              <a:ext cx="228366" cy="1786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4627825" y="4289699"/>
              <a:ext cx="1068050" cy="55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4385531" y="3901167"/>
              <a:ext cx="161414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latin typeface="+mn-ea"/>
                </a:rPr>
                <a:t>Stored beam </a:t>
              </a:r>
              <a:r>
                <a:rPr lang="en-US" altLang="zh-CN" sz="1000" dirty="0" smtClean="0">
                  <a:latin typeface="+mn-ea"/>
                </a:rPr>
                <a:t>chamber</a:t>
              </a:r>
            </a:p>
            <a:p>
              <a:pPr algn="ctr"/>
              <a:r>
                <a:rPr lang="en-US" altLang="zh-CN" sz="1000" dirty="0" smtClean="0">
                  <a:latin typeface="+mn-ea"/>
                </a:rPr>
                <a:t>(VP,FeCoV,1J22) </a:t>
              </a:r>
              <a:endParaRPr lang="zh-CN" altLang="en-US" sz="1000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3360905" y="5089494"/>
              <a:ext cx="1472300" cy="3609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 smtClean="0">
                  <a:latin typeface="+mn-ea"/>
                </a:rPr>
                <a:t>Injected beam chamber</a:t>
              </a:r>
            </a:p>
            <a:p>
              <a:pPr algn="ctr"/>
              <a:r>
                <a:rPr lang="en-US" altLang="zh-CN" sz="1000" dirty="0" smtClean="0">
                  <a:latin typeface="+mn-ea"/>
                </a:rPr>
                <a:t>(SS, 316L) </a:t>
              </a:r>
              <a:endParaRPr lang="zh-CN" altLang="en-US" sz="1000" dirty="0"/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762102" y="5420756"/>
              <a:ext cx="7458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4505913" y="5139615"/>
              <a:ext cx="454682" cy="2847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标题 1"/>
          <p:cNvSpPr txBox="1">
            <a:spLocks/>
          </p:cNvSpPr>
          <p:nvPr/>
        </p:nvSpPr>
        <p:spPr>
          <a:xfrm>
            <a:off x="6378222" y="1099639"/>
            <a:ext cx="2896646" cy="4678593"/>
          </a:xfrm>
          <a:prstGeom prst="rect">
            <a:avLst/>
          </a:prstGeom>
        </p:spPr>
        <p:txBody>
          <a:bodyPr vert="horz" lIns="68580" tIns="34290" rIns="68580" bIns="3429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Stored beam pipe(VP) inner  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   diameter= ø55mm,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   Thickness=4mm</a:t>
            </a: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Injected beam pipe (SS):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   inner diameter=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</a:rPr>
              <a:t>ø29mm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,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   Thickness=1mm</a:t>
            </a: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Septum 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   Thickness=4+1+0.5=5.5mm</a:t>
            </a:r>
            <a:endParaRPr lang="en-US" altLang="zh-CN" sz="1400" dirty="0">
              <a:solidFill>
                <a:srgbClr val="0000FF"/>
              </a:solidFill>
              <a:latin typeface="+mn-ea"/>
              <a:ea typeface="+mn-ea"/>
            </a:endParaRP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Magnet gap: 32mm</a:t>
            </a:r>
            <a:endParaRPr lang="en-US" altLang="zh-CN" sz="1400" dirty="0">
              <a:solidFill>
                <a:srgbClr val="0000FF"/>
              </a:solidFill>
              <a:latin typeface="+mn-ea"/>
              <a:ea typeface="+mn-ea"/>
            </a:endParaRP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Winding: 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</a:rPr>
              <a:t>    W=70mm,H=140mm,T=128</a:t>
            </a:r>
            <a:endParaRPr lang="en-US" altLang="zh-CN" sz="1400" dirty="0">
              <a:solidFill>
                <a:srgbClr val="0000FF"/>
              </a:solidFill>
              <a:latin typeface="+mn-ea"/>
            </a:endParaRP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Exciting current=188A</a:t>
            </a: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0000FF"/>
                </a:solidFill>
                <a:latin typeface="+mn-ea"/>
                <a:ea typeface="+mn-ea"/>
              </a:rPr>
              <a:t>Inductance=0.0682H</a:t>
            </a:r>
            <a:r>
              <a:rPr lang="en-US" altLang="zh-CN" sz="1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1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1778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zh-CN" sz="14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5666" y="3587856"/>
            <a:ext cx="3458222" cy="2695533"/>
            <a:chOff x="9603" y="3587856"/>
            <a:chExt cx="3458222" cy="2695533"/>
          </a:xfrm>
        </p:grpSpPr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603" y="3587856"/>
              <a:ext cx="3458222" cy="2695533"/>
            </a:xfrm>
            <a:prstGeom prst="rect">
              <a:avLst/>
            </a:prstGeom>
          </p:spPr>
        </p:pic>
        <p:cxnSp>
          <p:nvCxnSpPr>
            <p:cNvPr id="13" name="直接箭头连接符 12"/>
            <p:cNvCxnSpPr/>
            <p:nvPr/>
          </p:nvCxnSpPr>
          <p:spPr>
            <a:xfrm>
              <a:off x="409945" y="3828827"/>
              <a:ext cx="2771618" cy="1558909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任意多边形 14"/>
            <p:cNvSpPr/>
            <p:nvPr/>
          </p:nvSpPr>
          <p:spPr>
            <a:xfrm rot="920769">
              <a:off x="128176" y="4448262"/>
              <a:ext cx="3159691" cy="620294"/>
            </a:xfrm>
            <a:custGeom>
              <a:avLst/>
              <a:gdLst>
                <a:gd name="connsiteX0" fmla="*/ 0 w 2294466"/>
                <a:gd name="connsiteY0" fmla="*/ 0 h 787400"/>
                <a:gd name="connsiteX1" fmla="*/ 1075266 w 2294466"/>
                <a:gd name="connsiteY1" fmla="*/ 279400 h 787400"/>
                <a:gd name="connsiteX2" fmla="*/ 2294466 w 2294466"/>
                <a:gd name="connsiteY2" fmla="*/ 78740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4466" h="787400">
                  <a:moveTo>
                    <a:pt x="0" y="0"/>
                  </a:moveTo>
                  <a:cubicBezTo>
                    <a:pt x="346427" y="74083"/>
                    <a:pt x="692855" y="148167"/>
                    <a:pt x="1075266" y="279400"/>
                  </a:cubicBezTo>
                  <a:cubicBezTo>
                    <a:pt x="1457677" y="410633"/>
                    <a:pt x="1876071" y="599016"/>
                    <a:pt x="2294466" y="787400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859996" y="5448493"/>
              <a:ext cx="454682" cy="2847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23668" y="5734481"/>
              <a:ext cx="7458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矩形 27"/>
            <p:cNvSpPr/>
            <p:nvPr/>
          </p:nvSpPr>
          <p:spPr>
            <a:xfrm>
              <a:off x="92297" y="5547110"/>
              <a:ext cx="808594" cy="222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 smtClean="0">
                  <a:latin typeface="+mn-ea"/>
                </a:rPr>
                <a:t>Yoke (</a:t>
              </a:r>
              <a:r>
                <a:rPr lang="en-US" altLang="zh-CN" sz="1000" dirty="0">
                  <a:latin typeface="+mn-ea"/>
                </a:rPr>
                <a:t>DT4</a:t>
              </a:r>
              <a:r>
                <a:rPr lang="en-US" altLang="zh-CN" sz="1000" dirty="0" smtClean="0">
                  <a:latin typeface="+mn-ea"/>
                </a:rPr>
                <a:t>) </a:t>
              </a:r>
              <a:endParaRPr lang="zh-CN" altLang="en-US" sz="1000" dirty="0"/>
            </a:p>
          </p:txBody>
        </p:sp>
        <p:cxnSp>
          <p:nvCxnSpPr>
            <p:cNvPr id="29" name="直接连接符 28"/>
            <p:cNvCxnSpPr/>
            <p:nvPr/>
          </p:nvCxnSpPr>
          <p:spPr>
            <a:xfrm flipV="1">
              <a:off x="1767173" y="5696745"/>
              <a:ext cx="644587" cy="411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031446" y="6108508"/>
              <a:ext cx="7458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881225" y="5940782"/>
              <a:ext cx="983558" cy="222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 smtClean="0">
                  <a:latin typeface="+mn-ea"/>
                </a:rPr>
                <a:t>Winding (96T) </a:t>
              </a:r>
              <a:endParaRPr lang="zh-CN" altLang="en-US" sz="1000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709775" y="3860798"/>
              <a:ext cx="914151" cy="222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000" dirty="0">
                  <a:latin typeface="+mn-ea"/>
                </a:rPr>
                <a:t>Stored beam </a:t>
              </a:r>
              <a:endParaRPr lang="zh-CN" altLang="en-US" sz="1000" dirty="0"/>
            </a:p>
          </p:txBody>
        </p:sp>
        <p:sp>
          <p:nvSpPr>
            <p:cNvPr id="34" name="矩形 33"/>
            <p:cNvSpPr/>
            <p:nvPr/>
          </p:nvSpPr>
          <p:spPr>
            <a:xfrm>
              <a:off x="709775" y="4402164"/>
              <a:ext cx="710267" cy="222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000" dirty="0" smtClean="0">
                  <a:latin typeface="+mn-ea"/>
                </a:rPr>
                <a:t>Inj. </a:t>
              </a:r>
              <a:r>
                <a:rPr lang="en-US" altLang="zh-CN" sz="1000" dirty="0">
                  <a:latin typeface="+mn-ea"/>
                </a:rPr>
                <a:t>beam </a:t>
              </a:r>
              <a:endParaRPr lang="zh-CN" altLang="en-US" sz="1000" dirty="0"/>
            </a:p>
          </p:txBody>
        </p:sp>
        <p:sp>
          <p:nvSpPr>
            <p:cNvPr id="75" name="矩形 74"/>
            <p:cNvSpPr/>
            <p:nvPr/>
          </p:nvSpPr>
          <p:spPr>
            <a:xfrm>
              <a:off x="488365" y="4741204"/>
              <a:ext cx="203132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ctr"/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1000×383×343mm</a:t>
              </a:r>
              <a:endPara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 fontAlgn="ctr"/>
              <a:endPara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 fontAlgn="ctr"/>
              <a:endPara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2731" y="1033479"/>
            <a:ext cx="2633085" cy="2392255"/>
            <a:chOff x="130544" y="1033479"/>
            <a:chExt cx="2633085" cy="2392255"/>
          </a:xfrm>
        </p:grpSpPr>
        <p:pic>
          <p:nvPicPr>
            <p:cNvPr id="72" name="图片 71"/>
            <p:cNvPicPr>
              <a:picLocks noChangeAspect="1"/>
            </p:cNvPicPr>
            <p:nvPr/>
          </p:nvPicPr>
          <p:blipFill rotWithShape="1">
            <a:blip r:embed="rId4"/>
            <a:srcRect l="66944" t="19778" r="10278" b="14000"/>
            <a:stretch/>
          </p:blipFill>
          <p:spPr>
            <a:xfrm>
              <a:off x="130544" y="1033479"/>
              <a:ext cx="2633085" cy="2392255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950533" y="2985858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Exit of LSM</a:t>
              </a:r>
              <a:endParaRPr lang="zh-CN" altLang="en-US" dirty="0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213609" y="1074243"/>
            <a:ext cx="3383755" cy="2247417"/>
            <a:chOff x="3213609" y="1074243"/>
            <a:chExt cx="3383755" cy="2247417"/>
          </a:xfrm>
        </p:grpSpPr>
        <p:sp>
          <p:nvSpPr>
            <p:cNvPr id="14" name="椭圆 13"/>
            <p:cNvSpPr/>
            <p:nvPr/>
          </p:nvSpPr>
          <p:spPr>
            <a:xfrm>
              <a:off x="4374587" y="2234189"/>
              <a:ext cx="485445" cy="485445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 rot="10800000">
              <a:off x="3662842" y="2019853"/>
              <a:ext cx="1966577" cy="1289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 rot="10800000">
              <a:off x="3276938" y="2806634"/>
              <a:ext cx="2745456" cy="51502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 rot="10800000">
              <a:off x="3276938" y="2744531"/>
              <a:ext cx="2745456" cy="6210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 rot="10800000">
              <a:off x="3276938" y="1127878"/>
              <a:ext cx="2745456" cy="105237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 rot="10800000">
              <a:off x="4237769" y="1233893"/>
              <a:ext cx="823796" cy="81308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 rot="10800000">
              <a:off x="4531512" y="2434797"/>
              <a:ext cx="174878" cy="7825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 rot="10800000">
              <a:off x="4556311" y="1618579"/>
              <a:ext cx="174877" cy="7825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4023547" y="2985497"/>
              <a:ext cx="13656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/>
                <a:t>Injected </a:t>
              </a:r>
              <a:r>
                <a:rPr lang="en-US" altLang="zh-CN" sz="1400" b="1" dirty="0" smtClean="0"/>
                <a:t>beam</a:t>
              </a:r>
              <a:endParaRPr lang="zh-CN" altLang="en-US" sz="1400" b="1" dirty="0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4145755" y="1074243"/>
              <a:ext cx="11909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/>
                <a:t>Stored </a:t>
              </a:r>
              <a:r>
                <a:rPr lang="en-US" altLang="zh-CN" sz="1400" b="1" dirty="0" smtClean="0"/>
                <a:t>beam</a:t>
              </a:r>
              <a:endParaRPr lang="zh-CN" altLang="en-US" sz="1400" b="1" dirty="0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227506" y="2906927"/>
              <a:ext cx="1588118" cy="375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/>
                <a:t>Magnet pole</a:t>
              </a:r>
              <a:endParaRPr lang="zh-CN" altLang="en-US" sz="1200" b="1" dirty="0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4033352" y="2649850"/>
              <a:ext cx="137989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/>
                <a:t>Installation margin</a:t>
              </a:r>
              <a:endParaRPr lang="zh-CN" altLang="en-US" sz="1050" b="1" dirty="0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213609" y="1750960"/>
              <a:ext cx="914204" cy="424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/>
                <a:t>Yoke</a:t>
              </a:r>
              <a:endParaRPr lang="zh-CN" altLang="en-US" sz="1200" b="1" dirty="0"/>
            </a:p>
          </p:txBody>
        </p:sp>
        <p:cxnSp>
          <p:nvCxnSpPr>
            <p:cNvPr id="50" name="直接连接符 49"/>
            <p:cNvCxnSpPr/>
            <p:nvPr/>
          </p:nvCxnSpPr>
          <p:spPr>
            <a:xfrm flipH="1" flipV="1">
              <a:off x="6026154" y="2179992"/>
              <a:ext cx="55811" cy="1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H="1">
              <a:off x="4685991" y="2065141"/>
              <a:ext cx="1399733" cy="12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4685991" y="2287700"/>
              <a:ext cx="1389444" cy="22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/>
            <p:nvPr/>
          </p:nvCxnSpPr>
          <p:spPr>
            <a:xfrm rot="10800000">
              <a:off x="6048631" y="2314890"/>
              <a:ext cx="0" cy="2207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/>
            <p:cNvCxnSpPr/>
            <p:nvPr/>
          </p:nvCxnSpPr>
          <p:spPr>
            <a:xfrm rot="10800000" flipH="1" flipV="1">
              <a:off x="6057919" y="1852504"/>
              <a:ext cx="204" cy="2071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>
              <a:off x="6007888" y="2161083"/>
              <a:ext cx="550948" cy="252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/>
                <a:t>1mm</a:t>
              </a:r>
              <a:endParaRPr lang="zh-CN" altLang="en-US" sz="1000" b="1" dirty="0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6012163" y="1961775"/>
              <a:ext cx="5852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/>
                <a:t>4</a:t>
              </a:r>
              <a:r>
                <a:rPr lang="en-US" altLang="zh-CN" sz="1000" b="1" dirty="0" smtClean="0"/>
                <a:t>mm</a:t>
              </a:r>
              <a:endParaRPr lang="zh-CN" altLang="en-US" sz="1000" b="1" dirty="0"/>
            </a:p>
          </p:txBody>
        </p:sp>
        <p:sp>
          <p:nvSpPr>
            <p:cNvPr id="38" name="矩形 37"/>
            <p:cNvSpPr/>
            <p:nvPr/>
          </p:nvSpPr>
          <p:spPr>
            <a:xfrm rot="10800000">
              <a:off x="3277489" y="2179428"/>
              <a:ext cx="2745456" cy="42441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5910481" y="2069389"/>
              <a:ext cx="6681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/>
                <a:t>0.5mm</a:t>
              </a:r>
              <a:endParaRPr lang="zh-CN" altLang="en-US" sz="1000" b="1" dirty="0"/>
            </a:p>
          </p:txBody>
        </p:sp>
        <p:cxnSp>
          <p:nvCxnSpPr>
            <p:cNvPr id="40" name="直接连接符 39"/>
            <p:cNvCxnSpPr/>
            <p:nvPr/>
          </p:nvCxnSpPr>
          <p:spPr>
            <a:xfrm flipH="1">
              <a:off x="6021081" y="2221234"/>
              <a:ext cx="54356" cy="5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40"/>
            <p:cNvSpPr txBox="1"/>
            <p:nvPr/>
          </p:nvSpPr>
          <p:spPr>
            <a:xfrm>
              <a:off x="5774441" y="2482394"/>
              <a:ext cx="7031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/>
                <a:t>5</a:t>
              </a:r>
              <a:r>
                <a:rPr lang="en-US" altLang="zh-CN" sz="1000" b="1" dirty="0" smtClean="0"/>
                <a:t>.5mm</a:t>
              </a:r>
              <a:endParaRPr lang="zh-CN" altLang="en-US" sz="1000" b="1" dirty="0"/>
            </a:p>
          </p:txBody>
        </p:sp>
        <p:cxnSp>
          <p:nvCxnSpPr>
            <p:cNvPr id="42" name="直接箭头连接符 41"/>
            <p:cNvCxnSpPr/>
            <p:nvPr/>
          </p:nvCxnSpPr>
          <p:spPr>
            <a:xfrm flipH="1">
              <a:off x="5041936" y="1302884"/>
              <a:ext cx="303454" cy="21080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5336841" y="1305365"/>
              <a:ext cx="6525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5428288" y="1132778"/>
              <a:ext cx="8918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000" dirty="0" smtClean="0"/>
                <a:t>Φ</a:t>
              </a:r>
              <a:r>
                <a:rPr lang="en-US" altLang="zh-CN" sz="1000" dirty="0" smtClean="0"/>
                <a:t>55</a:t>
              </a:r>
              <a:r>
                <a:rPr lang="en-US" altLang="zh-CN" sz="1000" b="1" dirty="0" smtClean="0"/>
                <a:t>mm</a:t>
              </a:r>
              <a:endParaRPr lang="zh-CN" altLang="en-US" sz="1000" b="1" dirty="0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241414" y="1905567"/>
              <a:ext cx="980701" cy="228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/>
                <a:t>1J22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541451" y="2424919"/>
              <a:ext cx="980701" cy="228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/>
                <a:t>316L</a:t>
              </a:r>
            </a:p>
          </p:txBody>
        </p:sp>
        <p:cxnSp>
          <p:nvCxnSpPr>
            <p:cNvPr id="48" name="直接箭头连接符 47"/>
            <p:cNvCxnSpPr/>
            <p:nvPr/>
          </p:nvCxnSpPr>
          <p:spPr>
            <a:xfrm flipV="1">
              <a:off x="3903280" y="2496898"/>
              <a:ext cx="393308" cy="504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箭头连接符 75"/>
            <p:cNvCxnSpPr/>
            <p:nvPr/>
          </p:nvCxnSpPr>
          <p:spPr>
            <a:xfrm flipH="1">
              <a:off x="4830722" y="2476911"/>
              <a:ext cx="21669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文本框 76"/>
            <p:cNvSpPr txBox="1"/>
            <p:nvPr/>
          </p:nvSpPr>
          <p:spPr>
            <a:xfrm>
              <a:off x="4958273" y="2357740"/>
              <a:ext cx="8918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000" dirty="0" smtClean="0"/>
                <a:t>Φ</a:t>
              </a:r>
              <a:r>
                <a:rPr lang="en-US" altLang="zh-CN" sz="1000" dirty="0" smtClean="0"/>
                <a:t>29</a:t>
              </a:r>
              <a:r>
                <a:rPr lang="en-US" altLang="zh-CN" sz="1000" b="1" dirty="0" smtClean="0"/>
                <a:t>mm</a:t>
              </a:r>
              <a:endParaRPr lang="zh-CN" altLang="en-US" sz="1000" b="1" dirty="0"/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5874223" y="6477482"/>
            <a:ext cx="267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u="sng" dirty="0" smtClean="0">
                <a:solidFill>
                  <a:schemeClr val="bg1"/>
                </a:solidFill>
              </a:rPr>
              <a:t>Contributed By </a:t>
            </a:r>
            <a:r>
              <a:rPr lang="en-US" altLang="zh-CN" u="sng" dirty="0" err="1" smtClean="0">
                <a:solidFill>
                  <a:schemeClr val="bg1"/>
                </a:solidFill>
              </a:rPr>
              <a:t>Yuwen</a:t>
            </a:r>
            <a:r>
              <a:rPr lang="en-US" altLang="zh-CN" u="sng" dirty="0" smtClean="0">
                <a:solidFill>
                  <a:schemeClr val="bg1"/>
                </a:solidFill>
              </a:rPr>
              <a:t> Wu</a:t>
            </a:r>
            <a:endParaRPr lang="zh-CN" altLang="en-US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980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115616" y="1750334"/>
            <a:ext cx="612775" cy="561975"/>
          </a:xfrm>
        </p:spPr>
        <p:txBody>
          <a:bodyPr/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1738635" y="1750334"/>
            <a:ext cx="6289749" cy="56197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000" dirty="0"/>
              <a:t>Overview of CEPC</a:t>
            </a:r>
            <a:r>
              <a:rPr lang="en-US" altLang="zh-CN" sz="2000" dirty="0" smtClean="0"/>
              <a:t> Inj</a:t>
            </a:r>
            <a:r>
              <a:rPr lang="en-US" altLang="zh-CN" sz="2000" dirty="0"/>
              <a:t>.</a:t>
            </a:r>
            <a:r>
              <a:rPr lang="en-US" altLang="zh-CN" sz="2000" dirty="0" smtClean="0"/>
              <a:t>/Ext. </a:t>
            </a:r>
            <a:r>
              <a:rPr lang="en-US" altLang="zh-CN" sz="2000" dirty="0"/>
              <a:t>systems</a:t>
            </a:r>
            <a:endParaRPr lang="zh-CN" altLang="en-US" sz="2000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115616" y="2567752"/>
            <a:ext cx="612775" cy="561975"/>
          </a:xfrm>
        </p:spPr>
        <p:txBody>
          <a:bodyPr/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1738636" y="2567752"/>
            <a:ext cx="6289748" cy="561974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DR Inj./Ext. </a:t>
            </a:r>
            <a:r>
              <a:rPr lang="en-US" altLang="zh-CN" sz="2000" dirty="0"/>
              <a:t>system hardware design towards TDR</a:t>
            </a:r>
            <a:endParaRPr lang="zh-CN" altLang="en-US" sz="2000" dirty="0"/>
          </a:p>
        </p:txBody>
      </p:sp>
      <p:sp>
        <p:nvSpPr>
          <p:cNvPr id="25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1115616" y="3385169"/>
            <a:ext cx="612775" cy="561975"/>
          </a:xfrm>
        </p:spPr>
        <p:txBody>
          <a:bodyPr/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26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1738636" y="3385168"/>
            <a:ext cx="6289748" cy="56197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000" dirty="0" smtClean="0"/>
              <a:t>BST LE inj. system hardware design </a:t>
            </a:r>
            <a:r>
              <a:rPr lang="en-US" altLang="zh-CN" sz="2000" dirty="0"/>
              <a:t>towards TDR</a:t>
            </a:r>
            <a:endParaRPr lang="zh-CN" altLang="en-US" sz="2000" dirty="0"/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1115616" y="4235177"/>
            <a:ext cx="612775" cy="561975"/>
          </a:xfrm>
        </p:spPr>
        <p:txBody>
          <a:bodyPr/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1738636" y="4235176"/>
            <a:ext cx="6289748" cy="56197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000" dirty="0" smtClean="0"/>
              <a:t>BST HE ext. system hardware design towards TDR</a:t>
            </a:r>
            <a:endParaRPr lang="zh-CN" altLang="en-US" sz="2000" dirty="0"/>
          </a:p>
        </p:txBody>
      </p:sp>
      <p:sp>
        <p:nvSpPr>
          <p:cNvPr id="11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1115616" y="5085185"/>
            <a:ext cx="612775" cy="561975"/>
          </a:xfrm>
        </p:spPr>
        <p:txBody>
          <a:bodyPr/>
          <a:lstStyle/>
          <a:p>
            <a:r>
              <a:rPr lang="en-US" altLang="zh-CN" smtClean="0"/>
              <a:t>5</a:t>
            </a:r>
            <a:endParaRPr lang="zh-CN" altLang="en-US" dirty="0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1738636" y="5085184"/>
            <a:ext cx="6289748" cy="56197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000" dirty="0"/>
              <a:t>Summary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245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/>
          <a:srcRect l="50833" t="13111" r="9861" b="29111"/>
          <a:stretch/>
        </p:blipFill>
        <p:spPr>
          <a:xfrm>
            <a:off x="4437877" y="4028572"/>
            <a:ext cx="4526612" cy="207936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/>
          <a:srcRect l="51249" t="14445" r="9584" b="28666"/>
          <a:stretch/>
        </p:blipFill>
        <p:spPr>
          <a:xfrm>
            <a:off x="107505" y="4039426"/>
            <a:ext cx="4557178" cy="206850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/>
          <a:srcRect l="50902" t="13363" r="9986" b="28730"/>
          <a:stretch/>
        </p:blipFill>
        <p:spPr>
          <a:xfrm>
            <a:off x="3995315" y="1108076"/>
            <a:ext cx="5148685" cy="2373507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3D simulation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95133" y="1749181"/>
            <a:ext cx="338278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50" dirty="0" smtClean="0">
                <a:solidFill>
                  <a:srgbClr val="FF0000"/>
                </a:solidFill>
              </a:rPr>
              <a:t>Stored beam vacuum chamber:1J22</a:t>
            </a:r>
            <a:endParaRPr lang="en-US" altLang="zh-CN" sz="1350" dirty="0">
              <a:solidFill>
                <a:srgbClr val="FF0000"/>
              </a:solidFill>
            </a:endParaRPr>
          </a:p>
          <a:p>
            <a:r>
              <a:rPr lang="en-US" altLang="zh-CN" sz="1350" dirty="0" smtClean="0">
                <a:solidFill>
                  <a:srgbClr val="FF0000"/>
                </a:solidFill>
              </a:rPr>
              <a:t>Center magnetic </a:t>
            </a:r>
            <a:r>
              <a:rPr lang="en-US" altLang="zh-CN" sz="1350" dirty="0">
                <a:solidFill>
                  <a:srgbClr val="FF0000"/>
                </a:solidFill>
              </a:rPr>
              <a:t>field intensity</a:t>
            </a:r>
            <a:r>
              <a:rPr lang="zh-CN" altLang="en-US" sz="1350" dirty="0" smtClean="0">
                <a:solidFill>
                  <a:srgbClr val="FF0000"/>
                </a:solidFill>
              </a:rPr>
              <a:t>：</a:t>
            </a:r>
            <a:r>
              <a:rPr lang="en-US" altLang="zh-CN" sz="1350" dirty="0">
                <a:solidFill>
                  <a:srgbClr val="FF0000"/>
                </a:solidFill>
              </a:rPr>
              <a:t>9200</a:t>
            </a:r>
            <a:r>
              <a:rPr lang="en-US" altLang="zh-CN" sz="1350" dirty="0" smtClean="0">
                <a:solidFill>
                  <a:srgbClr val="FF0000"/>
                </a:solidFill>
              </a:rPr>
              <a:t>Gauss</a:t>
            </a:r>
            <a:endParaRPr lang="en-US" altLang="zh-CN" sz="1350" dirty="0">
              <a:solidFill>
                <a:srgbClr val="FF0000"/>
              </a:solidFill>
            </a:endParaRPr>
          </a:p>
          <a:p>
            <a:r>
              <a:rPr lang="en-US" altLang="zh-CN" sz="1350" dirty="0" smtClean="0">
                <a:solidFill>
                  <a:srgbClr val="FF0000"/>
                </a:solidFill>
              </a:rPr>
              <a:t>Magnet effective length</a:t>
            </a:r>
            <a:r>
              <a:rPr lang="zh-CN" altLang="en-US" sz="1350" dirty="0" smtClean="0">
                <a:solidFill>
                  <a:srgbClr val="FF0000"/>
                </a:solidFill>
              </a:rPr>
              <a:t>：</a:t>
            </a:r>
            <a:r>
              <a:rPr lang="en-US" altLang="zh-CN" sz="1350" dirty="0">
                <a:solidFill>
                  <a:srgbClr val="FF0000"/>
                </a:solidFill>
              </a:rPr>
              <a:t>849</a:t>
            </a:r>
            <a:r>
              <a:rPr lang="en-US" altLang="zh-CN" sz="1350" dirty="0" smtClean="0">
                <a:solidFill>
                  <a:srgbClr val="FF0000"/>
                </a:solidFill>
              </a:rPr>
              <a:t>mm</a:t>
            </a:r>
            <a:endParaRPr lang="en-US" altLang="zh-CN" sz="135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3607" y="4784996"/>
            <a:ext cx="2869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50" dirty="0" smtClean="0">
                <a:solidFill>
                  <a:srgbClr val="FF0000"/>
                </a:solidFill>
              </a:rPr>
              <a:t>Vertical </a:t>
            </a:r>
            <a:r>
              <a:rPr lang="en-US" altLang="zh-CN" sz="1350" dirty="0">
                <a:solidFill>
                  <a:srgbClr val="FF0000"/>
                </a:solidFill>
              </a:rPr>
              <a:t>Leakage </a:t>
            </a:r>
            <a:r>
              <a:rPr lang="en-US" altLang="zh-CN" sz="1350" dirty="0" smtClean="0">
                <a:solidFill>
                  <a:srgbClr val="FF0000"/>
                </a:solidFill>
              </a:rPr>
              <a:t>field</a:t>
            </a:r>
            <a:r>
              <a:rPr lang="zh-CN" altLang="en-US" sz="1350" dirty="0" smtClean="0">
                <a:solidFill>
                  <a:srgbClr val="FF0000"/>
                </a:solidFill>
              </a:rPr>
              <a:t>：</a:t>
            </a:r>
            <a:r>
              <a:rPr lang="en-US" altLang="zh-CN" sz="1400" dirty="0">
                <a:latin typeface="+mn-ea"/>
              </a:rPr>
              <a:t> </a:t>
            </a:r>
            <a:r>
              <a:rPr lang="en-US" altLang="zh-CN" sz="1350" dirty="0">
                <a:solidFill>
                  <a:srgbClr val="FF0000"/>
                </a:solidFill>
              </a:rPr>
              <a:t>4.41E-04</a:t>
            </a:r>
          </a:p>
        </p:txBody>
      </p:sp>
      <p:sp>
        <p:nvSpPr>
          <p:cNvPr id="12" name="矩形 11"/>
          <p:cNvSpPr/>
          <p:nvPr/>
        </p:nvSpPr>
        <p:spPr>
          <a:xfrm>
            <a:off x="5508104" y="4634955"/>
            <a:ext cx="27135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50" dirty="0" smtClean="0">
                <a:solidFill>
                  <a:srgbClr val="FF0000"/>
                </a:solidFill>
              </a:rPr>
              <a:t>Horizontal Leakage field</a:t>
            </a:r>
            <a:r>
              <a:rPr lang="zh-CN" altLang="en-US" sz="1350" dirty="0" smtClean="0">
                <a:solidFill>
                  <a:srgbClr val="FF0000"/>
                </a:solidFill>
              </a:rPr>
              <a:t>：</a:t>
            </a:r>
            <a:r>
              <a:rPr lang="en-US" altLang="zh-CN" sz="1400" dirty="0">
                <a:latin typeface="+mn-ea"/>
              </a:rPr>
              <a:t> </a:t>
            </a:r>
            <a:r>
              <a:rPr lang="en-US" altLang="zh-CN" sz="1350" dirty="0">
                <a:solidFill>
                  <a:srgbClr val="FF0000"/>
                </a:solidFill>
              </a:rPr>
              <a:t>1.56E-04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/>
          <a:srcRect l="50000" t="13556" r="21528" b="25111"/>
          <a:stretch/>
        </p:blipFill>
        <p:spPr>
          <a:xfrm>
            <a:off x="251520" y="1062359"/>
            <a:ext cx="3661687" cy="246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831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BST LE inj. k</a:t>
            </a:r>
            <a:r>
              <a:rPr lang="en-US" altLang="zh-CN" sz="3600" dirty="0" smtClean="0"/>
              <a:t>icker design parameters </a:t>
            </a:r>
            <a:endParaRPr lang="zh-CN" altLang="en-US" sz="3600" dirty="0"/>
          </a:p>
        </p:txBody>
      </p:sp>
      <p:graphicFrame>
        <p:nvGraphicFramePr>
          <p:cNvPr id="4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8909902"/>
              </p:ext>
            </p:extLst>
          </p:nvPr>
        </p:nvGraphicFramePr>
        <p:xfrm>
          <a:off x="539552" y="1340768"/>
          <a:ext cx="8208912" cy="4714240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38213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9198"/>
                <a:gridCol w="35383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27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parameter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Booster</a:t>
                      </a:r>
                      <a:r>
                        <a:rPr lang="en-US" altLang="zh-CN" sz="16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Low Energy </a:t>
                      </a:r>
                      <a:r>
                        <a:rPr lang="en-US" altLang="zh-CN" sz="16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injection</a:t>
                      </a:r>
                      <a:r>
                        <a:rPr lang="en-US" altLang="zh-CN" sz="16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kicker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31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BSTLEIK</a:t>
                      </a: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31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Quantity 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31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lang="zh-CN" sz="1600" b="0" kern="1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zh-CN" altLang="zh-CN" sz="1600" b="0" kern="1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Strip-line kicker</a:t>
                      </a:r>
                      <a:endParaRPr lang="zh-CN" sz="1600" b="0" kern="1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Deflect direction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Vertical 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Energy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  <a:endParaRPr lang="zh-CN" altLang="zh-CN" sz="1600" b="0" kern="1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Deflect angle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mrad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0.11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85">
                <a:tc>
                  <a:txBody>
                    <a:bodyPr/>
                    <a:lstStyle/>
                    <a:p>
                      <a:pPr marL="0" marR="95885" indent="21590" algn="just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Length of  Strip-line kicker</a:t>
                      </a:r>
                      <a:r>
                        <a:rPr lang="zh-CN" altLang="en-US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electrode</a:t>
                      </a:r>
                      <a:endParaRPr lang="zh-CN" alt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912" marR="659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33285">
                <a:tc>
                  <a:txBody>
                    <a:bodyPr/>
                    <a:lstStyle/>
                    <a:p>
                      <a:pPr marL="0" marR="95885" indent="21590" algn="just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Gap between two electrodes</a:t>
                      </a:r>
                      <a:endParaRPr lang="zh-CN" alt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912" marR="659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33285">
                <a:tc>
                  <a:txBody>
                    <a:bodyPr/>
                    <a:lstStyle/>
                    <a:p>
                      <a:pPr marL="0" marR="95885" indent="21590" algn="just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Odd mode impedance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912" marR="659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/>
                        </a:rPr>
                        <a:t></a:t>
                      </a:r>
                      <a:endParaRPr lang="en-US" altLang="zh-CN" sz="1600" b="0" kern="1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5885" indent="21590" algn="ctr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50±1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912" marR="659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85">
                <a:tc>
                  <a:txBody>
                    <a:bodyPr/>
                    <a:lstStyle/>
                    <a:p>
                      <a:pPr marL="0" marR="95885" indent="21590" algn="just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Even mode impedance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912" marR="659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/>
                        </a:rPr>
                        <a:t></a:t>
                      </a:r>
                      <a:endParaRPr lang="en-US" altLang="zh-CN" sz="1600" b="0" kern="1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5885" indent="21590" algn="ctr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&lt;65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912" marR="659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Clearance region(H×V)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22×44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Good field region</a:t>
                      </a: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(H×V)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12×22.6</a:t>
                      </a:r>
                      <a:endParaRPr lang="zh-CN" altLang="zh-CN" sz="1600" b="0" kern="1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33285">
                <a:tc>
                  <a:txBody>
                    <a:bodyPr/>
                    <a:lstStyle/>
                    <a:p>
                      <a:pPr marL="0" marR="95885" indent="21590" algn="just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Integral field uniformity</a:t>
                      </a:r>
                      <a:endParaRPr lang="zh-CN" alt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±2.5%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33146">
                <a:tc>
                  <a:txBody>
                    <a:bodyPr/>
                    <a:lstStyle/>
                    <a:p>
                      <a:pPr marL="0" marR="95885" lvl="0" indent="21590" algn="just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Amplitude of electrical pulse</a:t>
                      </a:r>
                      <a:r>
                        <a:rPr lang="zh-CN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into 50</a:t>
                      </a:r>
                      <a:r>
                        <a:rPr lang="zh-CN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Ω）</a:t>
                      </a: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5885" lvl="0" indent="2159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kV</a:t>
                      </a:r>
                      <a:endParaRPr lang="zh-CN" altLang="zh-CN" sz="1600" b="0" kern="1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±12.25</a:t>
                      </a:r>
                      <a:endParaRPr lang="zh-CN" altLang="zh-CN" sz="1600" b="0" kern="1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Repetition rate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Hz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33285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Amplitude repeatability 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5885" indent="21590" algn="ctr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&lt;2% (RMS)</a:t>
                      </a:r>
                      <a:endParaRPr lang="zh-CN" alt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31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Pulse jitter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≤1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33146">
                <a:tc>
                  <a:txBody>
                    <a:bodyPr/>
                    <a:lstStyle/>
                    <a:p>
                      <a:pPr marL="0" marR="95885" indent="21590" algn="just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Bottom width of electrical pulse</a:t>
                      </a:r>
                      <a:r>
                        <a:rPr lang="zh-CN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3%-3%</a:t>
                      </a:r>
                      <a:r>
                        <a:rPr lang="zh-CN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）</a:t>
                      </a:r>
                      <a:endParaRPr lang="zh-CN" altLang="zh-CN" sz="1600" b="0" kern="1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</a:t>
                      </a:r>
                      <a:endParaRPr lang="zh-CN" sz="1600" b="0" kern="1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</a:t>
                      </a:r>
                      <a:r>
                        <a:rPr lang="en-US" sz="1600" b="0" kern="1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zh-CN" sz="1600" b="0" kern="1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0909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Strip-line kicker design for booster LE inj.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9331" y="908720"/>
            <a:ext cx="8378431" cy="130142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Kick strength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Total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kick angle: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θ=0.11mrad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zh-CN" sz="2000" dirty="0" smtClean="0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E=10GeV, </a:t>
            </a:r>
            <a:r>
              <a:rPr lang="en-US" altLang="zh-CN" sz="2000" u="sng" dirty="0" smtClean="0">
                <a:solidFill>
                  <a:srgbClr val="FF0000"/>
                </a:solidFill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d=44mm</a:t>
            </a:r>
            <a:r>
              <a:rPr lang="en-US" altLang="zh-CN" sz="2000" dirty="0" smtClean="0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,  g=1</a:t>
            </a:r>
            <a:r>
              <a:rPr lang="zh-CN" altLang="en-US" sz="2000" dirty="0" smtClean="0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=&gt;</a:t>
            </a:r>
            <a:r>
              <a:rPr lang="en-US" altLang="zh-CN" sz="2000" u="sng" dirty="0" smtClean="0">
                <a:solidFill>
                  <a:srgbClr val="FF0000"/>
                </a:solidFill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U*L&gt;24.2kV∙m</a:t>
            </a:r>
            <a:endParaRPr lang="en-US" altLang="zh-CN" sz="20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Total strip-line kicker electrode length </a:t>
            </a:r>
            <a:r>
              <a:rPr lang="en-US" altLang="zh-CN" sz="2000" u="sng" dirty="0" smtClean="0">
                <a:solidFill>
                  <a:srgbClr val="FF0000"/>
                </a:solidFill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L=1m =&gt;U&gt;24.2kV(or </a:t>
            </a:r>
            <a:r>
              <a:rPr lang="en-US" altLang="zh-CN" sz="2000" u="sng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±</a:t>
            </a:r>
            <a:r>
              <a:rPr lang="en-US" altLang="zh-CN" sz="2000" u="sng" dirty="0" smtClean="0">
                <a:solidFill>
                  <a:srgbClr val="FF0000"/>
                </a:solidFill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12.1kV)</a:t>
            </a:r>
          </a:p>
        </p:txBody>
      </p:sp>
      <p:graphicFrame>
        <p:nvGraphicFramePr>
          <p:cNvPr id="182274" name="Object 2"/>
          <p:cNvGraphicFramePr>
            <a:graphicFrameLocks noChangeAspect="1"/>
          </p:cNvGraphicFramePr>
          <p:nvPr>
            <p:extLst/>
          </p:nvPr>
        </p:nvGraphicFramePr>
        <p:xfrm>
          <a:off x="3075099" y="2278139"/>
          <a:ext cx="920838" cy="417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29" name="Equation" r:id="rId3" imgW="774364" imgH="393529" progId="">
                  <p:embed/>
                </p:oleObj>
              </mc:Choice>
              <mc:Fallback>
                <p:oleObj name="Equation" r:id="rId3" imgW="774364" imgH="393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5099" y="2278139"/>
                        <a:ext cx="920838" cy="4172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2275" name="Object 3"/>
          <p:cNvGraphicFramePr>
            <a:graphicFrameLocks noChangeAspect="1"/>
          </p:cNvGraphicFramePr>
          <p:nvPr>
            <p:extLst/>
          </p:nvPr>
        </p:nvGraphicFramePr>
        <p:xfrm>
          <a:off x="4457745" y="2312166"/>
          <a:ext cx="2058471" cy="445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30" name="Equation" r:id="rId5" imgW="1803400" imgH="393700" progId="">
                  <p:embed/>
                </p:oleObj>
              </mc:Choice>
              <mc:Fallback>
                <p:oleObj name="Equation" r:id="rId5" imgW="1803400" imgH="3937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745" y="2312166"/>
                        <a:ext cx="2058471" cy="4457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2276" name="Object 4"/>
          <p:cNvGraphicFramePr>
            <a:graphicFrameLocks noChangeAspect="1"/>
          </p:cNvGraphicFramePr>
          <p:nvPr>
            <p:extLst/>
          </p:nvPr>
        </p:nvGraphicFramePr>
        <p:xfrm>
          <a:off x="2997988" y="2758062"/>
          <a:ext cx="997949" cy="439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31" name="Equation" r:id="rId7" imgW="888614" imgH="393529" progId="">
                  <p:embed/>
                </p:oleObj>
              </mc:Choice>
              <mc:Fallback>
                <p:oleObj name="Equation" r:id="rId7" imgW="888614" imgH="393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7988" y="2758062"/>
                        <a:ext cx="997949" cy="4390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2277" name="Object 5"/>
          <p:cNvGraphicFramePr>
            <a:graphicFrameLocks noChangeAspect="1"/>
          </p:cNvGraphicFramePr>
          <p:nvPr>
            <p:extLst/>
          </p:nvPr>
        </p:nvGraphicFramePr>
        <p:xfrm>
          <a:off x="4457745" y="2750586"/>
          <a:ext cx="1124499" cy="454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32" name="Equation" r:id="rId9" imgW="1040948" imgH="418918" progId="">
                  <p:embed/>
                </p:oleObj>
              </mc:Choice>
              <mc:Fallback>
                <p:oleObj name="Equation" r:id="rId9" imgW="1040948" imgH="41891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745" y="2750586"/>
                        <a:ext cx="1124499" cy="454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2278" name="Picture 6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052467"/>
            <a:ext cx="1872209" cy="106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414834" y="3128784"/>
            <a:ext cx="8352928" cy="575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 </a:t>
            </a:r>
            <a:r>
              <a:rPr lang="en-US" altLang="zh-CN" sz="1200" i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 </a:t>
            </a:r>
            <a:r>
              <a:rPr lang="en-US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kick angle(rad)</a:t>
            </a:r>
            <a:r>
              <a:rPr lang="zh-CN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1200" i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beam energy(eV)</a:t>
            </a:r>
            <a:r>
              <a:rPr lang="zh-CN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1200" i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 </a:t>
            </a:r>
            <a:r>
              <a:rPr lang="en-US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applied pulse voltage for both electrodes(V)</a:t>
            </a:r>
            <a:r>
              <a:rPr lang="zh-CN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1200" i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 </a:t>
            </a:r>
            <a:r>
              <a:rPr lang="en-US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strip-line length</a:t>
            </a:r>
            <a:r>
              <a:rPr lang="zh-CN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1200" i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2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distance between the electrodes</a:t>
            </a:r>
            <a:r>
              <a:rPr lang="zh-CN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200" i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 </a:t>
            </a:r>
            <a:r>
              <a:rPr lang="en-US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geometry factor, determined by the shape of the electrode. </a:t>
            </a:r>
            <a:r>
              <a:rPr lang="en-US" altLang="zh-CN" sz="1200" i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sz="12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strip-line width.</a:t>
            </a:r>
            <a:endParaRPr lang="zh-CN" altLang="zh-CN" sz="12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/>
          </p:nvPr>
        </p:nvGraphicFramePr>
        <p:xfrm>
          <a:off x="6579070" y="5542250"/>
          <a:ext cx="1593329" cy="585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33" name="Equation" r:id="rId12" imgW="1397000" imgH="482600" progId="">
                  <p:embed/>
                </p:oleObj>
              </mc:Choice>
              <mc:Fallback>
                <p:oleObj name="Equation" r:id="rId12" imgW="1397000" imgH="482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9070" y="5542250"/>
                        <a:ext cx="1593329" cy="5858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图片 33"/>
          <p:cNvPicPr>
            <a:picLocks noChangeAspect="1" noChangeArrowheads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001"/>
          <a:stretch>
            <a:fillRect/>
          </a:stretch>
        </p:blipFill>
        <p:spPr bwMode="auto">
          <a:xfrm>
            <a:off x="683568" y="5166012"/>
            <a:ext cx="2773037" cy="135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00900" y="4981268"/>
            <a:ext cx="1687049" cy="1426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内容占位符 2"/>
          <p:cNvSpPr txBox="1">
            <a:spLocks/>
          </p:cNvSpPr>
          <p:nvPr/>
        </p:nvSpPr>
        <p:spPr>
          <a:xfrm>
            <a:off x="414834" y="3638060"/>
            <a:ext cx="8621662" cy="134320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32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Kick speed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Min bunch spacing - </a:t>
            </a:r>
            <a:r>
              <a:rPr lang="el-GR" altLang="zh-CN" sz="1600" i="1" dirty="0" smtClean="0">
                <a:latin typeface="Times New Roman" pitchFamily="18" charset="0"/>
                <a:cs typeface="Times New Roman" pitchFamily="18" charset="0"/>
              </a:rPr>
              <a:t>τ=</a:t>
            </a:r>
            <a:r>
              <a:rPr lang="en-US" altLang="zh-CN" sz="1600" i="1" dirty="0" smtClean="0">
                <a:latin typeface="Times New Roman" pitchFamily="18" charset="0"/>
                <a:cs typeface="Times New Roman" pitchFamily="18" charset="0"/>
              </a:rPr>
              <a:t>25ns</a:t>
            </a:r>
            <a:endParaRPr lang="en-US" altLang="zh-CN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spcBef>
                <a:spcPts val="0"/>
              </a:spcBef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Electrode length  </a:t>
            </a:r>
            <a:r>
              <a:rPr lang="en-US" altLang="zh-CN" sz="14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zh-CN" sz="1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&lt;3.75m 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=&gt; </a:t>
            </a:r>
            <a:r>
              <a:rPr lang="en-US" altLang="zh-CN" sz="14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zh-CN" sz="1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1m</a:t>
            </a:r>
            <a:r>
              <a:rPr lang="en-US" altLang="zh-CN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spcBef>
                <a:spcPts val="0"/>
              </a:spcBef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Electrical pulse Width  </a:t>
            </a:r>
            <a:r>
              <a:rPr lang="en-US" altLang="zh-CN" sz="1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6.7ns&lt; </a:t>
            </a:r>
            <a:r>
              <a:rPr lang="en-US" altLang="zh-CN" sz="14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CN" sz="1400" u="sng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CN" sz="1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&lt;43.3ns 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=&gt;Flat-top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4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CN" sz="1400" u="sng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top</a:t>
            </a:r>
            <a:r>
              <a:rPr lang="en-US" altLang="zh-CN" sz="1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&gt;6.7ns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,  Rise/fall Time  </a:t>
            </a:r>
            <a:r>
              <a:rPr lang="en-US" altLang="zh-CN" sz="14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CN" sz="1400" u="sng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CN" sz="1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CN" sz="14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CN" sz="1400" u="sng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altLang="zh-CN" sz="1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&lt;18.3ns</a:t>
            </a:r>
          </a:p>
        </p:txBody>
      </p:sp>
      <p:sp>
        <p:nvSpPr>
          <p:cNvPr id="5" name="矩形 4"/>
          <p:cNvSpPr/>
          <p:nvPr/>
        </p:nvSpPr>
        <p:spPr>
          <a:xfrm>
            <a:off x="3635896" y="1844824"/>
            <a:ext cx="2448272" cy="248571"/>
          </a:xfrm>
          <a:prstGeom prst="rect">
            <a:avLst/>
          </a:prstGeom>
          <a:noFill/>
          <a:ln w="19050">
            <a:solidFill>
              <a:srgbClr val="00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6882484" y="1378187"/>
            <a:ext cx="1998372" cy="856535"/>
            <a:chOff x="7387258" y="4385476"/>
            <a:chExt cx="1998372" cy="856535"/>
          </a:xfrm>
        </p:grpSpPr>
        <p:grpSp>
          <p:nvGrpSpPr>
            <p:cNvPr id="19" name="组合 18"/>
            <p:cNvGrpSpPr/>
            <p:nvPr/>
          </p:nvGrpSpPr>
          <p:grpSpPr>
            <a:xfrm>
              <a:off x="7387258" y="4385476"/>
              <a:ext cx="785142" cy="561981"/>
              <a:chOff x="7315250" y="4514844"/>
              <a:chExt cx="857150" cy="561981"/>
            </a:xfrm>
          </p:grpSpPr>
          <p:sp>
            <p:nvSpPr>
              <p:cNvPr id="25" name="任意多边形 24"/>
              <p:cNvSpPr/>
              <p:nvPr/>
            </p:nvSpPr>
            <p:spPr>
              <a:xfrm>
                <a:off x="7686675" y="4514844"/>
                <a:ext cx="114300" cy="561981"/>
              </a:xfrm>
              <a:custGeom>
                <a:avLst/>
                <a:gdLst>
                  <a:gd name="connsiteX0" fmla="*/ 0 w 114300"/>
                  <a:gd name="connsiteY0" fmla="*/ 552456 h 561981"/>
                  <a:gd name="connsiteX1" fmla="*/ 47625 w 114300"/>
                  <a:gd name="connsiteY1" fmla="*/ 6 h 561981"/>
                  <a:gd name="connsiteX2" fmla="*/ 114300 w 114300"/>
                  <a:gd name="connsiteY2" fmla="*/ 561981 h 56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300" h="561981">
                    <a:moveTo>
                      <a:pt x="0" y="552456"/>
                    </a:moveTo>
                    <a:cubicBezTo>
                      <a:pt x="14287" y="275437"/>
                      <a:pt x="28575" y="-1581"/>
                      <a:pt x="47625" y="6"/>
                    </a:cubicBezTo>
                    <a:cubicBezTo>
                      <a:pt x="66675" y="1593"/>
                      <a:pt x="90487" y="281787"/>
                      <a:pt x="114300" y="56198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" name="直接连接符 25"/>
              <p:cNvCxnSpPr/>
              <p:nvPr/>
            </p:nvCxnSpPr>
            <p:spPr>
              <a:xfrm>
                <a:off x="7800975" y="5076825"/>
                <a:ext cx="37142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7315250" y="5067300"/>
                <a:ext cx="37142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直接连接符 19"/>
            <p:cNvCxnSpPr/>
            <p:nvPr/>
          </p:nvCxnSpPr>
          <p:spPr>
            <a:xfrm>
              <a:off x="7727480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7840548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>
              <a:off x="7387258" y="5089077"/>
              <a:ext cx="3402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 flipH="1" flipV="1">
              <a:off x="7832178" y="5085184"/>
              <a:ext cx="470884" cy="1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8233502" y="4965012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50ns,100Hz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10468645"/>
      </p:ext>
    </p:extLst>
  </p:cSld>
  <p:clrMapOvr>
    <a:masterClrMapping/>
  </p:clrMapOvr>
  <p:transition advTm="68983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K</a:t>
            </a:r>
            <a:r>
              <a:rPr lang="en-US" altLang="zh-CN" dirty="0" smtClean="0"/>
              <a:t>icker </a:t>
            </a:r>
            <a:r>
              <a:rPr lang="en-US" altLang="zh-CN" dirty="0"/>
              <a:t>physics design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981679"/>
            <a:ext cx="3436936" cy="224516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>
          <a:xfrm>
            <a:off x="180624" y="1135131"/>
            <a:ext cx="8567840" cy="261792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32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altLang="zh-CN" sz="2800" dirty="0" smtClean="0"/>
              <a:t>To achieve highest geometric factor(g=0.9866) the blade width should be w=70mm, when d=44mm.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altLang="zh-CN" sz="2800" dirty="0" smtClean="0"/>
              <a:t>Blade length=1m</a:t>
            </a:r>
            <a:r>
              <a:rPr lang="zh-CN" altLang="en-US" sz="2800" dirty="0" smtClean="0"/>
              <a:t>，</a:t>
            </a:r>
            <a:r>
              <a:rPr lang="en-US" altLang="zh-CN" sz="2800" dirty="0" smtClean="0"/>
              <a:t>thickness=10mm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altLang="zh-CN" sz="2800" dirty="0" smtClean="0"/>
              <a:t>Voltage between blades=24.5kV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altLang="zh-CN" sz="2800" dirty="0" smtClean="0"/>
              <a:t>Outer body: distance between vanes=60mm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altLang="zh-CN" sz="2800" dirty="0" smtClean="0"/>
              <a:t>Odd mode impedance </a:t>
            </a:r>
            <a:r>
              <a:rPr lang="en-US" altLang="zh-CN" sz="2800" dirty="0" err="1" smtClean="0"/>
              <a:t>Zodd</a:t>
            </a:r>
            <a:r>
              <a:rPr lang="en-US" altLang="zh-CN" sz="2800" dirty="0" smtClean="0"/>
              <a:t>=50Ω</a:t>
            </a:r>
            <a:r>
              <a:rPr lang="en-US" altLang="zh-CN" sz="2800" dirty="0"/>
              <a:t>, </a:t>
            </a:r>
            <a:r>
              <a:rPr lang="en-US" altLang="zh-CN" sz="2800" dirty="0" smtClean="0"/>
              <a:t>even </a:t>
            </a:r>
            <a:r>
              <a:rPr lang="en-US" altLang="zh-CN" sz="2800" dirty="0"/>
              <a:t>mode impedance </a:t>
            </a:r>
            <a:r>
              <a:rPr lang="en-US" altLang="zh-CN" sz="2800" dirty="0" err="1"/>
              <a:t>Zeven</a:t>
            </a:r>
            <a:r>
              <a:rPr lang="en-US" altLang="zh-CN" sz="2800" dirty="0"/>
              <a:t>=60.5Ω</a:t>
            </a:r>
            <a:endParaRPr lang="en-US" altLang="zh-CN" sz="2800" dirty="0" smtClean="0"/>
          </a:p>
          <a:p>
            <a:pPr marL="0" indent="0">
              <a:spcBef>
                <a:spcPts val="0"/>
              </a:spcBef>
              <a:buFont typeface="Wingdings" panose="05000000000000000000" pitchFamily="2" charset="2"/>
              <a:buNone/>
            </a:pPr>
            <a:endParaRPr lang="en-US" altLang="zh-CN" dirty="0" smtClean="0"/>
          </a:p>
          <a:p>
            <a:endParaRPr 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3826677"/>
            <a:ext cx="2541739" cy="23239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224" y="3789040"/>
            <a:ext cx="2304256" cy="232921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712775" y="615091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blade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4582546" y="6150672"/>
            <a:ext cx="1357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Outer body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6950541" y="6147089"/>
            <a:ext cx="159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2D-geometry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5874223" y="6477482"/>
            <a:ext cx="267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u="sng" dirty="0" smtClean="0">
                <a:solidFill>
                  <a:schemeClr val="bg1"/>
                </a:solidFill>
              </a:rPr>
              <a:t>Contributed By Hua </a:t>
            </a:r>
            <a:r>
              <a:rPr lang="en-US" altLang="zh-CN" u="sng" dirty="0">
                <a:solidFill>
                  <a:schemeClr val="bg1"/>
                </a:solidFill>
              </a:rPr>
              <a:t>S</a:t>
            </a:r>
            <a:r>
              <a:rPr lang="en-US" altLang="zh-CN" u="sng" dirty="0" smtClean="0">
                <a:solidFill>
                  <a:schemeClr val="bg1"/>
                </a:solidFill>
              </a:rPr>
              <a:t>hi</a:t>
            </a:r>
            <a:endParaRPr lang="zh-CN" altLang="en-US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8181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3D simulations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122756"/>
            <a:ext cx="2410068" cy="1928054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3131840" y="1013747"/>
            <a:ext cx="4212345" cy="1928030"/>
            <a:chOff x="4167036" y="1013747"/>
            <a:chExt cx="4212345" cy="192803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67739" y="1366441"/>
              <a:ext cx="4021825" cy="977822"/>
            </a:xfrm>
            <a:prstGeom prst="rect">
              <a:avLst/>
            </a:prstGeom>
          </p:spPr>
        </p:pic>
        <p:cxnSp>
          <p:nvCxnSpPr>
            <p:cNvPr id="5" name="直接连接符 4"/>
            <p:cNvCxnSpPr/>
            <p:nvPr/>
          </p:nvCxnSpPr>
          <p:spPr>
            <a:xfrm>
              <a:off x="4167739" y="2269918"/>
              <a:ext cx="0" cy="6236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8133050" y="2344262"/>
              <a:ext cx="0" cy="29498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4256584" y="2564904"/>
              <a:ext cx="3865580" cy="1"/>
            </a:xfrm>
            <a:prstGeom prst="line">
              <a:avLst/>
            </a:prstGeom>
            <a:ln w="1905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5640117" y="2269918"/>
              <a:ext cx="10214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1000mm</a:t>
              </a:r>
              <a:endParaRPr lang="zh-CN" altLang="en-US" dirty="0"/>
            </a:p>
          </p:txBody>
        </p:sp>
        <p:cxnSp>
          <p:nvCxnSpPr>
            <p:cNvPr id="15" name="直接箭头连接符 14"/>
            <p:cNvCxnSpPr/>
            <p:nvPr/>
          </p:nvCxnSpPr>
          <p:spPr>
            <a:xfrm flipH="1">
              <a:off x="4234812" y="1284514"/>
              <a:ext cx="184788" cy="1527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4306855" y="1013747"/>
              <a:ext cx="4072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50</a:t>
              </a:r>
              <a:r>
                <a:rPr lang="el-GR" altLang="zh-CN" dirty="0" smtClean="0"/>
                <a:t>Ω</a:t>
              </a:r>
              <a:r>
                <a:rPr lang="en-US" altLang="zh-CN" dirty="0" smtClean="0"/>
                <a:t> co-axis feedthrough</a:t>
              </a:r>
              <a:r>
                <a:rPr lang="zh-CN" altLang="en-US" dirty="0" smtClean="0"/>
                <a:t>，</a:t>
              </a:r>
              <a:r>
                <a:rPr lang="en-US" altLang="zh-CN" dirty="0" smtClean="0"/>
                <a:t>d/D=7/16mm</a:t>
              </a:r>
              <a:endParaRPr lang="zh-CN" altLang="en-US" dirty="0"/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4234812" y="2299528"/>
              <a:ext cx="0" cy="33972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188178" y="2269918"/>
              <a:ext cx="683" cy="67185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167036" y="2819043"/>
              <a:ext cx="4020439" cy="0"/>
            </a:xfrm>
            <a:prstGeom prst="line">
              <a:avLst/>
            </a:prstGeom>
            <a:ln w="1905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矩形 44"/>
            <p:cNvSpPr/>
            <p:nvPr/>
          </p:nvSpPr>
          <p:spPr>
            <a:xfrm>
              <a:off x="5645651" y="2535645"/>
              <a:ext cx="10214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/>
                <a:t>1010mm</a:t>
              </a:r>
              <a:endParaRPr lang="zh-CN" altLang="en-US" dirty="0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4388913" y="3131676"/>
            <a:ext cx="4217920" cy="3279725"/>
            <a:chOff x="4388913" y="3131676"/>
            <a:chExt cx="3495455" cy="3279725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88913" y="3158139"/>
              <a:ext cx="3495455" cy="3253262"/>
            </a:xfrm>
            <a:prstGeom prst="rect">
              <a:avLst/>
            </a:prstGeom>
          </p:spPr>
        </p:pic>
        <p:sp>
          <p:nvSpPr>
            <p:cNvPr id="51" name="矩形 50"/>
            <p:cNvSpPr/>
            <p:nvPr/>
          </p:nvSpPr>
          <p:spPr>
            <a:xfrm>
              <a:off x="5879630" y="3131676"/>
              <a:ext cx="564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/>
                <a:t>TDR</a:t>
              </a:r>
              <a:endParaRPr lang="zh-CN" altLang="en-US" dirty="0"/>
            </a:p>
          </p:txBody>
        </p:sp>
      </p:grpSp>
      <p:sp>
        <p:nvSpPr>
          <p:cNvPr id="57" name="椭圆 56"/>
          <p:cNvSpPr/>
          <p:nvPr/>
        </p:nvSpPr>
        <p:spPr>
          <a:xfrm>
            <a:off x="6948264" y="1574370"/>
            <a:ext cx="255095" cy="27663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4" name="组合 103"/>
          <p:cNvGrpSpPr/>
          <p:nvPr/>
        </p:nvGrpSpPr>
        <p:grpSpPr>
          <a:xfrm>
            <a:off x="7297364" y="1009492"/>
            <a:ext cx="1480323" cy="1723755"/>
            <a:chOff x="7297364" y="1009492"/>
            <a:chExt cx="1480323" cy="1723755"/>
          </a:xfrm>
        </p:grpSpPr>
        <p:sp>
          <p:nvSpPr>
            <p:cNvPr id="52" name="矩形 51"/>
            <p:cNvSpPr/>
            <p:nvPr/>
          </p:nvSpPr>
          <p:spPr>
            <a:xfrm>
              <a:off x="7478173" y="2143776"/>
              <a:ext cx="1081304" cy="8340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 flipH="1">
              <a:off x="8144111" y="1484784"/>
              <a:ext cx="215737" cy="655855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/>
            <p:cNvCxnSpPr/>
            <p:nvPr/>
          </p:nvCxnSpPr>
          <p:spPr>
            <a:xfrm flipH="1">
              <a:off x="8261649" y="2234711"/>
              <a:ext cx="2739" cy="48373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H="1">
              <a:off x="8559477" y="2227182"/>
              <a:ext cx="3402" cy="47645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V="1">
              <a:off x="8253826" y="2548581"/>
              <a:ext cx="312256" cy="1"/>
            </a:xfrm>
            <a:prstGeom prst="line">
              <a:avLst/>
            </a:prstGeom>
            <a:ln w="1905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矩形 80"/>
            <p:cNvSpPr/>
            <p:nvPr/>
          </p:nvSpPr>
          <p:spPr>
            <a:xfrm>
              <a:off x="7590570" y="2363915"/>
              <a:ext cx="6703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/>
                <a:t>8mm</a:t>
              </a:r>
              <a:endParaRPr lang="zh-CN" altLang="en-US" dirty="0"/>
            </a:p>
          </p:txBody>
        </p:sp>
        <p:sp>
          <p:nvSpPr>
            <p:cNvPr id="82" name="矩形 81"/>
            <p:cNvSpPr/>
            <p:nvPr/>
          </p:nvSpPr>
          <p:spPr>
            <a:xfrm>
              <a:off x="8009334" y="1533567"/>
              <a:ext cx="484740" cy="387443"/>
            </a:xfrm>
            <a:prstGeom prst="rect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3" name="直接连接符 82"/>
            <p:cNvCxnSpPr/>
            <p:nvPr/>
          </p:nvCxnSpPr>
          <p:spPr>
            <a:xfrm flipH="1">
              <a:off x="8152629" y="1334151"/>
              <a:ext cx="1888" cy="16076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H="1">
              <a:off x="8354513" y="1318625"/>
              <a:ext cx="1153" cy="18284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V="1">
              <a:off x="8153400" y="1407913"/>
              <a:ext cx="226335" cy="4863"/>
            </a:xfrm>
            <a:prstGeom prst="line">
              <a:avLst/>
            </a:prstGeom>
            <a:ln w="1905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矩形 90"/>
            <p:cNvSpPr/>
            <p:nvPr/>
          </p:nvSpPr>
          <p:spPr>
            <a:xfrm>
              <a:off x="7936457" y="1009492"/>
              <a:ext cx="6703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7</a:t>
              </a:r>
              <a:r>
                <a:rPr lang="en-US" altLang="zh-CN" dirty="0" smtClean="0"/>
                <a:t>mm</a:t>
              </a:r>
              <a:endParaRPr lang="zh-CN" altLang="en-US" dirty="0"/>
            </a:p>
          </p:txBody>
        </p:sp>
        <p:cxnSp>
          <p:nvCxnSpPr>
            <p:cNvPr id="92" name="直接连接符 91"/>
            <p:cNvCxnSpPr/>
            <p:nvPr/>
          </p:nvCxnSpPr>
          <p:spPr>
            <a:xfrm flipH="1">
              <a:off x="8012415" y="1259066"/>
              <a:ext cx="4474" cy="28985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H="1">
              <a:off x="8490031" y="1272545"/>
              <a:ext cx="4474" cy="28985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V="1">
              <a:off x="7788261" y="1412610"/>
              <a:ext cx="226335" cy="4863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H="1">
              <a:off x="8497007" y="1416694"/>
              <a:ext cx="280680" cy="779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矩形 102"/>
            <p:cNvSpPr/>
            <p:nvPr/>
          </p:nvSpPr>
          <p:spPr>
            <a:xfrm>
              <a:off x="7297364" y="1310252"/>
              <a:ext cx="78739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/>
                <a:t>16mm</a:t>
              </a:r>
              <a:endParaRPr lang="zh-CN" altLang="en-US" dirty="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73072" y="3137874"/>
            <a:ext cx="3522864" cy="3273527"/>
            <a:chOff x="251520" y="3137874"/>
            <a:chExt cx="3522864" cy="3273527"/>
          </a:xfrm>
        </p:grpSpPr>
        <p:grpSp>
          <p:nvGrpSpPr>
            <p:cNvPr id="106" name="组合 105"/>
            <p:cNvGrpSpPr/>
            <p:nvPr/>
          </p:nvGrpSpPr>
          <p:grpSpPr>
            <a:xfrm>
              <a:off x="251520" y="3137874"/>
              <a:ext cx="3456384" cy="3273527"/>
              <a:chOff x="683568" y="3137874"/>
              <a:chExt cx="2708258" cy="3273527"/>
            </a:xfrm>
          </p:grpSpPr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3568" y="3137874"/>
                <a:ext cx="2708258" cy="1628880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3568" y="4786446"/>
                <a:ext cx="2708258" cy="1624955"/>
              </a:xfrm>
              <a:prstGeom prst="rect">
                <a:avLst/>
              </a:prstGeom>
            </p:spPr>
          </p:pic>
          <p:sp>
            <p:nvSpPr>
              <p:cNvPr id="47" name="矩形 46"/>
              <p:cNvSpPr/>
              <p:nvPr/>
            </p:nvSpPr>
            <p:spPr>
              <a:xfrm>
                <a:off x="1512811" y="3140968"/>
                <a:ext cx="13479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/>
                  <a:t>S-parameter</a:t>
                </a:r>
                <a:endParaRPr lang="zh-CN" altLang="en-US" dirty="0"/>
              </a:p>
            </p:txBody>
          </p:sp>
        </p:grpSp>
        <p:sp>
          <p:nvSpPr>
            <p:cNvPr id="109" name="文本框 108"/>
            <p:cNvSpPr txBox="1"/>
            <p:nvPr/>
          </p:nvSpPr>
          <p:spPr>
            <a:xfrm>
              <a:off x="827584" y="5877272"/>
              <a:ext cx="294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Pulse bandwidth</a:t>
              </a:r>
              <a:r>
                <a:rPr lang="zh-CN" altLang="en-US" dirty="0" smtClean="0"/>
                <a:t>：</a:t>
              </a:r>
              <a:r>
                <a:rPr lang="en-US" altLang="zh-CN" dirty="0" smtClean="0"/>
                <a:t>300MHz</a:t>
              </a:r>
              <a:endParaRPr lang="zh-CN" altLang="en-US" dirty="0"/>
            </a:p>
          </p:txBody>
        </p:sp>
      </p:grpSp>
      <p:cxnSp>
        <p:nvCxnSpPr>
          <p:cNvPr id="111" name="直接箭头连接符 110"/>
          <p:cNvCxnSpPr/>
          <p:nvPr/>
        </p:nvCxnSpPr>
        <p:spPr>
          <a:xfrm flipH="1" flipV="1">
            <a:off x="5058504" y="3789673"/>
            <a:ext cx="720080" cy="328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文本框 112"/>
          <p:cNvSpPr txBox="1"/>
          <p:nvPr/>
        </p:nvSpPr>
        <p:spPr>
          <a:xfrm>
            <a:off x="5220072" y="4027136"/>
            <a:ext cx="3276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Impedance mismatching</a:t>
            </a:r>
          </a:p>
          <a:p>
            <a:pPr algn="ctr"/>
            <a:r>
              <a:rPr lang="zh-CN" altLang="en-US" dirty="0" smtClean="0"/>
              <a:t>（</a:t>
            </a:r>
            <a:r>
              <a:rPr lang="en-US" altLang="zh-CN" dirty="0" smtClean="0"/>
              <a:t>from feedthrough </a:t>
            </a:r>
            <a:r>
              <a:rPr lang="zh-CN" altLang="en-US" dirty="0" smtClean="0"/>
              <a:t> </a:t>
            </a:r>
            <a:r>
              <a:rPr lang="en-US" altLang="zh-CN" dirty="0" smtClean="0"/>
              <a:t>to blade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89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961" y="3222197"/>
            <a:ext cx="3759330" cy="290721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1130884"/>
            <a:ext cx="8424936" cy="1368929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Field uniformity: ~</a:t>
            </a:r>
            <a:r>
              <a:rPr lang="en-US" altLang="zh-CN" dirty="0"/>
              <a:t>0.52</a:t>
            </a:r>
            <a:r>
              <a:rPr lang="en-US" altLang="zh-CN" dirty="0" smtClean="0"/>
              <a:t>% in x</a:t>
            </a:r>
            <a:r>
              <a:rPr lang="en-US" altLang="zh-CN" dirty="0"/>
              <a:t>=(-6, 6) mm, </a:t>
            </a:r>
            <a:r>
              <a:rPr lang="en-US" altLang="zh-CN" dirty="0" smtClean="0"/>
              <a:t>~</a:t>
            </a:r>
            <a:r>
              <a:rPr lang="en-US" altLang="zh-CN" dirty="0"/>
              <a:t>1.35</a:t>
            </a:r>
            <a:r>
              <a:rPr lang="en-US" altLang="zh-CN" dirty="0" smtClean="0"/>
              <a:t>% in y</a:t>
            </a:r>
            <a:r>
              <a:rPr lang="en-US" altLang="zh-CN" dirty="0"/>
              <a:t>=(-11.3, 11.3) </a:t>
            </a:r>
            <a:endParaRPr lang="en-US" altLang="zh-CN" dirty="0" smtClean="0"/>
          </a:p>
          <a:p>
            <a:r>
              <a:rPr lang="en-US" altLang="zh-CN" dirty="0" err="1" smtClean="0"/>
              <a:t>Emax</a:t>
            </a:r>
            <a:r>
              <a:rPr lang="en-US" altLang="zh-CN" dirty="0" smtClean="0"/>
              <a:t>=9MV/m</a:t>
            </a:r>
            <a:r>
              <a:rPr lang="zh-CN" altLang="en-US" dirty="0" smtClean="0"/>
              <a:t> </a:t>
            </a:r>
            <a:r>
              <a:rPr lang="en-US" altLang="zh-CN" dirty="0" smtClean="0"/>
              <a:t>@ excited pulse peak=</a:t>
            </a:r>
            <a:r>
              <a:rPr lang="en-US" altLang="zh-CN" dirty="0" smtClean="0">
                <a:sym typeface="Symbol" panose="05050102010706020507" pitchFamily="18" charset="2"/>
              </a:rPr>
              <a:t></a:t>
            </a:r>
            <a:r>
              <a:rPr lang="en-US" altLang="zh-CN" dirty="0" smtClean="0"/>
              <a:t>15kV</a:t>
            </a: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3D simulations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6872273" y="4607974"/>
            <a:ext cx="327259" cy="32725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020" y="3068193"/>
            <a:ext cx="2891497" cy="307956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127902" y="3693992"/>
            <a:ext cx="1512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/>
              <a:t>Emax</a:t>
            </a:r>
            <a:r>
              <a:rPr lang="en-US" altLang="zh-CN" dirty="0" smtClean="0"/>
              <a:t>=9MV/m</a:t>
            </a:r>
            <a:endParaRPr lang="zh-CN" altLang="en-US" dirty="0"/>
          </a:p>
        </p:txBody>
      </p:sp>
      <p:cxnSp>
        <p:nvCxnSpPr>
          <p:cNvPr id="10" name="直接箭头连接符 9"/>
          <p:cNvCxnSpPr>
            <a:endCxn id="6" idx="0"/>
          </p:cNvCxnSpPr>
          <p:nvPr/>
        </p:nvCxnSpPr>
        <p:spPr>
          <a:xfrm>
            <a:off x="6804248" y="4063324"/>
            <a:ext cx="231655" cy="5446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601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Strip-line kicker </a:t>
            </a:r>
            <a:r>
              <a:rPr lang="en-US" altLang="zh-CN" sz="3600" dirty="0"/>
              <a:t>engineer design</a:t>
            </a:r>
            <a:endParaRPr lang="zh-CN" altLang="en-US" sz="36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0232" y="4869160"/>
            <a:ext cx="1781930" cy="14887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4749689"/>
            <a:ext cx="5737787" cy="176721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1170614"/>
            <a:ext cx="6177118" cy="373427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14" y="986441"/>
            <a:ext cx="2955074" cy="1962232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5112328" y="1854893"/>
            <a:ext cx="334031" cy="2253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923928" y="1844824"/>
            <a:ext cx="118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3857319" y="1624307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Outer body (316L)</a:t>
            </a:r>
            <a:endParaRPr lang="zh-CN" altLang="en-US" sz="1200" dirty="0"/>
          </a:p>
        </p:txBody>
      </p:sp>
      <p:sp>
        <p:nvSpPr>
          <p:cNvPr id="21" name="文本框 20"/>
          <p:cNvSpPr txBox="1"/>
          <p:nvPr/>
        </p:nvSpPr>
        <p:spPr>
          <a:xfrm>
            <a:off x="2537639" y="2174602"/>
            <a:ext cx="1268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HV feedthrough</a:t>
            </a:r>
            <a:endParaRPr lang="zh-CN" altLang="en-US" sz="1200" dirty="0"/>
          </a:p>
        </p:txBody>
      </p:sp>
      <p:cxnSp>
        <p:nvCxnSpPr>
          <p:cNvPr id="22" name="直接连接符 21"/>
          <p:cNvCxnSpPr/>
          <p:nvPr/>
        </p:nvCxnSpPr>
        <p:spPr>
          <a:xfrm>
            <a:off x="3756912" y="2398612"/>
            <a:ext cx="334031" cy="2253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2577838" y="2410625"/>
            <a:ext cx="118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154434" y="3510404"/>
            <a:ext cx="781825" cy="5666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936259" y="4077072"/>
            <a:ext cx="118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5911288" y="3800073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electrodes(FOC)</a:t>
            </a:r>
            <a:endParaRPr lang="zh-CN" altLang="en-US" sz="1200" dirty="0"/>
          </a:p>
        </p:txBody>
      </p:sp>
      <p:sp>
        <p:nvSpPr>
          <p:cNvPr id="16" name="文本框 15"/>
          <p:cNvSpPr txBox="1"/>
          <p:nvPr/>
        </p:nvSpPr>
        <p:spPr>
          <a:xfrm>
            <a:off x="4745279" y="6462058"/>
            <a:ext cx="3954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u="sng" dirty="0" smtClean="0">
                <a:solidFill>
                  <a:schemeClr val="bg1"/>
                </a:solidFill>
              </a:rPr>
              <a:t>Contributed By </a:t>
            </a:r>
            <a:r>
              <a:rPr lang="en-US" altLang="zh-CN" u="sng" dirty="0" err="1" smtClean="0">
                <a:solidFill>
                  <a:schemeClr val="bg1"/>
                </a:solidFill>
              </a:rPr>
              <a:t>Lihua</a:t>
            </a:r>
            <a:r>
              <a:rPr lang="en-US" altLang="zh-CN" u="sng" dirty="0" smtClean="0">
                <a:solidFill>
                  <a:schemeClr val="bg1"/>
                </a:solidFill>
              </a:rPr>
              <a:t> </a:t>
            </a:r>
            <a:r>
              <a:rPr lang="en-US" altLang="zh-CN" u="sng" dirty="0" err="1" smtClean="0">
                <a:solidFill>
                  <a:schemeClr val="bg1"/>
                </a:solidFill>
              </a:rPr>
              <a:t>Huo,Lei</a:t>
            </a:r>
            <a:r>
              <a:rPr lang="en-US" altLang="zh-CN" u="sng" dirty="0" smtClean="0">
                <a:solidFill>
                  <a:schemeClr val="bg1"/>
                </a:solidFill>
              </a:rPr>
              <a:t> Wang</a:t>
            </a:r>
            <a:endParaRPr lang="zh-CN" altLang="en-US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3079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图片 5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719" y="3141681"/>
            <a:ext cx="4244168" cy="1675051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42976" y="105352"/>
            <a:ext cx="7886700" cy="663575"/>
          </a:xfrm>
        </p:spPr>
        <p:txBody>
          <a:bodyPr/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50ns-fast </a:t>
            </a:r>
            <a:r>
              <a:rPr lang="en-US" altLang="zh-CN" dirty="0" err="1" smtClean="0">
                <a:latin typeface="Times New Roman" pitchFamily="18" charset="0"/>
                <a:cs typeface="Times New Roman" pitchFamily="18" charset="0"/>
              </a:rPr>
              <a:t>puler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design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09093" y="1052957"/>
            <a:ext cx="4176464" cy="1238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 smtClean="0"/>
              <a:t>Scheme: </a:t>
            </a:r>
            <a:r>
              <a:rPr lang="en-US" altLang="zh-CN" dirty="0" err="1" smtClean="0"/>
              <a:t>pulser</a:t>
            </a:r>
            <a:r>
              <a:rPr lang="en-US" altLang="zh-CN" dirty="0" smtClean="0"/>
              <a:t> </a:t>
            </a:r>
            <a:r>
              <a:rPr lang="en-US" altLang="zh-CN" dirty="0"/>
              <a:t>based on DSRDs driven by  </a:t>
            </a:r>
            <a:r>
              <a:rPr lang="en-US" altLang="zh-CN" dirty="0" smtClean="0"/>
              <a:t>6-stage </a:t>
            </a:r>
            <a:r>
              <a:rPr lang="en-US" altLang="zh-CN" dirty="0"/>
              <a:t>inductive adder; </a:t>
            </a:r>
            <a:endParaRPr lang="en-US" altLang="zh-CN" dirty="0" smtClean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/>
              <a:t>The similar hardware was developed in HEPS-TF </a:t>
            </a:r>
            <a:r>
              <a:rPr lang="en-US" altLang="zh-CN" dirty="0" smtClean="0"/>
              <a:t>project.</a:t>
            </a:r>
            <a:endParaRPr lang="en-US" altLang="zh-CN" dirty="0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2761"/>
          <a:stretch/>
        </p:blipFill>
        <p:spPr bwMode="auto">
          <a:xfrm>
            <a:off x="4421451" y="3315062"/>
            <a:ext cx="1446693" cy="28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6" name="组合 45"/>
          <p:cNvGrpSpPr/>
          <p:nvPr/>
        </p:nvGrpSpPr>
        <p:grpSpPr>
          <a:xfrm>
            <a:off x="5913698" y="3451230"/>
            <a:ext cx="3122798" cy="2786082"/>
            <a:chOff x="5429256" y="980728"/>
            <a:chExt cx="3122798" cy="2786082"/>
          </a:xfrm>
        </p:grpSpPr>
        <p:grpSp>
          <p:nvGrpSpPr>
            <p:cNvPr id="47" name="组合 46"/>
            <p:cNvGrpSpPr/>
            <p:nvPr/>
          </p:nvGrpSpPr>
          <p:grpSpPr>
            <a:xfrm>
              <a:off x="5429256" y="980728"/>
              <a:ext cx="3122798" cy="2786082"/>
              <a:chOff x="5429256" y="3643314"/>
              <a:chExt cx="3122798" cy="2786082"/>
            </a:xfrm>
          </p:grpSpPr>
          <p:grpSp>
            <p:nvGrpSpPr>
              <p:cNvPr id="49" name="组合 43"/>
              <p:cNvGrpSpPr/>
              <p:nvPr/>
            </p:nvGrpSpPr>
            <p:grpSpPr>
              <a:xfrm>
                <a:off x="5429256" y="3643314"/>
                <a:ext cx="3122798" cy="2786082"/>
                <a:chOff x="5143504" y="3286124"/>
                <a:chExt cx="3286148" cy="3122372"/>
              </a:xfrm>
            </p:grpSpPr>
            <p:pic>
              <p:nvPicPr>
                <p:cNvPr id="56" name="图片 55" descr="I:\BAPS\fastpulser\DSRD\第二版电路实验\180628_084410_1.png"/>
                <p:cNvPicPr/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43504" y="3286124"/>
                  <a:ext cx="3286148" cy="31223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7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00958" y="4857760"/>
                  <a:ext cx="714380" cy="6435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cxnSp>
            <p:nvCxnSpPr>
              <p:cNvPr id="50" name="直接连接符 49"/>
              <p:cNvCxnSpPr/>
              <p:nvPr/>
            </p:nvCxnSpPr>
            <p:spPr>
              <a:xfrm rot="5400000">
                <a:off x="5684227" y="4942167"/>
                <a:ext cx="157793" cy="12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5400000">
                <a:off x="5984041" y="4945674"/>
                <a:ext cx="157793" cy="12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矩形 51"/>
              <p:cNvSpPr/>
              <p:nvPr/>
            </p:nvSpPr>
            <p:spPr>
              <a:xfrm>
                <a:off x="5723634" y="4694472"/>
                <a:ext cx="38985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4ns</a:t>
                </a:r>
                <a:endParaRPr lang="zh-CN" altLang="en-US" sz="1000" dirty="0"/>
              </a:p>
            </p:txBody>
          </p:sp>
          <p:cxnSp>
            <p:nvCxnSpPr>
              <p:cNvPr id="53" name="直接箭头连接符 52"/>
              <p:cNvCxnSpPr/>
              <p:nvPr/>
            </p:nvCxnSpPr>
            <p:spPr>
              <a:xfrm>
                <a:off x="5532546" y="4955076"/>
                <a:ext cx="228672" cy="116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箭头连接符 53"/>
              <p:cNvCxnSpPr/>
              <p:nvPr/>
            </p:nvCxnSpPr>
            <p:spPr>
              <a:xfrm rot="10800000">
                <a:off x="6063572" y="4955076"/>
                <a:ext cx="228672" cy="116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矩形 54"/>
              <p:cNvSpPr/>
              <p:nvPr/>
            </p:nvSpPr>
            <p:spPr>
              <a:xfrm>
                <a:off x="5443627" y="5008816"/>
                <a:ext cx="1776876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V=17kV, </a:t>
                </a:r>
              </a:p>
              <a:p>
                <a:r>
                  <a:rPr lang="en-US" altLang="zh-CN" sz="1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FWHM=5ns,</a:t>
                </a:r>
              </a:p>
              <a:p>
                <a:r>
                  <a:rPr lang="en-US" altLang="zh-CN" sz="10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altLang="zh-CN" sz="1000" baseline="-250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altLang="zh-CN" sz="1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(10-90%)&lt;2.6ns,</a:t>
                </a:r>
              </a:p>
              <a:p>
                <a:r>
                  <a:rPr lang="en-US" altLang="zh-CN" sz="10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altLang="zh-CN" sz="1000" baseline="-250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altLang="zh-CN" sz="1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(90-10%)&lt;3.2ns,</a:t>
                </a:r>
              </a:p>
              <a:p>
                <a:r>
                  <a:rPr lang="en-US" altLang="zh-CN" sz="1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Bottom width</a:t>
                </a:r>
                <a:r>
                  <a:rPr lang="en-US" altLang="zh-CN" sz="1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altLang="zh-CN" sz="1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3%-3%)&lt;10ns</a:t>
                </a:r>
                <a:endParaRPr lang="zh-CN" altLang="en-US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8" name="TextBox 38"/>
            <p:cNvSpPr txBox="1"/>
            <p:nvPr/>
          </p:nvSpPr>
          <p:spPr>
            <a:xfrm>
              <a:off x="5429256" y="1052166"/>
              <a:ext cx="9286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F0000"/>
                  </a:solidFill>
                </a:rPr>
                <a:t>PFL=0.3m</a:t>
              </a:r>
              <a:endParaRPr lang="zh-CN" altLang="en-US" sz="1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3" name="图片 42" descr="IMG_20150423_182554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314989">
            <a:off x="1442957" y="2738919"/>
            <a:ext cx="1453251" cy="8073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A0A5AB"/>
              </a:clrFrom>
              <a:clrTo>
                <a:srgbClr val="A0A5AB">
                  <a:alpha val="0"/>
                </a:srgbClr>
              </a:clrTo>
            </a:clrChange>
            <a:lum bright="3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6607" y="4489476"/>
            <a:ext cx="2210190" cy="187668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1" name="组合 60"/>
          <p:cNvGrpSpPr/>
          <p:nvPr/>
        </p:nvGrpSpPr>
        <p:grpSpPr>
          <a:xfrm>
            <a:off x="4420925" y="1088910"/>
            <a:ext cx="4572384" cy="1906168"/>
            <a:chOff x="3818418" y="3009732"/>
            <a:chExt cx="8328248" cy="3950183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18418" y="3009732"/>
              <a:ext cx="8328248" cy="3950183"/>
            </a:xfrm>
            <a:prstGeom prst="rect">
              <a:avLst/>
            </a:prstGeom>
          </p:spPr>
        </p:pic>
        <p:sp>
          <p:nvSpPr>
            <p:cNvPr id="63" name="TextBox 17"/>
            <p:cNvSpPr txBox="1"/>
            <p:nvPr/>
          </p:nvSpPr>
          <p:spPr>
            <a:xfrm>
              <a:off x="4213941" y="6075807"/>
              <a:ext cx="7244867" cy="608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FF0000"/>
                  </a:solidFill>
                </a:rPr>
                <a:t>DSRDs  circuit with 6-stage inductive adder dri</a:t>
              </a:r>
              <a:r>
                <a:rPr lang="en-US" altLang="zh-CN" sz="1200" b="1" dirty="0">
                  <a:solidFill>
                    <a:srgbClr val="FF0000"/>
                  </a:solidFill>
                </a:rPr>
                <a:t>ve</a:t>
              </a:r>
              <a:r>
                <a:rPr lang="en-US" altLang="zh-CN" sz="1200" dirty="0">
                  <a:solidFill>
                    <a:srgbClr val="FF0000"/>
                  </a:solidFill>
                </a:rPr>
                <a:t>n  </a:t>
              </a:r>
              <a:endParaRPr lang="zh-CN" alt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3510458" y="6192554"/>
            <a:ext cx="56355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i="1" u="sng" dirty="0" smtClean="0">
                <a:solidFill>
                  <a:schemeClr val="accent3"/>
                </a:solidFill>
              </a:rPr>
              <a:t>J.H. Chen</a:t>
            </a:r>
            <a:r>
              <a:rPr lang="en-US" altLang="zh-CN" sz="1000" i="1" u="sng" dirty="0">
                <a:solidFill>
                  <a:schemeClr val="accent3"/>
                </a:solidFill>
              </a:rPr>
              <a:t>, Strip-line kicker and fast </a:t>
            </a:r>
            <a:r>
              <a:rPr lang="en-US" altLang="zh-CN" sz="1000" i="1" u="sng" dirty="0" err="1">
                <a:solidFill>
                  <a:schemeClr val="accent3"/>
                </a:solidFill>
              </a:rPr>
              <a:t>pulser</a:t>
            </a:r>
            <a:r>
              <a:rPr lang="en-US" altLang="zh-CN" sz="1000" i="1" u="sng" dirty="0">
                <a:solidFill>
                  <a:schemeClr val="accent3"/>
                </a:solidFill>
              </a:rPr>
              <a:t> R&amp;D for the HEPS on-axis injection system, </a:t>
            </a:r>
            <a:r>
              <a:rPr lang="en-US" altLang="zh-CN" sz="1000" i="1" u="sng" dirty="0" smtClean="0">
                <a:solidFill>
                  <a:schemeClr val="accent3"/>
                </a:solidFill>
              </a:rPr>
              <a:t>NIMA 920(2019)1-6</a:t>
            </a:r>
            <a:endParaRPr lang="zh-CN" altLang="en-US" sz="1000" i="1" u="sng" dirty="0">
              <a:solidFill>
                <a:schemeClr val="accent3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4394" y="2463405"/>
            <a:ext cx="264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Drift Step </a:t>
            </a:r>
            <a:r>
              <a:rPr lang="en-US" altLang="zh-CN" dirty="0">
                <a:solidFill>
                  <a:srgbClr val="0000FF"/>
                </a:solidFill>
              </a:rPr>
              <a:t>R</a:t>
            </a:r>
            <a:r>
              <a:rPr lang="en-US" altLang="zh-CN" dirty="0" smtClean="0">
                <a:solidFill>
                  <a:srgbClr val="0000FF"/>
                </a:solidFill>
              </a:rPr>
              <a:t>ecovery </a:t>
            </a:r>
            <a:r>
              <a:rPr lang="en-US" altLang="zh-CN" dirty="0">
                <a:solidFill>
                  <a:srgbClr val="0000FF"/>
                </a:solidFill>
              </a:rPr>
              <a:t>D</a:t>
            </a:r>
            <a:r>
              <a:rPr lang="en-US" altLang="zh-CN" dirty="0" smtClean="0">
                <a:solidFill>
                  <a:srgbClr val="0000FF"/>
                </a:solidFill>
              </a:rPr>
              <a:t>iode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" name="上箭头 4"/>
          <p:cNvSpPr/>
          <p:nvPr/>
        </p:nvSpPr>
        <p:spPr>
          <a:xfrm>
            <a:off x="2081340" y="3423254"/>
            <a:ext cx="231970" cy="20411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上箭头 64"/>
          <p:cNvSpPr/>
          <p:nvPr/>
        </p:nvSpPr>
        <p:spPr>
          <a:xfrm rot="7063287">
            <a:off x="1280620" y="4346369"/>
            <a:ext cx="256895" cy="2790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38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>
          <a:xfrm>
            <a:off x="0" y="1329892"/>
            <a:ext cx="7308304" cy="1912071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BST HE Ext. </a:t>
            </a:r>
            <a:r>
              <a:rPr lang="en-US" altLang="zh-CN" dirty="0" smtClean="0"/>
              <a:t>systems </a:t>
            </a:r>
            <a:r>
              <a:rPr lang="en-US" altLang="zh-CN" dirty="0" smtClean="0"/>
              <a:t>hardware design towards TDR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339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/>
              <a:t>BST-HE-Ext. </a:t>
            </a:r>
            <a:r>
              <a:rPr lang="en-US" altLang="zh-CN" sz="2800" dirty="0"/>
              <a:t>for CR off-axis injection</a:t>
            </a:r>
            <a:endParaRPr lang="zh-CN" altLang="en-US" sz="2800" dirty="0"/>
          </a:p>
        </p:txBody>
      </p:sp>
      <p:grpSp>
        <p:nvGrpSpPr>
          <p:cNvPr id="289" name="组合 288"/>
          <p:cNvGrpSpPr/>
          <p:nvPr/>
        </p:nvGrpSpPr>
        <p:grpSpPr>
          <a:xfrm>
            <a:off x="6130744" y="949788"/>
            <a:ext cx="2948841" cy="1687124"/>
            <a:chOff x="5894207" y="141740"/>
            <a:chExt cx="2948841" cy="1687124"/>
          </a:xfrm>
        </p:grpSpPr>
        <p:pic>
          <p:nvPicPr>
            <p:cNvPr id="290" name="图片 28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94207" y="141740"/>
              <a:ext cx="2948841" cy="1687124"/>
            </a:xfrm>
            <a:prstGeom prst="rect">
              <a:avLst/>
            </a:prstGeom>
          </p:spPr>
        </p:pic>
        <p:sp>
          <p:nvSpPr>
            <p:cNvPr id="291" name="椭圆 290"/>
            <p:cNvSpPr/>
            <p:nvPr/>
          </p:nvSpPr>
          <p:spPr>
            <a:xfrm>
              <a:off x="6444207" y="304407"/>
              <a:ext cx="333083" cy="51639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2" name="椭圆 291"/>
          <p:cNvSpPr/>
          <p:nvPr/>
        </p:nvSpPr>
        <p:spPr>
          <a:xfrm>
            <a:off x="8277851" y="1134583"/>
            <a:ext cx="333083" cy="5163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" name="内容占位符 1"/>
          <p:cNvSpPr>
            <a:spLocks noGrp="1"/>
          </p:cNvSpPr>
          <p:nvPr>
            <p:ph idx="1"/>
          </p:nvPr>
        </p:nvSpPr>
        <p:spPr>
          <a:xfrm>
            <a:off x="397588" y="1095002"/>
            <a:ext cx="5700334" cy="564502"/>
          </a:xfrm>
        </p:spPr>
        <p:txBody>
          <a:bodyPr>
            <a:normAutofit fontScale="92500"/>
          </a:bodyPr>
          <a:lstStyle/>
          <a:p>
            <a:r>
              <a:rPr lang="en-US" altLang="zh-CN" sz="2400" dirty="0" smtClean="0"/>
              <a:t>Train by train or bunch-by-bunch extraction</a:t>
            </a:r>
            <a:endParaRPr lang="zh-CN" altLang="en-US" sz="2400" dirty="0"/>
          </a:p>
        </p:txBody>
      </p:sp>
      <p:sp>
        <p:nvSpPr>
          <p:cNvPr id="308" name="文本框 307"/>
          <p:cNvSpPr txBox="1"/>
          <p:nvPr/>
        </p:nvSpPr>
        <p:spPr>
          <a:xfrm>
            <a:off x="543999" y="1677590"/>
            <a:ext cx="50253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CN" sz="1600" b="1" u="sng" dirty="0" smtClean="0"/>
              <a:t>Kicker:</a:t>
            </a:r>
            <a:r>
              <a:rPr lang="en-US" altLang="zh-CN" sz="1600" u="sng" dirty="0" smtClean="0"/>
              <a:t> </a:t>
            </a:r>
            <a:r>
              <a:rPr lang="en-US" altLang="zh-CN" sz="1600" dirty="0" smtClean="0"/>
              <a:t>horizontal out-vacuum </a:t>
            </a:r>
            <a:r>
              <a:rPr lang="en-US" altLang="zh-CN" sz="1600" dirty="0"/>
              <a:t>delay-line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dipole kicker(coating ceramic vacuum chamber) driven by PFN-based solid-state </a:t>
            </a:r>
            <a:r>
              <a:rPr lang="en-US" altLang="zh-CN" sz="1600" dirty="0" err="1" smtClean="0"/>
              <a:t>pulser</a:t>
            </a:r>
            <a:endParaRPr lang="en-US" altLang="zh-CN" sz="1600" dirty="0"/>
          </a:p>
          <a:p>
            <a:pPr marL="342900" indent="-342900">
              <a:buFont typeface="+mj-lt"/>
              <a:buAutoNum type="arabicPeriod"/>
            </a:pPr>
            <a:r>
              <a:rPr lang="en-US" altLang="zh-CN" sz="1600" b="1" u="sng" dirty="0" smtClean="0"/>
              <a:t>Septa: </a:t>
            </a:r>
            <a:r>
              <a:rPr lang="en-US" altLang="zh-CN" sz="1600" dirty="0" smtClean="0"/>
              <a:t>vertical </a:t>
            </a:r>
            <a:r>
              <a:rPr lang="en-US" altLang="zh-CN" sz="1600" dirty="0" err="1" smtClean="0"/>
              <a:t>Lambertson</a:t>
            </a:r>
            <a:r>
              <a:rPr lang="en-US" altLang="zh-CN" sz="1600" dirty="0" smtClean="0"/>
              <a:t> magnet</a:t>
            </a:r>
          </a:p>
        </p:txBody>
      </p:sp>
      <p:grpSp>
        <p:nvGrpSpPr>
          <p:cNvPr id="309" name="组合 308"/>
          <p:cNvGrpSpPr/>
          <p:nvPr/>
        </p:nvGrpSpPr>
        <p:grpSpPr>
          <a:xfrm>
            <a:off x="2215427" y="5660995"/>
            <a:ext cx="1930190" cy="809405"/>
            <a:chOff x="6988165" y="5576467"/>
            <a:chExt cx="1930190" cy="809405"/>
          </a:xfrm>
        </p:grpSpPr>
        <p:grpSp>
          <p:nvGrpSpPr>
            <p:cNvPr id="310" name="组合 309"/>
            <p:cNvGrpSpPr/>
            <p:nvPr/>
          </p:nvGrpSpPr>
          <p:grpSpPr>
            <a:xfrm>
              <a:off x="7156472" y="5614471"/>
              <a:ext cx="1368152" cy="327547"/>
              <a:chOff x="6948264" y="5259984"/>
              <a:chExt cx="1810543" cy="728811"/>
            </a:xfrm>
          </p:grpSpPr>
          <p:cxnSp>
            <p:nvCxnSpPr>
              <p:cNvPr id="322" name="直接连接符 321"/>
              <p:cNvCxnSpPr/>
              <p:nvPr/>
            </p:nvCxnSpPr>
            <p:spPr>
              <a:xfrm flipV="1">
                <a:off x="7164288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直接连接符 322"/>
              <p:cNvCxnSpPr/>
              <p:nvPr/>
            </p:nvCxnSpPr>
            <p:spPr>
              <a:xfrm>
                <a:off x="7236296" y="5259984"/>
                <a:ext cx="122413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直接连接符 323"/>
              <p:cNvCxnSpPr/>
              <p:nvPr/>
            </p:nvCxnSpPr>
            <p:spPr>
              <a:xfrm flipH="1" flipV="1">
                <a:off x="8460432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直接连接符 324"/>
              <p:cNvCxnSpPr/>
              <p:nvPr/>
            </p:nvCxnSpPr>
            <p:spPr>
              <a:xfrm>
                <a:off x="6948264" y="5980064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直接连接符 325"/>
              <p:cNvCxnSpPr/>
              <p:nvPr/>
            </p:nvCxnSpPr>
            <p:spPr>
              <a:xfrm>
                <a:off x="8542783" y="5988795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1" name="直接连接符 310"/>
            <p:cNvCxnSpPr/>
            <p:nvPr/>
          </p:nvCxnSpPr>
          <p:spPr>
            <a:xfrm>
              <a:off x="7328387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接连接符 311"/>
            <p:cNvCxnSpPr/>
            <p:nvPr/>
          </p:nvCxnSpPr>
          <p:spPr>
            <a:xfrm>
              <a:off x="7403355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接箭头连接符 312"/>
            <p:cNvCxnSpPr/>
            <p:nvPr/>
          </p:nvCxnSpPr>
          <p:spPr>
            <a:xfrm>
              <a:off x="6988165" y="6010937"/>
              <a:ext cx="3402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接箭头连接符 313"/>
            <p:cNvCxnSpPr/>
            <p:nvPr/>
          </p:nvCxnSpPr>
          <p:spPr>
            <a:xfrm flipH="1">
              <a:off x="7413484" y="6005613"/>
              <a:ext cx="875892" cy="1432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5" name="文本框 314"/>
            <p:cNvSpPr txBox="1"/>
            <p:nvPr/>
          </p:nvSpPr>
          <p:spPr>
            <a:xfrm>
              <a:off x="7048194" y="6101257"/>
              <a:ext cx="620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200ns</a:t>
              </a:r>
              <a:endParaRPr lang="zh-CN" altLang="en-US" sz="1200" dirty="0"/>
            </a:p>
          </p:txBody>
        </p:sp>
        <p:cxnSp>
          <p:nvCxnSpPr>
            <p:cNvPr id="316" name="直接连接符 315"/>
            <p:cNvCxnSpPr/>
            <p:nvPr/>
          </p:nvCxnSpPr>
          <p:spPr>
            <a:xfrm>
              <a:off x="8282508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316"/>
            <p:cNvCxnSpPr/>
            <p:nvPr/>
          </p:nvCxnSpPr>
          <p:spPr>
            <a:xfrm>
              <a:off x="8354516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接箭头连接符 317"/>
            <p:cNvCxnSpPr/>
            <p:nvPr/>
          </p:nvCxnSpPr>
          <p:spPr>
            <a:xfrm flipH="1" flipV="1">
              <a:off x="8361384" y="6006492"/>
              <a:ext cx="470884" cy="1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9" name="文本框 318"/>
            <p:cNvSpPr txBox="1"/>
            <p:nvPr/>
          </p:nvSpPr>
          <p:spPr>
            <a:xfrm>
              <a:off x="7410223" y="5806204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40~2000ns</a:t>
              </a:r>
              <a:endParaRPr lang="zh-CN" altLang="en-US" sz="1200" dirty="0"/>
            </a:p>
          </p:txBody>
        </p:sp>
        <p:sp>
          <p:nvSpPr>
            <p:cNvPr id="320" name="文本框 319"/>
            <p:cNvSpPr txBox="1"/>
            <p:nvPr/>
          </p:nvSpPr>
          <p:spPr>
            <a:xfrm>
              <a:off x="8155509" y="6108873"/>
              <a:ext cx="620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200ns</a:t>
              </a:r>
              <a:endParaRPr lang="zh-CN" altLang="en-US" sz="1200" dirty="0"/>
            </a:p>
          </p:txBody>
        </p:sp>
        <p:sp>
          <p:nvSpPr>
            <p:cNvPr id="321" name="文本框 320"/>
            <p:cNvSpPr txBox="1"/>
            <p:nvPr/>
          </p:nvSpPr>
          <p:spPr>
            <a:xfrm>
              <a:off x="8298205" y="5576467"/>
              <a:ext cx="620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1kHz</a:t>
              </a:r>
              <a:endParaRPr lang="zh-CN" altLang="en-US" sz="1200" dirty="0"/>
            </a:p>
          </p:txBody>
        </p:sp>
      </p:grpSp>
      <p:grpSp>
        <p:nvGrpSpPr>
          <p:cNvPr id="327" name="组合 326"/>
          <p:cNvGrpSpPr/>
          <p:nvPr/>
        </p:nvGrpSpPr>
        <p:grpSpPr>
          <a:xfrm>
            <a:off x="7105276" y="3244615"/>
            <a:ext cx="1930190" cy="809405"/>
            <a:chOff x="6988165" y="5576467"/>
            <a:chExt cx="1930190" cy="809405"/>
          </a:xfrm>
        </p:grpSpPr>
        <p:grpSp>
          <p:nvGrpSpPr>
            <p:cNvPr id="328" name="组合 327"/>
            <p:cNvGrpSpPr/>
            <p:nvPr/>
          </p:nvGrpSpPr>
          <p:grpSpPr>
            <a:xfrm>
              <a:off x="7156472" y="5614471"/>
              <a:ext cx="1368152" cy="327547"/>
              <a:chOff x="6948264" y="5259984"/>
              <a:chExt cx="1810543" cy="728811"/>
            </a:xfrm>
          </p:grpSpPr>
          <p:cxnSp>
            <p:nvCxnSpPr>
              <p:cNvPr id="340" name="直接连接符 339"/>
              <p:cNvCxnSpPr/>
              <p:nvPr/>
            </p:nvCxnSpPr>
            <p:spPr>
              <a:xfrm flipV="1">
                <a:off x="7164288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直接连接符 340"/>
              <p:cNvCxnSpPr/>
              <p:nvPr/>
            </p:nvCxnSpPr>
            <p:spPr>
              <a:xfrm>
                <a:off x="7236296" y="5259984"/>
                <a:ext cx="122413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直接连接符 341"/>
              <p:cNvCxnSpPr/>
              <p:nvPr/>
            </p:nvCxnSpPr>
            <p:spPr>
              <a:xfrm flipH="1" flipV="1">
                <a:off x="8460432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直接连接符 342"/>
              <p:cNvCxnSpPr/>
              <p:nvPr/>
            </p:nvCxnSpPr>
            <p:spPr>
              <a:xfrm>
                <a:off x="6948264" y="5980064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直接连接符 343"/>
              <p:cNvCxnSpPr/>
              <p:nvPr/>
            </p:nvCxnSpPr>
            <p:spPr>
              <a:xfrm>
                <a:off x="8542783" y="5988795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9" name="直接连接符 328"/>
            <p:cNvCxnSpPr/>
            <p:nvPr/>
          </p:nvCxnSpPr>
          <p:spPr>
            <a:xfrm>
              <a:off x="7328387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接连接符 329"/>
            <p:cNvCxnSpPr/>
            <p:nvPr/>
          </p:nvCxnSpPr>
          <p:spPr>
            <a:xfrm>
              <a:off x="7403355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接箭头连接符 330"/>
            <p:cNvCxnSpPr/>
            <p:nvPr/>
          </p:nvCxnSpPr>
          <p:spPr>
            <a:xfrm>
              <a:off x="6988165" y="6010937"/>
              <a:ext cx="3402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接箭头连接符 331"/>
            <p:cNvCxnSpPr/>
            <p:nvPr/>
          </p:nvCxnSpPr>
          <p:spPr>
            <a:xfrm flipH="1">
              <a:off x="7413484" y="6005613"/>
              <a:ext cx="875892" cy="1432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文本框 332"/>
            <p:cNvSpPr txBox="1"/>
            <p:nvPr/>
          </p:nvSpPr>
          <p:spPr>
            <a:xfrm>
              <a:off x="7048194" y="6101257"/>
              <a:ext cx="620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200ns</a:t>
              </a:r>
              <a:endParaRPr lang="zh-CN" altLang="en-US" sz="1200" dirty="0"/>
            </a:p>
          </p:txBody>
        </p:sp>
        <p:cxnSp>
          <p:nvCxnSpPr>
            <p:cNvPr id="334" name="直接连接符 333"/>
            <p:cNvCxnSpPr/>
            <p:nvPr/>
          </p:nvCxnSpPr>
          <p:spPr>
            <a:xfrm>
              <a:off x="8282508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接连接符 334"/>
            <p:cNvCxnSpPr/>
            <p:nvPr/>
          </p:nvCxnSpPr>
          <p:spPr>
            <a:xfrm>
              <a:off x="8354516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接箭头连接符 335"/>
            <p:cNvCxnSpPr/>
            <p:nvPr/>
          </p:nvCxnSpPr>
          <p:spPr>
            <a:xfrm flipH="1" flipV="1">
              <a:off x="8361384" y="6006492"/>
              <a:ext cx="470884" cy="1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文本框 336"/>
            <p:cNvSpPr txBox="1"/>
            <p:nvPr/>
          </p:nvSpPr>
          <p:spPr>
            <a:xfrm>
              <a:off x="7410223" y="5806204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40~2000ns</a:t>
              </a:r>
              <a:endParaRPr lang="zh-CN" altLang="en-US" sz="1200" dirty="0"/>
            </a:p>
          </p:txBody>
        </p:sp>
        <p:sp>
          <p:nvSpPr>
            <p:cNvPr id="338" name="文本框 337"/>
            <p:cNvSpPr txBox="1"/>
            <p:nvPr/>
          </p:nvSpPr>
          <p:spPr>
            <a:xfrm>
              <a:off x="8155509" y="6108873"/>
              <a:ext cx="620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200ns</a:t>
              </a:r>
              <a:endParaRPr lang="zh-CN" altLang="en-US" sz="1200" dirty="0"/>
            </a:p>
          </p:txBody>
        </p:sp>
        <p:sp>
          <p:nvSpPr>
            <p:cNvPr id="339" name="文本框 338"/>
            <p:cNvSpPr txBox="1"/>
            <p:nvPr/>
          </p:nvSpPr>
          <p:spPr>
            <a:xfrm>
              <a:off x="8298205" y="5576467"/>
              <a:ext cx="620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1kHz</a:t>
              </a:r>
              <a:endParaRPr lang="zh-CN" altLang="en-US" sz="1200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19208" y="3284984"/>
            <a:ext cx="7137974" cy="2599103"/>
            <a:chOff x="319208" y="3284984"/>
            <a:chExt cx="7137974" cy="2599103"/>
          </a:xfrm>
        </p:grpSpPr>
        <p:sp>
          <p:nvSpPr>
            <p:cNvPr id="348" name="椭圆 347"/>
            <p:cNvSpPr/>
            <p:nvPr/>
          </p:nvSpPr>
          <p:spPr>
            <a:xfrm>
              <a:off x="2763829" y="4224917"/>
              <a:ext cx="98560" cy="5018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7" name="椭圆 346"/>
            <p:cNvSpPr/>
            <p:nvPr/>
          </p:nvSpPr>
          <p:spPr>
            <a:xfrm>
              <a:off x="2471443" y="4224917"/>
              <a:ext cx="98560" cy="5018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19208" y="3284984"/>
              <a:ext cx="7137974" cy="2599103"/>
              <a:chOff x="708040" y="995892"/>
              <a:chExt cx="7137974" cy="2599103"/>
            </a:xfrm>
          </p:grpSpPr>
          <p:sp>
            <p:nvSpPr>
              <p:cNvPr id="280" name="椭圆 279"/>
              <p:cNvSpPr/>
              <p:nvPr/>
            </p:nvSpPr>
            <p:spPr>
              <a:xfrm>
                <a:off x="2582402" y="1934129"/>
                <a:ext cx="98560" cy="5018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708040" y="995892"/>
                <a:ext cx="7137974" cy="2599103"/>
                <a:chOff x="377462" y="3789040"/>
                <a:chExt cx="7137974" cy="2599103"/>
              </a:xfrm>
            </p:grpSpPr>
            <p:cxnSp>
              <p:nvCxnSpPr>
                <p:cNvPr id="16" name="直接连接符 15"/>
                <p:cNvCxnSpPr>
                  <a:endCxn id="101" idx="3"/>
                </p:cNvCxnSpPr>
                <p:nvPr/>
              </p:nvCxnSpPr>
              <p:spPr>
                <a:xfrm flipV="1">
                  <a:off x="1740387" y="4171822"/>
                  <a:ext cx="5332205" cy="7628"/>
                </a:xfrm>
                <a:prstGeom prst="line">
                  <a:avLst/>
                </a:prstGeom>
                <a:ln w="6350">
                  <a:solidFill>
                    <a:srgbClr val="0FC80A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/>
              </p:nvCxnSpPr>
              <p:spPr>
                <a:xfrm flipV="1">
                  <a:off x="1763688" y="4759967"/>
                  <a:ext cx="5256584" cy="2329"/>
                </a:xfrm>
                <a:prstGeom prst="line">
                  <a:avLst/>
                </a:prstGeom>
                <a:ln w="63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文本框 17"/>
                <p:cNvSpPr txBox="1"/>
                <p:nvPr/>
              </p:nvSpPr>
              <p:spPr>
                <a:xfrm>
                  <a:off x="827584" y="3968708"/>
                  <a:ext cx="1152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solidFill>
                        <a:srgbClr val="0FC80A"/>
                      </a:solidFill>
                    </a:rPr>
                    <a:t>Booster</a:t>
                  </a:r>
                  <a:endParaRPr lang="zh-CN" altLang="en-US" dirty="0">
                    <a:solidFill>
                      <a:srgbClr val="0FC80A"/>
                    </a:solidFill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827584" y="4568085"/>
                  <a:ext cx="7052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solidFill>
                        <a:srgbClr val="0000FF"/>
                      </a:solidFill>
                    </a:rPr>
                    <a:t>E- CR</a:t>
                  </a:r>
                  <a:endParaRPr lang="zh-CN" altLang="en-US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5004048" y="4628900"/>
                  <a:ext cx="432048" cy="272064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文本框 36"/>
                <p:cNvSpPr txBox="1"/>
                <p:nvPr/>
              </p:nvSpPr>
              <p:spPr>
                <a:xfrm>
                  <a:off x="377462" y="4243877"/>
                  <a:ext cx="121575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/>
                    <a:t>Side view</a:t>
                  </a:r>
                  <a:endParaRPr lang="zh-CN" altLang="en-US" dirty="0"/>
                </a:p>
              </p:txBody>
            </p:sp>
            <p:sp>
              <p:nvSpPr>
                <p:cNvPr id="52" name="矩形 51"/>
                <p:cNvSpPr/>
                <p:nvPr/>
              </p:nvSpPr>
              <p:spPr>
                <a:xfrm>
                  <a:off x="5940152" y="4036868"/>
                  <a:ext cx="432048" cy="272064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>
                  <a:off x="6381767" y="4155252"/>
                  <a:ext cx="98560" cy="50180"/>
                </a:xfrm>
                <a:prstGeom prst="ellipse">
                  <a:avLst/>
                </a:prstGeom>
                <a:solidFill>
                  <a:srgbClr val="0FC80A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77" name="直接连接符 76"/>
                <p:cNvCxnSpPr/>
                <p:nvPr/>
              </p:nvCxnSpPr>
              <p:spPr>
                <a:xfrm>
                  <a:off x="1691680" y="5411621"/>
                  <a:ext cx="5415708" cy="14168"/>
                </a:xfrm>
                <a:prstGeom prst="line">
                  <a:avLst/>
                </a:prstGeom>
                <a:ln w="6350">
                  <a:solidFill>
                    <a:srgbClr val="0FC80A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连接符 77"/>
                <p:cNvCxnSpPr/>
                <p:nvPr/>
              </p:nvCxnSpPr>
              <p:spPr>
                <a:xfrm flipV="1">
                  <a:off x="1835696" y="6018487"/>
                  <a:ext cx="5213592" cy="5349"/>
                </a:xfrm>
                <a:prstGeom prst="line">
                  <a:avLst/>
                </a:prstGeom>
                <a:ln w="63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文本框 78"/>
                <p:cNvSpPr txBox="1"/>
                <p:nvPr/>
              </p:nvSpPr>
              <p:spPr>
                <a:xfrm>
                  <a:off x="840698" y="5227227"/>
                  <a:ext cx="1152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solidFill>
                        <a:srgbClr val="0FC80A"/>
                      </a:solidFill>
                    </a:rPr>
                    <a:t>Booster</a:t>
                  </a:r>
                  <a:endParaRPr lang="zh-CN" altLang="en-US" dirty="0">
                    <a:solidFill>
                      <a:srgbClr val="0FC80A"/>
                    </a:solidFill>
                  </a:endParaRPr>
                </a:p>
              </p:txBody>
            </p:sp>
            <p:sp>
              <p:nvSpPr>
                <p:cNvPr id="80" name="文本框 79"/>
                <p:cNvSpPr txBox="1"/>
                <p:nvPr/>
              </p:nvSpPr>
              <p:spPr>
                <a:xfrm>
                  <a:off x="856599" y="5826604"/>
                  <a:ext cx="6774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solidFill>
                        <a:srgbClr val="0000FF"/>
                      </a:solidFill>
                    </a:rPr>
                    <a:t>E- CR</a:t>
                  </a:r>
                  <a:endParaRPr lang="zh-CN" altLang="en-US" dirty="0">
                    <a:solidFill>
                      <a:srgbClr val="0000FF"/>
                    </a:solidFill>
                  </a:endParaRPr>
                </a:p>
              </p:txBody>
            </p:sp>
            <p:cxnSp>
              <p:nvCxnSpPr>
                <p:cNvPr id="85" name="直接连接符 84"/>
                <p:cNvCxnSpPr/>
                <p:nvPr/>
              </p:nvCxnSpPr>
              <p:spPr>
                <a:xfrm flipH="1">
                  <a:off x="1909097" y="6018457"/>
                  <a:ext cx="5111175" cy="639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接箭头连接符 85"/>
                <p:cNvCxnSpPr/>
                <p:nvPr/>
              </p:nvCxnSpPr>
              <p:spPr>
                <a:xfrm flipH="1" flipV="1">
                  <a:off x="7019319" y="6019384"/>
                  <a:ext cx="266267" cy="2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9" name="文本框 88"/>
                <p:cNvSpPr txBox="1"/>
                <p:nvPr/>
              </p:nvSpPr>
              <p:spPr>
                <a:xfrm>
                  <a:off x="399872" y="5494182"/>
                  <a:ext cx="121575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/>
                    <a:t>Top view</a:t>
                  </a:r>
                  <a:endParaRPr lang="zh-CN" altLang="en-US" dirty="0"/>
                </a:p>
              </p:txBody>
            </p:sp>
            <p:sp>
              <p:nvSpPr>
                <p:cNvPr id="92" name="矩形 91"/>
                <p:cNvSpPr/>
                <p:nvPr/>
              </p:nvSpPr>
              <p:spPr>
                <a:xfrm flipV="1">
                  <a:off x="5969168" y="5487415"/>
                  <a:ext cx="432048" cy="45719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矩形 100"/>
                <p:cNvSpPr/>
                <p:nvPr/>
              </p:nvSpPr>
              <p:spPr>
                <a:xfrm>
                  <a:off x="6784560" y="4099767"/>
                  <a:ext cx="288032" cy="144110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文本框 115"/>
                <p:cNvSpPr txBox="1"/>
                <p:nvPr/>
              </p:nvSpPr>
              <p:spPr>
                <a:xfrm>
                  <a:off x="4987916" y="4814917"/>
                  <a:ext cx="63968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dirty="0" smtClean="0"/>
                    <a:t>LMS</a:t>
                  </a:r>
                  <a:endParaRPr lang="zh-CN" altLang="en-US" sz="1400" dirty="0"/>
                </a:p>
              </p:txBody>
            </p:sp>
            <p:sp>
              <p:nvSpPr>
                <p:cNvPr id="118" name="文本框 117"/>
                <p:cNvSpPr txBox="1"/>
                <p:nvPr/>
              </p:nvSpPr>
              <p:spPr>
                <a:xfrm>
                  <a:off x="5498658" y="5371495"/>
                  <a:ext cx="63968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dirty="0" smtClean="0"/>
                    <a:t>LMS</a:t>
                  </a:r>
                  <a:endParaRPr lang="zh-CN" altLang="en-US" sz="1400" dirty="0"/>
                </a:p>
              </p:txBody>
            </p:sp>
            <p:sp>
              <p:nvSpPr>
                <p:cNvPr id="120" name="文本框 119"/>
                <p:cNvSpPr txBox="1"/>
                <p:nvPr/>
              </p:nvSpPr>
              <p:spPr>
                <a:xfrm>
                  <a:off x="5911136" y="3789040"/>
                  <a:ext cx="63968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dirty="0" smtClean="0"/>
                    <a:t>LMS</a:t>
                  </a:r>
                  <a:endParaRPr lang="zh-CN" altLang="en-US" sz="1400" dirty="0"/>
                </a:p>
              </p:txBody>
            </p:sp>
            <p:sp>
              <p:nvSpPr>
                <p:cNvPr id="122" name="文本框 121"/>
                <p:cNvSpPr txBox="1"/>
                <p:nvPr/>
              </p:nvSpPr>
              <p:spPr>
                <a:xfrm>
                  <a:off x="5370633" y="5783092"/>
                  <a:ext cx="63968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dirty="0" smtClean="0"/>
                    <a:t>LMS</a:t>
                  </a:r>
                  <a:endParaRPr lang="zh-CN" altLang="en-US" sz="1400" dirty="0"/>
                </a:p>
              </p:txBody>
            </p:sp>
            <p:sp>
              <p:nvSpPr>
                <p:cNvPr id="125" name="文本框 124"/>
                <p:cNvSpPr txBox="1"/>
                <p:nvPr/>
              </p:nvSpPr>
              <p:spPr>
                <a:xfrm>
                  <a:off x="6636224" y="3789040"/>
                  <a:ext cx="81609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dirty="0" smtClean="0"/>
                    <a:t>Kicker</a:t>
                  </a:r>
                  <a:endParaRPr lang="zh-CN" altLang="en-US" sz="1400" dirty="0"/>
                </a:p>
              </p:txBody>
            </p:sp>
            <p:sp>
              <p:nvSpPr>
                <p:cNvPr id="126" name="文本框 125"/>
                <p:cNvSpPr txBox="1"/>
                <p:nvPr/>
              </p:nvSpPr>
              <p:spPr>
                <a:xfrm>
                  <a:off x="2091342" y="6080366"/>
                  <a:ext cx="81609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dirty="0" smtClean="0"/>
                    <a:t>NLK</a:t>
                  </a:r>
                  <a:endParaRPr lang="zh-CN" altLang="en-US" sz="1400" dirty="0"/>
                </a:p>
              </p:txBody>
            </p:sp>
            <p:sp>
              <p:nvSpPr>
                <p:cNvPr id="127" name="文本框 126"/>
                <p:cNvSpPr txBox="1"/>
                <p:nvPr/>
              </p:nvSpPr>
              <p:spPr>
                <a:xfrm>
                  <a:off x="2075885" y="4427585"/>
                  <a:ext cx="81609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dirty="0" smtClean="0"/>
                    <a:t>NLK</a:t>
                  </a:r>
                  <a:endParaRPr lang="zh-CN" altLang="en-US" sz="1400" dirty="0"/>
                </a:p>
              </p:txBody>
            </p:sp>
            <p:sp>
              <p:nvSpPr>
                <p:cNvPr id="128" name="矩形 127"/>
                <p:cNvSpPr/>
                <p:nvPr/>
              </p:nvSpPr>
              <p:spPr>
                <a:xfrm flipV="1">
                  <a:off x="6813120" y="5543521"/>
                  <a:ext cx="288032" cy="45719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9" name="文本框 128"/>
                <p:cNvSpPr txBox="1"/>
                <p:nvPr/>
              </p:nvSpPr>
              <p:spPr>
                <a:xfrm>
                  <a:off x="6699340" y="4978903"/>
                  <a:ext cx="81609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dirty="0" smtClean="0"/>
                    <a:t>Kicker</a:t>
                  </a:r>
                  <a:endParaRPr lang="zh-CN" altLang="en-US" sz="1400" dirty="0"/>
                </a:p>
              </p:txBody>
            </p:sp>
            <p:cxnSp>
              <p:nvCxnSpPr>
                <p:cNvPr id="132" name="直接箭头连接符 131"/>
                <p:cNvCxnSpPr/>
                <p:nvPr/>
              </p:nvCxnSpPr>
              <p:spPr>
                <a:xfrm>
                  <a:off x="6145520" y="4311267"/>
                  <a:ext cx="616" cy="28962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直接箭头连接符 137"/>
                <p:cNvCxnSpPr/>
                <p:nvPr/>
              </p:nvCxnSpPr>
              <p:spPr>
                <a:xfrm flipH="1" flipV="1">
                  <a:off x="5223534" y="4424036"/>
                  <a:ext cx="1" cy="21408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1" name="文本框 140"/>
                <p:cNvSpPr txBox="1"/>
                <p:nvPr/>
              </p:nvSpPr>
              <p:spPr>
                <a:xfrm>
                  <a:off x="6086704" y="4313691"/>
                  <a:ext cx="51002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dirty="0" smtClean="0"/>
                    <a:t>down</a:t>
                  </a:r>
                  <a:endParaRPr lang="zh-CN" altLang="en-US" sz="1000" dirty="0"/>
                </a:p>
              </p:txBody>
            </p:sp>
            <p:sp>
              <p:nvSpPr>
                <p:cNvPr id="142" name="文本框 141"/>
                <p:cNvSpPr txBox="1"/>
                <p:nvPr/>
              </p:nvSpPr>
              <p:spPr>
                <a:xfrm>
                  <a:off x="5178763" y="4384806"/>
                  <a:ext cx="38374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dirty="0" smtClean="0"/>
                    <a:t>up</a:t>
                  </a:r>
                  <a:endParaRPr lang="zh-CN" altLang="en-US" sz="1000" dirty="0"/>
                </a:p>
              </p:txBody>
            </p:sp>
            <p:sp>
              <p:nvSpPr>
                <p:cNvPr id="143" name="矩形 142"/>
                <p:cNvSpPr/>
                <p:nvPr/>
              </p:nvSpPr>
              <p:spPr>
                <a:xfrm flipV="1">
                  <a:off x="6819356" y="5229200"/>
                  <a:ext cx="288032" cy="45719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4" name="椭圆 143"/>
                <p:cNvSpPr/>
                <p:nvPr/>
              </p:nvSpPr>
              <p:spPr>
                <a:xfrm>
                  <a:off x="6388148" y="4731880"/>
                  <a:ext cx="98560" cy="5018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5" name="椭圆 144"/>
                <p:cNvSpPr/>
                <p:nvPr/>
              </p:nvSpPr>
              <p:spPr>
                <a:xfrm>
                  <a:off x="2233218" y="4743566"/>
                  <a:ext cx="98560" cy="50180"/>
                </a:xfrm>
                <a:prstGeom prst="ellipse">
                  <a:avLst/>
                </a:prstGeom>
                <a:solidFill>
                  <a:srgbClr val="0FC80A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48" name="直接箭头连接符 147"/>
                <p:cNvCxnSpPr>
                  <a:stCxn id="128" idx="0"/>
                </p:cNvCxnSpPr>
                <p:nvPr/>
              </p:nvCxnSpPr>
              <p:spPr>
                <a:xfrm>
                  <a:off x="6957136" y="5589240"/>
                  <a:ext cx="0" cy="19385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0" name="矩形 149"/>
                <p:cNvSpPr/>
                <p:nvPr/>
              </p:nvSpPr>
              <p:spPr>
                <a:xfrm flipV="1">
                  <a:off x="2153190" y="6104421"/>
                  <a:ext cx="288032" cy="45719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1" name="矩形 150"/>
                <p:cNvSpPr/>
                <p:nvPr/>
              </p:nvSpPr>
              <p:spPr>
                <a:xfrm flipV="1">
                  <a:off x="2153190" y="5790100"/>
                  <a:ext cx="288032" cy="45719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3" name="矩形 152"/>
                <p:cNvSpPr/>
                <p:nvPr/>
              </p:nvSpPr>
              <p:spPr>
                <a:xfrm flipV="1">
                  <a:off x="5004048" y="5922477"/>
                  <a:ext cx="432048" cy="45719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9" name="椭圆 168"/>
                <p:cNvSpPr/>
                <p:nvPr/>
              </p:nvSpPr>
              <p:spPr>
                <a:xfrm>
                  <a:off x="6401708" y="5994961"/>
                  <a:ext cx="98560" cy="5018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71" name="直接连接符 170"/>
                <p:cNvCxnSpPr/>
                <p:nvPr/>
              </p:nvCxnSpPr>
              <p:spPr>
                <a:xfrm flipH="1">
                  <a:off x="1741975" y="6023841"/>
                  <a:ext cx="167121" cy="743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2" name="文本框 191"/>
                <p:cNvSpPr txBox="1"/>
                <p:nvPr/>
              </p:nvSpPr>
              <p:spPr>
                <a:xfrm>
                  <a:off x="6636532" y="5631051"/>
                  <a:ext cx="38374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dirty="0" smtClean="0"/>
                    <a:t>out</a:t>
                  </a:r>
                  <a:endParaRPr lang="zh-CN" altLang="en-US" sz="1000" dirty="0"/>
                </a:p>
              </p:txBody>
            </p:sp>
            <p:cxnSp>
              <p:nvCxnSpPr>
                <p:cNvPr id="193" name="直接连接符 192"/>
                <p:cNvCxnSpPr>
                  <a:stCxn id="220" idx="6"/>
                </p:cNvCxnSpPr>
                <p:nvPr/>
              </p:nvCxnSpPr>
              <p:spPr>
                <a:xfrm flipH="1" flipV="1">
                  <a:off x="1859785" y="5954436"/>
                  <a:ext cx="490599" cy="4770"/>
                </a:xfrm>
                <a:prstGeom prst="line">
                  <a:avLst/>
                </a:prstGeom>
                <a:ln w="12700">
                  <a:solidFill>
                    <a:srgbClr val="0FC80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直接连接符 200"/>
                <p:cNvCxnSpPr/>
                <p:nvPr/>
              </p:nvCxnSpPr>
              <p:spPr>
                <a:xfrm flipH="1" flipV="1">
                  <a:off x="1740387" y="5954436"/>
                  <a:ext cx="145393" cy="364"/>
                </a:xfrm>
                <a:prstGeom prst="line">
                  <a:avLst/>
                </a:prstGeom>
                <a:ln w="12700">
                  <a:solidFill>
                    <a:srgbClr val="0FC80A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3" name="椭圆 202"/>
                <p:cNvSpPr/>
                <p:nvPr/>
              </p:nvSpPr>
              <p:spPr>
                <a:xfrm>
                  <a:off x="6388394" y="5531109"/>
                  <a:ext cx="98560" cy="50180"/>
                </a:xfrm>
                <a:prstGeom prst="ellipse">
                  <a:avLst/>
                </a:prstGeom>
                <a:solidFill>
                  <a:srgbClr val="0FC80A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06" name="直接连接符 205"/>
                <p:cNvCxnSpPr/>
                <p:nvPr/>
              </p:nvCxnSpPr>
              <p:spPr>
                <a:xfrm flipH="1">
                  <a:off x="4675243" y="5450120"/>
                  <a:ext cx="2173956" cy="440314"/>
                </a:xfrm>
                <a:prstGeom prst="line">
                  <a:avLst/>
                </a:prstGeom>
                <a:ln w="12700">
                  <a:solidFill>
                    <a:srgbClr val="0FC80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直接连接符 207"/>
                <p:cNvCxnSpPr>
                  <a:endCxn id="220" idx="6"/>
                </p:cNvCxnSpPr>
                <p:nvPr/>
              </p:nvCxnSpPr>
              <p:spPr>
                <a:xfrm flipH="1">
                  <a:off x="2350384" y="5889324"/>
                  <a:ext cx="2324859" cy="69882"/>
                </a:xfrm>
                <a:prstGeom prst="line">
                  <a:avLst/>
                </a:prstGeom>
                <a:ln w="12700">
                  <a:solidFill>
                    <a:srgbClr val="0FC80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9" name="椭圆 218"/>
                <p:cNvSpPr/>
                <p:nvPr/>
              </p:nvSpPr>
              <p:spPr>
                <a:xfrm>
                  <a:off x="2251352" y="6003440"/>
                  <a:ext cx="98560" cy="5018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0" name="椭圆 219"/>
                <p:cNvSpPr/>
                <p:nvPr/>
              </p:nvSpPr>
              <p:spPr>
                <a:xfrm>
                  <a:off x="2251824" y="5934116"/>
                  <a:ext cx="98560" cy="50180"/>
                </a:xfrm>
                <a:prstGeom prst="ellipse">
                  <a:avLst/>
                </a:prstGeom>
                <a:solidFill>
                  <a:srgbClr val="0FC80A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21" name="直接连接符 220"/>
                <p:cNvCxnSpPr>
                  <a:stCxn id="52" idx="3"/>
                  <a:endCxn id="25" idx="3"/>
                </p:cNvCxnSpPr>
                <p:nvPr/>
              </p:nvCxnSpPr>
              <p:spPr>
                <a:xfrm flipH="1">
                  <a:off x="5436096" y="4172900"/>
                  <a:ext cx="936104" cy="592032"/>
                </a:xfrm>
                <a:prstGeom prst="line">
                  <a:avLst/>
                </a:prstGeom>
                <a:ln w="12700">
                  <a:solidFill>
                    <a:srgbClr val="0FC80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直接箭头连接符 221"/>
                <p:cNvCxnSpPr/>
                <p:nvPr/>
              </p:nvCxnSpPr>
              <p:spPr>
                <a:xfrm flipH="1" flipV="1">
                  <a:off x="6956275" y="4762635"/>
                  <a:ext cx="266267" cy="2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直接连接符 243"/>
                <p:cNvCxnSpPr>
                  <a:stCxn id="25" idx="3"/>
                  <a:endCxn id="145" idx="6"/>
                </p:cNvCxnSpPr>
                <p:nvPr/>
              </p:nvCxnSpPr>
              <p:spPr>
                <a:xfrm flipH="1">
                  <a:off x="2331778" y="4764932"/>
                  <a:ext cx="3104318" cy="3724"/>
                </a:xfrm>
                <a:prstGeom prst="line">
                  <a:avLst/>
                </a:prstGeom>
                <a:ln w="12700">
                  <a:solidFill>
                    <a:srgbClr val="0FC80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直接连接符 250"/>
                <p:cNvCxnSpPr/>
                <p:nvPr/>
              </p:nvCxnSpPr>
              <p:spPr>
                <a:xfrm flipH="1" flipV="1">
                  <a:off x="1787906" y="4763443"/>
                  <a:ext cx="423778" cy="2716"/>
                </a:xfrm>
                <a:prstGeom prst="line">
                  <a:avLst/>
                </a:prstGeom>
                <a:ln w="12700">
                  <a:solidFill>
                    <a:srgbClr val="0FC80A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接连接符 95"/>
                <p:cNvCxnSpPr>
                  <a:stCxn id="101" idx="3"/>
                </p:cNvCxnSpPr>
                <p:nvPr/>
              </p:nvCxnSpPr>
              <p:spPr>
                <a:xfrm flipH="1">
                  <a:off x="6372200" y="4171822"/>
                  <a:ext cx="700392" cy="9029"/>
                </a:xfrm>
                <a:prstGeom prst="line">
                  <a:avLst/>
                </a:prstGeom>
                <a:ln w="12700">
                  <a:solidFill>
                    <a:srgbClr val="0FC80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直接连接符 129"/>
                <p:cNvCxnSpPr/>
                <p:nvPr/>
              </p:nvCxnSpPr>
              <p:spPr>
                <a:xfrm flipH="1">
                  <a:off x="6792866" y="5438975"/>
                  <a:ext cx="349434" cy="12522"/>
                </a:xfrm>
                <a:prstGeom prst="line">
                  <a:avLst/>
                </a:prstGeom>
                <a:ln w="12700">
                  <a:solidFill>
                    <a:srgbClr val="0FC80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1" name="直接箭头连接符 280"/>
              <p:cNvCxnSpPr/>
              <p:nvPr/>
            </p:nvCxnSpPr>
            <p:spPr>
              <a:xfrm flipH="1" flipV="1">
                <a:off x="2639731" y="2774923"/>
                <a:ext cx="1" cy="21408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2" name="文本框 281"/>
              <p:cNvSpPr txBox="1"/>
              <p:nvPr/>
            </p:nvSpPr>
            <p:spPr>
              <a:xfrm>
                <a:off x="2627784" y="2771843"/>
                <a:ext cx="38374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/>
                  <a:t>in</a:t>
                </a:r>
                <a:endParaRPr lang="zh-CN" altLang="en-US" sz="1000" dirty="0"/>
              </a:p>
            </p:txBody>
          </p:sp>
          <p:sp>
            <p:nvSpPr>
              <p:cNvPr id="284" name="矩形 283"/>
              <p:cNvSpPr/>
              <p:nvPr/>
            </p:nvSpPr>
            <p:spPr>
              <a:xfrm>
                <a:off x="2468207" y="1888642"/>
                <a:ext cx="288032" cy="144110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7" name="矩形 296"/>
            <p:cNvSpPr/>
            <p:nvPr/>
          </p:nvSpPr>
          <p:spPr>
            <a:xfrm>
              <a:off x="5389957" y="4653136"/>
              <a:ext cx="124906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1050" b="1" dirty="0"/>
                <a:t>Septum</a:t>
              </a:r>
              <a:r>
                <a:rPr lang="zh-CN" altLang="en-US" sz="1050" b="1" dirty="0"/>
                <a:t> </a:t>
              </a:r>
              <a:r>
                <a:rPr lang="zh-CN" altLang="en-US" sz="1050" b="1" dirty="0" smtClean="0"/>
                <a:t>Plate </a:t>
              </a:r>
              <a:r>
                <a:rPr lang="en-US" altLang="zh-CN" sz="1050" b="1" dirty="0"/>
                <a:t>6</a:t>
              </a:r>
              <a:r>
                <a:rPr lang="en-US" altLang="zh-CN" sz="1050" b="1" dirty="0" smtClean="0"/>
                <a:t>mm</a:t>
              </a:r>
              <a:endParaRPr lang="zh-CN" altLang="en-US" sz="1050" b="1" dirty="0"/>
            </a:p>
          </p:txBody>
        </p:sp>
        <p:sp>
          <p:nvSpPr>
            <p:cNvPr id="304" name="矩形 303"/>
            <p:cNvSpPr/>
            <p:nvPr/>
          </p:nvSpPr>
          <p:spPr>
            <a:xfrm>
              <a:off x="4694975" y="5572242"/>
              <a:ext cx="1353977" cy="1878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1050" b="1" dirty="0"/>
                <a:t>Septum</a:t>
              </a:r>
              <a:r>
                <a:rPr lang="zh-CN" altLang="en-US" sz="1050" b="1" dirty="0"/>
                <a:t> </a:t>
              </a:r>
              <a:r>
                <a:rPr lang="zh-CN" altLang="en-US" sz="1050" b="1" dirty="0" smtClean="0"/>
                <a:t>Plate </a:t>
              </a:r>
              <a:r>
                <a:rPr lang="en-US" altLang="zh-CN" sz="1050" b="1" dirty="0"/>
                <a:t>2</a:t>
              </a:r>
              <a:r>
                <a:rPr lang="en-US" altLang="zh-CN" sz="1050" b="1" dirty="0" smtClean="0"/>
                <a:t>mm</a:t>
              </a:r>
              <a:endParaRPr lang="zh-CN" altLang="en-US" sz="1050" b="1" dirty="0"/>
            </a:p>
          </p:txBody>
        </p:sp>
        <p:sp>
          <p:nvSpPr>
            <p:cNvPr id="345" name="椭圆 344"/>
            <p:cNvSpPr/>
            <p:nvPr/>
          </p:nvSpPr>
          <p:spPr>
            <a:xfrm>
              <a:off x="2457089" y="4242971"/>
              <a:ext cx="98560" cy="50180"/>
            </a:xfrm>
            <a:prstGeom prst="ellipse">
              <a:avLst/>
            </a:prstGeom>
            <a:solidFill>
              <a:srgbClr val="0FC80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6" name="椭圆 345"/>
            <p:cNvSpPr/>
            <p:nvPr/>
          </p:nvSpPr>
          <p:spPr>
            <a:xfrm>
              <a:off x="2754262" y="4242093"/>
              <a:ext cx="98560" cy="50180"/>
            </a:xfrm>
            <a:prstGeom prst="ellipse">
              <a:avLst/>
            </a:prstGeom>
            <a:solidFill>
              <a:srgbClr val="0FC80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椭圆 348"/>
            <p:cNvSpPr/>
            <p:nvPr/>
          </p:nvSpPr>
          <p:spPr>
            <a:xfrm>
              <a:off x="2439288" y="5421268"/>
              <a:ext cx="98560" cy="50180"/>
            </a:xfrm>
            <a:prstGeom prst="ellipse">
              <a:avLst/>
            </a:prstGeom>
            <a:solidFill>
              <a:srgbClr val="0FC80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0" name="椭圆 349"/>
            <p:cNvSpPr/>
            <p:nvPr/>
          </p:nvSpPr>
          <p:spPr>
            <a:xfrm>
              <a:off x="6541544" y="3650304"/>
              <a:ext cx="98560" cy="50180"/>
            </a:xfrm>
            <a:prstGeom prst="ellipse">
              <a:avLst/>
            </a:prstGeom>
            <a:solidFill>
              <a:srgbClr val="0FC80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1" name="椭圆 350"/>
            <p:cNvSpPr/>
            <p:nvPr/>
          </p:nvSpPr>
          <p:spPr>
            <a:xfrm>
              <a:off x="6755752" y="3650304"/>
              <a:ext cx="98560" cy="50180"/>
            </a:xfrm>
            <a:prstGeom prst="ellipse">
              <a:avLst/>
            </a:prstGeom>
            <a:solidFill>
              <a:srgbClr val="0FC80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2" name="椭圆 351"/>
            <p:cNvSpPr/>
            <p:nvPr/>
          </p:nvSpPr>
          <p:spPr>
            <a:xfrm>
              <a:off x="6536134" y="4228611"/>
              <a:ext cx="98560" cy="5018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3" name="椭圆 352"/>
            <p:cNvSpPr/>
            <p:nvPr/>
          </p:nvSpPr>
          <p:spPr>
            <a:xfrm>
              <a:off x="6753308" y="4231306"/>
              <a:ext cx="98560" cy="5018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4" name="椭圆 353"/>
            <p:cNvSpPr/>
            <p:nvPr/>
          </p:nvSpPr>
          <p:spPr>
            <a:xfrm>
              <a:off x="6576038" y="5493006"/>
              <a:ext cx="98560" cy="5018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5" name="椭圆 354"/>
            <p:cNvSpPr/>
            <p:nvPr/>
          </p:nvSpPr>
          <p:spPr>
            <a:xfrm>
              <a:off x="6793212" y="5495701"/>
              <a:ext cx="98560" cy="5018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8" name="椭圆 357"/>
            <p:cNvSpPr/>
            <p:nvPr/>
          </p:nvSpPr>
          <p:spPr>
            <a:xfrm>
              <a:off x="2677304" y="5415743"/>
              <a:ext cx="98560" cy="50180"/>
            </a:xfrm>
            <a:prstGeom prst="ellipse">
              <a:avLst/>
            </a:prstGeom>
            <a:solidFill>
              <a:srgbClr val="0FC80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9" name="椭圆 358"/>
            <p:cNvSpPr/>
            <p:nvPr/>
          </p:nvSpPr>
          <p:spPr>
            <a:xfrm>
              <a:off x="2435507" y="5500586"/>
              <a:ext cx="98560" cy="5018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0" name="椭圆 359"/>
            <p:cNvSpPr/>
            <p:nvPr/>
          </p:nvSpPr>
          <p:spPr>
            <a:xfrm>
              <a:off x="2677916" y="5499327"/>
              <a:ext cx="98560" cy="5018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1" name="椭圆 360"/>
            <p:cNvSpPr/>
            <p:nvPr/>
          </p:nvSpPr>
          <p:spPr>
            <a:xfrm>
              <a:off x="6563539" y="4958367"/>
              <a:ext cx="98560" cy="50180"/>
            </a:xfrm>
            <a:prstGeom prst="ellipse">
              <a:avLst/>
            </a:prstGeom>
            <a:solidFill>
              <a:srgbClr val="0FC80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2" name="椭圆 361"/>
            <p:cNvSpPr/>
            <p:nvPr/>
          </p:nvSpPr>
          <p:spPr>
            <a:xfrm>
              <a:off x="6810769" y="4922426"/>
              <a:ext cx="98560" cy="50180"/>
            </a:xfrm>
            <a:prstGeom prst="ellipse">
              <a:avLst/>
            </a:prstGeom>
            <a:solidFill>
              <a:srgbClr val="0FC80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766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>
          <a:xfrm>
            <a:off x="0" y="1329892"/>
            <a:ext cx="7452320" cy="1912071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Overview of the CEPC injection and extraction systems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730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68978" y="105352"/>
            <a:ext cx="8299566" cy="663575"/>
          </a:xfrm>
        </p:spPr>
        <p:txBody>
          <a:bodyPr/>
          <a:lstStyle/>
          <a:p>
            <a:r>
              <a:rPr lang="en-US" altLang="zh-CN" sz="2800" dirty="0"/>
              <a:t>BST-HE-Ext. for CR </a:t>
            </a:r>
            <a:r>
              <a:rPr lang="en-US" altLang="zh-CN" sz="2800" dirty="0" smtClean="0"/>
              <a:t>on-axis swap-out injection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7881" y="966397"/>
            <a:ext cx="3160744" cy="1808360"/>
          </a:xfrm>
          <a:prstGeom prst="rect">
            <a:avLst/>
          </a:prstGeom>
        </p:spPr>
      </p:pic>
      <p:grpSp>
        <p:nvGrpSpPr>
          <p:cNvPr id="182" name="组合 181"/>
          <p:cNvGrpSpPr/>
          <p:nvPr/>
        </p:nvGrpSpPr>
        <p:grpSpPr>
          <a:xfrm>
            <a:off x="6818441" y="3008182"/>
            <a:ext cx="1189123" cy="778995"/>
            <a:chOff x="620358" y="1922165"/>
            <a:chExt cx="1695948" cy="1111016"/>
          </a:xfrm>
        </p:grpSpPr>
        <p:grpSp>
          <p:nvGrpSpPr>
            <p:cNvPr id="184" name="组合 183"/>
            <p:cNvGrpSpPr/>
            <p:nvPr/>
          </p:nvGrpSpPr>
          <p:grpSpPr>
            <a:xfrm>
              <a:off x="620358" y="1943321"/>
              <a:ext cx="1695948" cy="1089860"/>
              <a:chOff x="7621747" y="4385476"/>
              <a:chExt cx="454660" cy="1089860"/>
            </a:xfrm>
          </p:grpSpPr>
          <p:grpSp>
            <p:nvGrpSpPr>
              <p:cNvPr id="189" name="组合 188"/>
              <p:cNvGrpSpPr/>
              <p:nvPr/>
            </p:nvGrpSpPr>
            <p:grpSpPr>
              <a:xfrm>
                <a:off x="7658439" y="4385476"/>
                <a:ext cx="236214" cy="561981"/>
                <a:chOff x="7611301" y="4514844"/>
                <a:chExt cx="257878" cy="561981"/>
              </a:xfrm>
            </p:grpSpPr>
            <p:sp>
              <p:nvSpPr>
                <p:cNvPr id="200" name="任意多边形 199"/>
                <p:cNvSpPr/>
                <p:nvPr/>
              </p:nvSpPr>
              <p:spPr>
                <a:xfrm>
                  <a:off x="7686675" y="4514844"/>
                  <a:ext cx="114300" cy="561981"/>
                </a:xfrm>
                <a:custGeom>
                  <a:avLst/>
                  <a:gdLst>
                    <a:gd name="connsiteX0" fmla="*/ 0 w 114300"/>
                    <a:gd name="connsiteY0" fmla="*/ 552456 h 561981"/>
                    <a:gd name="connsiteX1" fmla="*/ 47625 w 114300"/>
                    <a:gd name="connsiteY1" fmla="*/ 6 h 561981"/>
                    <a:gd name="connsiteX2" fmla="*/ 114300 w 114300"/>
                    <a:gd name="connsiteY2" fmla="*/ 561981 h 561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300" h="561981">
                      <a:moveTo>
                        <a:pt x="0" y="552456"/>
                      </a:moveTo>
                      <a:cubicBezTo>
                        <a:pt x="14287" y="275437"/>
                        <a:pt x="28575" y="-1581"/>
                        <a:pt x="47625" y="6"/>
                      </a:cubicBezTo>
                      <a:cubicBezTo>
                        <a:pt x="66675" y="1593"/>
                        <a:pt x="90487" y="281787"/>
                        <a:pt x="114300" y="561981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02" name="直接连接符 201"/>
                <p:cNvCxnSpPr/>
                <p:nvPr/>
              </p:nvCxnSpPr>
              <p:spPr>
                <a:xfrm flipV="1">
                  <a:off x="7800975" y="5075758"/>
                  <a:ext cx="68204" cy="10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直接连接符 203"/>
                <p:cNvCxnSpPr/>
                <p:nvPr/>
              </p:nvCxnSpPr>
              <p:spPr>
                <a:xfrm>
                  <a:off x="7611301" y="5064980"/>
                  <a:ext cx="75374" cy="232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4" name="直接连接符 193"/>
              <p:cNvCxnSpPr/>
              <p:nvPr/>
            </p:nvCxnSpPr>
            <p:spPr>
              <a:xfrm>
                <a:off x="7727480" y="5013176"/>
                <a:ext cx="0" cy="18439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>
                <a:off x="7830335" y="5013176"/>
                <a:ext cx="0" cy="18439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箭头连接符 195"/>
              <p:cNvCxnSpPr/>
              <p:nvPr/>
            </p:nvCxnSpPr>
            <p:spPr>
              <a:xfrm flipV="1">
                <a:off x="7644408" y="5089077"/>
                <a:ext cx="83075" cy="20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接箭头连接符 196"/>
              <p:cNvCxnSpPr/>
              <p:nvPr/>
            </p:nvCxnSpPr>
            <p:spPr>
              <a:xfrm flipH="1">
                <a:off x="7832179" y="5100483"/>
                <a:ext cx="8870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文本框 198"/>
              <p:cNvSpPr txBox="1"/>
              <p:nvPr/>
            </p:nvSpPr>
            <p:spPr>
              <a:xfrm>
                <a:off x="7621747" y="5080275"/>
                <a:ext cx="454660" cy="395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/>
                  <a:t>1360ns,1kHz</a:t>
                </a:r>
                <a:endParaRPr lang="zh-CN" altLang="en-US" sz="1200" dirty="0"/>
              </a:p>
            </p:txBody>
          </p:sp>
        </p:grpSp>
        <p:sp>
          <p:nvSpPr>
            <p:cNvPr id="185" name="椭圆 184"/>
            <p:cNvSpPr/>
            <p:nvPr/>
          </p:nvSpPr>
          <p:spPr>
            <a:xfrm>
              <a:off x="920548" y="2463760"/>
              <a:ext cx="45719" cy="725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椭圆 185"/>
            <p:cNvSpPr/>
            <p:nvPr/>
          </p:nvSpPr>
          <p:spPr>
            <a:xfrm>
              <a:off x="1159049" y="1922165"/>
              <a:ext cx="45719" cy="725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椭圆 187"/>
            <p:cNvSpPr/>
            <p:nvPr/>
          </p:nvSpPr>
          <p:spPr>
            <a:xfrm>
              <a:off x="1429937" y="2468513"/>
              <a:ext cx="45719" cy="725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1" name="椭圆 90"/>
          <p:cNvSpPr/>
          <p:nvPr/>
        </p:nvSpPr>
        <p:spPr>
          <a:xfrm>
            <a:off x="7979952" y="2144835"/>
            <a:ext cx="507813" cy="6299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>
            <a:off x="6235234" y="2099102"/>
            <a:ext cx="572602" cy="6818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文本框 92"/>
          <p:cNvSpPr txBox="1"/>
          <p:nvPr/>
        </p:nvSpPr>
        <p:spPr>
          <a:xfrm>
            <a:off x="532658" y="1484093"/>
            <a:ext cx="48578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altLang="zh-CN" sz="1600" b="1" u="sng" dirty="0"/>
              <a:t>Dipole kicker: </a:t>
            </a:r>
            <a:r>
              <a:rPr lang="en-US" altLang="zh-CN" sz="1600" u="sng" dirty="0"/>
              <a:t>horizontal ferrite core out-vacuum </a:t>
            </a:r>
            <a:r>
              <a:rPr lang="en-US" altLang="zh-CN" sz="1600" u="sng" dirty="0" err="1"/>
              <a:t>kicker+coating</a:t>
            </a:r>
            <a:r>
              <a:rPr lang="en-US" altLang="zh-CN" sz="1600" u="sng" dirty="0"/>
              <a:t> ceramic </a:t>
            </a:r>
            <a:r>
              <a:rPr lang="en-US" altLang="zh-CN" sz="1600" u="sng" dirty="0" err="1"/>
              <a:t>chamber+LC</a:t>
            </a:r>
            <a:r>
              <a:rPr lang="en-US" altLang="zh-CN" sz="1600" u="sng" dirty="0"/>
              <a:t> </a:t>
            </a:r>
            <a:r>
              <a:rPr lang="en-US" altLang="zh-CN" sz="1600" u="sng" dirty="0"/>
              <a:t>resonance </a:t>
            </a:r>
            <a:r>
              <a:rPr lang="en-US" altLang="zh-CN" sz="1600" u="sng" dirty="0" err="1"/>
              <a:t>pulser</a:t>
            </a:r>
            <a:endParaRPr lang="en-US" altLang="zh-CN" sz="1600" u="sng" dirty="0"/>
          </a:p>
          <a:p>
            <a:pPr marL="228600" indent="-228600">
              <a:buFontTx/>
              <a:buAutoNum type="arabicPeriod"/>
            </a:pPr>
            <a:r>
              <a:rPr lang="en-US" altLang="zh-CN" sz="1600" b="1" u="sng" dirty="0"/>
              <a:t>Inj. NLK: </a:t>
            </a:r>
            <a:r>
              <a:rPr lang="en-US" altLang="zh-CN" sz="1600" u="sng" dirty="0"/>
              <a:t>horizontal NLK or Pulsed </a:t>
            </a:r>
            <a:r>
              <a:rPr lang="en-US" altLang="zh-CN" sz="1600" u="sng" dirty="0" err="1"/>
              <a:t>sextupole+coating</a:t>
            </a:r>
            <a:r>
              <a:rPr lang="en-US" altLang="zh-CN" sz="1600" u="sng" dirty="0"/>
              <a:t> </a:t>
            </a:r>
            <a:r>
              <a:rPr lang="en-US" altLang="zh-CN" sz="1600" u="sng" dirty="0"/>
              <a:t>ceramic </a:t>
            </a:r>
            <a:r>
              <a:rPr lang="en-US" altLang="zh-CN" sz="1600" u="sng" dirty="0" err="1"/>
              <a:t>chamber+LC</a:t>
            </a:r>
            <a:r>
              <a:rPr lang="en-US" altLang="zh-CN" sz="1600" u="sng" dirty="0"/>
              <a:t> </a:t>
            </a:r>
            <a:r>
              <a:rPr lang="en-US" altLang="zh-CN" sz="1600" u="sng" dirty="0"/>
              <a:t>resonance </a:t>
            </a:r>
            <a:r>
              <a:rPr lang="en-US" altLang="zh-CN" sz="1600" u="sng" dirty="0" err="1"/>
              <a:t>pulser</a:t>
            </a:r>
            <a:endParaRPr lang="en-US" altLang="zh-CN" sz="1600" u="sng" dirty="0"/>
          </a:p>
          <a:p>
            <a:pPr marL="228600" indent="-228600">
              <a:buAutoNum type="arabicPeriod"/>
            </a:pPr>
            <a:r>
              <a:rPr lang="en-US" altLang="zh-CN" sz="1600" b="1" u="sng" dirty="0"/>
              <a:t>Septa: </a:t>
            </a:r>
            <a:r>
              <a:rPr lang="en-US" altLang="zh-CN" sz="1600" u="sng" dirty="0"/>
              <a:t>Vertical </a:t>
            </a:r>
            <a:r>
              <a:rPr lang="en-US" altLang="zh-CN" sz="1600" u="sng" dirty="0" err="1"/>
              <a:t>Lambertson</a:t>
            </a:r>
            <a:r>
              <a:rPr lang="en-US" altLang="zh-CN" sz="1600" u="sng" dirty="0"/>
              <a:t> magnet </a:t>
            </a:r>
            <a:endParaRPr lang="zh-CN" altLang="en-US" sz="1600" u="sng" dirty="0"/>
          </a:p>
        </p:txBody>
      </p:sp>
      <p:grpSp>
        <p:nvGrpSpPr>
          <p:cNvPr id="175" name="组合 174"/>
          <p:cNvGrpSpPr/>
          <p:nvPr/>
        </p:nvGrpSpPr>
        <p:grpSpPr>
          <a:xfrm>
            <a:off x="1617505" y="3027595"/>
            <a:ext cx="1189123" cy="778995"/>
            <a:chOff x="450752" y="1922165"/>
            <a:chExt cx="1695948" cy="1111016"/>
          </a:xfrm>
        </p:grpSpPr>
        <p:grpSp>
          <p:nvGrpSpPr>
            <p:cNvPr id="177" name="组合 176"/>
            <p:cNvGrpSpPr/>
            <p:nvPr/>
          </p:nvGrpSpPr>
          <p:grpSpPr>
            <a:xfrm>
              <a:off x="450752" y="1943321"/>
              <a:ext cx="1695948" cy="1089860"/>
              <a:chOff x="7576278" y="4385476"/>
              <a:chExt cx="454660" cy="1089860"/>
            </a:xfrm>
          </p:grpSpPr>
          <p:grpSp>
            <p:nvGrpSpPr>
              <p:cNvPr id="181" name="组合 180"/>
              <p:cNvGrpSpPr/>
              <p:nvPr/>
            </p:nvGrpSpPr>
            <p:grpSpPr>
              <a:xfrm>
                <a:off x="7658439" y="4385476"/>
                <a:ext cx="236214" cy="561981"/>
                <a:chOff x="7611301" y="4514844"/>
                <a:chExt cx="257878" cy="561981"/>
              </a:xfrm>
            </p:grpSpPr>
            <p:sp>
              <p:nvSpPr>
                <p:cNvPr id="210" name="任意多边形 209"/>
                <p:cNvSpPr/>
                <p:nvPr/>
              </p:nvSpPr>
              <p:spPr>
                <a:xfrm>
                  <a:off x="7686675" y="4514844"/>
                  <a:ext cx="114300" cy="561981"/>
                </a:xfrm>
                <a:custGeom>
                  <a:avLst/>
                  <a:gdLst>
                    <a:gd name="connsiteX0" fmla="*/ 0 w 114300"/>
                    <a:gd name="connsiteY0" fmla="*/ 552456 h 561981"/>
                    <a:gd name="connsiteX1" fmla="*/ 47625 w 114300"/>
                    <a:gd name="connsiteY1" fmla="*/ 6 h 561981"/>
                    <a:gd name="connsiteX2" fmla="*/ 114300 w 114300"/>
                    <a:gd name="connsiteY2" fmla="*/ 561981 h 561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300" h="561981">
                      <a:moveTo>
                        <a:pt x="0" y="552456"/>
                      </a:moveTo>
                      <a:cubicBezTo>
                        <a:pt x="14287" y="275437"/>
                        <a:pt x="28575" y="-1581"/>
                        <a:pt x="47625" y="6"/>
                      </a:cubicBezTo>
                      <a:cubicBezTo>
                        <a:pt x="66675" y="1593"/>
                        <a:pt x="90487" y="281787"/>
                        <a:pt x="114300" y="561981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11" name="直接连接符 210"/>
                <p:cNvCxnSpPr/>
                <p:nvPr/>
              </p:nvCxnSpPr>
              <p:spPr>
                <a:xfrm flipV="1">
                  <a:off x="7800975" y="5075758"/>
                  <a:ext cx="68204" cy="10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直接连接符 211"/>
                <p:cNvCxnSpPr/>
                <p:nvPr/>
              </p:nvCxnSpPr>
              <p:spPr>
                <a:xfrm>
                  <a:off x="7611301" y="5064980"/>
                  <a:ext cx="75374" cy="232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3" name="直接连接符 182"/>
              <p:cNvCxnSpPr/>
              <p:nvPr/>
            </p:nvCxnSpPr>
            <p:spPr>
              <a:xfrm>
                <a:off x="7727480" y="5013176"/>
                <a:ext cx="0" cy="18439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>
                <a:off x="7830335" y="5013176"/>
                <a:ext cx="0" cy="18439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接箭头连接符 197"/>
              <p:cNvCxnSpPr/>
              <p:nvPr/>
            </p:nvCxnSpPr>
            <p:spPr>
              <a:xfrm flipV="1">
                <a:off x="7644408" y="5089077"/>
                <a:ext cx="83075" cy="20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接箭头连接符 206"/>
              <p:cNvCxnSpPr/>
              <p:nvPr/>
            </p:nvCxnSpPr>
            <p:spPr>
              <a:xfrm flipH="1">
                <a:off x="7832179" y="5100483"/>
                <a:ext cx="8870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文本框 208"/>
              <p:cNvSpPr txBox="1"/>
              <p:nvPr/>
            </p:nvSpPr>
            <p:spPr>
              <a:xfrm>
                <a:off x="7576278" y="5080275"/>
                <a:ext cx="454660" cy="395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/>
                  <a:t>0.333ms,1kHz</a:t>
                </a:r>
                <a:endParaRPr lang="zh-CN" altLang="en-US" sz="1200" dirty="0"/>
              </a:p>
            </p:txBody>
          </p:sp>
        </p:grpSp>
        <p:sp>
          <p:nvSpPr>
            <p:cNvPr id="178" name="椭圆 177"/>
            <p:cNvSpPr/>
            <p:nvPr/>
          </p:nvSpPr>
          <p:spPr>
            <a:xfrm>
              <a:off x="920548" y="2463760"/>
              <a:ext cx="45719" cy="725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椭圆 178"/>
            <p:cNvSpPr/>
            <p:nvPr/>
          </p:nvSpPr>
          <p:spPr>
            <a:xfrm>
              <a:off x="1159049" y="1922165"/>
              <a:ext cx="45719" cy="725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79"/>
            <p:cNvSpPr/>
            <p:nvPr/>
          </p:nvSpPr>
          <p:spPr>
            <a:xfrm>
              <a:off x="1429937" y="2468513"/>
              <a:ext cx="45719" cy="725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4239336" y="4847196"/>
            <a:ext cx="953899" cy="699823"/>
            <a:chOff x="7589703" y="4385476"/>
            <a:chExt cx="403099" cy="1103123"/>
          </a:xfrm>
        </p:grpSpPr>
        <p:grpSp>
          <p:nvGrpSpPr>
            <p:cNvPr id="137" name="组合 136"/>
            <p:cNvGrpSpPr/>
            <p:nvPr/>
          </p:nvGrpSpPr>
          <p:grpSpPr>
            <a:xfrm>
              <a:off x="7658439" y="4385476"/>
              <a:ext cx="236214" cy="561981"/>
              <a:chOff x="7611301" y="4514844"/>
              <a:chExt cx="257878" cy="561981"/>
            </a:xfrm>
          </p:grpSpPr>
          <p:sp>
            <p:nvSpPr>
              <p:cNvPr id="160" name="任意多边形 159"/>
              <p:cNvSpPr/>
              <p:nvPr/>
            </p:nvSpPr>
            <p:spPr>
              <a:xfrm>
                <a:off x="7686675" y="4514844"/>
                <a:ext cx="114300" cy="561981"/>
              </a:xfrm>
              <a:custGeom>
                <a:avLst/>
                <a:gdLst>
                  <a:gd name="connsiteX0" fmla="*/ 0 w 114300"/>
                  <a:gd name="connsiteY0" fmla="*/ 552456 h 561981"/>
                  <a:gd name="connsiteX1" fmla="*/ 47625 w 114300"/>
                  <a:gd name="connsiteY1" fmla="*/ 6 h 561981"/>
                  <a:gd name="connsiteX2" fmla="*/ 114300 w 114300"/>
                  <a:gd name="connsiteY2" fmla="*/ 561981 h 56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300" h="561981">
                    <a:moveTo>
                      <a:pt x="0" y="552456"/>
                    </a:moveTo>
                    <a:cubicBezTo>
                      <a:pt x="14287" y="275437"/>
                      <a:pt x="28575" y="-1581"/>
                      <a:pt x="47625" y="6"/>
                    </a:cubicBezTo>
                    <a:cubicBezTo>
                      <a:pt x="66675" y="1593"/>
                      <a:pt x="90487" y="281787"/>
                      <a:pt x="114300" y="56198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1" name="直接连接符 160"/>
              <p:cNvCxnSpPr/>
              <p:nvPr/>
            </p:nvCxnSpPr>
            <p:spPr>
              <a:xfrm flipV="1">
                <a:off x="7800975" y="5075758"/>
                <a:ext cx="68204" cy="10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接连接符 161"/>
              <p:cNvCxnSpPr/>
              <p:nvPr/>
            </p:nvCxnSpPr>
            <p:spPr>
              <a:xfrm>
                <a:off x="7611301" y="5064980"/>
                <a:ext cx="75374" cy="23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7" name="直接连接符 146"/>
            <p:cNvCxnSpPr/>
            <p:nvPr/>
          </p:nvCxnSpPr>
          <p:spPr>
            <a:xfrm>
              <a:off x="7727480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>
              <a:off x="7830335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箭头连接符 156"/>
            <p:cNvCxnSpPr/>
            <p:nvPr/>
          </p:nvCxnSpPr>
          <p:spPr>
            <a:xfrm flipV="1">
              <a:off x="7644408" y="5089077"/>
              <a:ext cx="83075" cy="20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箭头连接符 157"/>
            <p:cNvCxnSpPr/>
            <p:nvPr/>
          </p:nvCxnSpPr>
          <p:spPr>
            <a:xfrm flipH="1">
              <a:off x="7832179" y="5100483"/>
              <a:ext cx="8870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文本框 158"/>
            <p:cNvSpPr txBox="1"/>
            <p:nvPr/>
          </p:nvSpPr>
          <p:spPr>
            <a:xfrm>
              <a:off x="7589703" y="5100484"/>
              <a:ext cx="403099" cy="388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1360ns,1kHz</a:t>
              </a:r>
              <a:endParaRPr lang="zh-CN" altLang="en-US" sz="1000" dirty="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03749" y="3675636"/>
            <a:ext cx="7137974" cy="2714878"/>
            <a:chOff x="-54586" y="3810466"/>
            <a:chExt cx="7137974" cy="2714878"/>
          </a:xfrm>
        </p:grpSpPr>
        <p:sp>
          <p:nvSpPr>
            <p:cNvPr id="213" name="矩形 212"/>
            <p:cNvSpPr/>
            <p:nvPr/>
          </p:nvSpPr>
          <p:spPr>
            <a:xfrm>
              <a:off x="4949931" y="5253479"/>
              <a:ext cx="124906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1050" b="1" dirty="0"/>
                <a:t>Septum</a:t>
              </a:r>
              <a:r>
                <a:rPr lang="zh-CN" altLang="en-US" sz="1050" b="1" dirty="0"/>
                <a:t> </a:t>
              </a:r>
              <a:r>
                <a:rPr lang="zh-CN" altLang="en-US" sz="1050" b="1" dirty="0" smtClean="0"/>
                <a:t>Plate </a:t>
              </a:r>
              <a:r>
                <a:rPr lang="en-US" altLang="zh-CN" sz="1050" b="1" dirty="0"/>
                <a:t>6</a:t>
              </a:r>
              <a:r>
                <a:rPr lang="en-US" altLang="zh-CN" sz="1050" b="1" dirty="0" smtClean="0"/>
                <a:t>mm</a:t>
              </a:r>
              <a:endParaRPr lang="zh-CN" altLang="en-US" sz="1050" b="1" dirty="0"/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-54586" y="3810466"/>
              <a:ext cx="7137974" cy="2714878"/>
              <a:chOff x="377462" y="3777323"/>
              <a:chExt cx="7137974" cy="2714878"/>
            </a:xfrm>
          </p:grpSpPr>
          <p:cxnSp>
            <p:nvCxnSpPr>
              <p:cNvPr id="16" name="直接连接符 15"/>
              <p:cNvCxnSpPr>
                <a:stCxn id="102" idx="1"/>
                <a:endCxn id="101" idx="3"/>
              </p:cNvCxnSpPr>
              <p:nvPr/>
            </p:nvCxnSpPr>
            <p:spPr>
              <a:xfrm flipV="1">
                <a:off x="1715769" y="4171822"/>
                <a:ext cx="5356823" cy="94"/>
              </a:xfrm>
              <a:prstGeom prst="line">
                <a:avLst/>
              </a:prstGeom>
              <a:ln w="6350">
                <a:solidFill>
                  <a:srgbClr val="0FC80A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V="1">
                <a:off x="1763688" y="4759967"/>
                <a:ext cx="5256584" cy="2329"/>
              </a:xfrm>
              <a:prstGeom prst="line">
                <a:avLst/>
              </a:prstGeom>
              <a:ln w="6350">
                <a:solidFill>
                  <a:srgbClr val="0000FF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文本框 17"/>
              <p:cNvSpPr txBox="1"/>
              <p:nvPr/>
            </p:nvSpPr>
            <p:spPr>
              <a:xfrm>
                <a:off x="827584" y="3968708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FC80A"/>
                    </a:solidFill>
                  </a:rPr>
                  <a:t>Booster</a:t>
                </a:r>
                <a:endParaRPr lang="zh-CN" altLang="en-US" dirty="0">
                  <a:solidFill>
                    <a:srgbClr val="0FC80A"/>
                  </a:solidFill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827584" y="4568085"/>
                <a:ext cx="7052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FF"/>
                    </a:solidFill>
                  </a:rPr>
                  <a:t>E- CR</a:t>
                </a:r>
                <a:endParaRPr lang="zh-CN" altLang="en-US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987824" y="4621398"/>
                <a:ext cx="432048" cy="272064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3995936" y="4693152"/>
                <a:ext cx="288032" cy="144110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5004048" y="4628900"/>
                <a:ext cx="432048" cy="272064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377462" y="4243877"/>
                <a:ext cx="1215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Side view</a:t>
                </a:r>
                <a:endParaRPr lang="zh-CN" altLang="en-US" dirty="0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5940152" y="4036868"/>
                <a:ext cx="432048" cy="272064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2339752" y="4028917"/>
                <a:ext cx="432048" cy="272064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6381767" y="4155252"/>
                <a:ext cx="98560" cy="50180"/>
              </a:xfrm>
              <a:prstGeom prst="ellipse">
                <a:avLst/>
              </a:prstGeom>
              <a:solidFill>
                <a:srgbClr val="0FC80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4" name="直接箭头连接符 73"/>
              <p:cNvCxnSpPr/>
              <p:nvPr/>
            </p:nvCxnSpPr>
            <p:spPr>
              <a:xfrm flipH="1" flipV="1">
                <a:off x="2020566" y="4172119"/>
                <a:ext cx="422441" cy="4796"/>
              </a:xfrm>
              <a:prstGeom prst="straightConnector1">
                <a:avLst/>
              </a:prstGeom>
              <a:ln w="12700">
                <a:solidFill>
                  <a:srgbClr val="0000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1691680" y="5411621"/>
                <a:ext cx="5415708" cy="14168"/>
              </a:xfrm>
              <a:prstGeom prst="line">
                <a:avLst/>
              </a:prstGeom>
              <a:ln w="6350">
                <a:solidFill>
                  <a:srgbClr val="0FC80A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V="1">
                <a:off x="1835696" y="6018487"/>
                <a:ext cx="5213592" cy="5349"/>
              </a:xfrm>
              <a:prstGeom prst="line">
                <a:avLst/>
              </a:prstGeom>
              <a:ln w="6350">
                <a:solidFill>
                  <a:srgbClr val="0000FF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文本框 78"/>
              <p:cNvSpPr txBox="1"/>
              <p:nvPr/>
            </p:nvSpPr>
            <p:spPr>
              <a:xfrm>
                <a:off x="840698" y="5227227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FC80A"/>
                    </a:solidFill>
                  </a:rPr>
                  <a:t>Booster</a:t>
                </a:r>
                <a:endParaRPr lang="zh-CN" altLang="en-US" dirty="0">
                  <a:solidFill>
                    <a:srgbClr val="0FC80A"/>
                  </a:solidFill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56599" y="5826604"/>
                <a:ext cx="6774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0000FF"/>
                    </a:solidFill>
                  </a:rPr>
                  <a:t>E- CR</a:t>
                </a:r>
                <a:endParaRPr lang="zh-CN" altLang="en-US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 flipH="1" flipV="1">
                <a:off x="4560134" y="6024342"/>
                <a:ext cx="2393450" cy="1295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箭头连接符 85"/>
              <p:cNvCxnSpPr/>
              <p:nvPr/>
            </p:nvCxnSpPr>
            <p:spPr>
              <a:xfrm flipH="1" flipV="1">
                <a:off x="6953583" y="6023866"/>
                <a:ext cx="266267" cy="2"/>
              </a:xfrm>
              <a:prstGeom prst="straightConnector1">
                <a:avLst/>
              </a:prstGeom>
              <a:ln w="12700">
                <a:solidFill>
                  <a:srgbClr val="0000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文本框 88"/>
              <p:cNvSpPr txBox="1"/>
              <p:nvPr/>
            </p:nvSpPr>
            <p:spPr>
              <a:xfrm>
                <a:off x="399872" y="5494182"/>
                <a:ext cx="1215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Top view</a:t>
                </a:r>
                <a:endParaRPr lang="zh-CN" altLang="en-US" dirty="0"/>
              </a:p>
            </p:txBody>
          </p:sp>
          <p:sp>
            <p:nvSpPr>
              <p:cNvPr id="92" name="矩形 91"/>
              <p:cNvSpPr/>
              <p:nvPr/>
            </p:nvSpPr>
            <p:spPr>
              <a:xfrm flipV="1">
                <a:off x="5969168" y="5487415"/>
                <a:ext cx="432048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6784560" y="4099767"/>
                <a:ext cx="288032" cy="144110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1715769" y="4099861"/>
                <a:ext cx="288032" cy="144110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文本框 114"/>
              <p:cNvSpPr txBox="1"/>
              <p:nvPr/>
            </p:nvSpPr>
            <p:spPr>
              <a:xfrm>
                <a:off x="2947628" y="4816344"/>
                <a:ext cx="6396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LMS</a:t>
                </a:r>
                <a:endParaRPr lang="zh-CN" altLang="en-US" sz="1400" dirty="0"/>
              </a:p>
            </p:txBody>
          </p:sp>
          <p:sp>
            <p:nvSpPr>
              <p:cNvPr id="116" name="文本框 115"/>
              <p:cNvSpPr txBox="1"/>
              <p:nvPr/>
            </p:nvSpPr>
            <p:spPr>
              <a:xfrm>
                <a:off x="4987916" y="4814917"/>
                <a:ext cx="6396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LMS</a:t>
                </a:r>
                <a:endParaRPr lang="zh-CN" altLang="en-US" sz="1400" dirty="0"/>
              </a:p>
            </p:txBody>
          </p:sp>
          <p:sp>
            <p:nvSpPr>
              <p:cNvPr id="117" name="文本框 116"/>
              <p:cNvSpPr txBox="1"/>
              <p:nvPr/>
            </p:nvSpPr>
            <p:spPr>
              <a:xfrm>
                <a:off x="2550319" y="5805264"/>
                <a:ext cx="6396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LMS</a:t>
                </a:r>
                <a:endParaRPr lang="zh-CN" altLang="en-US" sz="1400" dirty="0"/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>
                <a:off x="5498658" y="5371495"/>
                <a:ext cx="6396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LMS</a:t>
                </a:r>
                <a:endParaRPr lang="zh-CN" altLang="en-US" sz="1400" dirty="0"/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2315434" y="3777323"/>
                <a:ext cx="6396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LMS</a:t>
                </a:r>
                <a:endParaRPr lang="zh-CN" altLang="en-US" sz="1400" dirty="0"/>
              </a:p>
            </p:txBody>
          </p:sp>
          <p:sp>
            <p:nvSpPr>
              <p:cNvPr id="120" name="文本框 119"/>
              <p:cNvSpPr txBox="1"/>
              <p:nvPr/>
            </p:nvSpPr>
            <p:spPr>
              <a:xfrm>
                <a:off x="5911136" y="3789040"/>
                <a:ext cx="6396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LMS</a:t>
                </a:r>
                <a:endParaRPr lang="zh-CN" altLang="en-US" sz="1400" dirty="0"/>
              </a:p>
            </p:txBody>
          </p:sp>
          <p:sp>
            <p:nvSpPr>
              <p:cNvPr id="121" name="文本框 120"/>
              <p:cNvSpPr txBox="1"/>
              <p:nvPr/>
            </p:nvSpPr>
            <p:spPr>
              <a:xfrm>
                <a:off x="2738837" y="5363343"/>
                <a:ext cx="5749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LMS</a:t>
                </a:r>
                <a:endParaRPr lang="zh-CN" altLang="en-US" sz="1400" dirty="0"/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5370633" y="5783092"/>
                <a:ext cx="6396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LMS</a:t>
                </a:r>
                <a:endParaRPr lang="zh-CN" altLang="en-US" sz="1400" dirty="0"/>
              </a:p>
            </p:txBody>
          </p:sp>
          <p:sp>
            <p:nvSpPr>
              <p:cNvPr id="123" name="文本框 122"/>
              <p:cNvSpPr txBox="1"/>
              <p:nvPr/>
            </p:nvSpPr>
            <p:spPr>
              <a:xfrm>
                <a:off x="4007932" y="4417514"/>
                <a:ext cx="816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Kicker</a:t>
                </a:r>
                <a:endParaRPr lang="zh-CN" altLang="en-US" sz="1400" dirty="0"/>
              </a:p>
            </p:txBody>
          </p:sp>
          <p:sp>
            <p:nvSpPr>
              <p:cNvPr id="124" name="文本框 123"/>
              <p:cNvSpPr txBox="1"/>
              <p:nvPr/>
            </p:nvSpPr>
            <p:spPr>
              <a:xfrm>
                <a:off x="4034444" y="6184424"/>
                <a:ext cx="816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Kicker</a:t>
                </a:r>
                <a:endParaRPr lang="zh-CN" altLang="en-US" sz="1400" dirty="0"/>
              </a:p>
            </p:txBody>
          </p:sp>
          <p:sp>
            <p:nvSpPr>
              <p:cNvPr id="125" name="文本框 124"/>
              <p:cNvSpPr txBox="1"/>
              <p:nvPr/>
            </p:nvSpPr>
            <p:spPr>
              <a:xfrm>
                <a:off x="6636224" y="3789040"/>
                <a:ext cx="816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Kicker</a:t>
                </a:r>
                <a:endParaRPr lang="zh-CN" altLang="en-US" sz="1400" dirty="0"/>
              </a:p>
            </p:txBody>
          </p:sp>
          <p:sp>
            <p:nvSpPr>
              <p:cNvPr id="126" name="文本框 125"/>
              <p:cNvSpPr txBox="1"/>
              <p:nvPr/>
            </p:nvSpPr>
            <p:spPr>
              <a:xfrm>
                <a:off x="1607590" y="4987354"/>
                <a:ext cx="816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NLK</a:t>
                </a:r>
                <a:endParaRPr lang="zh-CN" altLang="en-US" sz="1400" dirty="0"/>
              </a:p>
            </p:txBody>
          </p:sp>
          <p:sp>
            <p:nvSpPr>
              <p:cNvPr id="127" name="文本框 126"/>
              <p:cNvSpPr txBox="1"/>
              <p:nvPr/>
            </p:nvSpPr>
            <p:spPr>
              <a:xfrm>
                <a:off x="1618910" y="3863356"/>
                <a:ext cx="816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NLK</a:t>
                </a:r>
                <a:endParaRPr lang="zh-CN" altLang="en-US" sz="1400" dirty="0"/>
              </a:p>
            </p:txBody>
          </p:sp>
          <p:sp>
            <p:nvSpPr>
              <p:cNvPr id="128" name="矩形 127"/>
              <p:cNvSpPr/>
              <p:nvPr/>
            </p:nvSpPr>
            <p:spPr>
              <a:xfrm flipV="1">
                <a:off x="6813120" y="5543521"/>
                <a:ext cx="288032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文本框 128"/>
              <p:cNvSpPr txBox="1"/>
              <p:nvPr/>
            </p:nvSpPr>
            <p:spPr>
              <a:xfrm>
                <a:off x="6699340" y="4978903"/>
                <a:ext cx="816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Kicker</a:t>
                </a:r>
                <a:endParaRPr lang="zh-CN" altLang="en-US" sz="1400" dirty="0"/>
              </a:p>
            </p:txBody>
          </p:sp>
          <p:cxnSp>
            <p:nvCxnSpPr>
              <p:cNvPr id="131" name="直接箭头连接符 130"/>
              <p:cNvCxnSpPr/>
              <p:nvPr/>
            </p:nvCxnSpPr>
            <p:spPr>
              <a:xfrm flipH="1">
                <a:off x="2536466" y="4299629"/>
                <a:ext cx="361" cy="23261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箭头连接符 131"/>
              <p:cNvCxnSpPr/>
              <p:nvPr/>
            </p:nvCxnSpPr>
            <p:spPr>
              <a:xfrm>
                <a:off x="6145520" y="4311267"/>
                <a:ext cx="616" cy="28962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箭头连接符 132"/>
              <p:cNvCxnSpPr/>
              <p:nvPr/>
            </p:nvCxnSpPr>
            <p:spPr>
              <a:xfrm flipH="1" flipV="1">
                <a:off x="3207310" y="4396604"/>
                <a:ext cx="1" cy="21408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箭头连接符 137"/>
              <p:cNvCxnSpPr/>
              <p:nvPr/>
            </p:nvCxnSpPr>
            <p:spPr>
              <a:xfrm flipH="1" flipV="1">
                <a:off x="5223534" y="4424036"/>
                <a:ext cx="1" cy="21408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文本框 138"/>
              <p:cNvSpPr txBox="1"/>
              <p:nvPr/>
            </p:nvSpPr>
            <p:spPr>
              <a:xfrm>
                <a:off x="2110530" y="4291358"/>
                <a:ext cx="47944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/>
                  <a:t>down</a:t>
                </a:r>
                <a:endParaRPr lang="zh-CN" altLang="en-US" sz="1000" dirty="0"/>
              </a:p>
            </p:txBody>
          </p:sp>
          <p:sp>
            <p:nvSpPr>
              <p:cNvPr id="140" name="文本框 139"/>
              <p:cNvSpPr txBox="1"/>
              <p:nvPr/>
            </p:nvSpPr>
            <p:spPr>
              <a:xfrm>
                <a:off x="3172994" y="4353442"/>
                <a:ext cx="47944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/>
                  <a:t>up</a:t>
                </a:r>
                <a:endParaRPr lang="zh-CN" altLang="en-US" sz="1000" dirty="0"/>
              </a:p>
            </p:txBody>
          </p:sp>
          <p:sp>
            <p:nvSpPr>
              <p:cNvPr id="141" name="文本框 140"/>
              <p:cNvSpPr txBox="1"/>
              <p:nvPr/>
            </p:nvSpPr>
            <p:spPr>
              <a:xfrm>
                <a:off x="6086704" y="4313691"/>
                <a:ext cx="5100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/>
                  <a:t>down</a:t>
                </a:r>
                <a:endParaRPr lang="zh-CN" altLang="en-US" sz="1000" dirty="0"/>
              </a:p>
            </p:txBody>
          </p:sp>
          <p:sp>
            <p:nvSpPr>
              <p:cNvPr id="142" name="文本框 141"/>
              <p:cNvSpPr txBox="1"/>
              <p:nvPr/>
            </p:nvSpPr>
            <p:spPr>
              <a:xfrm>
                <a:off x="5178763" y="4384806"/>
                <a:ext cx="38374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/>
                  <a:t>up</a:t>
                </a:r>
                <a:endParaRPr lang="zh-CN" altLang="en-US" sz="1000" dirty="0"/>
              </a:p>
            </p:txBody>
          </p:sp>
          <p:sp>
            <p:nvSpPr>
              <p:cNvPr id="143" name="矩形 142"/>
              <p:cNvSpPr/>
              <p:nvPr/>
            </p:nvSpPr>
            <p:spPr>
              <a:xfrm flipV="1">
                <a:off x="6819356" y="5229200"/>
                <a:ext cx="288032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6388148" y="4731880"/>
                <a:ext cx="98560" cy="5018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233218" y="4738123"/>
                <a:ext cx="98560" cy="50180"/>
              </a:xfrm>
              <a:prstGeom prst="ellipse">
                <a:avLst/>
              </a:prstGeom>
              <a:solidFill>
                <a:srgbClr val="0FC80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8" name="直接箭头连接符 147"/>
              <p:cNvCxnSpPr>
                <a:stCxn id="128" idx="0"/>
              </p:cNvCxnSpPr>
              <p:nvPr/>
            </p:nvCxnSpPr>
            <p:spPr>
              <a:xfrm>
                <a:off x="6957136" y="5589240"/>
                <a:ext cx="0" cy="1938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箭头连接符 148"/>
              <p:cNvCxnSpPr/>
              <p:nvPr/>
            </p:nvCxnSpPr>
            <p:spPr>
              <a:xfrm flipH="1" flipV="1">
                <a:off x="4513505" y="5642176"/>
                <a:ext cx="1" cy="21408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矩形 149"/>
              <p:cNvSpPr/>
              <p:nvPr/>
            </p:nvSpPr>
            <p:spPr>
              <a:xfrm flipV="1">
                <a:off x="1691680" y="5543521"/>
                <a:ext cx="288032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矩形 150"/>
              <p:cNvSpPr/>
              <p:nvPr/>
            </p:nvSpPr>
            <p:spPr>
              <a:xfrm flipV="1">
                <a:off x="1691680" y="5229200"/>
                <a:ext cx="288032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矩形 151"/>
              <p:cNvSpPr/>
              <p:nvPr/>
            </p:nvSpPr>
            <p:spPr>
              <a:xfrm flipV="1">
                <a:off x="2337510" y="5471513"/>
                <a:ext cx="432048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矩形 152"/>
              <p:cNvSpPr/>
              <p:nvPr/>
            </p:nvSpPr>
            <p:spPr>
              <a:xfrm flipV="1">
                <a:off x="5004048" y="5922477"/>
                <a:ext cx="432048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矩形 153"/>
              <p:cNvSpPr/>
              <p:nvPr/>
            </p:nvSpPr>
            <p:spPr>
              <a:xfrm flipV="1">
                <a:off x="2987824" y="5922477"/>
                <a:ext cx="432048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矩形 162"/>
              <p:cNvSpPr/>
              <p:nvPr/>
            </p:nvSpPr>
            <p:spPr>
              <a:xfrm flipV="1">
                <a:off x="3995936" y="6175698"/>
                <a:ext cx="288032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矩形 163"/>
              <p:cNvSpPr/>
              <p:nvPr/>
            </p:nvSpPr>
            <p:spPr>
              <a:xfrm flipV="1">
                <a:off x="4002172" y="5861377"/>
                <a:ext cx="288032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矩形 165"/>
              <p:cNvSpPr/>
              <p:nvPr/>
            </p:nvSpPr>
            <p:spPr>
              <a:xfrm flipV="1">
                <a:off x="4349740" y="6175698"/>
                <a:ext cx="288032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矩形 166"/>
              <p:cNvSpPr/>
              <p:nvPr/>
            </p:nvSpPr>
            <p:spPr>
              <a:xfrm flipV="1">
                <a:off x="4355976" y="5861377"/>
                <a:ext cx="288032" cy="45719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矩形 167"/>
              <p:cNvSpPr/>
              <p:nvPr/>
            </p:nvSpPr>
            <p:spPr>
              <a:xfrm>
                <a:off x="4355976" y="4693246"/>
                <a:ext cx="288032" cy="144110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6401708" y="5994961"/>
                <a:ext cx="98560" cy="5018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1" name="直接连接符 170"/>
              <p:cNvCxnSpPr/>
              <p:nvPr/>
            </p:nvCxnSpPr>
            <p:spPr>
              <a:xfrm flipH="1">
                <a:off x="1663092" y="5459428"/>
                <a:ext cx="167121" cy="743"/>
              </a:xfrm>
              <a:prstGeom prst="line">
                <a:avLst/>
              </a:prstGeom>
              <a:ln w="12700">
                <a:solidFill>
                  <a:srgbClr val="0000FF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 flipH="1" flipV="1">
                <a:off x="3959933" y="5992779"/>
                <a:ext cx="648070" cy="44467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箭头连接符 189"/>
              <p:cNvCxnSpPr/>
              <p:nvPr/>
            </p:nvCxnSpPr>
            <p:spPr>
              <a:xfrm flipH="1">
                <a:off x="1825581" y="5609698"/>
                <a:ext cx="1" cy="2169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1" name="文本框 190"/>
              <p:cNvSpPr txBox="1"/>
              <p:nvPr/>
            </p:nvSpPr>
            <p:spPr>
              <a:xfrm>
                <a:off x="1806940" y="5631818"/>
                <a:ext cx="38374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/>
                  <a:t>out</a:t>
                </a:r>
                <a:endParaRPr lang="zh-CN" altLang="en-US" sz="1000" dirty="0"/>
              </a:p>
            </p:txBody>
          </p:sp>
          <p:sp>
            <p:nvSpPr>
              <p:cNvPr id="192" name="文本框 191"/>
              <p:cNvSpPr txBox="1"/>
              <p:nvPr/>
            </p:nvSpPr>
            <p:spPr>
              <a:xfrm>
                <a:off x="6636532" y="5631051"/>
                <a:ext cx="38374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/>
                  <a:t>out</a:t>
                </a:r>
                <a:endParaRPr lang="zh-CN" altLang="en-US" sz="1000" dirty="0"/>
              </a:p>
            </p:txBody>
          </p:sp>
          <p:cxnSp>
            <p:nvCxnSpPr>
              <p:cNvPr id="193" name="直接连接符 192"/>
              <p:cNvCxnSpPr/>
              <p:nvPr/>
            </p:nvCxnSpPr>
            <p:spPr>
              <a:xfrm flipH="1" flipV="1">
                <a:off x="1859785" y="6028293"/>
                <a:ext cx="2100720" cy="1576"/>
              </a:xfrm>
              <a:prstGeom prst="line">
                <a:avLst/>
              </a:prstGeom>
              <a:ln w="12700">
                <a:solidFill>
                  <a:srgbClr val="0FC80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直接连接符 200"/>
              <p:cNvCxnSpPr/>
              <p:nvPr/>
            </p:nvCxnSpPr>
            <p:spPr>
              <a:xfrm flipH="1" flipV="1">
                <a:off x="1740387" y="6030391"/>
                <a:ext cx="145393" cy="364"/>
              </a:xfrm>
              <a:prstGeom prst="line">
                <a:avLst/>
              </a:prstGeom>
              <a:ln w="12700">
                <a:solidFill>
                  <a:srgbClr val="0FC80A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" name="椭圆 202"/>
              <p:cNvSpPr/>
              <p:nvPr/>
            </p:nvSpPr>
            <p:spPr>
              <a:xfrm>
                <a:off x="6388394" y="5531109"/>
                <a:ext cx="98560" cy="50180"/>
              </a:xfrm>
              <a:prstGeom prst="ellipse">
                <a:avLst/>
              </a:prstGeom>
              <a:solidFill>
                <a:srgbClr val="0FC80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6" name="直接连接符 205"/>
              <p:cNvCxnSpPr/>
              <p:nvPr/>
            </p:nvCxnSpPr>
            <p:spPr>
              <a:xfrm flipH="1">
                <a:off x="4644008" y="5450120"/>
                <a:ext cx="2205189" cy="549934"/>
              </a:xfrm>
              <a:prstGeom prst="line">
                <a:avLst/>
              </a:prstGeom>
              <a:ln w="12700">
                <a:solidFill>
                  <a:srgbClr val="0FC80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接连接符 207"/>
              <p:cNvCxnSpPr/>
              <p:nvPr/>
            </p:nvCxnSpPr>
            <p:spPr>
              <a:xfrm flipH="1">
                <a:off x="3960505" y="5992779"/>
                <a:ext cx="714738" cy="44792"/>
              </a:xfrm>
              <a:prstGeom prst="line">
                <a:avLst/>
              </a:prstGeom>
              <a:ln w="12700">
                <a:solidFill>
                  <a:srgbClr val="0FC80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椭圆 218"/>
              <p:cNvSpPr/>
              <p:nvPr/>
            </p:nvSpPr>
            <p:spPr>
              <a:xfrm>
                <a:off x="2241192" y="5531980"/>
                <a:ext cx="98560" cy="5018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/>
              <p:nvPr/>
            </p:nvSpPr>
            <p:spPr>
              <a:xfrm>
                <a:off x="2251824" y="6002912"/>
                <a:ext cx="98560" cy="50180"/>
              </a:xfrm>
              <a:prstGeom prst="ellipse">
                <a:avLst/>
              </a:prstGeom>
              <a:solidFill>
                <a:srgbClr val="0FC80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1" name="直接连接符 220"/>
              <p:cNvCxnSpPr>
                <a:stCxn id="52" idx="3"/>
                <a:endCxn id="25" idx="3"/>
              </p:cNvCxnSpPr>
              <p:nvPr/>
            </p:nvCxnSpPr>
            <p:spPr>
              <a:xfrm flipH="1">
                <a:off x="5436096" y="4172900"/>
                <a:ext cx="936104" cy="592032"/>
              </a:xfrm>
              <a:prstGeom prst="line">
                <a:avLst/>
              </a:prstGeom>
              <a:ln w="12700">
                <a:solidFill>
                  <a:srgbClr val="0FC80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直接箭头连接符 221"/>
              <p:cNvCxnSpPr/>
              <p:nvPr/>
            </p:nvCxnSpPr>
            <p:spPr>
              <a:xfrm flipH="1" flipV="1">
                <a:off x="6830238" y="4762635"/>
                <a:ext cx="266267" cy="2"/>
              </a:xfrm>
              <a:prstGeom prst="straightConnector1">
                <a:avLst/>
              </a:prstGeom>
              <a:ln w="12700">
                <a:solidFill>
                  <a:srgbClr val="0000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直接连接符 222"/>
              <p:cNvCxnSpPr>
                <a:endCxn id="20" idx="1"/>
              </p:cNvCxnSpPr>
              <p:nvPr/>
            </p:nvCxnSpPr>
            <p:spPr>
              <a:xfrm flipH="1" flipV="1">
                <a:off x="2987824" y="4757430"/>
                <a:ext cx="3865942" cy="5637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直接连接符 227"/>
              <p:cNvCxnSpPr>
                <a:stCxn id="20" idx="1"/>
              </p:cNvCxnSpPr>
              <p:nvPr/>
            </p:nvCxnSpPr>
            <p:spPr>
              <a:xfrm flipH="1" flipV="1">
                <a:off x="2411760" y="4169682"/>
                <a:ext cx="576064" cy="587748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直接连接符 243"/>
              <p:cNvCxnSpPr>
                <a:stCxn id="25" idx="3"/>
                <a:endCxn id="145" idx="6"/>
              </p:cNvCxnSpPr>
              <p:nvPr/>
            </p:nvCxnSpPr>
            <p:spPr>
              <a:xfrm flipH="1" flipV="1">
                <a:off x="2331778" y="4763213"/>
                <a:ext cx="3104318" cy="1719"/>
              </a:xfrm>
              <a:prstGeom prst="line">
                <a:avLst/>
              </a:prstGeom>
              <a:ln w="12700">
                <a:solidFill>
                  <a:srgbClr val="0FC80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直接连接符 250"/>
              <p:cNvCxnSpPr/>
              <p:nvPr/>
            </p:nvCxnSpPr>
            <p:spPr>
              <a:xfrm flipH="1" flipV="1">
                <a:off x="1787906" y="4763443"/>
                <a:ext cx="423778" cy="2716"/>
              </a:xfrm>
              <a:prstGeom prst="line">
                <a:avLst/>
              </a:prstGeom>
              <a:ln w="12700">
                <a:solidFill>
                  <a:srgbClr val="0FC80A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8" name="椭圆 257"/>
              <p:cNvSpPr/>
              <p:nvPr/>
            </p:nvSpPr>
            <p:spPr>
              <a:xfrm>
                <a:off x="2267744" y="4144620"/>
                <a:ext cx="98560" cy="5018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6" name="直接连接符 95"/>
              <p:cNvCxnSpPr>
                <a:stCxn id="101" idx="3"/>
              </p:cNvCxnSpPr>
              <p:nvPr/>
            </p:nvCxnSpPr>
            <p:spPr>
              <a:xfrm flipH="1">
                <a:off x="6372200" y="4171822"/>
                <a:ext cx="700392" cy="9029"/>
              </a:xfrm>
              <a:prstGeom prst="line">
                <a:avLst/>
              </a:prstGeom>
              <a:ln w="12700">
                <a:solidFill>
                  <a:srgbClr val="0FC80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 flipH="1">
                <a:off x="6792866" y="5438975"/>
                <a:ext cx="349434" cy="12522"/>
              </a:xfrm>
              <a:prstGeom prst="line">
                <a:avLst/>
              </a:prstGeom>
              <a:ln w="12700">
                <a:solidFill>
                  <a:srgbClr val="0FC80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箭头连接符 133"/>
              <p:cNvCxnSpPr/>
              <p:nvPr/>
            </p:nvCxnSpPr>
            <p:spPr>
              <a:xfrm flipH="1" flipV="1">
                <a:off x="4139600" y="5642183"/>
                <a:ext cx="1" cy="21408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文本框 134"/>
              <p:cNvSpPr txBox="1"/>
              <p:nvPr/>
            </p:nvSpPr>
            <p:spPr>
              <a:xfrm>
                <a:off x="4515022" y="5583431"/>
                <a:ext cx="38374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/>
                  <a:t>in</a:t>
                </a:r>
                <a:endParaRPr lang="zh-CN" altLang="en-US" sz="1000" dirty="0"/>
              </a:p>
            </p:txBody>
          </p:sp>
          <p:cxnSp>
            <p:nvCxnSpPr>
              <p:cNvPr id="146" name="直接连接符 145"/>
              <p:cNvCxnSpPr/>
              <p:nvPr/>
            </p:nvCxnSpPr>
            <p:spPr>
              <a:xfrm flipH="1" flipV="1">
                <a:off x="2038449" y="5487415"/>
                <a:ext cx="1928966" cy="515468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 flipH="1" flipV="1">
                <a:off x="1835697" y="5457921"/>
                <a:ext cx="202752" cy="29494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椭圆 164"/>
              <p:cNvSpPr/>
              <p:nvPr/>
            </p:nvSpPr>
            <p:spPr>
              <a:xfrm>
                <a:off x="2232606" y="5387964"/>
                <a:ext cx="98560" cy="501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FC8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6" name="矩形 215"/>
            <p:cNvSpPr/>
            <p:nvPr/>
          </p:nvSpPr>
          <p:spPr>
            <a:xfrm>
              <a:off x="4370668" y="6070389"/>
              <a:ext cx="124906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1050" b="1" dirty="0"/>
                <a:t>Septum</a:t>
              </a:r>
              <a:r>
                <a:rPr lang="zh-CN" altLang="en-US" sz="1050" b="1" dirty="0"/>
                <a:t> </a:t>
              </a:r>
              <a:r>
                <a:rPr lang="zh-CN" altLang="en-US" sz="1050" b="1" dirty="0" smtClean="0"/>
                <a:t>Plate </a:t>
              </a:r>
              <a:r>
                <a:rPr lang="en-US" altLang="zh-CN" sz="1050" b="1" dirty="0"/>
                <a:t>6</a:t>
              </a:r>
              <a:r>
                <a:rPr lang="en-US" altLang="zh-CN" sz="1050" b="1" dirty="0" smtClean="0"/>
                <a:t>mm</a:t>
              </a:r>
              <a:endParaRPr lang="zh-CN" altLang="en-US" sz="1050" b="1" dirty="0"/>
            </a:p>
          </p:txBody>
        </p:sp>
      </p:grpSp>
      <p:sp>
        <p:nvSpPr>
          <p:cNvPr id="217" name="内容占位符 1"/>
          <p:cNvSpPr>
            <a:spLocks noGrp="1"/>
          </p:cNvSpPr>
          <p:nvPr>
            <p:ph idx="1"/>
          </p:nvPr>
        </p:nvSpPr>
        <p:spPr>
          <a:xfrm>
            <a:off x="368608" y="1093454"/>
            <a:ext cx="5700334" cy="564502"/>
          </a:xfrm>
        </p:spPr>
        <p:txBody>
          <a:bodyPr>
            <a:normAutofit/>
          </a:bodyPr>
          <a:lstStyle/>
          <a:p>
            <a:r>
              <a:rPr lang="en-US" altLang="zh-CN" sz="2200" dirty="0" smtClean="0"/>
              <a:t>Bunch-by-bunch extraction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77993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BST EXT kicker design parameters </a:t>
            </a:r>
            <a:endParaRPr lang="zh-CN" altLang="en-US" sz="3200" dirty="0"/>
          </a:p>
        </p:txBody>
      </p:sp>
      <p:graphicFrame>
        <p:nvGraphicFramePr>
          <p:cNvPr id="4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8394830"/>
              </p:ext>
            </p:extLst>
          </p:nvPr>
        </p:nvGraphicFramePr>
        <p:xfrm>
          <a:off x="107504" y="998119"/>
          <a:ext cx="8948174" cy="4996368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35283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0080"/>
                <a:gridCol w="24400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59664"/>
              </a:tblGrid>
              <a:tr h="4744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parameter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Unit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BST-EXT-</a:t>
                      </a:r>
                      <a:r>
                        <a:rPr lang="en-US" altLang="zh-CN" sz="16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kicker1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16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for CR off-axis inj.</a:t>
                      </a:r>
                      <a:r>
                        <a:rPr lang="zh-CN" altLang="en-US" sz="16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）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BST-EXT-</a:t>
                      </a:r>
                      <a:r>
                        <a:rPr lang="en-US" altLang="zh-CN" sz="16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kicker2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16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CR on-axis inj.</a:t>
                      </a:r>
                      <a:r>
                        <a:rPr lang="zh-CN" altLang="en-US" sz="1600" b="1" kern="1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）</a:t>
                      </a:r>
                      <a:endParaRPr lang="zh-CN" altLang="zh-CN" sz="1600" b="1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51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Quantity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-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effectLst/>
                          <a:latin typeface="+mj-lt"/>
                        </a:rPr>
                        <a:t>2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4479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Type</a:t>
                      </a:r>
                      <a:endParaRPr lang="zh-CN" sz="16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zh-CN" altLang="zh-CN" sz="1600" b="0" dirty="0" smtClean="0">
                        <a:solidFill>
                          <a:srgbClr val="FF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In-air d</a:t>
                      </a:r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elay-line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dipole</a:t>
                      </a:r>
                      <a:r>
                        <a:rPr lang="en-US" altLang="zh-CN" sz="1600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kicker</a:t>
                      </a:r>
                      <a:endParaRPr lang="zh-CN" sz="16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In-air</a:t>
                      </a:r>
                      <a:r>
                        <a:rPr lang="en-US" altLang="zh-CN" sz="1600" b="0" kern="1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lumped</a:t>
                      </a:r>
                      <a:r>
                        <a:rPr lang="en-US" altLang="zh-CN" sz="1600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 parameter </a:t>
                      </a:r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dipole</a:t>
                      </a:r>
                      <a:r>
                        <a:rPr lang="en-US" altLang="zh-CN" sz="1600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kicker</a:t>
                      </a:r>
                      <a:endParaRPr lang="zh-CN" altLang="en-US" sz="16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Deflect direction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Horizontal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Horizontal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Beam</a:t>
                      </a:r>
                      <a:r>
                        <a:rPr lang="en-US" altLang="zh-CN" sz="1600" b="0" kern="1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Energy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GeV</a:t>
                      </a:r>
                      <a:endParaRPr lang="zh-CN" altLang="zh-CN" sz="1600" b="0" kern="1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120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120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Deflect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angle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mrad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0.2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0.1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Magnetic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effective length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1.4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0.7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51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Magnetic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strength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0.06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0.06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516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Integral magnetic strength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T·m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0.08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0.04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651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Clearance</a:t>
                      </a:r>
                      <a:r>
                        <a:rPr lang="en-US" sz="1600" b="0" kern="100" baseline="0" dirty="0">
                          <a:effectLst/>
                          <a:latin typeface="+mj-lt"/>
                        </a:rPr>
                        <a:t> region</a:t>
                      </a:r>
                      <a:r>
                        <a:rPr lang="en-US" sz="1600" b="0" kern="100" dirty="0">
                          <a:effectLst/>
                          <a:latin typeface="+mj-lt"/>
                        </a:rPr>
                        <a:t>(H×V)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55×55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55×55</a:t>
                      </a:r>
                      <a:endParaRPr lang="zh-CN" alt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effectLst/>
                          <a:latin typeface="+mj-lt"/>
                        </a:rPr>
                        <a:t>Good</a:t>
                      </a:r>
                      <a:r>
                        <a:rPr lang="en-US" altLang="zh-CN" sz="1600" b="0" kern="100" baseline="0" dirty="0">
                          <a:effectLst/>
                          <a:latin typeface="+mj-lt"/>
                        </a:rPr>
                        <a:t> field region</a:t>
                      </a:r>
                      <a:r>
                        <a:rPr lang="en-US" sz="1600" b="0" kern="100" dirty="0">
                          <a:effectLst/>
                          <a:latin typeface="+mj-lt"/>
                        </a:rPr>
                        <a:t>(H×V)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mm</a:t>
                      </a:r>
                      <a:endParaRPr 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?</a:t>
                      </a:r>
                      <a:endParaRPr lang="zh-CN" alt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?</a:t>
                      </a:r>
                      <a:endParaRPr lang="zh-CN" altLang="zh-CN" sz="1600" b="0" kern="1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0581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Field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600" b="0" kern="1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uniformity in 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good field region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-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±1.5%</a:t>
                      </a:r>
                      <a:r>
                        <a:rPr lang="zh-CN" alt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？</a:t>
                      </a:r>
                      <a:endParaRPr lang="zh-CN" alt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±1.5%</a:t>
                      </a:r>
                      <a:r>
                        <a:rPr lang="zh-CN" altLang="en-US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？</a:t>
                      </a:r>
                      <a:endParaRPr lang="zh-CN" altLang="zh-CN" sz="16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651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Repetition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rate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Hz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effectLst/>
                          <a:latin typeface="+mj-lt"/>
                        </a:rPr>
                        <a:t>1k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1k</a:t>
                      </a:r>
                      <a:endParaRPr lang="zh-CN" altLang="zh-CN" sz="1600" b="0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651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Amplitude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repeatability 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-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±0.5%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±0.5%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651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Pulse</a:t>
                      </a:r>
                      <a:r>
                        <a:rPr lang="en-US" altLang="zh-CN" sz="1600" b="0" kern="1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jitter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ns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≤5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  <a:latin typeface="+mj-lt"/>
                        </a:rPr>
                        <a:t>≤5</a:t>
                      </a:r>
                      <a:endParaRPr lang="zh-CN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451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Bottom</a:t>
                      </a:r>
                      <a:r>
                        <a:rPr lang="en-US" altLang="zh-CN" sz="1600" b="0" kern="100" baseline="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width of </a:t>
                      </a:r>
                      <a:r>
                        <a:rPr lang="en-US" altLang="zh-CN" sz="1600" b="0" kern="1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pulse(5%-5%)</a:t>
                      </a:r>
                      <a:endParaRPr lang="zh-CN" sz="1600" b="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ns</a:t>
                      </a:r>
                      <a:endParaRPr lang="zh-CN" sz="1600" b="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Trapezoid</a:t>
                      </a:r>
                      <a:r>
                        <a:rPr lang="zh-CN" altLang="en-US" sz="1600" dirty="0" smtClean="0">
                          <a:solidFill>
                            <a:srgbClr val="FF0000"/>
                          </a:solidFill>
                        </a:rPr>
                        <a:t>：</a:t>
                      </a:r>
                      <a:r>
                        <a:rPr lang="en-US" sz="16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440~2420</a:t>
                      </a:r>
                      <a:endParaRPr lang="zh-CN" sz="1600" b="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Half-sine</a:t>
                      </a:r>
                      <a:r>
                        <a:rPr lang="zh-CN" altLang="en-US" sz="160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160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1360</a:t>
                      </a:r>
                      <a:endParaRPr lang="zh-CN" altLang="zh-CN" sz="1600" kern="10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err="1" smtClean="0">
                          <a:solidFill>
                            <a:srgbClr val="FF0000"/>
                          </a:solidFill>
                        </a:rPr>
                        <a:t>Tr</a:t>
                      </a:r>
                      <a:r>
                        <a:rPr lang="en-US" altLang="zh-CN" sz="1600" b="0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r>
                        <a:rPr lang="en-US" altLang="zh-CN" sz="1600" b="0" dirty="0" err="1" smtClean="0">
                          <a:solidFill>
                            <a:srgbClr val="FF0000"/>
                          </a:solidFill>
                        </a:rPr>
                        <a:t>Tf</a:t>
                      </a:r>
                      <a:r>
                        <a:rPr lang="en-US" altLang="zh-CN" sz="1600" b="0" dirty="0" smtClean="0">
                          <a:solidFill>
                            <a:srgbClr val="FF0000"/>
                          </a:solidFill>
                        </a:rPr>
                        <a:t>(5%-95%)</a:t>
                      </a:r>
                      <a:endParaRPr lang="zh-CN" altLang="en-US" sz="16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ns</a:t>
                      </a:r>
                      <a:endParaRPr lang="zh-CN" sz="1600" b="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&lt;200</a:t>
                      </a:r>
                      <a:endParaRPr lang="zh-CN" sz="1600" b="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&lt;680</a:t>
                      </a:r>
                      <a:endParaRPr lang="zh-CN" altLang="zh-CN" sz="1600" kern="10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968" marR="879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4958263" y="6061784"/>
            <a:ext cx="1759938" cy="661607"/>
            <a:chOff x="6988165" y="5614471"/>
            <a:chExt cx="2262351" cy="850476"/>
          </a:xfrm>
        </p:grpSpPr>
        <p:grpSp>
          <p:nvGrpSpPr>
            <p:cNvPr id="6" name="组合 5"/>
            <p:cNvGrpSpPr/>
            <p:nvPr/>
          </p:nvGrpSpPr>
          <p:grpSpPr>
            <a:xfrm>
              <a:off x="7156472" y="5614471"/>
              <a:ext cx="1368152" cy="327547"/>
              <a:chOff x="6948264" y="5259984"/>
              <a:chExt cx="1810543" cy="728811"/>
            </a:xfrm>
          </p:grpSpPr>
          <p:cxnSp>
            <p:nvCxnSpPr>
              <p:cNvPr id="18" name="直接连接符 17"/>
              <p:cNvCxnSpPr/>
              <p:nvPr/>
            </p:nvCxnSpPr>
            <p:spPr>
              <a:xfrm flipV="1">
                <a:off x="7164288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7236296" y="5259984"/>
                <a:ext cx="122413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 flipV="1">
                <a:off x="8460432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6948264" y="5980064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8542783" y="5988795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直接连接符 6"/>
            <p:cNvCxnSpPr/>
            <p:nvPr/>
          </p:nvCxnSpPr>
          <p:spPr>
            <a:xfrm>
              <a:off x="7328387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403355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/>
            <p:nvPr/>
          </p:nvCxnSpPr>
          <p:spPr>
            <a:xfrm>
              <a:off x="6988165" y="6010937"/>
              <a:ext cx="3402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H="1">
              <a:off x="7413484" y="6005613"/>
              <a:ext cx="875892" cy="1432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7048193" y="6101257"/>
              <a:ext cx="813173" cy="35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200ns</a:t>
              </a:r>
              <a:endParaRPr lang="zh-CN" altLang="en-US" sz="1200" dirty="0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8282508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8354516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 flipH="1" flipV="1">
              <a:off x="8361384" y="6006492"/>
              <a:ext cx="470884" cy="1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7328387" y="5670791"/>
              <a:ext cx="1152127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40~2000ns</a:t>
              </a:r>
              <a:endParaRPr lang="zh-CN" altLang="en-US" sz="1200" dirty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155509" y="6108873"/>
              <a:ext cx="916979" cy="35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200ns</a:t>
              </a:r>
              <a:endParaRPr lang="zh-CN" altLang="en-US" sz="1200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297359" y="5624722"/>
              <a:ext cx="953157" cy="35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1kHz</a:t>
              </a:r>
              <a:endParaRPr lang="zh-CN" altLang="en-US" sz="1200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535522" y="6011165"/>
            <a:ext cx="1080123" cy="743432"/>
            <a:chOff x="7594893" y="4385476"/>
            <a:chExt cx="424560" cy="1090018"/>
          </a:xfrm>
        </p:grpSpPr>
        <p:grpSp>
          <p:nvGrpSpPr>
            <p:cNvPr id="24" name="组合 23"/>
            <p:cNvGrpSpPr/>
            <p:nvPr/>
          </p:nvGrpSpPr>
          <p:grpSpPr>
            <a:xfrm>
              <a:off x="7658439" y="4385476"/>
              <a:ext cx="236214" cy="561981"/>
              <a:chOff x="7611301" y="4514844"/>
              <a:chExt cx="257878" cy="561981"/>
            </a:xfrm>
          </p:grpSpPr>
          <p:sp>
            <p:nvSpPr>
              <p:cNvPr id="30" name="任意多边形 29"/>
              <p:cNvSpPr/>
              <p:nvPr/>
            </p:nvSpPr>
            <p:spPr>
              <a:xfrm>
                <a:off x="7686675" y="4514844"/>
                <a:ext cx="114300" cy="561981"/>
              </a:xfrm>
              <a:custGeom>
                <a:avLst/>
                <a:gdLst>
                  <a:gd name="connsiteX0" fmla="*/ 0 w 114300"/>
                  <a:gd name="connsiteY0" fmla="*/ 552456 h 561981"/>
                  <a:gd name="connsiteX1" fmla="*/ 47625 w 114300"/>
                  <a:gd name="connsiteY1" fmla="*/ 6 h 561981"/>
                  <a:gd name="connsiteX2" fmla="*/ 114300 w 114300"/>
                  <a:gd name="connsiteY2" fmla="*/ 561981 h 56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300" h="561981">
                    <a:moveTo>
                      <a:pt x="0" y="552456"/>
                    </a:moveTo>
                    <a:cubicBezTo>
                      <a:pt x="14287" y="275437"/>
                      <a:pt x="28575" y="-1581"/>
                      <a:pt x="47625" y="6"/>
                    </a:cubicBezTo>
                    <a:cubicBezTo>
                      <a:pt x="66675" y="1593"/>
                      <a:pt x="90487" y="281787"/>
                      <a:pt x="114300" y="56198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 flipV="1">
                <a:off x="7800975" y="5075758"/>
                <a:ext cx="68204" cy="10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7611301" y="5064980"/>
                <a:ext cx="75374" cy="23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直接连接符 24"/>
            <p:cNvCxnSpPr/>
            <p:nvPr/>
          </p:nvCxnSpPr>
          <p:spPr>
            <a:xfrm>
              <a:off x="7727480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7830335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/>
            <p:nvPr/>
          </p:nvCxnSpPr>
          <p:spPr>
            <a:xfrm flipV="1">
              <a:off x="7644408" y="5089077"/>
              <a:ext cx="83075" cy="20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flipH="1">
              <a:off x="7832179" y="5100483"/>
              <a:ext cx="8870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7594893" y="5069359"/>
              <a:ext cx="424560" cy="406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1360ns,1kHz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1212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Kicker </a:t>
            </a:r>
            <a:r>
              <a:rPr lang="en-US" altLang="zh-CN" dirty="0"/>
              <a:t>m</a:t>
            </a:r>
            <a:r>
              <a:rPr lang="en-US" altLang="zh-CN" dirty="0" smtClean="0"/>
              <a:t>agnet </a:t>
            </a:r>
            <a:r>
              <a:rPr lang="en-US" altLang="zh-CN" dirty="0" smtClean="0"/>
              <a:t>physics </a:t>
            </a:r>
            <a:r>
              <a:rPr lang="en-US" altLang="zh-CN" dirty="0" smtClean="0"/>
              <a:t>design</a:t>
            </a:r>
            <a:endParaRPr lang="zh-CN" altLang="en-US" dirty="0"/>
          </a:p>
        </p:txBody>
      </p:sp>
      <p:grpSp>
        <p:nvGrpSpPr>
          <p:cNvPr id="61" name="组合 60"/>
          <p:cNvGrpSpPr/>
          <p:nvPr/>
        </p:nvGrpSpPr>
        <p:grpSpPr>
          <a:xfrm>
            <a:off x="233379" y="1215399"/>
            <a:ext cx="3190472" cy="2196231"/>
            <a:chOff x="3683693" y="3130098"/>
            <a:chExt cx="3190472" cy="2196231"/>
          </a:xfrm>
        </p:grpSpPr>
        <p:sp>
          <p:nvSpPr>
            <p:cNvPr id="5" name="矩形 4"/>
            <p:cNvSpPr/>
            <p:nvPr/>
          </p:nvSpPr>
          <p:spPr>
            <a:xfrm>
              <a:off x="4499992" y="3501008"/>
              <a:ext cx="2160240" cy="182532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004048" y="3881771"/>
              <a:ext cx="1152128" cy="10593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08105" y="3496611"/>
              <a:ext cx="117389" cy="38955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5507767" y="4941168"/>
              <a:ext cx="124503" cy="380764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5098844" y="3969060"/>
              <a:ext cx="936104" cy="936104"/>
            </a:xfrm>
            <a:prstGeom prst="ellipse">
              <a:avLst/>
            </a:prstGeom>
            <a:solidFill>
              <a:srgbClr val="FF99CC"/>
            </a:solidFill>
            <a:ln>
              <a:solidFill>
                <a:srgbClr val="FF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133984" y="4006664"/>
              <a:ext cx="864096" cy="8640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箭头连接符 8"/>
            <p:cNvCxnSpPr/>
            <p:nvPr/>
          </p:nvCxnSpPr>
          <p:spPr>
            <a:xfrm>
              <a:off x="4139952" y="3861048"/>
              <a:ext cx="0" cy="115212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3995936" y="3865530"/>
              <a:ext cx="5040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3995936" y="5013176"/>
              <a:ext cx="5040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3683693" y="4272970"/>
              <a:ext cx="80422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h=64mm</a:t>
              </a:r>
              <a:endParaRPr lang="zh-CN" altLang="en-US" sz="1200" dirty="0"/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5004048" y="3140968"/>
              <a:ext cx="0" cy="2989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6148953" y="3130098"/>
              <a:ext cx="0" cy="2989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/>
            <p:nvPr/>
          </p:nvCxnSpPr>
          <p:spPr>
            <a:xfrm flipV="1">
              <a:off x="5004048" y="3276541"/>
              <a:ext cx="1144905" cy="100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5198074" y="3136720"/>
              <a:ext cx="79820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W=68mm</a:t>
              </a:r>
              <a:endParaRPr lang="zh-CN" altLang="en-US" sz="1200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5004048" y="3899510"/>
              <a:ext cx="72008" cy="102658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6084699" y="3899510"/>
              <a:ext cx="72008" cy="102658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箭头连接符 46"/>
            <p:cNvCxnSpPr>
              <a:stCxn id="19" idx="2"/>
              <a:endCxn id="19" idx="6"/>
            </p:cNvCxnSpPr>
            <p:nvPr/>
          </p:nvCxnSpPr>
          <p:spPr>
            <a:xfrm>
              <a:off x="5133984" y="4438712"/>
              <a:ext cx="86409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/>
            <p:cNvSpPr txBox="1"/>
            <p:nvPr/>
          </p:nvSpPr>
          <p:spPr>
            <a:xfrm>
              <a:off x="5287587" y="4216442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55mm</a:t>
              </a:r>
              <a:endParaRPr lang="zh-CN" altLang="en-US" sz="1200" dirty="0"/>
            </a:p>
          </p:txBody>
        </p:sp>
        <p:cxnSp>
          <p:nvCxnSpPr>
            <p:cNvPr id="49" name="直接箭头连接符 48"/>
            <p:cNvCxnSpPr/>
            <p:nvPr/>
          </p:nvCxnSpPr>
          <p:spPr>
            <a:xfrm flipV="1">
              <a:off x="5903281" y="3993662"/>
              <a:ext cx="92998" cy="11789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箭头连接符 50"/>
            <p:cNvCxnSpPr>
              <a:stCxn id="19" idx="7"/>
            </p:cNvCxnSpPr>
            <p:nvPr/>
          </p:nvCxnSpPr>
          <p:spPr>
            <a:xfrm flipH="1">
              <a:off x="5802267" y="4133208"/>
              <a:ext cx="69269" cy="9185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/>
            <p:cNvSpPr txBox="1"/>
            <p:nvPr/>
          </p:nvSpPr>
          <p:spPr>
            <a:xfrm>
              <a:off x="6082077" y="3795409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4mm</a:t>
              </a:r>
              <a:endParaRPr lang="zh-CN" altLang="en-US" sz="1200" dirty="0"/>
            </a:p>
          </p:txBody>
        </p:sp>
        <p:cxnSp>
          <p:nvCxnSpPr>
            <p:cNvPr id="60" name="直接连接符 59"/>
            <p:cNvCxnSpPr/>
            <p:nvPr/>
          </p:nvCxnSpPr>
          <p:spPr>
            <a:xfrm flipH="1">
              <a:off x="5996279" y="3994280"/>
              <a:ext cx="5040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文本框 61"/>
              <p:cNvSpPr txBox="1"/>
              <p:nvPr/>
            </p:nvSpPr>
            <p:spPr>
              <a:xfrm>
                <a:off x="3923928" y="1361842"/>
                <a:ext cx="4291111" cy="400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i="1" dirty="0" smtClean="0">
                    <a:latin typeface="+mj-lt"/>
                  </a:rPr>
                  <a:t>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l-GR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l-GR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=4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68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64</m:t>
                        </m:r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×1.4=1.8683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endParaRPr lang="zh-CN" alt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62" name="文本框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1361842"/>
                <a:ext cx="4291111" cy="400110"/>
              </a:xfrm>
              <a:prstGeom prst="rect">
                <a:avLst/>
              </a:prstGeom>
              <a:blipFill rotWithShape="0">
                <a:blip r:embed="rId2"/>
                <a:stretch>
                  <a:fillRect l="-3409" t="-4545" r="-1136" b="-196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文本框 62"/>
              <p:cNvSpPr txBox="1"/>
              <p:nvPr/>
            </p:nvSpPr>
            <p:spPr>
              <a:xfrm>
                <a:off x="3923928" y="1928290"/>
                <a:ext cx="3527761" cy="4589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i="1" dirty="0" smtClean="0">
                    <a:latin typeface="+mj-lt"/>
                  </a:rPr>
                  <a:t>I=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0.06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−7</m:t>
                            </m:r>
                          </m:sup>
                        </m:sSup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×0.064=3.056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𝑘𝐴</m:t>
                    </m:r>
                  </m:oMath>
                </a14:m>
                <a:endParaRPr lang="zh-CN" altLang="en-US" i="1" dirty="0">
                  <a:latin typeface="+mj-lt"/>
                </a:endParaRPr>
              </a:p>
            </p:txBody>
          </p:sp>
        </mc:Choice>
        <mc:Fallback xmlns="">
          <p:sp>
            <p:nvSpPr>
              <p:cNvPr id="63" name="文本框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1928290"/>
                <a:ext cx="3527761" cy="458972"/>
              </a:xfrm>
              <a:prstGeom prst="rect">
                <a:avLst/>
              </a:prstGeom>
              <a:blipFill rotWithShape="0">
                <a:blip r:embed="rId3"/>
                <a:stretch>
                  <a:fillRect l="-4152" t="-3947" r="-1903" b="-78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文本框 27"/>
              <p:cNvSpPr txBox="1"/>
              <p:nvPr/>
            </p:nvSpPr>
            <p:spPr>
              <a:xfrm>
                <a:off x="3906868" y="3026469"/>
                <a:ext cx="283263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i="1" dirty="0" smtClean="0">
                    <a:latin typeface="+mj-lt"/>
                  </a:rPr>
                  <a:t>U=I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=3000×10=30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𝑘𝑉</m:t>
                    </m:r>
                  </m:oMath>
                </a14:m>
                <a:endParaRPr lang="zh-CN" altLang="en-US" i="1" dirty="0">
                  <a:latin typeface="+mj-lt"/>
                </a:endParaRPr>
              </a:p>
            </p:txBody>
          </p:sp>
        </mc:Choice>
        <mc:Fallback xmlns="">
          <p:sp>
            <p:nvSpPr>
              <p:cNvPr id="28" name="文本框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868" y="3026469"/>
                <a:ext cx="2832635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5161" t="-28261" r="-2151" b="-5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/>
              <p:cNvSpPr txBox="1"/>
              <p:nvPr/>
            </p:nvSpPr>
            <p:spPr>
              <a:xfrm>
                <a:off x="3906869" y="2603313"/>
                <a:ext cx="91454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=10</m:t>
                      </m:r>
                      <m:r>
                        <m:rPr>
                          <m:sty m:val="p"/>
                        </m:rPr>
                        <a:rPr lang="el-GR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zh-CN" altLang="en-US" i="1" dirty="0">
                  <a:latin typeface="+mj-lt"/>
                </a:endParaRPr>
              </a:p>
            </p:txBody>
          </p:sp>
        </mc:Choice>
        <mc:Fallback xmlns="">
          <p:sp>
            <p:nvSpPr>
              <p:cNvPr id="30" name="文本框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869" y="2603313"/>
                <a:ext cx="914546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6000" r="-5333" b="-1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本框 32"/>
              <p:cNvSpPr txBox="1"/>
              <p:nvPr/>
            </p:nvSpPr>
            <p:spPr>
              <a:xfrm>
                <a:off x="3851920" y="3519519"/>
                <a:ext cx="3042821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1.87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−6</m:t>
                              </m:r>
                            </m:sup>
                          </m:sSup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=187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zh-CN" altLang="en-US" i="1" dirty="0">
                  <a:latin typeface="+mj-lt"/>
                </a:endParaRPr>
              </a:p>
            </p:txBody>
          </p:sp>
        </mc:Choice>
        <mc:Fallback xmlns="">
          <p:sp>
            <p:nvSpPr>
              <p:cNvPr id="33" name="文本框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519519"/>
                <a:ext cx="3042821" cy="55579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/>
          <p:cNvSpPr txBox="1"/>
          <p:nvPr/>
        </p:nvSpPr>
        <p:spPr>
          <a:xfrm>
            <a:off x="611560" y="4437112"/>
            <a:ext cx="828092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+mj-lt"/>
              </a:rPr>
              <a:t>Lumped parameter kicker with shorted end : </a:t>
            </a:r>
            <a:r>
              <a:rPr lang="en-US" altLang="zh-CN" dirty="0" err="1" smtClean="0">
                <a:latin typeface="+mj-lt"/>
              </a:rPr>
              <a:t>Tr</a:t>
            </a:r>
            <a:r>
              <a:rPr lang="zh-CN" altLang="en-US" dirty="0">
                <a:latin typeface="+mj-lt"/>
              </a:rPr>
              <a:t>（</a:t>
            </a:r>
            <a:r>
              <a:rPr lang="en-US" altLang="zh-CN" dirty="0">
                <a:latin typeface="+mj-lt"/>
              </a:rPr>
              <a:t>5%-95%</a:t>
            </a:r>
            <a:r>
              <a:rPr lang="zh-CN" altLang="en-US" dirty="0">
                <a:latin typeface="+mj-lt"/>
              </a:rPr>
              <a:t>）</a:t>
            </a:r>
            <a:r>
              <a:rPr lang="en-US" altLang="zh-CN" dirty="0">
                <a:latin typeface="+mj-lt"/>
              </a:rPr>
              <a:t>=3</a:t>
            </a:r>
            <a:r>
              <a:rPr lang="el-GR" altLang="zh-CN" dirty="0" smtClean="0">
                <a:latin typeface="+mj-lt"/>
              </a:rPr>
              <a:t>τ</a:t>
            </a:r>
            <a:r>
              <a:rPr lang="en-US" altLang="zh-CN" dirty="0" smtClean="0">
                <a:latin typeface="+mj-lt"/>
              </a:rPr>
              <a:t>=561ns</a:t>
            </a:r>
            <a:endParaRPr lang="en-US" altLang="zh-CN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+mj-lt"/>
              </a:rPr>
              <a:t>Lumped parameter kicker with matched resistor : </a:t>
            </a:r>
            <a:r>
              <a:rPr lang="en-US" altLang="zh-CN" dirty="0" err="1" smtClean="0">
                <a:latin typeface="+mj-lt"/>
              </a:rPr>
              <a:t>Tr</a:t>
            </a:r>
            <a:r>
              <a:rPr lang="zh-CN" altLang="en-US" dirty="0">
                <a:latin typeface="+mj-lt"/>
              </a:rPr>
              <a:t>（</a:t>
            </a:r>
            <a:r>
              <a:rPr lang="en-US" altLang="zh-CN" dirty="0">
                <a:latin typeface="+mj-lt"/>
              </a:rPr>
              <a:t>5%-95%</a:t>
            </a:r>
            <a:r>
              <a:rPr lang="zh-CN" altLang="en-US" dirty="0">
                <a:latin typeface="+mj-lt"/>
              </a:rPr>
              <a:t>）</a:t>
            </a:r>
            <a:r>
              <a:rPr lang="en-US" altLang="zh-CN" dirty="0">
                <a:latin typeface="+mj-lt"/>
              </a:rPr>
              <a:t>=3</a:t>
            </a:r>
            <a:r>
              <a:rPr lang="el-GR" altLang="zh-CN" dirty="0">
                <a:latin typeface="+mj-lt"/>
              </a:rPr>
              <a:t>τ</a:t>
            </a:r>
            <a:r>
              <a:rPr lang="en-US" altLang="zh-CN" dirty="0" smtClean="0">
                <a:latin typeface="+mj-lt"/>
              </a:rPr>
              <a:t>/2=280.5ns</a:t>
            </a:r>
            <a:endParaRPr lang="en-US" altLang="zh-CN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+mj-lt"/>
              </a:rPr>
              <a:t>Delay-line kicker with matched resistor : </a:t>
            </a:r>
            <a:r>
              <a:rPr lang="en-US" altLang="zh-CN" dirty="0" err="1" smtClean="0">
                <a:latin typeface="+mj-lt"/>
              </a:rPr>
              <a:t>Tr</a:t>
            </a:r>
            <a:r>
              <a:rPr lang="zh-CN" altLang="en-US" dirty="0">
                <a:latin typeface="+mj-lt"/>
              </a:rPr>
              <a:t>（</a:t>
            </a:r>
            <a:r>
              <a:rPr lang="en-US" altLang="zh-CN" dirty="0">
                <a:latin typeface="+mj-lt"/>
              </a:rPr>
              <a:t>5%-95%</a:t>
            </a:r>
            <a:r>
              <a:rPr lang="zh-CN" altLang="en-US" dirty="0">
                <a:latin typeface="+mj-lt"/>
              </a:rPr>
              <a:t>）</a:t>
            </a:r>
            <a:r>
              <a:rPr lang="en-US" altLang="zh-CN" dirty="0" smtClean="0">
                <a:latin typeface="+mj-lt"/>
              </a:rPr>
              <a:t>=</a:t>
            </a:r>
            <a:r>
              <a:rPr lang="el-GR" altLang="zh-CN" dirty="0" smtClean="0">
                <a:latin typeface="+mj-lt"/>
              </a:rPr>
              <a:t>τ</a:t>
            </a:r>
            <a:r>
              <a:rPr lang="en-US" altLang="zh-CN" dirty="0" smtClean="0">
                <a:latin typeface="+mj-lt"/>
              </a:rPr>
              <a:t>=187ns</a:t>
            </a:r>
            <a:endParaRPr lang="en-US" altLang="zh-CN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grpSp>
        <p:nvGrpSpPr>
          <p:cNvPr id="34" name="组合 33"/>
          <p:cNvGrpSpPr/>
          <p:nvPr/>
        </p:nvGrpSpPr>
        <p:grpSpPr>
          <a:xfrm>
            <a:off x="7623672" y="5326843"/>
            <a:ext cx="1759938" cy="661607"/>
            <a:chOff x="6988165" y="5614471"/>
            <a:chExt cx="2262351" cy="850476"/>
          </a:xfrm>
        </p:grpSpPr>
        <p:grpSp>
          <p:nvGrpSpPr>
            <p:cNvPr id="35" name="组合 34"/>
            <p:cNvGrpSpPr/>
            <p:nvPr/>
          </p:nvGrpSpPr>
          <p:grpSpPr>
            <a:xfrm>
              <a:off x="7156472" y="5614471"/>
              <a:ext cx="1368152" cy="327547"/>
              <a:chOff x="6948264" y="5259984"/>
              <a:chExt cx="1810543" cy="728811"/>
            </a:xfrm>
          </p:grpSpPr>
          <p:cxnSp>
            <p:nvCxnSpPr>
              <p:cNvPr id="54" name="直接连接符 53"/>
              <p:cNvCxnSpPr/>
              <p:nvPr/>
            </p:nvCxnSpPr>
            <p:spPr>
              <a:xfrm flipV="1">
                <a:off x="7164288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7236296" y="5259984"/>
                <a:ext cx="122413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flipH="1" flipV="1">
                <a:off x="8460432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6948264" y="5980064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8542783" y="5988795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直接连接符 35"/>
            <p:cNvCxnSpPr/>
            <p:nvPr/>
          </p:nvCxnSpPr>
          <p:spPr>
            <a:xfrm>
              <a:off x="7328387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7403355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/>
            <p:nvPr/>
          </p:nvCxnSpPr>
          <p:spPr>
            <a:xfrm>
              <a:off x="6988165" y="6010937"/>
              <a:ext cx="3402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/>
            <p:nvPr/>
          </p:nvCxnSpPr>
          <p:spPr>
            <a:xfrm flipH="1">
              <a:off x="7413484" y="6005613"/>
              <a:ext cx="875892" cy="1432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7048193" y="6101257"/>
              <a:ext cx="813173" cy="35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200ns</a:t>
              </a:r>
              <a:endParaRPr lang="zh-CN" altLang="en-US" sz="1200" dirty="0"/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8282508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8354516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/>
            <p:cNvCxnSpPr/>
            <p:nvPr/>
          </p:nvCxnSpPr>
          <p:spPr>
            <a:xfrm flipH="1" flipV="1">
              <a:off x="8361384" y="6006492"/>
              <a:ext cx="470884" cy="1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7328387" y="5670791"/>
              <a:ext cx="1152127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40~2000ns</a:t>
              </a:r>
              <a:endParaRPr lang="zh-CN" altLang="en-US" sz="1200" dirty="0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155509" y="6108873"/>
              <a:ext cx="916979" cy="35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200ns</a:t>
              </a:r>
              <a:endParaRPr lang="zh-CN" altLang="en-US" sz="1200" dirty="0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297359" y="5624722"/>
              <a:ext cx="953157" cy="35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1kHz</a:t>
              </a:r>
              <a:endParaRPr lang="zh-CN" altLang="en-US" sz="1200" dirty="0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787129" y="4166803"/>
            <a:ext cx="1080123" cy="743432"/>
            <a:chOff x="7594893" y="4385476"/>
            <a:chExt cx="424560" cy="1090018"/>
          </a:xfrm>
        </p:grpSpPr>
        <p:grpSp>
          <p:nvGrpSpPr>
            <p:cNvPr id="65" name="组合 64"/>
            <p:cNvGrpSpPr/>
            <p:nvPr/>
          </p:nvGrpSpPr>
          <p:grpSpPr>
            <a:xfrm>
              <a:off x="7658439" y="4385476"/>
              <a:ext cx="236214" cy="561981"/>
              <a:chOff x="7611301" y="4514844"/>
              <a:chExt cx="257878" cy="561981"/>
            </a:xfrm>
          </p:grpSpPr>
          <p:sp>
            <p:nvSpPr>
              <p:cNvPr id="71" name="任意多边形 70"/>
              <p:cNvSpPr/>
              <p:nvPr/>
            </p:nvSpPr>
            <p:spPr>
              <a:xfrm>
                <a:off x="7686675" y="4514844"/>
                <a:ext cx="114300" cy="561981"/>
              </a:xfrm>
              <a:custGeom>
                <a:avLst/>
                <a:gdLst>
                  <a:gd name="connsiteX0" fmla="*/ 0 w 114300"/>
                  <a:gd name="connsiteY0" fmla="*/ 552456 h 561981"/>
                  <a:gd name="connsiteX1" fmla="*/ 47625 w 114300"/>
                  <a:gd name="connsiteY1" fmla="*/ 6 h 561981"/>
                  <a:gd name="connsiteX2" fmla="*/ 114300 w 114300"/>
                  <a:gd name="connsiteY2" fmla="*/ 561981 h 56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300" h="561981">
                    <a:moveTo>
                      <a:pt x="0" y="552456"/>
                    </a:moveTo>
                    <a:cubicBezTo>
                      <a:pt x="14287" y="275437"/>
                      <a:pt x="28575" y="-1581"/>
                      <a:pt x="47625" y="6"/>
                    </a:cubicBezTo>
                    <a:cubicBezTo>
                      <a:pt x="66675" y="1593"/>
                      <a:pt x="90487" y="281787"/>
                      <a:pt x="114300" y="56198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2" name="直接连接符 71"/>
              <p:cNvCxnSpPr/>
              <p:nvPr/>
            </p:nvCxnSpPr>
            <p:spPr>
              <a:xfrm flipV="1">
                <a:off x="7800975" y="5075758"/>
                <a:ext cx="68204" cy="10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7611301" y="5064980"/>
                <a:ext cx="75374" cy="23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直接连接符 65"/>
            <p:cNvCxnSpPr/>
            <p:nvPr/>
          </p:nvCxnSpPr>
          <p:spPr>
            <a:xfrm>
              <a:off x="7727480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7830335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箭头连接符 67"/>
            <p:cNvCxnSpPr/>
            <p:nvPr/>
          </p:nvCxnSpPr>
          <p:spPr>
            <a:xfrm flipV="1">
              <a:off x="7644408" y="5089077"/>
              <a:ext cx="83075" cy="20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/>
            <p:nvPr/>
          </p:nvCxnSpPr>
          <p:spPr>
            <a:xfrm flipH="1">
              <a:off x="7832179" y="5100483"/>
              <a:ext cx="8870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文本框 69"/>
            <p:cNvSpPr txBox="1"/>
            <p:nvPr/>
          </p:nvSpPr>
          <p:spPr>
            <a:xfrm>
              <a:off x="7594893" y="5069359"/>
              <a:ext cx="424560" cy="406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1360ns,1kHz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2323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1369550" y="188640"/>
            <a:ext cx="6624736" cy="52329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 spc="-6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L</a:t>
            </a:r>
            <a:r>
              <a:rPr lang="en-US" altLang="zh-CN" sz="2800" b="1" spc="-6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umped </a:t>
            </a:r>
            <a:r>
              <a:rPr lang="en-US" altLang="zh-CN" sz="2800" b="1" spc="-6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parameter dipole kicker magnet</a:t>
            </a:r>
          </a:p>
        </p:txBody>
      </p:sp>
      <p:sp>
        <p:nvSpPr>
          <p:cNvPr id="3" name="矩形 2"/>
          <p:cNvSpPr/>
          <p:nvPr/>
        </p:nvSpPr>
        <p:spPr>
          <a:xfrm>
            <a:off x="280044" y="908720"/>
            <a:ext cx="8522509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n-US" altLang="zh-CN" u="sng" dirty="0">
                <a:solidFill>
                  <a:srgbClr val="FF0000"/>
                </a:solidFill>
              </a:rPr>
              <a:t>Features</a:t>
            </a:r>
            <a:r>
              <a:rPr lang="en-US" altLang="zh-CN" u="sng" dirty="0" smtClean="0">
                <a:solidFill>
                  <a:srgbClr val="FF0000"/>
                </a:solidFill>
              </a:rPr>
              <a:t>: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 smtClean="0"/>
              <a:t>Out-vacuum </a:t>
            </a:r>
            <a:r>
              <a:rPr lang="en-US" altLang="zh-CN" b="1" u="sng" dirty="0" smtClean="0"/>
              <a:t>kicker </a:t>
            </a:r>
            <a:r>
              <a:rPr lang="en-US" altLang="zh-CN" dirty="0"/>
              <a:t>with </a:t>
            </a:r>
            <a:r>
              <a:rPr lang="en-US" altLang="zh-CN" dirty="0" smtClean="0"/>
              <a:t>metallic coating ceramic </a:t>
            </a:r>
            <a:r>
              <a:rPr lang="en-US" altLang="zh-CN" dirty="0"/>
              <a:t>vacuum </a:t>
            </a:r>
            <a:r>
              <a:rPr lang="en-US" altLang="zh-CN" dirty="0" smtClean="0"/>
              <a:t>chamber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 err="1" smtClean="0"/>
              <a:t>Pulser</a:t>
            </a:r>
            <a:r>
              <a:rPr lang="en-US" altLang="zh-CN" dirty="0" smtClean="0"/>
              <a:t>: </a:t>
            </a:r>
            <a:r>
              <a:rPr lang="en-US" altLang="zh-CN" dirty="0"/>
              <a:t>I</a:t>
            </a:r>
            <a:r>
              <a:rPr lang="en-US" altLang="zh-CN" dirty="0" smtClean="0"/>
              <a:t>nductive </a:t>
            </a:r>
            <a:r>
              <a:rPr lang="en-US" altLang="zh-CN" dirty="0" smtClean="0"/>
              <a:t>adder based on IGBTs.</a:t>
            </a:r>
            <a:endParaRPr lang="en-US" altLang="zh-CN" dirty="0"/>
          </a:p>
        </p:txBody>
      </p:sp>
      <p:grpSp>
        <p:nvGrpSpPr>
          <p:cNvPr id="16" name="组合 15"/>
          <p:cNvGrpSpPr/>
          <p:nvPr/>
        </p:nvGrpSpPr>
        <p:grpSpPr>
          <a:xfrm>
            <a:off x="7417924" y="1196067"/>
            <a:ext cx="1569589" cy="1011800"/>
            <a:chOff x="7644408" y="4385476"/>
            <a:chExt cx="425713" cy="1023651"/>
          </a:xfrm>
        </p:grpSpPr>
        <p:grpSp>
          <p:nvGrpSpPr>
            <p:cNvPr id="18" name="组合 17"/>
            <p:cNvGrpSpPr/>
            <p:nvPr/>
          </p:nvGrpSpPr>
          <p:grpSpPr>
            <a:xfrm>
              <a:off x="7658439" y="4385476"/>
              <a:ext cx="236214" cy="561981"/>
              <a:chOff x="7611301" y="4514844"/>
              <a:chExt cx="257878" cy="561981"/>
            </a:xfrm>
          </p:grpSpPr>
          <p:sp>
            <p:nvSpPr>
              <p:cNvPr id="24" name="任意多边形 23"/>
              <p:cNvSpPr/>
              <p:nvPr/>
            </p:nvSpPr>
            <p:spPr>
              <a:xfrm>
                <a:off x="7686675" y="4514844"/>
                <a:ext cx="114300" cy="561981"/>
              </a:xfrm>
              <a:custGeom>
                <a:avLst/>
                <a:gdLst>
                  <a:gd name="connsiteX0" fmla="*/ 0 w 114300"/>
                  <a:gd name="connsiteY0" fmla="*/ 552456 h 561981"/>
                  <a:gd name="connsiteX1" fmla="*/ 47625 w 114300"/>
                  <a:gd name="connsiteY1" fmla="*/ 6 h 561981"/>
                  <a:gd name="connsiteX2" fmla="*/ 114300 w 114300"/>
                  <a:gd name="connsiteY2" fmla="*/ 561981 h 56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300" h="561981">
                    <a:moveTo>
                      <a:pt x="0" y="552456"/>
                    </a:moveTo>
                    <a:cubicBezTo>
                      <a:pt x="14287" y="275437"/>
                      <a:pt x="28575" y="-1581"/>
                      <a:pt x="47625" y="6"/>
                    </a:cubicBezTo>
                    <a:cubicBezTo>
                      <a:pt x="66675" y="1593"/>
                      <a:pt x="90487" y="281787"/>
                      <a:pt x="114300" y="56198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 flipV="1">
                <a:off x="7800975" y="5075758"/>
                <a:ext cx="68204" cy="10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7611301" y="5064980"/>
                <a:ext cx="75374" cy="23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直接连接符 18"/>
            <p:cNvCxnSpPr/>
            <p:nvPr/>
          </p:nvCxnSpPr>
          <p:spPr>
            <a:xfrm>
              <a:off x="7727480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7830335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/>
            <p:nvPr/>
          </p:nvCxnSpPr>
          <p:spPr>
            <a:xfrm flipV="1">
              <a:off x="7644408" y="5089077"/>
              <a:ext cx="83075" cy="20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 flipH="1">
              <a:off x="7832179" y="5100483"/>
              <a:ext cx="8870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7667022" y="5160022"/>
              <a:ext cx="403099" cy="249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&lt;1360ns,1kHz</a:t>
              </a:r>
              <a:endParaRPr lang="zh-CN" altLang="en-US" sz="1000" dirty="0"/>
            </a:p>
          </p:txBody>
        </p:sp>
      </p:grpSp>
      <p:pic>
        <p:nvPicPr>
          <p:cNvPr id="82" name="图片 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799" y="3501008"/>
            <a:ext cx="2736304" cy="2885945"/>
          </a:xfrm>
          <a:prstGeom prst="rect">
            <a:avLst/>
          </a:prstGeom>
        </p:spPr>
      </p:pic>
      <p:pic>
        <p:nvPicPr>
          <p:cNvPr id="74" name="内容占位符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CF8"/>
              </a:clrFrom>
              <a:clrTo>
                <a:srgbClr val="FF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36027"/>
            <a:ext cx="4919011" cy="241663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490" y="1902796"/>
            <a:ext cx="3733413" cy="20433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1993635"/>
            <a:ext cx="2508169" cy="215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31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D</a:t>
            </a:r>
            <a:r>
              <a:rPr lang="en-US" altLang="zh-CN" sz="2800" dirty="0" smtClean="0"/>
              <a:t>istributed </a:t>
            </a:r>
            <a:r>
              <a:rPr lang="en-US" altLang="zh-CN" sz="2800" dirty="0"/>
              <a:t>parameter (delay-line) dipole kicker</a:t>
            </a:r>
            <a:endParaRPr lang="zh-CN" altLang="en-US" sz="2800" dirty="0"/>
          </a:p>
        </p:txBody>
      </p:sp>
      <p:sp>
        <p:nvSpPr>
          <p:cNvPr id="7" name="矩形 6"/>
          <p:cNvSpPr/>
          <p:nvPr/>
        </p:nvSpPr>
        <p:spPr>
          <a:xfrm>
            <a:off x="371744" y="961018"/>
            <a:ext cx="6651447" cy="186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n-US" altLang="zh-CN" u="sng" dirty="0" smtClean="0">
                <a:solidFill>
                  <a:srgbClr val="FF0000"/>
                </a:solidFill>
              </a:rPr>
              <a:t>Features:</a:t>
            </a:r>
            <a:endParaRPr lang="en-US" altLang="zh-CN" u="sng" dirty="0">
              <a:solidFill>
                <a:srgbClr val="FF0000"/>
              </a:solidFill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 smtClean="0"/>
              <a:t>The </a:t>
            </a:r>
            <a:r>
              <a:rPr lang="en-US" altLang="zh-CN" dirty="0"/>
              <a:t>structure of delay-line kicker is </a:t>
            </a:r>
            <a:r>
              <a:rPr lang="en-US" altLang="zh-CN" dirty="0" smtClean="0"/>
              <a:t>complicated, but helps </a:t>
            </a:r>
            <a:r>
              <a:rPr lang="en-US" altLang="zh-CN" dirty="0"/>
              <a:t>to achieve ideal trapezoid </a:t>
            </a:r>
            <a:r>
              <a:rPr lang="en-US" altLang="zh-CN" dirty="0" smtClean="0"/>
              <a:t>waveform</a:t>
            </a:r>
            <a:r>
              <a:rPr lang="en-US" altLang="zh-CN" dirty="0" smtClean="0"/>
              <a:t>.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 smtClean="0"/>
              <a:t>ceramic </a:t>
            </a:r>
            <a:r>
              <a:rPr lang="en-US" altLang="zh-CN" dirty="0"/>
              <a:t>vacuum </a:t>
            </a:r>
            <a:r>
              <a:rPr lang="en-US" altLang="zh-CN" dirty="0" smtClean="0"/>
              <a:t>chamber with special pattern metallic </a:t>
            </a:r>
            <a:r>
              <a:rPr lang="en-US" altLang="zh-CN" dirty="0"/>
              <a:t>coating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 err="1" smtClean="0"/>
              <a:t>Pulser</a:t>
            </a:r>
            <a:r>
              <a:rPr lang="en-US" altLang="zh-CN" dirty="0" smtClean="0"/>
              <a:t>: adjustable </a:t>
            </a:r>
            <a:r>
              <a:rPr lang="en-US" altLang="zh-CN" dirty="0"/>
              <a:t>pulse width </a:t>
            </a:r>
            <a:r>
              <a:rPr lang="en-US" altLang="zh-CN" dirty="0" smtClean="0"/>
              <a:t>inductive adder or </a:t>
            </a:r>
            <a:r>
              <a:rPr lang="en-US" altLang="zh-CN" dirty="0"/>
              <a:t>M</a:t>
            </a:r>
            <a:r>
              <a:rPr lang="en-US" altLang="zh-CN" dirty="0" smtClean="0"/>
              <a:t>arx generator  based on </a:t>
            </a:r>
            <a:r>
              <a:rPr lang="en-US" altLang="zh-CN" dirty="0" err="1" smtClean="0"/>
              <a:t>SiC</a:t>
            </a:r>
            <a:r>
              <a:rPr lang="en-US" altLang="zh-CN" dirty="0" smtClean="0"/>
              <a:t> MOSFET</a:t>
            </a:r>
            <a:endParaRPr lang="en-US" altLang="zh-CN" dirty="0">
              <a:solidFill>
                <a:srgbClr val="FF0000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51520" y="5144931"/>
            <a:ext cx="5688632" cy="1248727"/>
            <a:chOff x="899592" y="2278506"/>
            <a:chExt cx="7865409" cy="1726558"/>
          </a:xfrm>
        </p:grpSpPr>
        <p:pic>
          <p:nvPicPr>
            <p:cNvPr id="26" name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91880" y="2636912"/>
              <a:ext cx="5273121" cy="1339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矩形 7"/>
            <p:cNvSpPr/>
            <p:nvPr/>
          </p:nvSpPr>
          <p:spPr>
            <a:xfrm>
              <a:off x="899592" y="2491282"/>
              <a:ext cx="936104" cy="148262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/>
            <p:nvPr/>
          </p:nvCxnSpPr>
          <p:spPr>
            <a:xfrm flipV="1">
              <a:off x="1829603" y="3894916"/>
              <a:ext cx="1879190" cy="119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995982" y="2594145"/>
              <a:ext cx="7200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PFN</a:t>
              </a:r>
              <a:endParaRPr lang="zh-CN" altLang="en-US" sz="1600" dirty="0"/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1829603" y="2722615"/>
              <a:ext cx="33899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3347864" y="2712753"/>
              <a:ext cx="5397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170018" y="2532302"/>
              <a:ext cx="288032" cy="1903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3466076" y="2403198"/>
              <a:ext cx="4562308" cy="1601866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495554" y="2278506"/>
              <a:ext cx="3683799" cy="425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Delay-line kicker magnet</a:t>
              </a:r>
              <a:endParaRPr lang="zh-CN" altLang="en-US" sz="1400" dirty="0"/>
            </a:p>
          </p:txBody>
        </p:sp>
        <p:sp>
          <p:nvSpPr>
            <p:cNvPr id="24" name="圆柱形 23"/>
            <p:cNvSpPr/>
            <p:nvPr/>
          </p:nvSpPr>
          <p:spPr>
            <a:xfrm rot="16200000">
              <a:off x="2998819" y="2454844"/>
              <a:ext cx="217229" cy="535542"/>
            </a:xfrm>
            <a:prstGeom prst="can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连接符 33"/>
            <p:cNvCxnSpPr>
              <a:endCxn id="24" idx="1"/>
            </p:cNvCxnSpPr>
            <p:nvPr/>
          </p:nvCxnSpPr>
          <p:spPr>
            <a:xfrm flipV="1">
              <a:off x="2599267" y="2722615"/>
              <a:ext cx="240396" cy="36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7032274" y="1172719"/>
            <a:ext cx="1716190" cy="665198"/>
            <a:chOff x="6988165" y="5614471"/>
            <a:chExt cx="2109717" cy="817730"/>
          </a:xfrm>
        </p:grpSpPr>
        <p:grpSp>
          <p:nvGrpSpPr>
            <p:cNvPr id="41" name="组合 40"/>
            <p:cNvGrpSpPr/>
            <p:nvPr/>
          </p:nvGrpSpPr>
          <p:grpSpPr>
            <a:xfrm>
              <a:off x="7156472" y="5614471"/>
              <a:ext cx="1368152" cy="327547"/>
              <a:chOff x="6948264" y="5259984"/>
              <a:chExt cx="1810543" cy="728811"/>
            </a:xfrm>
          </p:grpSpPr>
          <p:cxnSp>
            <p:nvCxnSpPr>
              <p:cNvPr id="54" name="直接连接符 53"/>
              <p:cNvCxnSpPr/>
              <p:nvPr/>
            </p:nvCxnSpPr>
            <p:spPr>
              <a:xfrm flipV="1">
                <a:off x="7164288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7236296" y="5259984"/>
                <a:ext cx="122413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flipH="1" flipV="1">
                <a:off x="8460432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6948264" y="5980064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8542783" y="5988795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直接连接符 41"/>
            <p:cNvCxnSpPr/>
            <p:nvPr/>
          </p:nvCxnSpPr>
          <p:spPr>
            <a:xfrm>
              <a:off x="7328387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7403355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箭头连接符 44"/>
            <p:cNvCxnSpPr/>
            <p:nvPr/>
          </p:nvCxnSpPr>
          <p:spPr>
            <a:xfrm>
              <a:off x="6988165" y="6010937"/>
              <a:ext cx="3402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/>
            <p:cNvCxnSpPr/>
            <p:nvPr/>
          </p:nvCxnSpPr>
          <p:spPr>
            <a:xfrm flipH="1">
              <a:off x="7413484" y="6005613"/>
              <a:ext cx="875892" cy="1432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7012498" y="6091685"/>
              <a:ext cx="813172" cy="3405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200n</a:t>
              </a:r>
              <a:r>
                <a:rPr lang="en-US" altLang="zh-CN" sz="1200" dirty="0" smtClean="0"/>
                <a:t>s</a:t>
              </a:r>
              <a:endParaRPr lang="zh-CN" altLang="en-US" sz="1200" dirty="0"/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8282508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8354516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箭头连接符 49"/>
            <p:cNvCxnSpPr/>
            <p:nvPr/>
          </p:nvCxnSpPr>
          <p:spPr>
            <a:xfrm flipH="1" flipV="1">
              <a:off x="8361384" y="6006492"/>
              <a:ext cx="470884" cy="1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/>
            <p:cNvSpPr txBox="1"/>
            <p:nvPr/>
          </p:nvSpPr>
          <p:spPr>
            <a:xfrm>
              <a:off x="7380913" y="5718485"/>
              <a:ext cx="1152129" cy="30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40~2000ns</a:t>
              </a:r>
              <a:endParaRPr lang="zh-CN" altLang="en-US" sz="1000" dirty="0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155509" y="6108873"/>
              <a:ext cx="762846" cy="30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200ns</a:t>
              </a:r>
              <a:endParaRPr lang="zh-CN" altLang="en-US" sz="1000" dirty="0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477732" y="5753745"/>
              <a:ext cx="620150" cy="30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1kHz</a:t>
              </a:r>
              <a:endParaRPr lang="zh-CN" altLang="en-US" sz="1000" dirty="0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15876" y="4940498"/>
            <a:ext cx="1482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Solid-state switches</a:t>
            </a:r>
            <a:r>
              <a:rPr lang="zh-CN" altLang="en-US" sz="1200" dirty="0" smtClean="0"/>
              <a:t>（</a:t>
            </a:r>
            <a:r>
              <a:rPr lang="en-US" altLang="zh-CN" sz="1200" dirty="0" smtClean="0"/>
              <a:t>SIC MOSFET</a:t>
            </a:r>
            <a:r>
              <a:rPr lang="zh-CN" altLang="en-US" sz="1200" dirty="0" smtClean="0"/>
              <a:t>）</a:t>
            </a:r>
            <a:endParaRPr lang="zh-CN" altLang="en-US" sz="1200" dirty="0"/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7424" y="2666430"/>
            <a:ext cx="3428992" cy="2202730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32" r="9064"/>
          <a:stretch/>
        </p:blipFill>
        <p:spPr>
          <a:xfrm>
            <a:off x="2267708" y="2655352"/>
            <a:ext cx="1538738" cy="2213808"/>
          </a:xfrm>
          <a:prstGeom prst="rect">
            <a:avLst/>
          </a:prstGeom>
        </p:spPr>
      </p:pic>
      <p:sp>
        <p:nvSpPr>
          <p:cNvPr id="9" name="右箭头 8"/>
          <p:cNvSpPr/>
          <p:nvPr/>
        </p:nvSpPr>
        <p:spPr>
          <a:xfrm>
            <a:off x="4130045" y="3750325"/>
            <a:ext cx="729987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807419" y="4730508"/>
            <a:ext cx="111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C-type</a:t>
            </a:r>
            <a:endParaRPr lang="zh-CN" altLang="en-US" dirty="0"/>
          </a:p>
        </p:txBody>
      </p:sp>
      <p:sp>
        <p:nvSpPr>
          <p:cNvPr id="63" name="文本框 62"/>
          <p:cNvSpPr txBox="1"/>
          <p:nvPr/>
        </p:nvSpPr>
        <p:spPr>
          <a:xfrm>
            <a:off x="6392682" y="4708747"/>
            <a:ext cx="1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Dual C-type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33560" y="5113571"/>
            <a:ext cx="3048538" cy="13692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330667" y="6024326"/>
            <a:ext cx="203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Marx generator</a:t>
            </a:r>
            <a:endParaRPr lang="zh-CN" altLang="en-US" dirty="0"/>
          </a:p>
        </p:txBody>
      </p:sp>
      <p:sp>
        <p:nvSpPr>
          <p:cNvPr id="59" name="文本框 58"/>
          <p:cNvSpPr txBox="1"/>
          <p:nvPr/>
        </p:nvSpPr>
        <p:spPr>
          <a:xfrm>
            <a:off x="323528" y="5624217"/>
            <a:ext cx="5207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Or</a:t>
            </a:r>
          </a:p>
          <a:p>
            <a:r>
              <a:rPr lang="en-US" altLang="zh-CN" sz="1600" dirty="0" smtClean="0"/>
              <a:t>Cap.</a:t>
            </a:r>
            <a:endParaRPr lang="zh-CN" altLang="en-US" sz="1600" dirty="0"/>
          </a:p>
        </p:txBody>
      </p:sp>
      <p:sp>
        <p:nvSpPr>
          <p:cNvPr id="6" name="矩形 5"/>
          <p:cNvSpPr/>
          <p:nvPr/>
        </p:nvSpPr>
        <p:spPr>
          <a:xfrm>
            <a:off x="7202223" y="1736477"/>
            <a:ext cx="1170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300"/>
              </a:spcBef>
            </a:pPr>
            <a:r>
              <a:rPr lang="en-US" altLang="zh-CN" dirty="0" smtClean="0">
                <a:solidFill>
                  <a:srgbClr val="FF0000"/>
                </a:solidFill>
              </a:rPr>
              <a:t>challenges</a:t>
            </a:r>
            <a:endParaRPr lang="en-US" altLang="zh-C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4886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95536" y="1196752"/>
            <a:ext cx="8280920" cy="507038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altLang="zh-CN" sz="2400" dirty="0"/>
              <a:t>There are 9 injection and extraction sub-systems in CEPC accelerator </a:t>
            </a:r>
            <a:r>
              <a:rPr lang="en-US" altLang="zh-CN" sz="2400" dirty="0" smtClean="0"/>
              <a:t>complex. </a:t>
            </a:r>
            <a:r>
              <a:rPr lang="en-US" altLang="zh-CN" sz="2400" dirty="0"/>
              <a:t>T</a:t>
            </a:r>
            <a:r>
              <a:rPr lang="en-US" altLang="zh-CN" sz="2400" dirty="0" smtClean="0"/>
              <a:t>he types of all inj./ext. components are figured out.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altLang="zh-CN" sz="2400" dirty="0" smtClean="0"/>
              <a:t>The hardware designs towards </a:t>
            </a:r>
            <a:r>
              <a:rPr lang="en-US" altLang="zh-CN" sz="2400" dirty="0"/>
              <a:t>TDR are being carried </a:t>
            </a:r>
            <a:r>
              <a:rPr lang="en-US" altLang="zh-CN" sz="2400" dirty="0" smtClean="0"/>
              <a:t>out.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altLang="zh-CN" sz="2400" dirty="0" smtClean="0"/>
              <a:t>So far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the kickers and the </a:t>
            </a:r>
            <a:r>
              <a:rPr lang="en-US" altLang="zh-CN" sz="2400" dirty="0" err="1" smtClean="0"/>
              <a:t>Lambertson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septas</a:t>
            </a:r>
            <a:r>
              <a:rPr lang="en-US" altLang="zh-CN" sz="2400" dirty="0" smtClean="0"/>
              <a:t> preliminary </a:t>
            </a:r>
            <a:r>
              <a:rPr lang="en-US" altLang="zh-CN" sz="2400" dirty="0"/>
              <a:t>designs </a:t>
            </a:r>
            <a:r>
              <a:rPr lang="en-US" altLang="zh-CN" sz="2400" dirty="0" smtClean="0"/>
              <a:t>for the damping ring 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 the booster low energy inj. </a:t>
            </a:r>
            <a:r>
              <a:rPr lang="en-US" altLang="zh-CN" sz="2400" dirty="0"/>
              <a:t>s</a:t>
            </a:r>
            <a:r>
              <a:rPr lang="en-US" altLang="zh-CN" sz="2400" dirty="0" smtClean="0"/>
              <a:t>ystem </a:t>
            </a:r>
            <a:r>
              <a:rPr lang="en-US" altLang="zh-CN" sz="2400" dirty="0" smtClean="0"/>
              <a:t>are completed. The kickers for </a:t>
            </a:r>
            <a:r>
              <a:rPr lang="en-US" altLang="zh-CN" sz="2400" dirty="0" smtClean="0"/>
              <a:t>high </a:t>
            </a:r>
            <a:r>
              <a:rPr lang="en-US" altLang="zh-CN" sz="2400" dirty="0" smtClean="0"/>
              <a:t>energy ext. </a:t>
            </a:r>
            <a:r>
              <a:rPr lang="en-US" altLang="zh-CN" sz="2400" dirty="0" smtClean="0"/>
              <a:t>sub-systems are being designed. </a:t>
            </a:r>
            <a:endParaRPr lang="en-US" altLang="zh-CN" sz="2400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736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7200" dirty="0" smtClean="0"/>
              <a:t>END</a:t>
            </a:r>
            <a:endParaRPr lang="zh-CN" altLang="en-US" sz="72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 algn="r">
              <a:buNone/>
            </a:pPr>
            <a:endParaRPr lang="en-US" altLang="zh-CN" dirty="0" smtClean="0"/>
          </a:p>
          <a:p>
            <a:pPr marL="0" indent="0" algn="r">
              <a:buNone/>
            </a:pPr>
            <a:r>
              <a:rPr lang="en-US" altLang="zh-CN" dirty="0" smtClean="0"/>
              <a:t>Thank you for attentions!!!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987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zh-CN" dirty="0" smtClean="0"/>
              <a:t>Backup slides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9676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/>
          </p:nvPr>
        </p:nvGraphicFramePr>
        <p:xfrm>
          <a:off x="235686" y="1001934"/>
          <a:ext cx="8819992" cy="2908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8082"/>
                <a:gridCol w="632237"/>
                <a:gridCol w="879931"/>
                <a:gridCol w="1152128"/>
                <a:gridCol w="921711"/>
                <a:gridCol w="842177"/>
                <a:gridCol w="1116524"/>
                <a:gridCol w="1027202"/>
              </a:tblGrid>
              <a:tr h="161609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US" altLang="zh-CN" sz="10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Booster</a:t>
                      </a:r>
                      <a:r>
                        <a:rPr lang="en-US" altLang="zh-CN" sz="1000" kern="100" baseline="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operating mode</a:t>
                      </a:r>
                      <a:endParaRPr lang="zh-CN" sz="1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Higgs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energy</a:t>
                      </a:r>
                      <a:r>
                        <a:rPr 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zh-CN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66700" algn="just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266700" algn="just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indent="266700" algn="just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266700" algn="just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45.5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321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Function</a:t>
                      </a:r>
                      <a:endParaRPr lang="zh-CN" altLang="zh-CN" sz="1000" b="1" kern="100" dirty="0" smtClean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zh-CN" altLang="en-US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</a:t>
                      </a:r>
                      <a:r>
                        <a:rPr lang="zh-CN" altLang="en-US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off-axis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Inj./Ext.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on-axis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off-axis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50" kern="1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off-axis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50" kern="1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off-axis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50" kern="1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off-axis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50" kern="1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number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242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half ring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half ring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50" kern="1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1524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uniform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6000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Min.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bunch spacing</a:t>
                      </a:r>
                      <a:r>
                        <a:rPr 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（</a:t>
                      </a:r>
                      <a:r>
                        <a:rPr lang="en-US" altLang="zh-CN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23800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050" kern="10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number per train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 train number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80×75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spacing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ns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2460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  <a:r>
                        <a:rPr 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  <a:r>
                        <a:rPr 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mode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by bunch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by bunch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by bunch</a:t>
                      </a:r>
                      <a:endParaRPr lang="zh-CN" altLang="zh-CN" sz="1050" kern="10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 by</a:t>
                      </a:r>
                      <a:r>
                        <a:rPr lang="en-US" altLang="zh-CN" sz="1050" kern="100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train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repetition rate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(Hz)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altLang="en-US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pulse width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(ns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1360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&lt;6900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zh-CN" altLang="en-US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flat top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ns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&gt;1980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rise</a:t>
                      </a:r>
                      <a:r>
                        <a:rPr 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fall</a:t>
                      </a:r>
                      <a:r>
                        <a:rPr 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(ns)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&lt;220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&lt;25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&lt;2460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Timing</a:t>
                      </a:r>
                      <a:r>
                        <a:rPr lang="en-US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delay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(ns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&lt;23800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&lt;220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&lt;2460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&lt;4400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period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(s)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2.42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0.242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0.007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15.24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0.075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 angle 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1" kern="100" dirty="0" err="1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0.11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altLang="en-US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0.11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0.11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 </a:t>
                      </a:r>
                      <a:r>
                        <a:rPr lang="en-US" altLang="zh-CN" sz="1000" kern="100" dirty="0" smtClean="0">
                          <a:effectLst/>
                        </a:rPr>
                        <a:t>Integral field strength 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(Tm)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0.004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0.08</a:t>
                      </a:r>
                      <a:endParaRPr lang="zh-CN" altLang="en-US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0.04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0.004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0.05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0.004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0.03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pipe aperture </a:t>
                      </a:r>
                      <a:r>
                        <a:rPr lang="el-GR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Φ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7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Booster Ring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67595" y="383448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Considering the compatibility of three </a:t>
            </a:r>
            <a:r>
              <a:rPr lang="en-US" altLang="zh-CN" dirty="0" smtClean="0"/>
              <a:t>operating modes:</a:t>
            </a:r>
          </a:p>
        </p:txBody>
      </p:sp>
      <p:graphicFrame>
        <p:nvGraphicFramePr>
          <p:cNvPr id="10" name="内容占位符 3"/>
          <p:cNvGraphicFramePr>
            <a:graphicFrameLocks/>
          </p:cNvGraphicFramePr>
          <p:nvPr>
            <p:extLst/>
          </p:nvPr>
        </p:nvGraphicFramePr>
        <p:xfrm>
          <a:off x="235686" y="4128092"/>
          <a:ext cx="8728802" cy="1616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9539"/>
                <a:gridCol w="2386351"/>
                <a:gridCol w="1955415"/>
                <a:gridCol w="2047497"/>
              </a:tblGrid>
              <a:tr h="32321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Function</a:t>
                      </a:r>
                      <a:endParaRPr lang="zh-CN" altLang="zh-CN" sz="1000" b="1" kern="100" dirty="0" smtClean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LE-Injection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zh-CN" altLang="en-US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</a:t>
                      </a:r>
                      <a:r>
                        <a:rPr lang="zh-CN" altLang="en-US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HE-Extraction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off-axis</a:t>
                      </a:r>
                      <a:r>
                        <a:rPr lang="zh-CN" altLang="en-US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HE-Inj./Ext.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on-axis</a:t>
                      </a:r>
                      <a:r>
                        <a:rPr lang="zh-CN" altLang="en-US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repetition rate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Hz)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pulse width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(ns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440~2420(Adjustable)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1360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zh-CN" altLang="en-US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flat top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ns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0~1980(Adjustable)</a:t>
                      </a:r>
                      <a:endParaRPr lang="zh-CN" altLang="zh-CN" sz="1050" kern="1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rise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fall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(ns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&lt;25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&lt;220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&lt;680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period 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0.007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 angle 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1" kern="100" dirty="0" err="1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0.11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 </a:t>
                      </a:r>
                      <a:r>
                        <a:rPr lang="en-US" altLang="zh-CN" sz="1000" kern="100" dirty="0" smtClean="0">
                          <a:effectLst/>
                        </a:rPr>
                        <a:t>Integral field strength 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(Tm)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0.004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0.08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0.04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160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pipe aperture </a:t>
                      </a:r>
                      <a:r>
                        <a:rPr lang="el-GR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Φ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pSp>
        <p:nvGrpSpPr>
          <p:cNvPr id="50" name="组合 49"/>
          <p:cNvGrpSpPr/>
          <p:nvPr/>
        </p:nvGrpSpPr>
        <p:grpSpPr>
          <a:xfrm>
            <a:off x="3376252" y="5744186"/>
            <a:ext cx="1088423" cy="745743"/>
            <a:chOff x="7217555" y="4385476"/>
            <a:chExt cx="1597424" cy="1094488"/>
          </a:xfrm>
        </p:grpSpPr>
        <p:grpSp>
          <p:nvGrpSpPr>
            <p:cNvPr id="38" name="组合 37"/>
            <p:cNvGrpSpPr/>
            <p:nvPr/>
          </p:nvGrpSpPr>
          <p:grpSpPr>
            <a:xfrm>
              <a:off x="7387258" y="4385476"/>
              <a:ext cx="785142" cy="561981"/>
              <a:chOff x="7315250" y="4514844"/>
              <a:chExt cx="857150" cy="561981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7686675" y="4514844"/>
                <a:ext cx="114300" cy="561981"/>
              </a:xfrm>
              <a:custGeom>
                <a:avLst/>
                <a:gdLst>
                  <a:gd name="connsiteX0" fmla="*/ 0 w 114300"/>
                  <a:gd name="connsiteY0" fmla="*/ 552456 h 561981"/>
                  <a:gd name="connsiteX1" fmla="*/ 47625 w 114300"/>
                  <a:gd name="connsiteY1" fmla="*/ 6 h 561981"/>
                  <a:gd name="connsiteX2" fmla="*/ 114300 w 114300"/>
                  <a:gd name="connsiteY2" fmla="*/ 561981 h 56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300" h="561981">
                    <a:moveTo>
                      <a:pt x="0" y="552456"/>
                    </a:moveTo>
                    <a:cubicBezTo>
                      <a:pt x="14287" y="275437"/>
                      <a:pt x="28575" y="-1581"/>
                      <a:pt x="47625" y="6"/>
                    </a:cubicBezTo>
                    <a:cubicBezTo>
                      <a:pt x="66675" y="1593"/>
                      <a:pt x="90487" y="281787"/>
                      <a:pt x="114300" y="56198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7800975" y="5076825"/>
                <a:ext cx="37142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7315250" y="5067300"/>
                <a:ext cx="37142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直接连接符 39"/>
            <p:cNvCxnSpPr/>
            <p:nvPr/>
          </p:nvCxnSpPr>
          <p:spPr>
            <a:xfrm>
              <a:off x="7727480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7840548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/>
          </p:nvCxnSpPr>
          <p:spPr>
            <a:xfrm>
              <a:off x="7387258" y="5089077"/>
              <a:ext cx="3402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/>
            <p:nvPr/>
          </p:nvCxnSpPr>
          <p:spPr>
            <a:xfrm flipH="1" flipV="1">
              <a:off x="7832178" y="5085184"/>
              <a:ext cx="470884" cy="1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文本框 48"/>
            <p:cNvSpPr txBox="1"/>
            <p:nvPr/>
          </p:nvSpPr>
          <p:spPr>
            <a:xfrm>
              <a:off x="7217555" y="5073427"/>
              <a:ext cx="1597424" cy="406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50ns,100Hz</a:t>
              </a:r>
              <a:endParaRPr lang="zh-CN" altLang="en-US" sz="1200" dirty="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212313" y="5841073"/>
            <a:ext cx="1759938" cy="661607"/>
            <a:chOff x="6988165" y="5614471"/>
            <a:chExt cx="2262351" cy="850476"/>
          </a:xfrm>
        </p:grpSpPr>
        <p:grpSp>
          <p:nvGrpSpPr>
            <p:cNvPr id="27" name="组合 26"/>
            <p:cNvGrpSpPr/>
            <p:nvPr/>
          </p:nvGrpSpPr>
          <p:grpSpPr>
            <a:xfrm>
              <a:off x="7156472" y="5614471"/>
              <a:ext cx="1368152" cy="327547"/>
              <a:chOff x="6948264" y="5259984"/>
              <a:chExt cx="1810543" cy="728811"/>
            </a:xfrm>
          </p:grpSpPr>
          <p:cxnSp>
            <p:nvCxnSpPr>
              <p:cNvPr id="12" name="直接连接符 11"/>
              <p:cNvCxnSpPr/>
              <p:nvPr/>
            </p:nvCxnSpPr>
            <p:spPr>
              <a:xfrm flipV="1">
                <a:off x="7164288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7236296" y="5259984"/>
                <a:ext cx="122413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H="1" flipV="1">
                <a:off x="8460432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6948264" y="5980064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8542783" y="5988795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" name="直接连接符 50"/>
            <p:cNvCxnSpPr/>
            <p:nvPr/>
          </p:nvCxnSpPr>
          <p:spPr>
            <a:xfrm>
              <a:off x="7328387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7403355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/>
            <p:nvPr/>
          </p:nvCxnSpPr>
          <p:spPr>
            <a:xfrm>
              <a:off x="6988165" y="6010937"/>
              <a:ext cx="3402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/>
            <p:cNvCxnSpPr/>
            <p:nvPr/>
          </p:nvCxnSpPr>
          <p:spPr>
            <a:xfrm flipH="1">
              <a:off x="7413484" y="6005613"/>
              <a:ext cx="875892" cy="1432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>
              <a:off x="7048193" y="6101257"/>
              <a:ext cx="813173" cy="35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200ns</a:t>
              </a:r>
              <a:endParaRPr lang="zh-CN" altLang="en-US" sz="1200" dirty="0"/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8282508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8354516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箭头连接符 57"/>
            <p:cNvCxnSpPr/>
            <p:nvPr/>
          </p:nvCxnSpPr>
          <p:spPr>
            <a:xfrm flipH="1" flipV="1">
              <a:off x="8361384" y="6006492"/>
              <a:ext cx="470884" cy="1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本框 59"/>
            <p:cNvSpPr txBox="1"/>
            <p:nvPr/>
          </p:nvSpPr>
          <p:spPr>
            <a:xfrm>
              <a:off x="7328387" y="5670791"/>
              <a:ext cx="1152127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40~2000ns</a:t>
              </a:r>
              <a:endParaRPr lang="zh-CN" altLang="en-US" sz="1200" dirty="0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155509" y="6108873"/>
              <a:ext cx="916979" cy="35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200ns</a:t>
              </a:r>
              <a:endParaRPr lang="zh-CN" altLang="en-US" sz="1200" dirty="0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297359" y="5624722"/>
              <a:ext cx="953157" cy="35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1kHz</a:t>
              </a:r>
              <a:endParaRPr lang="zh-CN" altLang="en-US" sz="1200" dirty="0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492519" y="5755383"/>
            <a:ext cx="1080123" cy="743432"/>
            <a:chOff x="7594893" y="4385476"/>
            <a:chExt cx="424560" cy="1090018"/>
          </a:xfrm>
        </p:grpSpPr>
        <p:grpSp>
          <p:nvGrpSpPr>
            <p:cNvPr id="65" name="组合 64"/>
            <p:cNvGrpSpPr/>
            <p:nvPr/>
          </p:nvGrpSpPr>
          <p:grpSpPr>
            <a:xfrm>
              <a:off x="7658439" y="4385476"/>
              <a:ext cx="236214" cy="561981"/>
              <a:chOff x="7611301" y="4514844"/>
              <a:chExt cx="257878" cy="561981"/>
            </a:xfrm>
          </p:grpSpPr>
          <p:sp>
            <p:nvSpPr>
              <p:cNvPr id="71" name="任意多边形 70"/>
              <p:cNvSpPr/>
              <p:nvPr/>
            </p:nvSpPr>
            <p:spPr>
              <a:xfrm>
                <a:off x="7686675" y="4514844"/>
                <a:ext cx="114300" cy="561981"/>
              </a:xfrm>
              <a:custGeom>
                <a:avLst/>
                <a:gdLst>
                  <a:gd name="connsiteX0" fmla="*/ 0 w 114300"/>
                  <a:gd name="connsiteY0" fmla="*/ 552456 h 561981"/>
                  <a:gd name="connsiteX1" fmla="*/ 47625 w 114300"/>
                  <a:gd name="connsiteY1" fmla="*/ 6 h 561981"/>
                  <a:gd name="connsiteX2" fmla="*/ 114300 w 114300"/>
                  <a:gd name="connsiteY2" fmla="*/ 561981 h 56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300" h="561981">
                    <a:moveTo>
                      <a:pt x="0" y="552456"/>
                    </a:moveTo>
                    <a:cubicBezTo>
                      <a:pt x="14287" y="275437"/>
                      <a:pt x="28575" y="-1581"/>
                      <a:pt x="47625" y="6"/>
                    </a:cubicBezTo>
                    <a:cubicBezTo>
                      <a:pt x="66675" y="1593"/>
                      <a:pt x="90487" y="281787"/>
                      <a:pt x="114300" y="56198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2" name="直接连接符 71"/>
              <p:cNvCxnSpPr/>
              <p:nvPr/>
            </p:nvCxnSpPr>
            <p:spPr>
              <a:xfrm flipV="1">
                <a:off x="7800975" y="5075758"/>
                <a:ext cx="68204" cy="10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7611301" y="5064980"/>
                <a:ext cx="75374" cy="23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直接连接符 65"/>
            <p:cNvCxnSpPr/>
            <p:nvPr/>
          </p:nvCxnSpPr>
          <p:spPr>
            <a:xfrm>
              <a:off x="7727480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7830335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箭头连接符 67"/>
            <p:cNvCxnSpPr/>
            <p:nvPr/>
          </p:nvCxnSpPr>
          <p:spPr>
            <a:xfrm flipV="1">
              <a:off x="7644408" y="5089077"/>
              <a:ext cx="83075" cy="20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/>
            <p:nvPr/>
          </p:nvCxnSpPr>
          <p:spPr>
            <a:xfrm flipH="1">
              <a:off x="7832179" y="5100483"/>
              <a:ext cx="8870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文本框 69"/>
            <p:cNvSpPr txBox="1"/>
            <p:nvPr/>
          </p:nvSpPr>
          <p:spPr>
            <a:xfrm>
              <a:off x="7594893" y="5069359"/>
              <a:ext cx="424560" cy="406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1360ns,1kHz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4097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Collider ring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/>
          </p:cNvGraphicFramePr>
          <p:nvPr>
            <p:extLst/>
          </p:nvPr>
        </p:nvGraphicFramePr>
        <p:xfrm>
          <a:off x="388229" y="1003863"/>
          <a:ext cx="8272215" cy="28907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4255"/>
                <a:gridCol w="720080"/>
                <a:gridCol w="792088"/>
                <a:gridCol w="864096"/>
                <a:gridCol w="792088"/>
                <a:gridCol w="785502"/>
                <a:gridCol w="1086706"/>
                <a:gridCol w="927400"/>
              </a:tblGrid>
              <a:tr h="160595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US" altLang="zh-CN" sz="10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Booster</a:t>
                      </a:r>
                      <a:r>
                        <a:rPr lang="en-US" altLang="zh-CN" sz="1000" kern="100" baseline="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operating mode</a:t>
                      </a:r>
                      <a:endParaRPr lang="zh-CN" altLang="zh-CN" sz="1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Higgs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energy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45.5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2119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Function</a:t>
                      </a:r>
                      <a:endParaRPr lang="zh-CN" altLang="zh-CN" sz="1000" b="1" kern="100" dirty="0" smtClean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zh-CN" altLang="en-US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off-axis</a:t>
                      </a:r>
                      <a:r>
                        <a:rPr lang="zh-CN" altLang="en-US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on-axis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dump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off-axis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50" kern="1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dump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50" kern="1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off-axis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dump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50" kern="1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number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242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half ring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- 7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1524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uniform</a:t>
                      </a:r>
                      <a:r>
                        <a:rPr lang="zh-CN" alt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12000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Min.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bunch spacing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ns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number per train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 train number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80×150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spacing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ns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245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mode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by bunch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by bunch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 by</a:t>
                      </a:r>
                      <a:r>
                        <a:rPr lang="en-US" altLang="zh-CN" sz="1050" kern="100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train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repetition rate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(Hz)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en-US" sz="1050" kern="1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pulse width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(ns)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1360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&lt;2460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zh-CN" altLang="en-US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flat top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ns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&gt;1980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rise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fall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 (ns)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&lt;220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&lt;245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Timing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delay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(ns)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US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&lt;23800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&lt;680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&lt;220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&lt;4400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period (s)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0.242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0.007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0.242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0.15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 angle (</a:t>
                      </a:r>
                      <a:r>
                        <a:rPr lang="en-US" altLang="zh-CN" sz="1000" b="1" kern="100" dirty="0" err="1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altLang="en-US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altLang="en-US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 </a:t>
                      </a:r>
                      <a:r>
                        <a:rPr lang="en-US" altLang="zh-CN" sz="1000" kern="100" dirty="0" smtClean="0">
                          <a:effectLst/>
                        </a:rPr>
                        <a:t>Integral field strength 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(Tm)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0.04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0.08</a:t>
                      </a:r>
                      <a:endParaRPr lang="zh-CN" altLang="en-US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0.08</a:t>
                      </a:r>
                      <a:endParaRPr lang="zh-CN" altLang="en-US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0.027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0.05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0.015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0.03</a:t>
                      </a:r>
                      <a:endParaRPr lang="zh-CN" altLang="en-US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059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pipe aperture </a:t>
                      </a:r>
                      <a:r>
                        <a:rPr lang="en-US" altLang="zh-CN" sz="1000" b="1" kern="100" baseline="0" dirty="0" err="1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HxV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7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75×56</a:t>
                      </a:r>
                      <a:endParaRPr lang="zh-CN" sz="105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内容占位符 3"/>
          <p:cNvGraphicFramePr>
            <a:graphicFrameLocks/>
          </p:cNvGraphicFramePr>
          <p:nvPr>
            <p:extLst/>
          </p:nvPr>
        </p:nvGraphicFramePr>
        <p:xfrm>
          <a:off x="388229" y="4146163"/>
          <a:ext cx="8216219" cy="16111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4436"/>
                <a:gridCol w="1969981"/>
                <a:gridCol w="1884542"/>
                <a:gridCol w="1927260"/>
              </a:tblGrid>
              <a:tr h="29871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Function</a:t>
                      </a:r>
                      <a:endParaRPr lang="zh-CN" altLang="zh-CN" sz="1000" b="1" kern="100" dirty="0" smtClean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Injection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zh-CN" altLang="en-US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on-axis</a:t>
                      </a:r>
                      <a:r>
                        <a:rPr lang="zh-CN" altLang="en-US" sz="105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off-axis</a:t>
                      </a:r>
                      <a:r>
                        <a:rPr lang="zh-CN" altLang="en-US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dump</a:t>
                      </a:r>
                      <a:r>
                        <a:rPr lang="zh-CN" altLang="en-US" sz="105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9358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repetition rate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Hz)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70929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pulse width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(ns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1360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440~2420(Adjustable)</a:t>
                      </a:r>
                      <a:endParaRPr lang="zh-CN" altLang="zh-CN" sz="1050" kern="1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440~2420(Adjustable)</a:t>
                      </a:r>
                      <a:endParaRPr lang="zh-CN" altLang="zh-CN" sz="1050" kern="1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9358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zh-CN" altLang="en-US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flat top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ns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0~1980(Adjustable)</a:t>
                      </a:r>
                      <a:endParaRPr lang="zh-CN" altLang="zh-CN" sz="1050" kern="1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0~1980(Adjustable)</a:t>
                      </a:r>
                      <a:endParaRPr lang="zh-CN" altLang="zh-CN" sz="1050" kern="1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9358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rise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fall</a:t>
                      </a:r>
                      <a:r>
                        <a:rPr lang="zh-CN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(ns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&lt;680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&lt;220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&lt;220</a:t>
                      </a:r>
                      <a:endParaRPr lang="zh-CN" alt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9358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period 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0.007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9358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 angle 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1" kern="100" dirty="0" err="1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sz="1000" b="1" kern="1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9358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 </a:t>
                      </a:r>
                      <a:r>
                        <a:rPr lang="en-US" altLang="zh-CN" sz="1000" kern="100" dirty="0" smtClean="0">
                          <a:effectLst/>
                        </a:rPr>
                        <a:t>Integral field strength </a:t>
                      </a:r>
                      <a:r>
                        <a:rPr 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(Tm)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0.08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0.04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0.08</a:t>
                      </a:r>
                      <a:endParaRPr lang="zh-CN" altLang="en-US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9358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altLang="zh-CN" sz="1000" b="1" kern="100" baseline="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pipe aperture  </a:t>
                      </a:r>
                      <a:r>
                        <a:rPr lang="en-US" altLang="zh-CN" sz="1000" b="1" kern="100" baseline="0" dirty="0" err="1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HxV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zh-CN" altLang="en-US" sz="1000" b="1" kern="1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 b="1" kern="1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75×56</a:t>
                      </a:r>
                      <a:endParaRPr lang="zh-CN" alt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75×56</a:t>
                      </a:r>
                      <a:endParaRPr lang="zh-CN" alt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75×56</a:t>
                      </a:r>
                      <a:endParaRPr lang="zh-CN" altLang="zh-CN" sz="105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6853938" y="5828746"/>
            <a:ext cx="1716190" cy="665198"/>
            <a:chOff x="6988165" y="5614471"/>
            <a:chExt cx="2109717" cy="817730"/>
          </a:xfrm>
        </p:grpSpPr>
        <p:grpSp>
          <p:nvGrpSpPr>
            <p:cNvPr id="17" name="组合 16"/>
            <p:cNvGrpSpPr/>
            <p:nvPr/>
          </p:nvGrpSpPr>
          <p:grpSpPr>
            <a:xfrm>
              <a:off x="7156472" y="5614471"/>
              <a:ext cx="1368152" cy="327547"/>
              <a:chOff x="6948264" y="5259984"/>
              <a:chExt cx="1810543" cy="728811"/>
            </a:xfrm>
          </p:grpSpPr>
          <p:cxnSp>
            <p:nvCxnSpPr>
              <p:cNvPr id="29" name="直接连接符 28"/>
              <p:cNvCxnSpPr/>
              <p:nvPr/>
            </p:nvCxnSpPr>
            <p:spPr>
              <a:xfrm flipV="1">
                <a:off x="7164288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7236296" y="5259984"/>
                <a:ext cx="122413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flipH="1" flipV="1">
                <a:off x="8460432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6948264" y="5980064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8542783" y="5988795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直接连接符 17"/>
            <p:cNvCxnSpPr/>
            <p:nvPr/>
          </p:nvCxnSpPr>
          <p:spPr>
            <a:xfrm>
              <a:off x="7328387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7403355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/>
            <p:nvPr/>
          </p:nvCxnSpPr>
          <p:spPr>
            <a:xfrm>
              <a:off x="6988165" y="6010937"/>
              <a:ext cx="3402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/>
            <p:nvPr/>
          </p:nvCxnSpPr>
          <p:spPr>
            <a:xfrm flipH="1">
              <a:off x="7413484" y="6005613"/>
              <a:ext cx="875892" cy="1432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7012498" y="6091685"/>
              <a:ext cx="813172" cy="3405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200n</a:t>
              </a:r>
              <a:r>
                <a:rPr lang="en-US" altLang="zh-CN" sz="1200" dirty="0" smtClean="0"/>
                <a:t>s</a:t>
              </a:r>
              <a:endParaRPr lang="zh-CN" altLang="en-US" sz="1200" dirty="0"/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8282508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354516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flipH="1" flipV="1">
              <a:off x="8361384" y="6006492"/>
              <a:ext cx="470884" cy="1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7380913" y="5718485"/>
              <a:ext cx="1152129" cy="30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40~2000ns</a:t>
              </a:r>
              <a:endParaRPr lang="zh-CN" altLang="en-US" sz="1000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155509" y="6108873"/>
              <a:ext cx="762846" cy="30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200ns</a:t>
              </a:r>
              <a:endParaRPr lang="zh-CN" altLang="en-US" sz="1000" dirty="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477732" y="5753745"/>
              <a:ext cx="620150" cy="30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1kHz</a:t>
              </a:r>
              <a:endParaRPr lang="zh-CN" altLang="en-US" sz="1000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30073" y="5794121"/>
            <a:ext cx="953899" cy="699823"/>
            <a:chOff x="7589703" y="4385476"/>
            <a:chExt cx="403099" cy="1103123"/>
          </a:xfrm>
        </p:grpSpPr>
        <p:grpSp>
          <p:nvGrpSpPr>
            <p:cNvPr id="35" name="组合 34"/>
            <p:cNvGrpSpPr/>
            <p:nvPr/>
          </p:nvGrpSpPr>
          <p:grpSpPr>
            <a:xfrm>
              <a:off x="7658439" y="4385476"/>
              <a:ext cx="236214" cy="561981"/>
              <a:chOff x="7611301" y="4514844"/>
              <a:chExt cx="257878" cy="561981"/>
            </a:xfrm>
          </p:grpSpPr>
          <p:sp>
            <p:nvSpPr>
              <p:cNvPr id="41" name="任意多边形 40"/>
              <p:cNvSpPr/>
              <p:nvPr/>
            </p:nvSpPr>
            <p:spPr>
              <a:xfrm>
                <a:off x="7686675" y="4514844"/>
                <a:ext cx="114300" cy="561981"/>
              </a:xfrm>
              <a:custGeom>
                <a:avLst/>
                <a:gdLst>
                  <a:gd name="connsiteX0" fmla="*/ 0 w 114300"/>
                  <a:gd name="connsiteY0" fmla="*/ 552456 h 561981"/>
                  <a:gd name="connsiteX1" fmla="*/ 47625 w 114300"/>
                  <a:gd name="connsiteY1" fmla="*/ 6 h 561981"/>
                  <a:gd name="connsiteX2" fmla="*/ 114300 w 114300"/>
                  <a:gd name="connsiteY2" fmla="*/ 561981 h 56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300" h="561981">
                    <a:moveTo>
                      <a:pt x="0" y="552456"/>
                    </a:moveTo>
                    <a:cubicBezTo>
                      <a:pt x="14287" y="275437"/>
                      <a:pt x="28575" y="-1581"/>
                      <a:pt x="47625" y="6"/>
                    </a:cubicBezTo>
                    <a:cubicBezTo>
                      <a:pt x="66675" y="1593"/>
                      <a:pt x="90487" y="281787"/>
                      <a:pt x="114300" y="56198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 flipV="1">
                <a:off x="7800975" y="5075758"/>
                <a:ext cx="68204" cy="10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7611301" y="5064980"/>
                <a:ext cx="75374" cy="23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直接连接符 35"/>
            <p:cNvCxnSpPr/>
            <p:nvPr/>
          </p:nvCxnSpPr>
          <p:spPr>
            <a:xfrm>
              <a:off x="7727480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7830335" y="501317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/>
            <p:nvPr/>
          </p:nvCxnSpPr>
          <p:spPr>
            <a:xfrm flipV="1">
              <a:off x="7644408" y="5089077"/>
              <a:ext cx="83075" cy="20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/>
            <p:nvPr/>
          </p:nvCxnSpPr>
          <p:spPr>
            <a:xfrm flipH="1">
              <a:off x="7832179" y="5100483"/>
              <a:ext cx="8870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7589703" y="5100484"/>
              <a:ext cx="403099" cy="388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1360ns,1kHz</a:t>
              </a:r>
              <a:endParaRPr lang="zh-CN" altLang="en-US" sz="1000" dirty="0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067595" y="383448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Considering the compatibility of three </a:t>
            </a:r>
            <a:r>
              <a:rPr lang="en-US" altLang="zh-CN" dirty="0" smtClean="0"/>
              <a:t>operating modes: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5020642" y="5826980"/>
            <a:ext cx="1716190" cy="665198"/>
            <a:chOff x="6988165" y="5614471"/>
            <a:chExt cx="2109717" cy="817730"/>
          </a:xfrm>
        </p:grpSpPr>
        <p:grpSp>
          <p:nvGrpSpPr>
            <p:cNvPr id="48" name="组合 47"/>
            <p:cNvGrpSpPr/>
            <p:nvPr/>
          </p:nvGrpSpPr>
          <p:grpSpPr>
            <a:xfrm>
              <a:off x="7156472" y="5614471"/>
              <a:ext cx="1368152" cy="327547"/>
              <a:chOff x="6948264" y="5259984"/>
              <a:chExt cx="1810543" cy="728811"/>
            </a:xfrm>
          </p:grpSpPr>
          <p:cxnSp>
            <p:nvCxnSpPr>
              <p:cNvPr id="60" name="直接连接符 59"/>
              <p:cNvCxnSpPr/>
              <p:nvPr/>
            </p:nvCxnSpPr>
            <p:spPr>
              <a:xfrm flipV="1">
                <a:off x="7164288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7236296" y="5259984"/>
                <a:ext cx="122413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flipH="1" flipV="1">
                <a:off x="8460432" y="5259984"/>
                <a:ext cx="72008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6948264" y="5980064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8542783" y="5988795"/>
                <a:ext cx="21602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直接连接符 48"/>
            <p:cNvCxnSpPr/>
            <p:nvPr/>
          </p:nvCxnSpPr>
          <p:spPr>
            <a:xfrm>
              <a:off x="7328387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7403355" y="5935036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箭头连接符 50"/>
            <p:cNvCxnSpPr/>
            <p:nvPr/>
          </p:nvCxnSpPr>
          <p:spPr>
            <a:xfrm>
              <a:off x="6988165" y="6010937"/>
              <a:ext cx="3402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箭头连接符 51"/>
            <p:cNvCxnSpPr/>
            <p:nvPr/>
          </p:nvCxnSpPr>
          <p:spPr>
            <a:xfrm flipH="1">
              <a:off x="7413484" y="6005613"/>
              <a:ext cx="875892" cy="1432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7012498" y="6091685"/>
              <a:ext cx="813172" cy="3405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200n</a:t>
              </a:r>
              <a:r>
                <a:rPr lang="en-US" altLang="zh-CN" sz="1200" dirty="0" smtClean="0"/>
                <a:t>s</a:t>
              </a:r>
              <a:endParaRPr lang="zh-CN" altLang="en-US" sz="1200" dirty="0"/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8282508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8354516" y="5942812"/>
              <a:ext cx="0" cy="184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/>
            <p:cNvCxnSpPr/>
            <p:nvPr/>
          </p:nvCxnSpPr>
          <p:spPr>
            <a:xfrm flipH="1" flipV="1">
              <a:off x="8361384" y="6006492"/>
              <a:ext cx="470884" cy="1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7380913" y="5718485"/>
              <a:ext cx="1152129" cy="30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40~2000ns</a:t>
              </a:r>
              <a:endParaRPr lang="zh-CN" altLang="en-US" sz="1000" dirty="0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8155509" y="6108873"/>
              <a:ext cx="762846" cy="30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200ns</a:t>
              </a:r>
              <a:endParaRPr lang="zh-CN" altLang="en-US" sz="1000" dirty="0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8477732" y="5753745"/>
              <a:ext cx="620150" cy="30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1kHz</a:t>
              </a:r>
              <a:endParaRPr lang="zh-CN" alt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785645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992258"/>
            <a:ext cx="8496944" cy="114935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dirty="0" smtClean="0"/>
              <a:t>   </a:t>
            </a:r>
            <a:r>
              <a:rPr lang="en-US" altLang="zh-CN" sz="2900" dirty="0" smtClean="0"/>
              <a:t>The CEPC accelerator complex consists of a </a:t>
            </a:r>
            <a:r>
              <a:rPr lang="en-US" altLang="zh-CN" sz="2900" b="1" u="sng" dirty="0" err="1" smtClean="0">
                <a:solidFill>
                  <a:srgbClr val="FF0000"/>
                </a:solidFill>
              </a:rPr>
              <a:t>Linac</a:t>
            </a:r>
            <a:r>
              <a:rPr lang="en-US" altLang="zh-CN" sz="2900" dirty="0" smtClean="0"/>
              <a:t>, which including a small </a:t>
            </a:r>
            <a:r>
              <a:rPr lang="en-US" altLang="zh-CN" sz="2900" b="1" u="sng" dirty="0">
                <a:solidFill>
                  <a:srgbClr val="FF0000"/>
                </a:solidFill>
              </a:rPr>
              <a:t>d</a:t>
            </a:r>
            <a:r>
              <a:rPr lang="en-US" altLang="zh-CN" sz="2900" b="1" u="sng" dirty="0" smtClean="0">
                <a:solidFill>
                  <a:srgbClr val="FF0000"/>
                </a:solidFill>
              </a:rPr>
              <a:t>amping ring </a:t>
            </a:r>
            <a:r>
              <a:rPr lang="en-US" altLang="zh-CN" sz="2900" dirty="0" smtClean="0"/>
              <a:t>for positron beams, several </a:t>
            </a:r>
            <a:r>
              <a:rPr lang="en-US" altLang="zh-CN" sz="2900" b="1" u="sng" dirty="0" smtClean="0">
                <a:solidFill>
                  <a:srgbClr val="FF0000"/>
                </a:solidFill>
              </a:rPr>
              <a:t>transport lines</a:t>
            </a:r>
            <a:r>
              <a:rPr lang="en-US" altLang="zh-CN" sz="2900" dirty="0" smtClean="0"/>
              <a:t>, a </a:t>
            </a:r>
            <a:r>
              <a:rPr lang="en-US" altLang="zh-CN" sz="2900" b="1" u="sng" dirty="0" smtClean="0">
                <a:solidFill>
                  <a:srgbClr val="FF0000"/>
                </a:solidFill>
              </a:rPr>
              <a:t>booster ring </a:t>
            </a:r>
            <a:r>
              <a:rPr lang="en-US" altLang="zh-CN" sz="2900" dirty="0" smtClean="0"/>
              <a:t>and 2 </a:t>
            </a:r>
            <a:r>
              <a:rPr lang="en-US" altLang="zh-CN" sz="2900" b="1" u="sng" dirty="0" smtClean="0">
                <a:solidFill>
                  <a:srgbClr val="FF0000"/>
                </a:solidFill>
              </a:rPr>
              <a:t>storage rings</a:t>
            </a:r>
            <a:r>
              <a:rPr lang="en-US" altLang="zh-CN" sz="2900" dirty="0" smtClean="0"/>
              <a:t>, all of which are in a single tunnel. 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Layout of the </a:t>
            </a:r>
            <a:r>
              <a:rPr lang="en-US" altLang="zh-CN" dirty="0" smtClean="0"/>
              <a:t>accelerator </a:t>
            </a:r>
            <a:r>
              <a:rPr lang="en-US" altLang="zh-CN" dirty="0"/>
              <a:t>complex 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403648" y="2029280"/>
            <a:ext cx="6120680" cy="1255704"/>
            <a:chOff x="1403648" y="1297322"/>
            <a:chExt cx="6120680" cy="125570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648" y="1297322"/>
              <a:ext cx="6120680" cy="1255704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5994757" y="1540104"/>
              <a:ext cx="1116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1.2km</a:t>
              </a:r>
              <a:endParaRPr lang="zh-CN" altLang="en-US" dirty="0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592" y="3429000"/>
            <a:ext cx="3663659" cy="3022621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-77547" y="3130768"/>
            <a:ext cx="5812900" cy="3327625"/>
            <a:chOff x="-77547" y="3130768"/>
            <a:chExt cx="5812900" cy="3327625"/>
          </a:xfrm>
        </p:grpSpPr>
        <p:grpSp>
          <p:nvGrpSpPr>
            <p:cNvPr id="8" name="组合 7"/>
            <p:cNvGrpSpPr/>
            <p:nvPr/>
          </p:nvGrpSpPr>
          <p:grpSpPr>
            <a:xfrm>
              <a:off x="-77547" y="3130768"/>
              <a:ext cx="5809853" cy="3327625"/>
              <a:chOff x="-59219" y="2916459"/>
              <a:chExt cx="5809853" cy="3327625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59219" y="2916459"/>
                <a:ext cx="5809853" cy="3327625"/>
              </a:xfrm>
              <a:prstGeom prst="rect">
                <a:avLst/>
              </a:prstGeom>
            </p:spPr>
          </p:pic>
          <p:sp>
            <p:nvSpPr>
              <p:cNvPr id="10" name="文本框 9"/>
              <p:cNvSpPr txBox="1"/>
              <p:nvPr/>
            </p:nvSpPr>
            <p:spPr bwMode="auto">
              <a:xfrm>
                <a:off x="3265797" y="5389504"/>
                <a:ext cx="79208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0" dirty="0" smtClean="0">
                    <a:solidFill>
                      <a:srgbClr val="FF0000"/>
                    </a:solidFill>
                  </a:rPr>
                  <a:t>10-120GeV</a:t>
                </a:r>
                <a:endParaRPr lang="zh-CN" altLang="en-US" sz="1000" b="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 bwMode="auto">
              <a:xfrm>
                <a:off x="3405104" y="3827318"/>
                <a:ext cx="79208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0" dirty="0" smtClean="0">
                    <a:solidFill>
                      <a:srgbClr val="FF0000"/>
                    </a:solidFill>
                  </a:rPr>
                  <a:t>120GeV</a:t>
                </a:r>
                <a:endParaRPr lang="zh-CN" altLang="en-US" sz="1000" b="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 bwMode="auto">
              <a:xfrm>
                <a:off x="1629126" y="3851012"/>
                <a:ext cx="79208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0" dirty="0" smtClean="0">
                    <a:solidFill>
                      <a:srgbClr val="FF0000"/>
                    </a:solidFill>
                  </a:rPr>
                  <a:t>120GeV</a:t>
                </a:r>
                <a:endParaRPr lang="zh-CN" altLang="en-US" sz="1000" b="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3" name="直接箭头连接符 12"/>
              <p:cNvCxnSpPr/>
              <p:nvPr/>
            </p:nvCxnSpPr>
            <p:spPr>
              <a:xfrm>
                <a:off x="1892936" y="5779741"/>
                <a:ext cx="288032" cy="11381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箭头连接符 13"/>
              <p:cNvCxnSpPr/>
              <p:nvPr/>
            </p:nvCxnSpPr>
            <p:spPr>
              <a:xfrm flipH="1" flipV="1">
                <a:off x="983513" y="5173480"/>
                <a:ext cx="197378" cy="21602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文本框 14"/>
              <p:cNvSpPr txBox="1"/>
              <p:nvPr/>
            </p:nvSpPr>
            <p:spPr>
              <a:xfrm>
                <a:off x="1082202" y="5096826"/>
                <a:ext cx="5287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e+</a:t>
                </a:r>
                <a:endParaRPr lang="zh-CN" altLang="en-US" dirty="0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872738" y="5524228"/>
                <a:ext cx="5287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e-</a:t>
                </a:r>
                <a:endParaRPr lang="zh-CN" altLang="en-US" dirty="0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2461423" y="4410945"/>
                <a:ext cx="11161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100km</a:t>
                </a:r>
                <a:endParaRPr lang="zh-CN" altLang="en-US" dirty="0"/>
              </a:p>
            </p:txBody>
          </p:sp>
          <p:sp>
            <p:nvSpPr>
              <p:cNvPr id="18" name="椭圆 17"/>
              <p:cNvSpPr/>
              <p:nvPr/>
            </p:nvSpPr>
            <p:spPr>
              <a:xfrm rot="-1800000" flipH="1">
                <a:off x="1852862" y="5086981"/>
                <a:ext cx="45719" cy="93122"/>
              </a:xfrm>
              <a:prstGeom prst="ellipse">
                <a:avLst/>
              </a:prstGeom>
              <a:noFill/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" name="直接箭头连接符 18"/>
              <p:cNvCxnSpPr/>
              <p:nvPr/>
            </p:nvCxnSpPr>
            <p:spPr>
              <a:xfrm flipH="1">
                <a:off x="1872738" y="4938108"/>
                <a:ext cx="152432" cy="143681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 flipH="1">
                <a:off x="2036952" y="4938108"/>
                <a:ext cx="648072" cy="0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文本框 20"/>
              <p:cNvSpPr txBox="1"/>
              <p:nvPr/>
            </p:nvSpPr>
            <p:spPr>
              <a:xfrm>
                <a:off x="1979869" y="4714777"/>
                <a:ext cx="10799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 smtClean="0">
                    <a:solidFill>
                      <a:srgbClr val="FFC000"/>
                    </a:solidFill>
                  </a:rPr>
                  <a:t>Damping ring</a:t>
                </a:r>
                <a:endParaRPr lang="zh-CN" altLang="en-US" sz="1200" b="1" dirty="0">
                  <a:solidFill>
                    <a:srgbClr val="FFC000"/>
                  </a:solidFill>
                </a:endParaRPr>
              </a:p>
            </p:txBody>
          </p:sp>
        </p:grpSp>
        <p:cxnSp>
          <p:nvCxnSpPr>
            <p:cNvPr id="22" name="直接连接符 21"/>
            <p:cNvCxnSpPr/>
            <p:nvPr/>
          </p:nvCxnSpPr>
          <p:spPr>
            <a:xfrm flipH="1" flipV="1">
              <a:off x="312642" y="5172696"/>
              <a:ext cx="899205" cy="643796"/>
            </a:xfrm>
            <a:prstGeom prst="line">
              <a:avLst/>
            </a:prstGeom>
            <a:ln w="28575">
              <a:solidFill>
                <a:srgbClr val="C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 rot="-3240000">
              <a:off x="232778" y="5092114"/>
              <a:ext cx="116890" cy="110504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4517799" y="5206086"/>
              <a:ext cx="903179" cy="643948"/>
            </a:xfrm>
            <a:prstGeom prst="line">
              <a:avLst/>
            </a:prstGeom>
            <a:ln w="28575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矩形 26"/>
            <p:cNvSpPr/>
            <p:nvPr/>
          </p:nvSpPr>
          <p:spPr>
            <a:xfrm rot="-2100000">
              <a:off x="5420328" y="5108715"/>
              <a:ext cx="116890" cy="110504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0057" y="4823261"/>
              <a:ext cx="6630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accent6"/>
                  </a:solidFill>
                </a:rPr>
                <a:t>D</a:t>
              </a:r>
              <a:r>
                <a:rPr lang="en-US" altLang="zh-CN" sz="1200" b="1" dirty="0" smtClean="0">
                  <a:solidFill>
                    <a:schemeClr val="accent6"/>
                  </a:solidFill>
                </a:rPr>
                <a:t>ump</a:t>
              </a:r>
              <a:endParaRPr lang="zh-CN" altLang="en-US" sz="1200" b="1" dirty="0">
                <a:solidFill>
                  <a:schemeClr val="accent6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161157" y="4868680"/>
              <a:ext cx="5741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dirty="0">
                  <a:solidFill>
                    <a:srgbClr val="0033CC"/>
                  </a:solidFill>
                </a:rPr>
                <a:t>Dump</a:t>
              </a:r>
              <a:endParaRPr lang="zh-CN" altLang="en-US" sz="1200" b="1" dirty="0">
                <a:solidFill>
                  <a:srgbClr val="0033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53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CEPC injection and extraction systems</a:t>
            </a:r>
            <a:endParaRPr lang="zh-CN" altLang="en-US" sz="3600" dirty="0"/>
          </a:p>
        </p:txBody>
      </p:sp>
      <p:sp>
        <p:nvSpPr>
          <p:cNvPr id="4" name="文本框 3"/>
          <p:cNvSpPr txBox="1"/>
          <p:nvPr/>
        </p:nvSpPr>
        <p:spPr>
          <a:xfrm>
            <a:off x="1043608" y="1790814"/>
            <a:ext cx="62643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DR injection and Extraction system(e+)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Booster LE injection system (</a:t>
            </a:r>
            <a:r>
              <a:rPr lang="en-US" altLang="zh-CN" sz="2000" dirty="0" err="1" smtClean="0">
                <a:solidFill>
                  <a:schemeClr val="accent3">
                    <a:lumMod val="75000"/>
                  </a:schemeClr>
                </a:solidFill>
              </a:rPr>
              <a:t>e+,e</a:t>
            </a: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-)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Booster Extraction system1 (</a:t>
            </a:r>
            <a:r>
              <a:rPr lang="en-US" altLang="zh-CN" sz="2000" dirty="0" err="1" smtClean="0">
                <a:solidFill>
                  <a:schemeClr val="accent3">
                    <a:lumMod val="75000"/>
                  </a:schemeClr>
                </a:solidFill>
              </a:rPr>
              <a:t>e</a:t>
            </a:r>
            <a:r>
              <a:rPr lang="en-US" altLang="zh-CN" sz="2000" dirty="0" err="1">
                <a:solidFill>
                  <a:schemeClr val="accent3">
                    <a:lumMod val="75000"/>
                  </a:schemeClr>
                </a:solidFill>
              </a:rPr>
              <a:t>+,e</a:t>
            </a:r>
            <a:r>
              <a:rPr lang="en-US" altLang="zh-CN" sz="2000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zh-CN" sz="2000" dirty="0">
                <a:solidFill>
                  <a:schemeClr val="accent3">
                    <a:lumMod val="75000"/>
                  </a:schemeClr>
                </a:solidFill>
              </a:rPr>
              <a:t>Collider off-axis injection system (</a:t>
            </a:r>
            <a:r>
              <a:rPr lang="en-US" altLang="zh-CN" sz="2000" dirty="0" err="1">
                <a:solidFill>
                  <a:schemeClr val="accent3">
                    <a:lumMod val="75000"/>
                  </a:schemeClr>
                </a:solidFill>
              </a:rPr>
              <a:t>e+,e</a:t>
            </a:r>
            <a:r>
              <a:rPr lang="en-US" altLang="zh-CN" sz="2000" dirty="0">
                <a:solidFill>
                  <a:schemeClr val="accent3">
                    <a:lumMod val="75000"/>
                  </a:schemeClr>
                </a:solidFill>
              </a:rPr>
              <a:t>-)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zh-CN" sz="2000" dirty="0">
                <a:solidFill>
                  <a:schemeClr val="accent3">
                    <a:lumMod val="75000"/>
                  </a:schemeClr>
                </a:solidFill>
              </a:rPr>
              <a:t>Booster </a:t>
            </a: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Extraction system2 </a:t>
            </a:r>
            <a:r>
              <a:rPr lang="en-US" altLang="zh-CN" sz="2000" dirty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altLang="zh-CN" sz="2000" dirty="0" err="1">
                <a:solidFill>
                  <a:schemeClr val="accent3">
                    <a:lumMod val="75000"/>
                  </a:schemeClr>
                </a:solidFill>
              </a:rPr>
              <a:t>e+,e</a:t>
            </a:r>
            <a:r>
              <a:rPr lang="en-US" altLang="zh-CN" sz="2000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Booster HE injection system (</a:t>
            </a:r>
            <a:r>
              <a:rPr lang="en-US" altLang="zh-CN" sz="2000" dirty="0" err="1">
                <a:solidFill>
                  <a:schemeClr val="accent3">
                    <a:lumMod val="75000"/>
                  </a:schemeClr>
                </a:solidFill>
              </a:rPr>
              <a:t>e+,e</a:t>
            </a:r>
            <a:r>
              <a:rPr lang="en-US" altLang="zh-CN" sz="2000" dirty="0">
                <a:solidFill>
                  <a:schemeClr val="accent3">
                    <a:lumMod val="75000"/>
                  </a:schemeClr>
                </a:solidFill>
              </a:rPr>
              <a:t>-)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Collider swap out injection system (</a:t>
            </a:r>
            <a:r>
              <a:rPr lang="en-US" altLang="zh-CN" sz="2000" dirty="0" err="1">
                <a:solidFill>
                  <a:schemeClr val="accent3">
                    <a:lumMod val="75000"/>
                  </a:schemeClr>
                </a:solidFill>
              </a:rPr>
              <a:t>e+,e</a:t>
            </a:r>
            <a:r>
              <a:rPr lang="en-US" altLang="zh-CN" sz="2000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Collider swap out extraction system (</a:t>
            </a:r>
            <a:r>
              <a:rPr lang="en-US" altLang="zh-CN" sz="2000" dirty="0" err="1">
                <a:solidFill>
                  <a:schemeClr val="accent3">
                    <a:lumMod val="75000"/>
                  </a:schemeClr>
                </a:solidFill>
              </a:rPr>
              <a:t>e+,e</a:t>
            </a:r>
            <a:r>
              <a:rPr lang="en-US" altLang="zh-CN" sz="2000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zh-CN" sz="2000" dirty="0" smtClean="0">
                <a:solidFill>
                  <a:schemeClr val="accent3">
                    <a:lumMod val="75000"/>
                  </a:schemeClr>
                </a:solidFill>
              </a:rPr>
              <a:t>Collider beam dump </a:t>
            </a:r>
            <a:r>
              <a:rPr lang="en-US" altLang="zh-CN" sz="2000" dirty="0">
                <a:solidFill>
                  <a:schemeClr val="accent3">
                    <a:lumMod val="75000"/>
                  </a:schemeClr>
                </a:solidFill>
              </a:rPr>
              <a:t>system(</a:t>
            </a:r>
            <a:r>
              <a:rPr lang="en-US" altLang="zh-CN" sz="2000" dirty="0" err="1">
                <a:solidFill>
                  <a:schemeClr val="accent3">
                    <a:lumMod val="75000"/>
                  </a:schemeClr>
                </a:solidFill>
              </a:rPr>
              <a:t>e+,e</a:t>
            </a:r>
            <a:r>
              <a:rPr lang="en-US" altLang="zh-CN" sz="2000" dirty="0">
                <a:solidFill>
                  <a:schemeClr val="accent3">
                    <a:lumMod val="75000"/>
                  </a:schemeClr>
                </a:solidFill>
              </a:rPr>
              <a:t>-)</a:t>
            </a:r>
            <a:endParaRPr lang="zh-CN" alt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7" name="内容占位符 1"/>
          <p:cNvSpPr>
            <a:spLocks noGrp="1"/>
          </p:cNvSpPr>
          <p:nvPr>
            <p:ph idx="1"/>
          </p:nvPr>
        </p:nvSpPr>
        <p:spPr>
          <a:xfrm>
            <a:off x="611560" y="1052737"/>
            <a:ext cx="7992888" cy="74216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altLang="zh-CN" dirty="0" smtClean="0"/>
              <a:t>    There are 9 injection and extraction sub-systems in CEPC accelerator complex, including: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1043608" y="2492896"/>
            <a:ext cx="4896544" cy="57606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1050149" y="3117873"/>
            <a:ext cx="4890003" cy="1144457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5940152" y="3789040"/>
            <a:ext cx="40274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>
            <a:off x="5940152" y="2780928"/>
            <a:ext cx="40274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269428" y="2580717"/>
            <a:ext cx="2726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Off-axis injection</a:t>
            </a:r>
          </a:p>
          <a:p>
            <a:r>
              <a:rPr lang="en-US" altLang="zh-CN" dirty="0" smtClean="0"/>
              <a:t>(in W and </a:t>
            </a:r>
            <a:r>
              <a:rPr lang="en-US" altLang="zh-CN" dirty="0"/>
              <a:t>Z</a:t>
            </a:r>
            <a:r>
              <a:rPr lang="en-US" altLang="zh-CN" dirty="0" smtClean="0"/>
              <a:t> </a:t>
            </a:r>
            <a:r>
              <a:rPr lang="en-US" altLang="zh-CN" dirty="0"/>
              <a:t>mode)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6" name="文本框 45"/>
          <p:cNvSpPr txBox="1"/>
          <p:nvPr/>
        </p:nvSpPr>
        <p:spPr>
          <a:xfrm>
            <a:off x="6259852" y="3610454"/>
            <a:ext cx="2416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On-axis injection </a:t>
            </a:r>
          </a:p>
          <a:p>
            <a:r>
              <a:rPr lang="en-US" altLang="zh-CN" dirty="0" smtClean="0"/>
              <a:t>(only in Higgs mode)</a:t>
            </a:r>
            <a:endParaRPr lang="zh-CN" altLang="en-US" dirty="0"/>
          </a:p>
        </p:txBody>
      </p:sp>
      <p:grpSp>
        <p:nvGrpSpPr>
          <p:cNvPr id="76" name="组合 75"/>
          <p:cNvGrpSpPr/>
          <p:nvPr/>
        </p:nvGrpSpPr>
        <p:grpSpPr>
          <a:xfrm>
            <a:off x="932288" y="4605937"/>
            <a:ext cx="7170214" cy="1655567"/>
            <a:chOff x="932288" y="4605937"/>
            <a:chExt cx="7170214" cy="1655567"/>
          </a:xfrm>
        </p:grpSpPr>
        <p:cxnSp>
          <p:nvCxnSpPr>
            <p:cNvPr id="12" name="直接箭头连接符 11"/>
            <p:cNvCxnSpPr/>
            <p:nvPr/>
          </p:nvCxnSpPr>
          <p:spPr>
            <a:xfrm>
              <a:off x="932288" y="5587607"/>
              <a:ext cx="391103" cy="1"/>
            </a:xfrm>
            <a:prstGeom prst="straightConnector1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1457010" y="5333893"/>
              <a:ext cx="148356" cy="30066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2585070" y="4900066"/>
              <a:ext cx="1410866" cy="1347787"/>
            </a:xfrm>
            <a:prstGeom prst="ellipse">
              <a:avLst/>
            </a:prstGeom>
            <a:noFill/>
            <a:ln w="28575">
              <a:solidFill>
                <a:srgbClr val="0FC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箭头连接符 16"/>
            <p:cNvCxnSpPr/>
            <p:nvPr/>
          </p:nvCxnSpPr>
          <p:spPr>
            <a:xfrm>
              <a:off x="1737238" y="5587607"/>
              <a:ext cx="535048" cy="1"/>
            </a:xfrm>
            <a:prstGeom prst="straightConnector1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788024" y="4860705"/>
              <a:ext cx="1410866" cy="1347787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788024" y="4913717"/>
              <a:ext cx="1410866" cy="134778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箭头连接符 19"/>
            <p:cNvCxnSpPr>
              <a:stCxn id="16" idx="0"/>
              <a:endCxn id="18" idx="0"/>
            </p:cNvCxnSpPr>
            <p:nvPr/>
          </p:nvCxnSpPr>
          <p:spPr>
            <a:xfrm flipV="1">
              <a:off x="3290503" y="4860705"/>
              <a:ext cx="2202954" cy="39361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1688918" y="5174740"/>
              <a:ext cx="6770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err="1" smtClean="0"/>
                <a:t>Linac</a:t>
              </a:r>
              <a:endParaRPr lang="zh-CN" altLang="en-US" sz="1600" dirty="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100363" y="5638959"/>
              <a:ext cx="6770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DR</a:t>
              </a:r>
              <a:endParaRPr lang="zh-CN" altLang="en-US" sz="1600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893057" y="5299577"/>
              <a:ext cx="9226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B</a:t>
              </a:r>
              <a:r>
                <a:rPr lang="en-US" altLang="zh-CN" sz="1600" dirty="0" smtClean="0"/>
                <a:t>ooster</a:t>
              </a:r>
              <a:endParaRPr lang="zh-CN" altLang="en-US" sz="1600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118770" y="5299577"/>
              <a:ext cx="9226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C</a:t>
              </a:r>
              <a:r>
                <a:rPr lang="en-US" altLang="zh-CN" sz="1600" dirty="0" smtClean="0"/>
                <a:t>ollider</a:t>
              </a:r>
              <a:endParaRPr lang="zh-CN" altLang="en-US" sz="1600" dirty="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118770" y="5515601"/>
              <a:ext cx="8584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120GeV</a:t>
              </a:r>
              <a:endParaRPr lang="zh-CN" altLang="en-US" sz="1600" dirty="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363677" y="5630523"/>
              <a:ext cx="8584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1.1GeV</a:t>
              </a:r>
              <a:endParaRPr lang="zh-CN" altLang="en-US" sz="1600" dirty="0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769224" y="5515601"/>
              <a:ext cx="13784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10~120GeV</a:t>
              </a:r>
              <a:endParaRPr lang="zh-CN" altLang="en-US" sz="1600" dirty="0"/>
            </a:p>
          </p:txBody>
        </p:sp>
        <p:cxnSp>
          <p:nvCxnSpPr>
            <p:cNvPr id="47" name="直接箭头连接符 46"/>
            <p:cNvCxnSpPr>
              <a:stCxn id="16" idx="4"/>
              <a:endCxn id="19" idx="4"/>
            </p:cNvCxnSpPr>
            <p:nvPr/>
          </p:nvCxnSpPr>
          <p:spPr>
            <a:xfrm>
              <a:off x="3290503" y="6247853"/>
              <a:ext cx="2202954" cy="1365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箭头连接符 50"/>
            <p:cNvCxnSpPr/>
            <p:nvPr/>
          </p:nvCxnSpPr>
          <p:spPr>
            <a:xfrm>
              <a:off x="6198890" y="5492127"/>
              <a:ext cx="1021168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箭头连接符 51"/>
            <p:cNvCxnSpPr/>
            <p:nvPr/>
          </p:nvCxnSpPr>
          <p:spPr>
            <a:xfrm>
              <a:off x="6221353" y="5587608"/>
              <a:ext cx="998705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圆角矩形 56"/>
            <p:cNvSpPr/>
            <p:nvPr/>
          </p:nvSpPr>
          <p:spPr>
            <a:xfrm>
              <a:off x="7242521" y="5313541"/>
              <a:ext cx="542386" cy="478795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7186912" y="5363015"/>
              <a:ext cx="9155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dump</a:t>
              </a:r>
              <a:endParaRPr lang="zh-CN" altLang="en-US" sz="1600" dirty="0"/>
            </a:p>
          </p:txBody>
        </p:sp>
        <p:cxnSp>
          <p:nvCxnSpPr>
            <p:cNvPr id="71" name="直接箭头连接符 70"/>
            <p:cNvCxnSpPr/>
            <p:nvPr/>
          </p:nvCxnSpPr>
          <p:spPr>
            <a:xfrm flipH="1">
              <a:off x="3913756" y="5932384"/>
              <a:ext cx="95542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箭头连接符 73"/>
            <p:cNvCxnSpPr/>
            <p:nvPr/>
          </p:nvCxnSpPr>
          <p:spPr>
            <a:xfrm>
              <a:off x="3800384" y="6063852"/>
              <a:ext cx="1162555" cy="27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箭头连接符 87"/>
            <p:cNvCxnSpPr/>
            <p:nvPr/>
          </p:nvCxnSpPr>
          <p:spPr>
            <a:xfrm flipV="1">
              <a:off x="2278285" y="5313541"/>
              <a:ext cx="359067" cy="274067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箭头连接符 89"/>
            <p:cNvCxnSpPr/>
            <p:nvPr/>
          </p:nvCxnSpPr>
          <p:spPr>
            <a:xfrm>
              <a:off x="2289263" y="5600472"/>
              <a:ext cx="345627" cy="24798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文本框 98"/>
            <p:cNvSpPr txBox="1"/>
            <p:nvPr/>
          </p:nvSpPr>
          <p:spPr>
            <a:xfrm>
              <a:off x="1359992" y="5038126"/>
              <a:ext cx="3510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/>
                <a:t>①</a:t>
              </a:r>
              <a:endParaRPr lang="zh-CN" altLang="en-US" sz="1400" dirty="0"/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6228652" y="5224061"/>
              <a:ext cx="3904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/>
                <a:t>⑨</a:t>
              </a:r>
              <a:endParaRPr lang="zh-CN" altLang="en-US" sz="1400" dirty="0"/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4963480" y="4605937"/>
              <a:ext cx="4520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/>
                <a:t>④</a:t>
              </a:r>
              <a:endParaRPr lang="zh-CN" altLang="en-US" sz="1400" dirty="0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2340968" y="5031266"/>
              <a:ext cx="4202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/>
                <a:t>②</a:t>
              </a:r>
              <a:endParaRPr lang="zh-CN" altLang="en-US" sz="1400" dirty="0"/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3936341" y="5169076"/>
              <a:ext cx="28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/>
                <a:t>⑥</a:t>
              </a:r>
              <a:endParaRPr lang="zh-CN" altLang="en-US" sz="1400" dirty="0"/>
            </a:p>
          </p:txBody>
        </p:sp>
        <p:cxnSp>
          <p:nvCxnSpPr>
            <p:cNvPr id="35" name="直接箭头连接符 34"/>
            <p:cNvCxnSpPr>
              <a:endCxn id="15" idx="2"/>
            </p:cNvCxnSpPr>
            <p:nvPr/>
          </p:nvCxnSpPr>
          <p:spPr>
            <a:xfrm flipV="1">
              <a:off x="1301241" y="5484226"/>
              <a:ext cx="155769" cy="10338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>
              <a:stCxn id="15" idx="6"/>
            </p:cNvCxnSpPr>
            <p:nvPr/>
          </p:nvCxnSpPr>
          <p:spPr>
            <a:xfrm>
              <a:off x="1605366" y="5484226"/>
              <a:ext cx="142690" cy="11624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矩形 4"/>
            <p:cNvSpPr/>
            <p:nvPr/>
          </p:nvSpPr>
          <p:spPr>
            <a:xfrm>
              <a:off x="3327799" y="4631392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/>
                <a:t>③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4495170" y="5175472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/>
                <a:t>⑧</a:t>
              </a:r>
              <a:endParaRPr lang="zh-CN" altLang="en-US" sz="1400" dirty="0"/>
            </a:p>
          </p:txBody>
        </p:sp>
        <p:cxnSp>
          <p:nvCxnSpPr>
            <p:cNvPr id="81" name="直接箭头连接符 80"/>
            <p:cNvCxnSpPr/>
            <p:nvPr/>
          </p:nvCxnSpPr>
          <p:spPr>
            <a:xfrm flipH="1">
              <a:off x="3903950" y="5229200"/>
              <a:ext cx="955422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箭头连接符 81"/>
            <p:cNvCxnSpPr/>
            <p:nvPr/>
          </p:nvCxnSpPr>
          <p:spPr>
            <a:xfrm>
              <a:off x="3777632" y="5084911"/>
              <a:ext cx="1162555" cy="273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矩形 72"/>
            <p:cNvSpPr/>
            <p:nvPr/>
          </p:nvSpPr>
          <p:spPr>
            <a:xfrm>
              <a:off x="4485126" y="4836864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/>
                <a:t>⑦</a:t>
              </a:r>
              <a:endParaRPr lang="en-US" altLang="zh-CN" sz="1400" dirty="0"/>
            </a:p>
          </p:txBody>
        </p:sp>
        <p:sp>
          <p:nvSpPr>
            <p:cNvPr id="75" name="矩形 74"/>
            <p:cNvSpPr/>
            <p:nvPr/>
          </p:nvSpPr>
          <p:spPr>
            <a:xfrm>
              <a:off x="3862167" y="4831036"/>
              <a:ext cx="3027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/>
                <a:t>⑤</a:t>
              </a:r>
              <a:endParaRPr lang="en-US" altLang="zh-CN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2928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Main types of </a:t>
            </a:r>
            <a:r>
              <a:rPr lang="en-US" altLang="zh-CN" dirty="0" err="1" smtClean="0"/>
              <a:t>inj</a:t>
            </a:r>
            <a:r>
              <a:rPr lang="en-US" altLang="zh-CN" dirty="0" smtClean="0"/>
              <a:t>.&amp;ext. </a:t>
            </a:r>
            <a:r>
              <a:rPr lang="en-US" altLang="zh-CN" dirty="0" smtClean="0"/>
              <a:t>hardware</a:t>
            </a:r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888185"/>
              </p:ext>
            </p:extLst>
          </p:nvPr>
        </p:nvGraphicFramePr>
        <p:xfrm>
          <a:off x="251521" y="1268760"/>
          <a:ext cx="8640960" cy="466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376"/>
                <a:gridCol w="1523793"/>
                <a:gridCol w="1464569"/>
                <a:gridCol w="1646734"/>
                <a:gridCol w="1593438"/>
                <a:gridCol w="1959050"/>
              </a:tblGrid>
              <a:tr h="265147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Sub-system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Kicker</a:t>
                      </a:r>
                      <a:r>
                        <a:rPr lang="en-US" altLang="zh-CN" sz="1600" baseline="0" dirty="0" smtClean="0"/>
                        <a:t> </a:t>
                      </a:r>
                      <a:r>
                        <a:rPr lang="en-US" altLang="zh-CN" sz="1600" dirty="0" smtClean="0"/>
                        <a:t>Type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Kicker</a:t>
                      </a:r>
                      <a:r>
                        <a:rPr lang="en-US" altLang="zh-CN" sz="1600" baseline="0" dirty="0" smtClean="0"/>
                        <a:t> waveform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Septa Type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Thickness</a:t>
                      </a:r>
                      <a:r>
                        <a:rPr lang="en-US" altLang="zh-CN" sz="1600" baseline="0" dirty="0" smtClean="0"/>
                        <a:t> of septum</a:t>
                      </a:r>
                      <a:endParaRPr lang="zh-CN" altLang="en-US" sz="1600" dirty="0" smtClean="0"/>
                    </a:p>
                  </a:txBody>
                  <a:tcPr anchor="ctr"/>
                </a:tc>
              </a:tr>
              <a:tr h="369529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1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Damping ring inj./ext.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Slotted</a:t>
                      </a:r>
                      <a:r>
                        <a:rPr lang="en-US" altLang="zh-CN" sz="1600" baseline="0" dirty="0" smtClean="0"/>
                        <a:t>-pipe kicker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Half-sine/250ns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Horizontal</a:t>
                      </a:r>
                      <a:r>
                        <a:rPr lang="en-US" altLang="zh-CN" sz="1600" baseline="0" dirty="0" smtClean="0"/>
                        <a:t> </a:t>
                      </a:r>
                      <a:r>
                        <a:rPr lang="en-US" altLang="zh-CN" sz="1600" dirty="0" smtClean="0"/>
                        <a:t>LMS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az-Cyrl-AZ" altLang="zh-CN" sz="1600" dirty="0" smtClean="0"/>
                        <a:t>ф</a:t>
                      </a:r>
                      <a:r>
                        <a:rPr lang="en-US" altLang="zh-CN" sz="1600" dirty="0" smtClean="0"/>
                        <a:t>22/3.5mm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</a:tr>
              <a:tr h="369529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2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Booster LE</a:t>
                      </a:r>
                      <a:r>
                        <a:rPr lang="en-US" altLang="zh-CN" sz="1600" baseline="0" dirty="0" smtClean="0"/>
                        <a:t> inj.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Strip-line</a:t>
                      </a:r>
                      <a:r>
                        <a:rPr lang="en-US" altLang="zh-CN" sz="1600" baseline="0" dirty="0" smtClean="0"/>
                        <a:t> kicker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Half-sine/50ns</a:t>
                      </a:r>
                      <a:endParaRPr lang="zh-CN" altLang="en-US" sz="1600" dirty="0" smtClean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Horizontal LMS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az-Cyrl-AZ" altLang="zh-CN" sz="1600" dirty="0" smtClean="0"/>
                        <a:t>ф</a:t>
                      </a:r>
                      <a:r>
                        <a:rPr lang="en-US" altLang="zh-CN" sz="1600" dirty="0" smtClean="0"/>
                        <a:t>55/5.5mm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57AB"/>
                    </a:solidFill>
                  </a:tcPr>
                </a:tc>
              </a:tr>
              <a:tr h="369529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3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Booster</a:t>
                      </a:r>
                      <a:r>
                        <a:rPr lang="en-US" altLang="zh-CN" sz="1600" baseline="0" dirty="0" smtClean="0"/>
                        <a:t> ext. for CR off-axis inj.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Delay-line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dipole kicker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Trapezoid </a:t>
                      </a:r>
                      <a:r>
                        <a:rPr lang="en-US" altLang="zh-CN" sz="1600" baseline="0" dirty="0" smtClean="0"/>
                        <a:t>/440-2420ns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Vertical LMS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az-Cyrl-AZ" altLang="zh-CN" sz="1600" dirty="0" smtClean="0"/>
                        <a:t>Ф</a:t>
                      </a:r>
                      <a:r>
                        <a:rPr lang="en-US" altLang="zh-CN" sz="1600" dirty="0" smtClean="0"/>
                        <a:t>55/6mm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</a:tr>
              <a:tr h="369529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4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Collider off-axis</a:t>
                      </a:r>
                      <a:r>
                        <a:rPr lang="en-US" altLang="zh-CN" sz="1600" baseline="0" dirty="0" smtClean="0"/>
                        <a:t> inj.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Delay-line 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NLK</a:t>
                      </a:r>
                      <a:r>
                        <a:rPr lang="en-US" altLang="zh-CN" sz="1600" dirty="0" smtClean="0"/>
                        <a:t> kicker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Trapezoid </a:t>
                      </a:r>
                      <a:r>
                        <a:rPr lang="en-US" altLang="zh-CN" sz="1600" baseline="0" dirty="0" smtClean="0"/>
                        <a:t>/440-2420ns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Vertical LMS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altLang="zh-CN" sz="1600" dirty="0" smtClean="0"/>
                        <a:t>Ф</a:t>
                      </a: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r>
                        <a:rPr lang="en-US" altLang="zh-CN" sz="1600" kern="1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56</a:t>
                      </a:r>
                      <a:r>
                        <a:rPr lang="en-US" altLang="zh-CN" sz="1600" dirty="0" smtClean="0"/>
                        <a:t>/2mm</a:t>
                      </a:r>
                      <a:endParaRPr lang="zh-CN" altLang="en-US" sz="1600" dirty="0" smtClean="0"/>
                    </a:p>
                  </a:txBody>
                  <a:tcPr anchor="ctr"/>
                </a:tc>
              </a:tr>
              <a:tr h="3695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5</a:t>
                      </a:r>
                      <a:endParaRPr lang="zh-CN" altLang="en-US" sz="1600" dirty="0" smtClean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Booster</a:t>
                      </a:r>
                      <a:r>
                        <a:rPr lang="en-US" altLang="zh-CN" sz="1600" baseline="0" dirty="0" smtClean="0"/>
                        <a:t> ext. for CR on-axis inj.</a:t>
                      </a:r>
                      <a:endParaRPr lang="zh-CN" altLang="en-US" sz="1600" dirty="0" smtClean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Ferrite core dipole kicker</a:t>
                      </a:r>
                      <a:endParaRPr lang="zh-CN" altLang="en-US" sz="1600" dirty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Half-sine/1360ns</a:t>
                      </a:r>
                      <a:endParaRPr lang="zh-CN" altLang="en-US" sz="1600" dirty="0" smtClean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Vertical LMS</a:t>
                      </a:r>
                      <a:endParaRPr lang="zh-CN" altLang="en-US" sz="1600" dirty="0" smtClean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altLang="zh-CN" sz="1600" dirty="0" smtClean="0"/>
                        <a:t>Ф</a:t>
                      </a:r>
                      <a:r>
                        <a:rPr lang="en-US" altLang="zh-CN" sz="1600" dirty="0" smtClean="0"/>
                        <a:t>55/6mm</a:t>
                      </a:r>
                      <a:endParaRPr lang="zh-CN" altLang="en-US" sz="1600" dirty="0" smtClean="0"/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</a:tr>
              <a:tr h="3695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Booster HE inj.</a:t>
                      </a:r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/>
                        <a:t>NLK or Pulsed </a:t>
                      </a:r>
                      <a:r>
                        <a:rPr lang="en-US" altLang="zh-CN" sz="1600" dirty="0" err="1" smtClean="0"/>
                        <a:t>sextupole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Half-sine/0.333ms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Vertical LMS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altLang="zh-CN" sz="1600" dirty="0" smtClean="0"/>
                        <a:t>Ф</a:t>
                      </a:r>
                      <a:r>
                        <a:rPr lang="en-US" altLang="zh-CN" sz="1600" dirty="0" smtClean="0"/>
                        <a:t>55/6mm</a:t>
                      </a:r>
                      <a:endParaRPr lang="zh-CN" altLang="en-US" sz="1600" dirty="0" smtClean="0"/>
                    </a:p>
                  </a:txBody>
                  <a:tcPr anchor="ctr"/>
                </a:tc>
              </a:tr>
              <a:tr h="3695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Collider swap out inj. </a:t>
                      </a:r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Ferrite core dipole kicker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Half-sine/1360ns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Vertical LMS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altLang="zh-CN" sz="1600" dirty="0" smtClean="0"/>
                        <a:t>Ф</a:t>
                      </a: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r>
                        <a:rPr lang="en-US" altLang="zh-CN" sz="1600" kern="1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56/</a:t>
                      </a:r>
                      <a:r>
                        <a:rPr lang="en-US" altLang="zh-CN" sz="1600" dirty="0" smtClean="0"/>
                        <a:t>6mm</a:t>
                      </a:r>
                      <a:endParaRPr lang="zh-CN" altLang="en-US" sz="1600" dirty="0" smtClean="0"/>
                    </a:p>
                  </a:txBody>
                  <a:tcPr anchor="ctr"/>
                </a:tc>
              </a:tr>
              <a:tr h="3695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Collider swap out ext.</a:t>
                      </a:r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Ferrite core dipole kicker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Half-sine/1360ns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Vertical LMS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altLang="zh-CN" sz="1600" dirty="0" smtClean="0"/>
                        <a:t>Ф</a:t>
                      </a: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r>
                        <a:rPr lang="en-US" altLang="zh-CN" sz="1600" kern="1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56/</a:t>
                      </a:r>
                      <a:r>
                        <a:rPr lang="en-US" altLang="zh-CN" sz="1600" dirty="0" smtClean="0"/>
                        <a:t>6mm</a:t>
                      </a:r>
                      <a:endParaRPr lang="zh-CN" altLang="en-US" sz="1600" dirty="0" smtClean="0"/>
                    </a:p>
                  </a:txBody>
                  <a:tcPr anchor="ctr"/>
                </a:tc>
              </a:tr>
              <a:tr h="3695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Collider beam dump </a:t>
                      </a:r>
                      <a:endParaRPr lang="zh-CN" alt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Delay-line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dipole kicker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Trapezoid </a:t>
                      </a:r>
                      <a:r>
                        <a:rPr lang="en-US" altLang="zh-CN" sz="1600" baseline="0" dirty="0" smtClean="0"/>
                        <a:t>/440-2420ns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Vertical LMS</a:t>
                      </a:r>
                      <a:endParaRPr lang="zh-CN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altLang="zh-CN" sz="1600" dirty="0" smtClean="0"/>
                        <a:t>Ф</a:t>
                      </a: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r>
                        <a:rPr lang="en-US" altLang="zh-CN" sz="1600" kern="1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56/</a:t>
                      </a:r>
                      <a:r>
                        <a:rPr lang="en-US" altLang="zh-CN" sz="1600" dirty="0" smtClean="0"/>
                        <a:t>6mm</a:t>
                      </a:r>
                      <a:endParaRPr lang="zh-CN" altLang="en-US" sz="1600" dirty="0" smtClean="0"/>
                    </a:p>
                  </a:txBody>
                  <a:tcPr anchor="ctr"/>
                </a:tc>
              </a:tr>
              <a:tr h="3695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zh-CN" altLang="en-US" sz="1600" kern="120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RF region beam separating</a:t>
                      </a:r>
                      <a:endParaRPr lang="zh-CN" altLang="en-US" sz="1600" kern="120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Delay-line</a:t>
                      </a:r>
                      <a:r>
                        <a:rPr lang="zh-CN" altLang="en-US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</a:t>
                      </a:r>
                      <a:r>
                        <a:rPr lang="en-US" altLang="zh-CN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dipole kicker</a:t>
                      </a:r>
                      <a:endParaRPr lang="zh-CN" altLang="en-US" sz="160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CW square / 165us,50%</a:t>
                      </a:r>
                      <a:endParaRPr lang="zh-CN" alt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altLang="zh-CN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Horizontal Copper septa </a:t>
                      </a:r>
                      <a:endParaRPr lang="zh-CN" alt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az-Cyrl-AZ" altLang="zh-CN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Ф</a:t>
                      </a:r>
                      <a:r>
                        <a:rPr lang="en-US" altLang="zh-CN" sz="1600" kern="1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r>
                        <a:rPr lang="en-US" altLang="zh-CN" sz="1600" kern="1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600" kern="1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56/</a:t>
                      </a:r>
                      <a:r>
                        <a:rPr lang="en-US" altLang="zh-CN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10mm</a:t>
                      </a:r>
                      <a:endParaRPr lang="zh-CN" alt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76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>
          <a:xfrm>
            <a:off x="0" y="1329892"/>
            <a:ext cx="7092280" cy="1912071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DR Inj./Ext. system hardware design towards TDR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225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83968" y="1048943"/>
            <a:ext cx="4860032" cy="2478637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altLang="zh-CN" sz="4200" dirty="0" smtClean="0"/>
              <a:t>Damping ring is dedicated to decrease  emittance of positron beams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altLang="zh-CN" sz="4200" dirty="0" smtClean="0"/>
              <a:t>Double bunches are stored at the same time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altLang="zh-CN" sz="4200" dirty="0" smtClean="0"/>
              <a:t>On-axis </a:t>
            </a:r>
            <a:r>
              <a:rPr lang="en-US" altLang="zh-CN" sz="4200" dirty="0"/>
              <a:t>bunch-by-bunch </a:t>
            </a:r>
            <a:r>
              <a:rPr lang="en-US" altLang="zh-CN" sz="4200" dirty="0" smtClean="0"/>
              <a:t>injection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altLang="zh-CN" sz="4200" dirty="0" smtClean="0"/>
              <a:t>Hardware</a:t>
            </a:r>
            <a:r>
              <a:rPr lang="zh-CN" altLang="en-US" sz="4200" dirty="0" smtClean="0"/>
              <a:t>：</a:t>
            </a:r>
            <a:r>
              <a:rPr lang="en-US" altLang="zh-CN" sz="4200" dirty="0" smtClean="0"/>
              <a:t>Vertical slotted-pipe kicker </a:t>
            </a:r>
            <a:r>
              <a:rPr lang="zh-CN" altLang="en-US" sz="4200" dirty="0" smtClean="0"/>
              <a:t>、</a:t>
            </a:r>
            <a:r>
              <a:rPr lang="en-US" altLang="zh-CN" sz="4200" dirty="0" smtClean="0"/>
              <a:t>horizontal LSM </a:t>
            </a:r>
            <a:endParaRPr lang="en-US" altLang="zh-CN" sz="42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Damping </a:t>
            </a:r>
            <a:r>
              <a:rPr lang="en-US" altLang="zh-CN" sz="2800" dirty="0" smtClean="0"/>
              <a:t>ring </a:t>
            </a:r>
            <a:r>
              <a:rPr lang="en-US" altLang="zh-CN" sz="2800" dirty="0"/>
              <a:t>injection and </a:t>
            </a:r>
            <a:r>
              <a:rPr lang="en-US" altLang="zh-CN" sz="2800" dirty="0" smtClean="0"/>
              <a:t>extraction system</a:t>
            </a:r>
            <a:endParaRPr lang="zh-CN" altLang="en-US" sz="2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74" t="16022" r="3413" b="19890"/>
          <a:stretch/>
        </p:blipFill>
        <p:spPr>
          <a:xfrm>
            <a:off x="481993" y="1164711"/>
            <a:ext cx="3635263" cy="2053398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4967188" y="3617076"/>
            <a:ext cx="3917019" cy="2519145"/>
            <a:chOff x="5076056" y="1065116"/>
            <a:chExt cx="3917019" cy="2519145"/>
          </a:xfrm>
        </p:grpSpPr>
        <p:grpSp>
          <p:nvGrpSpPr>
            <p:cNvPr id="12" name="组合 11"/>
            <p:cNvGrpSpPr/>
            <p:nvPr/>
          </p:nvGrpSpPr>
          <p:grpSpPr>
            <a:xfrm>
              <a:off x="7923201" y="1118378"/>
              <a:ext cx="949256" cy="847729"/>
              <a:chOff x="4998054" y="1762005"/>
              <a:chExt cx="949256" cy="847729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5237222" y="1762005"/>
                <a:ext cx="466725" cy="847729"/>
              </a:xfrm>
              <a:custGeom>
                <a:avLst/>
                <a:gdLst>
                  <a:gd name="connsiteX0" fmla="*/ 0 w 466725"/>
                  <a:gd name="connsiteY0" fmla="*/ 838204 h 847729"/>
                  <a:gd name="connsiteX1" fmla="*/ 219075 w 466725"/>
                  <a:gd name="connsiteY1" fmla="*/ 4 h 847729"/>
                  <a:gd name="connsiteX2" fmla="*/ 466725 w 466725"/>
                  <a:gd name="connsiteY2" fmla="*/ 847729 h 847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6725" h="847729">
                    <a:moveTo>
                      <a:pt x="0" y="838204"/>
                    </a:moveTo>
                    <a:cubicBezTo>
                      <a:pt x="70644" y="418310"/>
                      <a:pt x="141288" y="-1583"/>
                      <a:pt x="219075" y="4"/>
                    </a:cubicBezTo>
                    <a:cubicBezTo>
                      <a:pt x="296862" y="1591"/>
                      <a:pt x="381793" y="424660"/>
                      <a:pt x="466725" y="847729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" name="直接连接符 15"/>
              <p:cNvCxnSpPr>
                <a:stCxn id="15" idx="0"/>
              </p:cNvCxnSpPr>
              <p:nvPr/>
            </p:nvCxnSpPr>
            <p:spPr>
              <a:xfrm flipH="1">
                <a:off x="4998054" y="2600209"/>
                <a:ext cx="239168" cy="10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H="1">
                <a:off x="5708142" y="2600209"/>
                <a:ext cx="239168" cy="10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直接箭头连接符 12"/>
            <p:cNvCxnSpPr/>
            <p:nvPr/>
          </p:nvCxnSpPr>
          <p:spPr>
            <a:xfrm>
              <a:off x="8162369" y="2041259"/>
              <a:ext cx="466725" cy="1202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8126271" y="1803864"/>
              <a:ext cx="6483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F0000"/>
                  </a:solidFill>
                </a:rPr>
                <a:t>250ns</a:t>
              </a:r>
              <a:endParaRPr lang="zh-CN" altLang="en-US" sz="1200" dirty="0">
                <a:solidFill>
                  <a:srgbClr val="FF0000"/>
                </a:solidFill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5076056" y="1065116"/>
              <a:ext cx="3917019" cy="2519145"/>
              <a:chOff x="5076056" y="1065116"/>
              <a:chExt cx="3917019" cy="2519145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76056" y="1389511"/>
                <a:ext cx="3917019" cy="2194750"/>
              </a:xfrm>
              <a:prstGeom prst="rect">
                <a:avLst/>
              </a:prstGeom>
            </p:spPr>
          </p:pic>
          <p:sp>
            <p:nvSpPr>
              <p:cNvPr id="18" name="椭圆 17"/>
              <p:cNvSpPr/>
              <p:nvPr/>
            </p:nvSpPr>
            <p:spPr>
              <a:xfrm>
                <a:off x="6083525" y="3470132"/>
                <a:ext cx="72008" cy="7200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7612452" y="3456742"/>
                <a:ext cx="72008" cy="7200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" name="直接箭头连接符 19"/>
              <p:cNvCxnSpPr/>
              <p:nvPr/>
            </p:nvCxnSpPr>
            <p:spPr>
              <a:xfrm>
                <a:off x="7712371" y="3505187"/>
                <a:ext cx="685458" cy="765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矩形 20"/>
              <p:cNvSpPr/>
              <p:nvPr/>
            </p:nvSpPr>
            <p:spPr>
              <a:xfrm>
                <a:off x="7812455" y="3265141"/>
                <a:ext cx="5261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200" dirty="0" smtClean="0">
                    <a:solidFill>
                      <a:srgbClr val="FF0000"/>
                    </a:solidFill>
                  </a:rPr>
                  <a:t>10ms</a:t>
                </a:r>
                <a:endParaRPr lang="zh-CN" altLang="en-US" sz="1200" dirty="0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6823701" y="2884018"/>
                <a:ext cx="72008" cy="7200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6825373" y="1385238"/>
                <a:ext cx="72008" cy="7200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箭头连接符 28"/>
              <p:cNvCxnSpPr/>
              <p:nvPr/>
            </p:nvCxnSpPr>
            <p:spPr>
              <a:xfrm>
                <a:off x="6858879" y="1511113"/>
                <a:ext cx="2498" cy="131765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文本框 29"/>
              <p:cNvSpPr txBox="1"/>
              <p:nvPr/>
            </p:nvSpPr>
            <p:spPr>
              <a:xfrm>
                <a:off x="6818386" y="2064553"/>
                <a:ext cx="6483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solidFill>
                      <a:srgbClr val="FF0000"/>
                    </a:solidFill>
                  </a:rPr>
                  <a:t>125ns</a:t>
                </a:r>
                <a:endParaRPr lang="zh-CN" altLang="en-US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6055196" y="1065116"/>
                <a:ext cx="152638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tabLst>
                    <a:tab pos="87313" algn="l"/>
                  </a:tabLst>
                </a:pPr>
                <a:r>
                  <a:rPr lang="en-US" altLang="zh-CN" sz="1600" dirty="0" smtClean="0"/>
                  <a:t>1.1GeV</a:t>
                </a:r>
                <a:r>
                  <a:rPr lang="zh-CN" altLang="en-US" sz="1600" dirty="0" smtClean="0"/>
                  <a:t>，</a:t>
                </a:r>
                <a:r>
                  <a:rPr lang="en-US" altLang="zh-CN" sz="1600" dirty="0" smtClean="0"/>
                  <a:t>75.4m</a:t>
                </a:r>
                <a:endParaRPr lang="en-US" altLang="zh-CN" sz="1600" dirty="0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8406205" y="3476838"/>
                <a:ext cx="72008" cy="7200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337293" y="3189482"/>
            <a:ext cx="4285173" cy="3196187"/>
            <a:chOff x="253344" y="3210680"/>
            <a:chExt cx="4285173" cy="319618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036"/>
            <a:stretch/>
          </p:blipFill>
          <p:spPr>
            <a:xfrm>
              <a:off x="253344" y="3441135"/>
              <a:ext cx="4285173" cy="2965732"/>
            </a:xfrm>
            <a:prstGeom prst="rect">
              <a:avLst/>
            </a:prstGeom>
          </p:spPr>
        </p:pic>
        <p:cxnSp>
          <p:nvCxnSpPr>
            <p:cNvPr id="38" name="直接箭头连接符 37"/>
            <p:cNvCxnSpPr/>
            <p:nvPr/>
          </p:nvCxnSpPr>
          <p:spPr>
            <a:xfrm>
              <a:off x="1573567" y="3337688"/>
              <a:ext cx="838193" cy="331402"/>
            </a:xfrm>
            <a:prstGeom prst="straightConnector1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/>
            <p:nvPr/>
          </p:nvCxnSpPr>
          <p:spPr>
            <a:xfrm flipV="1">
              <a:off x="2411760" y="3660523"/>
              <a:ext cx="1647774" cy="7521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/>
            <p:cNvCxnSpPr/>
            <p:nvPr/>
          </p:nvCxnSpPr>
          <p:spPr>
            <a:xfrm>
              <a:off x="2066093" y="3225700"/>
              <a:ext cx="0" cy="2880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/>
            <p:cNvCxnSpPr/>
            <p:nvPr/>
          </p:nvCxnSpPr>
          <p:spPr>
            <a:xfrm flipV="1">
              <a:off x="2051720" y="3672282"/>
              <a:ext cx="8384" cy="2796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1573567" y="3210680"/>
              <a:ext cx="6480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accent1">
                      <a:lumMod val="75000"/>
                    </a:schemeClr>
                  </a:solidFill>
                </a:rPr>
                <a:t>240mm</a:t>
              </a:r>
              <a:endParaRPr lang="zh-CN" altLang="en-US" sz="10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2098921" y="3345788"/>
              <a:ext cx="7271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accent1">
                      <a:lumMod val="75000"/>
                    </a:schemeClr>
                  </a:solidFill>
                </a:rPr>
                <a:t>120mrad</a:t>
              </a:r>
              <a:endParaRPr lang="zh-CN" altLang="en-US" sz="10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54" name="弧形 53"/>
            <p:cNvSpPr/>
            <p:nvPr/>
          </p:nvSpPr>
          <p:spPr>
            <a:xfrm>
              <a:off x="2217847" y="3571270"/>
              <a:ext cx="177171" cy="131910"/>
            </a:xfrm>
            <a:prstGeom prst="arc">
              <a:avLst>
                <a:gd name="adj1" fmla="val 9199581"/>
                <a:gd name="adj2" fmla="val 13214121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2408745" y="3601501"/>
              <a:ext cx="121941" cy="13308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4202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91880" y="105352"/>
            <a:ext cx="7863798" cy="663575"/>
          </a:xfrm>
        </p:spPr>
        <p:txBody>
          <a:bodyPr/>
          <a:lstStyle/>
          <a:p>
            <a:r>
              <a:rPr lang="en-US" altLang="zh-CN" sz="3200" dirty="0" smtClean="0"/>
              <a:t>LSM requirements for DR</a:t>
            </a:r>
            <a:endParaRPr lang="zh-CN" altLang="en-US" sz="3200" dirty="0"/>
          </a:p>
        </p:txBody>
      </p:sp>
      <p:grpSp>
        <p:nvGrpSpPr>
          <p:cNvPr id="61" name="组合 60"/>
          <p:cNvGrpSpPr/>
          <p:nvPr/>
        </p:nvGrpSpPr>
        <p:grpSpPr>
          <a:xfrm>
            <a:off x="7546835" y="2132856"/>
            <a:ext cx="1342856" cy="2043243"/>
            <a:chOff x="576125" y="1268768"/>
            <a:chExt cx="1578079" cy="2401148"/>
          </a:xfrm>
        </p:grpSpPr>
        <p:grpSp>
          <p:nvGrpSpPr>
            <p:cNvPr id="105" name="组合 104"/>
            <p:cNvGrpSpPr/>
            <p:nvPr/>
          </p:nvGrpSpPr>
          <p:grpSpPr>
            <a:xfrm rot="16200000">
              <a:off x="305149" y="1539744"/>
              <a:ext cx="2120032" cy="1578079"/>
              <a:chOff x="6627152" y="3063392"/>
              <a:chExt cx="2120032" cy="1578079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7540916" y="3063392"/>
                <a:ext cx="325519" cy="1402544"/>
                <a:chOff x="7540916" y="3063392"/>
                <a:chExt cx="325519" cy="1402544"/>
              </a:xfrm>
            </p:grpSpPr>
            <p:sp>
              <p:nvSpPr>
                <p:cNvPr id="118" name="矩形 117"/>
                <p:cNvSpPr/>
                <p:nvPr/>
              </p:nvSpPr>
              <p:spPr>
                <a:xfrm>
                  <a:off x="7569904" y="3121817"/>
                  <a:ext cx="251755" cy="128502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9" name="文本框 118"/>
                <p:cNvSpPr txBox="1"/>
                <p:nvPr/>
              </p:nvSpPr>
              <p:spPr>
                <a:xfrm rot="5400000">
                  <a:off x="7002404" y="3601904"/>
                  <a:ext cx="1402544" cy="3255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b="1" dirty="0" smtClean="0"/>
                    <a:t>Septum=3.5mm</a:t>
                  </a:r>
                  <a:endParaRPr lang="zh-CN" altLang="en-US" sz="1200" b="1" dirty="0"/>
                </a:p>
              </p:txBody>
            </p:sp>
          </p:grpSp>
          <p:sp>
            <p:nvSpPr>
              <p:cNvPr id="107" name="椭圆 106"/>
              <p:cNvSpPr/>
              <p:nvPr/>
            </p:nvSpPr>
            <p:spPr>
              <a:xfrm>
                <a:off x="6896125" y="3677927"/>
                <a:ext cx="200833" cy="17280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文本框 107"/>
              <p:cNvSpPr txBox="1"/>
              <p:nvPr/>
            </p:nvSpPr>
            <p:spPr>
              <a:xfrm rot="5400000">
                <a:off x="6168444" y="3773406"/>
                <a:ext cx="1242936" cy="32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 smtClean="0"/>
                  <a:t>Stored beam</a:t>
                </a:r>
                <a:endParaRPr lang="zh-CN" altLang="en-US" sz="1200" b="1" dirty="0"/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 rot="5400000">
                <a:off x="8079937" y="3712234"/>
                <a:ext cx="10574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 smtClean="0"/>
                  <a:t>Inj. beam</a:t>
                </a:r>
                <a:endParaRPr lang="zh-CN" altLang="en-US" sz="1200" b="1" dirty="0"/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8255636" y="3645024"/>
                <a:ext cx="276804" cy="238174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1" name="直接箭头连接符 110"/>
              <p:cNvCxnSpPr/>
              <p:nvPr/>
            </p:nvCxnSpPr>
            <p:spPr>
              <a:xfrm>
                <a:off x="6989684" y="3757900"/>
                <a:ext cx="580220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>
                <a:off x="6989684" y="3756236"/>
                <a:ext cx="0" cy="3208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>
                <a:off x="8388424" y="3744998"/>
                <a:ext cx="0" cy="3208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箭头连接符 113"/>
              <p:cNvCxnSpPr/>
              <p:nvPr/>
            </p:nvCxnSpPr>
            <p:spPr>
              <a:xfrm>
                <a:off x="7818005" y="3757900"/>
                <a:ext cx="580220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文本框 114"/>
              <p:cNvSpPr txBox="1"/>
              <p:nvPr/>
            </p:nvSpPr>
            <p:spPr>
              <a:xfrm rot="5400000">
                <a:off x="6776580" y="4036926"/>
                <a:ext cx="883571" cy="32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 smtClean="0"/>
                  <a:t>11mm</a:t>
                </a:r>
                <a:endParaRPr lang="zh-CN" altLang="en-US" sz="1200" b="1" dirty="0"/>
              </a:p>
            </p:txBody>
          </p:sp>
          <p:sp>
            <p:nvSpPr>
              <p:cNvPr id="116" name="文本框 115"/>
              <p:cNvSpPr txBox="1"/>
              <p:nvPr/>
            </p:nvSpPr>
            <p:spPr>
              <a:xfrm rot="5400000">
                <a:off x="7705413" y="3995007"/>
                <a:ext cx="799734" cy="32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 smtClean="0"/>
                  <a:t>5.5mm</a:t>
                </a:r>
                <a:endParaRPr lang="zh-CN" altLang="en-US" sz="1200" b="1" dirty="0"/>
              </a:p>
            </p:txBody>
          </p:sp>
        </p:grpSp>
        <p:cxnSp>
          <p:nvCxnSpPr>
            <p:cNvPr id="134" name="直接箭头连接符 133"/>
            <p:cNvCxnSpPr/>
            <p:nvPr/>
          </p:nvCxnSpPr>
          <p:spPr>
            <a:xfrm flipV="1">
              <a:off x="1276844" y="3007487"/>
              <a:ext cx="7" cy="66242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文本框 137"/>
            <p:cNvSpPr txBox="1"/>
            <p:nvPr/>
          </p:nvSpPr>
          <p:spPr>
            <a:xfrm>
              <a:off x="1257731" y="3316123"/>
              <a:ext cx="744042" cy="325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/>
                <a:t>11mm</a:t>
              </a:r>
              <a:endParaRPr lang="zh-CN" altLang="en-US" sz="1200" b="1" dirty="0"/>
            </a:p>
          </p:txBody>
        </p:sp>
        <p:sp>
          <p:nvSpPr>
            <p:cNvPr id="6" name="椭圆 5"/>
            <p:cNvSpPr/>
            <p:nvPr/>
          </p:nvSpPr>
          <p:spPr>
            <a:xfrm>
              <a:off x="634557" y="2471284"/>
              <a:ext cx="1195950" cy="119863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56" name="表格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260837"/>
              </p:ext>
            </p:extLst>
          </p:nvPr>
        </p:nvGraphicFramePr>
        <p:xfrm>
          <a:off x="4784530" y="5138359"/>
          <a:ext cx="4107950" cy="5486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83614"/>
                <a:gridCol w="1008112"/>
                <a:gridCol w="936104"/>
                <a:gridCol w="108012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200" kern="0" dirty="0" smtClean="0">
                          <a:effectLst/>
                        </a:rPr>
                        <a:t>Injected</a:t>
                      </a:r>
                      <a:r>
                        <a:rPr lang="en-US" altLang="zh-CN" sz="1200" kern="0" baseline="0" dirty="0" smtClean="0">
                          <a:effectLst/>
                        </a:rPr>
                        <a:t> beam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X(mm)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Y(mm)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Z(mm)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200" kern="0" dirty="0" smtClean="0">
                          <a:effectLst/>
                        </a:rPr>
                        <a:t>LSM</a:t>
                      </a:r>
                      <a:r>
                        <a:rPr lang="en-US" altLang="zh-CN" sz="1200" kern="0" baseline="0" dirty="0" smtClean="0">
                          <a:effectLst/>
                        </a:rPr>
                        <a:t> in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-30.0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-23.75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-500.0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200" kern="0" dirty="0" smtClean="0">
                          <a:effectLst/>
                        </a:rPr>
                        <a:t>LSM out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-20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64" name="组合 63"/>
          <p:cNvGrpSpPr/>
          <p:nvPr/>
        </p:nvGrpSpPr>
        <p:grpSpPr>
          <a:xfrm>
            <a:off x="107504" y="4888461"/>
            <a:ext cx="4459478" cy="1482166"/>
            <a:chOff x="2628314" y="1231277"/>
            <a:chExt cx="4459478" cy="1482166"/>
          </a:xfrm>
        </p:grpSpPr>
        <p:grpSp>
          <p:nvGrpSpPr>
            <p:cNvPr id="63" name="组合 62"/>
            <p:cNvGrpSpPr/>
            <p:nvPr/>
          </p:nvGrpSpPr>
          <p:grpSpPr>
            <a:xfrm>
              <a:off x="2628314" y="1231277"/>
              <a:ext cx="2231718" cy="1482166"/>
              <a:chOff x="2628314" y="1231277"/>
              <a:chExt cx="2231718" cy="1482166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2628314" y="1231277"/>
                <a:ext cx="2231718" cy="1482166"/>
                <a:chOff x="2628314" y="1231277"/>
                <a:chExt cx="2231718" cy="1482166"/>
              </a:xfrm>
            </p:grpSpPr>
            <p:cxnSp>
              <p:nvCxnSpPr>
                <p:cNvPr id="8" name="直接箭头连接符 7"/>
                <p:cNvCxnSpPr/>
                <p:nvPr/>
              </p:nvCxnSpPr>
              <p:spPr>
                <a:xfrm flipV="1">
                  <a:off x="3131840" y="2062959"/>
                  <a:ext cx="1728192" cy="134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直接箭头连接符 126"/>
                <p:cNvCxnSpPr/>
                <p:nvPr/>
              </p:nvCxnSpPr>
              <p:spPr>
                <a:xfrm flipV="1">
                  <a:off x="3995936" y="1347388"/>
                  <a:ext cx="0" cy="136605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文本框 28"/>
                <p:cNvSpPr txBox="1"/>
                <p:nvPr/>
              </p:nvSpPr>
              <p:spPr>
                <a:xfrm>
                  <a:off x="3720480" y="1231277"/>
                  <a:ext cx="2880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/>
                    <a:t>x</a:t>
                  </a:r>
                  <a:endParaRPr lang="zh-CN" altLang="en-US" dirty="0"/>
                </a:p>
              </p:txBody>
            </p:sp>
            <p:sp>
              <p:nvSpPr>
                <p:cNvPr id="205" name="文本框 204"/>
                <p:cNvSpPr txBox="1"/>
                <p:nvPr/>
              </p:nvSpPr>
              <p:spPr>
                <a:xfrm>
                  <a:off x="4572000" y="2019935"/>
                  <a:ext cx="2880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/>
                    <a:t>z</a:t>
                  </a:r>
                  <a:endParaRPr lang="zh-CN" altLang="en-US" dirty="0"/>
                </a:p>
              </p:txBody>
            </p:sp>
            <p:sp>
              <p:nvSpPr>
                <p:cNvPr id="30" name="矩形 29"/>
                <p:cNvSpPr/>
                <p:nvPr/>
              </p:nvSpPr>
              <p:spPr>
                <a:xfrm>
                  <a:off x="3347863" y="1846935"/>
                  <a:ext cx="648072" cy="43204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3" name="直接连接符 32"/>
                <p:cNvCxnSpPr/>
                <p:nvPr/>
              </p:nvCxnSpPr>
              <p:spPr>
                <a:xfrm>
                  <a:off x="3131840" y="2062959"/>
                  <a:ext cx="882097" cy="0"/>
                </a:xfrm>
                <a:prstGeom prst="line">
                  <a:avLst/>
                </a:prstGeom>
                <a:ln>
                  <a:solidFill>
                    <a:srgbClr val="0000FF"/>
                  </a:solidFill>
                  <a:prstDash val="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直接连接符 205"/>
                <p:cNvCxnSpPr/>
                <p:nvPr/>
              </p:nvCxnSpPr>
              <p:spPr>
                <a:xfrm flipV="1">
                  <a:off x="3155078" y="2068085"/>
                  <a:ext cx="709418" cy="21089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7" name="文本框 206"/>
                <p:cNvSpPr txBox="1"/>
                <p:nvPr/>
              </p:nvSpPr>
              <p:spPr>
                <a:xfrm>
                  <a:off x="2628314" y="1691862"/>
                  <a:ext cx="79371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dirty="0" smtClean="0"/>
                    <a:t>Stored</a:t>
                  </a:r>
                </a:p>
                <a:p>
                  <a:r>
                    <a:rPr lang="en-US" altLang="zh-CN" sz="1000" dirty="0" smtClean="0"/>
                    <a:t>beam</a:t>
                  </a:r>
                  <a:endParaRPr lang="zh-CN" altLang="en-US" sz="1000" dirty="0"/>
                </a:p>
              </p:txBody>
            </p:sp>
            <p:sp>
              <p:nvSpPr>
                <p:cNvPr id="208" name="文本框 207"/>
                <p:cNvSpPr txBox="1"/>
                <p:nvPr/>
              </p:nvSpPr>
              <p:spPr>
                <a:xfrm>
                  <a:off x="2632272" y="2222663"/>
                  <a:ext cx="92731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dirty="0" smtClean="0"/>
                    <a:t>Injected</a:t>
                  </a:r>
                </a:p>
                <a:p>
                  <a:r>
                    <a:rPr lang="en-US" altLang="zh-CN" sz="1000" dirty="0" smtClean="0"/>
                    <a:t>beam</a:t>
                  </a:r>
                  <a:endParaRPr lang="zh-CN" altLang="en-US" sz="1000" dirty="0"/>
                </a:p>
              </p:txBody>
            </p:sp>
          </p:grpSp>
          <p:sp>
            <p:nvSpPr>
              <p:cNvPr id="55" name="矩形 54"/>
              <p:cNvSpPr/>
              <p:nvPr/>
            </p:nvSpPr>
            <p:spPr>
              <a:xfrm>
                <a:off x="2639899" y="1368859"/>
                <a:ext cx="668773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 b="1" dirty="0" smtClean="0">
                    <a:ea typeface="宋体" panose="02010600030101010101" pitchFamily="2" charset="-122"/>
                    <a:cs typeface="Times New Roman" panose="02020603050405020304" pitchFamily="18" charset="0"/>
                  </a:rPr>
                  <a:t>Top view</a:t>
                </a:r>
                <a:endParaRPr lang="zh-CN" altLang="en-US" sz="1000" b="1" dirty="0"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3124142" y="2237095"/>
                <a:ext cx="452368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US" altLang="zh-CN" sz="1000" kern="0" dirty="0"/>
                  <a:t>-30.0</a:t>
                </a:r>
                <a:endParaRPr lang="zh-CN" altLang="zh-CN" sz="1000" kern="100" dirty="0">
                  <a:latin typeface="等线" panose="02010600030101010101" pitchFamily="2" charset="-122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1" name="矩形 230"/>
              <p:cNvSpPr/>
              <p:nvPr/>
            </p:nvSpPr>
            <p:spPr>
              <a:xfrm>
                <a:off x="3979518" y="1398286"/>
                <a:ext cx="649537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000" b="1" dirty="0" smtClean="0"/>
                  <a:t>（</a:t>
                </a:r>
                <a:r>
                  <a:rPr lang="en-US" altLang="zh-CN" sz="1000" b="1" dirty="0" smtClean="0"/>
                  <a:t>mm</a:t>
                </a:r>
                <a:r>
                  <a:rPr lang="zh-CN" altLang="en-US" sz="1000" b="1" dirty="0" smtClean="0"/>
                  <a:t>）</a:t>
                </a:r>
                <a:endParaRPr lang="zh-CN" altLang="en-US" sz="1000" b="1" dirty="0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312296" y="2178622"/>
                <a:ext cx="72008" cy="65389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3305946" y="2027761"/>
                <a:ext cx="72008" cy="653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4860032" y="1231277"/>
              <a:ext cx="2227760" cy="1482166"/>
              <a:chOff x="4860032" y="1231277"/>
              <a:chExt cx="2227760" cy="1482166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4860032" y="1231277"/>
                <a:ext cx="2227760" cy="1482166"/>
                <a:chOff x="4860032" y="1231277"/>
                <a:chExt cx="2227760" cy="1482166"/>
              </a:xfrm>
            </p:grpSpPr>
            <p:grpSp>
              <p:nvGrpSpPr>
                <p:cNvPr id="219" name="组合 218"/>
                <p:cNvGrpSpPr/>
                <p:nvPr/>
              </p:nvGrpSpPr>
              <p:grpSpPr>
                <a:xfrm>
                  <a:off x="4860032" y="1231277"/>
                  <a:ext cx="2227760" cy="1482166"/>
                  <a:chOff x="2632272" y="1231277"/>
                  <a:chExt cx="2227760" cy="1482166"/>
                </a:xfrm>
              </p:grpSpPr>
              <p:cxnSp>
                <p:nvCxnSpPr>
                  <p:cNvPr id="220" name="直接箭头连接符 219"/>
                  <p:cNvCxnSpPr/>
                  <p:nvPr/>
                </p:nvCxnSpPr>
                <p:spPr>
                  <a:xfrm flipV="1">
                    <a:off x="3131840" y="2062959"/>
                    <a:ext cx="1728192" cy="1346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直接箭头连接符 220"/>
                  <p:cNvCxnSpPr/>
                  <p:nvPr/>
                </p:nvCxnSpPr>
                <p:spPr>
                  <a:xfrm flipV="1">
                    <a:off x="3995936" y="1347388"/>
                    <a:ext cx="0" cy="1366055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2" name="文本框 221"/>
                  <p:cNvSpPr txBox="1"/>
                  <p:nvPr/>
                </p:nvSpPr>
                <p:spPr>
                  <a:xfrm>
                    <a:off x="3720480" y="1231277"/>
                    <a:ext cx="28803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dirty="0"/>
                      <a:t>y</a:t>
                    </a:r>
                    <a:endParaRPr lang="zh-CN" altLang="en-US" dirty="0"/>
                  </a:p>
                </p:txBody>
              </p:sp>
              <p:sp>
                <p:nvSpPr>
                  <p:cNvPr id="223" name="文本框 222"/>
                  <p:cNvSpPr txBox="1"/>
                  <p:nvPr/>
                </p:nvSpPr>
                <p:spPr>
                  <a:xfrm>
                    <a:off x="4572000" y="2019935"/>
                    <a:ext cx="28803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dirty="0"/>
                      <a:t>z</a:t>
                    </a:r>
                    <a:endParaRPr lang="zh-CN" altLang="en-US" dirty="0"/>
                  </a:p>
                </p:txBody>
              </p:sp>
              <p:sp>
                <p:nvSpPr>
                  <p:cNvPr id="224" name="矩形 223"/>
                  <p:cNvSpPr/>
                  <p:nvPr/>
                </p:nvSpPr>
                <p:spPr>
                  <a:xfrm>
                    <a:off x="3347863" y="2134995"/>
                    <a:ext cx="648072" cy="143987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225" name="直接连接符 224"/>
                  <p:cNvCxnSpPr/>
                  <p:nvPr/>
                </p:nvCxnSpPr>
                <p:spPr>
                  <a:xfrm>
                    <a:off x="3131840" y="2062959"/>
                    <a:ext cx="882097" cy="0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6" name="直接连接符 225"/>
                  <p:cNvCxnSpPr/>
                  <p:nvPr/>
                </p:nvCxnSpPr>
                <p:spPr>
                  <a:xfrm flipV="1">
                    <a:off x="3208335" y="2338301"/>
                    <a:ext cx="787600" cy="154595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7" name="文本框 226"/>
                  <p:cNvSpPr txBox="1"/>
                  <p:nvPr/>
                </p:nvSpPr>
                <p:spPr>
                  <a:xfrm>
                    <a:off x="2632272" y="1691862"/>
                    <a:ext cx="92731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000" dirty="0" smtClean="0"/>
                      <a:t>Stored</a:t>
                    </a:r>
                  </a:p>
                  <a:p>
                    <a:r>
                      <a:rPr lang="en-US" altLang="zh-CN" sz="1000" dirty="0" smtClean="0"/>
                      <a:t>beam</a:t>
                    </a:r>
                    <a:endParaRPr lang="zh-CN" altLang="en-US" sz="1000" dirty="0"/>
                  </a:p>
                </p:txBody>
              </p:sp>
              <p:sp>
                <p:nvSpPr>
                  <p:cNvPr id="228" name="文本框 227"/>
                  <p:cNvSpPr txBox="1"/>
                  <p:nvPr/>
                </p:nvSpPr>
                <p:spPr>
                  <a:xfrm>
                    <a:off x="2632272" y="2222663"/>
                    <a:ext cx="92731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000" dirty="0" smtClean="0"/>
                      <a:t>Injected</a:t>
                    </a:r>
                  </a:p>
                  <a:p>
                    <a:r>
                      <a:rPr lang="en-US" altLang="zh-CN" sz="1000" dirty="0" smtClean="0"/>
                      <a:t>beam</a:t>
                    </a:r>
                    <a:endParaRPr lang="zh-CN" altLang="en-US" sz="1000" dirty="0"/>
                  </a:p>
                </p:txBody>
              </p:sp>
            </p:grpSp>
            <p:sp>
              <p:nvSpPr>
                <p:cNvPr id="229" name="文本框 228"/>
                <p:cNvSpPr txBox="1"/>
                <p:nvPr/>
              </p:nvSpPr>
              <p:spPr>
                <a:xfrm>
                  <a:off x="5623417" y="2076804"/>
                  <a:ext cx="59509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dirty="0" smtClean="0"/>
                    <a:t>septum</a:t>
                  </a:r>
                  <a:endParaRPr lang="zh-CN" altLang="en-US" sz="1000" dirty="0"/>
                </a:p>
              </p:txBody>
            </p:sp>
          </p:grpSp>
          <p:sp>
            <p:nvSpPr>
              <p:cNvPr id="230" name="矩形 229"/>
              <p:cNvSpPr/>
              <p:nvPr/>
            </p:nvSpPr>
            <p:spPr>
              <a:xfrm>
                <a:off x="4860032" y="1368859"/>
                <a:ext cx="692818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 b="1" dirty="0">
                    <a:ea typeface="宋体" panose="02010600030101010101" pitchFamily="2" charset="-122"/>
                    <a:cs typeface="Times New Roman" panose="02020603050405020304" pitchFamily="18" charset="0"/>
                  </a:rPr>
                  <a:t>Side</a:t>
                </a:r>
                <a:r>
                  <a:rPr lang="en-US" altLang="zh-CN" sz="1000" b="1" dirty="0" smtClean="0">
                    <a:ea typeface="宋体" panose="02010600030101010101" pitchFamily="2" charset="-122"/>
                    <a:cs typeface="Times New Roman" panose="02020603050405020304" pitchFamily="18" charset="0"/>
                  </a:rPr>
                  <a:t> view</a:t>
                </a:r>
                <a:endParaRPr lang="zh-CN" altLang="en-US" sz="1000" b="1" dirty="0"/>
              </a:p>
            </p:txBody>
          </p:sp>
          <p:sp>
            <p:nvSpPr>
              <p:cNvPr id="232" name="矩形 231"/>
              <p:cNvSpPr/>
              <p:nvPr/>
            </p:nvSpPr>
            <p:spPr>
              <a:xfrm>
                <a:off x="6228184" y="1398286"/>
                <a:ext cx="649537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000" b="1" dirty="0" smtClean="0"/>
                  <a:t>（</a:t>
                </a:r>
                <a:r>
                  <a:rPr lang="en-US" altLang="zh-CN" sz="1000" b="1" dirty="0" smtClean="0"/>
                  <a:t>mm</a:t>
                </a:r>
                <a:r>
                  <a:rPr lang="zh-CN" altLang="en-US" sz="1000" b="1" dirty="0" smtClean="0"/>
                  <a:t>）</a:t>
                </a:r>
                <a:endParaRPr lang="zh-CN" altLang="en-US" sz="1000" b="1" dirty="0"/>
              </a:p>
            </p:txBody>
          </p:sp>
          <p:sp>
            <p:nvSpPr>
              <p:cNvPr id="235" name="椭圆 234"/>
              <p:cNvSpPr/>
              <p:nvPr/>
            </p:nvSpPr>
            <p:spPr>
              <a:xfrm>
                <a:off x="5546922" y="2427507"/>
                <a:ext cx="72008" cy="65389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/>
              <p:cNvSpPr/>
              <p:nvPr/>
            </p:nvSpPr>
            <p:spPr>
              <a:xfrm>
                <a:off x="5540572" y="2019546"/>
                <a:ext cx="72008" cy="653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aphicFrame>
        <p:nvGraphicFramePr>
          <p:cNvPr id="60" name="表格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66327"/>
              </p:ext>
            </p:extLst>
          </p:nvPr>
        </p:nvGraphicFramePr>
        <p:xfrm>
          <a:off x="4779136" y="5760680"/>
          <a:ext cx="4113344" cy="5486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89008"/>
                <a:gridCol w="1008112"/>
                <a:gridCol w="936104"/>
                <a:gridCol w="1080120"/>
              </a:tblGrid>
              <a:tr h="1634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200" kern="0" dirty="0" smtClean="0">
                          <a:effectLst/>
                        </a:rPr>
                        <a:t>Stored</a:t>
                      </a:r>
                      <a:r>
                        <a:rPr lang="en-US" altLang="zh-CN" sz="1200" kern="0" baseline="0" dirty="0" smtClean="0">
                          <a:effectLst/>
                        </a:rPr>
                        <a:t> beam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X(mm)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Y(mm)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Z(mm)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</a:rPr>
                        <a:t>LSM</a:t>
                      </a:r>
                      <a:r>
                        <a:rPr lang="en-US" sz="1200" kern="0" baseline="0" dirty="0" smtClean="0">
                          <a:effectLst/>
                        </a:rPr>
                        <a:t> in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-500.0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</a:rPr>
                        <a:t>LSM</a:t>
                      </a:r>
                      <a:r>
                        <a:rPr lang="en-US" sz="1200" kern="0" baseline="0" dirty="0" smtClean="0">
                          <a:effectLst/>
                        </a:rPr>
                        <a:t> out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38" name="表格 2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695357"/>
              </p:ext>
            </p:extLst>
          </p:nvPr>
        </p:nvGraphicFramePr>
        <p:xfrm>
          <a:off x="438452" y="1231277"/>
          <a:ext cx="6795516" cy="3632911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4238186"/>
                <a:gridCol w="1296144"/>
                <a:gridCol w="1261186"/>
              </a:tblGrid>
              <a:tr h="0">
                <a:tc>
                  <a:txBody>
                    <a:bodyPr/>
                    <a:lstStyle/>
                    <a:p>
                      <a:pPr indent="21590" algn="l">
                        <a:spcAft>
                          <a:spcPts val="0"/>
                        </a:spcAft>
                      </a:pPr>
                      <a:r>
                        <a:rPr lang="en-US" altLang="zh-CN" sz="1400" b="1" kern="1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</a:rPr>
                        <a:t>Parameters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159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b="1" kern="1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Unit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DR-LSM</a:t>
                      </a:r>
                      <a:endParaRPr lang="zh-CN" alt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Quantity</a:t>
                      </a:r>
                      <a:r>
                        <a:rPr lang="en-US" altLang="zh-CN" sz="1400" b="0" kern="1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zh-CN" altLang="zh-CN" sz="1400" b="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-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zh-CN" altLang="en-US" sz="1400" b="0" kern="1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95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Energy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GeV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1.1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95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Horizontal</a:t>
                      </a:r>
                      <a:r>
                        <a:rPr lang="en-US" altLang="zh-CN" sz="1400" b="0" kern="100" baseline="0" dirty="0" smtClean="0">
                          <a:effectLst/>
                          <a:latin typeface="+mj-lt"/>
                        </a:rPr>
                        <a:t> d</a:t>
                      </a: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eflection angle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 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err="1" smtClean="0">
                          <a:effectLst/>
                          <a:latin typeface="+mj-lt"/>
                        </a:rPr>
                        <a:t>mrad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</a:rPr>
                        <a:t>120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46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Insertion length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0.5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571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Magnetic field strength</a:t>
                      </a:r>
                      <a:r>
                        <a:rPr lang="en-US" altLang="zh-CN" sz="14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for injected/extracted</a:t>
                      </a:r>
                      <a:r>
                        <a:rPr lang="en-US" altLang="zh-CN" sz="14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beam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</a:rPr>
                        <a:t>0.883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801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Min.</a:t>
                      </a:r>
                      <a:r>
                        <a:rPr lang="en-US" altLang="zh-CN" sz="1400" b="0" kern="1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alt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Septum thickness</a:t>
                      </a:r>
                      <a:r>
                        <a:rPr 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（</a:t>
                      </a:r>
                      <a:r>
                        <a:rPr lang="en-US" alt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including septum</a:t>
                      </a:r>
                      <a:r>
                        <a:rPr lang="en-US" altLang="zh-CN" sz="1400" b="0" kern="1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board, inj./ext. beam pipe wall, installation gap)</a:t>
                      </a:r>
                      <a:endParaRPr lang="zh-CN" sz="14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mm</a:t>
                      </a:r>
                      <a:endParaRPr lang="zh-CN" sz="14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</a:rPr>
                        <a:t>3.5</a:t>
                      </a:r>
                      <a:endParaRPr lang="zh-CN" sz="14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14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Field uniformity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-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&lt;±0.05%</a:t>
                      </a:r>
                      <a:endParaRPr lang="zh-CN" altLang="zh-CN" sz="14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仿宋_GB2312" panose="02010609030101010101" pitchFamily="49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47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Leakage field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-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400" b="0" kern="100" dirty="0" smtClean="0">
                          <a:effectLst/>
                        </a:rPr>
                        <a:t>≤</a:t>
                      </a:r>
                      <a:r>
                        <a:rPr lang="en-US" altLang="zh-CN" sz="1400" b="0" kern="100" dirty="0" smtClean="0">
                          <a:effectLst/>
                        </a:rPr>
                        <a:t>1</a:t>
                      </a:r>
                      <a:r>
                        <a:rPr lang="zh-CN" altLang="zh-CN" sz="1400" b="0" kern="100" dirty="0" smtClean="0">
                          <a:effectLst/>
                        </a:rPr>
                        <a:t>×</a:t>
                      </a:r>
                      <a:r>
                        <a:rPr lang="en-US" altLang="zh-CN" sz="1400" b="0" kern="100" dirty="0" smtClean="0">
                          <a:effectLst/>
                        </a:rPr>
                        <a:t>10</a:t>
                      </a:r>
                      <a:r>
                        <a:rPr lang="en-US" altLang="zh-CN" sz="1400" b="0" kern="100" baseline="30000" dirty="0" smtClean="0">
                          <a:effectLst/>
                        </a:rPr>
                        <a:t>-3</a:t>
                      </a:r>
                      <a:endParaRPr lang="zh-CN" altLang="zh-CN" sz="1400" b="0" kern="1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47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Clearance of stored</a:t>
                      </a:r>
                      <a:r>
                        <a:rPr lang="en-US" altLang="zh-CN" sz="1400" b="0" kern="100" baseline="0" dirty="0" smtClean="0">
                          <a:effectLst/>
                          <a:latin typeface="+mj-lt"/>
                        </a:rPr>
                        <a:t> beam at </a:t>
                      </a:r>
                      <a:r>
                        <a:rPr lang="en-US" altLang="zh-CN" sz="1400" b="0" kern="100" baseline="0" dirty="0" err="1" smtClean="0">
                          <a:effectLst/>
                          <a:latin typeface="+mj-lt"/>
                        </a:rPr>
                        <a:t>lambertson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（</a:t>
                      </a:r>
                      <a:r>
                        <a:rPr lang="en-US" sz="1400" b="0" kern="100" dirty="0">
                          <a:effectLst/>
                          <a:latin typeface="+mj-lt"/>
                        </a:rPr>
                        <a:t>H</a:t>
                      </a:r>
                      <a:r>
                        <a:rPr lang="en-US" sz="1400" b="0" kern="100" dirty="0">
                          <a:effectLst/>
                          <a:latin typeface="+mj-lt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1400" b="0" kern="100" dirty="0">
                          <a:effectLst/>
                          <a:latin typeface="+mj-lt"/>
                        </a:rPr>
                        <a:t>V</a:t>
                      </a:r>
                      <a:r>
                        <a:rPr lang="zh-CN" sz="1400" b="0" kern="100" dirty="0">
                          <a:effectLst/>
                          <a:latin typeface="+mj-lt"/>
                        </a:rPr>
                        <a:t>） 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（</a:t>
                      </a: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refer to stored beam orbit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）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mm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effectLst/>
                          <a:latin typeface="+mj-lt"/>
                          <a:sym typeface="Symbol" panose="05050102010706020507" pitchFamily="18" charset="2"/>
                        </a:rPr>
                        <a:t>36.422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709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Clearance of </a:t>
                      </a:r>
                      <a:r>
                        <a:rPr lang="en-US" altLang="zh-CN" sz="1400" b="0" kern="100" dirty="0" err="1" smtClean="0">
                          <a:effectLst/>
                          <a:latin typeface="+mj-lt"/>
                        </a:rPr>
                        <a:t>inj</a:t>
                      </a: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.&amp;ext.</a:t>
                      </a:r>
                      <a:r>
                        <a:rPr lang="en-US" altLang="zh-CN" sz="1400" b="0" kern="100" baseline="0" dirty="0" smtClean="0">
                          <a:effectLst/>
                          <a:latin typeface="+mj-lt"/>
                        </a:rPr>
                        <a:t> beam at </a:t>
                      </a:r>
                      <a:r>
                        <a:rPr lang="en-US" altLang="zh-CN" sz="1400" b="0" kern="100" baseline="0" dirty="0" err="1" smtClean="0">
                          <a:effectLst/>
                          <a:latin typeface="+mj-lt"/>
                        </a:rPr>
                        <a:t>lambertson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（</a:t>
                      </a:r>
                      <a:r>
                        <a:rPr lang="en-US" sz="1400" b="0" kern="100" dirty="0">
                          <a:effectLst/>
                          <a:latin typeface="+mj-lt"/>
                        </a:rPr>
                        <a:t>H</a:t>
                      </a:r>
                      <a:r>
                        <a:rPr lang="en-US" sz="1400" b="0" kern="100" dirty="0">
                          <a:effectLst/>
                          <a:latin typeface="+mj-lt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1400" b="0" kern="100" dirty="0">
                          <a:effectLst/>
                          <a:latin typeface="+mj-lt"/>
                        </a:rPr>
                        <a:t>V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）（</a:t>
                      </a: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refer to </a:t>
                      </a:r>
                      <a:r>
                        <a:rPr lang="en-US" altLang="zh-CN" sz="1400" b="0" kern="100" dirty="0" err="1" smtClean="0">
                          <a:effectLst/>
                          <a:latin typeface="+mj-lt"/>
                        </a:rPr>
                        <a:t>inj</a:t>
                      </a: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.&amp;ext. beam orbit</a:t>
                      </a:r>
                      <a:r>
                        <a:rPr lang="zh-CN" sz="1400" b="0" kern="100" dirty="0" smtClean="0">
                          <a:effectLst/>
                          <a:latin typeface="+mj-lt"/>
                        </a:rPr>
                        <a:t>）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effectLst/>
                          <a:latin typeface="+mj-lt"/>
                        </a:rPr>
                        <a:t>mm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effectLst/>
                          <a:latin typeface="+mj-lt"/>
                          <a:sym typeface="Symbol" panose="05050102010706020507" pitchFamily="18" charset="2"/>
                        </a:rPr>
                        <a:t>2211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528">
                <a:tc>
                  <a:txBody>
                    <a:bodyPr/>
                    <a:lstStyle/>
                    <a:p>
                      <a:pPr marR="95885" indent="21590"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Physical</a:t>
                      </a:r>
                      <a:r>
                        <a:rPr lang="en-US" altLang="zh-CN" sz="14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 aperture of stored beam vacuum chamber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mm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CN" sz="1400" b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仿宋_GB2312" panose="02010609030101010101" pitchFamily="49" charset="-122"/>
                        </a:rPr>
                        <a:t>22</a:t>
                      </a:r>
                      <a:r>
                        <a:rPr lang="en-US" altLang="zh-CN" sz="1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22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仿宋_GB2312" panose="0201060903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5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st HEPS-TF IAC Meeting-final">
  <a:themeElements>
    <a:clrScheme name="框架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HEPSTF">
      <a:majorFont>
        <a:latin typeface="Times New Roman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st HEPS-TF IAC Meeting-final" id="{2BBD9EC8-0ADC-461D-96D6-0B51FC7B964C}" vid="{3E249EE4-7C67-44D0-9662-037B5FB9A45E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1st HEPS-TF IAC Meeting-final</Template>
  <TotalTime>44251</TotalTime>
  <Words>3161</Words>
  <Application>Microsoft Office PowerPoint</Application>
  <PresentationFormat>全屏显示(4:3)</PresentationFormat>
  <Paragraphs>1117</Paragraphs>
  <Slides>39</Slides>
  <Notes>7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6" baseType="lpstr">
      <vt:lpstr>等线</vt:lpstr>
      <vt:lpstr>仿宋_GB2312</vt:lpstr>
      <vt:lpstr>黑体</vt:lpstr>
      <vt:lpstr>楷体</vt:lpstr>
      <vt:lpstr>宋体</vt:lpstr>
      <vt:lpstr>微软雅黑</vt:lpstr>
      <vt:lpstr>Arial</vt:lpstr>
      <vt:lpstr>Calibri</vt:lpstr>
      <vt:lpstr>Calibri Light</vt:lpstr>
      <vt:lpstr>Cambria Math</vt:lpstr>
      <vt:lpstr>Rockwell Extra Bold</vt:lpstr>
      <vt:lpstr>Symbol</vt:lpstr>
      <vt:lpstr>Times New Roman</vt:lpstr>
      <vt:lpstr>Wingdings</vt:lpstr>
      <vt:lpstr>Wingdings 2</vt:lpstr>
      <vt:lpstr>1st HEPS-TF IAC Meeting-final</vt:lpstr>
      <vt:lpstr>Equation</vt:lpstr>
      <vt:lpstr>CEPC Injection/Extraction Hardware Design Towards TDR</vt:lpstr>
      <vt:lpstr>Outline</vt:lpstr>
      <vt:lpstr>PowerPoint 演示文稿</vt:lpstr>
      <vt:lpstr>Layout of the accelerator complex </vt:lpstr>
      <vt:lpstr>CEPC injection and extraction systems</vt:lpstr>
      <vt:lpstr>Main types of inj.&amp;ext. hardware</vt:lpstr>
      <vt:lpstr>PowerPoint 演示文稿</vt:lpstr>
      <vt:lpstr>Damping ring injection and extraction system</vt:lpstr>
      <vt:lpstr>LSM requirements for DR</vt:lpstr>
      <vt:lpstr>LSM physics design</vt:lpstr>
      <vt:lpstr>3D simulation</vt:lpstr>
      <vt:lpstr>DR inj./ext. kicker design parameters </vt:lpstr>
      <vt:lpstr>Magnet physics design</vt:lpstr>
      <vt:lpstr>Slotted-pipe kicker engineer design</vt:lpstr>
      <vt:lpstr>250ns-fast kicker pulser design</vt:lpstr>
      <vt:lpstr>PowerPoint 演示文稿</vt:lpstr>
      <vt:lpstr>Booster LE injection system </vt:lpstr>
      <vt:lpstr>LSM requirements for BST LE inj. system</vt:lpstr>
      <vt:lpstr>LSM physics design</vt:lpstr>
      <vt:lpstr>3D simulation</vt:lpstr>
      <vt:lpstr>BST LE inj. kicker design parameters </vt:lpstr>
      <vt:lpstr>Strip-line kicker design for booster LE inj.</vt:lpstr>
      <vt:lpstr>Kicker physics design</vt:lpstr>
      <vt:lpstr>3D simulations</vt:lpstr>
      <vt:lpstr>3D simulations</vt:lpstr>
      <vt:lpstr>Strip-line kicker engineer design</vt:lpstr>
      <vt:lpstr>50ns-fast puler design</vt:lpstr>
      <vt:lpstr>PowerPoint 演示文稿</vt:lpstr>
      <vt:lpstr>BST-HE-Ext. for CR off-axis injection</vt:lpstr>
      <vt:lpstr>BST-HE-Ext. for CR on-axis swap-out injection</vt:lpstr>
      <vt:lpstr>BST EXT kicker design parameters </vt:lpstr>
      <vt:lpstr>Kicker magnet physics design</vt:lpstr>
      <vt:lpstr>PowerPoint 演示文稿</vt:lpstr>
      <vt:lpstr>Distributed parameter (delay-line) dipole kicker</vt:lpstr>
      <vt:lpstr>Summary</vt:lpstr>
      <vt:lpstr>PowerPoint 演示文稿</vt:lpstr>
      <vt:lpstr>PowerPoint 演示文稿</vt:lpstr>
      <vt:lpstr>Booster Ring</vt:lpstr>
      <vt:lpstr>Collider ring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chenjh</dc:creator>
  <cp:lastModifiedBy>reviewer</cp:lastModifiedBy>
  <cp:revision>1843</cp:revision>
  <dcterms:created xsi:type="dcterms:W3CDTF">2016-11-24T01:01:14Z</dcterms:created>
  <dcterms:modified xsi:type="dcterms:W3CDTF">2021-01-20T07:19:53Z</dcterms:modified>
</cp:coreProperties>
</file>