
<file path=[Content_Types].xml><?xml version="1.0" encoding="utf-8"?>
<Types xmlns="http://schemas.openxmlformats.org/package/2006/content-types">
  <Default Extension="xml" ContentType="application/xml"/>
  <Default Extension="wmf" ContentType="image/x-wmf"/>
  <Default Extension="jpeg" ContentType="image/jpeg"/>
  <Default Extension="jpg" ContentType="image/jpeg"/>
  <Default Extension="emf" ContentType="image/x-emf"/>
  <Default Extension="rels" ContentType="application/vnd.openxmlformats-package.relationships+xml"/>
  <Default Extension="vml" ContentType="application/vnd.openxmlformats-officedocument.vmlDrawing"/>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embeddings/oleObject4.bin" ContentType="application/vnd.openxmlformats-officedocument.oleObject"/>
  <Override PartName="/ppt/embeddings/oleObject5.bin" ContentType="application/vnd.openxmlformats-officedocument.oleObject"/>
  <Override PartName="/ppt/embeddings/oleObject6.bin" ContentType="application/vnd.openxmlformats-officedocument.oleObject"/>
  <Override PartName="/ppt/embeddings/oleObject7.bin" ContentType="application/vnd.openxmlformats-officedocument.oleObject"/>
  <Override PartName="/ppt/embeddings/oleObject8.bin" ContentType="application/vnd.openxmlformats-officedocument.oleObject"/>
  <Override PartName="/ppt/embeddings/oleObject9.bin" ContentType="application/vnd.openxmlformats-officedocument.oleObject"/>
  <Override PartName="/ppt/embeddings/oleObject10.bin" ContentType="application/vnd.openxmlformats-officedocument.oleObject"/>
  <Override PartName="/ppt/embeddings/oleObject11.bin" ContentType="application/vnd.openxmlformats-officedocument.oleObject"/>
  <Override PartName="/ppt/embeddings/oleObject12.bin" ContentType="application/vnd.openxmlformats-officedocument.oleObject"/>
  <Override PartName="/ppt/embeddings/oleObject13.bin" ContentType="application/vnd.openxmlformats-officedocument.oleObject"/>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 id="2147483676" r:id="rId2"/>
  </p:sldMasterIdLst>
  <p:notesMasterIdLst>
    <p:notesMasterId r:id="rId29"/>
  </p:notesMasterIdLst>
  <p:handoutMasterIdLst>
    <p:handoutMasterId r:id="rId30"/>
  </p:handoutMasterIdLst>
  <p:sldIdLst>
    <p:sldId id="281" r:id="rId3"/>
    <p:sldId id="286" r:id="rId4"/>
    <p:sldId id="287" r:id="rId5"/>
    <p:sldId id="288" r:id="rId6"/>
    <p:sldId id="289" r:id="rId7"/>
    <p:sldId id="290" r:id="rId8"/>
    <p:sldId id="520" r:id="rId9"/>
    <p:sldId id="298" r:id="rId10"/>
    <p:sldId id="521" r:id="rId11"/>
    <p:sldId id="522" r:id="rId12"/>
    <p:sldId id="523" r:id="rId13"/>
    <p:sldId id="524" r:id="rId14"/>
    <p:sldId id="300" r:id="rId15"/>
    <p:sldId id="516" r:id="rId16"/>
    <p:sldId id="519" r:id="rId17"/>
    <p:sldId id="435" r:id="rId18"/>
    <p:sldId id="436" r:id="rId19"/>
    <p:sldId id="428" r:id="rId20"/>
    <p:sldId id="429" r:id="rId21"/>
    <p:sldId id="451" r:id="rId22"/>
    <p:sldId id="494" r:id="rId23"/>
    <p:sldId id="496" r:id="rId24"/>
    <p:sldId id="392" r:id="rId25"/>
    <p:sldId id="394" r:id="rId26"/>
    <p:sldId id="407" r:id="rId27"/>
    <p:sldId id="408" r:id="rId2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913" userDrawn="1">
          <p15:clr>
            <a:srgbClr val="A4A3A4"/>
          </p15:clr>
        </p15:guide>
        <p15:guide id="2" pos="264" userDrawn="1">
          <p15:clr>
            <a:srgbClr val="A4A3A4"/>
          </p15:clr>
        </p15:guide>
      </p15:sldGuideLst>
    </p:ext>
    <p:ext uri="{2D200454-40CA-4A62-9FC3-DE9A4176ACB9}">
      <p15:notesGuideLst xmlns="" xmlns:p15="http://schemas.microsoft.com/office/powerpoint/2012/main">
        <p15:guide id="1" orient="horz" pos="2880" userDrawn="1">
          <p15:clr>
            <a:srgbClr val="A4A3A4"/>
          </p15:clr>
        </p15:guide>
        <p15:guide id="2" pos="216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BBA5"/>
    <a:srgbClr val="5D407F"/>
    <a:srgbClr val="73943B"/>
    <a:srgbClr val="C300BC"/>
    <a:srgbClr val="92D050"/>
    <a:srgbClr val="139FD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800" autoAdjust="0"/>
    <p:restoredTop sz="99170" autoAdjust="0"/>
  </p:normalViewPr>
  <p:slideViewPr>
    <p:cSldViewPr snapToGrid="0" showGuides="1">
      <p:cViewPr varScale="1">
        <p:scale>
          <a:sx n="83" d="100"/>
          <a:sy n="83" d="100"/>
        </p:scale>
        <p:origin x="-144" y="-104"/>
      </p:cViewPr>
      <p:guideLst>
        <p:guide orient="horz" pos="913"/>
        <p:guide pos="264"/>
      </p:guideLst>
    </p:cSldViewPr>
  </p:slideViewPr>
  <p:notesTextViewPr>
    <p:cViewPr>
      <p:scale>
        <a:sx n="1" d="1"/>
        <a:sy n="1" d="1"/>
      </p:scale>
      <p:origin x="0" y="0"/>
    </p:cViewPr>
  </p:notesTextViewPr>
  <p:sorterViewPr>
    <p:cViewPr>
      <p:scale>
        <a:sx n="100" d="100"/>
        <a:sy n="100" d="100"/>
      </p:scale>
      <p:origin x="0" y="0"/>
    </p:cViewPr>
  </p:sorterViewPr>
  <p:notesViewPr>
    <p:cSldViewPr showGuides="1">
      <p:cViewPr>
        <p:scale>
          <a:sx n="100" d="100"/>
          <a:sy n="100" d="100"/>
        </p:scale>
        <p:origin x="480" y="72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30" Type="http://schemas.openxmlformats.org/officeDocument/2006/relationships/handoutMaster" Target="handoutMasters/handoutMaster1.xml"/><Relationship Id="rId31" Type="http://schemas.openxmlformats.org/officeDocument/2006/relationships/printerSettings" Target="printerSettings/printerSettings1.bin"/><Relationship Id="rId32" Type="http://schemas.openxmlformats.org/officeDocument/2006/relationships/presProps" Target="presProps.xml"/><Relationship Id="rId9" Type="http://schemas.openxmlformats.org/officeDocument/2006/relationships/slide" Target="slides/slide7.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33" Type="http://schemas.openxmlformats.org/officeDocument/2006/relationships/viewProps" Target="viewProps.xml"/><Relationship Id="rId34" Type="http://schemas.openxmlformats.org/officeDocument/2006/relationships/theme" Target="theme/theme1.xml"/><Relationship Id="rId35"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CAA6ECB-FA8F-C942-8BDD-57C58859BDEA}" type="doc">
      <dgm:prSet loTypeId="urn:microsoft.com/office/officeart/2009/3/layout/IncreasingArrowsProcess" loCatId="" qsTypeId="urn:microsoft.com/office/officeart/2005/8/quickstyle/simple4" qsCatId="simple" csTypeId="urn:microsoft.com/office/officeart/2005/8/colors/accent1_2" csCatId="accent1" phldr="1"/>
      <dgm:spPr/>
      <dgm:t>
        <a:bodyPr/>
        <a:lstStyle/>
        <a:p>
          <a:endParaRPr lang="en-US"/>
        </a:p>
      </dgm:t>
    </dgm:pt>
    <dgm:pt modelId="{35B1F2A5-5855-B341-BD39-A482B0AD5AE2}">
      <dgm:prSet phldrT="[Text]"/>
      <dgm:spPr>
        <a:solidFill>
          <a:srgbClr val="2C3891"/>
        </a:solidFill>
      </dgm:spPr>
      <dgm:t>
        <a:bodyPr/>
        <a:lstStyle/>
        <a:p>
          <a:r>
            <a:rPr lang="en-US" dirty="0"/>
            <a:t>PRESENT EXPERIMENTS</a:t>
          </a:r>
        </a:p>
      </dgm:t>
    </dgm:pt>
    <dgm:pt modelId="{7CBA065D-4C2B-F64A-81E8-00810D1213C0}" type="parTrans" cxnId="{49E921CE-EE80-AA4A-BE61-8A3840FDDCD5}">
      <dgm:prSet/>
      <dgm:spPr/>
      <dgm:t>
        <a:bodyPr/>
        <a:lstStyle/>
        <a:p>
          <a:endParaRPr lang="en-US"/>
        </a:p>
      </dgm:t>
    </dgm:pt>
    <dgm:pt modelId="{C68C6BEB-F013-784A-92DC-7F5B76EFD5A1}" type="sibTrans" cxnId="{49E921CE-EE80-AA4A-BE61-8A3840FDDCD5}">
      <dgm:prSet/>
      <dgm:spPr/>
      <dgm:t>
        <a:bodyPr/>
        <a:lstStyle/>
        <a:p>
          <a:endParaRPr lang="en-US"/>
        </a:p>
      </dgm:t>
    </dgm:pt>
    <dgm:pt modelId="{CDAE6F6E-2981-234C-B0D8-106E0ADA47F7}">
      <dgm:prSet phldrT="[Text]"/>
      <dgm:spPr>
        <a:solidFill>
          <a:schemeClr val="bg1">
            <a:lumMod val="85000"/>
          </a:schemeClr>
        </a:solidFill>
      </dgm:spPr>
      <dgm:t>
        <a:bodyPr/>
        <a:lstStyle/>
        <a:p>
          <a:r>
            <a:rPr lang="en-US" dirty="0"/>
            <a:t>Demonstrating </a:t>
          </a:r>
          <a:br>
            <a:rPr lang="en-US" dirty="0"/>
          </a:br>
          <a:r>
            <a:rPr lang="en-US" b="1" dirty="0"/>
            <a:t>100 GV/m </a:t>
          </a:r>
          <a:r>
            <a:rPr lang="en-US" dirty="0"/>
            <a:t>routinely</a:t>
          </a:r>
        </a:p>
        <a:p>
          <a:r>
            <a:rPr lang="en-US" dirty="0"/>
            <a:t>Demonstrating </a:t>
          </a:r>
          <a:r>
            <a:rPr lang="en-US" b="1" dirty="0" err="1"/>
            <a:t>GeV</a:t>
          </a:r>
          <a:r>
            <a:rPr lang="en-US" dirty="0"/>
            <a:t> electron beams</a:t>
          </a:r>
        </a:p>
        <a:p>
          <a:r>
            <a:rPr lang="en-US" dirty="0"/>
            <a:t>Demonstrating basic </a:t>
          </a:r>
          <a:r>
            <a:rPr lang="en-US" b="1" dirty="0"/>
            <a:t>quality</a:t>
          </a:r>
        </a:p>
      </dgm:t>
    </dgm:pt>
    <dgm:pt modelId="{A4FD3209-9A52-3745-B61A-C45CCB3D75B4}" type="parTrans" cxnId="{92F402F1-9E12-DB46-B3BB-C38D6BF81868}">
      <dgm:prSet/>
      <dgm:spPr/>
      <dgm:t>
        <a:bodyPr/>
        <a:lstStyle/>
        <a:p>
          <a:endParaRPr lang="en-US"/>
        </a:p>
      </dgm:t>
    </dgm:pt>
    <dgm:pt modelId="{13C9050B-21E5-6F48-8F45-4606DAED4BA8}" type="sibTrans" cxnId="{92F402F1-9E12-DB46-B3BB-C38D6BF81868}">
      <dgm:prSet/>
      <dgm:spPr/>
      <dgm:t>
        <a:bodyPr/>
        <a:lstStyle/>
        <a:p>
          <a:endParaRPr lang="en-US"/>
        </a:p>
      </dgm:t>
    </dgm:pt>
    <dgm:pt modelId="{4C162A1E-BE60-6B42-BFBB-CD31EE6A16F9}">
      <dgm:prSet phldrT="[Text]" custT="1"/>
      <dgm:spPr>
        <a:solidFill>
          <a:srgbClr val="2B7AE6"/>
        </a:solidFill>
      </dgm:spPr>
      <dgm:t>
        <a:bodyPr/>
        <a:lstStyle/>
        <a:p>
          <a:r>
            <a:rPr lang="en-US" sz="2400" b="1" dirty="0" err="1">
              <a:effectLst>
                <a:glow rad="63500">
                  <a:schemeClr val="accent4">
                    <a:satMod val="175000"/>
                    <a:alpha val="40000"/>
                  </a:schemeClr>
                </a:glow>
              </a:effectLst>
            </a:rPr>
            <a:t>EuPRAXIA</a:t>
          </a:r>
          <a:r>
            <a:rPr lang="en-US" sz="2400" b="1" dirty="0">
              <a:effectLst>
                <a:glow rad="63500">
                  <a:schemeClr val="accent4">
                    <a:satMod val="175000"/>
                    <a:alpha val="40000"/>
                  </a:schemeClr>
                </a:glow>
              </a:effectLst>
            </a:rPr>
            <a:t> </a:t>
          </a:r>
          <a:r>
            <a:rPr lang="en-US" sz="2200" b="1" dirty="0">
              <a:effectLst>
                <a:glow rad="63500">
                  <a:schemeClr val="accent4">
                    <a:satMod val="175000"/>
                    <a:alpha val="40000"/>
                  </a:schemeClr>
                </a:glow>
              </a:effectLst>
            </a:rPr>
            <a:t>INFRASTRUCTURE</a:t>
          </a:r>
        </a:p>
      </dgm:t>
    </dgm:pt>
    <dgm:pt modelId="{8E86E973-972D-EA47-9244-9C0DAD66BF28}" type="parTrans" cxnId="{E540B09C-8F25-E04E-B05E-5413E30B6855}">
      <dgm:prSet/>
      <dgm:spPr/>
      <dgm:t>
        <a:bodyPr/>
        <a:lstStyle/>
        <a:p>
          <a:endParaRPr lang="en-US"/>
        </a:p>
      </dgm:t>
    </dgm:pt>
    <dgm:pt modelId="{FAEC3E6B-FDE6-324E-ACAF-C18485195E0E}" type="sibTrans" cxnId="{E540B09C-8F25-E04E-B05E-5413E30B6855}">
      <dgm:prSet/>
      <dgm:spPr/>
      <dgm:t>
        <a:bodyPr/>
        <a:lstStyle/>
        <a:p>
          <a:endParaRPr lang="en-US"/>
        </a:p>
      </dgm:t>
    </dgm:pt>
    <dgm:pt modelId="{06362CB9-459D-F949-8EE4-FECCE1E3B0B3}">
      <dgm:prSet phldrT="[Text]"/>
      <dgm:spPr>
        <a:solidFill>
          <a:schemeClr val="bg1"/>
        </a:solidFill>
      </dgm:spPr>
      <dgm:t>
        <a:bodyPr/>
        <a:lstStyle/>
        <a:p>
          <a:r>
            <a:rPr lang="en-US" b="1" dirty="0"/>
            <a:t>Engineering a high quality, compact plasma accelerator</a:t>
          </a:r>
        </a:p>
        <a:p>
          <a:r>
            <a:rPr lang="en-US" b="1" dirty="0"/>
            <a:t>5 </a:t>
          </a:r>
          <a:r>
            <a:rPr lang="en-US" b="1" dirty="0" err="1"/>
            <a:t>GeV</a:t>
          </a:r>
          <a:r>
            <a:rPr lang="en-US" b="1" dirty="0"/>
            <a:t> electron beam for the </a:t>
          </a:r>
          <a:r>
            <a:rPr lang="en-US" b="1" dirty="0">
              <a:solidFill>
                <a:srgbClr val="FF0000"/>
              </a:solidFill>
            </a:rPr>
            <a:t>2020’s</a:t>
          </a:r>
        </a:p>
        <a:p>
          <a:r>
            <a:rPr lang="en-US" b="1" dirty="0"/>
            <a:t>Demonstrating user readiness</a:t>
          </a:r>
        </a:p>
        <a:p>
          <a:r>
            <a:rPr lang="en-US" b="1" dirty="0"/>
            <a:t>Pilot users from FEL, HEP, medicine, ...</a:t>
          </a:r>
        </a:p>
      </dgm:t>
    </dgm:pt>
    <dgm:pt modelId="{EDB2C0AF-3E8A-CF42-BB4B-56D894D6A27F}" type="parTrans" cxnId="{25F8513A-EE95-B240-9788-BE833332A39E}">
      <dgm:prSet/>
      <dgm:spPr/>
      <dgm:t>
        <a:bodyPr/>
        <a:lstStyle/>
        <a:p>
          <a:endParaRPr lang="en-US"/>
        </a:p>
      </dgm:t>
    </dgm:pt>
    <dgm:pt modelId="{870BB41F-218A-D24C-9169-9A8485EC7FED}" type="sibTrans" cxnId="{25F8513A-EE95-B240-9788-BE833332A39E}">
      <dgm:prSet/>
      <dgm:spPr/>
      <dgm:t>
        <a:bodyPr/>
        <a:lstStyle/>
        <a:p>
          <a:endParaRPr lang="en-US"/>
        </a:p>
      </dgm:t>
    </dgm:pt>
    <dgm:pt modelId="{5C375D90-0BDB-1E4F-B390-D5712FC7BCD5}">
      <dgm:prSet phldrT="[Text]"/>
      <dgm:spPr>
        <a:solidFill>
          <a:schemeClr val="bg1">
            <a:lumMod val="50000"/>
          </a:schemeClr>
        </a:solidFill>
      </dgm:spPr>
      <dgm:t>
        <a:bodyPr/>
        <a:lstStyle/>
        <a:p>
          <a:r>
            <a:rPr lang="en-US" dirty="0"/>
            <a:t>PRODUCTION FACILITIES</a:t>
          </a:r>
        </a:p>
      </dgm:t>
    </dgm:pt>
    <dgm:pt modelId="{D6D63051-47AC-DB4B-A16F-EDF14730FE66}" type="parTrans" cxnId="{06DA8072-C33E-7B47-B730-C349EE0A2FD7}">
      <dgm:prSet/>
      <dgm:spPr/>
      <dgm:t>
        <a:bodyPr/>
        <a:lstStyle/>
        <a:p>
          <a:endParaRPr lang="en-US"/>
        </a:p>
      </dgm:t>
    </dgm:pt>
    <dgm:pt modelId="{AF4C8530-CA3E-0744-8FDA-3B22BF022837}" type="sibTrans" cxnId="{06DA8072-C33E-7B47-B730-C349EE0A2FD7}">
      <dgm:prSet/>
      <dgm:spPr/>
      <dgm:t>
        <a:bodyPr/>
        <a:lstStyle/>
        <a:p>
          <a:endParaRPr lang="en-US"/>
        </a:p>
      </dgm:t>
    </dgm:pt>
    <dgm:pt modelId="{F2C01F18-B2DB-624D-BFF0-EDD1C39B05C7}">
      <dgm:prSet phldrT="[Text]"/>
      <dgm:spPr>
        <a:solidFill>
          <a:srgbClr val="D9D9D9"/>
        </a:solidFill>
      </dgm:spPr>
      <dgm:t>
        <a:bodyPr/>
        <a:lstStyle/>
        <a:p>
          <a:r>
            <a:rPr lang="en-US" dirty="0"/>
            <a:t>Plasma-based </a:t>
          </a:r>
          <a:r>
            <a:rPr lang="en-US" b="1" dirty="0"/>
            <a:t>linear collider</a:t>
          </a:r>
          <a:r>
            <a:rPr lang="en-US" dirty="0"/>
            <a:t> in </a:t>
          </a:r>
          <a:r>
            <a:rPr lang="en-US" dirty="0">
              <a:solidFill>
                <a:srgbClr val="FF0000"/>
              </a:solidFill>
            </a:rPr>
            <a:t>2040’s</a:t>
          </a:r>
        </a:p>
        <a:p>
          <a:r>
            <a:rPr lang="en-US" dirty="0"/>
            <a:t>Plasma-based </a:t>
          </a:r>
          <a:r>
            <a:rPr lang="en-US" b="1" dirty="0"/>
            <a:t>FEL</a:t>
          </a:r>
          <a:r>
            <a:rPr lang="en-US" dirty="0"/>
            <a:t> in </a:t>
          </a:r>
          <a:r>
            <a:rPr lang="en-US" dirty="0">
              <a:solidFill>
                <a:srgbClr val="FF0000"/>
              </a:solidFill>
            </a:rPr>
            <a:t>2030’s</a:t>
          </a:r>
        </a:p>
        <a:p>
          <a:r>
            <a:rPr lang="en-US" b="1" dirty="0"/>
            <a:t>Medical, industrial</a:t>
          </a:r>
          <a:r>
            <a:rPr lang="en-US" dirty="0"/>
            <a:t> </a:t>
          </a:r>
          <a:br>
            <a:rPr lang="en-US" dirty="0"/>
          </a:br>
          <a:r>
            <a:rPr lang="en-US" dirty="0"/>
            <a:t>applications soon</a:t>
          </a:r>
        </a:p>
      </dgm:t>
    </dgm:pt>
    <dgm:pt modelId="{E75EDD1C-FCD9-384F-A0F1-B7A33F7958C7}" type="parTrans" cxnId="{A50DE06D-90B4-4F47-A82C-2A5796D3BC51}">
      <dgm:prSet/>
      <dgm:spPr/>
      <dgm:t>
        <a:bodyPr/>
        <a:lstStyle/>
        <a:p>
          <a:endParaRPr lang="en-US"/>
        </a:p>
      </dgm:t>
    </dgm:pt>
    <dgm:pt modelId="{F5D51287-90E5-834A-85BD-50F48FFFCB0A}" type="sibTrans" cxnId="{A50DE06D-90B4-4F47-A82C-2A5796D3BC51}">
      <dgm:prSet/>
      <dgm:spPr/>
      <dgm:t>
        <a:bodyPr/>
        <a:lstStyle/>
        <a:p>
          <a:endParaRPr lang="en-US"/>
        </a:p>
      </dgm:t>
    </dgm:pt>
    <dgm:pt modelId="{B2C46E54-6D35-B942-A355-A7E9DF998DA6}" type="pres">
      <dgm:prSet presAssocID="{3CAA6ECB-FA8F-C942-8BDD-57C58859BDEA}" presName="Name0" presStyleCnt="0">
        <dgm:presLayoutVars>
          <dgm:chMax val="5"/>
          <dgm:chPref val="5"/>
          <dgm:dir/>
          <dgm:animLvl val="lvl"/>
        </dgm:presLayoutVars>
      </dgm:prSet>
      <dgm:spPr/>
      <dgm:t>
        <a:bodyPr/>
        <a:lstStyle/>
        <a:p>
          <a:endParaRPr lang="en-US"/>
        </a:p>
      </dgm:t>
    </dgm:pt>
    <dgm:pt modelId="{5A4834A4-EF41-E14D-A04B-C800E45C222C}" type="pres">
      <dgm:prSet presAssocID="{35B1F2A5-5855-B341-BD39-A482B0AD5AE2}" presName="parentText1" presStyleLbl="node1" presStyleIdx="0" presStyleCnt="3" custLinFactNeighborY="-26180">
        <dgm:presLayoutVars>
          <dgm:chMax/>
          <dgm:chPref val="3"/>
          <dgm:bulletEnabled val="1"/>
        </dgm:presLayoutVars>
      </dgm:prSet>
      <dgm:spPr/>
      <dgm:t>
        <a:bodyPr/>
        <a:lstStyle/>
        <a:p>
          <a:endParaRPr lang="en-US"/>
        </a:p>
      </dgm:t>
    </dgm:pt>
    <dgm:pt modelId="{75E4E333-0504-E14F-8DB5-71C9F4F8E826}" type="pres">
      <dgm:prSet presAssocID="{35B1F2A5-5855-B341-BD39-A482B0AD5AE2}" presName="childText1" presStyleLbl="solidAlignAcc1" presStyleIdx="0" presStyleCnt="3" custScaleY="51503" custLinFactNeighborY="-35936">
        <dgm:presLayoutVars>
          <dgm:chMax val="0"/>
          <dgm:chPref val="0"/>
          <dgm:bulletEnabled val="1"/>
        </dgm:presLayoutVars>
      </dgm:prSet>
      <dgm:spPr/>
      <dgm:t>
        <a:bodyPr/>
        <a:lstStyle/>
        <a:p>
          <a:endParaRPr lang="en-US"/>
        </a:p>
      </dgm:t>
    </dgm:pt>
    <dgm:pt modelId="{7A3346AF-8B2F-AB46-8D73-421B7ABACD85}" type="pres">
      <dgm:prSet presAssocID="{4C162A1E-BE60-6B42-BFBB-CD31EE6A16F9}" presName="parentText2" presStyleLbl="node1" presStyleIdx="1" presStyleCnt="3" custLinFactNeighborY="-4520">
        <dgm:presLayoutVars>
          <dgm:chMax/>
          <dgm:chPref val="3"/>
          <dgm:bulletEnabled val="1"/>
        </dgm:presLayoutVars>
      </dgm:prSet>
      <dgm:spPr/>
      <dgm:t>
        <a:bodyPr/>
        <a:lstStyle/>
        <a:p>
          <a:endParaRPr lang="en-US"/>
        </a:p>
      </dgm:t>
    </dgm:pt>
    <dgm:pt modelId="{E89A307A-8C2F-9E44-A200-D7587FF50E76}" type="pres">
      <dgm:prSet presAssocID="{4C162A1E-BE60-6B42-BFBB-CD31EE6A16F9}" presName="childText2" presStyleLbl="solidAlignAcc1" presStyleIdx="1" presStyleCnt="3" custScaleY="71325" custLinFactNeighborY="-17652">
        <dgm:presLayoutVars>
          <dgm:chMax val="0"/>
          <dgm:chPref val="0"/>
          <dgm:bulletEnabled val="1"/>
        </dgm:presLayoutVars>
      </dgm:prSet>
      <dgm:spPr/>
      <dgm:t>
        <a:bodyPr/>
        <a:lstStyle/>
        <a:p>
          <a:endParaRPr lang="en-US"/>
        </a:p>
      </dgm:t>
    </dgm:pt>
    <dgm:pt modelId="{EC15A210-7A1D-D04E-8178-06F7FAB4A18C}" type="pres">
      <dgm:prSet presAssocID="{5C375D90-0BDB-1E4F-B390-D5712FC7BCD5}" presName="parentText3" presStyleLbl="node1" presStyleIdx="2" presStyleCnt="3" custLinFactNeighborY="12180">
        <dgm:presLayoutVars>
          <dgm:chMax/>
          <dgm:chPref val="3"/>
          <dgm:bulletEnabled val="1"/>
        </dgm:presLayoutVars>
      </dgm:prSet>
      <dgm:spPr/>
      <dgm:t>
        <a:bodyPr/>
        <a:lstStyle/>
        <a:p>
          <a:endParaRPr lang="en-US"/>
        </a:p>
      </dgm:t>
    </dgm:pt>
    <dgm:pt modelId="{0FEF6326-8B5D-7A4D-B3A5-6E6BE8C95FB2}" type="pres">
      <dgm:prSet presAssocID="{5C375D90-0BDB-1E4F-B390-D5712FC7BCD5}" presName="childText3" presStyleLbl="solidAlignAcc1" presStyleIdx="2" presStyleCnt="3" custScaleX="100817" custScaleY="56123" custLinFactNeighborX="1096" custLinFactNeighborY="-16381">
        <dgm:presLayoutVars>
          <dgm:chMax val="0"/>
          <dgm:chPref val="0"/>
          <dgm:bulletEnabled val="1"/>
        </dgm:presLayoutVars>
      </dgm:prSet>
      <dgm:spPr/>
      <dgm:t>
        <a:bodyPr/>
        <a:lstStyle/>
        <a:p>
          <a:endParaRPr lang="en-US"/>
        </a:p>
      </dgm:t>
    </dgm:pt>
  </dgm:ptLst>
  <dgm:cxnLst>
    <dgm:cxn modelId="{1DEDA685-FF07-694E-9200-DF02EB475795}" type="presOf" srcId="{06362CB9-459D-F949-8EE4-FECCE1E3B0B3}" destId="{E89A307A-8C2F-9E44-A200-D7587FF50E76}" srcOrd="0" destOrd="0" presId="urn:microsoft.com/office/officeart/2009/3/layout/IncreasingArrowsProcess"/>
    <dgm:cxn modelId="{92F402F1-9E12-DB46-B3BB-C38D6BF81868}" srcId="{35B1F2A5-5855-B341-BD39-A482B0AD5AE2}" destId="{CDAE6F6E-2981-234C-B0D8-106E0ADA47F7}" srcOrd="0" destOrd="0" parTransId="{A4FD3209-9A52-3745-B61A-C45CCB3D75B4}" sibTransId="{13C9050B-21E5-6F48-8F45-4606DAED4BA8}"/>
    <dgm:cxn modelId="{95C621AE-3EB5-9B4D-B734-789751BC45FF}" type="presOf" srcId="{F2C01F18-B2DB-624D-BFF0-EDD1C39B05C7}" destId="{0FEF6326-8B5D-7A4D-B3A5-6E6BE8C95FB2}" srcOrd="0" destOrd="0" presId="urn:microsoft.com/office/officeart/2009/3/layout/IncreasingArrowsProcess"/>
    <dgm:cxn modelId="{560A5234-7341-724D-B8A1-2570BC86D3AD}" type="presOf" srcId="{5C375D90-0BDB-1E4F-B390-D5712FC7BCD5}" destId="{EC15A210-7A1D-D04E-8178-06F7FAB4A18C}" srcOrd="0" destOrd="0" presId="urn:microsoft.com/office/officeart/2009/3/layout/IncreasingArrowsProcess"/>
    <dgm:cxn modelId="{49E921CE-EE80-AA4A-BE61-8A3840FDDCD5}" srcId="{3CAA6ECB-FA8F-C942-8BDD-57C58859BDEA}" destId="{35B1F2A5-5855-B341-BD39-A482B0AD5AE2}" srcOrd="0" destOrd="0" parTransId="{7CBA065D-4C2B-F64A-81E8-00810D1213C0}" sibTransId="{C68C6BEB-F013-784A-92DC-7F5B76EFD5A1}"/>
    <dgm:cxn modelId="{B49FB010-223F-8241-AEB7-21C7C3191098}" type="presOf" srcId="{35B1F2A5-5855-B341-BD39-A482B0AD5AE2}" destId="{5A4834A4-EF41-E14D-A04B-C800E45C222C}" srcOrd="0" destOrd="0" presId="urn:microsoft.com/office/officeart/2009/3/layout/IncreasingArrowsProcess"/>
    <dgm:cxn modelId="{A50DE06D-90B4-4F47-A82C-2A5796D3BC51}" srcId="{5C375D90-0BDB-1E4F-B390-D5712FC7BCD5}" destId="{F2C01F18-B2DB-624D-BFF0-EDD1C39B05C7}" srcOrd="0" destOrd="0" parTransId="{E75EDD1C-FCD9-384F-A0F1-B7A33F7958C7}" sibTransId="{F5D51287-90E5-834A-85BD-50F48FFFCB0A}"/>
    <dgm:cxn modelId="{BB62D539-893F-AB48-8DE0-AD5E289808A8}" type="presOf" srcId="{4C162A1E-BE60-6B42-BFBB-CD31EE6A16F9}" destId="{7A3346AF-8B2F-AB46-8D73-421B7ABACD85}" srcOrd="0" destOrd="0" presId="urn:microsoft.com/office/officeart/2009/3/layout/IncreasingArrowsProcess"/>
    <dgm:cxn modelId="{25F8513A-EE95-B240-9788-BE833332A39E}" srcId="{4C162A1E-BE60-6B42-BFBB-CD31EE6A16F9}" destId="{06362CB9-459D-F949-8EE4-FECCE1E3B0B3}" srcOrd="0" destOrd="0" parTransId="{EDB2C0AF-3E8A-CF42-BB4B-56D894D6A27F}" sibTransId="{870BB41F-218A-D24C-9169-9A8485EC7FED}"/>
    <dgm:cxn modelId="{E540B09C-8F25-E04E-B05E-5413E30B6855}" srcId="{3CAA6ECB-FA8F-C942-8BDD-57C58859BDEA}" destId="{4C162A1E-BE60-6B42-BFBB-CD31EE6A16F9}" srcOrd="1" destOrd="0" parTransId="{8E86E973-972D-EA47-9244-9C0DAD66BF28}" sibTransId="{FAEC3E6B-FDE6-324E-ACAF-C18485195E0E}"/>
    <dgm:cxn modelId="{0FDE5C60-1DB9-2743-BE8D-4F3CA41149E0}" type="presOf" srcId="{CDAE6F6E-2981-234C-B0D8-106E0ADA47F7}" destId="{75E4E333-0504-E14F-8DB5-71C9F4F8E826}" srcOrd="0" destOrd="0" presId="urn:microsoft.com/office/officeart/2009/3/layout/IncreasingArrowsProcess"/>
    <dgm:cxn modelId="{06DA8072-C33E-7B47-B730-C349EE0A2FD7}" srcId="{3CAA6ECB-FA8F-C942-8BDD-57C58859BDEA}" destId="{5C375D90-0BDB-1E4F-B390-D5712FC7BCD5}" srcOrd="2" destOrd="0" parTransId="{D6D63051-47AC-DB4B-A16F-EDF14730FE66}" sibTransId="{AF4C8530-CA3E-0744-8FDA-3B22BF022837}"/>
    <dgm:cxn modelId="{B60D5A4E-95A4-8E47-AAB9-E2B03F7A70E5}" type="presOf" srcId="{3CAA6ECB-FA8F-C942-8BDD-57C58859BDEA}" destId="{B2C46E54-6D35-B942-A355-A7E9DF998DA6}" srcOrd="0" destOrd="0" presId="urn:microsoft.com/office/officeart/2009/3/layout/IncreasingArrowsProcess"/>
    <dgm:cxn modelId="{962BAB08-D8C6-A640-8E52-02E0D11CDE92}" type="presParOf" srcId="{B2C46E54-6D35-B942-A355-A7E9DF998DA6}" destId="{5A4834A4-EF41-E14D-A04B-C800E45C222C}" srcOrd="0" destOrd="0" presId="urn:microsoft.com/office/officeart/2009/3/layout/IncreasingArrowsProcess"/>
    <dgm:cxn modelId="{B0E761A3-5630-C641-B113-94DEF6B68B05}" type="presParOf" srcId="{B2C46E54-6D35-B942-A355-A7E9DF998DA6}" destId="{75E4E333-0504-E14F-8DB5-71C9F4F8E826}" srcOrd="1" destOrd="0" presId="urn:microsoft.com/office/officeart/2009/3/layout/IncreasingArrowsProcess"/>
    <dgm:cxn modelId="{F70BAF83-943E-A946-BF5A-2949658905FA}" type="presParOf" srcId="{B2C46E54-6D35-B942-A355-A7E9DF998DA6}" destId="{7A3346AF-8B2F-AB46-8D73-421B7ABACD85}" srcOrd="2" destOrd="0" presId="urn:microsoft.com/office/officeart/2009/3/layout/IncreasingArrowsProcess"/>
    <dgm:cxn modelId="{999A10B3-E273-4A4D-A517-E3FE4C7F5550}" type="presParOf" srcId="{B2C46E54-6D35-B942-A355-A7E9DF998DA6}" destId="{E89A307A-8C2F-9E44-A200-D7587FF50E76}" srcOrd="3" destOrd="0" presId="urn:microsoft.com/office/officeart/2009/3/layout/IncreasingArrowsProcess"/>
    <dgm:cxn modelId="{531E759B-F9D1-CD4C-A84C-B957A0064C48}" type="presParOf" srcId="{B2C46E54-6D35-B942-A355-A7E9DF998DA6}" destId="{EC15A210-7A1D-D04E-8178-06F7FAB4A18C}" srcOrd="4" destOrd="0" presId="urn:microsoft.com/office/officeart/2009/3/layout/IncreasingArrowsProcess"/>
    <dgm:cxn modelId="{5B2C3209-8AEF-164D-BC5C-FD3D52A91E4D}" type="presParOf" srcId="{B2C46E54-6D35-B942-A355-A7E9DF998DA6}" destId="{0FEF6326-8B5D-7A4D-B3A5-6E6BE8C95FB2}" srcOrd="5" destOrd="0" presId="urn:microsoft.com/office/officeart/2009/3/layout/IncreasingArrows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4834A4-EF41-E14D-A04B-C800E45C222C}">
      <dsp:nvSpPr>
        <dsp:cNvPr id="0" name=""/>
        <dsp:cNvSpPr/>
      </dsp:nvSpPr>
      <dsp:spPr>
        <a:xfrm>
          <a:off x="242997" y="0"/>
          <a:ext cx="10807158" cy="1573934"/>
        </a:xfrm>
        <a:prstGeom prst="rightArrow">
          <a:avLst>
            <a:gd name="adj1" fmla="val 50000"/>
            <a:gd name="adj2" fmla="val 50000"/>
          </a:avLst>
        </a:prstGeom>
        <a:solidFill>
          <a:srgbClr val="2C3891"/>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80010" tIns="80010" rIns="254000" bIns="249862" numCol="1" spcCol="1270" anchor="ctr" anchorCtr="0">
          <a:noAutofit/>
        </a:bodyPr>
        <a:lstStyle/>
        <a:p>
          <a:pPr lvl="0" algn="l" defTabSz="933450">
            <a:lnSpc>
              <a:spcPct val="90000"/>
            </a:lnSpc>
            <a:spcBef>
              <a:spcPct val="0"/>
            </a:spcBef>
            <a:spcAft>
              <a:spcPct val="35000"/>
            </a:spcAft>
          </a:pPr>
          <a:r>
            <a:rPr lang="en-US" sz="2100" kern="1200" dirty="0"/>
            <a:t>PRESENT EXPERIMENTS</a:t>
          </a:r>
        </a:p>
      </dsp:txBody>
      <dsp:txXfrm>
        <a:off x="242997" y="393484"/>
        <a:ext cx="10413675" cy="786967"/>
      </dsp:txXfrm>
    </dsp:sp>
    <dsp:sp modelId="{75E4E333-0504-E14F-8DB5-71C9F4F8E826}">
      <dsp:nvSpPr>
        <dsp:cNvPr id="0" name=""/>
        <dsp:cNvSpPr/>
      </dsp:nvSpPr>
      <dsp:spPr>
        <a:xfrm>
          <a:off x="242997" y="1199240"/>
          <a:ext cx="3328604" cy="1561558"/>
        </a:xfrm>
        <a:prstGeom prst="rect">
          <a:avLst/>
        </a:prstGeom>
        <a:solidFill>
          <a:schemeClr val="bg1">
            <a:lumMod val="8500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55650">
            <a:lnSpc>
              <a:spcPct val="90000"/>
            </a:lnSpc>
            <a:spcBef>
              <a:spcPct val="0"/>
            </a:spcBef>
            <a:spcAft>
              <a:spcPct val="35000"/>
            </a:spcAft>
          </a:pPr>
          <a:r>
            <a:rPr lang="en-US" sz="1700" kern="1200" dirty="0"/>
            <a:t>Demonstrating </a:t>
          </a:r>
          <a:br>
            <a:rPr lang="en-US" sz="1700" kern="1200" dirty="0"/>
          </a:br>
          <a:r>
            <a:rPr lang="en-US" sz="1700" b="1" kern="1200" dirty="0"/>
            <a:t>100 GV/m </a:t>
          </a:r>
          <a:r>
            <a:rPr lang="en-US" sz="1700" kern="1200" dirty="0"/>
            <a:t>routinely</a:t>
          </a:r>
        </a:p>
        <a:p>
          <a:pPr lvl="0" algn="l" defTabSz="755650">
            <a:lnSpc>
              <a:spcPct val="90000"/>
            </a:lnSpc>
            <a:spcBef>
              <a:spcPct val="0"/>
            </a:spcBef>
            <a:spcAft>
              <a:spcPct val="35000"/>
            </a:spcAft>
          </a:pPr>
          <a:r>
            <a:rPr lang="en-US" sz="1700" kern="1200" dirty="0"/>
            <a:t>Demonstrating </a:t>
          </a:r>
          <a:r>
            <a:rPr lang="en-US" sz="1700" b="1" kern="1200" dirty="0" err="1"/>
            <a:t>GeV</a:t>
          </a:r>
          <a:r>
            <a:rPr lang="en-US" sz="1700" kern="1200" dirty="0"/>
            <a:t> electron beams</a:t>
          </a:r>
        </a:p>
        <a:p>
          <a:pPr lvl="0" algn="l" defTabSz="755650">
            <a:lnSpc>
              <a:spcPct val="90000"/>
            </a:lnSpc>
            <a:spcBef>
              <a:spcPct val="0"/>
            </a:spcBef>
            <a:spcAft>
              <a:spcPct val="35000"/>
            </a:spcAft>
          </a:pPr>
          <a:r>
            <a:rPr lang="en-US" sz="1700" kern="1200" dirty="0"/>
            <a:t>Demonstrating basic </a:t>
          </a:r>
          <a:r>
            <a:rPr lang="en-US" sz="1700" b="1" kern="1200" dirty="0"/>
            <a:t>quality</a:t>
          </a:r>
        </a:p>
      </dsp:txBody>
      <dsp:txXfrm>
        <a:off x="242997" y="1199240"/>
        <a:ext cx="3328604" cy="1561558"/>
      </dsp:txXfrm>
    </dsp:sp>
    <dsp:sp modelId="{7A3346AF-8B2F-AB46-8D73-421B7ABACD85}">
      <dsp:nvSpPr>
        <dsp:cNvPr id="0" name=""/>
        <dsp:cNvSpPr/>
      </dsp:nvSpPr>
      <dsp:spPr>
        <a:xfrm>
          <a:off x="3571602" y="793375"/>
          <a:ext cx="7478553" cy="1573934"/>
        </a:xfrm>
        <a:prstGeom prst="rightArrow">
          <a:avLst>
            <a:gd name="adj1" fmla="val 50000"/>
            <a:gd name="adj2" fmla="val 50000"/>
          </a:avLst>
        </a:prstGeom>
        <a:solidFill>
          <a:srgbClr val="2B7AE6"/>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254000" bIns="249862" numCol="1" spcCol="1270" anchor="ctr" anchorCtr="0">
          <a:noAutofit/>
        </a:bodyPr>
        <a:lstStyle/>
        <a:p>
          <a:pPr lvl="0" algn="l" defTabSz="1066800">
            <a:lnSpc>
              <a:spcPct val="90000"/>
            </a:lnSpc>
            <a:spcBef>
              <a:spcPct val="0"/>
            </a:spcBef>
            <a:spcAft>
              <a:spcPct val="35000"/>
            </a:spcAft>
          </a:pPr>
          <a:r>
            <a:rPr lang="en-US" sz="2400" b="1" kern="1200" dirty="0" err="1">
              <a:effectLst>
                <a:glow rad="63500">
                  <a:schemeClr val="accent4">
                    <a:satMod val="175000"/>
                    <a:alpha val="40000"/>
                  </a:schemeClr>
                </a:glow>
              </a:effectLst>
            </a:rPr>
            <a:t>EuPRAXIA</a:t>
          </a:r>
          <a:r>
            <a:rPr lang="en-US" sz="2400" b="1" kern="1200" dirty="0">
              <a:effectLst>
                <a:glow rad="63500">
                  <a:schemeClr val="accent4">
                    <a:satMod val="175000"/>
                    <a:alpha val="40000"/>
                  </a:schemeClr>
                </a:glow>
              </a:effectLst>
            </a:rPr>
            <a:t> </a:t>
          </a:r>
          <a:r>
            <a:rPr lang="en-US" sz="2200" b="1" kern="1200" dirty="0">
              <a:effectLst>
                <a:glow rad="63500">
                  <a:schemeClr val="accent4">
                    <a:satMod val="175000"/>
                    <a:alpha val="40000"/>
                  </a:schemeClr>
                </a:glow>
              </a:effectLst>
            </a:rPr>
            <a:t>INFRASTRUCTURE</a:t>
          </a:r>
        </a:p>
      </dsp:txBody>
      <dsp:txXfrm>
        <a:off x="3571602" y="1186859"/>
        <a:ext cx="7085070" cy="786967"/>
      </dsp:txXfrm>
    </dsp:sp>
    <dsp:sp modelId="{E89A307A-8C2F-9E44-A200-D7587FF50E76}">
      <dsp:nvSpPr>
        <dsp:cNvPr id="0" name=""/>
        <dsp:cNvSpPr/>
      </dsp:nvSpPr>
      <dsp:spPr>
        <a:xfrm>
          <a:off x="3571602" y="1977752"/>
          <a:ext cx="3328604" cy="2162557"/>
        </a:xfrm>
        <a:prstGeom prst="rect">
          <a:avLst/>
        </a:prstGeom>
        <a:solidFill>
          <a:schemeClr val="bg1"/>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55650">
            <a:lnSpc>
              <a:spcPct val="90000"/>
            </a:lnSpc>
            <a:spcBef>
              <a:spcPct val="0"/>
            </a:spcBef>
            <a:spcAft>
              <a:spcPct val="35000"/>
            </a:spcAft>
          </a:pPr>
          <a:r>
            <a:rPr lang="en-US" sz="1700" b="1" kern="1200" dirty="0"/>
            <a:t>Engineering a high quality, compact plasma accelerator</a:t>
          </a:r>
        </a:p>
        <a:p>
          <a:pPr lvl="0" algn="l" defTabSz="755650">
            <a:lnSpc>
              <a:spcPct val="90000"/>
            </a:lnSpc>
            <a:spcBef>
              <a:spcPct val="0"/>
            </a:spcBef>
            <a:spcAft>
              <a:spcPct val="35000"/>
            </a:spcAft>
          </a:pPr>
          <a:r>
            <a:rPr lang="en-US" sz="1700" b="1" kern="1200" dirty="0"/>
            <a:t>5 </a:t>
          </a:r>
          <a:r>
            <a:rPr lang="en-US" sz="1700" b="1" kern="1200" dirty="0" err="1"/>
            <a:t>GeV</a:t>
          </a:r>
          <a:r>
            <a:rPr lang="en-US" sz="1700" b="1" kern="1200" dirty="0"/>
            <a:t> electron beam for the </a:t>
          </a:r>
          <a:r>
            <a:rPr lang="en-US" sz="1700" b="1" kern="1200" dirty="0">
              <a:solidFill>
                <a:srgbClr val="FF0000"/>
              </a:solidFill>
            </a:rPr>
            <a:t>2020’s</a:t>
          </a:r>
        </a:p>
        <a:p>
          <a:pPr lvl="0" algn="l" defTabSz="755650">
            <a:lnSpc>
              <a:spcPct val="90000"/>
            </a:lnSpc>
            <a:spcBef>
              <a:spcPct val="0"/>
            </a:spcBef>
            <a:spcAft>
              <a:spcPct val="35000"/>
            </a:spcAft>
          </a:pPr>
          <a:r>
            <a:rPr lang="en-US" sz="1700" b="1" kern="1200" dirty="0"/>
            <a:t>Demonstrating user readiness</a:t>
          </a:r>
        </a:p>
        <a:p>
          <a:pPr lvl="0" algn="l" defTabSz="755650">
            <a:lnSpc>
              <a:spcPct val="90000"/>
            </a:lnSpc>
            <a:spcBef>
              <a:spcPct val="0"/>
            </a:spcBef>
            <a:spcAft>
              <a:spcPct val="35000"/>
            </a:spcAft>
          </a:pPr>
          <a:r>
            <a:rPr lang="en-US" sz="1700" b="1" kern="1200" dirty="0"/>
            <a:t>Pilot users from FEL, HEP, medicine, ...</a:t>
          </a:r>
        </a:p>
      </dsp:txBody>
      <dsp:txXfrm>
        <a:off x="3571602" y="1977752"/>
        <a:ext cx="3328604" cy="2162557"/>
      </dsp:txXfrm>
    </dsp:sp>
    <dsp:sp modelId="{EC15A210-7A1D-D04E-8178-06F7FAB4A18C}">
      <dsp:nvSpPr>
        <dsp:cNvPr id="0" name=""/>
        <dsp:cNvSpPr/>
      </dsp:nvSpPr>
      <dsp:spPr>
        <a:xfrm>
          <a:off x="6900207" y="1580867"/>
          <a:ext cx="4149948" cy="1573934"/>
        </a:xfrm>
        <a:prstGeom prst="rightArrow">
          <a:avLst>
            <a:gd name="adj1" fmla="val 50000"/>
            <a:gd name="adj2" fmla="val 50000"/>
          </a:avLst>
        </a:prstGeom>
        <a:solidFill>
          <a:schemeClr val="bg1">
            <a:lumMod val="5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80010" tIns="80010" rIns="254000" bIns="249862" numCol="1" spcCol="1270" anchor="ctr" anchorCtr="0">
          <a:noAutofit/>
        </a:bodyPr>
        <a:lstStyle/>
        <a:p>
          <a:pPr lvl="0" algn="l" defTabSz="933450">
            <a:lnSpc>
              <a:spcPct val="90000"/>
            </a:lnSpc>
            <a:spcBef>
              <a:spcPct val="0"/>
            </a:spcBef>
            <a:spcAft>
              <a:spcPct val="35000"/>
            </a:spcAft>
          </a:pPr>
          <a:r>
            <a:rPr lang="en-US" sz="2100" kern="1200" dirty="0"/>
            <a:t>PRODUCTION FACILITIES</a:t>
          </a:r>
        </a:p>
      </dsp:txBody>
      <dsp:txXfrm>
        <a:off x="6900207" y="1974351"/>
        <a:ext cx="3756465" cy="786967"/>
      </dsp:txXfrm>
    </dsp:sp>
    <dsp:sp modelId="{0FEF6326-8B5D-7A4D-B3A5-6E6BE8C95FB2}">
      <dsp:nvSpPr>
        <dsp:cNvPr id="0" name=""/>
        <dsp:cNvSpPr/>
      </dsp:nvSpPr>
      <dsp:spPr>
        <a:xfrm>
          <a:off x="6923091" y="2768928"/>
          <a:ext cx="3355799" cy="1676732"/>
        </a:xfrm>
        <a:prstGeom prst="rect">
          <a:avLst/>
        </a:prstGeom>
        <a:solidFill>
          <a:srgbClr val="D9D9D9"/>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55650">
            <a:lnSpc>
              <a:spcPct val="90000"/>
            </a:lnSpc>
            <a:spcBef>
              <a:spcPct val="0"/>
            </a:spcBef>
            <a:spcAft>
              <a:spcPct val="35000"/>
            </a:spcAft>
          </a:pPr>
          <a:r>
            <a:rPr lang="en-US" sz="1700" kern="1200" dirty="0"/>
            <a:t>Plasma-based </a:t>
          </a:r>
          <a:r>
            <a:rPr lang="en-US" sz="1700" b="1" kern="1200" dirty="0"/>
            <a:t>linear collider</a:t>
          </a:r>
          <a:r>
            <a:rPr lang="en-US" sz="1700" kern="1200" dirty="0"/>
            <a:t> in </a:t>
          </a:r>
          <a:r>
            <a:rPr lang="en-US" sz="1700" kern="1200" dirty="0">
              <a:solidFill>
                <a:srgbClr val="FF0000"/>
              </a:solidFill>
            </a:rPr>
            <a:t>2040’s</a:t>
          </a:r>
        </a:p>
        <a:p>
          <a:pPr lvl="0" algn="l" defTabSz="755650">
            <a:lnSpc>
              <a:spcPct val="90000"/>
            </a:lnSpc>
            <a:spcBef>
              <a:spcPct val="0"/>
            </a:spcBef>
            <a:spcAft>
              <a:spcPct val="35000"/>
            </a:spcAft>
          </a:pPr>
          <a:r>
            <a:rPr lang="en-US" sz="1700" kern="1200" dirty="0"/>
            <a:t>Plasma-based </a:t>
          </a:r>
          <a:r>
            <a:rPr lang="en-US" sz="1700" b="1" kern="1200" dirty="0"/>
            <a:t>FEL</a:t>
          </a:r>
          <a:r>
            <a:rPr lang="en-US" sz="1700" kern="1200" dirty="0"/>
            <a:t> in </a:t>
          </a:r>
          <a:r>
            <a:rPr lang="en-US" sz="1700" kern="1200" dirty="0">
              <a:solidFill>
                <a:srgbClr val="FF0000"/>
              </a:solidFill>
            </a:rPr>
            <a:t>2030’s</a:t>
          </a:r>
        </a:p>
        <a:p>
          <a:pPr lvl="0" algn="l" defTabSz="755650">
            <a:lnSpc>
              <a:spcPct val="90000"/>
            </a:lnSpc>
            <a:spcBef>
              <a:spcPct val="0"/>
            </a:spcBef>
            <a:spcAft>
              <a:spcPct val="35000"/>
            </a:spcAft>
          </a:pPr>
          <a:r>
            <a:rPr lang="en-US" sz="1700" b="1" kern="1200" dirty="0"/>
            <a:t>Medical, industrial</a:t>
          </a:r>
          <a:r>
            <a:rPr lang="en-US" sz="1700" kern="1200" dirty="0"/>
            <a:t> </a:t>
          </a:r>
          <a:br>
            <a:rPr lang="en-US" sz="1700" kern="1200" dirty="0"/>
          </a:br>
          <a:r>
            <a:rPr lang="en-US" sz="1700" kern="1200" dirty="0"/>
            <a:t>applications soon</a:t>
          </a:r>
        </a:p>
      </dsp:txBody>
      <dsp:txXfrm>
        <a:off x="6923091" y="2768928"/>
        <a:ext cx="3355799" cy="1676732"/>
      </dsp:txXfrm>
    </dsp:sp>
  </dsp:spTree>
</dsp:drawing>
</file>

<file path=ppt/diagrams/layout1.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2.wmf"/><Relationship Id="rId2" Type="http://schemas.openxmlformats.org/officeDocument/2006/relationships/image" Target="../media/image1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0.emf"/><Relationship Id="rId2" Type="http://schemas.openxmlformats.org/officeDocument/2006/relationships/image" Target="../media/image21.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3.emf"/><Relationship Id="rId2" Type="http://schemas.openxmlformats.org/officeDocument/2006/relationships/image" Target="../media/image21.emf"/><Relationship Id="rId3" Type="http://schemas.openxmlformats.org/officeDocument/2006/relationships/image" Target="../media/image26.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4.emf"/><Relationship Id="rId2" Type="http://schemas.openxmlformats.org/officeDocument/2006/relationships/image" Target="../media/image21.emf"/><Relationship Id="rId3" Type="http://schemas.openxmlformats.org/officeDocument/2006/relationships/image" Target="../media/image26.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34.emf"/><Relationship Id="rId2" Type="http://schemas.openxmlformats.org/officeDocument/2006/relationships/image" Target="../media/image21.emf"/><Relationship Id="rId3" Type="http://schemas.openxmlformats.org/officeDocument/2006/relationships/image" Target="../media/image26.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C75E6C4-5F43-4FF9-96D4-21B8157BE639}" type="datetimeFigureOut">
              <a:rPr lang="de-DE" smtClean="0"/>
              <a:t>19.01.21</a:t>
            </a:fld>
            <a:endParaRPr lang="de-DE"/>
          </a:p>
        </p:txBody>
      </p:sp>
      <p:sp>
        <p:nvSpPr>
          <p:cNvPr id="4" name="Fußzeilenplatzhalt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3E8B182-0F75-451D-B88B-ABD1C205B431}" type="slidenum">
              <a:rPr lang="de-DE" smtClean="0"/>
              <a:t>‹#›</a:t>
            </a:fld>
            <a:endParaRPr lang="de-DE"/>
          </a:p>
        </p:txBody>
      </p:sp>
    </p:spTree>
    <p:extLst>
      <p:ext uri="{BB962C8B-B14F-4D97-AF65-F5344CB8AC3E}">
        <p14:creationId xmlns:p14="http://schemas.microsoft.com/office/powerpoint/2010/main" val="3918096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01BD367-6A7A-405A-BFB1-15817186491F}" type="datetimeFigureOut">
              <a:rPr lang="de-DE" smtClean="0"/>
              <a:t>19.01.21</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4131890"/>
          </a:xfrm>
          <a:prstGeom prst="rect">
            <a:avLst/>
          </a:prstGeom>
        </p:spPr>
        <p:txBody>
          <a:bodyPr vert="horz" lIns="91440" tIns="45720" rIns="91440" bIns="45720" rtlCol="0"/>
          <a:lstStyle/>
          <a:p>
            <a:pPr lvl="0"/>
            <a:r>
              <a:rPr lang="de-DE" dirty="0"/>
              <a:t>Formatvorlagen des Textmasters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E7B5255-5329-45F9-87F3-A2F9FB4734DF}" type="slidenum">
              <a:rPr lang="de-DE" smtClean="0"/>
              <a:t>‹#›</a:t>
            </a:fld>
            <a:endParaRPr lang="de-DE"/>
          </a:p>
        </p:txBody>
      </p:sp>
    </p:spTree>
    <p:extLst>
      <p:ext uri="{BB962C8B-B14F-4D97-AF65-F5344CB8AC3E}">
        <p14:creationId xmlns:p14="http://schemas.microsoft.com/office/powerpoint/2010/main" val="1927676706"/>
      </p:ext>
    </p:extLst>
  </p:cSld>
  <p:clrMap bg1="lt1" tx1="dk1" bg2="lt2" tx2="dk2" accent1="accent1" accent2="accent2" accent3="accent3" accent4="accent4" accent5="accent5" accent6="accent6" hlink="hlink" folHlink="folHlink"/>
  <p:hf hdr="0" ftr="0" dt="0"/>
  <p:notesStyle>
    <a:lvl1pPr marL="177800" indent="-177800" algn="l" defTabSz="914400" rtl="0" eaLnBrk="1" latinLnBrk="0" hangingPunct="1">
      <a:buFont typeface="Arial" panose="020B0604020202020204" pitchFamily="34" charset="0"/>
      <a:buChar char="•"/>
      <a:defRPr sz="1200" kern="1200">
        <a:solidFill>
          <a:schemeClr val="tx1"/>
        </a:solidFill>
        <a:latin typeface="+mn-lt"/>
        <a:ea typeface="+mn-ea"/>
        <a:cs typeface="+mn-cs"/>
      </a:defRPr>
    </a:lvl1pPr>
    <a:lvl2pPr marL="355600" indent="-177800" algn="l" defTabSz="914400" rtl="0" eaLnBrk="1" latinLnBrk="0" hangingPunct="1">
      <a:buFont typeface="Arial" panose="020B0604020202020204" pitchFamily="34" charset="0"/>
      <a:buChar char="•"/>
      <a:defRPr sz="1200" kern="1200">
        <a:solidFill>
          <a:schemeClr val="tx1"/>
        </a:solidFill>
        <a:latin typeface="+mn-lt"/>
        <a:ea typeface="+mn-ea"/>
        <a:cs typeface="+mn-cs"/>
      </a:defRPr>
    </a:lvl2pPr>
    <a:lvl3pPr marL="542925" indent="-187325" algn="l" defTabSz="914400" rtl="0" eaLnBrk="1" latinLnBrk="0" hangingPunct="1">
      <a:buFont typeface="Arial" panose="020B0604020202020204" pitchFamily="34" charset="0"/>
      <a:buChar char="•"/>
      <a:tabLst/>
      <a:defRPr sz="1200" kern="1200">
        <a:solidFill>
          <a:schemeClr val="tx1"/>
        </a:solidFill>
        <a:latin typeface="+mn-lt"/>
        <a:ea typeface="+mn-ea"/>
        <a:cs typeface="+mn-cs"/>
      </a:defRPr>
    </a:lvl3pPr>
    <a:lvl4pPr marL="720725" indent="-177800" algn="l" defTabSz="914400" rtl="0" eaLnBrk="1" latinLnBrk="0" hangingPunct="1">
      <a:buFont typeface="Arial" panose="020B0604020202020204" pitchFamily="34" charset="0"/>
      <a:buChar char="•"/>
      <a:defRPr sz="1200" kern="1200">
        <a:solidFill>
          <a:schemeClr val="tx1"/>
        </a:solidFill>
        <a:latin typeface="+mn-lt"/>
        <a:ea typeface="+mn-ea"/>
        <a:cs typeface="+mn-cs"/>
      </a:defRPr>
    </a:lvl4pPr>
    <a:lvl5pPr marL="898525" indent="-177800" algn="l" defTabSz="914400" rtl="0" eaLnBrk="1" latinLnBrk="0" hangingPunct="1">
      <a:buFont typeface="Arial" panose="020B0604020202020204" pitchFamily="34" charset="0"/>
      <a:buChar char="•"/>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emf"/><Relationship Id="rId1" Type="http://schemas.openxmlformats.org/officeDocument/2006/relationships/slideMaster" Target="../slideMasters/slideMaster1.xml"/><Relationship Id="rId2" Type="http://schemas.openxmlformats.org/officeDocument/2006/relationships/image" Target="../media/image3.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emf"/><Relationship Id="rId1" Type="http://schemas.openxmlformats.org/officeDocument/2006/relationships/slideMaster" Target="../slideMasters/slideMaster2.xml"/><Relationship Id="rId2" Type="http://schemas.openxmlformats.org/officeDocument/2006/relationships/image" Target="../media/image3.emf"/></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with Picture)">
    <p:spTree>
      <p:nvGrpSpPr>
        <p:cNvPr id="1" name=""/>
        <p:cNvGrpSpPr/>
        <p:nvPr/>
      </p:nvGrpSpPr>
      <p:grpSpPr>
        <a:xfrm>
          <a:off x="0" y="0"/>
          <a:ext cx="0" cy="0"/>
          <a:chOff x="0" y="0"/>
          <a:chExt cx="0" cy="0"/>
        </a:xfrm>
      </p:grpSpPr>
      <p:sp>
        <p:nvSpPr>
          <p:cNvPr id="9" name="Bildplatzhalter 6"/>
          <p:cNvSpPr>
            <a:spLocks noGrp="1"/>
          </p:cNvSpPr>
          <p:nvPr>
            <p:ph type="pic" sz="quarter" idx="14"/>
          </p:nvPr>
        </p:nvSpPr>
        <p:spPr>
          <a:xfrm>
            <a:off x="455" y="0"/>
            <a:ext cx="12191997" cy="3429001"/>
          </a:xfrm>
          <a:solidFill>
            <a:schemeClr val="tx2"/>
          </a:solidFill>
        </p:spPr>
        <p:txBody>
          <a:bodyPr anchor="ctr"/>
          <a:lstStyle>
            <a:lvl1pPr marL="0" indent="0" algn="ctr">
              <a:buNone/>
              <a:defRPr/>
            </a:lvl1pPr>
          </a:lstStyle>
          <a:p>
            <a:r>
              <a:rPr lang="de-DE" noProof="0" dirty="0"/>
              <a:t>Bild durch Klicken auf Symbol hinzufügen</a:t>
            </a:r>
            <a:endParaRPr lang="en-US" noProof="0" dirty="0"/>
          </a:p>
        </p:txBody>
      </p:sp>
      <p:sp>
        <p:nvSpPr>
          <p:cNvPr id="2" name="Title 1"/>
          <p:cNvSpPr>
            <a:spLocks noGrp="1"/>
          </p:cNvSpPr>
          <p:nvPr>
            <p:ph type="ctrTitle"/>
          </p:nvPr>
        </p:nvSpPr>
        <p:spPr>
          <a:xfrm>
            <a:off x="407988" y="349612"/>
            <a:ext cx="11376025" cy="1099777"/>
          </a:xfrm>
        </p:spPr>
        <p:txBody>
          <a:bodyPr anchor="t"/>
          <a:lstStyle>
            <a:lvl1pPr algn="l">
              <a:lnSpc>
                <a:spcPct val="100000"/>
              </a:lnSpc>
              <a:defRPr sz="6000">
                <a:solidFill>
                  <a:schemeClr val="bg1"/>
                </a:solidFill>
              </a:defRPr>
            </a:lvl1pPr>
          </a:lstStyle>
          <a:p>
            <a:r>
              <a:rPr lang="de-DE" noProof="0"/>
              <a:t>Titelmasterformat durch Klicken bearbeiten</a:t>
            </a:r>
            <a:endParaRPr lang="en-US" noProof="0" dirty="0"/>
          </a:p>
        </p:txBody>
      </p:sp>
      <p:sp>
        <p:nvSpPr>
          <p:cNvPr id="3" name="Subtitle 2"/>
          <p:cNvSpPr>
            <a:spLocks noGrp="1"/>
          </p:cNvSpPr>
          <p:nvPr>
            <p:ph type="subTitle" idx="1" hasCustomPrompt="1"/>
          </p:nvPr>
        </p:nvSpPr>
        <p:spPr>
          <a:xfrm>
            <a:off x="407986" y="3573016"/>
            <a:ext cx="11376025" cy="1296144"/>
          </a:xfrm>
        </p:spPr>
        <p:txBody>
          <a:bodyPr/>
          <a:lstStyle>
            <a:lvl1pPr marL="0" indent="0" algn="l">
              <a:buNone/>
              <a:defRPr sz="1800" b="1">
                <a:solidFill>
                  <a:schemeClr val="accent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sz="1600" dirty="0"/>
              <a:t>&lt;type </a:t>
            </a:r>
            <a:r>
              <a:rPr lang="de-DE" sz="1600" dirty="0" err="1"/>
              <a:t>of</a:t>
            </a:r>
            <a:r>
              <a:rPr lang="de-DE" sz="1600" dirty="0"/>
              <a:t> </a:t>
            </a:r>
            <a:r>
              <a:rPr lang="de-DE" sz="1600" dirty="0" err="1"/>
              <a:t>talk</a:t>
            </a:r>
            <a:r>
              <a:rPr lang="de-DE" sz="1600" dirty="0"/>
              <a:t>&gt; in</a:t>
            </a:r>
          </a:p>
          <a:p>
            <a:r>
              <a:rPr lang="de-DE" sz="1600" b="0" dirty="0"/>
              <a:t>Helmholtz </a:t>
            </a:r>
            <a:r>
              <a:rPr lang="de-DE" sz="1600" b="0" dirty="0" err="1"/>
              <a:t>program</a:t>
            </a:r>
            <a:r>
              <a:rPr lang="de-DE" sz="1600" b="0" dirty="0"/>
              <a:t>: &lt;p</a:t>
            </a:r>
            <a:r>
              <a:rPr lang="en-GB" sz="1600" b="0" dirty="0" err="1"/>
              <a:t>rogram</a:t>
            </a:r>
            <a:r>
              <a:rPr lang="en-GB" sz="1600" b="0" dirty="0"/>
              <a:t> name&gt; (XXX)</a:t>
            </a:r>
          </a:p>
          <a:p>
            <a:r>
              <a:rPr lang="en-GB" sz="1600" b="0" dirty="0" err="1"/>
              <a:t>PoF</a:t>
            </a:r>
            <a:r>
              <a:rPr lang="en-GB" sz="1600" b="0" dirty="0"/>
              <a:t> III Topic: &lt;topic&gt; OR </a:t>
            </a:r>
            <a:r>
              <a:rPr lang="de-DE" sz="1600" b="0" dirty="0" err="1"/>
              <a:t>PoF</a:t>
            </a:r>
            <a:r>
              <a:rPr lang="de-DE" sz="1600" b="0" dirty="0"/>
              <a:t> III </a:t>
            </a:r>
            <a:r>
              <a:rPr lang="de-DE" sz="1600" b="0" dirty="0" err="1"/>
              <a:t>research</a:t>
            </a:r>
            <a:r>
              <a:rPr lang="de-DE" sz="1600" b="0" dirty="0"/>
              <a:t> </a:t>
            </a:r>
            <a:r>
              <a:rPr lang="de-DE" sz="1600" b="0" dirty="0" err="1"/>
              <a:t>theme</a:t>
            </a:r>
            <a:r>
              <a:rPr lang="de-DE" sz="1600" b="0" dirty="0"/>
              <a:t>: &lt;</a:t>
            </a:r>
            <a:r>
              <a:rPr lang="de-DE" sz="1600" b="0" dirty="0" err="1"/>
              <a:t>research</a:t>
            </a:r>
            <a:r>
              <a:rPr lang="de-DE" sz="1600" b="0" dirty="0"/>
              <a:t> </a:t>
            </a:r>
            <a:r>
              <a:rPr lang="de-DE" sz="1600" b="0" dirty="0" err="1"/>
              <a:t>theme</a:t>
            </a:r>
            <a:r>
              <a:rPr lang="de-DE" sz="1600" b="0" dirty="0"/>
              <a:t>&gt; </a:t>
            </a:r>
            <a:endParaRPr lang="en-GB" sz="1600" b="0" dirty="0"/>
          </a:p>
          <a:p>
            <a:r>
              <a:rPr lang="de-DE" sz="1600" b="0" dirty="0"/>
              <a:t>DESY Research Unit: </a:t>
            </a:r>
            <a:r>
              <a:rPr lang="en-GB" sz="1600" b="0" dirty="0"/>
              <a:t>&lt;research unit&gt;</a:t>
            </a:r>
          </a:p>
        </p:txBody>
      </p:sp>
      <p:sp>
        <p:nvSpPr>
          <p:cNvPr id="12" name="Textplatzhalter 11"/>
          <p:cNvSpPr>
            <a:spLocks noGrp="1"/>
          </p:cNvSpPr>
          <p:nvPr>
            <p:ph type="body" sz="quarter" idx="10"/>
          </p:nvPr>
        </p:nvSpPr>
        <p:spPr>
          <a:xfrm>
            <a:off x="414464" y="4937942"/>
            <a:ext cx="11369548" cy="700373"/>
          </a:xfrm>
        </p:spPr>
        <p:txBody>
          <a:bodyPr/>
          <a:lstStyle>
            <a:lvl1pPr marL="0" indent="0">
              <a:spcAft>
                <a:spcPts val="0"/>
              </a:spcAft>
              <a:buNone/>
              <a:defRPr sz="1400"/>
            </a:lvl1pPr>
          </a:lstStyle>
          <a:p>
            <a:pPr lvl="0"/>
            <a:r>
              <a:rPr lang="de-DE" noProof="0" dirty="0"/>
              <a:t>Textmasterformat bearbeiten</a:t>
            </a:r>
          </a:p>
        </p:txBody>
      </p:sp>
      <p:pic>
        <p:nvPicPr>
          <p:cNvPr id="13" name="Grafik 1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833032" y="5669579"/>
            <a:ext cx="793750" cy="794719"/>
          </a:xfrm>
          <a:prstGeom prst="rect">
            <a:avLst/>
          </a:prstGeom>
        </p:spPr>
      </p:pic>
      <p:sp>
        <p:nvSpPr>
          <p:cNvPr id="15" name="Untertitel 2"/>
          <p:cNvSpPr txBox="1">
            <a:spLocks/>
          </p:cNvSpPr>
          <p:nvPr userDrawn="1"/>
        </p:nvSpPr>
        <p:spPr>
          <a:xfrm>
            <a:off x="407987" y="3501008"/>
            <a:ext cx="11376025" cy="1525787"/>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spcAft>
                <a:spcPts val="800"/>
              </a:spcAft>
              <a:buFont typeface="Arial" panose="020B0604020202020204" pitchFamily="34" charset="0"/>
              <a:buNone/>
              <a:tabLst>
                <a:tab pos="266700" algn="l"/>
              </a:tabLst>
              <a:defRPr sz="1800" b="1" kern="1200">
                <a:solidFill>
                  <a:schemeClr val="accent2"/>
                </a:solidFill>
                <a:latin typeface="+mn-lt"/>
                <a:ea typeface="+mn-ea"/>
                <a:cs typeface="+mn-cs"/>
              </a:defRPr>
            </a:lvl1pPr>
            <a:lvl2pPr marL="457200" indent="0" algn="ctr" defTabSz="914400" rtl="0" eaLnBrk="1" latinLnBrk="0" hangingPunct="1">
              <a:lnSpc>
                <a:spcPct val="100000"/>
              </a:lnSpc>
              <a:spcBef>
                <a:spcPts val="0"/>
              </a:spcBef>
              <a:spcAft>
                <a:spcPts val="800"/>
              </a:spcAft>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100000"/>
              </a:lnSpc>
              <a:spcBef>
                <a:spcPts val="0"/>
              </a:spcBef>
              <a:spcAft>
                <a:spcPts val="800"/>
              </a:spcAft>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GB" sz="1600" b="0" dirty="0"/>
          </a:p>
        </p:txBody>
      </p:sp>
      <p:pic>
        <p:nvPicPr>
          <p:cNvPr id="17" name="Picture 2" descr="https://www.helmholtz.de/fileadmin/user_upload/04_mediathek/Logos_2017/2017_H_Logo_RGB_untereinander_EN.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216" y="5533346"/>
            <a:ext cx="3528392" cy="1067181"/>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552384" y="5697182"/>
            <a:ext cx="1067253" cy="761798"/>
          </a:xfrm>
          <a:prstGeom prst="rect">
            <a:avLst/>
          </a:prstGeom>
        </p:spPr>
      </p:pic>
    </p:spTree>
    <p:extLst>
      <p:ext uri="{BB962C8B-B14F-4D97-AF65-F5344CB8AC3E}">
        <p14:creationId xmlns:p14="http://schemas.microsoft.com/office/powerpoint/2010/main" val="8608561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Text and 2 Pictures B">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noProof="0"/>
              <a:t>Titelmasterformat durch Klicken bearbeiten</a:t>
            </a:r>
            <a:endParaRPr lang="en-US" noProof="0" dirty="0"/>
          </a:p>
        </p:txBody>
      </p:sp>
      <p:sp>
        <p:nvSpPr>
          <p:cNvPr id="5" name="Footer Placeholder 4"/>
          <p:cNvSpPr>
            <a:spLocks noGrp="1"/>
          </p:cNvSpPr>
          <p:nvPr>
            <p:ph type="ftr" sz="quarter" idx="11"/>
          </p:nvPr>
        </p:nvSpPr>
        <p:spPr/>
        <p:txBody>
          <a:bodyPr/>
          <a:lstStyle/>
          <a:p>
            <a:r>
              <a:rPr lang="en-GB" noProof="0" smtClean="0"/>
              <a:t>New Accelerator Physics and Technology Trends | Ralph Assmann | IHEP 2021</a:t>
            </a:r>
            <a:endParaRPr lang="en-US" noProof="0" dirty="0"/>
          </a:p>
        </p:txBody>
      </p:sp>
      <p:sp>
        <p:nvSpPr>
          <p:cNvPr id="8" name="Textplatzhalter 7"/>
          <p:cNvSpPr>
            <a:spLocks noGrp="1"/>
          </p:cNvSpPr>
          <p:nvPr>
            <p:ph type="body" sz="quarter" idx="13"/>
          </p:nvPr>
        </p:nvSpPr>
        <p:spPr>
          <a:xfrm>
            <a:off x="407987" y="817500"/>
            <a:ext cx="11376025" cy="379252"/>
          </a:xfrm>
        </p:spPr>
        <p:txBody>
          <a:bodyPr/>
          <a:lstStyle>
            <a:lvl1pPr marL="0" indent="0">
              <a:spcAft>
                <a:spcPts val="0"/>
              </a:spcAft>
              <a:buNone/>
              <a:defRPr b="1">
                <a:solidFill>
                  <a:schemeClr val="accent2"/>
                </a:solidFill>
              </a:defRPr>
            </a:lvl1pPr>
            <a:lvl2pPr marL="266700" indent="0">
              <a:buNone/>
              <a:defRPr/>
            </a:lvl2pPr>
          </a:lstStyle>
          <a:p>
            <a:pPr lvl="0"/>
            <a:r>
              <a:rPr lang="de-DE" noProof="0"/>
              <a:t>Textmasterformat bearbeiten</a:t>
            </a:r>
          </a:p>
        </p:txBody>
      </p:sp>
      <p:sp>
        <p:nvSpPr>
          <p:cNvPr id="7" name="Textplatzhalter 6"/>
          <p:cNvSpPr>
            <a:spLocks noGrp="1"/>
          </p:cNvSpPr>
          <p:nvPr>
            <p:ph type="body" sz="quarter" idx="15"/>
          </p:nvPr>
        </p:nvSpPr>
        <p:spPr>
          <a:xfrm>
            <a:off x="407988" y="1406427"/>
            <a:ext cx="7524750" cy="2454374"/>
          </a:xfrm>
        </p:spPr>
        <p:txBody>
          <a:bodyPr/>
          <a:lstStyle/>
          <a:p>
            <a:pPr lvl="0"/>
            <a:r>
              <a:rPr lang="de-DE" noProof="0"/>
              <a:t>Textmasterformat bearbeiten</a:t>
            </a:r>
          </a:p>
        </p:txBody>
      </p:sp>
      <p:sp>
        <p:nvSpPr>
          <p:cNvPr id="9" name="Textplatzhalter 6"/>
          <p:cNvSpPr>
            <a:spLocks noGrp="1"/>
          </p:cNvSpPr>
          <p:nvPr>
            <p:ph type="body" sz="quarter" idx="16"/>
          </p:nvPr>
        </p:nvSpPr>
        <p:spPr>
          <a:xfrm>
            <a:off x="407988" y="3963533"/>
            <a:ext cx="7524750" cy="2454374"/>
          </a:xfrm>
        </p:spPr>
        <p:txBody>
          <a:bodyPr/>
          <a:lstStyle/>
          <a:p>
            <a:pPr lvl="0"/>
            <a:r>
              <a:rPr lang="de-DE" noProof="0"/>
              <a:t>Textmasterformat bearbeiten</a:t>
            </a:r>
          </a:p>
        </p:txBody>
      </p:sp>
      <p:sp>
        <p:nvSpPr>
          <p:cNvPr id="10" name="Bildplatzhalter 6"/>
          <p:cNvSpPr>
            <a:spLocks noGrp="1"/>
          </p:cNvSpPr>
          <p:nvPr>
            <p:ph type="pic" sz="quarter" idx="14"/>
          </p:nvPr>
        </p:nvSpPr>
        <p:spPr>
          <a:xfrm>
            <a:off x="8075611" y="1449389"/>
            <a:ext cx="3708401" cy="2411412"/>
          </a:xfrm>
          <a:solidFill>
            <a:schemeClr val="bg1">
              <a:lumMod val="95000"/>
            </a:schemeClr>
          </a:solidFill>
        </p:spPr>
        <p:txBody>
          <a:bodyPr anchor="ctr"/>
          <a:lstStyle>
            <a:lvl1pPr marL="0" indent="0" algn="ctr">
              <a:buNone/>
              <a:defRPr/>
            </a:lvl1pPr>
          </a:lstStyle>
          <a:p>
            <a:r>
              <a:rPr lang="de-DE" noProof="0"/>
              <a:t>Bild durch Klicken auf Symbol hinzufügen</a:t>
            </a:r>
            <a:endParaRPr lang="en-US" noProof="0"/>
          </a:p>
        </p:txBody>
      </p:sp>
      <p:sp>
        <p:nvSpPr>
          <p:cNvPr id="11" name="Bildplatzhalter 6"/>
          <p:cNvSpPr>
            <a:spLocks noGrp="1"/>
          </p:cNvSpPr>
          <p:nvPr>
            <p:ph type="pic" sz="quarter" idx="17"/>
          </p:nvPr>
        </p:nvSpPr>
        <p:spPr>
          <a:xfrm>
            <a:off x="8075612" y="4005263"/>
            <a:ext cx="3708401" cy="2412644"/>
          </a:xfrm>
          <a:solidFill>
            <a:schemeClr val="bg1">
              <a:lumMod val="95000"/>
            </a:schemeClr>
          </a:solidFill>
        </p:spPr>
        <p:txBody>
          <a:bodyPr anchor="ctr"/>
          <a:lstStyle>
            <a:lvl1pPr marL="0" indent="0" algn="ctr">
              <a:buNone/>
              <a:defRPr/>
            </a:lvl1pPr>
          </a:lstStyle>
          <a:p>
            <a:r>
              <a:rPr lang="de-DE" noProof="0"/>
              <a:t>Bild durch Klicken auf Symbol hinzufügen</a:t>
            </a:r>
            <a:endParaRPr lang="en-US" noProof="0"/>
          </a:p>
        </p:txBody>
      </p:sp>
    </p:spTree>
    <p:extLst>
      <p:ext uri="{BB962C8B-B14F-4D97-AF65-F5344CB8AC3E}">
        <p14:creationId xmlns:p14="http://schemas.microsoft.com/office/powerpoint/2010/main" val="14474637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Text and 2 Pictures B">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noProof="0"/>
              <a:t>Titelmasterformat durch Klicken bearbeiten</a:t>
            </a:r>
            <a:endParaRPr lang="en-US" noProof="0" dirty="0"/>
          </a:p>
        </p:txBody>
      </p:sp>
      <p:sp>
        <p:nvSpPr>
          <p:cNvPr id="5" name="Footer Placeholder 4"/>
          <p:cNvSpPr>
            <a:spLocks noGrp="1"/>
          </p:cNvSpPr>
          <p:nvPr>
            <p:ph type="ftr" sz="quarter" idx="11"/>
          </p:nvPr>
        </p:nvSpPr>
        <p:spPr/>
        <p:txBody>
          <a:bodyPr/>
          <a:lstStyle/>
          <a:p>
            <a:r>
              <a:rPr lang="en-GB" noProof="0" smtClean="0"/>
              <a:t>New Accelerator Physics and Technology Trends | Ralph Assmann | IHEP 2021</a:t>
            </a:r>
            <a:endParaRPr lang="en-US" noProof="0" dirty="0"/>
          </a:p>
        </p:txBody>
      </p:sp>
      <p:sp>
        <p:nvSpPr>
          <p:cNvPr id="8" name="Textplatzhalter 7"/>
          <p:cNvSpPr>
            <a:spLocks noGrp="1"/>
          </p:cNvSpPr>
          <p:nvPr>
            <p:ph type="body" sz="quarter" idx="13"/>
          </p:nvPr>
        </p:nvSpPr>
        <p:spPr>
          <a:xfrm>
            <a:off x="407987" y="817500"/>
            <a:ext cx="11376025" cy="379252"/>
          </a:xfrm>
        </p:spPr>
        <p:txBody>
          <a:bodyPr/>
          <a:lstStyle>
            <a:lvl1pPr marL="0" indent="0">
              <a:spcAft>
                <a:spcPts val="0"/>
              </a:spcAft>
              <a:buNone/>
              <a:defRPr b="1">
                <a:solidFill>
                  <a:schemeClr val="accent2"/>
                </a:solidFill>
              </a:defRPr>
            </a:lvl1pPr>
            <a:lvl2pPr marL="266700" indent="0">
              <a:buNone/>
              <a:defRPr/>
            </a:lvl2pPr>
          </a:lstStyle>
          <a:p>
            <a:pPr lvl="0"/>
            <a:r>
              <a:rPr lang="de-DE" noProof="0"/>
              <a:t>Textmasterformat bearbeiten</a:t>
            </a:r>
          </a:p>
        </p:txBody>
      </p:sp>
      <p:sp>
        <p:nvSpPr>
          <p:cNvPr id="7" name="Textplatzhalter 6"/>
          <p:cNvSpPr>
            <a:spLocks noGrp="1"/>
          </p:cNvSpPr>
          <p:nvPr>
            <p:ph type="body" sz="quarter" idx="15"/>
          </p:nvPr>
        </p:nvSpPr>
        <p:spPr>
          <a:xfrm>
            <a:off x="407988" y="1406427"/>
            <a:ext cx="7524750" cy="2454374"/>
          </a:xfrm>
        </p:spPr>
        <p:txBody>
          <a:bodyPr/>
          <a:lstStyle/>
          <a:p>
            <a:pPr lvl="0"/>
            <a:r>
              <a:rPr lang="de-DE" noProof="0"/>
              <a:t>Textmasterformat bearbeiten</a:t>
            </a:r>
          </a:p>
        </p:txBody>
      </p:sp>
      <p:sp>
        <p:nvSpPr>
          <p:cNvPr id="9" name="Textplatzhalter 6"/>
          <p:cNvSpPr>
            <a:spLocks noGrp="1"/>
          </p:cNvSpPr>
          <p:nvPr>
            <p:ph type="body" sz="quarter" idx="16"/>
          </p:nvPr>
        </p:nvSpPr>
        <p:spPr>
          <a:xfrm>
            <a:off x="407988" y="3963533"/>
            <a:ext cx="7524750" cy="2454374"/>
          </a:xfrm>
        </p:spPr>
        <p:txBody>
          <a:bodyPr/>
          <a:lstStyle/>
          <a:p>
            <a:pPr lvl="0"/>
            <a:r>
              <a:rPr lang="de-DE" noProof="0"/>
              <a:t>Textmasterformat bearbeiten</a:t>
            </a:r>
          </a:p>
        </p:txBody>
      </p:sp>
      <p:sp>
        <p:nvSpPr>
          <p:cNvPr id="10" name="Bildplatzhalter 6"/>
          <p:cNvSpPr>
            <a:spLocks noGrp="1"/>
          </p:cNvSpPr>
          <p:nvPr>
            <p:ph type="pic" sz="quarter" idx="14"/>
          </p:nvPr>
        </p:nvSpPr>
        <p:spPr>
          <a:xfrm>
            <a:off x="8075611" y="1449389"/>
            <a:ext cx="3708401" cy="2411412"/>
          </a:xfrm>
          <a:solidFill>
            <a:schemeClr val="bg1">
              <a:lumMod val="95000"/>
            </a:schemeClr>
          </a:solidFill>
        </p:spPr>
        <p:txBody>
          <a:bodyPr anchor="ctr"/>
          <a:lstStyle>
            <a:lvl1pPr marL="0" indent="0" algn="ctr">
              <a:buNone/>
              <a:defRPr/>
            </a:lvl1pPr>
          </a:lstStyle>
          <a:p>
            <a:r>
              <a:rPr lang="de-DE" noProof="0"/>
              <a:t>Bild durch Klicken auf Symbol hinzufügen</a:t>
            </a:r>
            <a:endParaRPr lang="en-US" noProof="0"/>
          </a:p>
        </p:txBody>
      </p:sp>
      <p:sp>
        <p:nvSpPr>
          <p:cNvPr id="11" name="Bildplatzhalter 6"/>
          <p:cNvSpPr>
            <a:spLocks noGrp="1"/>
          </p:cNvSpPr>
          <p:nvPr>
            <p:ph type="pic" sz="quarter" idx="17"/>
          </p:nvPr>
        </p:nvSpPr>
        <p:spPr>
          <a:xfrm>
            <a:off x="8075612" y="4005263"/>
            <a:ext cx="3708401" cy="2412644"/>
          </a:xfrm>
          <a:solidFill>
            <a:schemeClr val="bg1">
              <a:lumMod val="95000"/>
            </a:schemeClr>
          </a:solidFill>
        </p:spPr>
        <p:txBody>
          <a:bodyPr anchor="ctr"/>
          <a:lstStyle>
            <a:lvl1pPr marL="0" indent="0" algn="ctr">
              <a:buNone/>
              <a:defRPr/>
            </a:lvl1pPr>
          </a:lstStyle>
          <a:p>
            <a:r>
              <a:rPr lang="de-DE" noProof="0"/>
              <a:t>Bild durch Klicken auf Symbol hinzufügen</a:t>
            </a:r>
            <a:endParaRPr lang="en-US" noProof="0"/>
          </a:p>
        </p:txBody>
      </p:sp>
    </p:spTree>
    <p:extLst>
      <p:ext uri="{BB962C8B-B14F-4D97-AF65-F5344CB8AC3E}">
        <p14:creationId xmlns:p14="http://schemas.microsoft.com/office/powerpoint/2010/main" val="21601049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noProof="0"/>
              <a:t>Titelmasterformat durch Klicken bearbeiten</a:t>
            </a:r>
            <a:endParaRPr lang="en-US" noProof="0" dirty="0"/>
          </a:p>
        </p:txBody>
      </p:sp>
      <p:sp>
        <p:nvSpPr>
          <p:cNvPr id="4" name="Footer Placeholder 3"/>
          <p:cNvSpPr>
            <a:spLocks noGrp="1"/>
          </p:cNvSpPr>
          <p:nvPr>
            <p:ph type="ftr" sz="quarter" idx="11"/>
          </p:nvPr>
        </p:nvSpPr>
        <p:spPr>
          <a:xfrm>
            <a:off x="928820" y="6582809"/>
            <a:ext cx="9415652" cy="194989"/>
          </a:xfrm>
        </p:spPr>
        <p:txBody>
          <a:bodyPr/>
          <a:lstStyle/>
          <a:p>
            <a:r>
              <a:rPr lang="en-GB" noProof="0" smtClean="0"/>
              <a:t>New Accelerator Physics and Technology Trends | Ralph Assmann | IHEP 2021</a:t>
            </a:r>
            <a:endParaRPr lang="en-US" noProof="0" dirty="0"/>
          </a:p>
        </p:txBody>
      </p:sp>
      <p:sp>
        <p:nvSpPr>
          <p:cNvPr id="6" name="Textplatzhalter 7"/>
          <p:cNvSpPr>
            <a:spLocks noGrp="1"/>
          </p:cNvSpPr>
          <p:nvPr>
            <p:ph type="body" sz="quarter" idx="13"/>
          </p:nvPr>
        </p:nvSpPr>
        <p:spPr>
          <a:xfrm>
            <a:off x="407987" y="817500"/>
            <a:ext cx="11376025" cy="379252"/>
          </a:xfrm>
        </p:spPr>
        <p:txBody>
          <a:bodyPr/>
          <a:lstStyle>
            <a:lvl1pPr marL="0" indent="0">
              <a:spcAft>
                <a:spcPts val="0"/>
              </a:spcAft>
              <a:buNone/>
              <a:defRPr b="1">
                <a:solidFill>
                  <a:schemeClr val="accent2"/>
                </a:solidFill>
              </a:defRPr>
            </a:lvl1pPr>
            <a:lvl2pPr marL="266700" indent="0">
              <a:buNone/>
              <a:defRPr/>
            </a:lvl2pPr>
          </a:lstStyle>
          <a:p>
            <a:pPr lvl="0"/>
            <a:r>
              <a:rPr lang="de-DE" noProof="0"/>
              <a:t>Textmasterformat bearbeiten</a:t>
            </a:r>
          </a:p>
        </p:txBody>
      </p:sp>
    </p:spTree>
    <p:extLst>
      <p:ext uri="{BB962C8B-B14F-4D97-AF65-F5344CB8AC3E}">
        <p14:creationId xmlns:p14="http://schemas.microsoft.com/office/powerpoint/2010/main" val="34722976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le (with Picture)">
    <p:spTree>
      <p:nvGrpSpPr>
        <p:cNvPr id="1" name=""/>
        <p:cNvGrpSpPr/>
        <p:nvPr/>
      </p:nvGrpSpPr>
      <p:grpSpPr>
        <a:xfrm>
          <a:off x="0" y="0"/>
          <a:ext cx="0" cy="0"/>
          <a:chOff x="0" y="0"/>
          <a:chExt cx="0" cy="0"/>
        </a:xfrm>
      </p:grpSpPr>
      <p:sp>
        <p:nvSpPr>
          <p:cNvPr id="9" name="Bildplatzhalter 6"/>
          <p:cNvSpPr>
            <a:spLocks noGrp="1"/>
          </p:cNvSpPr>
          <p:nvPr>
            <p:ph type="pic" sz="quarter" idx="14"/>
          </p:nvPr>
        </p:nvSpPr>
        <p:spPr>
          <a:xfrm>
            <a:off x="455" y="0"/>
            <a:ext cx="12191997" cy="3429001"/>
          </a:xfrm>
          <a:solidFill>
            <a:schemeClr val="tx2"/>
          </a:solidFill>
        </p:spPr>
        <p:txBody>
          <a:bodyPr anchor="ctr"/>
          <a:lstStyle>
            <a:lvl1pPr marL="0" indent="0" algn="ctr">
              <a:buNone/>
              <a:defRPr/>
            </a:lvl1pPr>
          </a:lstStyle>
          <a:p>
            <a:r>
              <a:rPr lang="de-DE" noProof="0" dirty="0"/>
              <a:t>Bild durch Klicken auf Symbol hinzufügen</a:t>
            </a:r>
            <a:endParaRPr lang="en-US" noProof="0" dirty="0"/>
          </a:p>
        </p:txBody>
      </p:sp>
      <p:sp>
        <p:nvSpPr>
          <p:cNvPr id="2" name="Title 1"/>
          <p:cNvSpPr>
            <a:spLocks noGrp="1"/>
          </p:cNvSpPr>
          <p:nvPr>
            <p:ph type="ctrTitle"/>
          </p:nvPr>
        </p:nvSpPr>
        <p:spPr>
          <a:xfrm>
            <a:off x="407988" y="349612"/>
            <a:ext cx="11376025" cy="1099777"/>
          </a:xfrm>
        </p:spPr>
        <p:txBody>
          <a:bodyPr anchor="t"/>
          <a:lstStyle>
            <a:lvl1pPr algn="l">
              <a:lnSpc>
                <a:spcPct val="100000"/>
              </a:lnSpc>
              <a:defRPr sz="6000">
                <a:solidFill>
                  <a:schemeClr val="bg1"/>
                </a:solidFill>
              </a:defRPr>
            </a:lvl1pPr>
          </a:lstStyle>
          <a:p>
            <a:r>
              <a:rPr lang="de-DE" noProof="0"/>
              <a:t>Titelmasterformat durch Klicken bearbeiten</a:t>
            </a:r>
            <a:endParaRPr lang="en-US" noProof="0" dirty="0"/>
          </a:p>
        </p:txBody>
      </p:sp>
      <p:sp>
        <p:nvSpPr>
          <p:cNvPr id="3" name="Subtitle 2"/>
          <p:cNvSpPr>
            <a:spLocks noGrp="1"/>
          </p:cNvSpPr>
          <p:nvPr>
            <p:ph type="subTitle" idx="1" hasCustomPrompt="1"/>
          </p:nvPr>
        </p:nvSpPr>
        <p:spPr>
          <a:xfrm>
            <a:off x="407986" y="3573016"/>
            <a:ext cx="11376025" cy="1296144"/>
          </a:xfrm>
        </p:spPr>
        <p:txBody>
          <a:bodyPr/>
          <a:lstStyle>
            <a:lvl1pPr marL="0" indent="0" algn="l">
              <a:buNone/>
              <a:defRPr sz="1800" b="1">
                <a:solidFill>
                  <a:schemeClr val="accent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sz="1600" dirty="0"/>
              <a:t>&lt;type </a:t>
            </a:r>
            <a:r>
              <a:rPr lang="de-DE" sz="1600" dirty="0" err="1"/>
              <a:t>of</a:t>
            </a:r>
            <a:r>
              <a:rPr lang="de-DE" sz="1600" dirty="0"/>
              <a:t> </a:t>
            </a:r>
            <a:r>
              <a:rPr lang="de-DE" sz="1600" dirty="0" err="1"/>
              <a:t>talk</a:t>
            </a:r>
            <a:r>
              <a:rPr lang="de-DE" sz="1600" dirty="0"/>
              <a:t>&gt; in</a:t>
            </a:r>
          </a:p>
          <a:p>
            <a:r>
              <a:rPr lang="de-DE" sz="1600" b="0" dirty="0"/>
              <a:t>Helmholtz </a:t>
            </a:r>
            <a:r>
              <a:rPr lang="de-DE" sz="1600" b="0" dirty="0" err="1"/>
              <a:t>program</a:t>
            </a:r>
            <a:r>
              <a:rPr lang="de-DE" sz="1600" b="0" dirty="0"/>
              <a:t>: &lt;p</a:t>
            </a:r>
            <a:r>
              <a:rPr lang="en-GB" sz="1600" b="0" dirty="0" err="1"/>
              <a:t>rogram</a:t>
            </a:r>
            <a:r>
              <a:rPr lang="en-GB" sz="1600" b="0" dirty="0"/>
              <a:t> name&gt; (XXX)</a:t>
            </a:r>
          </a:p>
          <a:p>
            <a:r>
              <a:rPr lang="en-GB" sz="1600" b="0" dirty="0" err="1"/>
              <a:t>PoF</a:t>
            </a:r>
            <a:r>
              <a:rPr lang="en-GB" sz="1600" b="0" dirty="0"/>
              <a:t> III Topic: &lt;topic&gt; OR </a:t>
            </a:r>
            <a:r>
              <a:rPr lang="de-DE" sz="1600" b="0" dirty="0" err="1"/>
              <a:t>PoF</a:t>
            </a:r>
            <a:r>
              <a:rPr lang="de-DE" sz="1600" b="0" dirty="0"/>
              <a:t> III </a:t>
            </a:r>
            <a:r>
              <a:rPr lang="de-DE" sz="1600" b="0" dirty="0" err="1"/>
              <a:t>research</a:t>
            </a:r>
            <a:r>
              <a:rPr lang="de-DE" sz="1600" b="0" dirty="0"/>
              <a:t> </a:t>
            </a:r>
            <a:r>
              <a:rPr lang="de-DE" sz="1600" b="0" dirty="0" err="1"/>
              <a:t>theme</a:t>
            </a:r>
            <a:r>
              <a:rPr lang="de-DE" sz="1600" b="0" dirty="0"/>
              <a:t>: &lt;</a:t>
            </a:r>
            <a:r>
              <a:rPr lang="de-DE" sz="1600" b="0" dirty="0" err="1"/>
              <a:t>research</a:t>
            </a:r>
            <a:r>
              <a:rPr lang="de-DE" sz="1600" b="0" dirty="0"/>
              <a:t> </a:t>
            </a:r>
            <a:r>
              <a:rPr lang="de-DE" sz="1600" b="0" dirty="0" err="1"/>
              <a:t>theme</a:t>
            </a:r>
            <a:r>
              <a:rPr lang="de-DE" sz="1600" b="0" dirty="0"/>
              <a:t>&gt; </a:t>
            </a:r>
            <a:endParaRPr lang="en-GB" sz="1600" b="0" dirty="0"/>
          </a:p>
          <a:p>
            <a:r>
              <a:rPr lang="de-DE" sz="1600" b="0" dirty="0"/>
              <a:t>DESY Research Unit: </a:t>
            </a:r>
            <a:r>
              <a:rPr lang="en-GB" sz="1600" b="0" dirty="0"/>
              <a:t>&lt;research unit&gt;</a:t>
            </a:r>
          </a:p>
        </p:txBody>
      </p:sp>
      <p:sp>
        <p:nvSpPr>
          <p:cNvPr id="12" name="Textplatzhalter 11"/>
          <p:cNvSpPr>
            <a:spLocks noGrp="1"/>
          </p:cNvSpPr>
          <p:nvPr>
            <p:ph type="body" sz="quarter" idx="10"/>
          </p:nvPr>
        </p:nvSpPr>
        <p:spPr>
          <a:xfrm>
            <a:off x="414464" y="4937942"/>
            <a:ext cx="11369548" cy="700373"/>
          </a:xfrm>
        </p:spPr>
        <p:txBody>
          <a:bodyPr/>
          <a:lstStyle>
            <a:lvl1pPr marL="0" indent="0">
              <a:spcAft>
                <a:spcPts val="0"/>
              </a:spcAft>
              <a:buNone/>
              <a:defRPr sz="1400"/>
            </a:lvl1pPr>
          </a:lstStyle>
          <a:p>
            <a:pPr lvl="0"/>
            <a:r>
              <a:rPr lang="de-DE" noProof="0" dirty="0"/>
              <a:t>Textmasterformat bearbeiten</a:t>
            </a:r>
          </a:p>
        </p:txBody>
      </p:sp>
      <p:pic>
        <p:nvPicPr>
          <p:cNvPr id="13" name="Grafik 1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833032" y="5669579"/>
            <a:ext cx="793750" cy="794719"/>
          </a:xfrm>
          <a:prstGeom prst="rect">
            <a:avLst/>
          </a:prstGeom>
        </p:spPr>
      </p:pic>
      <p:sp>
        <p:nvSpPr>
          <p:cNvPr id="15" name="Untertitel 2"/>
          <p:cNvSpPr txBox="1">
            <a:spLocks/>
          </p:cNvSpPr>
          <p:nvPr userDrawn="1"/>
        </p:nvSpPr>
        <p:spPr>
          <a:xfrm>
            <a:off x="407987" y="3501008"/>
            <a:ext cx="11376025" cy="1525787"/>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spcAft>
                <a:spcPts val="800"/>
              </a:spcAft>
              <a:buFont typeface="Arial" panose="020B0604020202020204" pitchFamily="34" charset="0"/>
              <a:buNone/>
              <a:tabLst>
                <a:tab pos="266700" algn="l"/>
              </a:tabLst>
              <a:defRPr sz="1800" b="1" kern="1200">
                <a:solidFill>
                  <a:schemeClr val="accent2"/>
                </a:solidFill>
                <a:latin typeface="+mn-lt"/>
                <a:ea typeface="+mn-ea"/>
                <a:cs typeface="+mn-cs"/>
              </a:defRPr>
            </a:lvl1pPr>
            <a:lvl2pPr marL="457200" indent="0" algn="ctr" defTabSz="914400" rtl="0" eaLnBrk="1" latinLnBrk="0" hangingPunct="1">
              <a:lnSpc>
                <a:spcPct val="100000"/>
              </a:lnSpc>
              <a:spcBef>
                <a:spcPts val="0"/>
              </a:spcBef>
              <a:spcAft>
                <a:spcPts val="800"/>
              </a:spcAft>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100000"/>
              </a:lnSpc>
              <a:spcBef>
                <a:spcPts val="0"/>
              </a:spcBef>
              <a:spcAft>
                <a:spcPts val="800"/>
              </a:spcAft>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GB" sz="1600" b="0" dirty="0"/>
          </a:p>
        </p:txBody>
      </p:sp>
      <p:pic>
        <p:nvPicPr>
          <p:cNvPr id="17" name="Picture 2" descr="https://www.helmholtz.de/fileadmin/user_upload/04_mediathek/Logos_2017/2017_H_Logo_RGB_untereinander_EN.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216" y="5533346"/>
            <a:ext cx="3528392" cy="1067181"/>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552384" y="5697182"/>
            <a:ext cx="1067253" cy="761798"/>
          </a:xfrm>
          <a:prstGeom prst="rect">
            <a:avLst/>
          </a:prstGeom>
        </p:spPr>
      </p:pic>
    </p:spTree>
    <p:extLst>
      <p:ext uri="{BB962C8B-B14F-4D97-AF65-F5344CB8AC3E}">
        <p14:creationId xmlns:p14="http://schemas.microsoft.com/office/powerpoint/2010/main" val="36741330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Text and 2 Pictures B">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noProof="0"/>
              <a:t>Titelmasterformat durch Klicken bearbeiten</a:t>
            </a:r>
            <a:endParaRPr lang="en-US" noProof="0" dirty="0"/>
          </a:p>
        </p:txBody>
      </p:sp>
      <p:sp>
        <p:nvSpPr>
          <p:cNvPr id="5" name="Footer Placeholder 4"/>
          <p:cNvSpPr>
            <a:spLocks noGrp="1"/>
          </p:cNvSpPr>
          <p:nvPr>
            <p:ph type="ftr" sz="quarter" idx="11"/>
          </p:nvPr>
        </p:nvSpPr>
        <p:spPr/>
        <p:txBody>
          <a:bodyPr/>
          <a:lstStyle/>
          <a:p>
            <a:r>
              <a:rPr lang="en-GB" noProof="0" smtClean="0"/>
              <a:t>New Accelerator Physics and Technology Trends | Ralph Assmann | IHEP 2021</a:t>
            </a:r>
            <a:endParaRPr lang="en-US" noProof="0" dirty="0"/>
          </a:p>
        </p:txBody>
      </p:sp>
      <p:sp>
        <p:nvSpPr>
          <p:cNvPr id="8" name="Textplatzhalter 7"/>
          <p:cNvSpPr>
            <a:spLocks noGrp="1"/>
          </p:cNvSpPr>
          <p:nvPr>
            <p:ph type="body" sz="quarter" idx="13"/>
          </p:nvPr>
        </p:nvSpPr>
        <p:spPr>
          <a:xfrm>
            <a:off x="407987" y="817500"/>
            <a:ext cx="11376025" cy="379252"/>
          </a:xfrm>
        </p:spPr>
        <p:txBody>
          <a:bodyPr/>
          <a:lstStyle>
            <a:lvl1pPr marL="0" indent="0">
              <a:spcAft>
                <a:spcPts val="0"/>
              </a:spcAft>
              <a:buNone/>
              <a:defRPr b="1">
                <a:solidFill>
                  <a:schemeClr val="accent2"/>
                </a:solidFill>
              </a:defRPr>
            </a:lvl1pPr>
            <a:lvl2pPr marL="266700" indent="0">
              <a:buNone/>
              <a:defRPr/>
            </a:lvl2pPr>
          </a:lstStyle>
          <a:p>
            <a:pPr lvl="0"/>
            <a:r>
              <a:rPr lang="de-DE" noProof="0"/>
              <a:t>Textmasterformat bearbeiten</a:t>
            </a:r>
          </a:p>
        </p:txBody>
      </p:sp>
      <p:sp>
        <p:nvSpPr>
          <p:cNvPr id="7" name="Textplatzhalter 6"/>
          <p:cNvSpPr>
            <a:spLocks noGrp="1"/>
          </p:cNvSpPr>
          <p:nvPr>
            <p:ph type="body" sz="quarter" idx="15"/>
          </p:nvPr>
        </p:nvSpPr>
        <p:spPr>
          <a:xfrm>
            <a:off x="407988" y="1406427"/>
            <a:ext cx="7524750" cy="2454374"/>
          </a:xfrm>
        </p:spPr>
        <p:txBody>
          <a:bodyPr/>
          <a:lstStyle/>
          <a:p>
            <a:pPr lvl="0"/>
            <a:r>
              <a:rPr lang="de-DE" noProof="0"/>
              <a:t>Textmasterformat bearbeiten</a:t>
            </a:r>
          </a:p>
        </p:txBody>
      </p:sp>
      <p:sp>
        <p:nvSpPr>
          <p:cNvPr id="9" name="Textplatzhalter 6"/>
          <p:cNvSpPr>
            <a:spLocks noGrp="1"/>
          </p:cNvSpPr>
          <p:nvPr>
            <p:ph type="body" sz="quarter" idx="16"/>
          </p:nvPr>
        </p:nvSpPr>
        <p:spPr>
          <a:xfrm>
            <a:off x="407988" y="3963533"/>
            <a:ext cx="7524750" cy="2454374"/>
          </a:xfrm>
        </p:spPr>
        <p:txBody>
          <a:bodyPr/>
          <a:lstStyle/>
          <a:p>
            <a:pPr lvl="0"/>
            <a:r>
              <a:rPr lang="de-DE" noProof="0"/>
              <a:t>Textmasterformat bearbeiten</a:t>
            </a:r>
          </a:p>
        </p:txBody>
      </p:sp>
      <p:sp>
        <p:nvSpPr>
          <p:cNvPr id="10" name="Bildplatzhalter 6"/>
          <p:cNvSpPr>
            <a:spLocks noGrp="1"/>
          </p:cNvSpPr>
          <p:nvPr>
            <p:ph type="pic" sz="quarter" idx="14"/>
          </p:nvPr>
        </p:nvSpPr>
        <p:spPr>
          <a:xfrm>
            <a:off x="8075611" y="1449389"/>
            <a:ext cx="3708401" cy="2411412"/>
          </a:xfrm>
          <a:solidFill>
            <a:schemeClr val="bg1">
              <a:lumMod val="95000"/>
            </a:schemeClr>
          </a:solidFill>
        </p:spPr>
        <p:txBody>
          <a:bodyPr anchor="ctr"/>
          <a:lstStyle>
            <a:lvl1pPr marL="0" indent="0" algn="ctr">
              <a:buNone/>
              <a:defRPr/>
            </a:lvl1pPr>
          </a:lstStyle>
          <a:p>
            <a:r>
              <a:rPr lang="de-DE" noProof="0"/>
              <a:t>Bild durch Klicken auf Symbol hinzufügen</a:t>
            </a:r>
            <a:endParaRPr lang="en-US" noProof="0"/>
          </a:p>
        </p:txBody>
      </p:sp>
      <p:sp>
        <p:nvSpPr>
          <p:cNvPr id="11" name="Bildplatzhalter 6"/>
          <p:cNvSpPr>
            <a:spLocks noGrp="1"/>
          </p:cNvSpPr>
          <p:nvPr>
            <p:ph type="pic" sz="quarter" idx="17"/>
          </p:nvPr>
        </p:nvSpPr>
        <p:spPr>
          <a:xfrm>
            <a:off x="8075612" y="4005263"/>
            <a:ext cx="3708401" cy="2412644"/>
          </a:xfrm>
          <a:solidFill>
            <a:schemeClr val="bg1">
              <a:lumMod val="95000"/>
            </a:schemeClr>
          </a:solidFill>
        </p:spPr>
        <p:txBody>
          <a:bodyPr anchor="ctr"/>
          <a:lstStyle>
            <a:lvl1pPr marL="0" indent="0" algn="ctr">
              <a:buNone/>
              <a:defRPr/>
            </a:lvl1pPr>
          </a:lstStyle>
          <a:p>
            <a:r>
              <a:rPr lang="de-DE" noProof="0"/>
              <a:t>Bild durch Klicken auf Symbol hinzufügen</a:t>
            </a:r>
            <a:endParaRPr lang="en-US" noProof="0"/>
          </a:p>
        </p:txBody>
      </p:sp>
    </p:spTree>
    <p:extLst>
      <p:ext uri="{BB962C8B-B14F-4D97-AF65-F5344CB8AC3E}">
        <p14:creationId xmlns:p14="http://schemas.microsoft.com/office/powerpoint/2010/main" val="2408499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Title, Text and 2 Pictures B">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noProof="0"/>
              <a:t>Titelmasterformat durch Klicken bearbeiten</a:t>
            </a:r>
            <a:endParaRPr lang="en-US" noProof="0" dirty="0"/>
          </a:p>
        </p:txBody>
      </p:sp>
      <p:sp>
        <p:nvSpPr>
          <p:cNvPr id="5" name="Footer Placeholder 4"/>
          <p:cNvSpPr>
            <a:spLocks noGrp="1"/>
          </p:cNvSpPr>
          <p:nvPr>
            <p:ph type="ftr" sz="quarter" idx="11"/>
          </p:nvPr>
        </p:nvSpPr>
        <p:spPr/>
        <p:txBody>
          <a:bodyPr/>
          <a:lstStyle/>
          <a:p>
            <a:r>
              <a:rPr lang="en-GB" noProof="0" smtClean="0"/>
              <a:t>New Accelerator Physics and Technology Trends | Ralph Assmann | IHEP 2021</a:t>
            </a:r>
            <a:endParaRPr lang="en-US" noProof="0" dirty="0"/>
          </a:p>
        </p:txBody>
      </p:sp>
      <p:sp>
        <p:nvSpPr>
          <p:cNvPr id="8" name="Textplatzhalter 7"/>
          <p:cNvSpPr>
            <a:spLocks noGrp="1"/>
          </p:cNvSpPr>
          <p:nvPr>
            <p:ph type="body" sz="quarter" idx="13"/>
          </p:nvPr>
        </p:nvSpPr>
        <p:spPr>
          <a:xfrm>
            <a:off x="407987" y="817500"/>
            <a:ext cx="11376025" cy="379252"/>
          </a:xfrm>
        </p:spPr>
        <p:txBody>
          <a:bodyPr/>
          <a:lstStyle>
            <a:lvl1pPr marL="0" indent="0">
              <a:spcAft>
                <a:spcPts val="0"/>
              </a:spcAft>
              <a:buNone/>
              <a:defRPr b="1">
                <a:solidFill>
                  <a:schemeClr val="accent2"/>
                </a:solidFill>
              </a:defRPr>
            </a:lvl1pPr>
            <a:lvl2pPr marL="266700" indent="0">
              <a:buNone/>
              <a:defRPr/>
            </a:lvl2pPr>
          </a:lstStyle>
          <a:p>
            <a:pPr lvl="0"/>
            <a:r>
              <a:rPr lang="de-DE" noProof="0"/>
              <a:t>Textmasterformat bearbeiten</a:t>
            </a:r>
          </a:p>
        </p:txBody>
      </p:sp>
      <p:sp>
        <p:nvSpPr>
          <p:cNvPr id="7" name="Textplatzhalter 6"/>
          <p:cNvSpPr>
            <a:spLocks noGrp="1"/>
          </p:cNvSpPr>
          <p:nvPr>
            <p:ph type="body" sz="quarter" idx="15"/>
          </p:nvPr>
        </p:nvSpPr>
        <p:spPr>
          <a:xfrm>
            <a:off x="407988" y="1406427"/>
            <a:ext cx="7524750" cy="2454374"/>
          </a:xfrm>
        </p:spPr>
        <p:txBody>
          <a:bodyPr/>
          <a:lstStyle/>
          <a:p>
            <a:pPr lvl="0"/>
            <a:r>
              <a:rPr lang="de-DE" noProof="0"/>
              <a:t>Textmasterformat bearbeiten</a:t>
            </a:r>
          </a:p>
        </p:txBody>
      </p:sp>
      <p:sp>
        <p:nvSpPr>
          <p:cNvPr id="9" name="Textplatzhalter 6"/>
          <p:cNvSpPr>
            <a:spLocks noGrp="1"/>
          </p:cNvSpPr>
          <p:nvPr>
            <p:ph type="body" sz="quarter" idx="16"/>
          </p:nvPr>
        </p:nvSpPr>
        <p:spPr>
          <a:xfrm>
            <a:off x="407988" y="3963533"/>
            <a:ext cx="7524750" cy="2454374"/>
          </a:xfrm>
        </p:spPr>
        <p:txBody>
          <a:bodyPr/>
          <a:lstStyle/>
          <a:p>
            <a:pPr lvl="0"/>
            <a:r>
              <a:rPr lang="de-DE" noProof="0"/>
              <a:t>Textmasterformat bearbeiten</a:t>
            </a:r>
          </a:p>
        </p:txBody>
      </p:sp>
      <p:sp>
        <p:nvSpPr>
          <p:cNvPr id="10" name="Bildplatzhalter 6"/>
          <p:cNvSpPr>
            <a:spLocks noGrp="1"/>
          </p:cNvSpPr>
          <p:nvPr>
            <p:ph type="pic" sz="quarter" idx="14"/>
          </p:nvPr>
        </p:nvSpPr>
        <p:spPr>
          <a:xfrm>
            <a:off x="8075611" y="1449389"/>
            <a:ext cx="3708401" cy="2411412"/>
          </a:xfrm>
          <a:solidFill>
            <a:schemeClr val="bg1">
              <a:lumMod val="95000"/>
            </a:schemeClr>
          </a:solidFill>
        </p:spPr>
        <p:txBody>
          <a:bodyPr anchor="ctr"/>
          <a:lstStyle>
            <a:lvl1pPr marL="0" indent="0" algn="ctr">
              <a:buNone/>
              <a:defRPr/>
            </a:lvl1pPr>
          </a:lstStyle>
          <a:p>
            <a:r>
              <a:rPr lang="de-DE" noProof="0"/>
              <a:t>Bild durch Klicken auf Symbol hinzufügen</a:t>
            </a:r>
            <a:endParaRPr lang="en-US" noProof="0"/>
          </a:p>
        </p:txBody>
      </p:sp>
      <p:sp>
        <p:nvSpPr>
          <p:cNvPr id="11" name="Bildplatzhalter 6"/>
          <p:cNvSpPr>
            <a:spLocks noGrp="1"/>
          </p:cNvSpPr>
          <p:nvPr>
            <p:ph type="pic" sz="quarter" idx="17"/>
          </p:nvPr>
        </p:nvSpPr>
        <p:spPr>
          <a:xfrm>
            <a:off x="8075612" y="4005263"/>
            <a:ext cx="3708401" cy="2412644"/>
          </a:xfrm>
          <a:solidFill>
            <a:schemeClr val="bg1">
              <a:lumMod val="95000"/>
            </a:schemeClr>
          </a:solidFill>
        </p:spPr>
        <p:txBody>
          <a:bodyPr anchor="ctr"/>
          <a:lstStyle>
            <a:lvl1pPr marL="0" indent="0" algn="ctr">
              <a:buNone/>
              <a:defRPr/>
            </a:lvl1pPr>
          </a:lstStyle>
          <a:p>
            <a:r>
              <a:rPr lang="de-DE" noProof="0"/>
              <a:t>Bild durch Klicken auf Symbol hinzufügen</a:t>
            </a:r>
            <a:endParaRPr lang="en-US" noProof="0"/>
          </a:p>
        </p:txBody>
      </p:sp>
    </p:spTree>
    <p:extLst>
      <p:ext uri="{BB962C8B-B14F-4D97-AF65-F5344CB8AC3E}">
        <p14:creationId xmlns:p14="http://schemas.microsoft.com/office/powerpoint/2010/main" val="5150319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noProof="0"/>
              <a:t>Titelmasterformat durch Klicken bearbeiten</a:t>
            </a:r>
            <a:endParaRPr lang="en-US" noProof="0" dirty="0"/>
          </a:p>
        </p:txBody>
      </p:sp>
      <p:sp>
        <p:nvSpPr>
          <p:cNvPr id="4" name="Footer Placeholder 3"/>
          <p:cNvSpPr>
            <a:spLocks noGrp="1"/>
          </p:cNvSpPr>
          <p:nvPr>
            <p:ph type="ftr" sz="quarter" idx="11"/>
          </p:nvPr>
        </p:nvSpPr>
        <p:spPr>
          <a:xfrm>
            <a:off x="911424" y="6565566"/>
            <a:ext cx="9289032" cy="165431"/>
          </a:xfrm>
        </p:spPr>
        <p:txBody>
          <a:bodyPr/>
          <a:lstStyle/>
          <a:p>
            <a:r>
              <a:rPr lang="en-GB" noProof="0" smtClean="0"/>
              <a:t>New Accelerator Physics and Technology Trends | Ralph Assmann | IHEP 2021</a:t>
            </a:r>
            <a:endParaRPr lang="en-US" noProof="0" dirty="0"/>
          </a:p>
        </p:txBody>
      </p:sp>
      <p:sp>
        <p:nvSpPr>
          <p:cNvPr id="6" name="Textplatzhalter 7"/>
          <p:cNvSpPr>
            <a:spLocks noGrp="1"/>
          </p:cNvSpPr>
          <p:nvPr>
            <p:ph type="body" sz="quarter" idx="13"/>
          </p:nvPr>
        </p:nvSpPr>
        <p:spPr>
          <a:xfrm>
            <a:off x="407987" y="817500"/>
            <a:ext cx="11376025" cy="379252"/>
          </a:xfrm>
        </p:spPr>
        <p:txBody>
          <a:bodyPr/>
          <a:lstStyle>
            <a:lvl1pPr marL="0" indent="0">
              <a:spcAft>
                <a:spcPts val="0"/>
              </a:spcAft>
              <a:buNone/>
              <a:defRPr b="1">
                <a:solidFill>
                  <a:schemeClr val="accent2"/>
                </a:solidFill>
              </a:defRPr>
            </a:lvl1pPr>
            <a:lvl2pPr marL="266700" indent="0">
              <a:buNone/>
              <a:defRPr/>
            </a:lvl2pPr>
          </a:lstStyle>
          <a:p>
            <a:pPr lvl="0"/>
            <a:r>
              <a:rPr lang="de-DE" noProof="0"/>
              <a:t>Textmasterformat bearbeiten</a:t>
            </a:r>
          </a:p>
        </p:txBody>
      </p:sp>
    </p:spTree>
    <p:extLst>
      <p:ext uri="{BB962C8B-B14F-4D97-AF65-F5344CB8AC3E}">
        <p14:creationId xmlns:p14="http://schemas.microsoft.com/office/powerpoint/2010/main" val="365995145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theme" Target="../theme/theme1.xml"/><Relationship Id="rId6" Type="http://schemas.openxmlformats.org/officeDocument/2006/relationships/image" Target="../media/image1.emf"/><Relationship Id="rId7" Type="http://schemas.openxmlformats.org/officeDocument/2006/relationships/image" Target="../media/image2.jpe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7.xml"/><Relationship Id="rId4" Type="http://schemas.openxmlformats.org/officeDocument/2006/relationships/slideLayout" Target="../slideLayouts/slideLayout8.xml"/><Relationship Id="rId5" Type="http://schemas.openxmlformats.org/officeDocument/2006/relationships/theme" Target="../theme/theme2.xml"/><Relationship Id="rId6" Type="http://schemas.openxmlformats.org/officeDocument/2006/relationships/image" Target="../media/image1.emf"/><Relationship Id="rId7" Type="http://schemas.openxmlformats.org/officeDocument/2006/relationships/image" Target="../media/image6.jpeg"/><Relationship Id="rId1" Type="http://schemas.openxmlformats.org/officeDocument/2006/relationships/slideLayout" Target="../slideLayouts/slideLayout5.xml"/><Relationship Id="rId2"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49611"/>
            <a:ext cx="11376024" cy="451098"/>
          </a:xfrm>
          <a:prstGeom prst="rect">
            <a:avLst/>
          </a:prstGeom>
        </p:spPr>
        <p:txBody>
          <a:bodyPr vert="horz" lIns="0" tIns="0" rIns="0" bIns="0" rtlCol="0" anchor="t" anchorCtr="0">
            <a:noAutofit/>
          </a:bodyPr>
          <a:lstStyle/>
          <a:p>
            <a:endParaRPr lang="en-US" noProof="0" dirty="0"/>
          </a:p>
        </p:txBody>
      </p:sp>
      <p:sp>
        <p:nvSpPr>
          <p:cNvPr id="3" name="Text Placeholder 2"/>
          <p:cNvSpPr>
            <a:spLocks noGrp="1"/>
          </p:cNvSpPr>
          <p:nvPr>
            <p:ph type="body" idx="1"/>
          </p:nvPr>
        </p:nvSpPr>
        <p:spPr>
          <a:xfrm>
            <a:off x="407987" y="1406427"/>
            <a:ext cx="11376025" cy="5010249"/>
          </a:xfrm>
          <a:prstGeom prst="rect">
            <a:avLst/>
          </a:prstGeom>
        </p:spPr>
        <p:txBody>
          <a:bodyPr vert="horz" lIns="0" tIns="0" rIns="0" bIns="0" rtlCol="0" anchor="t" anchorCtr="0">
            <a:noAutofit/>
          </a:bodyPr>
          <a:lstStyle/>
          <a:p>
            <a:pPr lvl="0"/>
            <a:endParaRPr lang="en-US" noProof="0" dirty="0"/>
          </a:p>
        </p:txBody>
      </p:sp>
      <p:sp>
        <p:nvSpPr>
          <p:cNvPr id="5" name="Footer Placeholder 4"/>
          <p:cNvSpPr>
            <a:spLocks noGrp="1"/>
          </p:cNvSpPr>
          <p:nvPr>
            <p:ph type="ftr" sz="quarter" idx="3"/>
          </p:nvPr>
        </p:nvSpPr>
        <p:spPr>
          <a:xfrm>
            <a:off x="928820" y="6573382"/>
            <a:ext cx="9415652" cy="194989"/>
          </a:xfrm>
          <a:prstGeom prst="rect">
            <a:avLst/>
          </a:prstGeom>
        </p:spPr>
        <p:txBody>
          <a:bodyPr vert="horz" lIns="0" tIns="0" rIns="0" bIns="0" rtlCol="0" anchor="t" anchorCtr="0">
            <a:noAutofit/>
          </a:bodyPr>
          <a:lstStyle>
            <a:lvl1pPr algn="l">
              <a:defRPr sz="900">
                <a:solidFill>
                  <a:schemeClr val="tx1"/>
                </a:solidFill>
              </a:defRPr>
            </a:lvl1pPr>
          </a:lstStyle>
          <a:p>
            <a:r>
              <a:rPr lang="en-GB" noProof="0" smtClean="0"/>
              <a:t>New Accelerator Physics and Technology Trends | Ralph Assmann | IHEP 2021</a:t>
            </a:r>
            <a:endParaRPr lang="en-US" noProof="0" dirty="0"/>
          </a:p>
        </p:txBody>
      </p:sp>
      <p:sp>
        <p:nvSpPr>
          <p:cNvPr id="14" name="Textfeld 13"/>
          <p:cNvSpPr txBox="1"/>
          <p:nvPr/>
        </p:nvSpPr>
        <p:spPr>
          <a:xfrm>
            <a:off x="10848528" y="6554528"/>
            <a:ext cx="935485" cy="186841"/>
          </a:xfrm>
          <a:prstGeom prst="rect">
            <a:avLst/>
          </a:prstGeom>
          <a:noFill/>
        </p:spPr>
        <p:txBody>
          <a:bodyPr wrap="square" lIns="0" tIns="0" rIns="0" bIns="0" rtlCol="0">
            <a:noAutofit/>
          </a:bodyPr>
          <a:lstStyle/>
          <a:p>
            <a:pPr algn="r"/>
            <a:r>
              <a:rPr lang="en-US" sz="900" b="1" noProof="0" dirty="0"/>
              <a:t>Page </a:t>
            </a:r>
            <a:fld id="{0427E4B2-AC28-443E-BE04-5CD55098A90B}" type="slidenum">
              <a:rPr lang="en-US" sz="900" b="1" noProof="0" smtClean="0"/>
              <a:pPr algn="r"/>
              <a:t>‹#›</a:t>
            </a:fld>
            <a:endParaRPr lang="en-US" sz="900" b="1" noProof="0" dirty="0"/>
          </a:p>
        </p:txBody>
      </p:sp>
      <p:pic>
        <p:nvPicPr>
          <p:cNvPr id="7" name="Grafik 6">
            <a:extLst>
              <a:ext uri="{FF2B5EF4-FFF2-40B4-BE49-F238E27FC236}">
                <a16:creationId xmlns="" xmlns:a16="http://schemas.microsoft.com/office/drawing/2014/main" id="{D4CD88DD-DBFC-4A36-8842-5A071EC0CA3A}"/>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97917" y="6584948"/>
            <a:ext cx="419950" cy="126000"/>
          </a:xfrm>
          <a:prstGeom prst="rect">
            <a:avLst/>
          </a:prstGeom>
        </p:spPr>
      </p:pic>
      <p:pic>
        <p:nvPicPr>
          <p:cNvPr id="4" name="Picture 3"/>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10552112" y="6546379"/>
            <a:ext cx="592831" cy="203138"/>
          </a:xfrm>
          <a:prstGeom prst="rect">
            <a:avLst/>
          </a:prstGeom>
        </p:spPr>
      </p:pic>
    </p:spTree>
    <p:extLst>
      <p:ext uri="{BB962C8B-B14F-4D97-AF65-F5344CB8AC3E}">
        <p14:creationId xmlns:p14="http://schemas.microsoft.com/office/powerpoint/2010/main" val="2845299319"/>
      </p:ext>
    </p:extLst>
  </p:cSld>
  <p:clrMap bg1="lt1" tx1="dk1" bg2="lt2" tx2="dk2" accent1="accent1" accent2="accent2" accent3="accent3" accent4="accent4" accent5="accent5" accent6="accent6" hlink="hlink" folHlink="folHlink"/>
  <p:sldLayoutIdLst>
    <p:sldLayoutId id="2147483671" r:id="rId1"/>
    <p:sldLayoutId id="2147483674" r:id="rId2"/>
    <p:sldLayoutId id="2147483675" r:id="rId3"/>
    <p:sldLayoutId id="2147483666" r:id="rId4"/>
  </p:sldLayoutIdLst>
  <p:hf sldNum="0" hdr="0" dt="0"/>
  <p:txStyles>
    <p:titleStyle>
      <a:lvl1pPr algn="l" defTabSz="914400" rtl="0" eaLnBrk="1" latinLnBrk="0" hangingPunct="1">
        <a:lnSpc>
          <a:spcPct val="90000"/>
        </a:lnSpc>
        <a:spcBef>
          <a:spcPct val="0"/>
        </a:spcBef>
        <a:buNone/>
        <a:defRPr sz="3000" b="1" kern="1200">
          <a:solidFill>
            <a:schemeClr val="accent1"/>
          </a:solidFill>
          <a:latin typeface="+mj-lt"/>
          <a:ea typeface="+mj-ea"/>
          <a:cs typeface="+mj-cs"/>
        </a:defRPr>
      </a:lvl1pPr>
    </p:titleStyle>
    <p:bodyStyle>
      <a:lvl1pPr marL="266700" indent="-266700" algn="l" defTabSz="914400" rtl="0" eaLnBrk="1" latinLnBrk="0" hangingPunct="1">
        <a:lnSpc>
          <a:spcPct val="100000"/>
        </a:lnSpc>
        <a:spcBef>
          <a:spcPts val="0"/>
        </a:spcBef>
        <a:spcAft>
          <a:spcPts val="800"/>
        </a:spcAft>
        <a:buFont typeface="Arial" panose="020B0604020202020204" pitchFamily="34" charset="0"/>
        <a:buChar char="•"/>
        <a:tabLst>
          <a:tab pos="266700" algn="l"/>
        </a:tabLst>
        <a:defRPr sz="1600" kern="1200">
          <a:solidFill>
            <a:schemeClr val="tx1"/>
          </a:solidFill>
          <a:latin typeface="+mn-lt"/>
          <a:ea typeface="+mn-ea"/>
          <a:cs typeface="+mn-cs"/>
        </a:defRPr>
      </a:lvl1pPr>
      <a:lvl2pPr marL="542925" indent="-276225" algn="l" defTabSz="914400" rtl="0" eaLnBrk="1" latinLnBrk="0" hangingPunct="1">
        <a:lnSpc>
          <a:spcPct val="100000"/>
        </a:lnSpc>
        <a:spcBef>
          <a:spcPts val="0"/>
        </a:spcBef>
        <a:spcAft>
          <a:spcPts val="800"/>
        </a:spcAft>
        <a:buFont typeface="Arial" panose="020B0604020202020204" pitchFamily="34" charset="0"/>
        <a:buChar char="•"/>
        <a:defRPr sz="1600" kern="1200">
          <a:solidFill>
            <a:schemeClr val="tx1"/>
          </a:solidFill>
          <a:latin typeface="+mn-lt"/>
          <a:ea typeface="+mn-ea"/>
          <a:cs typeface="+mn-cs"/>
        </a:defRPr>
      </a:lvl2pPr>
      <a:lvl3pPr marL="809625" indent="-266700" algn="l" defTabSz="914400" rtl="0" eaLnBrk="1" latinLnBrk="0" hangingPunct="1">
        <a:lnSpc>
          <a:spcPct val="100000"/>
        </a:lnSpc>
        <a:spcBef>
          <a:spcPts val="0"/>
        </a:spcBef>
        <a:spcAft>
          <a:spcPts val="800"/>
        </a:spcAft>
        <a:buFont typeface="Arial" panose="020B0604020202020204" pitchFamily="34" charset="0"/>
        <a:buChar char="•"/>
        <a:defRPr sz="1600" kern="1200">
          <a:solidFill>
            <a:schemeClr val="tx1"/>
          </a:solidFill>
          <a:latin typeface="+mn-lt"/>
          <a:ea typeface="+mn-ea"/>
          <a:cs typeface="+mn-cs"/>
        </a:defRPr>
      </a:lvl3pPr>
      <a:lvl4pPr marL="1076325" indent="-266700" algn="l" defTabSz="914400" rtl="0" eaLnBrk="1" latinLnBrk="0" hangingPunct="1">
        <a:lnSpc>
          <a:spcPct val="100000"/>
        </a:lnSpc>
        <a:spcBef>
          <a:spcPts val="0"/>
        </a:spcBef>
        <a:spcAft>
          <a:spcPts val="800"/>
        </a:spcAft>
        <a:buFont typeface="Arial" panose="020B0604020202020204" pitchFamily="34" charset="0"/>
        <a:buChar char="•"/>
        <a:defRPr sz="1600" kern="1200">
          <a:solidFill>
            <a:schemeClr val="tx1"/>
          </a:solidFill>
          <a:latin typeface="+mn-lt"/>
          <a:ea typeface="+mn-ea"/>
          <a:cs typeface="+mn-cs"/>
        </a:defRPr>
      </a:lvl4pPr>
      <a:lvl5pPr marL="1343025" indent="-266700" algn="l" defTabSz="914400" rtl="0" eaLnBrk="1" latinLnBrk="0" hangingPunct="1">
        <a:lnSpc>
          <a:spcPct val="100000"/>
        </a:lnSpc>
        <a:spcBef>
          <a:spcPts val="0"/>
        </a:spcBef>
        <a:spcAft>
          <a:spcPts val="800"/>
        </a:spcAft>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 xmlns:p15="http://schemas.microsoft.com/office/powerpoint/2012/main">
        <p15:guide id="1" orient="horz" pos="913" userDrawn="1">
          <p15:clr>
            <a:srgbClr val="F26B43"/>
          </p15:clr>
        </p15:guide>
        <p15:guide id="2" pos="3885" userDrawn="1">
          <p15:clr>
            <a:srgbClr val="F26B43"/>
          </p15:clr>
        </p15:guide>
        <p15:guide id="3" pos="3795" userDrawn="1">
          <p15:clr>
            <a:srgbClr val="F26B43"/>
          </p15:clr>
        </p15:guide>
        <p15:guide id="4" pos="7423" userDrawn="1">
          <p15:clr>
            <a:srgbClr val="F26B43"/>
          </p15:clr>
        </p15:guide>
        <p15:guide id="5" pos="257" userDrawn="1">
          <p15:clr>
            <a:srgbClr val="F26B43"/>
          </p15:clr>
        </p15:guide>
        <p15:guide id="6" orient="horz" pos="4042" userDrawn="1">
          <p15:clr>
            <a:srgbClr val="F26B43"/>
          </p15:clr>
        </p15:guide>
        <p15:guide id="7" orient="horz" pos="2432" userDrawn="1">
          <p15:clr>
            <a:srgbClr val="F26B43"/>
          </p15:clr>
        </p15:guide>
        <p15:guide id="8" orient="horz" pos="2523" userDrawn="1">
          <p15:clr>
            <a:srgbClr val="F26B43"/>
          </p15:clr>
        </p15:guide>
        <p15:guide id="9" pos="2593" userDrawn="1">
          <p15:clr>
            <a:srgbClr val="F26B43"/>
          </p15:clr>
        </p15:guide>
        <p15:guide id="10" pos="2683" userDrawn="1">
          <p15:clr>
            <a:srgbClr val="F26B43"/>
          </p15:clr>
        </p15:guide>
        <p15:guide id="11" pos="4997" userDrawn="1">
          <p15:clr>
            <a:srgbClr val="F26B43"/>
          </p15:clr>
        </p15:guide>
        <p15:guide id="12" pos="5087"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49611"/>
            <a:ext cx="11376024" cy="451098"/>
          </a:xfrm>
          <a:prstGeom prst="rect">
            <a:avLst/>
          </a:prstGeom>
        </p:spPr>
        <p:txBody>
          <a:bodyPr vert="horz" lIns="0" tIns="0" rIns="0" bIns="0" rtlCol="0" anchor="t" anchorCtr="0">
            <a:noAutofit/>
          </a:bodyPr>
          <a:lstStyle/>
          <a:p>
            <a:endParaRPr lang="en-US" noProof="0" dirty="0"/>
          </a:p>
        </p:txBody>
      </p:sp>
      <p:sp>
        <p:nvSpPr>
          <p:cNvPr id="3" name="Text Placeholder 2"/>
          <p:cNvSpPr>
            <a:spLocks noGrp="1"/>
          </p:cNvSpPr>
          <p:nvPr>
            <p:ph type="body" idx="1"/>
          </p:nvPr>
        </p:nvSpPr>
        <p:spPr>
          <a:xfrm>
            <a:off x="407987" y="1406427"/>
            <a:ext cx="11376025" cy="5010249"/>
          </a:xfrm>
          <a:prstGeom prst="rect">
            <a:avLst/>
          </a:prstGeom>
        </p:spPr>
        <p:txBody>
          <a:bodyPr vert="horz" lIns="0" tIns="0" rIns="0" bIns="0" rtlCol="0" anchor="t" anchorCtr="0">
            <a:noAutofit/>
          </a:bodyPr>
          <a:lstStyle/>
          <a:p>
            <a:pPr lvl="0"/>
            <a:endParaRPr lang="en-US" noProof="0" dirty="0"/>
          </a:p>
        </p:txBody>
      </p:sp>
      <p:sp>
        <p:nvSpPr>
          <p:cNvPr id="5" name="Footer Placeholder 4"/>
          <p:cNvSpPr>
            <a:spLocks noGrp="1"/>
          </p:cNvSpPr>
          <p:nvPr>
            <p:ph type="ftr" sz="quarter" idx="3"/>
          </p:nvPr>
        </p:nvSpPr>
        <p:spPr>
          <a:xfrm>
            <a:off x="911424" y="6556139"/>
            <a:ext cx="9289032" cy="165431"/>
          </a:xfrm>
          <a:prstGeom prst="rect">
            <a:avLst/>
          </a:prstGeom>
        </p:spPr>
        <p:txBody>
          <a:bodyPr vert="horz" lIns="0" tIns="0" rIns="0" bIns="0" rtlCol="0" anchor="t" anchorCtr="0">
            <a:noAutofit/>
          </a:bodyPr>
          <a:lstStyle>
            <a:lvl1pPr algn="l">
              <a:defRPr sz="900">
                <a:solidFill>
                  <a:schemeClr val="tx1"/>
                </a:solidFill>
              </a:defRPr>
            </a:lvl1pPr>
          </a:lstStyle>
          <a:p>
            <a:r>
              <a:rPr lang="en-GB" noProof="0" smtClean="0"/>
              <a:t>New Accelerator Physics and Technology Trends | Ralph Assmann | IHEP 2021</a:t>
            </a:r>
            <a:endParaRPr lang="en-US" noProof="0" dirty="0"/>
          </a:p>
        </p:txBody>
      </p:sp>
      <p:sp>
        <p:nvSpPr>
          <p:cNvPr id="14" name="Textfeld 13"/>
          <p:cNvSpPr txBox="1"/>
          <p:nvPr/>
        </p:nvSpPr>
        <p:spPr>
          <a:xfrm>
            <a:off x="10848528" y="6545434"/>
            <a:ext cx="935485" cy="186841"/>
          </a:xfrm>
          <a:prstGeom prst="rect">
            <a:avLst/>
          </a:prstGeom>
          <a:noFill/>
        </p:spPr>
        <p:txBody>
          <a:bodyPr wrap="square" lIns="0" tIns="0" rIns="0" bIns="0" rtlCol="0">
            <a:noAutofit/>
          </a:bodyPr>
          <a:lstStyle/>
          <a:p>
            <a:pPr algn="r"/>
            <a:r>
              <a:rPr lang="en-US" sz="900" b="1" noProof="0" dirty="0"/>
              <a:t>Page </a:t>
            </a:r>
            <a:fld id="{0427E4B2-AC28-443E-BE04-5CD55098A90B}" type="slidenum">
              <a:rPr lang="en-US" sz="900" b="1" noProof="0" smtClean="0"/>
              <a:pPr algn="r"/>
              <a:t>‹#›</a:t>
            </a:fld>
            <a:endParaRPr lang="en-US" sz="900" b="1" noProof="0" dirty="0"/>
          </a:p>
        </p:txBody>
      </p:sp>
      <p:pic>
        <p:nvPicPr>
          <p:cNvPr id="7" name="Grafik 6">
            <a:extLst>
              <a:ext uri="{FF2B5EF4-FFF2-40B4-BE49-F238E27FC236}">
                <a16:creationId xmlns="" xmlns:a16="http://schemas.microsoft.com/office/drawing/2014/main" id="{D4CD88DD-DBFC-4A36-8842-5A071EC0CA3A}"/>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97917" y="6575854"/>
            <a:ext cx="419951" cy="126000"/>
          </a:xfrm>
          <a:prstGeom prst="rect">
            <a:avLst/>
          </a:prstGeom>
        </p:spPr>
      </p:pic>
      <p:pic>
        <p:nvPicPr>
          <p:cNvPr id="6" name="Picture 5"/>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10560496" y="6538054"/>
            <a:ext cx="591254" cy="208800"/>
          </a:xfrm>
          <a:prstGeom prst="rect">
            <a:avLst/>
          </a:prstGeom>
        </p:spPr>
      </p:pic>
    </p:spTree>
    <p:extLst>
      <p:ext uri="{BB962C8B-B14F-4D97-AF65-F5344CB8AC3E}">
        <p14:creationId xmlns:p14="http://schemas.microsoft.com/office/powerpoint/2010/main" val="458060754"/>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Lst>
  <p:hf sldNum="0" hdr="0" dt="0"/>
  <p:txStyles>
    <p:titleStyle>
      <a:lvl1pPr algn="l" defTabSz="914400" rtl="0" eaLnBrk="1" latinLnBrk="0" hangingPunct="1">
        <a:lnSpc>
          <a:spcPct val="90000"/>
        </a:lnSpc>
        <a:spcBef>
          <a:spcPct val="0"/>
        </a:spcBef>
        <a:buNone/>
        <a:defRPr sz="3000" b="1" kern="1200">
          <a:solidFill>
            <a:schemeClr val="accent1"/>
          </a:solidFill>
          <a:latin typeface="+mj-lt"/>
          <a:ea typeface="+mj-ea"/>
          <a:cs typeface="+mj-cs"/>
        </a:defRPr>
      </a:lvl1pPr>
    </p:titleStyle>
    <p:bodyStyle>
      <a:lvl1pPr marL="266700" indent="-266700" algn="l" defTabSz="914400" rtl="0" eaLnBrk="1" latinLnBrk="0" hangingPunct="1">
        <a:lnSpc>
          <a:spcPct val="100000"/>
        </a:lnSpc>
        <a:spcBef>
          <a:spcPts val="0"/>
        </a:spcBef>
        <a:spcAft>
          <a:spcPts val="800"/>
        </a:spcAft>
        <a:buFont typeface="Arial" panose="020B0604020202020204" pitchFamily="34" charset="0"/>
        <a:buChar char="•"/>
        <a:tabLst>
          <a:tab pos="266700" algn="l"/>
        </a:tabLst>
        <a:defRPr sz="1600" kern="1200">
          <a:solidFill>
            <a:schemeClr val="tx1"/>
          </a:solidFill>
          <a:latin typeface="+mn-lt"/>
          <a:ea typeface="+mn-ea"/>
          <a:cs typeface="+mn-cs"/>
        </a:defRPr>
      </a:lvl1pPr>
      <a:lvl2pPr marL="542925" indent="-276225" algn="l" defTabSz="914400" rtl="0" eaLnBrk="1" latinLnBrk="0" hangingPunct="1">
        <a:lnSpc>
          <a:spcPct val="100000"/>
        </a:lnSpc>
        <a:spcBef>
          <a:spcPts val="0"/>
        </a:spcBef>
        <a:spcAft>
          <a:spcPts val="800"/>
        </a:spcAft>
        <a:buFont typeface="Arial" panose="020B0604020202020204" pitchFamily="34" charset="0"/>
        <a:buChar char="•"/>
        <a:defRPr sz="1600" kern="1200">
          <a:solidFill>
            <a:schemeClr val="tx1"/>
          </a:solidFill>
          <a:latin typeface="+mn-lt"/>
          <a:ea typeface="+mn-ea"/>
          <a:cs typeface="+mn-cs"/>
        </a:defRPr>
      </a:lvl2pPr>
      <a:lvl3pPr marL="809625" indent="-266700" algn="l" defTabSz="914400" rtl="0" eaLnBrk="1" latinLnBrk="0" hangingPunct="1">
        <a:lnSpc>
          <a:spcPct val="100000"/>
        </a:lnSpc>
        <a:spcBef>
          <a:spcPts val="0"/>
        </a:spcBef>
        <a:spcAft>
          <a:spcPts val="800"/>
        </a:spcAft>
        <a:buFont typeface="Arial" panose="020B0604020202020204" pitchFamily="34" charset="0"/>
        <a:buChar char="•"/>
        <a:defRPr sz="1600" kern="1200">
          <a:solidFill>
            <a:schemeClr val="tx1"/>
          </a:solidFill>
          <a:latin typeface="+mn-lt"/>
          <a:ea typeface="+mn-ea"/>
          <a:cs typeface="+mn-cs"/>
        </a:defRPr>
      </a:lvl3pPr>
      <a:lvl4pPr marL="1076325" indent="-266700" algn="l" defTabSz="914400" rtl="0" eaLnBrk="1" latinLnBrk="0" hangingPunct="1">
        <a:lnSpc>
          <a:spcPct val="100000"/>
        </a:lnSpc>
        <a:spcBef>
          <a:spcPts val="0"/>
        </a:spcBef>
        <a:spcAft>
          <a:spcPts val="800"/>
        </a:spcAft>
        <a:buFont typeface="Arial" panose="020B0604020202020204" pitchFamily="34" charset="0"/>
        <a:buChar char="•"/>
        <a:defRPr sz="1600" kern="1200">
          <a:solidFill>
            <a:schemeClr val="tx1"/>
          </a:solidFill>
          <a:latin typeface="+mn-lt"/>
          <a:ea typeface="+mn-ea"/>
          <a:cs typeface="+mn-cs"/>
        </a:defRPr>
      </a:lvl4pPr>
      <a:lvl5pPr marL="1343025" indent="-266700" algn="l" defTabSz="914400" rtl="0" eaLnBrk="1" latinLnBrk="0" hangingPunct="1">
        <a:lnSpc>
          <a:spcPct val="100000"/>
        </a:lnSpc>
        <a:spcBef>
          <a:spcPts val="0"/>
        </a:spcBef>
        <a:spcAft>
          <a:spcPts val="800"/>
        </a:spcAft>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 xmlns:p15="http://schemas.microsoft.com/office/powerpoint/2012/main">
        <p15:guide id="1" orient="horz" pos="913" userDrawn="1">
          <p15:clr>
            <a:srgbClr val="F26B43"/>
          </p15:clr>
        </p15:guide>
        <p15:guide id="2" pos="3885" userDrawn="1">
          <p15:clr>
            <a:srgbClr val="F26B43"/>
          </p15:clr>
        </p15:guide>
        <p15:guide id="3" pos="3795" userDrawn="1">
          <p15:clr>
            <a:srgbClr val="F26B43"/>
          </p15:clr>
        </p15:guide>
        <p15:guide id="4" pos="7423" userDrawn="1">
          <p15:clr>
            <a:srgbClr val="F26B43"/>
          </p15:clr>
        </p15:guide>
        <p15:guide id="5" pos="257" userDrawn="1">
          <p15:clr>
            <a:srgbClr val="F26B43"/>
          </p15:clr>
        </p15:guide>
        <p15:guide id="6" orient="horz" pos="4042" userDrawn="1">
          <p15:clr>
            <a:srgbClr val="F26B43"/>
          </p15:clr>
        </p15:guide>
        <p15:guide id="7" orient="horz" pos="2432" userDrawn="1">
          <p15:clr>
            <a:srgbClr val="F26B43"/>
          </p15:clr>
        </p15:guide>
        <p15:guide id="8" orient="horz" pos="2523" userDrawn="1">
          <p15:clr>
            <a:srgbClr val="F26B43"/>
          </p15:clr>
        </p15:guide>
        <p15:guide id="9" pos="2593" userDrawn="1">
          <p15:clr>
            <a:srgbClr val="F26B43"/>
          </p15:clr>
        </p15:guide>
        <p15:guide id="10" pos="2683" userDrawn="1">
          <p15:clr>
            <a:srgbClr val="F26B43"/>
          </p15:clr>
        </p15:guide>
        <p15:guide id="11" pos="4997" userDrawn="1">
          <p15:clr>
            <a:srgbClr val="F26B43"/>
          </p15:clr>
        </p15:guide>
        <p15:guide id="12" pos="5087"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8.jpeg"/><Relationship Id="rId4" Type="http://schemas.openxmlformats.org/officeDocument/2006/relationships/image" Target="../media/image9.jpeg"/><Relationship Id="rId5" Type="http://schemas.openxmlformats.org/officeDocument/2006/relationships/image" Target="../media/image10.jpeg"/><Relationship Id="rId1" Type="http://schemas.openxmlformats.org/officeDocument/2006/relationships/slideLayout" Target="../slideLayouts/slideLayout1.xml"/><Relationship Id="rId2" Type="http://schemas.openxmlformats.org/officeDocument/2006/relationships/image" Target="../media/image7.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0.png"/><Relationship Id="rId3" Type="http://schemas.openxmlformats.org/officeDocument/2006/relationships/image" Target="../media/image3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2.png"/><Relationship Id="rId3" Type="http://schemas.openxmlformats.org/officeDocument/2006/relationships/hyperlink" Target="https://arxiv.org/pdf/2012.00529.pdf"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3.png"/><Relationship Id="rId3" Type="http://schemas.openxmlformats.org/officeDocument/2006/relationships/hyperlink" Target="https://indico.cern.ch/event/982987/" TargetMode="Externa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8.bin"/><Relationship Id="rId4" Type="http://schemas.openxmlformats.org/officeDocument/2006/relationships/image" Target="../media/image34.emf"/><Relationship Id="rId5" Type="http://schemas.openxmlformats.org/officeDocument/2006/relationships/oleObject" Target="../embeddings/oleObject9.bin"/><Relationship Id="rId6" Type="http://schemas.openxmlformats.org/officeDocument/2006/relationships/image" Target="../media/image21.emf"/><Relationship Id="rId7" Type="http://schemas.openxmlformats.org/officeDocument/2006/relationships/oleObject" Target="../embeddings/oleObject10.bin"/><Relationship Id="rId8" Type="http://schemas.openxmlformats.org/officeDocument/2006/relationships/image" Target="../media/image26.emf"/><Relationship Id="rId1" Type="http://schemas.openxmlformats.org/officeDocument/2006/relationships/vmlDrawing" Target="../drawings/vmlDrawing4.vml"/><Relationship Id="rId2"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5.png"/></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11.bin"/><Relationship Id="rId4" Type="http://schemas.openxmlformats.org/officeDocument/2006/relationships/image" Target="../media/image34.emf"/><Relationship Id="rId5" Type="http://schemas.openxmlformats.org/officeDocument/2006/relationships/oleObject" Target="../embeddings/oleObject12.bin"/><Relationship Id="rId6" Type="http://schemas.openxmlformats.org/officeDocument/2006/relationships/image" Target="../media/image21.emf"/><Relationship Id="rId7" Type="http://schemas.openxmlformats.org/officeDocument/2006/relationships/oleObject" Target="../embeddings/oleObject13.bin"/><Relationship Id="rId8" Type="http://schemas.openxmlformats.org/officeDocument/2006/relationships/image" Target="../media/image26.emf"/><Relationship Id="rId1" Type="http://schemas.openxmlformats.org/officeDocument/2006/relationships/vmlDrawing" Target="../drawings/vmlDrawing5.vml"/><Relationship Id="rId2"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6.jpeg"/><Relationship Id="rId3" Type="http://schemas.openxmlformats.org/officeDocument/2006/relationships/image" Target="../media/image37.png"/></Relationships>
</file>

<file path=ppt/slides/_rels/slide17.xml.rels><?xml version="1.0" encoding="UTF-8" standalone="yes"?>
<Relationships xmlns="http://schemas.openxmlformats.org/package/2006/relationships"><Relationship Id="rId3" Type="http://schemas.openxmlformats.org/officeDocument/2006/relationships/image" Target="../media/image39.png"/><Relationship Id="rId4" Type="http://schemas.openxmlformats.org/officeDocument/2006/relationships/image" Target="../media/image40.png"/><Relationship Id="rId1" Type="http://schemas.openxmlformats.org/officeDocument/2006/relationships/slideLayout" Target="../slideLayouts/slideLayout2.xml"/><Relationship Id="rId2" Type="http://schemas.openxmlformats.org/officeDocument/2006/relationships/image" Target="../media/image38.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7.png"/><Relationship Id="rId3" Type="http://schemas.openxmlformats.org/officeDocument/2006/relationships/image" Target="../media/image4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3.png"/><Relationship Id="rId3" Type="http://schemas.openxmlformats.org/officeDocument/2006/relationships/image" Target="../media/image44.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5.png"/><Relationship Id="rId3" Type="http://schemas.openxmlformats.org/officeDocument/2006/relationships/image" Target="../media/image46.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7.png"/><Relationship Id="rId3" Type="http://schemas.openxmlformats.org/officeDocument/2006/relationships/image" Target="../media/image48.png"/></Relationships>
</file>

<file path=ppt/slides/_rels/slide23.xml.rels><?xml version="1.0" encoding="UTF-8" standalone="yes"?>
<Relationships xmlns="http://schemas.openxmlformats.org/package/2006/relationships"><Relationship Id="rId3" Type="http://schemas.openxmlformats.org/officeDocument/2006/relationships/image" Target="../media/image50.jpeg"/><Relationship Id="rId4" Type="http://schemas.openxmlformats.org/officeDocument/2006/relationships/image" Target="../media/image51.png"/><Relationship Id="rId5" Type="http://schemas.openxmlformats.org/officeDocument/2006/relationships/image" Target="../media/image52.png"/><Relationship Id="rId6" Type="http://schemas.openxmlformats.org/officeDocument/2006/relationships/image" Target="../media/image53.png"/><Relationship Id="rId7" Type="http://schemas.openxmlformats.org/officeDocument/2006/relationships/image" Target="../media/image54.png"/><Relationship Id="rId1" Type="http://schemas.openxmlformats.org/officeDocument/2006/relationships/slideLayout" Target="../slideLayouts/slideLayout2.xml"/><Relationship Id="rId2" Type="http://schemas.openxmlformats.org/officeDocument/2006/relationships/image" Target="../media/image49.png"/></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8" Type="http://schemas.openxmlformats.org/officeDocument/2006/relationships/image" Target="../media/image56.jpeg"/><Relationship Id="rId9" Type="http://schemas.openxmlformats.org/officeDocument/2006/relationships/image" Target="../media/image57.png"/><Relationship Id="rId10" Type="http://schemas.openxmlformats.org/officeDocument/2006/relationships/image" Target="../media/image58.png"/><Relationship Id="rId11" Type="http://schemas.openxmlformats.org/officeDocument/2006/relationships/image" Target="../media/image59.jpeg"/><Relationship Id="rId1" Type="http://schemas.openxmlformats.org/officeDocument/2006/relationships/slideLayout" Target="../slideLayouts/slideLayout2.xml"/><Relationship Id="rId2" Type="http://schemas.openxmlformats.org/officeDocument/2006/relationships/image" Target="../media/image55.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12.wmf"/><Relationship Id="rId5" Type="http://schemas.openxmlformats.org/officeDocument/2006/relationships/oleObject" Target="../embeddings/oleObject2.bin"/><Relationship Id="rId6" Type="http://schemas.openxmlformats.org/officeDocument/2006/relationships/image" Target="../media/image13.emf"/><Relationship Id="rId7" Type="http://schemas.openxmlformats.org/officeDocument/2006/relationships/image" Target="../media/image14.jpeg"/><Relationship Id="rId8" Type="http://schemas.openxmlformats.org/officeDocument/2006/relationships/image" Target="../media/image15.png"/><Relationship Id="rId9" Type="http://schemas.openxmlformats.org/officeDocument/2006/relationships/image" Target="../media/image16.png"/><Relationship Id="rId10" Type="http://schemas.openxmlformats.org/officeDocument/2006/relationships/image" Target="../media/image17.jpeg"/><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jpeg"/><Relationship Id="rId3" Type="http://schemas.openxmlformats.org/officeDocument/2006/relationships/image" Target="../media/image19.jpeg"/></Relationships>
</file>

<file path=ppt/slides/_rels/slide5.xml.rels><?xml version="1.0" encoding="UTF-8" standalone="yes"?>
<Relationships xmlns="http://schemas.openxmlformats.org/package/2006/relationships"><Relationship Id="rId3" Type="http://schemas.openxmlformats.org/officeDocument/2006/relationships/image" Target="../media/image22.jpeg"/><Relationship Id="rId4" Type="http://schemas.openxmlformats.org/officeDocument/2006/relationships/image" Target="../media/image23.gif"/><Relationship Id="rId5" Type="http://schemas.openxmlformats.org/officeDocument/2006/relationships/image" Target="../media/image24.png"/><Relationship Id="rId6" Type="http://schemas.openxmlformats.org/officeDocument/2006/relationships/oleObject" Target="../embeddings/oleObject3.bin"/><Relationship Id="rId7" Type="http://schemas.openxmlformats.org/officeDocument/2006/relationships/image" Target="../media/image20.emf"/><Relationship Id="rId8" Type="http://schemas.openxmlformats.org/officeDocument/2006/relationships/image" Target="../media/image25.emf"/><Relationship Id="rId9" Type="http://schemas.openxmlformats.org/officeDocument/2006/relationships/oleObject" Target="../embeddings/oleObject4.bin"/><Relationship Id="rId10" Type="http://schemas.openxmlformats.org/officeDocument/2006/relationships/image" Target="../media/image21.emf"/><Relationship Id="rId1" Type="http://schemas.openxmlformats.org/officeDocument/2006/relationships/vmlDrawing" Target="../drawings/vmlDrawing2.vml"/><Relationship Id="rId2"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5.bin"/><Relationship Id="rId4" Type="http://schemas.openxmlformats.org/officeDocument/2006/relationships/image" Target="../media/image13.emf"/><Relationship Id="rId5" Type="http://schemas.openxmlformats.org/officeDocument/2006/relationships/oleObject" Target="../embeddings/oleObject6.bin"/><Relationship Id="rId6" Type="http://schemas.openxmlformats.org/officeDocument/2006/relationships/image" Target="../media/image21.emf"/><Relationship Id="rId7" Type="http://schemas.openxmlformats.org/officeDocument/2006/relationships/oleObject" Target="../embeddings/oleObject7.bin"/><Relationship Id="rId8" Type="http://schemas.openxmlformats.org/officeDocument/2006/relationships/image" Target="../media/image26.emf"/><Relationship Id="rId1" Type="http://schemas.openxmlformats.org/officeDocument/2006/relationships/vmlDrawing" Target="../drawings/vmlDrawing3.vml"/><Relationship Id="rId2"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8.png"/><Relationship Id="rId3" Type="http://schemas.openxmlformats.org/officeDocument/2006/relationships/image" Target="../media/image2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0" y="0"/>
            <a:ext cx="12192000" cy="3429000"/>
          </a:xfrm>
          <a:prstGeom prst="rect">
            <a:avLst/>
          </a:prstGeom>
          <a:solidFill>
            <a:schemeClr val="tx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err="1">
              <a:solidFill>
                <a:schemeClr val="tx1"/>
              </a:solidFill>
            </a:endParaRPr>
          </a:p>
        </p:txBody>
      </p:sp>
      <p:pic>
        <p:nvPicPr>
          <p:cNvPr id="16" name="Picture 3" descr="C:\sflash\presentations\2017_04_FELseminar_EEHG\img\camera_blur.png"/>
          <p:cNvPicPr>
            <a:picLocks noChangeAspect="1" noChangeArrowheads="1"/>
          </p:cNvPicPr>
          <p:nvPr/>
        </p:nvPicPr>
        <p:blipFill rotWithShape="1">
          <a:blip r:embed="rId2">
            <a:alphaModFix amt="60000"/>
            <a:extLst>
              <a:ext uri="{28A0092B-C50C-407E-A947-70E740481C1C}">
                <a14:useLocalDpi xmlns:a14="http://schemas.microsoft.com/office/drawing/2010/main" val="0"/>
              </a:ext>
            </a:extLst>
          </a:blip>
          <a:srcRect l="172" t="27352" r="12392" b="15303"/>
          <a:stretch/>
        </p:blipFill>
        <p:spPr bwMode="auto">
          <a:xfrm>
            <a:off x="0" y="0"/>
            <a:ext cx="12192000" cy="34290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ctrTitle"/>
          </p:nvPr>
        </p:nvSpPr>
        <p:spPr>
          <a:xfrm>
            <a:off x="407989" y="241196"/>
            <a:ext cx="6324964" cy="1099777"/>
          </a:xfrm>
        </p:spPr>
        <p:txBody>
          <a:bodyPr/>
          <a:lstStyle/>
          <a:p>
            <a:r>
              <a:rPr lang="en-US" sz="4800" dirty="0"/>
              <a:t>New Accelerator Physics and Technology </a:t>
            </a:r>
            <a:r>
              <a:rPr lang="en-US" sz="4800" dirty="0" smtClean="0"/>
              <a:t>Trends</a:t>
            </a:r>
            <a:endParaRPr lang="en-US" sz="4800" dirty="0"/>
          </a:p>
        </p:txBody>
      </p:sp>
      <p:sp>
        <p:nvSpPr>
          <p:cNvPr id="4" name="Textplatzhalter 3"/>
          <p:cNvSpPr>
            <a:spLocks noGrp="1"/>
          </p:cNvSpPr>
          <p:nvPr>
            <p:ph type="body" sz="quarter" idx="10"/>
          </p:nvPr>
        </p:nvSpPr>
        <p:spPr>
          <a:xfrm>
            <a:off x="515379" y="5013176"/>
            <a:ext cx="11369548" cy="700373"/>
          </a:xfrm>
        </p:spPr>
        <p:txBody>
          <a:bodyPr/>
          <a:lstStyle/>
          <a:p>
            <a:r>
              <a:rPr lang="en-US" sz="1600" b="1" dirty="0"/>
              <a:t>Ralph W. </a:t>
            </a:r>
            <a:r>
              <a:rPr lang="en-US" sz="1600" b="1" dirty="0" err="1"/>
              <a:t>Aßmann</a:t>
            </a:r>
            <a:r>
              <a:rPr lang="en-US" sz="1600" b="1" dirty="0"/>
              <a:t>, DESY</a:t>
            </a:r>
          </a:p>
        </p:txBody>
      </p:sp>
      <p:sp>
        <p:nvSpPr>
          <p:cNvPr id="8" name="Subtitle 2"/>
          <p:cNvSpPr>
            <a:spLocks noGrp="1"/>
          </p:cNvSpPr>
          <p:nvPr>
            <p:ph type="subTitle" idx="1"/>
          </p:nvPr>
        </p:nvSpPr>
        <p:spPr>
          <a:xfrm>
            <a:off x="407986" y="3573016"/>
            <a:ext cx="11376025" cy="1296144"/>
          </a:xfrm>
        </p:spPr>
        <p:txBody>
          <a:bodyPr/>
          <a:lstStyle>
            <a:lvl1pPr marL="0" indent="0" algn="l">
              <a:buNone/>
              <a:defRPr sz="1800" b="1">
                <a:solidFill>
                  <a:schemeClr val="accent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smtClean="0"/>
              <a:t>IHEP 2021</a:t>
            </a:r>
            <a:endParaRPr lang="en-GB" dirty="0"/>
          </a:p>
          <a:p>
            <a:r>
              <a:rPr lang="en-GB" sz="1600" b="0" dirty="0" smtClean="0"/>
              <a:t>Virtual, </a:t>
            </a:r>
            <a:r>
              <a:rPr lang="en-GB" sz="1600" b="0" dirty="0" err="1" smtClean="0"/>
              <a:t>Hongkong</a:t>
            </a:r>
            <a:r>
              <a:rPr lang="en-GB" sz="1600" b="0" dirty="0" smtClean="0"/>
              <a:t>, China</a:t>
            </a:r>
            <a:endParaRPr lang="en-GB" sz="1600" b="0" dirty="0"/>
          </a:p>
          <a:p>
            <a:r>
              <a:rPr lang="de-DE" sz="1600" b="0" dirty="0" smtClean="0"/>
              <a:t>20</a:t>
            </a:r>
            <a:r>
              <a:rPr lang="de-DE" sz="1600" b="0" dirty="0" smtClean="0"/>
              <a:t> </a:t>
            </a:r>
            <a:r>
              <a:rPr lang="de-DE" sz="1600" b="0" dirty="0" err="1" smtClean="0"/>
              <a:t>Jan</a:t>
            </a:r>
            <a:r>
              <a:rPr lang="de-DE" sz="1600" b="0" dirty="0" err="1" smtClean="0"/>
              <a:t>uary</a:t>
            </a:r>
            <a:r>
              <a:rPr lang="x-none" sz="1600" b="0" dirty="0" smtClean="0"/>
              <a:t> </a:t>
            </a:r>
            <a:r>
              <a:rPr lang="en-GB" sz="1600" b="0" dirty="0" smtClean="0"/>
              <a:t>2020</a:t>
            </a:r>
            <a:endParaRPr lang="en-GB" sz="1600" b="0" dirty="0"/>
          </a:p>
        </p:txBody>
      </p:sp>
      <p:sp>
        <p:nvSpPr>
          <p:cNvPr id="6" name="Untertitel 2"/>
          <p:cNvSpPr txBox="1">
            <a:spLocks/>
          </p:cNvSpPr>
          <p:nvPr/>
        </p:nvSpPr>
        <p:spPr>
          <a:xfrm>
            <a:off x="407987" y="2872909"/>
            <a:ext cx="11376025" cy="405652"/>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spcAft>
                <a:spcPts val="800"/>
              </a:spcAft>
              <a:buFont typeface="Arial" panose="020B0604020202020204" pitchFamily="34" charset="0"/>
              <a:buNone/>
              <a:tabLst>
                <a:tab pos="266700" algn="l"/>
              </a:tabLst>
              <a:defRPr sz="1800" b="1" kern="1200">
                <a:solidFill>
                  <a:schemeClr val="accent2"/>
                </a:solidFill>
                <a:latin typeface="+mn-lt"/>
                <a:ea typeface="+mn-ea"/>
                <a:cs typeface="+mn-cs"/>
              </a:defRPr>
            </a:lvl1pPr>
            <a:lvl2pPr marL="457200" indent="0" algn="ctr" defTabSz="914400" rtl="0" eaLnBrk="1" latinLnBrk="0" hangingPunct="1">
              <a:lnSpc>
                <a:spcPct val="100000"/>
              </a:lnSpc>
              <a:spcBef>
                <a:spcPts val="0"/>
              </a:spcBef>
              <a:spcAft>
                <a:spcPts val="800"/>
              </a:spcAft>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100000"/>
              </a:lnSpc>
              <a:spcBef>
                <a:spcPts val="0"/>
              </a:spcBef>
              <a:spcAft>
                <a:spcPts val="800"/>
              </a:spcAft>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de-DE" sz="2000" dirty="0" smtClean="0"/>
              <a:t>An 18 Minute </a:t>
            </a:r>
            <a:r>
              <a:rPr lang="de-DE" sz="2000" dirty="0" err="1" smtClean="0"/>
              <a:t>Glimpse</a:t>
            </a:r>
            <a:r>
              <a:rPr lang="de-DE" sz="2000" dirty="0" smtClean="0"/>
              <a:t> </a:t>
            </a:r>
            <a:r>
              <a:rPr lang="de-DE" sz="2000" dirty="0" err="1" smtClean="0"/>
              <a:t>at</a:t>
            </a:r>
            <a:r>
              <a:rPr lang="de-DE" sz="2000" dirty="0" smtClean="0"/>
              <a:t> a </a:t>
            </a:r>
            <a:r>
              <a:rPr lang="de-DE" sz="2000" dirty="0" err="1" smtClean="0"/>
              <a:t>Very</a:t>
            </a:r>
            <a:r>
              <a:rPr lang="de-DE" sz="2000" dirty="0" smtClean="0"/>
              <a:t> Rich Topic</a:t>
            </a:r>
            <a:endParaRPr lang="en-US" sz="2000" dirty="0"/>
          </a:p>
        </p:txBody>
      </p:sp>
      <p:pic>
        <p:nvPicPr>
          <p:cNvPr id="20" name="Picture 19" descr="2014-10-09_Plasma-Beschleuniger_HME-0014.jp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9444371" y="260648"/>
            <a:ext cx="2484277" cy="1656184"/>
          </a:xfrm>
          <a:prstGeom prst="rect">
            <a:avLst/>
          </a:prstGeom>
        </p:spPr>
      </p:pic>
      <p:pic>
        <p:nvPicPr>
          <p:cNvPr id="13"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36060" y="258108"/>
            <a:ext cx="2664296" cy="1658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pic>
        <p:nvPicPr>
          <p:cNvPr id="14" name="Picture 13" descr="DESY-Laser_0011.jpeg"/>
          <p:cNvPicPr>
            <a:picLocks noChangeAspect="1"/>
          </p:cNvPicPr>
          <p:nvPr/>
        </p:nvPicPr>
        <p:blipFill rotWithShape="1">
          <a:blip r:embed="rId5">
            <a:extLst>
              <a:ext uri="{28A0092B-C50C-407E-A947-70E740481C1C}">
                <a14:useLocalDpi xmlns:a14="http://schemas.microsoft.com/office/drawing/2010/main"/>
              </a:ext>
            </a:extLst>
          </a:blip>
          <a:srcRect t="9224" b="57576"/>
          <a:stretch/>
        </p:blipFill>
        <p:spPr>
          <a:xfrm>
            <a:off x="6636058" y="2041837"/>
            <a:ext cx="5292589" cy="1171139"/>
          </a:xfrm>
          <a:prstGeom prst="rect">
            <a:avLst/>
          </a:prstGeom>
        </p:spPr>
      </p:pic>
    </p:spTree>
    <p:extLst>
      <p:ext uri="{BB962C8B-B14F-4D97-AF65-F5344CB8AC3E}">
        <p14:creationId xmlns:p14="http://schemas.microsoft.com/office/powerpoint/2010/main" val="4119144394"/>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Trend: Machine Learning and Artificial Intelligence</a:t>
            </a:r>
            <a:endParaRPr lang="en-US" dirty="0"/>
          </a:p>
        </p:txBody>
      </p:sp>
      <p:sp>
        <p:nvSpPr>
          <p:cNvPr id="3" name="Footer Placeholder 2"/>
          <p:cNvSpPr>
            <a:spLocks noGrp="1"/>
          </p:cNvSpPr>
          <p:nvPr>
            <p:ph type="ftr" sz="quarter" idx="11"/>
          </p:nvPr>
        </p:nvSpPr>
        <p:spPr/>
        <p:txBody>
          <a:bodyPr/>
          <a:lstStyle/>
          <a:p>
            <a:r>
              <a:rPr lang="en-GB" noProof="0" smtClean="0"/>
              <a:t>New Accelerator Physics and Technology Trends | Ralph Assmann | IHEP 2021</a:t>
            </a:r>
            <a:endParaRPr lang="en-US" noProof="0" dirty="0"/>
          </a:p>
        </p:txBody>
      </p:sp>
      <p:sp>
        <p:nvSpPr>
          <p:cNvPr id="4" name="Text Placeholder 3"/>
          <p:cNvSpPr>
            <a:spLocks noGrp="1"/>
          </p:cNvSpPr>
          <p:nvPr>
            <p:ph type="body" sz="quarter" idx="13"/>
          </p:nvPr>
        </p:nvSpPr>
        <p:spPr/>
        <p:txBody>
          <a:bodyPr/>
          <a:lstStyle/>
          <a:p>
            <a:r>
              <a:rPr lang="de-DE" dirty="0" err="1" smtClean="0"/>
              <a:t>Reduce</a:t>
            </a:r>
            <a:r>
              <a:rPr lang="de-DE" dirty="0" smtClean="0"/>
              <a:t> </a:t>
            </a:r>
            <a:r>
              <a:rPr lang="de-DE" dirty="0" err="1" smtClean="0"/>
              <a:t>energy</a:t>
            </a:r>
            <a:r>
              <a:rPr lang="de-DE" dirty="0" smtClean="0"/>
              <a:t> </a:t>
            </a:r>
            <a:r>
              <a:rPr lang="de-DE" dirty="0" err="1" smtClean="0"/>
              <a:t>consumption</a:t>
            </a:r>
            <a:endParaRPr lang="en-US" dirty="0"/>
          </a:p>
        </p:txBody>
      </p:sp>
      <p:sp>
        <p:nvSpPr>
          <p:cNvPr id="5" name="TextBox 4"/>
          <p:cNvSpPr txBox="1"/>
          <p:nvPr/>
        </p:nvSpPr>
        <p:spPr>
          <a:xfrm>
            <a:off x="321343" y="1162767"/>
            <a:ext cx="6671746" cy="2708434"/>
          </a:xfrm>
          <a:prstGeom prst="rect">
            <a:avLst/>
          </a:prstGeom>
          <a:noFill/>
        </p:spPr>
        <p:txBody>
          <a:bodyPr wrap="square" rtlCol="0">
            <a:spAutoFit/>
          </a:bodyPr>
          <a:lstStyle/>
          <a:p>
            <a:pPr>
              <a:spcAft>
                <a:spcPts val="600"/>
              </a:spcAft>
            </a:pPr>
            <a:r>
              <a:rPr lang="en-US" sz="2000" b="1" dirty="0"/>
              <a:t>M</a:t>
            </a:r>
            <a:r>
              <a:rPr lang="en-US" sz="2000" b="1" dirty="0" smtClean="0"/>
              <a:t>achine </a:t>
            </a:r>
            <a:r>
              <a:rPr lang="en-US" sz="2000" b="1" dirty="0"/>
              <a:t>learning </a:t>
            </a:r>
            <a:r>
              <a:rPr lang="en-US" sz="2000" dirty="0"/>
              <a:t>(SLAC, PSI, CERN), </a:t>
            </a:r>
            <a:r>
              <a:rPr lang="en-US" sz="2000" b="1" dirty="0"/>
              <a:t>automated commissioning </a:t>
            </a:r>
            <a:r>
              <a:rPr lang="en-US" sz="2000" dirty="0"/>
              <a:t>(ANL), and </a:t>
            </a:r>
            <a:r>
              <a:rPr lang="en-US" sz="2000" b="1" dirty="0"/>
              <a:t>autonomous accelerators </a:t>
            </a:r>
            <a:r>
              <a:rPr lang="en-US" sz="2000" dirty="0"/>
              <a:t>(DESY</a:t>
            </a:r>
            <a:r>
              <a:rPr lang="en-US" sz="2000" dirty="0" smtClean="0"/>
              <a:t>):</a:t>
            </a:r>
          </a:p>
          <a:p>
            <a:pPr marL="342900" indent="-342900">
              <a:spcAft>
                <a:spcPts val="600"/>
              </a:spcAft>
              <a:buFont typeface="Arial"/>
              <a:buChar char="•"/>
            </a:pPr>
            <a:r>
              <a:rPr lang="en-US" sz="2000" dirty="0" smtClean="0"/>
              <a:t>At DESY in the SINBAD/ARES accelerator a team from DESY &amp; KIT is testing methods towards an autonomous accelerator</a:t>
            </a:r>
          </a:p>
          <a:p>
            <a:pPr marL="342900" indent="-342900">
              <a:spcAft>
                <a:spcPts val="600"/>
              </a:spcAft>
              <a:buFont typeface="Arial"/>
              <a:buChar char="•"/>
            </a:pPr>
            <a:r>
              <a:rPr lang="en-US" sz="2000" dirty="0" smtClean="0"/>
              <a:t>Exploits highly non-linear regime of ARES with limited number of degrees of freedom</a:t>
            </a:r>
          </a:p>
        </p:txBody>
      </p:sp>
      <p:pic>
        <p:nvPicPr>
          <p:cNvPr id="7" name="Picture 6" descr="Screenshot 2021-01-19 at 23.45.08.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73883" y="933270"/>
            <a:ext cx="4288652" cy="5476441"/>
          </a:xfrm>
          <a:prstGeom prst="rect">
            <a:avLst/>
          </a:prstGeom>
          <a:ln>
            <a:noFill/>
          </a:ln>
          <a:effectLst>
            <a:outerShdw blurRad="292100" dist="139700" dir="2700000" algn="tl" rotWithShape="0">
              <a:srgbClr val="333333">
                <a:alpha val="65000"/>
              </a:srgbClr>
            </a:outerShdw>
          </a:effectLst>
        </p:spPr>
      </p:pic>
      <p:sp>
        <p:nvSpPr>
          <p:cNvPr id="8" name="Rectangle 7"/>
          <p:cNvSpPr/>
          <p:nvPr/>
        </p:nvSpPr>
        <p:spPr>
          <a:xfrm>
            <a:off x="9015844" y="1009767"/>
            <a:ext cx="2675010" cy="369332"/>
          </a:xfrm>
          <a:prstGeom prst="rect">
            <a:avLst/>
          </a:prstGeom>
        </p:spPr>
        <p:txBody>
          <a:bodyPr wrap="square">
            <a:spAutoFit/>
          </a:bodyPr>
          <a:lstStyle/>
          <a:p>
            <a:r>
              <a:rPr lang="en-US" dirty="0"/>
              <a:t>https://</a:t>
            </a:r>
            <a:r>
              <a:rPr lang="en-US" dirty="0" err="1"/>
              <a:t>scitechdaily.com</a:t>
            </a:r>
            <a:r>
              <a:rPr lang="en-US" dirty="0" smtClean="0"/>
              <a:t>/</a:t>
            </a:r>
            <a:endParaRPr lang="en-US" dirty="0"/>
          </a:p>
        </p:txBody>
      </p:sp>
      <p:pic>
        <p:nvPicPr>
          <p:cNvPr id="9" name="Picture 8" descr="Screenshot 2021-01-19 at 23.48.10.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0096" y="4070598"/>
            <a:ext cx="6651317" cy="2144461"/>
          </a:xfrm>
          <a:prstGeom prst="rect">
            <a:avLst/>
          </a:prstGeom>
        </p:spPr>
      </p:pic>
    </p:spTree>
    <p:extLst>
      <p:ext uri="{BB962C8B-B14F-4D97-AF65-F5344CB8AC3E}">
        <p14:creationId xmlns:p14="http://schemas.microsoft.com/office/powerpoint/2010/main" val="3206762073"/>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Trend: Accelerators and Gravity</a:t>
            </a:r>
            <a:endParaRPr lang="en-US" dirty="0"/>
          </a:p>
        </p:txBody>
      </p:sp>
      <p:sp>
        <p:nvSpPr>
          <p:cNvPr id="3" name="Footer Placeholder 2"/>
          <p:cNvSpPr>
            <a:spLocks noGrp="1"/>
          </p:cNvSpPr>
          <p:nvPr>
            <p:ph type="ftr" sz="quarter" idx="11"/>
          </p:nvPr>
        </p:nvSpPr>
        <p:spPr/>
        <p:txBody>
          <a:bodyPr/>
          <a:lstStyle/>
          <a:p>
            <a:r>
              <a:rPr lang="en-GB" noProof="0" smtClean="0"/>
              <a:t>New Accelerator Physics and Technology Trends | Ralph Assmann | IHEP 2021</a:t>
            </a:r>
            <a:endParaRPr lang="en-US" noProof="0" dirty="0"/>
          </a:p>
        </p:txBody>
      </p:sp>
      <p:sp>
        <p:nvSpPr>
          <p:cNvPr id="4" name="Text Placeholder 3"/>
          <p:cNvSpPr>
            <a:spLocks noGrp="1"/>
          </p:cNvSpPr>
          <p:nvPr>
            <p:ph type="body" sz="quarter" idx="13"/>
          </p:nvPr>
        </p:nvSpPr>
        <p:spPr/>
        <p:txBody>
          <a:bodyPr/>
          <a:lstStyle/>
          <a:p>
            <a:r>
              <a:rPr lang="de-DE" dirty="0" smtClean="0"/>
              <a:t>New </a:t>
            </a:r>
            <a:r>
              <a:rPr lang="de-DE" dirty="0" err="1" smtClean="0"/>
              <a:t>territory</a:t>
            </a:r>
            <a:r>
              <a:rPr lang="de-DE" dirty="0" smtClean="0"/>
              <a:t> </a:t>
            </a:r>
            <a:r>
              <a:rPr lang="de-DE" dirty="0" err="1" smtClean="0"/>
              <a:t>for</a:t>
            </a:r>
            <a:r>
              <a:rPr lang="de-DE" dirty="0" smtClean="0"/>
              <a:t> large </a:t>
            </a:r>
            <a:r>
              <a:rPr lang="de-DE" dirty="0" err="1" smtClean="0"/>
              <a:t>colliders</a:t>
            </a:r>
            <a:endParaRPr lang="en-US" dirty="0"/>
          </a:p>
        </p:txBody>
      </p:sp>
      <p:sp>
        <p:nvSpPr>
          <p:cNvPr id="5" name="TextBox 4"/>
          <p:cNvSpPr txBox="1"/>
          <p:nvPr/>
        </p:nvSpPr>
        <p:spPr>
          <a:xfrm>
            <a:off x="321343" y="1162767"/>
            <a:ext cx="4942601" cy="707886"/>
          </a:xfrm>
          <a:prstGeom prst="rect">
            <a:avLst/>
          </a:prstGeom>
          <a:noFill/>
        </p:spPr>
        <p:txBody>
          <a:bodyPr wrap="square" rtlCol="0">
            <a:spAutoFit/>
          </a:bodyPr>
          <a:lstStyle/>
          <a:p>
            <a:pPr>
              <a:spcAft>
                <a:spcPts val="600"/>
              </a:spcAft>
            </a:pPr>
            <a:r>
              <a:rPr lang="en-US" sz="2000" dirty="0" smtClean="0"/>
              <a:t>Can a large storage ring like LHC detect gravitational waves?</a:t>
            </a:r>
          </a:p>
        </p:txBody>
      </p:sp>
      <p:pic>
        <p:nvPicPr>
          <p:cNvPr id="6" name="Picture 5" descr="Rao-LHC-as-GW-detector.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1345" y="2301674"/>
            <a:ext cx="11604029" cy="4032319"/>
          </a:xfrm>
          <a:prstGeom prst="rect">
            <a:avLst/>
          </a:prstGeom>
        </p:spPr>
      </p:pic>
      <p:sp>
        <p:nvSpPr>
          <p:cNvPr id="7" name="Rectangle 6"/>
          <p:cNvSpPr/>
          <p:nvPr/>
        </p:nvSpPr>
        <p:spPr>
          <a:xfrm>
            <a:off x="9428618" y="1928577"/>
            <a:ext cx="2301832" cy="369332"/>
          </a:xfrm>
          <a:prstGeom prst="rect">
            <a:avLst/>
          </a:prstGeom>
        </p:spPr>
        <p:txBody>
          <a:bodyPr wrap="none">
            <a:spAutoFit/>
          </a:bodyPr>
          <a:lstStyle/>
          <a:p>
            <a:r>
              <a:rPr lang="fr-FR" dirty="0"/>
              <a:t>Rao et al, PRD 2020</a:t>
            </a:r>
            <a:endParaRPr lang="en-US" dirty="0"/>
          </a:p>
        </p:txBody>
      </p:sp>
      <p:sp>
        <p:nvSpPr>
          <p:cNvPr id="8" name="Rectangle 7"/>
          <p:cNvSpPr/>
          <p:nvPr/>
        </p:nvSpPr>
        <p:spPr>
          <a:xfrm>
            <a:off x="7788802" y="198930"/>
            <a:ext cx="4247307" cy="646331"/>
          </a:xfrm>
          <a:prstGeom prst="rect">
            <a:avLst/>
          </a:prstGeom>
        </p:spPr>
        <p:txBody>
          <a:bodyPr wrap="square">
            <a:spAutoFit/>
          </a:bodyPr>
          <a:lstStyle/>
          <a:p>
            <a:r>
              <a:rPr lang="en-US" u="sng" dirty="0"/>
              <a:t>https://</a:t>
            </a:r>
            <a:r>
              <a:rPr lang="en-US" u="sng" dirty="0" err="1"/>
              <a:t>journals.aps.org</a:t>
            </a:r>
            <a:r>
              <a:rPr lang="en-US" u="sng" dirty="0"/>
              <a:t>/</a:t>
            </a:r>
            <a:r>
              <a:rPr lang="en-US" u="sng" dirty="0" err="1"/>
              <a:t>prd</a:t>
            </a:r>
            <a:r>
              <a:rPr lang="en-US" u="sng" dirty="0"/>
              <a:t>/abstract/10.1103/PhysRevD.102.122006</a:t>
            </a:r>
            <a:endParaRPr lang="en-US" dirty="0"/>
          </a:p>
        </p:txBody>
      </p:sp>
      <p:sp>
        <p:nvSpPr>
          <p:cNvPr id="9" name="Rectangle 8"/>
          <p:cNvSpPr/>
          <p:nvPr/>
        </p:nvSpPr>
        <p:spPr>
          <a:xfrm>
            <a:off x="7830983" y="934112"/>
            <a:ext cx="3813865" cy="369332"/>
          </a:xfrm>
          <a:prstGeom prst="rect">
            <a:avLst/>
          </a:prstGeom>
        </p:spPr>
        <p:txBody>
          <a:bodyPr wrap="none">
            <a:spAutoFit/>
          </a:bodyPr>
          <a:lstStyle/>
          <a:p>
            <a:r>
              <a:rPr lang="de-DE" u="sng" dirty="0">
                <a:hlinkClick r:id="rId3"/>
              </a:rPr>
              <a:t>https://arxiv.org/pdf/2012.00529.pdf </a:t>
            </a:r>
            <a:endParaRPr lang="en-US" dirty="0"/>
          </a:p>
        </p:txBody>
      </p:sp>
      <p:sp>
        <p:nvSpPr>
          <p:cNvPr id="10" name="Oval 9"/>
          <p:cNvSpPr/>
          <p:nvPr/>
        </p:nvSpPr>
        <p:spPr>
          <a:xfrm>
            <a:off x="8645724" y="3610683"/>
            <a:ext cx="979339" cy="795571"/>
          </a:xfrm>
          <a:prstGeom prst="ellipse">
            <a:avLst/>
          </a:prstGeom>
          <a:noFill/>
          <a:ln w="57150" cmpd="sng">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err="1" smtClean="0">
              <a:solidFill>
                <a:schemeClr val="tx1"/>
              </a:solidFill>
            </a:endParaRPr>
          </a:p>
        </p:txBody>
      </p:sp>
      <p:sp>
        <p:nvSpPr>
          <p:cNvPr id="11" name="TextBox 10"/>
          <p:cNvSpPr txBox="1"/>
          <p:nvPr/>
        </p:nvSpPr>
        <p:spPr>
          <a:xfrm>
            <a:off x="4973204" y="1774742"/>
            <a:ext cx="3163819" cy="338554"/>
          </a:xfrm>
          <a:prstGeom prst="rect">
            <a:avLst/>
          </a:prstGeom>
          <a:noFill/>
        </p:spPr>
        <p:txBody>
          <a:bodyPr wrap="none" rtlCol="0">
            <a:spAutoFit/>
          </a:bodyPr>
          <a:lstStyle/>
          <a:p>
            <a:r>
              <a:rPr lang="en-US" sz="1600" b="1" i="1" dirty="0" smtClean="0"/>
              <a:t>Thanks to Frank Zimmermann</a:t>
            </a:r>
            <a:endParaRPr lang="en-US" sz="1600" b="1" i="1" dirty="0" smtClean="0"/>
          </a:p>
        </p:txBody>
      </p:sp>
    </p:spTree>
    <p:extLst>
      <p:ext uri="{BB962C8B-B14F-4D97-AF65-F5344CB8AC3E}">
        <p14:creationId xmlns:p14="http://schemas.microsoft.com/office/powerpoint/2010/main" val="1205459816"/>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Trend: Accelerators and Gravity</a:t>
            </a:r>
          </a:p>
        </p:txBody>
      </p:sp>
      <p:sp>
        <p:nvSpPr>
          <p:cNvPr id="3" name="Footer Placeholder 2"/>
          <p:cNvSpPr>
            <a:spLocks noGrp="1"/>
          </p:cNvSpPr>
          <p:nvPr>
            <p:ph type="ftr" sz="quarter" idx="11"/>
          </p:nvPr>
        </p:nvSpPr>
        <p:spPr/>
        <p:txBody>
          <a:bodyPr/>
          <a:lstStyle/>
          <a:p>
            <a:r>
              <a:rPr lang="en-GB" noProof="0" smtClean="0"/>
              <a:t>New Accelerator Physics and Technology Trends | Ralph Assmann | IHEP 2021</a:t>
            </a:r>
            <a:endParaRPr lang="en-US" noProof="0" dirty="0"/>
          </a:p>
        </p:txBody>
      </p:sp>
      <p:sp>
        <p:nvSpPr>
          <p:cNvPr id="4" name="Text Placeholder 3"/>
          <p:cNvSpPr>
            <a:spLocks noGrp="1"/>
          </p:cNvSpPr>
          <p:nvPr>
            <p:ph type="body" sz="quarter" idx="13"/>
          </p:nvPr>
        </p:nvSpPr>
        <p:spPr/>
        <p:txBody>
          <a:bodyPr/>
          <a:lstStyle/>
          <a:p>
            <a:r>
              <a:rPr lang="de-DE" dirty="0"/>
              <a:t>New </a:t>
            </a:r>
            <a:r>
              <a:rPr lang="de-DE" dirty="0" err="1"/>
              <a:t>territory</a:t>
            </a:r>
            <a:r>
              <a:rPr lang="de-DE" dirty="0"/>
              <a:t> </a:t>
            </a:r>
            <a:r>
              <a:rPr lang="de-DE" dirty="0" err="1"/>
              <a:t>for</a:t>
            </a:r>
            <a:r>
              <a:rPr lang="de-DE" dirty="0"/>
              <a:t> large </a:t>
            </a:r>
            <a:r>
              <a:rPr lang="de-DE" dirty="0" err="1"/>
              <a:t>colliders</a:t>
            </a:r>
            <a:endParaRPr lang="en-US" dirty="0"/>
          </a:p>
          <a:p>
            <a:endParaRPr lang="en-US" dirty="0"/>
          </a:p>
        </p:txBody>
      </p:sp>
      <p:pic>
        <p:nvPicPr>
          <p:cNvPr id="10" name="Picture 9" descr="Screenshot 2021-01-19 at 17.10.16.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9526" y="1410639"/>
            <a:ext cx="9572788" cy="4880707"/>
          </a:xfrm>
          <a:prstGeom prst="rect">
            <a:avLst/>
          </a:prstGeom>
          <a:ln>
            <a:noFill/>
          </a:ln>
          <a:effectLst>
            <a:outerShdw blurRad="292100" dist="139700" dir="2700000" algn="tl" rotWithShape="0">
              <a:srgbClr val="333333">
                <a:alpha val="65000"/>
              </a:srgbClr>
            </a:outerShdw>
          </a:effectLst>
        </p:spPr>
      </p:pic>
      <p:sp>
        <p:nvSpPr>
          <p:cNvPr id="11" name="Rectangle 10"/>
          <p:cNvSpPr/>
          <p:nvPr/>
        </p:nvSpPr>
        <p:spPr>
          <a:xfrm>
            <a:off x="7802856" y="628120"/>
            <a:ext cx="4084471" cy="369332"/>
          </a:xfrm>
          <a:prstGeom prst="rect">
            <a:avLst/>
          </a:prstGeom>
        </p:spPr>
        <p:txBody>
          <a:bodyPr wrap="none">
            <a:spAutoFit/>
          </a:bodyPr>
          <a:lstStyle/>
          <a:p>
            <a:r>
              <a:rPr lang="en-US" b="1" dirty="0">
                <a:hlinkClick r:id="rId3"/>
              </a:rPr>
              <a:t>https://indico.cern.ch/event/982987</a:t>
            </a:r>
            <a:r>
              <a:rPr lang="en-US" b="1" dirty="0" smtClean="0">
                <a:hlinkClick r:id="rId3"/>
              </a:rPr>
              <a:t>/</a:t>
            </a:r>
            <a:r>
              <a:rPr lang="en-US" b="1" dirty="0" smtClean="0"/>
              <a:t> </a:t>
            </a:r>
            <a:endParaRPr lang="en-US" b="1" dirty="0"/>
          </a:p>
        </p:txBody>
      </p:sp>
      <p:sp>
        <p:nvSpPr>
          <p:cNvPr id="12" name="TextBox 11"/>
          <p:cNvSpPr txBox="1"/>
          <p:nvPr/>
        </p:nvSpPr>
        <p:spPr>
          <a:xfrm>
            <a:off x="10252451" y="4299158"/>
            <a:ext cx="1786528" cy="584776"/>
          </a:xfrm>
          <a:prstGeom prst="rect">
            <a:avLst/>
          </a:prstGeom>
          <a:noFill/>
        </p:spPr>
        <p:txBody>
          <a:bodyPr wrap="square" rtlCol="0">
            <a:spAutoFit/>
          </a:bodyPr>
          <a:lstStyle/>
          <a:p>
            <a:r>
              <a:rPr lang="en-US" sz="1600" b="1" i="1" dirty="0" smtClean="0"/>
              <a:t>Thanks to Frank Zimmermann</a:t>
            </a:r>
            <a:endParaRPr lang="en-US" sz="1600" b="1" i="1" dirty="0" smtClean="0"/>
          </a:p>
        </p:txBody>
      </p:sp>
    </p:spTree>
    <p:extLst>
      <p:ext uri="{BB962C8B-B14F-4D97-AF65-F5344CB8AC3E}">
        <p14:creationId xmlns:p14="http://schemas.microsoft.com/office/powerpoint/2010/main" val="21243832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p:cNvSpPr/>
          <p:nvPr/>
        </p:nvSpPr>
        <p:spPr>
          <a:xfrm>
            <a:off x="277487" y="4810802"/>
            <a:ext cx="11662803" cy="1581730"/>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err="1">
              <a:solidFill>
                <a:schemeClr val="tx1"/>
              </a:solidFill>
            </a:endParaRPr>
          </a:p>
        </p:txBody>
      </p:sp>
      <p:sp>
        <p:nvSpPr>
          <p:cNvPr id="27" name="Rectangle 26"/>
          <p:cNvSpPr/>
          <p:nvPr/>
        </p:nvSpPr>
        <p:spPr>
          <a:xfrm>
            <a:off x="275310" y="3006200"/>
            <a:ext cx="11662803" cy="1581730"/>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err="1">
              <a:solidFill>
                <a:schemeClr val="tx1"/>
              </a:solidFill>
            </a:endParaRPr>
          </a:p>
        </p:txBody>
      </p:sp>
      <p:sp>
        <p:nvSpPr>
          <p:cNvPr id="6" name="Rectangle 5"/>
          <p:cNvSpPr/>
          <p:nvPr/>
        </p:nvSpPr>
        <p:spPr>
          <a:xfrm>
            <a:off x="273134" y="1269872"/>
            <a:ext cx="11662803" cy="1502001"/>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err="1">
              <a:solidFill>
                <a:schemeClr val="bg1">
                  <a:lumMod val="65000"/>
                </a:schemeClr>
              </a:solidFill>
            </a:endParaRPr>
          </a:p>
        </p:txBody>
      </p:sp>
      <p:sp>
        <p:nvSpPr>
          <p:cNvPr id="2" name="Title 1"/>
          <p:cNvSpPr>
            <a:spLocks noGrp="1"/>
          </p:cNvSpPr>
          <p:nvPr>
            <p:ph type="title"/>
          </p:nvPr>
        </p:nvSpPr>
        <p:spPr/>
        <p:txBody>
          <a:bodyPr/>
          <a:lstStyle/>
          <a:p>
            <a:r>
              <a:rPr lang="en-US" dirty="0" smtClean="0"/>
              <a:t>Trend: The </a:t>
            </a:r>
            <a:r>
              <a:rPr lang="en-US" dirty="0"/>
              <a:t>R&amp;D on Compact Accelerators</a:t>
            </a:r>
          </a:p>
        </p:txBody>
      </p:sp>
      <p:sp>
        <p:nvSpPr>
          <p:cNvPr id="3" name="Footer Placeholder 2"/>
          <p:cNvSpPr>
            <a:spLocks noGrp="1"/>
          </p:cNvSpPr>
          <p:nvPr>
            <p:ph type="ftr" sz="quarter" idx="11"/>
          </p:nvPr>
        </p:nvSpPr>
        <p:spPr/>
        <p:txBody>
          <a:bodyPr/>
          <a:lstStyle/>
          <a:p>
            <a:r>
              <a:rPr lang="en-GB" noProof="0" smtClean="0"/>
              <a:t>New Accelerator Physics and Technology Trends | Ralph Assmann | IHEP 2021</a:t>
            </a:r>
            <a:endParaRPr lang="en-US" noProof="0" dirty="0"/>
          </a:p>
        </p:txBody>
      </p:sp>
      <p:sp>
        <p:nvSpPr>
          <p:cNvPr id="4" name="Text Placeholder 3"/>
          <p:cNvSpPr>
            <a:spLocks noGrp="1"/>
          </p:cNvSpPr>
          <p:nvPr>
            <p:ph type="body" sz="quarter" idx="13"/>
          </p:nvPr>
        </p:nvSpPr>
        <p:spPr/>
        <p:txBody>
          <a:bodyPr/>
          <a:lstStyle/>
          <a:p>
            <a:r>
              <a:rPr lang="en-US" dirty="0"/>
              <a:t>Looking for solutions</a:t>
            </a:r>
          </a:p>
        </p:txBody>
      </p:sp>
      <p:graphicFrame>
        <p:nvGraphicFramePr>
          <p:cNvPr id="9" name="Object 6"/>
          <p:cNvGraphicFramePr>
            <a:graphicFrameLocks noChangeAspect="1"/>
          </p:cNvGraphicFramePr>
          <p:nvPr>
            <p:extLst>
              <p:ext uri="{D42A27DB-BD31-4B8C-83A1-F6EECF244321}">
                <p14:modId xmlns:p14="http://schemas.microsoft.com/office/powerpoint/2010/main" val="3880580921"/>
              </p:ext>
            </p:extLst>
          </p:nvPr>
        </p:nvGraphicFramePr>
        <p:xfrm>
          <a:off x="4951630" y="1384895"/>
          <a:ext cx="1663700" cy="582612"/>
        </p:xfrm>
        <a:graphic>
          <a:graphicData uri="http://schemas.openxmlformats.org/presentationml/2006/ole">
            <mc:AlternateContent xmlns:mc="http://schemas.openxmlformats.org/markup-compatibility/2006">
              <mc:Choice xmlns:v="urn:schemas-microsoft-com:vml" Requires="v">
                <p:oleObj spid="_x0000_s23182" name="Equation" r:id="rId3" imgW="762000" imgH="266700" progId="Equation.3">
                  <p:embed/>
                </p:oleObj>
              </mc:Choice>
              <mc:Fallback>
                <p:oleObj name="Equation" r:id="rId3" imgW="762000" imgH="266700" progId="Equation.3">
                  <p:embed/>
                  <p:pic>
                    <p:nvPicPr>
                      <p:cNvPr id="0" name=""/>
                      <p:cNvPicPr>
                        <a:picLocks noChangeAspect="1" noChangeArrowheads="1"/>
                      </p:cNvPicPr>
                      <p:nvPr/>
                    </p:nvPicPr>
                    <p:blipFill>
                      <a:blip r:embed="rId4"/>
                      <a:srcRect/>
                      <a:stretch>
                        <a:fillRect/>
                      </a:stretch>
                    </p:blipFill>
                    <p:spPr bwMode="auto">
                      <a:xfrm>
                        <a:off x="4951630" y="1384895"/>
                        <a:ext cx="1663700" cy="582612"/>
                      </a:xfrm>
                      <a:prstGeom prst="rect">
                        <a:avLst/>
                      </a:prstGeom>
                      <a:solidFill>
                        <a:srgbClr val="FFFF99"/>
                      </a:solidFill>
                      <a:ln w="12700">
                        <a:solidFill>
                          <a:schemeClr val="bg1"/>
                        </a:solidFill>
                        <a:miter lim="800000"/>
                        <a:headEnd type="none" w="sm" len="sm"/>
                        <a:tailEnd type="none" w="sm" len="sm"/>
                      </a:ln>
                      <a:effectLst/>
                    </p:spPr>
                  </p:pic>
                </p:oleObj>
              </mc:Fallback>
            </mc:AlternateContent>
          </a:graphicData>
        </a:graphic>
      </p:graphicFrame>
      <p:sp>
        <p:nvSpPr>
          <p:cNvPr id="10" name="Text Placeholder 4"/>
          <p:cNvSpPr>
            <a:spLocks noGrp="1"/>
          </p:cNvSpPr>
          <p:nvPr>
            <p:ph type="body" sz="quarter" idx="15"/>
          </p:nvPr>
        </p:nvSpPr>
        <p:spPr>
          <a:xfrm>
            <a:off x="407988" y="1392772"/>
            <a:ext cx="7524750" cy="477902"/>
          </a:xfrm>
        </p:spPr>
        <p:txBody>
          <a:bodyPr/>
          <a:lstStyle/>
          <a:p>
            <a:pPr marL="0" indent="0">
              <a:buNone/>
            </a:pPr>
            <a:r>
              <a:rPr lang="en-US" sz="2000" b="1" dirty="0">
                <a:solidFill>
                  <a:schemeClr val="bg1">
                    <a:lumMod val="65000"/>
                  </a:schemeClr>
                </a:solidFill>
              </a:rPr>
              <a:t>Hadron (p) circular collider</a:t>
            </a:r>
          </a:p>
        </p:txBody>
      </p:sp>
      <p:graphicFrame>
        <p:nvGraphicFramePr>
          <p:cNvPr id="12" name="Object 6"/>
          <p:cNvGraphicFramePr>
            <a:graphicFrameLocks noChangeAspect="1"/>
          </p:cNvGraphicFramePr>
          <p:nvPr>
            <p:extLst>
              <p:ext uri="{D42A27DB-BD31-4B8C-83A1-F6EECF244321}">
                <p14:modId xmlns:p14="http://schemas.microsoft.com/office/powerpoint/2010/main" val="450742244"/>
              </p:ext>
            </p:extLst>
          </p:nvPr>
        </p:nvGraphicFramePr>
        <p:xfrm>
          <a:off x="4956007" y="4965093"/>
          <a:ext cx="1497012" cy="527050"/>
        </p:xfrm>
        <a:graphic>
          <a:graphicData uri="http://schemas.openxmlformats.org/presentationml/2006/ole">
            <mc:AlternateContent xmlns:mc="http://schemas.openxmlformats.org/markup-compatibility/2006">
              <mc:Choice xmlns:v="urn:schemas-microsoft-com:vml" Requires="v">
                <p:oleObj spid="_x0000_s23183" name="Equation" r:id="rId5" imgW="685800" imgH="241300" progId="Equation.3">
                  <p:embed/>
                </p:oleObj>
              </mc:Choice>
              <mc:Fallback>
                <p:oleObj name="Equation" r:id="rId5" imgW="685800" imgH="241300" progId="Equation.3">
                  <p:embed/>
                  <p:pic>
                    <p:nvPicPr>
                      <p:cNvPr id="0" name=""/>
                      <p:cNvPicPr>
                        <a:picLocks noChangeAspect="1" noChangeArrowheads="1"/>
                      </p:cNvPicPr>
                      <p:nvPr/>
                    </p:nvPicPr>
                    <p:blipFill>
                      <a:blip r:embed="rId6"/>
                      <a:srcRect/>
                      <a:stretch>
                        <a:fillRect/>
                      </a:stretch>
                    </p:blipFill>
                    <p:spPr bwMode="auto">
                      <a:xfrm>
                        <a:off x="4956007" y="4965093"/>
                        <a:ext cx="1497012" cy="527050"/>
                      </a:xfrm>
                      <a:prstGeom prst="rect">
                        <a:avLst/>
                      </a:prstGeom>
                      <a:solidFill>
                        <a:srgbClr val="FFFF99"/>
                      </a:solidFill>
                      <a:ln w="12700">
                        <a:solidFill>
                          <a:schemeClr val="bg1"/>
                        </a:solidFill>
                        <a:miter lim="800000"/>
                        <a:headEnd type="none" w="sm" len="sm"/>
                        <a:tailEnd type="none" w="sm" len="sm"/>
                      </a:ln>
                      <a:effectLst/>
                    </p:spPr>
                  </p:pic>
                </p:oleObj>
              </mc:Fallback>
            </mc:AlternateContent>
          </a:graphicData>
        </a:graphic>
      </p:graphicFrame>
      <p:cxnSp>
        <p:nvCxnSpPr>
          <p:cNvPr id="14" name="Straight Arrow Connector 13"/>
          <p:cNvCxnSpPr/>
          <p:nvPr/>
        </p:nvCxnSpPr>
        <p:spPr>
          <a:xfrm flipV="1">
            <a:off x="5644263" y="1834550"/>
            <a:ext cx="274374" cy="486077"/>
          </a:xfrm>
          <a:prstGeom prst="straightConnector1">
            <a:avLst/>
          </a:prstGeom>
          <a:ln w="9525">
            <a:solidFill>
              <a:srgbClr val="A6A6A6"/>
            </a:solidFill>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5024962" y="2367667"/>
            <a:ext cx="3098124" cy="338554"/>
          </a:xfrm>
          <a:prstGeom prst="rect">
            <a:avLst/>
          </a:prstGeom>
          <a:noFill/>
        </p:spPr>
        <p:txBody>
          <a:bodyPr wrap="none" rtlCol="0">
            <a:spAutoFit/>
          </a:bodyPr>
          <a:lstStyle/>
          <a:p>
            <a:r>
              <a:rPr lang="en-US" sz="1600" dirty="0">
                <a:solidFill>
                  <a:schemeClr val="bg1">
                    <a:lumMod val="65000"/>
                  </a:schemeClr>
                </a:solidFill>
              </a:rPr>
              <a:t>Increase radius = size (FCC-</a:t>
            </a:r>
            <a:r>
              <a:rPr lang="en-US" sz="1600" dirty="0" err="1">
                <a:solidFill>
                  <a:schemeClr val="bg1">
                    <a:lumMod val="65000"/>
                  </a:schemeClr>
                </a:solidFill>
              </a:rPr>
              <a:t>hh</a:t>
            </a:r>
            <a:r>
              <a:rPr lang="en-US" sz="1600" dirty="0">
                <a:solidFill>
                  <a:schemeClr val="bg1">
                    <a:lumMod val="65000"/>
                  </a:schemeClr>
                </a:solidFill>
              </a:rPr>
              <a:t>)</a:t>
            </a:r>
          </a:p>
        </p:txBody>
      </p:sp>
      <p:cxnSp>
        <p:nvCxnSpPr>
          <p:cNvPr id="16" name="Straight Arrow Connector 15"/>
          <p:cNvCxnSpPr/>
          <p:nvPr/>
        </p:nvCxnSpPr>
        <p:spPr>
          <a:xfrm flipH="1" flipV="1">
            <a:off x="6561456" y="1646391"/>
            <a:ext cx="556587" cy="188159"/>
          </a:xfrm>
          <a:prstGeom prst="straightConnector1">
            <a:avLst/>
          </a:prstGeom>
          <a:ln w="9525">
            <a:solidFill>
              <a:srgbClr val="A6A6A6"/>
            </a:solidFill>
            <a:tailEnd type="arrow"/>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7129336" y="1626312"/>
            <a:ext cx="3126677" cy="584776"/>
          </a:xfrm>
          <a:prstGeom prst="rect">
            <a:avLst/>
          </a:prstGeom>
          <a:noFill/>
        </p:spPr>
        <p:txBody>
          <a:bodyPr wrap="none" rtlCol="0">
            <a:spAutoFit/>
          </a:bodyPr>
          <a:lstStyle/>
          <a:p>
            <a:r>
              <a:rPr lang="en-US" sz="1600" dirty="0">
                <a:solidFill>
                  <a:schemeClr val="bg1">
                    <a:lumMod val="65000"/>
                  </a:schemeClr>
                </a:solidFill>
              </a:rPr>
              <a:t>Increase bending field</a:t>
            </a:r>
          </a:p>
          <a:p>
            <a:r>
              <a:rPr lang="en-US" sz="1600" dirty="0">
                <a:solidFill>
                  <a:schemeClr val="bg1">
                    <a:lumMod val="65000"/>
                  </a:schemeClr>
                </a:solidFill>
              </a:rPr>
              <a:t>SC bend magnet work (FCC-</a:t>
            </a:r>
            <a:r>
              <a:rPr lang="en-US" sz="1600" dirty="0" err="1">
                <a:solidFill>
                  <a:schemeClr val="bg1">
                    <a:lumMod val="65000"/>
                  </a:schemeClr>
                </a:solidFill>
              </a:rPr>
              <a:t>hh</a:t>
            </a:r>
            <a:r>
              <a:rPr lang="en-US" sz="1600" dirty="0">
                <a:solidFill>
                  <a:schemeClr val="bg1">
                    <a:lumMod val="65000"/>
                  </a:schemeClr>
                </a:solidFill>
              </a:rPr>
              <a:t>)</a:t>
            </a:r>
          </a:p>
        </p:txBody>
      </p:sp>
      <p:graphicFrame>
        <p:nvGraphicFramePr>
          <p:cNvPr id="20" name="Object 6"/>
          <p:cNvGraphicFramePr>
            <a:graphicFrameLocks noChangeAspect="1"/>
          </p:cNvGraphicFramePr>
          <p:nvPr>
            <p:extLst>
              <p:ext uri="{D42A27DB-BD31-4B8C-83A1-F6EECF244321}">
                <p14:modId xmlns:p14="http://schemas.microsoft.com/office/powerpoint/2010/main" val="600387231"/>
              </p:ext>
            </p:extLst>
          </p:nvPr>
        </p:nvGraphicFramePr>
        <p:xfrm>
          <a:off x="4955518" y="3167340"/>
          <a:ext cx="2027046" cy="598377"/>
        </p:xfrm>
        <a:graphic>
          <a:graphicData uri="http://schemas.openxmlformats.org/presentationml/2006/ole">
            <mc:AlternateContent xmlns:mc="http://schemas.openxmlformats.org/markup-compatibility/2006">
              <mc:Choice xmlns:v="urn:schemas-microsoft-com:vml" Requires="v">
                <p:oleObj spid="_x0000_s23184" name="Equation" r:id="rId7" imgW="990600" imgH="292100" progId="Equation.3">
                  <p:embed/>
                </p:oleObj>
              </mc:Choice>
              <mc:Fallback>
                <p:oleObj name="Equation" r:id="rId7" imgW="990600" imgH="292100" progId="Equation.3">
                  <p:embed/>
                  <p:pic>
                    <p:nvPicPr>
                      <p:cNvPr id="0" name=""/>
                      <p:cNvPicPr>
                        <a:picLocks noChangeAspect="1" noChangeArrowheads="1"/>
                      </p:cNvPicPr>
                      <p:nvPr/>
                    </p:nvPicPr>
                    <p:blipFill>
                      <a:blip r:embed="rId8"/>
                      <a:srcRect/>
                      <a:stretch>
                        <a:fillRect/>
                      </a:stretch>
                    </p:blipFill>
                    <p:spPr bwMode="auto">
                      <a:xfrm>
                        <a:off x="4955518" y="3167340"/>
                        <a:ext cx="2027046" cy="598377"/>
                      </a:xfrm>
                      <a:prstGeom prst="rect">
                        <a:avLst/>
                      </a:prstGeom>
                      <a:solidFill>
                        <a:srgbClr val="FFFF99"/>
                      </a:solidFill>
                      <a:ln w="12700">
                        <a:solidFill>
                          <a:schemeClr val="bg1"/>
                        </a:solidFill>
                        <a:miter lim="800000"/>
                        <a:headEnd type="none" w="sm" len="sm"/>
                        <a:tailEnd type="none" w="sm" len="sm"/>
                      </a:ln>
                      <a:effectLst/>
                      <a:extLst/>
                    </p:spPr>
                  </p:pic>
                </p:oleObj>
              </mc:Fallback>
            </mc:AlternateContent>
          </a:graphicData>
        </a:graphic>
      </p:graphicFrame>
      <p:cxnSp>
        <p:nvCxnSpPr>
          <p:cNvPr id="21" name="Straight Arrow Connector 20"/>
          <p:cNvCxnSpPr>
            <a:stCxn id="22" idx="1"/>
          </p:cNvCxnSpPr>
          <p:nvPr/>
        </p:nvCxnSpPr>
        <p:spPr>
          <a:xfrm flipH="1">
            <a:off x="6901999" y="3380370"/>
            <a:ext cx="685468" cy="88330"/>
          </a:xfrm>
          <a:prstGeom prst="straightConnector1">
            <a:avLst/>
          </a:prstGeom>
          <a:ln w="95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7587467" y="3087982"/>
            <a:ext cx="2830122" cy="584776"/>
          </a:xfrm>
          <a:prstGeom prst="rect">
            <a:avLst/>
          </a:prstGeom>
          <a:noFill/>
        </p:spPr>
        <p:txBody>
          <a:bodyPr wrap="none" rtlCol="0">
            <a:spAutoFit/>
          </a:bodyPr>
          <a:lstStyle/>
          <a:p>
            <a:r>
              <a:rPr lang="en-US" sz="1600" dirty="0"/>
              <a:t>Increase supplied RF voltage</a:t>
            </a:r>
          </a:p>
          <a:p>
            <a:r>
              <a:rPr lang="en-US" sz="1600" dirty="0"/>
              <a:t>(FCC-</a:t>
            </a:r>
            <a:r>
              <a:rPr lang="en-US" sz="1600" dirty="0" err="1"/>
              <a:t>ee</a:t>
            </a:r>
            <a:r>
              <a:rPr lang="en-US" sz="1600" dirty="0"/>
              <a:t>)</a:t>
            </a:r>
          </a:p>
        </p:txBody>
      </p:sp>
      <p:cxnSp>
        <p:nvCxnSpPr>
          <p:cNvPr id="24" name="Straight Arrow Connector 23"/>
          <p:cNvCxnSpPr/>
          <p:nvPr/>
        </p:nvCxnSpPr>
        <p:spPr>
          <a:xfrm flipH="1" flipV="1">
            <a:off x="6381153" y="3676937"/>
            <a:ext cx="528688" cy="599279"/>
          </a:xfrm>
          <a:prstGeom prst="straightConnector1">
            <a:avLst/>
          </a:prstGeom>
          <a:ln w="95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6854963" y="4182135"/>
            <a:ext cx="3098124" cy="338554"/>
          </a:xfrm>
          <a:prstGeom prst="rect">
            <a:avLst/>
          </a:prstGeom>
          <a:noFill/>
        </p:spPr>
        <p:txBody>
          <a:bodyPr wrap="none" rtlCol="0">
            <a:spAutoFit/>
          </a:bodyPr>
          <a:lstStyle/>
          <a:p>
            <a:r>
              <a:rPr lang="en-US" sz="1600" dirty="0"/>
              <a:t>Increase radius = size (FCC-</a:t>
            </a:r>
            <a:r>
              <a:rPr lang="en-US" sz="1600" dirty="0" err="1"/>
              <a:t>ee</a:t>
            </a:r>
            <a:r>
              <a:rPr lang="en-US" sz="1600" dirty="0"/>
              <a:t>)</a:t>
            </a:r>
          </a:p>
        </p:txBody>
      </p:sp>
      <p:sp>
        <p:nvSpPr>
          <p:cNvPr id="28" name="TextBox 27"/>
          <p:cNvSpPr txBox="1"/>
          <p:nvPr/>
        </p:nvSpPr>
        <p:spPr>
          <a:xfrm>
            <a:off x="464327" y="3847212"/>
            <a:ext cx="3860854" cy="646331"/>
          </a:xfrm>
          <a:prstGeom prst="rect">
            <a:avLst/>
          </a:prstGeom>
          <a:noFill/>
        </p:spPr>
        <p:txBody>
          <a:bodyPr wrap="square" rtlCol="0">
            <a:spAutoFit/>
          </a:bodyPr>
          <a:lstStyle/>
          <a:p>
            <a:pPr algn="r"/>
            <a:r>
              <a:rPr lang="en-US" b="1" dirty="0">
                <a:solidFill>
                  <a:srgbClr val="FF0000"/>
                </a:solidFill>
              </a:rPr>
              <a:t>Increase mass of acc. particle (</a:t>
            </a:r>
            <a:r>
              <a:rPr lang="en-US" b="1" dirty="0" err="1">
                <a:solidFill>
                  <a:srgbClr val="FF0000"/>
                </a:solidFill>
              </a:rPr>
              <a:t>muon</a:t>
            </a:r>
            <a:r>
              <a:rPr lang="en-US" b="1" dirty="0">
                <a:solidFill>
                  <a:srgbClr val="FF0000"/>
                </a:solidFill>
              </a:rPr>
              <a:t>)</a:t>
            </a:r>
          </a:p>
        </p:txBody>
      </p:sp>
      <p:cxnSp>
        <p:nvCxnSpPr>
          <p:cNvPr id="29" name="Straight Arrow Connector 28"/>
          <p:cNvCxnSpPr>
            <a:stCxn id="28" idx="3"/>
          </p:cNvCxnSpPr>
          <p:nvPr/>
        </p:nvCxnSpPr>
        <p:spPr>
          <a:xfrm flipV="1">
            <a:off x="4325181" y="3673075"/>
            <a:ext cx="1246744" cy="497303"/>
          </a:xfrm>
          <a:prstGeom prst="straightConnector1">
            <a:avLst/>
          </a:prstGeom>
          <a:ln w="952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flipV="1">
            <a:off x="5346372" y="5434854"/>
            <a:ext cx="235177" cy="478236"/>
          </a:xfrm>
          <a:prstGeom prst="straightConnector1">
            <a:avLst/>
          </a:prstGeom>
          <a:ln w="95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2985831" y="5935652"/>
            <a:ext cx="2682145" cy="338554"/>
          </a:xfrm>
          <a:prstGeom prst="rect">
            <a:avLst/>
          </a:prstGeom>
          <a:noFill/>
        </p:spPr>
        <p:txBody>
          <a:bodyPr wrap="none" rtlCol="0">
            <a:spAutoFit/>
          </a:bodyPr>
          <a:lstStyle/>
          <a:p>
            <a:r>
              <a:rPr lang="en-US" sz="1600" dirty="0"/>
              <a:t>Increase length (ILC, CLIC)</a:t>
            </a:r>
          </a:p>
        </p:txBody>
      </p:sp>
      <p:cxnSp>
        <p:nvCxnSpPr>
          <p:cNvPr id="36" name="Straight Arrow Connector 35"/>
          <p:cNvCxnSpPr/>
          <p:nvPr/>
        </p:nvCxnSpPr>
        <p:spPr>
          <a:xfrm flipH="1" flipV="1">
            <a:off x="6224369" y="5231014"/>
            <a:ext cx="956388" cy="54879"/>
          </a:xfrm>
          <a:prstGeom prst="straightConnector1">
            <a:avLst/>
          </a:prstGeom>
          <a:ln w="95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3" name="TextBox 42"/>
          <p:cNvSpPr txBox="1"/>
          <p:nvPr/>
        </p:nvSpPr>
        <p:spPr>
          <a:xfrm>
            <a:off x="7214643" y="5115897"/>
            <a:ext cx="4559917" cy="1138773"/>
          </a:xfrm>
          <a:prstGeom prst="rect">
            <a:avLst/>
          </a:prstGeom>
          <a:noFill/>
        </p:spPr>
        <p:txBody>
          <a:bodyPr wrap="square" rtlCol="0">
            <a:spAutoFit/>
          </a:bodyPr>
          <a:lstStyle/>
          <a:p>
            <a:r>
              <a:rPr lang="en-US" sz="1600" dirty="0"/>
              <a:t>Increase accelerating gradient</a:t>
            </a:r>
          </a:p>
          <a:p>
            <a:pPr marL="342900" indent="-342900">
              <a:buAutoNum type="alphaLcParenBoth"/>
            </a:pPr>
            <a:r>
              <a:rPr lang="en-US" sz="1600" dirty="0"/>
              <a:t>Pushing existing technology (ILC, CLIC)</a:t>
            </a:r>
          </a:p>
          <a:p>
            <a:pPr marL="342900" indent="-342900">
              <a:buAutoNum type="alphaLcParenBoth"/>
            </a:pPr>
            <a:r>
              <a:rPr lang="en-US" b="1" dirty="0">
                <a:solidFill>
                  <a:srgbClr val="FF0000"/>
                </a:solidFill>
              </a:rPr>
              <a:t>New regime of ultra-high gradients (plasma, dielectric accelerators)</a:t>
            </a:r>
          </a:p>
        </p:txBody>
      </p:sp>
      <p:sp>
        <p:nvSpPr>
          <p:cNvPr id="23" name="Text Placeholder 4"/>
          <p:cNvSpPr>
            <a:spLocks noGrp="1"/>
          </p:cNvSpPr>
          <p:nvPr>
            <p:ph type="body" sz="quarter" idx="15"/>
          </p:nvPr>
        </p:nvSpPr>
        <p:spPr>
          <a:xfrm>
            <a:off x="410166" y="3170066"/>
            <a:ext cx="7524750" cy="393772"/>
          </a:xfrm>
        </p:spPr>
        <p:txBody>
          <a:bodyPr/>
          <a:lstStyle/>
          <a:p>
            <a:pPr marL="0" indent="0">
              <a:buNone/>
            </a:pPr>
            <a:r>
              <a:rPr lang="en-US" sz="2000" b="1" dirty="0"/>
              <a:t>Lepton (e-,e+) circular collider</a:t>
            </a:r>
          </a:p>
          <a:p>
            <a:pPr marL="0" indent="0">
              <a:buNone/>
            </a:pPr>
            <a:endParaRPr lang="en-US" sz="2000" b="1" dirty="0"/>
          </a:p>
        </p:txBody>
      </p:sp>
      <p:sp>
        <p:nvSpPr>
          <p:cNvPr id="26" name="Text Placeholder 4"/>
          <p:cNvSpPr>
            <a:spLocks noGrp="1"/>
          </p:cNvSpPr>
          <p:nvPr>
            <p:ph type="body" sz="quarter" idx="15"/>
          </p:nvPr>
        </p:nvSpPr>
        <p:spPr>
          <a:xfrm>
            <a:off x="410166" y="4945162"/>
            <a:ext cx="7524750" cy="462045"/>
          </a:xfrm>
        </p:spPr>
        <p:txBody>
          <a:bodyPr/>
          <a:lstStyle/>
          <a:p>
            <a:pPr marL="0" indent="0">
              <a:buNone/>
            </a:pPr>
            <a:r>
              <a:rPr lang="en-US" sz="2000" b="1" dirty="0"/>
              <a:t>Lepton (e-,e+) linear collider</a:t>
            </a:r>
          </a:p>
        </p:txBody>
      </p:sp>
      <p:sp>
        <p:nvSpPr>
          <p:cNvPr id="31" name="TextBox 30"/>
          <p:cNvSpPr txBox="1"/>
          <p:nvPr/>
        </p:nvSpPr>
        <p:spPr>
          <a:xfrm>
            <a:off x="1010595" y="2580710"/>
            <a:ext cx="3468795" cy="1200328"/>
          </a:xfrm>
          <a:prstGeom prst="rect">
            <a:avLst/>
          </a:prstGeom>
          <a:solidFill>
            <a:schemeClr val="bg1">
              <a:lumMod val="95000"/>
            </a:schemeClr>
          </a:solidFill>
          <a:ln>
            <a:solidFill>
              <a:schemeClr val="tx1"/>
            </a:solidFill>
          </a:ln>
        </p:spPr>
        <p:txBody>
          <a:bodyPr wrap="square" rtlCol="0">
            <a:spAutoFit/>
          </a:bodyPr>
          <a:lstStyle/>
          <a:p>
            <a:r>
              <a:rPr lang="en-US" sz="2400" b="1" dirty="0">
                <a:solidFill>
                  <a:srgbClr val="FF0000"/>
                </a:solidFill>
              </a:rPr>
              <a:t>Factor 206.8 </a:t>
            </a:r>
            <a:r>
              <a:rPr lang="en-US" sz="2400" b="1" dirty="0"/>
              <a:t>higher mass </a:t>
            </a:r>
            <a:r>
              <a:rPr lang="en-US" sz="2400" b="1" dirty="0" err="1"/>
              <a:t>muon</a:t>
            </a:r>
            <a:r>
              <a:rPr lang="en-US" sz="2400" b="1" dirty="0"/>
              <a:t> versus electron</a:t>
            </a:r>
          </a:p>
        </p:txBody>
      </p:sp>
      <p:sp>
        <p:nvSpPr>
          <p:cNvPr id="35" name="TextBox 34"/>
          <p:cNvSpPr txBox="1"/>
          <p:nvPr/>
        </p:nvSpPr>
        <p:spPr>
          <a:xfrm>
            <a:off x="8196184" y="343563"/>
            <a:ext cx="3468795" cy="2677656"/>
          </a:xfrm>
          <a:prstGeom prst="rect">
            <a:avLst/>
          </a:prstGeom>
          <a:solidFill>
            <a:schemeClr val="bg1">
              <a:lumMod val="95000"/>
            </a:schemeClr>
          </a:solidFill>
          <a:ln>
            <a:solidFill>
              <a:schemeClr val="tx1"/>
            </a:solidFill>
          </a:ln>
        </p:spPr>
        <p:txBody>
          <a:bodyPr wrap="square" rtlCol="0">
            <a:spAutoFit/>
          </a:bodyPr>
          <a:lstStyle/>
          <a:p>
            <a:pPr algn="ctr"/>
            <a:r>
              <a:rPr lang="en-US" sz="2400" b="1" dirty="0">
                <a:solidFill>
                  <a:srgbClr val="FF0000"/>
                </a:solidFill>
              </a:rPr>
              <a:t>BIG factors </a:t>
            </a:r>
            <a:r>
              <a:rPr lang="en-US" sz="2400" b="1" dirty="0">
                <a:sym typeface="Wingdings"/>
              </a:rPr>
              <a:t> </a:t>
            </a:r>
            <a:r>
              <a:rPr lang="en-US" sz="2400" b="1" dirty="0"/>
              <a:t>Novel concepts pursue transformative concepts that can open new horizons in energy reach for HEP research</a:t>
            </a:r>
          </a:p>
        </p:txBody>
      </p:sp>
    </p:spTree>
    <p:extLst>
      <p:ext uri="{BB962C8B-B14F-4D97-AF65-F5344CB8AC3E}">
        <p14:creationId xmlns:p14="http://schemas.microsoft.com/office/powerpoint/2010/main" val="64253652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GB" noProof="0" smtClean="0"/>
              <a:t>New Accelerator Physics and Technology Trends | Ralph Assmann | IHEP 2021</a:t>
            </a:r>
            <a:endParaRPr lang="en-US" noProof="0" dirty="0"/>
          </a:p>
        </p:txBody>
      </p:sp>
      <p:pic>
        <p:nvPicPr>
          <p:cNvPr id="9" name="Picture 8"/>
          <p:cNvPicPr>
            <a:picLocks noChangeAspect="1"/>
          </p:cNvPicPr>
          <p:nvPr/>
        </p:nvPicPr>
        <p:blipFill>
          <a:blip r:embed="rId2"/>
          <a:stretch>
            <a:fillRect/>
          </a:stretch>
        </p:blipFill>
        <p:spPr>
          <a:xfrm>
            <a:off x="1524000" y="0"/>
            <a:ext cx="9142178" cy="6858000"/>
          </a:xfrm>
          <a:prstGeom prst="rect">
            <a:avLst/>
          </a:prstGeom>
          <a:ln>
            <a:solidFill>
              <a:srgbClr val="4472C4"/>
            </a:solidFill>
          </a:ln>
        </p:spPr>
      </p:pic>
      <p:sp>
        <p:nvSpPr>
          <p:cNvPr id="2" name="Rectangle 1"/>
          <p:cNvSpPr/>
          <p:nvPr/>
        </p:nvSpPr>
        <p:spPr>
          <a:xfrm>
            <a:off x="202862" y="169133"/>
            <a:ext cx="1360243" cy="553998"/>
          </a:xfrm>
          <a:prstGeom prst="rect">
            <a:avLst/>
          </a:prstGeom>
        </p:spPr>
        <p:txBody>
          <a:bodyPr wrap="none">
            <a:spAutoFit/>
          </a:bodyPr>
          <a:lstStyle/>
          <a:p>
            <a:r>
              <a:rPr lang="en-US" sz="3000" b="1" dirty="0">
                <a:solidFill>
                  <a:srgbClr val="009FDF"/>
                </a:solidFill>
                <a:ea typeface="+mj-ea"/>
                <a:cs typeface="+mj-cs"/>
              </a:rPr>
              <a:t>Trend</a:t>
            </a:r>
            <a:r>
              <a:rPr lang="en-US" sz="3000" b="1" dirty="0" smtClean="0">
                <a:solidFill>
                  <a:srgbClr val="009FDF"/>
                </a:solidFill>
                <a:ea typeface="+mj-ea"/>
                <a:cs typeface="+mj-cs"/>
              </a:rPr>
              <a:t>:</a:t>
            </a:r>
            <a:endParaRPr lang="en-US" dirty="0"/>
          </a:p>
        </p:txBody>
      </p:sp>
    </p:spTree>
    <p:extLst>
      <p:ext uri="{BB962C8B-B14F-4D97-AF65-F5344CB8AC3E}">
        <p14:creationId xmlns:p14="http://schemas.microsoft.com/office/powerpoint/2010/main" val="2606109135"/>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p:cNvSpPr/>
          <p:nvPr/>
        </p:nvSpPr>
        <p:spPr>
          <a:xfrm>
            <a:off x="277487" y="4810802"/>
            <a:ext cx="11662803" cy="1581730"/>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err="1">
              <a:solidFill>
                <a:schemeClr val="tx1"/>
              </a:solidFill>
            </a:endParaRPr>
          </a:p>
        </p:txBody>
      </p:sp>
      <p:sp>
        <p:nvSpPr>
          <p:cNvPr id="27" name="Rectangle 26"/>
          <p:cNvSpPr/>
          <p:nvPr/>
        </p:nvSpPr>
        <p:spPr>
          <a:xfrm>
            <a:off x="275310" y="3006200"/>
            <a:ext cx="11662803" cy="1581730"/>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err="1">
              <a:solidFill>
                <a:schemeClr val="tx1"/>
              </a:solidFill>
            </a:endParaRPr>
          </a:p>
        </p:txBody>
      </p:sp>
      <p:sp>
        <p:nvSpPr>
          <p:cNvPr id="6" name="Rectangle 5"/>
          <p:cNvSpPr/>
          <p:nvPr/>
        </p:nvSpPr>
        <p:spPr>
          <a:xfrm>
            <a:off x="273134" y="1269872"/>
            <a:ext cx="11662803" cy="1502001"/>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err="1">
              <a:solidFill>
                <a:schemeClr val="bg1">
                  <a:lumMod val="65000"/>
                </a:schemeClr>
              </a:solidFill>
            </a:endParaRPr>
          </a:p>
        </p:txBody>
      </p:sp>
      <p:sp>
        <p:nvSpPr>
          <p:cNvPr id="2" name="Title 1"/>
          <p:cNvSpPr>
            <a:spLocks noGrp="1"/>
          </p:cNvSpPr>
          <p:nvPr>
            <p:ph type="title"/>
          </p:nvPr>
        </p:nvSpPr>
        <p:spPr/>
        <p:txBody>
          <a:bodyPr/>
          <a:lstStyle/>
          <a:p>
            <a:r>
              <a:rPr lang="en-US" dirty="0" smtClean="0"/>
              <a:t>Trend: R</a:t>
            </a:r>
            <a:r>
              <a:rPr lang="en-US" dirty="0"/>
              <a:t>&amp;D on Compact Accelerators</a:t>
            </a:r>
          </a:p>
        </p:txBody>
      </p:sp>
      <p:sp>
        <p:nvSpPr>
          <p:cNvPr id="3" name="Footer Placeholder 2"/>
          <p:cNvSpPr>
            <a:spLocks noGrp="1"/>
          </p:cNvSpPr>
          <p:nvPr>
            <p:ph type="ftr" sz="quarter" idx="11"/>
          </p:nvPr>
        </p:nvSpPr>
        <p:spPr/>
        <p:txBody>
          <a:bodyPr/>
          <a:lstStyle/>
          <a:p>
            <a:r>
              <a:rPr lang="en-GB" noProof="0" smtClean="0"/>
              <a:t>New Accelerator Physics and Technology Trends | Ralph Assmann | IHEP 2021</a:t>
            </a:r>
            <a:endParaRPr lang="en-US" noProof="0" dirty="0"/>
          </a:p>
        </p:txBody>
      </p:sp>
      <p:sp>
        <p:nvSpPr>
          <p:cNvPr id="4" name="Text Placeholder 3"/>
          <p:cNvSpPr>
            <a:spLocks noGrp="1"/>
          </p:cNvSpPr>
          <p:nvPr>
            <p:ph type="body" sz="quarter" idx="13"/>
          </p:nvPr>
        </p:nvSpPr>
        <p:spPr/>
        <p:txBody>
          <a:bodyPr/>
          <a:lstStyle/>
          <a:p>
            <a:r>
              <a:rPr lang="en-US" dirty="0"/>
              <a:t>Looking for solutions</a:t>
            </a:r>
          </a:p>
        </p:txBody>
      </p:sp>
      <p:graphicFrame>
        <p:nvGraphicFramePr>
          <p:cNvPr id="9" name="Object 6"/>
          <p:cNvGraphicFramePr>
            <a:graphicFrameLocks noChangeAspect="1"/>
          </p:cNvGraphicFramePr>
          <p:nvPr>
            <p:extLst>
              <p:ext uri="{D42A27DB-BD31-4B8C-83A1-F6EECF244321}">
                <p14:modId xmlns:p14="http://schemas.microsoft.com/office/powerpoint/2010/main" val="3142283457"/>
              </p:ext>
            </p:extLst>
          </p:nvPr>
        </p:nvGraphicFramePr>
        <p:xfrm>
          <a:off x="4951630" y="1384895"/>
          <a:ext cx="1663700" cy="582612"/>
        </p:xfrm>
        <a:graphic>
          <a:graphicData uri="http://schemas.openxmlformats.org/presentationml/2006/ole">
            <mc:AlternateContent xmlns:mc="http://schemas.openxmlformats.org/markup-compatibility/2006">
              <mc:Choice xmlns:v="urn:schemas-microsoft-com:vml" Requires="v">
                <p:oleObj spid="_x0000_s1193" name="Equation" r:id="rId3" imgW="762000" imgH="266700" progId="Equation.3">
                  <p:embed/>
                </p:oleObj>
              </mc:Choice>
              <mc:Fallback>
                <p:oleObj name="Equation" r:id="rId3" imgW="762000" imgH="266700" progId="Equation.3">
                  <p:embed/>
                  <p:pic>
                    <p:nvPicPr>
                      <p:cNvPr id="0" name=""/>
                      <p:cNvPicPr>
                        <a:picLocks noChangeAspect="1" noChangeArrowheads="1"/>
                      </p:cNvPicPr>
                      <p:nvPr/>
                    </p:nvPicPr>
                    <p:blipFill>
                      <a:blip r:embed="rId4"/>
                      <a:srcRect/>
                      <a:stretch>
                        <a:fillRect/>
                      </a:stretch>
                    </p:blipFill>
                    <p:spPr bwMode="auto">
                      <a:xfrm>
                        <a:off x="4951630" y="1384895"/>
                        <a:ext cx="1663700" cy="582612"/>
                      </a:xfrm>
                      <a:prstGeom prst="rect">
                        <a:avLst/>
                      </a:prstGeom>
                      <a:solidFill>
                        <a:srgbClr val="FFFF99"/>
                      </a:solidFill>
                      <a:ln w="12700">
                        <a:solidFill>
                          <a:schemeClr val="bg1"/>
                        </a:solidFill>
                        <a:miter lim="800000"/>
                        <a:headEnd type="none" w="sm" len="sm"/>
                        <a:tailEnd type="none" w="sm" len="sm"/>
                      </a:ln>
                      <a:effectLst/>
                    </p:spPr>
                  </p:pic>
                </p:oleObj>
              </mc:Fallback>
            </mc:AlternateContent>
          </a:graphicData>
        </a:graphic>
      </p:graphicFrame>
      <p:sp>
        <p:nvSpPr>
          <p:cNvPr id="10" name="Text Placeholder 4"/>
          <p:cNvSpPr>
            <a:spLocks noGrp="1"/>
          </p:cNvSpPr>
          <p:nvPr>
            <p:ph type="body" sz="quarter" idx="15"/>
          </p:nvPr>
        </p:nvSpPr>
        <p:spPr>
          <a:xfrm>
            <a:off x="407988" y="1392772"/>
            <a:ext cx="7524750" cy="477902"/>
          </a:xfrm>
        </p:spPr>
        <p:txBody>
          <a:bodyPr/>
          <a:lstStyle/>
          <a:p>
            <a:pPr marL="0" indent="0">
              <a:buNone/>
            </a:pPr>
            <a:r>
              <a:rPr lang="en-US" sz="2000" b="1" dirty="0">
                <a:solidFill>
                  <a:schemeClr val="bg1">
                    <a:lumMod val="65000"/>
                  </a:schemeClr>
                </a:solidFill>
              </a:rPr>
              <a:t>Hadron (p) circular collider</a:t>
            </a:r>
          </a:p>
        </p:txBody>
      </p:sp>
      <p:graphicFrame>
        <p:nvGraphicFramePr>
          <p:cNvPr id="12" name="Object 6"/>
          <p:cNvGraphicFramePr>
            <a:graphicFrameLocks noChangeAspect="1"/>
          </p:cNvGraphicFramePr>
          <p:nvPr>
            <p:extLst>
              <p:ext uri="{D42A27DB-BD31-4B8C-83A1-F6EECF244321}">
                <p14:modId xmlns:p14="http://schemas.microsoft.com/office/powerpoint/2010/main" val="3839007866"/>
              </p:ext>
            </p:extLst>
          </p:nvPr>
        </p:nvGraphicFramePr>
        <p:xfrm>
          <a:off x="4956007" y="4965093"/>
          <a:ext cx="1497012" cy="527050"/>
        </p:xfrm>
        <a:graphic>
          <a:graphicData uri="http://schemas.openxmlformats.org/presentationml/2006/ole">
            <mc:AlternateContent xmlns:mc="http://schemas.openxmlformats.org/markup-compatibility/2006">
              <mc:Choice xmlns:v="urn:schemas-microsoft-com:vml" Requires="v">
                <p:oleObj spid="_x0000_s1194" name="Equation" r:id="rId5" imgW="685800" imgH="241300" progId="Equation.3">
                  <p:embed/>
                </p:oleObj>
              </mc:Choice>
              <mc:Fallback>
                <p:oleObj name="Equation" r:id="rId5" imgW="685800" imgH="241300" progId="Equation.3">
                  <p:embed/>
                  <p:pic>
                    <p:nvPicPr>
                      <p:cNvPr id="0" name=""/>
                      <p:cNvPicPr>
                        <a:picLocks noChangeAspect="1" noChangeArrowheads="1"/>
                      </p:cNvPicPr>
                      <p:nvPr/>
                    </p:nvPicPr>
                    <p:blipFill>
                      <a:blip r:embed="rId6"/>
                      <a:srcRect/>
                      <a:stretch>
                        <a:fillRect/>
                      </a:stretch>
                    </p:blipFill>
                    <p:spPr bwMode="auto">
                      <a:xfrm>
                        <a:off x="4956007" y="4965093"/>
                        <a:ext cx="1497012" cy="527050"/>
                      </a:xfrm>
                      <a:prstGeom prst="rect">
                        <a:avLst/>
                      </a:prstGeom>
                      <a:solidFill>
                        <a:srgbClr val="FFFF99"/>
                      </a:solidFill>
                      <a:ln w="12700">
                        <a:solidFill>
                          <a:schemeClr val="bg1"/>
                        </a:solidFill>
                        <a:miter lim="800000"/>
                        <a:headEnd type="none" w="sm" len="sm"/>
                        <a:tailEnd type="none" w="sm" len="sm"/>
                      </a:ln>
                      <a:effectLst/>
                    </p:spPr>
                  </p:pic>
                </p:oleObj>
              </mc:Fallback>
            </mc:AlternateContent>
          </a:graphicData>
        </a:graphic>
      </p:graphicFrame>
      <p:cxnSp>
        <p:nvCxnSpPr>
          <p:cNvPr id="14" name="Straight Arrow Connector 13"/>
          <p:cNvCxnSpPr/>
          <p:nvPr/>
        </p:nvCxnSpPr>
        <p:spPr>
          <a:xfrm flipV="1">
            <a:off x="5644263" y="1834550"/>
            <a:ext cx="274374" cy="486077"/>
          </a:xfrm>
          <a:prstGeom prst="straightConnector1">
            <a:avLst/>
          </a:prstGeom>
          <a:ln w="9525">
            <a:solidFill>
              <a:srgbClr val="A6A6A6"/>
            </a:solidFill>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5024962" y="2367667"/>
            <a:ext cx="3098124" cy="338554"/>
          </a:xfrm>
          <a:prstGeom prst="rect">
            <a:avLst/>
          </a:prstGeom>
          <a:noFill/>
        </p:spPr>
        <p:txBody>
          <a:bodyPr wrap="none" rtlCol="0">
            <a:spAutoFit/>
          </a:bodyPr>
          <a:lstStyle/>
          <a:p>
            <a:r>
              <a:rPr lang="en-US" sz="1600" dirty="0">
                <a:solidFill>
                  <a:schemeClr val="bg1">
                    <a:lumMod val="65000"/>
                  </a:schemeClr>
                </a:solidFill>
              </a:rPr>
              <a:t>Increase radius = size (FCC-</a:t>
            </a:r>
            <a:r>
              <a:rPr lang="en-US" sz="1600" dirty="0" err="1">
                <a:solidFill>
                  <a:schemeClr val="bg1">
                    <a:lumMod val="65000"/>
                  </a:schemeClr>
                </a:solidFill>
              </a:rPr>
              <a:t>hh</a:t>
            </a:r>
            <a:r>
              <a:rPr lang="en-US" sz="1600" dirty="0">
                <a:solidFill>
                  <a:schemeClr val="bg1">
                    <a:lumMod val="65000"/>
                  </a:schemeClr>
                </a:solidFill>
              </a:rPr>
              <a:t>)</a:t>
            </a:r>
          </a:p>
        </p:txBody>
      </p:sp>
      <p:cxnSp>
        <p:nvCxnSpPr>
          <p:cNvPr id="16" name="Straight Arrow Connector 15"/>
          <p:cNvCxnSpPr/>
          <p:nvPr/>
        </p:nvCxnSpPr>
        <p:spPr>
          <a:xfrm flipH="1" flipV="1">
            <a:off x="6561456" y="1646391"/>
            <a:ext cx="556587" cy="188159"/>
          </a:xfrm>
          <a:prstGeom prst="straightConnector1">
            <a:avLst/>
          </a:prstGeom>
          <a:ln w="9525">
            <a:solidFill>
              <a:srgbClr val="A6A6A6"/>
            </a:solidFill>
            <a:tailEnd type="arrow"/>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7129336" y="1626312"/>
            <a:ext cx="3126677" cy="584776"/>
          </a:xfrm>
          <a:prstGeom prst="rect">
            <a:avLst/>
          </a:prstGeom>
          <a:noFill/>
        </p:spPr>
        <p:txBody>
          <a:bodyPr wrap="none" rtlCol="0">
            <a:spAutoFit/>
          </a:bodyPr>
          <a:lstStyle/>
          <a:p>
            <a:r>
              <a:rPr lang="en-US" sz="1600" dirty="0">
                <a:solidFill>
                  <a:schemeClr val="bg1">
                    <a:lumMod val="65000"/>
                  </a:schemeClr>
                </a:solidFill>
              </a:rPr>
              <a:t>Increase bending field</a:t>
            </a:r>
          </a:p>
          <a:p>
            <a:r>
              <a:rPr lang="en-US" sz="1600" dirty="0">
                <a:solidFill>
                  <a:schemeClr val="bg1">
                    <a:lumMod val="65000"/>
                  </a:schemeClr>
                </a:solidFill>
              </a:rPr>
              <a:t>SC bend magnet work (FCC-</a:t>
            </a:r>
            <a:r>
              <a:rPr lang="en-US" sz="1600" dirty="0" err="1">
                <a:solidFill>
                  <a:schemeClr val="bg1">
                    <a:lumMod val="65000"/>
                  </a:schemeClr>
                </a:solidFill>
              </a:rPr>
              <a:t>hh</a:t>
            </a:r>
            <a:r>
              <a:rPr lang="en-US" sz="1600" dirty="0">
                <a:solidFill>
                  <a:schemeClr val="bg1">
                    <a:lumMod val="65000"/>
                  </a:schemeClr>
                </a:solidFill>
              </a:rPr>
              <a:t>)</a:t>
            </a:r>
          </a:p>
        </p:txBody>
      </p:sp>
      <p:graphicFrame>
        <p:nvGraphicFramePr>
          <p:cNvPr id="20" name="Object 6"/>
          <p:cNvGraphicFramePr>
            <a:graphicFrameLocks noChangeAspect="1"/>
          </p:cNvGraphicFramePr>
          <p:nvPr>
            <p:extLst>
              <p:ext uri="{D42A27DB-BD31-4B8C-83A1-F6EECF244321}">
                <p14:modId xmlns:p14="http://schemas.microsoft.com/office/powerpoint/2010/main" val="2956136721"/>
              </p:ext>
            </p:extLst>
          </p:nvPr>
        </p:nvGraphicFramePr>
        <p:xfrm>
          <a:off x="4955518" y="3167340"/>
          <a:ext cx="2027046" cy="598377"/>
        </p:xfrm>
        <a:graphic>
          <a:graphicData uri="http://schemas.openxmlformats.org/presentationml/2006/ole">
            <mc:AlternateContent xmlns:mc="http://schemas.openxmlformats.org/markup-compatibility/2006">
              <mc:Choice xmlns:v="urn:schemas-microsoft-com:vml" Requires="v">
                <p:oleObj spid="_x0000_s1195" name="Equation" r:id="rId7" imgW="990600" imgH="292100" progId="Equation.3">
                  <p:embed/>
                </p:oleObj>
              </mc:Choice>
              <mc:Fallback>
                <p:oleObj name="Equation" r:id="rId7" imgW="990600" imgH="292100" progId="Equation.3">
                  <p:embed/>
                  <p:pic>
                    <p:nvPicPr>
                      <p:cNvPr id="0" name=""/>
                      <p:cNvPicPr>
                        <a:picLocks noChangeAspect="1" noChangeArrowheads="1"/>
                      </p:cNvPicPr>
                      <p:nvPr/>
                    </p:nvPicPr>
                    <p:blipFill>
                      <a:blip r:embed="rId8"/>
                      <a:srcRect/>
                      <a:stretch>
                        <a:fillRect/>
                      </a:stretch>
                    </p:blipFill>
                    <p:spPr bwMode="auto">
                      <a:xfrm>
                        <a:off x="4955518" y="3167340"/>
                        <a:ext cx="2027046" cy="598377"/>
                      </a:xfrm>
                      <a:prstGeom prst="rect">
                        <a:avLst/>
                      </a:prstGeom>
                      <a:solidFill>
                        <a:srgbClr val="FFFF99"/>
                      </a:solidFill>
                      <a:ln w="12700">
                        <a:solidFill>
                          <a:schemeClr val="bg1"/>
                        </a:solidFill>
                        <a:miter lim="800000"/>
                        <a:headEnd type="none" w="sm" len="sm"/>
                        <a:tailEnd type="none" w="sm" len="sm"/>
                      </a:ln>
                      <a:effectLst/>
                      <a:extLst/>
                    </p:spPr>
                  </p:pic>
                </p:oleObj>
              </mc:Fallback>
            </mc:AlternateContent>
          </a:graphicData>
        </a:graphic>
      </p:graphicFrame>
      <p:cxnSp>
        <p:nvCxnSpPr>
          <p:cNvPr id="21" name="Straight Arrow Connector 20"/>
          <p:cNvCxnSpPr>
            <a:stCxn id="22" idx="1"/>
          </p:cNvCxnSpPr>
          <p:nvPr/>
        </p:nvCxnSpPr>
        <p:spPr>
          <a:xfrm flipH="1">
            <a:off x="6901999" y="3380370"/>
            <a:ext cx="685468" cy="88330"/>
          </a:xfrm>
          <a:prstGeom prst="straightConnector1">
            <a:avLst/>
          </a:prstGeom>
          <a:ln w="95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7587467" y="3087982"/>
            <a:ext cx="2830122" cy="584776"/>
          </a:xfrm>
          <a:prstGeom prst="rect">
            <a:avLst/>
          </a:prstGeom>
          <a:noFill/>
        </p:spPr>
        <p:txBody>
          <a:bodyPr wrap="none" rtlCol="0">
            <a:spAutoFit/>
          </a:bodyPr>
          <a:lstStyle/>
          <a:p>
            <a:r>
              <a:rPr lang="en-US" sz="1600" dirty="0"/>
              <a:t>Increase supplied RF voltage</a:t>
            </a:r>
          </a:p>
          <a:p>
            <a:r>
              <a:rPr lang="en-US" sz="1600" dirty="0"/>
              <a:t>(FCC-</a:t>
            </a:r>
            <a:r>
              <a:rPr lang="en-US" sz="1600" dirty="0" err="1"/>
              <a:t>ee</a:t>
            </a:r>
            <a:r>
              <a:rPr lang="en-US" sz="1600" dirty="0"/>
              <a:t>)</a:t>
            </a:r>
          </a:p>
        </p:txBody>
      </p:sp>
      <p:cxnSp>
        <p:nvCxnSpPr>
          <p:cNvPr id="24" name="Straight Arrow Connector 23"/>
          <p:cNvCxnSpPr/>
          <p:nvPr/>
        </p:nvCxnSpPr>
        <p:spPr>
          <a:xfrm flipH="1" flipV="1">
            <a:off x="6381153" y="3676937"/>
            <a:ext cx="528688" cy="599279"/>
          </a:xfrm>
          <a:prstGeom prst="straightConnector1">
            <a:avLst/>
          </a:prstGeom>
          <a:ln w="95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6854963" y="4182135"/>
            <a:ext cx="3098124" cy="338554"/>
          </a:xfrm>
          <a:prstGeom prst="rect">
            <a:avLst/>
          </a:prstGeom>
          <a:noFill/>
        </p:spPr>
        <p:txBody>
          <a:bodyPr wrap="none" rtlCol="0">
            <a:spAutoFit/>
          </a:bodyPr>
          <a:lstStyle/>
          <a:p>
            <a:r>
              <a:rPr lang="en-US" sz="1600" dirty="0"/>
              <a:t>Increase radius = size (FCC-</a:t>
            </a:r>
            <a:r>
              <a:rPr lang="en-US" sz="1600" dirty="0" err="1"/>
              <a:t>ee</a:t>
            </a:r>
            <a:r>
              <a:rPr lang="en-US" sz="1600" dirty="0"/>
              <a:t>)</a:t>
            </a:r>
          </a:p>
        </p:txBody>
      </p:sp>
      <p:sp>
        <p:nvSpPr>
          <p:cNvPr id="28" name="TextBox 27"/>
          <p:cNvSpPr txBox="1"/>
          <p:nvPr/>
        </p:nvSpPr>
        <p:spPr>
          <a:xfrm>
            <a:off x="464327" y="3847212"/>
            <a:ext cx="3860854" cy="646331"/>
          </a:xfrm>
          <a:prstGeom prst="rect">
            <a:avLst/>
          </a:prstGeom>
          <a:noFill/>
        </p:spPr>
        <p:txBody>
          <a:bodyPr wrap="square" rtlCol="0">
            <a:spAutoFit/>
          </a:bodyPr>
          <a:lstStyle/>
          <a:p>
            <a:pPr algn="r"/>
            <a:r>
              <a:rPr lang="en-US" b="1" dirty="0">
                <a:solidFill>
                  <a:srgbClr val="FF0000"/>
                </a:solidFill>
              </a:rPr>
              <a:t>Increase mass of acc. particle (</a:t>
            </a:r>
            <a:r>
              <a:rPr lang="en-US" b="1" dirty="0" err="1">
                <a:solidFill>
                  <a:srgbClr val="FF0000"/>
                </a:solidFill>
              </a:rPr>
              <a:t>muon</a:t>
            </a:r>
            <a:r>
              <a:rPr lang="en-US" b="1" dirty="0">
                <a:solidFill>
                  <a:srgbClr val="FF0000"/>
                </a:solidFill>
              </a:rPr>
              <a:t>)</a:t>
            </a:r>
          </a:p>
        </p:txBody>
      </p:sp>
      <p:cxnSp>
        <p:nvCxnSpPr>
          <p:cNvPr id="29" name="Straight Arrow Connector 28"/>
          <p:cNvCxnSpPr>
            <a:stCxn id="28" idx="3"/>
          </p:cNvCxnSpPr>
          <p:nvPr/>
        </p:nvCxnSpPr>
        <p:spPr>
          <a:xfrm flipV="1">
            <a:off x="4325181" y="3673075"/>
            <a:ext cx="1246744" cy="497303"/>
          </a:xfrm>
          <a:prstGeom prst="straightConnector1">
            <a:avLst/>
          </a:prstGeom>
          <a:ln w="952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flipV="1">
            <a:off x="5346372" y="5434854"/>
            <a:ext cx="235177" cy="478236"/>
          </a:xfrm>
          <a:prstGeom prst="straightConnector1">
            <a:avLst/>
          </a:prstGeom>
          <a:ln w="95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2985831" y="5935652"/>
            <a:ext cx="2682145" cy="338554"/>
          </a:xfrm>
          <a:prstGeom prst="rect">
            <a:avLst/>
          </a:prstGeom>
          <a:noFill/>
        </p:spPr>
        <p:txBody>
          <a:bodyPr wrap="none" rtlCol="0">
            <a:spAutoFit/>
          </a:bodyPr>
          <a:lstStyle/>
          <a:p>
            <a:r>
              <a:rPr lang="en-US" sz="1600" dirty="0"/>
              <a:t>Increase length (ILC, CLIC)</a:t>
            </a:r>
          </a:p>
        </p:txBody>
      </p:sp>
      <p:cxnSp>
        <p:nvCxnSpPr>
          <p:cNvPr id="36" name="Straight Arrow Connector 35"/>
          <p:cNvCxnSpPr/>
          <p:nvPr/>
        </p:nvCxnSpPr>
        <p:spPr>
          <a:xfrm flipH="1" flipV="1">
            <a:off x="6224369" y="5231014"/>
            <a:ext cx="956388" cy="54879"/>
          </a:xfrm>
          <a:prstGeom prst="straightConnector1">
            <a:avLst/>
          </a:prstGeom>
          <a:ln w="95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3" name="TextBox 42"/>
          <p:cNvSpPr txBox="1"/>
          <p:nvPr/>
        </p:nvSpPr>
        <p:spPr>
          <a:xfrm>
            <a:off x="7214643" y="5115897"/>
            <a:ext cx="4559917" cy="1138773"/>
          </a:xfrm>
          <a:prstGeom prst="rect">
            <a:avLst/>
          </a:prstGeom>
          <a:noFill/>
        </p:spPr>
        <p:txBody>
          <a:bodyPr wrap="square" rtlCol="0">
            <a:spAutoFit/>
          </a:bodyPr>
          <a:lstStyle/>
          <a:p>
            <a:r>
              <a:rPr lang="en-US" sz="1600" dirty="0"/>
              <a:t>Increase accelerating gradient</a:t>
            </a:r>
          </a:p>
          <a:p>
            <a:pPr marL="342900" indent="-342900">
              <a:buAutoNum type="alphaLcParenBoth"/>
            </a:pPr>
            <a:r>
              <a:rPr lang="en-US" sz="1600" dirty="0"/>
              <a:t>Pushing existing technology (ILC, CLIC)</a:t>
            </a:r>
          </a:p>
          <a:p>
            <a:pPr marL="342900" indent="-342900">
              <a:buAutoNum type="alphaLcParenBoth"/>
            </a:pPr>
            <a:r>
              <a:rPr lang="en-US" b="1" dirty="0">
                <a:solidFill>
                  <a:srgbClr val="FF0000"/>
                </a:solidFill>
              </a:rPr>
              <a:t>New regime of ultra-high gradients (plasma, dielectric accelerators)</a:t>
            </a:r>
          </a:p>
        </p:txBody>
      </p:sp>
      <p:sp>
        <p:nvSpPr>
          <p:cNvPr id="23" name="Text Placeholder 4"/>
          <p:cNvSpPr>
            <a:spLocks noGrp="1"/>
          </p:cNvSpPr>
          <p:nvPr>
            <p:ph type="body" sz="quarter" idx="15"/>
          </p:nvPr>
        </p:nvSpPr>
        <p:spPr>
          <a:xfrm>
            <a:off x="410166" y="3170066"/>
            <a:ext cx="7524750" cy="393772"/>
          </a:xfrm>
        </p:spPr>
        <p:txBody>
          <a:bodyPr/>
          <a:lstStyle/>
          <a:p>
            <a:pPr marL="0" indent="0">
              <a:buNone/>
            </a:pPr>
            <a:r>
              <a:rPr lang="en-US" sz="2000" b="1" dirty="0"/>
              <a:t>Lepton (e-,e+) circular collider</a:t>
            </a:r>
          </a:p>
          <a:p>
            <a:pPr marL="0" indent="0">
              <a:buNone/>
            </a:pPr>
            <a:endParaRPr lang="en-US" sz="2000" b="1" dirty="0"/>
          </a:p>
        </p:txBody>
      </p:sp>
      <p:sp>
        <p:nvSpPr>
          <p:cNvPr id="26" name="Text Placeholder 4"/>
          <p:cNvSpPr>
            <a:spLocks noGrp="1"/>
          </p:cNvSpPr>
          <p:nvPr>
            <p:ph type="body" sz="quarter" idx="15"/>
          </p:nvPr>
        </p:nvSpPr>
        <p:spPr>
          <a:xfrm>
            <a:off x="410166" y="4945162"/>
            <a:ext cx="7524750" cy="462045"/>
          </a:xfrm>
        </p:spPr>
        <p:txBody>
          <a:bodyPr/>
          <a:lstStyle/>
          <a:p>
            <a:pPr marL="0" indent="0">
              <a:buNone/>
            </a:pPr>
            <a:r>
              <a:rPr lang="en-US" sz="2000" b="1" dirty="0"/>
              <a:t>Lepton (e-,e+) linear collider</a:t>
            </a:r>
          </a:p>
        </p:txBody>
      </p:sp>
      <p:sp>
        <p:nvSpPr>
          <p:cNvPr id="31" name="TextBox 30"/>
          <p:cNvSpPr txBox="1"/>
          <p:nvPr/>
        </p:nvSpPr>
        <p:spPr>
          <a:xfrm>
            <a:off x="1010595" y="2580710"/>
            <a:ext cx="3468795" cy="1200328"/>
          </a:xfrm>
          <a:prstGeom prst="rect">
            <a:avLst/>
          </a:prstGeom>
          <a:solidFill>
            <a:schemeClr val="bg1">
              <a:lumMod val="95000"/>
            </a:schemeClr>
          </a:solidFill>
          <a:ln>
            <a:solidFill>
              <a:schemeClr val="tx1"/>
            </a:solidFill>
          </a:ln>
        </p:spPr>
        <p:txBody>
          <a:bodyPr wrap="square" rtlCol="0">
            <a:spAutoFit/>
          </a:bodyPr>
          <a:lstStyle/>
          <a:p>
            <a:r>
              <a:rPr lang="en-US" sz="2400" b="1" dirty="0">
                <a:solidFill>
                  <a:srgbClr val="FF0000"/>
                </a:solidFill>
              </a:rPr>
              <a:t>Factor 206.8 </a:t>
            </a:r>
            <a:r>
              <a:rPr lang="en-US" sz="2400" b="1" dirty="0"/>
              <a:t>higher mass </a:t>
            </a:r>
            <a:r>
              <a:rPr lang="en-US" sz="2400" b="1" dirty="0" err="1"/>
              <a:t>muon</a:t>
            </a:r>
            <a:r>
              <a:rPr lang="en-US" sz="2400" b="1" dirty="0"/>
              <a:t> versus electron</a:t>
            </a:r>
          </a:p>
        </p:txBody>
      </p:sp>
      <p:sp>
        <p:nvSpPr>
          <p:cNvPr id="34" name="TextBox 33"/>
          <p:cNvSpPr txBox="1"/>
          <p:nvPr/>
        </p:nvSpPr>
        <p:spPr>
          <a:xfrm>
            <a:off x="8469317" y="3948365"/>
            <a:ext cx="3468795" cy="1200328"/>
          </a:xfrm>
          <a:prstGeom prst="rect">
            <a:avLst/>
          </a:prstGeom>
          <a:solidFill>
            <a:schemeClr val="bg1">
              <a:lumMod val="95000"/>
            </a:schemeClr>
          </a:solidFill>
          <a:ln>
            <a:solidFill>
              <a:schemeClr val="tx1"/>
            </a:solidFill>
          </a:ln>
        </p:spPr>
        <p:txBody>
          <a:bodyPr wrap="square" rtlCol="0">
            <a:spAutoFit/>
          </a:bodyPr>
          <a:lstStyle/>
          <a:p>
            <a:r>
              <a:rPr lang="en-US" sz="2400" b="1" dirty="0">
                <a:solidFill>
                  <a:srgbClr val="FF0000"/>
                </a:solidFill>
              </a:rPr>
              <a:t>Factor 100 </a:t>
            </a:r>
            <a:r>
              <a:rPr lang="mr-IN" sz="2400" b="1" dirty="0">
                <a:solidFill>
                  <a:srgbClr val="FF0000"/>
                </a:solidFill>
              </a:rPr>
              <a:t>–</a:t>
            </a:r>
            <a:r>
              <a:rPr lang="en-US" sz="2400" b="1" dirty="0">
                <a:solidFill>
                  <a:srgbClr val="FF0000"/>
                </a:solidFill>
              </a:rPr>
              <a:t> 1000 </a:t>
            </a:r>
            <a:r>
              <a:rPr lang="en-US" sz="2400" b="1" dirty="0"/>
              <a:t>higher accelerating gradient</a:t>
            </a:r>
          </a:p>
        </p:txBody>
      </p:sp>
      <p:sp>
        <p:nvSpPr>
          <p:cNvPr id="35" name="TextBox 34"/>
          <p:cNvSpPr txBox="1"/>
          <p:nvPr/>
        </p:nvSpPr>
        <p:spPr>
          <a:xfrm>
            <a:off x="8196184" y="343563"/>
            <a:ext cx="3468795" cy="2677656"/>
          </a:xfrm>
          <a:prstGeom prst="rect">
            <a:avLst/>
          </a:prstGeom>
          <a:solidFill>
            <a:schemeClr val="bg1">
              <a:lumMod val="95000"/>
            </a:schemeClr>
          </a:solidFill>
          <a:ln>
            <a:solidFill>
              <a:schemeClr val="tx1"/>
            </a:solidFill>
          </a:ln>
        </p:spPr>
        <p:txBody>
          <a:bodyPr wrap="square" rtlCol="0">
            <a:spAutoFit/>
          </a:bodyPr>
          <a:lstStyle/>
          <a:p>
            <a:pPr algn="ctr"/>
            <a:r>
              <a:rPr lang="en-US" sz="2400" b="1" dirty="0">
                <a:solidFill>
                  <a:srgbClr val="FF0000"/>
                </a:solidFill>
              </a:rPr>
              <a:t>BIG factors </a:t>
            </a:r>
            <a:r>
              <a:rPr lang="en-US" sz="2400" b="1" dirty="0">
                <a:sym typeface="Wingdings"/>
              </a:rPr>
              <a:t> </a:t>
            </a:r>
            <a:r>
              <a:rPr lang="en-US" sz="2400" b="1" dirty="0"/>
              <a:t>Novel concepts pursue transformative concepts that can open new horizons in energy reach for HEP research</a:t>
            </a:r>
          </a:p>
        </p:txBody>
      </p:sp>
    </p:spTree>
    <p:extLst>
      <p:ext uri="{BB962C8B-B14F-4D97-AF65-F5344CB8AC3E}">
        <p14:creationId xmlns:p14="http://schemas.microsoft.com/office/powerpoint/2010/main" val="2341074299"/>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Trend: High </a:t>
            </a:r>
            <a:r>
              <a:rPr lang="en-US" dirty="0"/>
              <a:t>Gradient – High Frequency – Small Dimensions</a:t>
            </a:r>
          </a:p>
        </p:txBody>
      </p:sp>
      <p:sp>
        <p:nvSpPr>
          <p:cNvPr id="3" name="Footer Placeholder 2"/>
          <p:cNvSpPr>
            <a:spLocks noGrp="1"/>
          </p:cNvSpPr>
          <p:nvPr>
            <p:ph type="ftr" sz="quarter" idx="11"/>
          </p:nvPr>
        </p:nvSpPr>
        <p:spPr/>
        <p:txBody>
          <a:bodyPr/>
          <a:lstStyle/>
          <a:p>
            <a:r>
              <a:rPr lang="en-GB" noProof="0" smtClean="0"/>
              <a:t>New Accelerator Physics and Technology Trends | Ralph Assmann | IHEP 2021</a:t>
            </a:r>
            <a:endParaRPr lang="en-US" noProof="0" dirty="0"/>
          </a:p>
        </p:txBody>
      </p:sp>
      <p:sp>
        <p:nvSpPr>
          <p:cNvPr id="4" name="Text Placeholder 3"/>
          <p:cNvSpPr>
            <a:spLocks noGrp="1"/>
          </p:cNvSpPr>
          <p:nvPr>
            <p:ph type="body" sz="quarter" idx="13"/>
          </p:nvPr>
        </p:nvSpPr>
        <p:spPr/>
        <p:txBody>
          <a:bodyPr/>
          <a:lstStyle/>
          <a:p>
            <a:r>
              <a:rPr lang="en-US" dirty="0"/>
              <a:t>Powering novel accelerators</a:t>
            </a:r>
          </a:p>
        </p:txBody>
      </p:sp>
      <p:sp>
        <p:nvSpPr>
          <p:cNvPr id="21" name="Rectangle 20"/>
          <p:cNvSpPr/>
          <p:nvPr/>
        </p:nvSpPr>
        <p:spPr bwMode="auto">
          <a:xfrm>
            <a:off x="4583656" y="4560084"/>
            <a:ext cx="3456384" cy="1656184"/>
          </a:xfrm>
          <a:prstGeom prst="rect">
            <a:avLst/>
          </a:prstGeom>
          <a:solidFill>
            <a:schemeClr val="bg1">
              <a:lumMod val="85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tab pos="628650" algn="l"/>
              </a:tabLst>
            </a:pPr>
            <a:r>
              <a:rPr lang="en-US" sz="1600" dirty="0">
                <a:latin typeface="Arial" charset="0"/>
              </a:rPr>
              <a:t>	</a:t>
            </a:r>
            <a:r>
              <a:rPr lang="en-US" sz="2400" b="1" dirty="0">
                <a:latin typeface="Arial" charset="0"/>
              </a:rPr>
              <a:t>Plasma</a:t>
            </a:r>
            <a:br>
              <a:rPr lang="en-US" sz="2400" b="1" dirty="0">
                <a:latin typeface="Arial" charset="0"/>
              </a:rPr>
            </a:br>
            <a:r>
              <a:rPr lang="en-US" sz="2400" b="1" dirty="0">
                <a:latin typeface="Arial" charset="0"/>
              </a:rPr>
              <a:t>	Accelerator</a:t>
            </a:r>
            <a:r>
              <a:rPr lang="en-US" sz="2400" dirty="0">
                <a:latin typeface="Arial" charset="0"/>
              </a:rPr>
              <a:t/>
            </a:r>
            <a:br>
              <a:rPr lang="en-US" sz="2400" dirty="0">
                <a:latin typeface="Arial" charset="0"/>
              </a:rPr>
            </a:br>
            <a:r>
              <a:rPr lang="en-US" sz="1600" dirty="0">
                <a:latin typeface="Arial" charset="0"/>
              </a:rPr>
              <a:t>	Laser- or beam driven</a:t>
            </a:r>
            <a:br>
              <a:rPr lang="en-US" sz="1600" dirty="0">
                <a:latin typeface="Arial" charset="0"/>
              </a:rPr>
            </a:br>
            <a:r>
              <a:rPr lang="en-US" sz="1600" dirty="0">
                <a:latin typeface="Arial" charset="0"/>
              </a:rPr>
              <a:t>	Dynamic Plasma Structure</a:t>
            </a:r>
          </a:p>
          <a:p>
            <a:pPr marL="0" marR="0" indent="0" algn="l" defTabSz="914400" rtl="0" eaLnBrk="0" fontAlgn="base" latinLnBrk="0" hangingPunct="0">
              <a:lnSpc>
                <a:spcPct val="100000"/>
              </a:lnSpc>
              <a:spcBef>
                <a:spcPct val="0"/>
              </a:spcBef>
              <a:spcAft>
                <a:spcPct val="0"/>
              </a:spcAft>
              <a:buClrTx/>
              <a:buSzTx/>
              <a:buFontTx/>
              <a:buNone/>
              <a:tabLst>
                <a:tab pos="628650" algn="l"/>
              </a:tabLst>
            </a:pPr>
            <a:r>
              <a:rPr lang="en-US" sz="1600" dirty="0">
                <a:latin typeface="Arial" charset="0"/>
              </a:rPr>
              <a:t>	Plasma field calculations</a:t>
            </a:r>
            <a:endParaRPr kumimoji="0" lang="en-US" sz="1600" b="0" i="0" u="none" strike="noStrike" cap="none" normalizeH="0" baseline="0" dirty="0">
              <a:ln>
                <a:noFill/>
              </a:ln>
              <a:solidFill>
                <a:schemeClr val="tx1"/>
              </a:solidFill>
              <a:effectLst/>
              <a:latin typeface="Arial" charset="0"/>
            </a:endParaRPr>
          </a:p>
        </p:txBody>
      </p:sp>
      <p:sp>
        <p:nvSpPr>
          <p:cNvPr id="22" name="Rectangle 21"/>
          <p:cNvSpPr/>
          <p:nvPr/>
        </p:nvSpPr>
        <p:spPr bwMode="auto">
          <a:xfrm>
            <a:off x="6047272" y="1394574"/>
            <a:ext cx="1872208" cy="1008112"/>
          </a:xfrm>
          <a:prstGeom prst="rect">
            <a:avLst/>
          </a:prstGeom>
          <a:solidFill>
            <a:srgbClr val="D9D9D9"/>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Arial" charset="0"/>
            </a:endParaRPr>
          </a:p>
        </p:txBody>
      </p:sp>
      <p:sp>
        <p:nvSpPr>
          <p:cNvPr id="23" name="Rectangle 22"/>
          <p:cNvSpPr/>
          <p:nvPr/>
        </p:nvSpPr>
        <p:spPr bwMode="auto">
          <a:xfrm>
            <a:off x="3238960" y="1394574"/>
            <a:ext cx="1872208" cy="1008112"/>
          </a:xfrm>
          <a:prstGeom prst="rect">
            <a:avLst/>
          </a:prstGeom>
          <a:solidFill>
            <a:srgbClr val="D9D9D9"/>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Arial" charset="0"/>
            </a:endParaRPr>
          </a:p>
        </p:txBody>
      </p:sp>
      <p:sp>
        <p:nvSpPr>
          <p:cNvPr id="24" name="Rectangle 23"/>
          <p:cNvSpPr/>
          <p:nvPr/>
        </p:nvSpPr>
        <p:spPr bwMode="auto">
          <a:xfrm>
            <a:off x="398253" y="1375134"/>
            <a:ext cx="1872208" cy="1008112"/>
          </a:xfrm>
          <a:prstGeom prst="rect">
            <a:avLst/>
          </a:prstGeom>
          <a:solidFill>
            <a:srgbClr val="D9D9D9"/>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Arial" charset="0"/>
            </a:endParaRPr>
          </a:p>
        </p:txBody>
      </p:sp>
      <p:sp>
        <p:nvSpPr>
          <p:cNvPr id="25" name="Content Placeholder 2"/>
          <p:cNvSpPr txBox="1">
            <a:spLocks/>
          </p:cNvSpPr>
          <p:nvPr/>
        </p:nvSpPr>
        <p:spPr>
          <a:xfrm>
            <a:off x="407479" y="1394574"/>
            <a:ext cx="9668496" cy="3456384"/>
          </a:xfrm>
          <a:prstGeom prst="rect">
            <a:avLst/>
          </a:prstGeom>
        </p:spPr>
        <p:txBody>
          <a:bodyPr/>
          <a:lstStyle>
            <a:lvl1pPr marL="266700" indent="-266700" algn="l" defTabSz="914400" rtl="0" eaLnBrk="1" latinLnBrk="0" hangingPunct="1">
              <a:lnSpc>
                <a:spcPct val="100000"/>
              </a:lnSpc>
              <a:spcBef>
                <a:spcPts val="0"/>
              </a:spcBef>
              <a:spcAft>
                <a:spcPts val="800"/>
              </a:spcAft>
              <a:buFont typeface="Arial" panose="020B0604020202020204" pitchFamily="34" charset="0"/>
              <a:buChar char="•"/>
              <a:tabLst>
                <a:tab pos="266700" algn="l"/>
              </a:tabLst>
              <a:defRPr sz="1600" kern="1200">
                <a:solidFill>
                  <a:schemeClr val="tx1"/>
                </a:solidFill>
                <a:latin typeface="+mn-lt"/>
                <a:ea typeface="+mn-ea"/>
                <a:cs typeface="+mn-cs"/>
              </a:defRPr>
            </a:lvl1pPr>
            <a:lvl2pPr marL="542925" indent="-276225" algn="l" defTabSz="914400" rtl="0" eaLnBrk="1" latinLnBrk="0" hangingPunct="1">
              <a:lnSpc>
                <a:spcPct val="100000"/>
              </a:lnSpc>
              <a:spcBef>
                <a:spcPts val="0"/>
              </a:spcBef>
              <a:spcAft>
                <a:spcPts val="800"/>
              </a:spcAft>
              <a:buFont typeface="Arial" panose="020B0604020202020204" pitchFamily="34" charset="0"/>
              <a:buChar char="•"/>
              <a:defRPr sz="1600" kern="1200">
                <a:solidFill>
                  <a:schemeClr val="tx1"/>
                </a:solidFill>
                <a:latin typeface="+mn-lt"/>
                <a:ea typeface="+mn-ea"/>
                <a:cs typeface="+mn-cs"/>
              </a:defRPr>
            </a:lvl2pPr>
            <a:lvl3pPr marL="809625" indent="-266700" algn="l" defTabSz="914400" rtl="0" eaLnBrk="1" latinLnBrk="0" hangingPunct="1">
              <a:lnSpc>
                <a:spcPct val="100000"/>
              </a:lnSpc>
              <a:spcBef>
                <a:spcPts val="0"/>
              </a:spcBef>
              <a:spcAft>
                <a:spcPts val="800"/>
              </a:spcAft>
              <a:buFont typeface="Arial" panose="020B0604020202020204" pitchFamily="34" charset="0"/>
              <a:buChar char="•"/>
              <a:defRPr sz="1600" kern="1200">
                <a:solidFill>
                  <a:schemeClr val="tx1"/>
                </a:solidFill>
                <a:latin typeface="+mn-lt"/>
                <a:ea typeface="+mn-ea"/>
                <a:cs typeface="+mn-cs"/>
              </a:defRPr>
            </a:lvl3pPr>
            <a:lvl4pPr marL="1076325" indent="-266700" algn="l" defTabSz="914400" rtl="0" eaLnBrk="1" latinLnBrk="0" hangingPunct="1">
              <a:lnSpc>
                <a:spcPct val="100000"/>
              </a:lnSpc>
              <a:spcBef>
                <a:spcPts val="0"/>
              </a:spcBef>
              <a:spcAft>
                <a:spcPts val="800"/>
              </a:spcAft>
              <a:buFont typeface="Arial" panose="020B0604020202020204" pitchFamily="34" charset="0"/>
              <a:buChar char="•"/>
              <a:defRPr sz="1600" kern="1200">
                <a:solidFill>
                  <a:schemeClr val="tx1"/>
                </a:solidFill>
                <a:latin typeface="+mn-lt"/>
                <a:ea typeface="+mn-ea"/>
                <a:cs typeface="+mn-cs"/>
              </a:defRPr>
            </a:lvl4pPr>
            <a:lvl5pPr marL="1343025" indent="-266700" algn="l" defTabSz="914400" rtl="0" eaLnBrk="1" latinLnBrk="0" hangingPunct="1">
              <a:lnSpc>
                <a:spcPct val="100000"/>
              </a:lnSpc>
              <a:spcBef>
                <a:spcPts val="0"/>
              </a:spcBef>
              <a:spcAft>
                <a:spcPts val="800"/>
              </a:spcAft>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defTabSz="1347788">
              <a:buFont typeface="Arial" panose="020B0604020202020204" pitchFamily="34" charset="0"/>
              <a:buNone/>
              <a:tabLst>
                <a:tab pos="2060575" algn="l"/>
                <a:tab pos="3051175" algn="l"/>
                <a:tab pos="4930775" algn="l"/>
                <a:tab pos="5830888" algn="l"/>
              </a:tabLst>
            </a:pPr>
            <a:r>
              <a:rPr lang="en-US" sz="1800" b="1" dirty="0"/>
              <a:t>High	</a:t>
            </a:r>
            <a:r>
              <a:rPr lang="en-US" sz="1800" b="1" dirty="0">
                <a:sym typeface="Wingdings"/>
              </a:rPr>
              <a:t> 	High	  	Small </a:t>
            </a:r>
            <a:br>
              <a:rPr lang="en-US" sz="1800" b="1" dirty="0">
                <a:sym typeface="Wingdings"/>
              </a:rPr>
            </a:br>
            <a:r>
              <a:rPr lang="en-US" sz="1800" b="1" dirty="0">
                <a:sym typeface="Wingdings"/>
              </a:rPr>
              <a:t>Gradients 		Frequencies		Dimensions</a:t>
            </a:r>
            <a:br>
              <a:rPr lang="en-US" sz="1800" b="1" dirty="0">
                <a:sym typeface="Wingdings"/>
              </a:rPr>
            </a:br>
            <a:r>
              <a:rPr lang="en-US" sz="1800" b="1" dirty="0">
                <a:sym typeface="Wingdings"/>
              </a:rPr>
              <a:t>(1 – 100 GV/m)		(&gt; 100 GHz)		(&lt; 1 mm)</a:t>
            </a:r>
            <a:br>
              <a:rPr lang="en-US" sz="1800" b="1" dirty="0">
                <a:sym typeface="Wingdings"/>
              </a:rPr>
            </a:br>
            <a:r>
              <a:rPr lang="en-US" sz="1400" b="1" dirty="0">
                <a:sym typeface="Wingdings"/>
              </a:rPr>
              <a:t> </a:t>
            </a:r>
            <a:endParaRPr lang="en-US" sz="1800" b="1" dirty="0">
              <a:sym typeface="Wingdings"/>
            </a:endParaRPr>
          </a:p>
          <a:p>
            <a:r>
              <a:rPr lang="en-US" sz="1800" dirty="0">
                <a:sym typeface="Wingdings"/>
              </a:rPr>
              <a:t>No </a:t>
            </a:r>
            <a:r>
              <a:rPr lang="en-US" sz="1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sym typeface="Wingdings"/>
              </a:rPr>
              <a:t>klystrons </a:t>
            </a:r>
            <a:r>
              <a:rPr lang="en-US" sz="1800" dirty="0">
                <a:sym typeface="Wingdings"/>
              </a:rPr>
              <a:t>for high frequencies!</a:t>
            </a:r>
          </a:p>
          <a:p>
            <a:r>
              <a:rPr lang="en-US" sz="1800" dirty="0">
                <a:sym typeface="Wingdings"/>
              </a:rPr>
              <a:t>Use </a:t>
            </a:r>
            <a:r>
              <a:rPr lang="en-US" sz="1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sym typeface="Wingdings"/>
              </a:rPr>
              <a:t>particle bunches or laser pulses </a:t>
            </a:r>
            <a:r>
              <a:rPr lang="en-US" sz="1800" dirty="0">
                <a:sym typeface="Wingdings"/>
              </a:rPr>
              <a:t>as drivers.</a:t>
            </a:r>
          </a:p>
          <a:p>
            <a:r>
              <a:rPr lang="en-US" sz="1800" dirty="0">
                <a:sym typeface="Wingdings"/>
              </a:rPr>
              <a:t>Material limitations solved through “new cavities”: dielectric materials, </a:t>
            </a:r>
            <a:br>
              <a:rPr lang="en-US" sz="1800" dirty="0">
                <a:sym typeface="Wingdings"/>
              </a:rPr>
            </a:br>
            <a:r>
              <a:rPr lang="en-US" sz="1800" dirty="0">
                <a:sym typeface="Wingdings"/>
              </a:rPr>
              <a:t>plasma cavities, </a:t>
            </a:r>
            <a:r>
              <a:rPr lang="is-IS" sz="1800" dirty="0">
                <a:sym typeface="Wingdings"/>
              </a:rPr>
              <a:t>…</a:t>
            </a:r>
          </a:p>
          <a:p>
            <a:r>
              <a:rPr lang="en-US" sz="1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sym typeface="Wingdings"/>
              </a:rPr>
              <a:t>Two main directions</a:t>
            </a:r>
            <a:r>
              <a:rPr lang="en-US" sz="1800" dirty="0">
                <a:sym typeface="Wingdings"/>
              </a:rPr>
              <a:t>:</a:t>
            </a:r>
          </a:p>
        </p:txBody>
      </p:sp>
      <p:sp>
        <p:nvSpPr>
          <p:cNvPr id="26" name="Rectangle 25"/>
          <p:cNvSpPr/>
          <p:nvPr/>
        </p:nvSpPr>
        <p:spPr bwMode="auto">
          <a:xfrm>
            <a:off x="407192" y="4560084"/>
            <a:ext cx="3456384" cy="1656184"/>
          </a:xfrm>
          <a:prstGeom prst="rect">
            <a:avLst/>
          </a:prstGeom>
          <a:solidFill>
            <a:schemeClr val="bg1">
              <a:lumMod val="85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tab pos="628650" algn="l"/>
              </a:tabLst>
            </a:pPr>
            <a:r>
              <a:rPr lang="en-US" sz="1600" dirty="0">
                <a:latin typeface="Arial" charset="0"/>
              </a:rPr>
              <a:t>	</a:t>
            </a:r>
            <a:r>
              <a:rPr lang="en-US" sz="2400" b="1" dirty="0">
                <a:latin typeface="Arial" charset="0"/>
              </a:rPr>
              <a:t>Microstructure </a:t>
            </a:r>
            <a:br>
              <a:rPr lang="en-US" sz="2400" b="1" dirty="0">
                <a:latin typeface="Arial" charset="0"/>
              </a:rPr>
            </a:br>
            <a:r>
              <a:rPr lang="en-US" sz="2400" b="1" dirty="0">
                <a:latin typeface="Arial" charset="0"/>
              </a:rPr>
              <a:t>	Accelerator</a:t>
            </a:r>
            <a:r>
              <a:rPr lang="en-US" sz="1600" dirty="0">
                <a:latin typeface="Arial" charset="0"/>
              </a:rPr>
              <a:t>	Laser- or beam driven</a:t>
            </a:r>
            <a:br>
              <a:rPr lang="en-US" sz="1600" dirty="0">
                <a:latin typeface="Arial" charset="0"/>
              </a:rPr>
            </a:br>
            <a:r>
              <a:rPr lang="en-US" sz="1600" dirty="0">
                <a:latin typeface="Arial" charset="0"/>
              </a:rPr>
              <a:t>	Vacuum accelerators</a:t>
            </a:r>
            <a:br>
              <a:rPr lang="en-US" sz="1600" dirty="0">
                <a:latin typeface="Arial" charset="0"/>
              </a:rPr>
            </a:br>
            <a:r>
              <a:rPr lang="en-US" sz="1600" dirty="0">
                <a:latin typeface="Arial" charset="0"/>
              </a:rPr>
              <a:t>	Conventional field design</a:t>
            </a:r>
            <a:endParaRPr kumimoji="0" lang="en-US" sz="1600" b="0" i="0" u="none" strike="noStrike" cap="none" normalizeH="0" baseline="0" dirty="0">
              <a:ln>
                <a:noFill/>
              </a:ln>
              <a:solidFill>
                <a:schemeClr val="tx1"/>
              </a:solidFill>
              <a:effectLst/>
              <a:latin typeface="Arial" charset="0"/>
            </a:endParaRPr>
          </a:p>
        </p:txBody>
      </p:sp>
      <p:sp>
        <p:nvSpPr>
          <p:cNvPr id="27" name="TextBox 26"/>
          <p:cNvSpPr txBox="1"/>
          <p:nvPr/>
        </p:nvSpPr>
        <p:spPr>
          <a:xfrm>
            <a:off x="442671" y="4424697"/>
            <a:ext cx="612593" cy="1015663"/>
          </a:xfrm>
          <a:prstGeom prst="rect">
            <a:avLst/>
          </a:prstGeom>
          <a:noFill/>
        </p:spPr>
        <p:txBody>
          <a:bodyPr wrap="none" rtlCol="0">
            <a:spAutoFit/>
          </a:bodyPr>
          <a:lstStyle/>
          <a:p>
            <a:r>
              <a:rPr lang="en-US" sz="6000" dirty="0">
                <a:solidFill>
                  <a:srgbClr val="FF0000"/>
                </a:solidFill>
              </a:rPr>
              <a:t>1</a:t>
            </a:r>
          </a:p>
        </p:txBody>
      </p:sp>
      <p:sp>
        <p:nvSpPr>
          <p:cNvPr id="28" name="TextBox 27"/>
          <p:cNvSpPr txBox="1"/>
          <p:nvPr/>
        </p:nvSpPr>
        <p:spPr>
          <a:xfrm>
            <a:off x="4655664" y="4424697"/>
            <a:ext cx="612593" cy="1015663"/>
          </a:xfrm>
          <a:prstGeom prst="rect">
            <a:avLst/>
          </a:prstGeom>
          <a:noFill/>
        </p:spPr>
        <p:txBody>
          <a:bodyPr wrap="none" rtlCol="0">
            <a:spAutoFit/>
          </a:bodyPr>
          <a:lstStyle/>
          <a:p>
            <a:r>
              <a:rPr lang="en-US" sz="6000" dirty="0">
                <a:solidFill>
                  <a:srgbClr val="FF0000"/>
                </a:solidFill>
              </a:rPr>
              <a:t>2</a:t>
            </a:r>
          </a:p>
        </p:txBody>
      </p:sp>
      <p:pic>
        <p:nvPicPr>
          <p:cNvPr id="13" name="Picture 3" descr="2014-10-09_Plasma-Beschleuniger_HME-0010.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526899" y="1353769"/>
            <a:ext cx="3139689" cy="2093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4"/>
          <p:cNvPicPr>
            <a:picLocks noChangeAspect="1"/>
          </p:cNvPicPr>
          <p:nvPr/>
        </p:nvPicPr>
        <p:blipFill>
          <a:blip r:embed="rId3"/>
          <a:stretch>
            <a:fillRect/>
          </a:stretch>
        </p:blipFill>
        <p:spPr>
          <a:xfrm>
            <a:off x="8498988" y="3740449"/>
            <a:ext cx="3146138" cy="2097426"/>
          </a:xfrm>
          <a:prstGeom prst="rect">
            <a:avLst/>
          </a:prstGeom>
        </p:spPr>
      </p:pic>
    </p:spTree>
    <p:extLst>
      <p:ext uri="{BB962C8B-B14F-4D97-AF65-F5344CB8AC3E}">
        <p14:creationId xmlns:p14="http://schemas.microsoft.com/office/powerpoint/2010/main" val="474194461"/>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Laser-Driven Micro Structures (Vacuum) – 1</a:t>
            </a:r>
          </a:p>
        </p:txBody>
      </p:sp>
      <p:sp>
        <p:nvSpPr>
          <p:cNvPr id="3" name="Footer Placeholder 2"/>
          <p:cNvSpPr>
            <a:spLocks noGrp="1"/>
          </p:cNvSpPr>
          <p:nvPr>
            <p:ph type="ftr" sz="quarter" idx="11"/>
          </p:nvPr>
        </p:nvSpPr>
        <p:spPr/>
        <p:txBody>
          <a:bodyPr/>
          <a:lstStyle/>
          <a:p>
            <a:r>
              <a:rPr lang="en-GB" noProof="0" smtClean="0"/>
              <a:t>New Accelerator Physics and Technology Trends | Ralph Assmann | IHEP 2021</a:t>
            </a:r>
            <a:endParaRPr lang="en-US" noProof="0" dirty="0"/>
          </a:p>
        </p:txBody>
      </p:sp>
      <p:sp>
        <p:nvSpPr>
          <p:cNvPr id="4" name="Text Placeholder 3"/>
          <p:cNvSpPr>
            <a:spLocks noGrp="1"/>
          </p:cNvSpPr>
          <p:nvPr>
            <p:ph type="body" sz="quarter" idx="13"/>
          </p:nvPr>
        </p:nvSpPr>
        <p:spPr/>
        <p:txBody>
          <a:bodyPr/>
          <a:lstStyle/>
          <a:p>
            <a:r>
              <a:rPr lang="en-US" dirty="0"/>
              <a:t>Vacuum dielectric accelerator</a:t>
            </a:r>
          </a:p>
        </p:txBody>
      </p:sp>
      <p:sp>
        <p:nvSpPr>
          <p:cNvPr id="5" name="Content Placeholder 2"/>
          <p:cNvSpPr txBox="1">
            <a:spLocks/>
          </p:cNvSpPr>
          <p:nvPr/>
        </p:nvSpPr>
        <p:spPr>
          <a:xfrm>
            <a:off x="295672" y="1330891"/>
            <a:ext cx="9849001" cy="4792663"/>
          </a:xfrm>
          <a:prstGeom prst="rect">
            <a:avLst/>
          </a:prstGeom>
        </p:spPr>
        <p:txBody>
          <a:bodyPr>
            <a:noAutofit/>
          </a:bodyPr>
          <a:lstStyle>
            <a:lvl1pPr marL="266700" indent="-266700" algn="l" defTabSz="914400" rtl="0" eaLnBrk="1" latinLnBrk="0" hangingPunct="1">
              <a:lnSpc>
                <a:spcPct val="100000"/>
              </a:lnSpc>
              <a:spcBef>
                <a:spcPts val="0"/>
              </a:spcBef>
              <a:spcAft>
                <a:spcPts val="800"/>
              </a:spcAft>
              <a:buFont typeface="Arial" panose="020B0604020202020204" pitchFamily="34" charset="0"/>
              <a:buChar char="•"/>
              <a:tabLst>
                <a:tab pos="266700" algn="l"/>
              </a:tabLst>
              <a:defRPr sz="1600" kern="1200">
                <a:solidFill>
                  <a:schemeClr val="tx1"/>
                </a:solidFill>
                <a:latin typeface="+mn-lt"/>
                <a:ea typeface="+mn-ea"/>
                <a:cs typeface="+mn-cs"/>
              </a:defRPr>
            </a:lvl1pPr>
            <a:lvl2pPr marL="542925" indent="-276225" algn="l" defTabSz="914400" rtl="0" eaLnBrk="1" latinLnBrk="0" hangingPunct="1">
              <a:lnSpc>
                <a:spcPct val="100000"/>
              </a:lnSpc>
              <a:spcBef>
                <a:spcPts val="0"/>
              </a:spcBef>
              <a:spcAft>
                <a:spcPts val="800"/>
              </a:spcAft>
              <a:buFont typeface="Arial" panose="020B0604020202020204" pitchFamily="34" charset="0"/>
              <a:buChar char="•"/>
              <a:defRPr sz="1600" kern="1200">
                <a:solidFill>
                  <a:schemeClr val="tx1"/>
                </a:solidFill>
                <a:latin typeface="+mn-lt"/>
                <a:ea typeface="+mn-ea"/>
                <a:cs typeface="+mn-cs"/>
              </a:defRPr>
            </a:lvl2pPr>
            <a:lvl3pPr marL="809625" indent="-266700" algn="l" defTabSz="914400" rtl="0" eaLnBrk="1" latinLnBrk="0" hangingPunct="1">
              <a:lnSpc>
                <a:spcPct val="100000"/>
              </a:lnSpc>
              <a:spcBef>
                <a:spcPts val="0"/>
              </a:spcBef>
              <a:spcAft>
                <a:spcPts val="800"/>
              </a:spcAft>
              <a:buFont typeface="Arial" panose="020B0604020202020204" pitchFamily="34" charset="0"/>
              <a:buChar char="•"/>
              <a:defRPr sz="1600" kern="1200">
                <a:solidFill>
                  <a:schemeClr val="tx1"/>
                </a:solidFill>
                <a:latin typeface="+mn-lt"/>
                <a:ea typeface="+mn-ea"/>
                <a:cs typeface="+mn-cs"/>
              </a:defRPr>
            </a:lvl3pPr>
            <a:lvl4pPr marL="1076325" indent="-266700" algn="l" defTabSz="914400" rtl="0" eaLnBrk="1" latinLnBrk="0" hangingPunct="1">
              <a:lnSpc>
                <a:spcPct val="100000"/>
              </a:lnSpc>
              <a:spcBef>
                <a:spcPts val="0"/>
              </a:spcBef>
              <a:spcAft>
                <a:spcPts val="800"/>
              </a:spcAft>
              <a:buFont typeface="Arial" panose="020B0604020202020204" pitchFamily="34" charset="0"/>
              <a:buChar char="•"/>
              <a:defRPr sz="1600" kern="1200">
                <a:solidFill>
                  <a:schemeClr val="tx1"/>
                </a:solidFill>
                <a:latin typeface="+mn-lt"/>
                <a:ea typeface="+mn-ea"/>
                <a:cs typeface="+mn-cs"/>
              </a:defRPr>
            </a:lvl4pPr>
            <a:lvl5pPr marL="1343025" indent="-266700" algn="l" defTabSz="914400" rtl="0" eaLnBrk="1" latinLnBrk="0" hangingPunct="1">
              <a:lnSpc>
                <a:spcPct val="100000"/>
              </a:lnSpc>
              <a:spcBef>
                <a:spcPts val="0"/>
              </a:spcBef>
              <a:spcAft>
                <a:spcPts val="800"/>
              </a:spcAft>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t>1 </a:t>
            </a:r>
            <a:r>
              <a:rPr lang="en-US" sz="2000" dirty="0" err="1"/>
              <a:t>GeV</a:t>
            </a:r>
            <a:r>
              <a:rPr lang="en-US" sz="2000" dirty="0"/>
              <a:t>/m possible but low absolute energies achieved so far</a:t>
            </a:r>
          </a:p>
          <a:p>
            <a:r>
              <a:rPr lang="en-US" sz="2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AXSIS project (ERC synergy grant) </a:t>
            </a:r>
            <a:r>
              <a:rPr lang="en-US" sz="2000" dirty="0"/>
              <a:t>at DESY/</a:t>
            </a:r>
            <a:br>
              <a:rPr lang="en-US" sz="2000" dirty="0"/>
            </a:br>
            <a:r>
              <a:rPr lang="en-US" sz="2000" dirty="0" err="1"/>
              <a:t>Uni</a:t>
            </a:r>
            <a:r>
              <a:rPr lang="en-US" sz="2000" dirty="0"/>
              <a:t> Hamburg: THz laser-driven accelerator with </a:t>
            </a:r>
            <a:br>
              <a:rPr lang="en-US" sz="2000" dirty="0"/>
            </a:br>
            <a:r>
              <a:rPr lang="en-US" sz="2000" dirty="0" err="1"/>
              <a:t>atto</a:t>
            </a:r>
            <a:r>
              <a:rPr lang="en-US" sz="2000" dirty="0"/>
              <a:t>-second science </a:t>
            </a:r>
            <a:r>
              <a:rPr lang="en-US" i="1" dirty="0">
                <a:sym typeface="Wingdings"/>
              </a:rPr>
              <a:t> </a:t>
            </a:r>
            <a:r>
              <a:rPr lang="en-US" i="1" dirty="0" err="1">
                <a:sym typeface="Wingdings"/>
              </a:rPr>
              <a:t>Kärtner</a:t>
            </a:r>
            <a:r>
              <a:rPr lang="en-US" i="1" dirty="0">
                <a:sym typeface="Wingdings"/>
              </a:rPr>
              <a:t>/</a:t>
            </a:r>
            <a:r>
              <a:rPr lang="en-US" i="1" dirty="0" err="1">
                <a:sym typeface="Wingdings"/>
              </a:rPr>
              <a:t>Fromme</a:t>
            </a:r>
            <a:r>
              <a:rPr lang="en-US" i="1" dirty="0">
                <a:sym typeface="Wingdings"/>
              </a:rPr>
              <a:t>/Chapman/Assmann</a:t>
            </a:r>
            <a:endParaRPr lang="en-US" i="1" dirty="0"/>
          </a:p>
        </p:txBody>
      </p:sp>
      <p:pic>
        <p:nvPicPr>
          <p:cNvPr id="6" name="Picture 5"/>
          <p:cNvPicPr>
            <a:picLocks noChangeAspect="1"/>
          </p:cNvPicPr>
          <p:nvPr/>
        </p:nvPicPr>
        <p:blipFill rotWithShape="1">
          <a:blip r:embed="rId2"/>
          <a:srcRect l="21560" t="36386" r="17580" b="38166"/>
          <a:stretch/>
        </p:blipFill>
        <p:spPr>
          <a:xfrm>
            <a:off x="540566" y="2919515"/>
            <a:ext cx="9192000" cy="2561705"/>
          </a:xfrm>
          <a:prstGeom prst="rect">
            <a:avLst/>
          </a:prstGeom>
        </p:spPr>
      </p:pic>
      <p:pic>
        <p:nvPicPr>
          <p:cNvPr id="7" name="Picture 6" descr="Screen Shot 2016-01-17 at 19.52.23.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70319" y="5525821"/>
            <a:ext cx="4963716" cy="1250287"/>
          </a:xfrm>
          <a:prstGeom prst="rect">
            <a:avLst/>
          </a:prstGeom>
        </p:spPr>
      </p:pic>
      <p:pic>
        <p:nvPicPr>
          <p:cNvPr id="8" name="Picture 7"/>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0124009" y="1374870"/>
            <a:ext cx="1691680" cy="2183805"/>
          </a:xfrm>
          <a:prstGeom prst="rect">
            <a:avLst/>
          </a:prstGeom>
        </p:spPr>
      </p:pic>
    </p:spTree>
    <p:extLst>
      <p:ext uri="{BB962C8B-B14F-4D97-AF65-F5344CB8AC3E}">
        <p14:creationId xmlns:p14="http://schemas.microsoft.com/office/powerpoint/2010/main" val="4178761448"/>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Laser-Driven Micro Structures (Vacuum) – 2</a:t>
            </a:r>
          </a:p>
        </p:txBody>
      </p:sp>
      <p:sp>
        <p:nvSpPr>
          <p:cNvPr id="3" name="Footer Placeholder 2"/>
          <p:cNvSpPr>
            <a:spLocks noGrp="1"/>
          </p:cNvSpPr>
          <p:nvPr>
            <p:ph type="ftr" sz="quarter" idx="11"/>
          </p:nvPr>
        </p:nvSpPr>
        <p:spPr/>
        <p:txBody>
          <a:bodyPr/>
          <a:lstStyle/>
          <a:p>
            <a:r>
              <a:rPr lang="en-GB" noProof="0" smtClean="0"/>
              <a:t>New Accelerator Physics and Technology Trends | Ralph Assmann | IHEP 2021</a:t>
            </a:r>
            <a:endParaRPr lang="en-US" noProof="0" dirty="0"/>
          </a:p>
        </p:txBody>
      </p:sp>
      <p:sp>
        <p:nvSpPr>
          <p:cNvPr id="4" name="Text Placeholder 3"/>
          <p:cNvSpPr>
            <a:spLocks noGrp="1"/>
          </p:cNvSpPr>
          <p:nvPr>
            <p:ph type="body" sz="quarter" idx="13"/>
          </p:nvPr>
        </p:nvSpPr>
        <p:spPr/>
        <p:txBody>
          <a:bodyPr/>
          <a:lstStyle/>
          <a:p>
            <a:r>
              <a:rPr lang="en-US" dirty="0"/>
              <a:t>Vacuum dielectric accelerator</a:t>
            </a:r>
          </a:p>
          <a:p>
            <a:endParaRPr lang="en-US" dirty="0"/>
          </a:p>
        </p:txBody>
      </p:sp>
      <p:sp>
        <p:nvSpPr>
          <p:cNvPr id="5" name="Content Placeholder 2"/>
          <p:cNvSpPr txBox="1">
            <a:spLocks/>
          </p:cNvSpPr>
          <p:nvPr/>
        </p:nvSpPr>
        <p:spPr>
          <a:xfrm>
            <a:off x="406479" y="1299920"/>
            <a:ext cx="8520113" cy="4693691"/>
          </a:xfrm>
          <a:prstGeom prst="rect">
            <a:avLst/>
          </a:prstGeom>
        </p:spPr>
        <p:txBody>
          <a:bodyPr>
            <a:noAutofit/>
          </a:bodyPr>
          <a:lstStyle>
            <a:lvl1pPr marL="266700" indent="-266700" algn="l" defTabSz="914400" rtl="0" eaLnBrk="1" latinLnBrk="0" hangingPunct="1">
              <a:lnSpc>
                <a:spcPct val="100000"/>
              </a:lnSpc>
              <a:spcBef>
                <a:spcPts val="0"/>
              </a:spcBef>
              <a:spcAft>
                <a:spcPts val="800"/>
              </a:spcAft>
              <a:buFont typeface="Arial" panose="020B0604020202020204" pitchFamily="34" charset="0"/>
              <a:buChar char="•"/>
              <a:tabLst>
                <a:tab pos="266700" algn="l"/>
              </a:tabLst>
              <a:defRPr sz="1600" kern="1200">
                <a:solidFill>
                  <a:schemeClr val="tx1"/>
                </a:solidFill>
                <a:latin typeface="+mn-lt"/>
                <a:ea typeface="+mn-ea"/>
                <a:cs typeface="+mn-cs"/>
              </a:defRPr>
            </a:lvl1pPr>
            <a:lvl2pPr marL="542925" indent="-276225" algn="l" defTabSz="914400" rtl="0" eaLnBrk="1" latinLnBrk="0" hangingPunct="1">
              <a:lnSpc>
                <a:spcPct val="100000"/>
              </a:lnSpc>
              <a:spcBef>
                <a:spcPts val="0"/>
              </a:spcBef>
              <a:spcAft>
                <a:spcPts val="800"/>
              </a:spcAft>
              <a:buFont typeface="Arial" panose="020B0604020202020204" pitchFamily="34" charset="0"/>
              <a:buChar char="•"/>
              <a:defRPr sz="1600" kern="1200">
                <a:solidFill>
                  <a:schemeClr val="tx1"/>
                </a:solidFill>
                <a:latin typeface="+mn-lt"/>
                <a:ea typeface="+mn-ea"/>
                <a:cs typeface="+mn-cs"/>
              </a:defRPr>
            </a:lvl2pPr>
            <a:lvl3pPr marL="809625" indent="-266700" algn="l" defTabSz="914400" rtl="0" eaLnBrk="1" latinLnBrk="0" hangingPunct="1">
              <a:lnSpc>
                <a:spcPct val="100000"/>
              </a:lnSpc>
              <a:spcBef>
                <a:spcPts val="0"/>
              </a:spcBef>
              <a:spcAft>
                <a:spcPts val="800"/>
              </a:spcAft>
              <a:buFont typeface="Arial" panose="020B0604020202020204" pitchFamily="34" charset="0"/>
              <a:buChar char="•"/>
              <a:defRPr sz="1600" kern="1200">
                <a:solidFill>
                  <a:schemeClr val="tx1"/>
                </a:solidFill>
                <a:latin typeface="+mn-lt"/>
                <a:ea typeface="+mn-ea"/>
                <a:cs typeface="+mn-cs"/>
              </a:defRPr>
            </a:lvl3pPr>
            <a:lvl4pPr marL="1076325" indent="-266700" algn="l" defTabSz="914400" rtl="0" eaLnBrk="1" latinLnBrk="0" hangingPunct="1">
              <a:lnSpc>
                <a:spcPct val="100000"/>
              </a:lnSpc>
              <a:spcBef>
                <a:spcPts val="0"/>
              </a:spcBef>
              <a:spcAft>
                <a:spcPts val="800"/>
              </a:spcAft>
              <a:buFont typeface="Arial" panose="020B0604020202020204" pitchFamily="34" charset="0"/>
              <a:buChar char="•"/>
              <a:defRPr sz="1600" kern="1200">
                <a:solidFill>
                  <a:schemeClr val="tx1"/>
                </a:solidFill>
                <a:latin typeface="+mn-lt"/>
                <a:ea typeface="+mn-ea"/>
                <a:cs typeface="+mn-cs"/>
              </a:defRPr>
            </a:lvl4pPr>
            <a:lvl5pPr marL="1343025" indent="-266700" algn="l" defTabSz="914400" rtl="0" eaLnBrk="1" latinLnBrk="0" hangingPunct="1">
              <a:lnSpc>
                <a:spcPct val="100000"/>
              </a:lnSpc>
              <a:spcBef>
                <a:spcPts val="0"/>
              </a:spcBef>
              <a:spcAft>
                <a:spcPts val="800"/>
              </a:spcAft>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“Accelerator on a Chip” </a:t>
            </a:r>
            <a:r>
              <a:rPr lang="en-US" sz="2000" dirty="0"/>
              <a:t>grant from Moore foundation for work by/at Stanford, SLAC, University Erlangen, DESY, University Hamburg, PSI, EPFL, University Darmstadt, CST, UCLA</a:t>
            </a:r>
          </a:p>
          <a:p>
            <a:r>
              <a:rPr lang="de-DE" sz="2000" dirty="0"/>
              <a:t>Lasers </a:t>
            </a:r>
            <a:r>
              <a:rPr lang="de-DE" sz="2000" dirty="0" err="1"/>
              <a:t>drive</a:t>
            </a:r>
            <a:r>
              <a:rPr lang="de-DE" sz="2000" dirty="0"/>
              <a:t> </a:t>
            </a:r>
            <a:r>
              <a:rPr lang="de-DE" sz="2000" b="1" dirty="0" err="1">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structures</a:t>
            </a:r>
            <a:r>
              <a:rPr lang="de-DE" sz="2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t>
            </a:r>
            <a:br>
              <a:rPr lang="de-DE" sz="2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br>
            <a:r>
              <a:rPr lang="de-DE" sz="2000" b="1" dirty="0" err="1">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that</a:t>
            </a:r>
            <a:r>
              <a:rPr lang="de-DE" sz="2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t>
            </a:r>
            <a:r>
              <a:rPr lang="de-DE" sz="2000" b="1" dirty="0" err="1">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are</a:t>
            </a:r>
            <a:r>
              <a:rPr lang="de-DE" sz="2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t>
            </a:r>
            <a:r>
              <a:rPr lang="de-DE" sz="2000" b="1" dirty="0" err="1">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engraved</a:t>
            </a:r>
            <a:r>
              <a:rPr lang="de-DE" sz="2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on </a:t>
            </a:r>
            <a:br>
              <a:rPr lang="de-DE" sz="2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br>
            <a:r>
              <a:rPr lang="de-DE" sz="2000" b="1" dirty="0" err="1">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microchips</a:t>
            </a:r>
            <a:r>
              <a:rPr lang="de-DE" sz="2000" dirty="0"/>
              <a:t> (e.g. Silicium)</a:t>
            </a:r>
          </a:p>
          <a:p>
            <a:r>
              <a:rPr lang="de-DE" sz="2000" dirty="0"/>
              <a:t>Major </a:t>
            </a:r>
            <a:r>
              <a:rPr lang="de-DE" sz="2000" dirty="0" err="1"/>
              <a:t>breakthroughs</a:t>
            </a:r>
            <a:r>
              <a:rPr lang="de-DE" sz="2000" dirty="0"/>
              <a:t> </a:t>
            </a:r>
            <a:r>
              <a:rPr lang="de-DE" sz="2000" dirty="0" err="1"/>
              <a:t>can</a:t>
            </a:r>
            <a:r>
              <a:rPr lang="de-DE" sz="2000" dirty="0"/>
              <a:t> </a:t>
            </a:r>
            <a:br>
              <a:rPr lang="de-DE" sz="2000" dirty="0"/>
            </a:br>
            <a:r>
              <a:rPr lang="de-DE" sz="2000" dirty="0" err="1"/>
              <a:t>be</a:t>
            </a:r>
            <a:r>
              <a:rPr lang="de-DE" sz="2000" dirty="0"/>
              <a:t> </a:t>
            </a:r>
            <a:r>
              <a:rPr lang="de-DE" sz="2000" dirty="0" err="1"/>
              <a:t>envisaged</a:t>
            </a:r>
            <a:r>
              <a:rPr lang="de-DE" sz="2000" dirty="0"/>
              <a:t>:</a:t>
            </a:r>
          </a:p>
          <a:p>
            <a:pPr lvl="1"/>
            <a:r>
              <a:rPr lang="de-DE" sz="1800" b="1" dirty="0" err="1">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Mass</a:t>
            </a:r>
            <a:r>
              <a:rPr lang="de-DE" sz="1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t>
            </a:r>
            <a:r>
              <a:rPr lang="de-DE" sz="1800" b="1" dirty="0" err="1">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production</a:t>
            </a:r>
            <a:endParaRPr lang="de-DE" sz="1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pPr lvl="1"/>
            <a:r>
              <a:rPr lang="de-DE" sz="1800" b="1" dirty="0" err="1">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Implantable</a:t>
            </a:r>
            <a:r>
              <a:rPr lang="de-DE" sz="1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t>
            </a:r>
            <a:r>
              <a:rPr lang="de-DE" sz="1800" b="1" dirty="0" err="1">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accelerators</a:t>
            </a:r>
            <a:r>
              <a:rPr lang="de-DE" sz="1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t>
            </a:r>
            <a:br>
              <a:rPr lang="de-DE" sz="1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br>
            <a:r>
              <a:rPr lang="de-DE" sz="1800" dirty="0" err="1"/>
              <a:t>for</a:t>
            </a:r>
            <a:r>
              <a:rPr lang="de-DE" sz="1800" dirty="0"/>
              <a:t> in-body </a:t>
            </a:r>
            <a:r>
              <a:rPr lang="de-DE" sz="1800" dirty="0" err="1"/>
              <a:t>irradiation</a:t>
            </a:r>
            <a:r>
              <a:rPr lang="de-DE" sz="1800" dirty="0"/>
              <a:t> </a:t>
            </a:r>
            <a:r>
              <a:rPr lang="de-DE" sz="1800" dirty="0" err="1"/>
              <a:t>of</a:t>
            </a:r>
            <a:r>
              <a:rPr lang="de-DE" sz="1800" dirty="0"/>
              <a:t> </a:t>
            </a:r>
            <a:r>
              <a:rPr lang="de-DE" sz="1800" dirty="0" err="1"/>
              <a:t>tumors</a:t>
            </a:r>
            <a:endParaRPr lang="de-DE" sz="1800" dirty="0"/>
          </a:p>
          <a:p>
            <a:pPr lvl="1"/>
            <a:r>
              <a:rPr lang="de-DE" sz="1800" dirty="0" err="1"/>
              <a:t>Accelerators</a:t>
            </a:r>
            <a:r>
              <a:rPr lang="de-DE" sz="1800" dirty="0"/>
              <a:t> </a:t>
            </a:r>
            <a:r>
              <a:rPr lang="de-DE" sz="1800" dirty="0" err="1"/>
              <a:t>for</a:t>
            </a:r>
            <a:r>
              <a:rPr lang="de-DE" sz="1800" dirty="0"/>
              <a:t> </a:t>
            </a:r>
            <a:r>
              <a:rPr lang="de-DE" sz="1800" b="1" dirty="0" err="1">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outer</a:t>
            </a:r>
            <a:r>
              <a:rPr lang="de-DE" sz="1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t>
            </a:r>
            <a:r>
              <a:rPr lang="de-DE" sz="1800" b="1" dirty="0" err="1">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space</a:t>
            </a:r>
            <a:endParaRPr lang="de-DE" sz="1800" dirty="0"/>
          </a:p>
        </p:txBody>
      </p:sp>
      <p:pic>
        <p:nvPicPr>
          <p:cNvPr id="6" name="Picture 5"/>
          <p:cNvPicPr>
            <a:picLocks noChangeAspect="1"/>
          </p:cNvPicPr>
          <p:nvPr/>
        </p:nvPicPr>
        <p:blipFill>
          <a:blip r:embed="rId2"/>
          <a:stretch>
            <a:fillRect/>
          </a:stretch>
        </p:blipFill>
        <p:spPr>
          <a:xfrm>
            <a:off x="7231321" y="3126362"/>
            <a:ext cx="4553360" cy="3035574"/>
          </a:xfrm>
          <a:prstGeom prst="rect">
            <a:avLst/>
          </a:prstGeom>
        </p:spPr>
      </p:pic>
      <p:pic>
        <p:nvPicPr>
          <p:cNvPr id="7" name="Picture 6"/>
          <p:cNvPicPr>
            <a:picLocks noChangeAspect="1"/>
          </p:cNvPicPr>
          <p:nvPr/>
        </p:nvPicPr>
        <p:blipFill>
          <a:blip r:embed="rId3"/>
          <a:stretch>
            <a:fillRect/>
          </a:stretch>
        </p:blipFill>
        <p:spPr>
          <a:xfrm>
            <a:off x="8994804" y="418703"/>
            <a:ext cx="2741896" cy="2446666"/>
          </a:xfrm>
          <a:prstGeom prst="rect">
            <a:avLst/>
          </a:prstGeom>
        </p:spPr>
      </p:pic>
    </p:spTree>
    <p:extLst>
      <p:ext uri="{BB962C8B-B14F-4D97-AF65-F5344CB8AC3E}">
        <p14:creationId xmlns:p14="http://schemas.microsoft.com/office/powerpoint/2010/main" val="2444468832"/>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Nano Structures...</a:t>
            </a:r>
            <a:endParaRPr lang="en-US" dirty="0"/>
          </a:p>
        </p:txBody>
      </p:sp>
      <p:sp>
        <p:nvSpPr>
          <p:cNvPr id="3" name="Footer Placeholder 2"/>
          <p:cNvSpPr>
            <a:spLocks noGrp="1"/>
          </p:cNvSpPr>
          <p:nvPr>
            <p:ph type="ftr" sz="quarter" idx="11"/>
          </p:nvPr>
        </p:nvSpPr>
        <p:spPr/>
        <p:txBody>
          <a:bodyPr/>
          <a:lstStyle/>
          <a:p>
            <a:r>
              <a:rPr lang="en-GB" noProof="0" smtClean="0"/>
              <a:t>New Accelerator Physics and Technology Trends | Ralph Assmann | IHEP 2021</a:t>
            </a:r>
            <a:endParaRPr lang="en-US" noProof="0" dirty="0"/>
          </a:p>
        </p:txBody>
      </p:sp>
      <p:sp>
        <p:nvSpPr>
          <p:cNvPr id="4" name="Text Placeholder 3"/>
          <p:cNvSpPr>
            <a:spLocks noGrp="1"/>
          </p:cNvSpPr>
          <p:nvPr>
            <p:ph type="body" sz="quarter" idx="13"/>
          </p:nvPr>
        </p:nvSpPr>
        <p:spPr/>
        <p:txBody>
          <a:bodyPr/>
          <a:lstStyle/>
          <a:p>
            <a:r>
              <a:rPr lang="en-US" dirty="0" smtClean="0"/>
              <a:t>Figure from </a:t>
            </a:r>
            <a:r>
              <a:rPr lang="en-US" dirty="0" err="1" smtClean="0"/>
              <a:t>Akash</a:t>
            </a:r>
            <a:r>
              <a:rPr lang="en-US" dirty="0" smtClean="0"/>
              <a:t> </a:t>
            </a:r>
            <a:r>
              <a:rPr lang="en-US" dirty="0" err="1" smtClean="0"/>
              <a:t>Sahai</a:t>
            </a:r>
            <a:endParaRPr lang="en-US" dirty="0"/>
          </a:p>
          <a:p>
            <a:endParaRPr lang="en-US" dirty="0"/>
          </a:p>
        </p:txBody>
      </p:sp>
      <p:pic>
        <p:nvPicPr>
          <p:cNvPr id="10" name="Picture 9" descr="sahai.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9065" y="1326495"/>
            <a:ext cx="7869750" cy="4808603"/>
          </a:xfrm>
          <a:prstGeom prst="rect">
            <a:avLst/>
          </a:prstGeom>
        </p:spPr>
      </p:pic>
      <p:sp>
        <p:nvSpPr>
          <p:cNvPr id="11" name="TextBox 10"/>
          <p:cNvSpPr txBox="1"/>
          <p:nvPr/>
        </p:nvSpPr>
        <p:spPr>
          <a:xfrm>
            <a:off x="8798745" y="2723311"/>
            <a:ext cx="2876807" cy="1569660"/>
          </a:xfrm>
          <a:prstGeom prst="rect">
            <a:avLst/>
          </a:prstGeom>
          <a:noFill/>
        </p:spPr>
        <p:txBody>
          <a:bodyPr wrap="square" rtlCol="0">
            <a:spAutoFit/>
          </a:bodyPr>
          <a:lstStyle/>
          <a:p>
            <a:pPr algn="ctr"/>
            <a:r>
              <a:rPr lang="en-US" sz="2400" dirty="0" smtClean="0"/>
              <a:t>Small dimensions with particular promises and challenges</a:t>
            </a:r>
            <a:endParaRPr lang="en-US" sz="2400" dirty="0" smtClean="0"/>
          </a:p>
        </p:txBody>
      </p:sp>
    </p:spTree>
    <p:extLst>
      <p:ext uri="{BB962C8B-B14F-4D97-AF65-F5344CB8AC3E}">
        <p14:creationId xmlns:p14="http://schemas.microsoft.com/office/powerpoint/2010/main" val="68868499"/>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Slow-down in Energy Increase of Frontier Accelerators</a:t>
            </a:r>
          </a:p>
        </p:txBody>
      </p:sp>
      <p:sp>
        <p:nvSpPr>
          <p:cNvPr id="3" name="Footer Placeholder 2"/>
          <p:cNvSpPr>
            <a:spLocks noGrp="1"/>
          </p:cNvSpPr>
          <p:nvPr>
            <p:ph type="ftr" sz="quarter" idx="11"/>
          </p:nvPr>
        </p:nvSpPr>
        <p:spPr/>
        <p:txBody>
          <a:bodyPr/>
          <a:lstStyle/>
          <a:p>
            <a:r>
              <a:rPr lang="en-GB" noProof="0" smtClean="0"/>
              <a:t>New Accelerator Physics and Technology Trends | Ralph Assmann | IHEP 2021</a:t>
            </a:r>
            <a:endParaRPr lang="en-US" noProof="0" dirty="0"/>
          </a:p>
        </p:txBody>
      </p:sp>
      <p:sp>
        <p:nvSpPr>
          <p:cNvPr id="4" name="Text Placeholder 3"/>
          <p:cNvSpPr>
            <a:spLocks noGrp="1"/>
          </p:cNvSpPr>
          <p:nvPr>
            <p:ph type="body" sz="quarter" idx="13"/>
          </p:nvPr>
        </p:nvSpPr>
        <p:spPr/>
        <p:txBody>
          <a:bodyPr/>
          <a:lstStyle/>
          <a:p>
            <a:r>
              <a:rPr lang="en-US" dirty="0"/>
              <a:t>Livingston plot leveling off </a:t>
            </a:r>
            <a:r>
              <a:rPr lang="mr-IN" dirty="0"/>
              <a:t>–</a:t>
            </a:r>
            <a:r>
              <a:rPr lang="en-US" dirty="0"/>
              <a:t> here our version, giving beam energy versus time</a:t>
            </a:r>
          </a:p>
        </p:txBody>
      </p:sp>
      <p:pic>
        <p:nvPicPr>
          <p:cNvPr id="10" name="Content Placeholder 3" descr="linvingston-rwa-step-2.png"/>
          <p:cNvPicPr>
            <a:picLocks noChangeAspect="1"/>
          </p:cNvPicPr>
          <p:nvPr/>
        </p:nvPicPr>
        <p:blipFill>
          <a:blip r:embed="rId2" cstate="print">
            <a:extLst>
              <a:ext uri="{28A0092B-C50C-407E-A947-70E740481C1C}">
                <a14:useLocalDpi xmlns:a14="http://schemas.microsoft.com/office/drawing/2010/main" val="0"/>
              </a:ext>
            </a:extLst>
          </a:blip>
          <a:srcRect l="-3679" r="-3679"/>
          <a:stretch>
            <a:fillRect/>
          </a:stretch>
        </p:blipFill>
        <p:spPr>
          <a:xfrm>
            <a:off x="501386" y="1448302"/>
            <a:ext cx="8489731" cy="4792663"/>
          </a:xfrm>
          <a:prstGeom prst="rect">
            <a:avLst/>
          </a:prstGeom>
        </p:spPr>
      </p:pic>
      <p:sp>
        <p:nvSpPr>
          <p:cNvPr id="29" name="TextBox 28"/>
          <p:cNvSpPr txBox="1"/>
          <p:nvPr/>
        </p:nvSpPr>
        <p:spPr>
          <a:xfrm>
            <a:off x="6701680" y="1790633"/>
            <a:ext cx="790322" cy="292347"/>
          </a:xfrm>
          <a:prstGeom prst="rect">
            <a:avLst/>
          </a:prstGeom>
          <a:noFill/>
        </p:spPr>
        <p:txBody>
          <a:bodyPr wrap="none" lIns="91400" tIns="45700" rIns="91400" bIns="45700" rtlCol="0">
            <a:spAutoFit/>
          </a:bodyPr>
          <a:lstStyle/>
          <a:p>
            <a:r>
              <a:rPr lang="en-US" sz="1300" b="1" i="1" dirty="0" err="1"/>
              <a:t>HiLumi</a:t>
            </a:r>
            <a:endParaRPr lang="en-US" sz="1300" b="1" i="1" dirty="0"/>
          </a:p>
        </p:txBody>
      </p:sp>
      <p:sp>
        <p:nvSpPr>
          <p:cNvPr id="31" name="Rectangle 30"/>
          <p:cNvSpPr/>
          <p:nvPr/>
        </p:nvSpPr>
        <p:spPr bwMode="auto">
          <a:xfrm>
            <a:off x="7504166" y="1732251"/>
            <a:ext cx="158761" cy="158761"/>
          </a:xfrm>
          <a:prstGeom prst="rect">
            <a:avLst/>
          </a:prstGeom>
          <a:noFill/>
          <a:ln w="38100" cap="flat" cmpd="sng" algn="ctr">
            <a:solidFill>
              <a:schemeClr val="tx1"/>
            </a:solidFill>
            <a:prstDash val="solid"/>
            <a:round/>
            <a:headEnd type="none" w="med" len="med"/>
            <a:tailEnd type="none" w="med" len="med"/>
          </a:ln>
          <a:effectLst/>
          <a:extLst/>
        </p:spPr>
        <p:txBody>
          <a:bodyPr vert="horz" wrap="square" lIns="91400" tIns="45700" rIns="91400" bIns="45700" numCol="1" spcCol="0" rtlCol="0" anchor="t" anchorCtr="0" compatLnSpc="1">
            <a:prstTxWarp prst="textNoShape">
              <a:avLst/>
            </a:prstTxWarp>
          </a:bodyPr>
          <a:lstStyle/>
          <a:p>
            <a:pPr defTabSz="913996" eaLnBrk="0" hangingPunct="0"/>
            <a:endParaRPr lang="en-US"/>
          </a:p>
        </p:txBody>
      </p:sp>
      <p:sp>
        <p:nvSpPr>
          <p:cNvPr id="32" name="Rectangle 31"/>
          <p:cNvSpPr/>
          <p:nvPr/>
        </p:nvSpPr>
        <p:spPr bwMode="auto">
          <a:xfrm>
            <a:off x="6939332" y="2541310"/>
            <a:ext cx="158761" cy="158761"/>
          </a:xfrm>
          <a:prstGeom prst="rect">
            <a:avLst/>
          </a:prstGeom>
          <a:noFill/>
          <a:ln w="38100" cap="flat" cmpd="sng" algn="ctr">
            <a:solidFill>
              <a:srgbClr val="008000"/>
            </a:solidFill>
            <a:prstDash val="solid"/>
            <a:round/>
            <a:headEnd type="none" w="med" len="med"/>
            <a:tailEnd type="none" w="med" len="med"/>
          </a:ln>
          <a:effectLst/>
          <a:extLst/>
        </p:spPr>
        <p:txBody>
          <a:bodyPr vert="horz" wrap="square" lIns="91400" tIns="45700" rIns="91400" bIns="45700" numCol="1" spcCol="0" rtlCol="0" anchor="t" anchorCtr="0" compatLnSpc="1">
            <a:prstTxWarp prst="textNoShape">
              <a:avLst/>
            </a:prstTxWarp>
          </a:bodyPr>
          <a:lstStyle/>
          <a:p>
            <a:pPr defTabSz="913996" eaLnBrk="0" hangingPunct="0"/>
            <a:endParaRPr lang="en-US"/>
          </a:p>
        </p:txBody>
      </p:sp>
      <p:sp>
        <p:nvSpPr>
          <p:cNvPr id="33" name="Rectangle 32"/>
          <p:cNvSpPr/>
          <p:nvPr/>
        </p:nvSpPr>
        <p:spPr bwMode="auto">
          <a:xfrm>
            <a:off x="9194758" y="1629384"/>
            <a:ext cx="158761" cy="158761"/>
          </a:xfrm>
          <a:prstGeom prst="rect">
            <a:avLst/>
          </a:prstGeom>
          <a:solidFill>
            <a:schemeClr val="tx1"/>
          </a:solidFill>
          <a:ln w="9525" cap="flat" cmpd="sng" algn="ctr">
            <a:solidFill>
              <a:schemeClr val="tx1"/>
            </a:solidFill>
            <a:prstDash val="solid"/>
            <a:round/>
            <a:headEnd type="none" w="med" len="med"/>
            <a:tailEnd type="none" w="med" len="med"/>
          </a:ln>
          <a:effectLst/>
          <a:extLst/>
        </p:spPr>
        <p:txBody>
          <a:bodyPr vert="horz" wrap="square" lIns="91400" tIns="45700" rIns="91400" bIns="45700" numCol="1" spcCol="0" rtlCol="0" anchor="t" anchorCtr="0" compatLnSpc="1">
            <a:prstTxWarp prst="textNoShape">
              <a:avLst/>
            </a:prstTxWarp>
          </a:bodyPr>
          <a:lstStyle/>
          <a:p>
            <a:pPr defTabSz="913996" eaLnBrk="0" hangingPunct="0"/>
            <a:endParaRPr lang="en-US"/>
          </a:p>
        </p:txBody>
      </p:sp>
      <p:sp>
        <p:nvSpPr>
          <p:cNvPr id="34" name="Rectangle 33"/>
          <p:cNvSpPr/>
          <p:nvPr/>
        </p:nvSpPr>
        <p:spPr bwMode="auto">
          <a:xfrm>
            <a:off x="9190580" y="2643719"/>
            <a:ext cx="158761" cy="158761"/>
          </a:xfrm>
          <a:prstGeom prst="rect">
            <a:avLst/>
          </a:prstGeom>
          <a:solidFill>
            <a:srgbClr val="008000"/>
          </a:solidFill>
          <a:ln w="9525" cap="flat" cmpd="sng" algn="ctr">
            <a:solidFill>
              <a:srgbClr val="008000"/>
            </a:solidFill>
            <a:prstDash val="solid"/>
            <a:round/>
            <a:headEnd type="none" w="med" len="med"/>
            <a:tailEnd type="none" w="med" len="med"/>
          </a:ln>
          <a:effectLst/>
          <a:extLst/>
        </p:spPr>
        <p:txBody>
          <a:bodyPr vert="horz" wrap="square" lIns="91400" tIns="45700" rIns="91400" bIns="45700" numCol="1" spcCol="0" rtlCol="0" anchor="t" anchorCtr="0" compatLnSpc="1">
            <a:prstTxWarp prst="textNoShape">
              <a:avLst/>
            </a:prstTxWarp>
          </a:bodyPr>
          <a:lstStyle/>
          <a:p>
            <a:pPr defTabSz="913996" eaLnBrk="0" hangingPunct="0"/>
            <a:endParaRPr lang="en-US"/>
          </a:p>
        </p:txBody>
      </p:sp>
      <p:sp>
        <p:nvSpPr>
          <p:cNvPr id="35" name="Rectangle 34"/>
          <p:cNvSpPr/>
          <p:nvPr/>
        </p:nvSpPr>
        <p:spPr bwMode="auto">
          <a:xfrm>
            <a:off x="9190952" y="1999121"/>
            <a:ext cx="158761" cy="158761"/>
          </a:xfrm>
          <a:prstGeom prst="rect">
            <a:avLst/>
          </a:prstGeom>
          <a:noFill/>
          <a:ln w="38100" cap="flat" cmpd="sng" algn="ctr">
            <a:solidFill>
              <a:schemeClr val="tx1"/>
            </a:solidFill>
            <a:prstDash val="solid"/>
            <a:round/>
            <a:headEnd type="none" w="med" len="med"/>
            <a:tailEnd type="none" w="med" len="med"/>
          </a:ln>
          <a:effectLst/>
          <a:extLst/>
        </p:spPr>
        <p:txBody>
          <a:bodyPr vert="horz" wrap="square" lIns="91400" tIns="45700" rIns="91400" bIns="45700" numCol="1" spcCol="0" rtlCol="0" anchor="t" anchorCtr="0" compatLnSpc="1">
            <a:prstTxWarp prst="textNoShape">
              <a:avLst/>
            </a:prstTxWarp>
          </a:bodyPr>
          <a:lstStyle/>
          <a:p>
            <a:pPr defTabSz="913996" eaLnBrk="0" hangingPunct="0"/>
            <a:endParaRPr lang="en-US"/>
          </a:p>
        </p:txBody>
      </p:sp>
      <p:sp>
        <p:nvSpPr>
          <p:cNvPr id="36" name="Rectangle 35"/>
          <p:cNvSpPr/>
          <p:nvPr/>
        </p:nvSpPr>
        <p:spPr bwMode="auto">
          <a:xfrm>
            <a:off x="9186775" y="3013456"/>
            <a:ext cx="158761" cy="158761"/>
          </a:xfrm>
          <a:prstGeom prst="rect">
            <a:avLst/>
          </a:prstGeom>
          <a:noFill/>
          <a:ln w="38100" cap="flat" cmpd="sng" algn="ctr">
            <a:solidFill>
              <a:srgbClr val="008000"/>
            </a:solidFill>
            <a:prstDash val="solid"/>
            <a:round/>
            <a:headEnd type="none" w="med" len="med"/>
            <a:tailEnd type="none" w="med" len="med"/>
          </a:ln>
          <a:effectLst/>
          <a:extLst/>
        </p:spPr>
        <p:txBody>
          <a:bodyPr vert="horz" wrap="square" lIns="91400" tIns="45700" rIns="91400" bIns="45700" numCol="1" spcCol="0" rtlCol="0" anchor="t" anchorCtr="0" compatLnSpc="1">
            <a:prstTxWarp prst="textNoShape">
              <a:avLst/>
            </a:prstTxWarp>
          </a:bodyPr>
          <a:lstStyle/>
          <a:p>
            <a:pPr defTabSz="913996" eaLnBrk="0" hangingPunct="0"/>
            <a:endParaRPr lang="en-US"/>
          </a:p>
        </p:txBody>
      </p:sp>
      <p:sp>
        <p:nvSpPr>
          <p:cNvPr id="37" name="TextBox 36"/>
          <p:cNvSpPr txBox="1"/>
          <p:nvPr/>
        </p:nvSpPr>
        <p:spPr>
          <a:xfrm>
            <a:off x="9380959" y="1521133"/>
            <a:ext cx="1963799" cy="338554"/>
          </a:xfrm>
          <a:prstGeom prst="rect">
            <a:avLst/>
          </a:prstGeom>
          <a:noFill/>
        </p:spPr>
        <p:txBody>
          <a:bodyPr wrap="none" lIns="91400" tIns="45700" rIns="91400" bIns="45700" rtlCol="0">
            <a:spAutoFit/>
          </a:bodyPr>
          <a:lstStyle/>
          <a:p>
            <a:r>
              <a:rPr lang="en-US" dirty="0"/>
              <a:t>Hadron acc. project</a:t>
            </a:r>
          </a:p>
        </p:txBody>
      </p:sp>
      <p:sp>
        <p:nvSpPr>
          <p:cNvPr id="38" name="TextBox 37"/>
          <p:cNvSpPr txBox="1"/>
          <p:nvPr/>
        </p:nvSpPr>
        <p:spPr>
          <a:xfrm>
            <a:off x="9386810" y="1905542"/>
            <a:ext cx="2135020" cy="338554"/>
          </a:xfrm>
          <a:prstGeom prst="rect">
            <a:avLst/>
          </a:prstGeom>
          <a:noFill/>
        </p:spPr>
        <p:txBody>
          <a:bodyPr wrap="none" lIns="91400" tIns="45700" rIns="91400" bIns="45700" rtlCol="0">
            <a:spAutoFit/>
          </a:bodyPr>
          <a:lstStyle/>
          <a:p>
            <a:r>
              <a:rPr lang="en-US" dirty="0"/>
              <a:t>Hadron acc. proposal</a:t>
            </a:r>
          </a:p>
        </p:txBody>
      </p:sp>
      <p:sp>
        <p:nvSpPr>
          <p:cNvPr id="39" name="TextBox 38"/>
          <p:cNvSpPr txBox="1"/>
          <p:nvPr/>
        </p:nvSpPr>
        <p:spPr>
          <a:xfrm>
            <a:off x="9409681" y="2538356"/>
            <a:ext cx="1918414" cy="338554"/>
          </a:xfrm>
          <a:prstGeom prst="rect">
            <a:avLst/>
          </a:prstGeom>
          <a:noFill/>
        </p:spPr>
        <p:txBody>
          <a:bodyPr wrap="none" lIns="91400" tIns="45700" rIns="91400" bIns="45700" rtlCol="0">
            <a:spAutoFit/>
          </a:bodyPr>
          <a:lstStyle/>
          <a:p>
            <a:r>
              <a:rPr lang="en-US" dirty="0"/>
              <a:t>Lepton acc. project</a:t>
            </a:r>
          </a:p>
        </p:txBody>
      </p:sp>
      <p:sp>
        <p:nvSpPr>
          <p:cNvPr id="40" name="TextBox 39"/>
          <p:cNvSpPr txBox="1"/>
          <p:nvPr/>
        </p:nvSpPr>
        <p:spPr>
          <a:xfrm>
            <a:off x="9403325" y="2910554"/>
            <a:ext cx="2089634" cy="338554"/>
          </a:xfrm>
          <a:prstGeom prst="rect">
            <a:avLst/>
          </a:prstGeom>
          <a:noFill/>
        </p:spPr>
        <p:txBody>
          <a:bodyPr wrap="none" lIns="91400" tIns="45700" rIns="91400" bIns="45700" rtlCol="0">
            <a:spAutoFit/>
          </a:bodyPr>
          <a:lstStyle/>
          <a:p>
            <a:r>
              <a:rPr lang="en-US" dirty="0"/>
              <a:t>Lepton acc. proposal</a:t>
            </a:r>
          </a:p>
        </p:txBody>
      </p:sp>
      <p:sp>
        <p:nvSpPr>
          <p:cNvPr id="5" name="TextBox 4"/>
          <p:cNvSpPr txBox="1"/>
          <p:nvPr/>
        </p:nvSpPr>
        <p:spPr>
          <a:xfrm>
            <a:off x="8398853" y="4014444"/>
            <a:ext cx="3615606" cy="1631216"/>
          </a:xfrm>
          <a:prstGeom prst="rect">
            <a:avLst/>
          </a:prstGeom>
          <a:noFill/>
        </p:spPr>
        <p:txBody>
          <a:bodyPr wrap="square" rtlCol="0">
            <a:spAutoFit/>
          </a:bodyPr>
          <a:lstStyle/>
          <a:p>
            <a:r>
              <a:rPr lang="en-US" sz="2000" dirty="0"/>
              <a:t>Advance of new colliders limited by practical constraints on required resources (budget, manpower) and size (does it fit on site?)</a:t>
            </a:r>
          </a:p>
        </p:txBody>
      </p:sp>
      <p:sp>
        <p:nvSpPr>
          <p:cNvPr id="6" name="TextBox 5"/>
          <p:cNvSpPr txBox="1"/>
          <p:nvPr/>
        </p:nvSpPr>
        <p:spPr>
          <a:xfrm>
            <a:off x="7452152" y="2432623"/>
            <a:ext cx="1047097" cy="646331"/>
          </a:xfrm>
          <a:prstGeom prst="rect">
            <a:avLst/>
          </a:prstGeom>
          <a:noFill/>
        </p:spPr>
        <p:txBody>
          <a:bodyPr wrap="none" rtlCol="0">
            <a:spAutoFit/>
          </a:bodyPr>
          <a:lstStyle/>
          <a:p>
            <a:r>
              <a:rPr lang="en-US" b="1" i="1" dirty="0" smtClean="0">
                <a:solidFill>
                  <a:srgbClr val="FF0000"/>
                </a:solidFill>
              </a:rPr>
              <a:t>FCC-</a:t>
            </a:r>
            <a:r>
              <a:rPr lang="en-US" b="1" i="1" dirty="0" err="1" smtClean="0">
                <a:solidFill>
                  <a:srgbClr val="FF0000"/>
                </a:solidFill>
              </a:rPr>
              <a:t>ee</a:t>
            </a:r>
            <a:r>
              <a:rPr lang="en-US" b="1" i="1" dirty="0">
                <a:solidFill>
                  <a:srgbClr val="FF0000"/>
                </a:solidFill>
              </a:rPr>
              <a:t/>
            </a:r>
            <a:br>
              <a:rPr lang="en-US" b="1" i="1" dirty="0">
                <a:solidFill>
                  <a:srgbClr val="FF0000"/>
                </a:solidFill>
              </a:rPr>
            </a:br>
            <a:r>
              <a:rPr lang="en-US" b="1" i="1" dirty="0" smtClean="0">
                <a:solidFill>
                  <a:srgbClr val="FF0000"/>
                </a:solidFill>
              </a:rPr>
              <a:t>CEPC</a:t>
            </a:r>
            <a:endParaRPr lang="en-US" b="1" i="1" dirty="0" smtClean="0">
              <a:solidFill>
                <a:srgbClr val="FF0000"/>
              </a:solidFill>
            </a:endParaRPr>
          </a:p>
        </p:txBody>
      </p:sp>
    </p:spTree>
    <p:extLst>
      <p:ext uri="{BB962C8B-B14F-4D97-AF65-F5344CB8AC3E}">
        <p14:creationId xmlns:p14="http://schemas.microsoft.com/office/powerpoint/2010/main" val="669288939"/>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latin typeface="Arial" charset="0"/>
              </a:rPr>
              <a:t>Trend: Laser </a:t>
            </a:r>
            <a:r>
              <a:rPr lang="en-US" sz="3200" dirty="0">
                <a:latin typeface="Arial" charset="0"/>
              </a:rPr>
              <a:t>Plasma-Acceleration</a:t>
            </a:r>
            <a:endParaRPr lang="en-US" sz="3200" dirty="0"/>
          </a:p>
        </p:txBody>
      </p:sp>
      <p:sp>
        <p:nvSpPr>
          <p:cNvPr id="3" name="Footer Placeholder 2"/>
          <p:cNvSpPr>
            <a:spLocks noGrp="1"/>
          </p:cNvSpPr>
          <p:nvPr>
            <p:ph type="ftr" sz="quarter" idx="11"/>
          </p:nvPr>
        </p:nvSpPr>
        <p:spPr/>
        <p:txBody>
          <a:bodyPr/>
          <a:lstStyle/>
          <a:p>
            <a:r>
              <a:rPr lang="en-GB" noProof="0" smtClean="0"/>
              <a:t>New Accelerator Physics and Technology Trends | Ralph Assmann | IHEP 2021</a:t>
            </a:r>
            <a:endParaRPr lang="en-US" noProof="0" dirty="0"/>
          </a:p>
        </p:txBody>
      </p:sp>
      <p:sp>
        <p:nvSpPr>
          <p:cNvPr id="4" name="Text Placeholder 3"/>
          <p:cNvSpPr>
            <a:spLocks noGrp="1"/>
          </p:cNvSpPr>
          <p:nvPr>
            <p:ph type="body" sz="quarter" idx="13"/>
          </p:nvPr>
        </p:nvSpPr>
        <p:spPr/>
        <p:txBody>
          <a:bodyPr/>
          <a:lstStyle/>
          <a:p>
            <a:r>
              <a:rPr lang="en-US" dirty="0"/>
              <a:t>Internal injection</a:t>
            </a:r>
          </a:p>
          <a:p>
            <a:endParaRPr lang="en-US" dirty="0"/>
          </a:p>
        </p:txBody>
      </p:sp>
      <p:pic>
        <p:nvPicPr>
          <p:cNvPr id="5" name="Picture 6" descr="modular_v3.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44463" y="1635125"/>
            <a:ext cx="8877300" cy="460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descr="Screen Shot 2015-07-08 at 17.30.11.jp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342168" y="1515897"/>
            <a:ext cx="5102225" cy="42545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78713961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7988" y="349611"/>
            <a:ext cx="11784012" cy="451098"/>
          </a:xfrm>
        </p:spPr>
        <p:txBody>
          <a:bodyPr/>
          <a:lstStyle/>
          <a:p>
            <a:r>
              <a:rPr lang="en-US" dirty="0"/>
              <a:t>Optimization: Phase Slippage		   Stability/Reproducibility</a:t>
            </a:r>
          </a:p>
        </p:txBody>
      </p:sp>
      <p:sp>
        <p:nvSpPr>
          <p:cNvPr id="3" name="Footer Placeholder 2"/>
          <p:cNvSpPr>
            <a:spLocks noGrp="1"/>
          </p:cNvSpPr>
          <p:nvPr>
            <p:ph type="ftr" sz="quarter" idx="11"/>
          </p:nvPr>
        </p:nvSpPr>
        <p:spPr/>
        <p:txBody>
          <a:bodyPr/>
          <a:lstStyle/>
          <a:p>
            <a:r>
              <a:rPr lang="en-GB" noProof="0" smtClean="0"/>
              <a:t>New Accelerator Physics and Technology Trends | Ralph Assmann | IHEP 2021</a:t>
            </a:r>
            <a:endParaRPr lang="en-US" noProof="0" dirty="0"/>
          </a:p>
        </p:txBody>
      </p:sp>
      <p:sp>
        <p:nvSpPr>
          <p:cNvPr id="4" name="Text Placeholder 3"/>
          <p:cNvSpPr>
            <a:spLocks noGrp="1"/>
          </p:cNvSpPr>
          <p:nvPr>
            <p:ph type="body" sz="quarter" idx="13"/>
          </p:nvPr>
        </p:nvSpPr>
        <p:spPr/>
        <p:txBody>
          <a:bodyPr/>
          <a:lstStyle/>
          <a:p>
            <a:r>
              <a:rPr lang="en-US" dirty="0"/>
              <a:t>Maximize distances over which we can accelerate		      Hit the same phase every time</a:t>
            </a:r>
          </a:p>
        </p:txBody>
      </p:sp>
      <p:pic>
        <p:nvPicPr>
          <p:cNvPr id="5" name="Picture 4" descr="Screen Shot 2018-01-30 at 14.15.38.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0433" y="1334460"/>
            <a:ext cx="6117779" cy="4996965"/>
          </a:xfrm>
          <a:prstGeom prst="rect">
            <a:avLst/>
          </a:prstGeom>
        </p:spPr>
      </p:pic>
      <p:pic>
        <p:nvPicPr>
          <p:cNvPr id="6" name="Picture 5" descr="Screen Shot 2018-01-30 at 14.16.5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96707" y="1313364"/>
            <a:ext cx="4101248" cy="5030491"/>
          </a:xfrm>
          <a:prstGeom prst="rect">
            <a:avLst/>
          </a:prstGeom>
        </p:spPr>
      </p:pic>
      <p:cxnSp>
        <p:nvCxnSpPr>
          <p:cNvPr id="8" name="Straight Connector 7"/>
          <p:cNvCxnSpPr/>
          <p:nvPr/>
        </p:nvCxnSpPr>
        <p:spPr>
          <a:xfrm>
            <a:off x="6796399" y="83742"/>
            <a:ext cx="0" cy="6643415"/>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56798561"/>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Strong plasma focusing: </a:t>
            </a:r>
            <a:r>
              <a:rPr lang="en-US" dirty="0" err="1"/>
              <a:t>Betatron</a:t>
            </a:r>
            <a:r>
              <a:rPr lang="en-US" dirty="0"/>
              <a:t> motion and X rays</a:t>
            </a:r>
          </a:p>
        </p:txBody>
      </p:sp>
      <p:sp>
        <p:nvSpPr>
          <p:cNvPr id="3" name="Footer Placeholder 2"/>
          <p:cNvSpPr>
            <a:spLocks noGrp="1"/>
          </p:cNvSpPr>
          <p:nvPr>
            <p:ph type="ftr" sz="quarter" idx="11"/>
          </p:nvPr>
        </p:nvSpPr>
        <p:spPr/>
        <p:txBody>
          <a:bodyPr/>
          <a:lstStyle/>
          <a:p>
            <a:r>
              <a:rPr lang="en-GB" noProof="0" smtClean="0"/>
              <a:t>New Accelerator Physics and Technology Trends | Ralph Assmann | IHEP 2021</a:t>
            </a:r>
            <a:endParaRPr lang="en-US" noProof="0" dirty="0"/>
          </a:p>
        </p:txBody>
      </p:sp>
      <p:sp>
        <p:nvSpPr>
          <p:cNvPr id="4" name="Text Placeholder 3"/>
          <p:cNvSpPr>
            <a:spLocks noGrp="1"/>
          </p:cNvSpPr>
          <p:nvPr>
            <p:ph type="body" sz="quarter" idx="13"/>
          </p:nvPr>
        </p:nvSpPr>
        <p:spPr/>
        <p:txBody>
          <a:bodyPr/>
          <a:lstStyle/>
          <a:p>
            <a:r>
              <a:rPr lang="en-US" dirty="0"/>
              <a:t>Wiggling electrons emit X rays </a:t>
            </a:r>
            <a:r>
              <a:rPr lang="en-US" dirty="0">
                <a:sym typeface="Wingdings"/>
              </a:rPr>
              <a:t> a plasma accelerator as accelerator and </a:t>
            </a:r>
            <a:r>
              <a:rPr lang="en-US" dirty="0" err="1">
                <a:sym typeface="Wingdings"/>
              </a:rPr>
              <a:t>undulator</a:t>
            </a:r>
            <a:r>
              <a:rPr lang="en-US" dirty="0">
                <a:sym typeface="Wingdings"/>
              </a:rPr>
              <a:t> at once</a:t>
            </a:r>
            <a:endParaRPr lang="en-US" dirty="0"/>
          </a:p>
        </p:txBody>
      </p:sp>
      <p:pic>
        <p:nvPicPr>
          <p:cNvPr id="10" name="Picture 9"/>
          <p:cNvPicPr>
            <a:picLocks noChangeAspect="1"/>
          </p:cNvPicPr>
          <p:nvPr/>
        </p:nvPicPr>
        <p:blipFill>
          <a:blip r:embed="rId2"/>
          <a:stretch>
            <a:fillRect/>
          </a:stretch>
        </p:blipFill>
        <p:spPr>
          <a:xfrm>
            <a:off x="5293146" y="1353809"/>
            <a:ext cx="6498835" cy="4855768"/>
          </a:xfrm>
          <a:prstGeom prst="rect">
            <a:avLst/>
          </a:prstGeom>
        </p:spPr>
      </p:pic>
      <p:pic>
        <p:nvPicPr>
          <p:cNvPr id="9" name="Picture 8"/>
          <p:cNvPicPr>
            <a:picLocks noChangeAspect="1"/>
          </p:cNvPicPr>
          <p:nvPr/>
        </p:nvPicPr>
        <p:blipFill>
          <a:blip r:embed="rId3"/>
          <a:stretch>
            <a:fillRect/>
          </a:stretch>
        </p:blipFill>
        <p:spPr>
          <a:xfrm>
            <a:off x="320979" y="4540161"/>
            <a:ext cx="5526435" cy="1619073"/>
          </a:xfrm>
          <a:prstGeom prst="rect">
            <a:avLst/>
          </a:prstGeom>
          <a:ln>
            <a:noFill/>
          </a:ln>
          <a:effectLst>
            <a:outerShdw blurRad="292100" dist="139700" dir="2700000" algn="tl" rotWithShape="0">
              <a:srgbClr val="333333">
                <a:alpha val="65000"/>
              </a:srgbClr>
            </a:outerShdw>
          </a:effectLst>
        </p:spPr>
      </p:pic>
      <p:sp>
        <p:nvSpPr>
          <p:cNvPr id="12" name="Content Placeholder 2"/>
          <p:cNvSpPr txBox="1">
            <a:spLocks/>
          </p:cNvSpPr>
          <p:nvPr/>
        </p:nvSpPr>
        <p:spPr>
          <a:xfrm>
            <a:off x="414224" y="1324078"/>
            <a:ext cx="4972655" cy="4376700"/>
          </a:xfrm>
          <a:prstGeom prst="rect">
            <a:avLst/>
          </a:prstGeom>
        </p:spPr>
        <p:txBody>
          <a:bodyPr/>
          <a:lstStyle>
            <a:lvl1pPr marL="266700" indent="-266700" algn="l" defTabSz="914400" rtl="0" eaLnBrk="1" latinLnBrk="0" hangingPunct="1">
              <a:lnSpc>
                <a:spcPct val="100000"/>
              </a:lnSpc>
              <a:spcBef>
                <a:spcPts val="0"/>
              </a:spcBef>
              <a:spcAft>
                <a:spcPts val="800"/>
              </a:spcAft>
              <a:buFont typeface="Arial" panose="020B0604020202020204" pitchFamily="34" charset="0"/>
              <a:buChar char="•"/>
              <a:tabLst>
                <a:tab pos="266700" algn="l"/>
              </a:tabLst>
              <a:defRPr sz="1600" kern="1200">
                <a:solidFill>
                  <a:schemeClr val="tx1"/>
                </a:solidFill>
                <a:latin typeface="+mn-lt"/>
                <a:ea typeface="+mn-ea"/>
                <a:cs typeface="+mn-cs"/>
              </a:defRPr>
            </a:lvl1pPr>
            <a:lvl2pPr marL="542925" indent="-276225" algn="l" defTabSz="914400" rtl="0" eaLnBrk="1" latinLnBrk="0" hangingPunct="1">
              <a:lnSpc>
                <a:spcPct val="100000"/>
              </a:lnSpc>
              <a:spcBef>
                <a:spcPts val="0"/>
              </a:spcBef>
              <a:spcAft>
                <a:spcPts val="800"/>
              </a:spcAft>
              <a:buFont typeface="Arial" panose="020B0604020202020204" pitchFamily="34" charset="0"/>
              <a:buChar char="•"/>
              <a:defRPr sz="1600" kern="1200">
                <a:solidFill>
                  <a:schemeClr val="tx1"/>
                </a:solidFill>
                <a:latin typeface="+mn-lt"/>
                <a:ea typeface="+mn-ea"/>
                <a:cs typeface="+mn-cs"/>
              </a:defRPr>
            </a:lvl2pPr>
            <a:lvl3pPr marL="809625" indent="-266700" algn="l" defTabSz="914400" rtl="0" eaLnBrk="1" latinLnBrk="0" hangingPunct="1">
              <a:lnSpc>
                <a:spcPct val="100000"/>
              </a:lnSpc>
              <a:spcBef>
                <a:spcPts val="0"/>
              </a:spcBef>
              <a:spcAft>
                <a:spcPts val="800"/>
              </a:spcAft>
              <a:buFont typeface="Arial" panose="020B0604020202020204" pitchFamily="34" charset="0"/>
              <a:buChar char="•"/>
              <a:defRPr sz="1600" kern="1200">
                <a:solidFill>
                  <a:schemeClr val="tx1"/>
                </a:solidFill>
                <a:latin typeface="+mn-lt"/>
                <a:ea typeface="+mn-ea"/>
                <a:cs typeface="+mn-cs"/>
              </a:defRPr>
            </a:lvl3pPr>
            <a:lvl4pPr marL="1076325" indent="-266700" algn="l" defTabSz="914400" rtl="0" eaLnBrk="1" latinLnBrk="0" hangingPunct="1">
              <a:lnSpc>
                <a:spcPct val="100000"/>
              </a:lnSpc>
              <a:spcBef>
                <a:spcPts val="0"/>
              </a:spcBef>
              <a:spcAft>
                <a:spcPts val="800"/>
              </a:spcAft>
              <a:buFont typeface="Arial" panose="020B0604020202020204" pitchFamily="34" charset="0"/>
              <a:buChar char="•"/>
              <a:defRPr sz="1600" kern="1200">
                <a:solidFill>
                  <a:schemeClr val="tx1"/>
                </a:solidFill>
                <a:latin typeface="+mn-lt"/>
                <a:ea typeface="+mn-ea"/>
                <a:cs typeface="+mn-cs"/>
              </a:defRPr>
            </a:lvl4pPr>
            <a:lvl5pPr marL="1343025" indent="-266700" algn="l" defTabSz="914400" rtl="0" eaLnBrk="1" latinLnBrk="0" hangingPunct="1">
              <a:lnSpc>
                <a:spcPct val="100000"/>
              </a:lnSpc>
              <a:spcBef>
                <a:spcPts val="0"/>
              </a:spcBef>
              <a:spcAft>
                <a:spcPts val="800"/>
              </a:spcAft>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10000"/>
              </a:lnSpc>
            </a:pPr>
            <a:r>
              <a:rPr lang="en-US" sz="1800" dirty="0"/>
              <a:t>If an electron beam is injected </a:t>
            </a:r>
            <a:r>
              <a:rPr lang="en-US" sz="1800" dirty="0" err="1"/>
              <a:t>mis</a:t>
            </a:r>
            <a:r>
              <a:rPr lang="en-US" sz="1800" dirty="0"/>
              <a:t>-matched into a plasma, we expect strong beta mismatch oscillations of the beam size.</a:t>
            </a:r>
          </a:p>
          <a:p>
            <a:pPr>
              <a:lnSpc>
                <a:spcPct val="110000"/>
              </a:lnSpc>
            </a:pPr>
            <a:r>
              <a:rPr lang="en-US" sz="1800" dirty="0"/>
              <a:t>The oscillating electrons should radiate X rays.</a:t>
            </a:r>
          </a:p>
          <a:p>
            <a:pPr>
              <a:lnSpc>
                <a:spcPct val="110000"/>
              </a:lnSpc>
            </a:pPr>
            <a:r>
              <a:rPr lang="en-US" sz="1800" dirty="0"/>
              <a:t>This was seen in a SLAC experiment in 2001.</a:t>
            </a:r>
          </a:p>
          <a:p>
            <a:pPr>
              <a:lnSpc>
                <a:spcPct val="110000"/>
              </a:lnSpc>
            </a:pPr>
            <a:r>
              <a:rPr lang="en-US" sz="1800" dirty="0"/>
              <a:t>Plasma acts as </a:t>
            </a:r>
            <a:r>
              <a:rPr lang="en-US" sz="1800" dirty="0" err="1"/>
              <a:t>undulator</a:t>
            </a:r>
            <a:r>
              <a:rPr lang="en-US" sz="1800" dirty="0"/>
              <a:t>!</a:t>
            </a:r>
          </a:p>
        </p:txBody>
      </p:sp>
    </p:spTree>
    <p:extLst>
      <p:ext uri="{BB962C8B-B14F-4D97-AF65-F5344CB8AC3E}">
        <p14:creationId xmlns:p14="http://schemas.microsoft.com/office/powerpoint/2010/main" val="3734619131"/>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Novel Acceleration R&amp;D in </a:t>
            </a:r>
            <a:r>
              <a:rPr lang="en-US" dirty="0" smtClean="0"/>
              <a:t>Europe </a:t>
            </a:r>
            <a:r>
              <a:rPr lang="en-US" dirty="0" smtClean="0">
                <a:sym typeface="Wingdings"/>
              </a:rPr>
              <a:t> </a:t>
            </a:r>
            <a:r>
              <a:rPr lang="en-US" sz="2400" dirty="0" smtClean="0">
                <a:sym typeface="Wingdings"/>
              </a:rPr>
              <a:t>Towards International Projects</a:t>
            </a:r>
            <a:endParaRPr lang="en-US" sz="2400" dirty="0"/>
          </a:p>
        </p:txBody>
      </p:sp>
      <p:sp>
        <p:nvSpPr>
          <p:cNvPr id="3" name="Footer Placeholder 2"/>
          <p:cNvSpPr>
            <a:spLocks noGrp="1"/>
          </p:cNvSpPr>
          <p:nvPr>
            <p:ph type="ftr" sz="quarter" idx="11"/>
          </p:nvPr>
        </p:nvSpPr>
        <p:spPr/>
        <p:txBody>
          <a:bodyPr/>
          <a:lstStyle/>
          <a:p>
            <a:r>
              <a:rPr lang="en-GB" noProof="0" smtClean="0"/>
              <a:t>New Accelerator Physics and Technology Trends | Ralph Assmann | IHEP 2021</a:t>
            </a:r>
            <a:endParaRPr lang="en-US" noProof="0" dirty="0"/>
          </a:p>
        </p:txBody>
      </p:sp>
      <p:sp>
        <p:nvSpPr>
          <p:cNvPr id="4" name="Text Placeholder 3"/>
          <p:cNvSpPr>
            <a:spLocks noGrp="1"/>
          </p:cNvSpPr>
          <p:nvPr>
            <p:ph type="body" sz="quarter" idx="13"/>
          </p:nvPr>
        </p:nvSpPr>
        <p:spPr/>
        <p:txBody>
          <a:bodyPr/>
          <a:lstStyle/>
          <a:p>
            <a:r>
              <a:rPr lang="en-US" dirty="0"/>
              <a:t>How can we develop plasma accelerators towards usability?</a:t>
            </a:r>
          </a:p>
        </p:txBody>
      </p:sp>
      <p:pic>
        <p:nvPicPr>
          <p:cNvPr id="9" name="Picture 8" descr="euronnac5.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8780822" y="1521146"/>
            <a:ext cx="2463375" cy="1643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9" descr="AWAKE_white_background.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16811" y="4067070"/>
            <a:ext cx="2838201" cy="1428562"/>
          </a:xfrm>
          <a:prstGeom prst="rect">
            <a:avLst/>
          </a:prstGeom>
          <a:ln>
            <a:solidFill>
              <a:srgbClr val="00A5EB"/>
            </a:solidFill>
          </a:ln>
        </p:spPr>
      </p:pic>
      <p:cxnSp>
        <p:nvCxnSpPr>
          <p:cNvPr id="11" name="Straight Connector 10"/>
          <p:cNvCxnSpPr/>
          <p:nvPr/>
        </p:nvCxnSpPr>
        <p:spPr>
          <a:xfrm>
            <a:off x="283243" y="3434540"/>
            <a:ext cx="11329708" cy="0"/>
          </a:xfrm>
          <a:prstGeom prst="line">
            <a:avLst/>
          </a:prstGeom>
          <a:ln w="12700" cmpd="sng">
            <a:solidFill>
              <a:schemeClr val="bg1">
                <a:lumMod val="50000"/>
              </a:schemeClr>
            </a:solidFill>
            <a:prstDash val="dash"/>
          </a:ln>
        </p:spPr>
        <p:style>
          <a:lnRef idx="2">
            <a:schemeClr val="accent1"/>
          </a:lnRef>
          <a:fillRef idx="0">
            <a:schemeClr val="accent1"/>
          </a:fillRef>
          <a:effectRef idx="1">
            <a:schemeClr val="accent1"/>
          </a:effectRef>
          <a:fontRef idx="minor">
            <a:schemeClr val="tx1"/>
          </a:fontRef>
        </p:style>
      </p:cxnSp>
      <p:pic>
        <p:nvPicPr>
          <p:cNvPr id="12" name="Picture 1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413593" y="4065035"/>
            <a:ext cx="2830604" cy="1430603"/>
          </a:xfrm>
          <a:prstGeom prst="rect">
            <a:avLst/>
          </a:prstGeom>
          <a:ln>
            <a:solidFill>
              <a:srgbClr val="000090"/>
            </a:solidFill>
          </a:ln>
        </p:spPr>
      </p:pic>
      <p:sp>
        <p:nvSpPr>
          <p:cNvPr id="13" name="Down Arrow 12"/>
          <p:cNvSpPr/>
          <p:nvPr/>
        </p:nvSpPr>
        <p:spPr>
          <a:xfrm>
            <a:off x="9714157" y="3164322"/>
            <a:ext cx="529067" cy="900713"/>
          </a:xfrm>
          <a:prstGeom prst="downArrow">
            <a:avLst/>
          </a:prstGeom>
          <a:solidFill>
            <a:srgbClr val="FFFF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p:cNvSpPr txBox="1"/>
          <p:nvPr/>
        </p:nvSpPr>
        <p:spPr>
          <a:xfrm>
            <a:off x="305326" y="3464622"/>
            <a:ext cx="7625470" cy="369332"/>
          </a:xfrm>
          <a:prstGeom prst="rect">
            <a:avLst/>
          </a:prstGeom>
          <a:noFill/>
        </p:spPr>
        <p:txBody>
          <a:bodyPr wrap="square" rtlCol="0">
            <a:spAutoFit/>
          </a:bodyPr>
          <a:lstStyle/>
          <a:p>
            <a:r>
              <a:rPr lang="en-US" b="1" u="sng" dirty="0"/>
              <a:t>European novel accelerator projects with international involvement</a:t>
            </a:r>
          </a:p>
        </p:txBody>
      </p:sp>
      <p:sp>
        <p:nvSpPr>
          <p:cNvPr id="15" name="TextBox 14"/>
          <p:cNvSpPr txBox="1"/>
          <p:nvPr/>
        </p:nvSpPr>
        <p:spPr>
          <a:xfrm>
            <a:off x="8432001" y="5520249"/>
            <a:ext cx="2811849" cy="646331"/>
          </a:xfrm>
          <a:prstGeom prst="rect">
            <a:avLst/>
          </a:prstGeom>
          <a:noFill/>
        </p:spPr>
        <p:txBody>
          <a:bodyPr wrap="square" rtlCol="0">
            <a:spAutoFit/>
          </a:bodyPr>
          <a:lstStyle/>
          <a:p>
            <a:r>
              <a:rPr lang="en-US" dirty="0"/>
              <a:t>Funded by EU Horizon2020 as EU Design Study</a:t>
            </a:r>
          </a:p>
        </p:txBody>
      </p:sp>
      <p:sp>
        <p:nvSpPr>
          <p:cNvPr id="16" name="TextBox 15"/>
          <p:cNvSpPr txBox="1"/>
          <p:nvPr/>
        </p:nvSpPr>
        <p:spPr>
          <a:xfrm>
            <a:off x="643179" y="5501844"/>
            <a:ext cx="3395314" cy="923330"/>
          </a:xfrm>
          <a:prstGeom prst="rect">
            <a:avLst/>
          </a:prstGeom>
          <a:noFill/>
        </p:spPr>
        <p:txBody>
          <a:bodyPr wrap="square" rtlCol="0">
            <a:spAutoFit/>
          </a:bodyPr>
          <a:lstStyle/>
          <a:p>
            <a:r>
              <a:rPr lang="en-US" dirty="0"/>
              <a:t>CERN experiment collaboration under leadership of MPI (A. Caldwell)</a:t>
            </a:r>
          </a:p>
        </p:txBody>
      </p:sp>
      <p:grpSp>
        <p:nvGrpSpPr>
          <p:cNvPr id="17" name="Group 16"/>
          <p:cNvGrpSpPr/>
          <p:nvPr/>
        </p:nvGrpSpPr>
        <p:grpSpPr>
          <a:xfrm>
            <a:off x="420943" y="1277321"/>
            <a:ext cx="2809050" cy="2004554"/>
            <a:chOff x="0" y="-27384"/>
            <a:chExt cx="9144187" cy="6525344"/>
          </a:xfrm>
        </p:grpSpPr>
        <p:pic>
          <p:nvPicPr>
            <p:cNvPr id="18" name="Immagine 8"/>
            <p:cNvPicPr/>
            <p:nvPr/>
          </p:nvPicPr>
          <p:blipFill>
            <a:blip r:embed="rId5" cstate="screen">
              <a:extLst>
                <a:ext uri="{28A0092B-C50C-407E-A947-70E740481C1C}">
                  <a14:useLocalDpi xmlns:a14="http://schemas.microsoft.com/office/drawing/2010/main"/>
                </a:ext>
              </a:extLst>
            </a:blip>
            <a:srcRect/>
            <a:stretch>
              <a:fillRect/>
            </a:stretch>
          </p:blipFill>
          <p:spPr bwMode="auto">
            <a:xfrm>
              <a:off x="0" y="-27384"/>
              <a:ext cx="9144187" cy="6525344"/>
            </a:xfrm>
            <a:prstGeom prst="rect">
              <a:avLst/>
            </a:prstGeom>
            <a:noFill/>
            <a:ln>
              <a:noFill/>
            </a:ln>
          </p:spPr>
        </p:pic>
        <p:pic>
          <p:nvPicPr>
            <p:cNvPr id="19" name="Picture 18"/>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013122" y="2010320"/>
              <a:ext cx="1264353" cy="632177"/>
            </a:xfrm>
            <a:prstGeom prst="rect">
              <a:avLst/>
            </a:prstGeom>
          </p:spPr>
        </p:pic>
      </p:grpSp>
      <p:sp>
        <p:nvSpPr>
          <p:cNvPr id="20" name="Right Arrow Callout 19"/>
          <p:cNvSpPr/>
          <p:nvPr/>
        </p:nvSpPr>
        <p:spPr>
          <a:xfrm>
            <a:off x="3229992" y="1292619"/>
            <a:ext cx="5523121" cy="1917599"/>
          </a:xfrm>
          <a:prstGeom prst="rightArrowCallout">
            <a:avLst>
              <a:gd name="adj1" fmla="val 15426"/>
              <a:gd name="adj2" fmla="val 25000"/>
              <a:gd name="adj3" fmla="val 20213"/>
              <a:gd name="adj4" fmla="val 78805"/>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tx1"/>
                </a:solidFill>
              </a:rPr>
              <a:t>Independent national projects*, funded by national states. About 16 major facilities for novel plasma acceleration R&amp;</a:t>
            </a:r>
            <a:r>
              <a:rPr lang="en-US" dirty="0" smtClean="0">
                <a:solidFill>
                  <a:schemeClr val="tx1"/>
                </a:solidFill>
              </a:rPr>
              <a:t>D in Europe.</a:t>
            </a:r>
            <a:endParaRPr lang="en-US" dirty="0">
              <a:solidFill>
                <a:schemeClr val="tx1"/>
              </a:solidFill>
            </a:endParaRPr>
          </a:p>
        </p:txBody>
      </p:sp>
      <p:sp>
        <p:nvSpPr>
          <p:cNvPr id="21" name="TextBox 20"/>
          <p:cNvSpPr txBox="1"/>
          <p:nvPr/>
        </p:nvSpPr>
        <p:spPr>
          <a:xfrm>
            <a:off x="5896456" y="6400496"/>
            <a:ext cx="1842144" cy="338554"/>
          </a:xfrm>
          <a:prstGeom prst="rect">
            <a:avLst/>
          </a:prstGeom>
          <a:noFill/>
        </p:spPr>
        <p:txBody>
          <a:bodyPr wrap="none" rtlCol="0">
            <a:spAutoFit/>
          </a:bodyPr>
          <a:lstStyle/>
          <a:p>
            <a:r>
              <a:rPr lang="en-US" sz="1600" i="1" dirty="0"/>
              <a:t>* See note on ELI</a:t>
            </a:r>
          </a:p>
        </p:txBody>
      </p:sp>
      <p:pic>
        <p:nvPicPr>
          <p:cNvPr id="22" name="Picture 21"/>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922942" y="4061936"/>
            <a:ext cx="2135287" cy="1601918"/>
          </a:xfrm>
          <a:prstGeom prst="rect">
            <a:avLst/>
          </a:prstGeom>
          <a:ln>
            <a:solidFill>
              <a:srgbClr val="008000"/>
            </a:solidFill>
          </a:ln>
        </p:spPr>
      </p:pic>
      <p:sp>
        <p:nvSpPr>
          <p:cNvPr id="23" name="TextBox 22"/>
          <p:cNvSpPr txBox="1"/>
          <p:nvPr/>
        </p:nvSpPr>
        <p:spPr>
          <a:xfrm>
            <a:off x="4912062" y="5681784"/>
            <a:ext cx="2164572" cy="338554"/>
          </a:xfrm>
          <a:prstGeom prst="rect">
            <a:avLst/>
          </a:prstGeom>
          <a:noFill/>
        </p:spPr>
        <p:txBody>
          <a:bodyPr wrap="square" rtlCol="0">
            <a:spAutoFit/>
          </a:bodyPr>
          <a:lstStyle/>
          <a:p>
            <a:r>
              <a:rPr lang="en-US" dirty="0"/>
              <a:t>ERC Synergy Grant</a:t>
            </a:r>
          </a:p>
        </p:txBody>
      </p:sp>
      <p:cxnSp>
        <p:nvCxnSpPr>
          <p:cNvPr id="26" name="Straight Connector 25"/>
          <p:cNvCxnSpPr/>
          <p:nvPr/>
        </p:nvCxnSpPr>
        <p:spPr>
          <a:xfrm flipH="1">
            <a:off x="7891154" y="3452766"/>
            <a:ext cx="18407" cy="3140278"/>
          </a:xfrm>
          <a:prstGeom prst="line">
            <a:avLst/>
          </a:prstGeom>
          <a:ln w="12700" cmpd="sng">
            <a:solidFill>
              <a:schemeClr val="bg1">
                <a:lumMod val="50000"/>
              </a:schemeClr>
            </a:solidFill>
            <a:prstDash val="dash"/>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99327439"/>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err="1">
                <a:latin typeface="Arial" charset="0"/>
              </a:rPr>
              <a:t>EuPRAXIA</a:t>
            </a:r>
            <a:r>
              <a:rPr lang="en-US" sz="2800" dirty="0">
                <a:latin typeface="Arial" charset="0"/>
              </a:rPr>
              <a:t>: A European Strategy for Accelerator Innovation</a:t>
            </a:r>
            <a:endParaRPr lang="en-US" sz="2800" dirty="0"/>
          </a:p>
        </p:txBody>
      </p:sp>
      <p:sp>
        <p:nvSpPr>
          <p:cNvPr id="3" name="Footer Placeholder 2"/>
          <p:cNvSpPr>
            <a:spLocks noGrp="1"/>
          </p:cNvSpPr>
          <p:nvPr>
            <p:ph type="ftr" sz="quarter" idx="11"/>
          </p:nvPr>
        </p:nvSpPr>
        <p:spPr/>
        <p:txBody>
          <a:bodyPr/>
          <a:lstStyle/>
          <a:p>
            <a:r>
              <a:rPr lang="en-GB" noProof="0" smtClean="0"/>
              <a:t>New Accelerator Physics and Technology Trends | Ralph Assmann | IHEP 2021</a:t>
            </a:r>
            <a:endParaRPr lang="en-US" noProof="0" dirty="0"/>
          </a:p>
        </p:txBody>
      </p:sp>
      <p:sp>
        <p:nvSpPr>
          <p:cNvPr id="4" name="Text Placeholder 3"/>
          <p:cNvSpPr>
            <a:spLocks noGrp="1"/>
          </p:cNvSpPr>
          <p:nvPr>
            <p:ph type="body" sz="quarter" idx="13"/>
          </p:nvPr>
        </p:nvSpPr>
        <p:spPr/>
        <p:txBody>
          <a:bodyPr/>
          <a:lstStyle/>
          <a:p>
            <a:r>
              <a:rPr lang="en-US" dirty="0"/>
              <a:t>Do the required intermediate step between proof of principle and production facility </a:t>
            </a:r>
            <a:r>
              <a:rPr lang="mr-IN" dirty="0"/>
              <a:t>–</a:t>
            </a:r>
            <a:r>
              <a:rPr lang="en-US" dirty="0"/>
              <a:t> make one acc. unit! </a:t>
            </a:r>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270020" y="5345717"/>
            <a:ext cx="2003425" cy="87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itle 1"/>
          <p:cNvSpPr txBox="1">
            <a:spLocks/>
          </p:cNvSpPr>
          <p:nvPr/>
        </p:nvSpPr>
        <p:spPr>
          <a:xfrm>
            <a:off x="2049463" y="1588"/>
            <a:ext cx="5913437" cy="1022350"/>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000" b="1" kern="1200">
                <a:solidFill>
                  <a:schemeClr val="accent1"/>
                </a:solidFill>
                <a:latin typeface="+mj-lt"/>
                <a:ea typeface="+mj-ea"/>
                <a:cs typeface="+mj-cs"/>
              </a:defRPr>
            </a:lvl1pPr>
          </a:lstStyle>
          <a:p>
            <a:endParaRPr lang="en-US" sz="3600" dirty="0">
              <a:latin typeface="Arial" charset="0"/>
            </a:endParaRPr>
          </a:p>
        </p:txBody>
      </p:sp>
      <p:graphicFrame>
        <p:nvGraphicFramePr>
          <p:cNvPr id="11" name="Diagram 10"/>
          <p:cNvGraphicFramePr/>
          <p:nvPr>
            <p:extLst>
              <p:ext uri="{D42A27DB-BD31-4B8C-83A1-F6EECF244321}">
                <p14:modId xmlns:p14="http://schemas.microsoft.com/office/powerpoint/2010/main" val="1136016881"/>
              </p:ext>
            </p:extLst>
          </p:nvPr>
        </p:nvGraphicFramePr>
        <p:xfrm>
          <a:off x="493398" y="901316"/>
          <a:ext cx="11293154" cy="527493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2" name="Picture 23" descr="C:\Users\rmun\AppData\Local\Microsoft\Windows\Temporary Internet Files\Content.Outlook\M7WKAF2O\H61A9216-2.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12682" y="4051905"/>
            <a:ext cx="1533525" cy="2166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2"/>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5808557" y="5375880"/>
            <a:ext cx="930275" cy="842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3"/>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4292495" y="5375880"/>
            <a:ext cx="1490662" cy="842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22" descr="C:\Users\rmun\AppData\Local\Microsoft\Windows\Temporary Internet Files\Content.Outlook\M7WKAF2O\H61A9182.jp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786457" y="5407630"/>
            <a:ext cx="1619250" cy="815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5888991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Conclusions</a:t>
            </a:r>
          </a:p>
        </p:txBody>
      </p:sp>
      <p:sp>
        <p:nvSpPr>
          <p:cNvPr id="3" name="Footer Placeholder 2"/>
          <p:cNvSpPr>
            <a:spLocks noGrp="1"/>
          </p:cNvSpPr>
          <p:nvPr>
            <p:ph type="ftr" sz="quarter" idx="11"/>
          </p:nvPr>
        </p:nvSpPr>
        <p:spPr/>
        <p:txBody>
          <a:bodyPr/>
          <a:lstStyle/>
          <a:p>
            <a:r>
              <a:rPr lang="en-GB" noProof="0" smtClean="0"/>
              <a:t>New Accelerator Physics and Technology Trends | Ralph Assmann | IHEP 2021</a:t>
            </a:r>
            <a:endParaRPr lang="en-US" noProof="0" dirty="0"/>
          </a:p>
        </p:txBody>
      </p:sp>
      <p:sp>
        <p:nvSpPr>
          <p:cNvPr id="4" name="Text Placeholder 3"/>
          <p:cNvSpPr>
            <a:spLocks noGrp="1"/>
          </p:cNvSpPr>
          <p:nvPr>
            <p:ph type="body" sz="quarter" idx="13"/>
          </p:nvPr>
        </p:nvSpPr>
        <p:spPr/>
        <p:txBody>
          <a:bodyPr/>
          <a:lstStyle/>
          <a:p>
            <a:r>
              <a:rPr lang="en-US" dirty="0"/>
              <a:t>Long-term future</a:t>
            </a:r>
          </a:p>
        </p:txBody>
      </p:sp>
      <p:sp>
        <p:nvSpPr>
          <p:cNvPr id="5" name="Text Placeholder 4"/>
          <p:cNvSpPr>
            <a:spLocks noGrp="1"/>
          </p:cNvSpPr>
          <p:nvPr>
            <p:ph type="body" sz="quarter" idx="15"/>
          </p:nvPr>
        </p:nvSpPr>
        <p:spPr>
          <a:xfrm>
            <a:off x="407988" y="1259905"/>
            <a:ext cx="11381004" cy="4942819"/>
          </a:xfrm>
        </p:spPr>
        <p:txBody>
          <a:bodyPr/>
          <a:lstStyle/>
          <a:p>
            <a:pPr>
              <a:spcAft>
                <a:spcPts val="2000"/>
              </a:spcAft>
            </a:pPr>
            <a:r>
              <a:rPr lang="en-US" sz="2000" dirty="0"/>
              <a:t>The </a:t>
            </a:r>
            <a:r>
              <a:rPr lang="en-US" sz="2000" b="1" dirty="0"/>
              <a:t>long-term future is bright</a:t>
            </a:r>
            <a:r>
              <a:rPr lang="en-US" sz="2000" dirty="0"/>
              <a:t>: there will be plenty of opportunities as technology advances!</a:t>
            </a:r>
          </a:p>
          <a:p>
            <a:pPr>
              <a:spcAft>
                <a:spcPts val="2000"/>
              </a:spcAft>
            </a:pPr>
            <a:r>
              <a:rPr lang="en-US" sz="2000" dirty="0" smtClean="0">
                <a:sym typeface="Wingdings"/>
              </a:rPr>
              <a:t>Larger </a:t>
            </a:r>
            <a:r>
              <a:rPr lang="en-US" sz="2000" dirty="0" err="1" smtClean="0">
                <a:sym typeface="Wingdings"/>
              </a:rPr>
              <a:t>e+e</a:t>
            </a:r>
            <a:r>
              <a:rPr lang="en-US" sz="2000" dirty="0" smtClean="0">
                <a:sym typeface="Wingdings"/>
              </a:rPr>
              <a:t>- colliders </a:t>
            </a:r>
            <a:r>
              <a:rPr lang="en-US" sz="2000" dirty="0">
                <a:sym typeface="Wingdings"/>
              </a:rPr>
              <a:t>are </a:t>
            </a:r>
            <a:r>
              <a:rPr lang="en-US" sz="2000" dirty="0" smtClean="0">
                <a:sym typeface="Wingdings"/>
              </a:rPr>
              <a:t>a future path, requiring </a:t>
            </a:r>
            <a:r>
              <a:rPr lang="en-US" sz="2000" b="1" dirty="0" smtClean="0">
                <a:sym typeface="Wingdings"/>
              </a:rPr>
              <a:t>affordable technology </a:t>
            </a:r>
            <a:r>
              <a:rPr lang="en-US" sz="2000" dirty="0" smtClean="0">
                <a:sym typeface="Wingdings"/>
              </a:rPr>
              <a:t>and </a:t>
            </a:r>
            <a:r>
              <a:rPr lang="en-US" sz="2000" b="1" dirty="0" smtClean="0">
                <a:sym typeface="Wingdings"/>
              </a:rPr>
              <a:t>good energy efficiency</a:t>
            </a:r>
            <a:r>
              <a:rPr lang="en-US" sz="2000" dirty="0" smtClean="0">
                <a:sym typeface="Wingdings"/>
              </a:rPr>
              <a:t>, both if circular or linear. </a:t>
            </a:r>
          </a:p>
          <a:p>
            <a:pPr>
              <a:spcAft>
                <a:spcPts val="2000"/>
              </a:spcAft>
            </a:pPr>
            <a:r>
              <a:rPr lang="en-US" sz="2000" b="1" dirty="0" smtClean="0">
                <a:sym typeface="Wingdings"/>
              </a:rPr>
              <a:t>Advanced </a:t>
            </a:r>
            <a:r>
              <a:rPr lang="en-US" sz="2000" b="1" dirty="0" err="1" smtClean="0">
                <a:sym typeface="Wingdings"/>
              </a:rPr>
              <a:t>e+e</a:t>
            </a:r>
            <a:r>
              <a:rPr lang="en-US" sz="2000" b="1" dirty="0" smtClean="0">
                <a:sym typeface="Wingdings"/>
              </a:rPr>
              <a:t>- colliders </a:t>
            </a:r>
            <a:r>
              <a:rPr lang="en-US" sz="2000" dirty="0" smtClean="0">
                <a:sym typeface="Wingdings"/>
              </a:rPr>
              <a:t>(plasma/dielectric/laser) are another </a:t>
            </a:r>
            <a:r>
              <a:rPr lang="en-US" sz="2000" dirty="0">
                <a:sym typeface="Wingdings"/>
              </a:rPr>
              <a:t>possible </a:t>
            </a:r>
            <a:r>
              <a:rPr lang="en-US" sz="2000" dirty="0" smtClean="0">
                <a:sym typeface="Wingdings"/>
              </a:rPr>
              <a:t>path forward. </a:t>
            </a:r>
            <a:r>
              <a:rPr lang="en-US" sz="2000" dirty="0">
                <a:sym typeface="Wingdings"/>
              </a:rPr>
              <a:t>Energy very promising but beam quality insufficient:</a:t>
            </a:r>
          </a:p>
          <a:p>
            <a:pPr lvl="1">
              <a:spcAft>
                <a:spcPts val="2000"/>
              </a:spcAft>
            </a:pPr>
            <a:r>
              <a:rPr lang="en-US" sz="1800" dirty="0">
                <a:sym typeface="Wingdings"/>
              </a:rPr>
              <a:t>There are </a:t>
            </a:r>
            <a:r>
              <a:rPr lang="en-US" sz="1800" b="1" dirty="0">
                <a:sym typeface="Wingdings"/>
              </a:rPr>
              <a:t>now near future science applications outside HEP, e.g. FEL</a:t>
            </a:r>
            <a:r>
              <a:rPr lang="en-US" sz="1800" dirty="0">
                <a:sym typeface="Wingdings"/>
              </a:rPr>
              <a:t>. This can be the </a:t>
            </a:r>
            <a:r>
              <a:rPr lang="en-US" sz="1800" dirty="0" smtClean="0">
                <a:sym typeface="Wingdings"/>
              </a:rPr>
              <a:t>stepping stone </a:t>
            </a:r>
            <a:r>
              <a:rPr lang="en-US" sz="1800" dirty="0">
                <a:sym typeface="Wingdings"/>
              </a:rPr>
              <a:t>towards a plasma linear collider. </a:t>
            </a:r>
          </a:p>
          <a:p>
            <a:pPr lvl="1">
              <a:spcAft>
                <a:spcPts val="2000"/>
              </a:spcAft>
            </a:pPr>
            <a:r>
              <a:rPr lang="en-US" sz="1800" dirty="0">
                <a:sym typeface="Wingdings"/>
              </a:rPr>
              <a:t>Major projects going on, all including HEP aspects. </a:t>
            </a:r>
            <a:endParaRPr lang="en-US" sz="1800" dirty="0" smtClean="0">
              <a:sym typeface="Wingdings"/>
            </a:endParaRPr>
          </a:p>
          <a:p>
            <a:pPr>
              <a:spcAft>
                <a:spcPts val="2000"/>
              </a:spcAft>
            </a:pPr>
            <a:r>
              <a:rPr lang="en-US" sz="2000" b="1" dirty="0" err="1" smtClean="0">
                <a:sym typeface="Wingdings"/>
              </a:rPr>
              <a:t>Muon</a:t>
            </a:r>
            <a:r>
              <a:rPr lang="en-US" sz="2000" b="1" dirty="0" smtClean="0">
                <a:sym typeface="Wingdings"/>
              </a:rPr>
              <a:t> colliders </a:t>
            </a:r>
            <a:r>
              <a:rPr lang="en-US" sz="2000" dirty="0" smtClean="0">
                <a:sym typeface="Wingdings"/>
              </a:rPr>
              <a:t>and </a:t>
            </a:r>
            <a:r>
              <a:rPr lang="en-US" sz="2000" b="1" dirty="0" smtClean="0">
                <a:sym typeface="Wingdings"/>
              </a:rPr>
              <a:t>future </a:t>
            </a:r>
            <a:r>
              <a:rPr lang="en-US" sz="2000" b="1" dirty="0" err="1" smtClean="0">
                <a:sym typeface="Wingdings"/>
              </a:rPr>
              <a:t>ep</a:t>
            </a:r>
            <a:r>
              <a:rPr lang="en-US" sz="2000" b="1" dirty="0" smtClean="0">
                <a:sym typeface="Wingdings"/>
              </a:rPr>
              <a:t> </a:t>
            </a:r>
            <a:r>
              <a:rPr lang="en-US" sz="2000" dirty="0" smtClean="0">
                <a:sym typeface="Wingdings"/>
              </a:rPr>
              <a:t>machines are subject of intensifying R&amp;D.</a:t>
            </a:r>
          </a:p>
          <a:p>
            <a:pPr>
              <a:spcAft>
                <a:spcPts val="2000"/>
              </a:spcAft>
            </a:pPr>
            <a:r>
              <a:rPr lang="en-US" sz="2000" dirty="0" smtClean="0">
                <a:sym typeface="Wingdings"/>
              </a:rPr>
              <a:t>In Europe </a:t>
            </a:r>
            <a:r>
              <a:rPr lang="en-US" sz="2000" b="1" dirty="0" smtClean="0">
                <a:sym typeface="Wingdings"/>
              </a:rPr>
              <a:t>experts panels </a:t>
            </a:r>
            <a:r>
              <a:rPr lang="en-US" sz="2000" dirty="0" smtClean="0">
                <a:sym typeface="Wingdings"/>
              </a:rPr>
              <a:t>are being set up to </a:t>
            </a:r>
            <a:r>
              <a:rPr lang="en-US" sz="2000" b="1" dirty="0" smtClean="0">
                <a:sym typeface="Wingdings"/>
              </a:rPr>
              <a:t>propose accelerator R&amp;D roadmaps </a:t>
            </a:r>
            <a:r>
              <a:rPr lang="en-US" sz="2000" dirty="0" smtClean="0">
                <a:sym typeface="Wingdings"/>
              </a:rPr>
              <a:t>in follow-up to European strategy of particle physics. </a:t>
            </a:r>
            <a:r>
              <a:rPr lang="en-US" sz="2000" dirty="0" smtClean="0">
                <a:sym typeface="Wingdings"/>
              </a:rPr>
              <a:t>Stay tuned...</a:t>
            </a:r>
            <a:endParaRPr lang="en-US" sz="2000" dirty="0">
              <a:sym typeface="Wingdings"/>
            </a:endParaRPr>
          </a:p>
        </p:txBody>
      </p:sp>
    </p:spTree>
    <p:extLst>
      <p:ext uri="{BB962C8B-B14F-4D97-AF65-F5344CB8AC3E}">
        <p14:creationId xmlns:p14="http://schemas.microsoft.com/office/powerpoint/2010/main" val="129612856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Thank you for your </a:t>
            </a:r>
            <a:r>
              <a:rPr lang="en-US" dirty="0" smtClean="0"/>
              <a:t>attention</a:t>
            </a:r>
            <a:endParaRPr lang="en-US" dirty="0"/>
          </a:p>
        </p:txBody>
      </p:sp>
      <p:sp>
        <p:nvSpPr>
          <p:cNvPr id="3" name="Footer Placeholder 2"/>
          <p:cNvSpPr>
            <a:spLocks noGrp="1"/>
          </p:cNvSpPr>
          <p:nvPr>
            <p:ph type="ftr" sz="quarter" idx="11"/>
          </p:nvPr>
        </p:nvSpPr>
        <p:spPr/>
        <p:txBody>
          <a:bodyPr/>
          <a:lstStyle/>
          <a:p>
            <a:r>
              <a:rPr lang="en-GB" noProof="0" smtClean="0"/>
              <a:t>New Accelerator Physics and Technology Trends | Ralph Assmann | IHEP 2021</a:t>
            </a:r>
            <a:endParaRPr lang="en-US" noProof="0" dirty="0"/>
          </a:p>
        </p:txBody>
      </p:sp>
    </p:spTree>
    <p:extLst>
      <p:ext uri="{BB962C8B-B14F-4D97-AF65-F5344CB8AC3E}">
        <p14:creationId xmlns:p14="http://schemas.microsoft.com/office/powerpoint/2010/main" val="3674898140"/>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Why this slow-down?             Part 1</a:t>
            </a:r>
          </a:p>
        </p:txBody>
      </p:sp>
      <p:sp>
        <p:nvSpPr>
          <p:cNvPr id="3" name="Footer Placeholder 2"/>
          <p:cNvSpPr>
            <a:spLocks noGrp="1"/>
          </p:cNvSpPr>
          <p:nvPr>
            <p:ph type="ftr" sz="quarter" idx="11"/>
          </p:nvPr>
        </p:nvSpPr>
        <p:spPr/>
        <p:txBody>
          <a:bodyPr/>
          <a:lstStyle/>
          <a:p>
            <a:r>
              <a:rPr lang="en-GB" noProof="0" smtClean="0"/>
              <a:t>New Accelerator Physics and Technology Trends | Ralph Assmann | IHEP 2021</a:t>
            </a:r>
            <a:endParaRPr lang="en-US" noProof="0" dirty="0"/>
          </a:p>
        </p:txBody>
      </p:sp>
      <p:sp>
        <p:nvSpPr>
          <p:cNvPr id="4" name="Text Placeholder 3"/>
          <p:cNvSpPr>
            <a:spLocks noGrp="1"/>
          </p:cNvSpPr>
          <p:nvPr>
            <p:ph type="body" sz="quarter" idx="13"/>
          </p:nvPr>
        </p:nvSpPr>
        <p:spPr/>
        <p:txBody>
          <a:bodyPr/>
          <a:lstStyle/>
          <a:p>
            <a:r>
              <a:rPr lang="en-US" dirty="0"/>
              <a:t>Technical limitations in highly advanced and mature technologies</a:t>
            </a:r>
          </a:p>
        </p:txBody>
      </p:sp>
      <p:sp>
        <p:nvSpPr>
          <p:cNvPr id="5" name="Text Placeholder 4"/>
          <p:cNvSpPr>
            <a:spLocks noGrp="1"/>
          </p:cNvSpPr>
          <p:nvPr>
            <p:ph type="body" sz="quarter" idx="15"/>
          </p:nvPr>
        </p:nvSpPr>
        <p:spPr/>
        <p:txBody>
          <a:bodyPr/>
          <a:lstStyle/>
          <a:p>
            <a:pPr marL="0" indent="0">
              <a:buNone/>
            </a:pPr>
            <a:r>
              <a:rPr lang="en-US" sz="2000" b="1" dirty="0"/>
              <a:t>Hadron (p) circular collider</a:t>
            </a:r>
          </a:p>
          <a:p>
            <a:r>
              <a:rPr lang="en-US" dirty="0"/>
              <a:t>Limited by available bending field strength B</a:t>
            </a:r>
            <a:r>
              <a:rPr lang="en-US" baseline="-25000" dirty="0"/>
              <a:t>y</a:t>
            </a:r>
            <a:r>
              <a:rPr lang="en-US" dirty="0"/>
              <a:t> (even super-conducting):</a:t>
            </a:r>
          </a:p>
          <a:p>
            <a:endParaRPr lang="en-US" dirty="0"/>
          </a:p>
          <a:p>
            <a:endParaRPr lang="en-US" dirty="0"/>
          </a:p>
          <a:p>
            <a:endParaRPr lang="en-US" dirty="0"/>
          </a:p>
          <a:p>
            <a:r>
              <a:rPr lang="en-US" dirty="0"/>
              <a:t>Increase momentum p by increasing radius R times bending field B</a:t>
            </a:r>
            <a:r>
              <a:rPr lang="en-US" baseline="-25000" dirty="0"/>
              <a:t>y</a:t>
            </a:r>
          </a:p>
        </p:txBody>
      </p:sp>
      <p:sp>
        <p:nvSpPr>
          <p:cNvPr id="6" name="Text Placeholder 5"/>
          <p:cNvSpPr>
            <a:spLocks noGrp="1"/>
          </p:cNvSpPr>
          <p:nvPr>
            <p:ph type="body" sz="quarter" idx="16"/>
          </p:nvPr>
        </p:nvSpPr>
        <p:spPr/>
        <p:txBody>
          <a:bodyPr/>
          <a:lstStyle/>
          <a:p>
            <a:pPr marL="0" indent="0">
              <a:buNone/>
            </a:pPr>
            <a:r>
              <a:rPr lang="en-US" sz="2000" b="1" dirty="0"/>
              <a:t>Lepton (e-,e+) circular collider</a:t>
            </a:r>
          </a:p>
          <a:p>
            <a:r>
              <a:rPr lang="en-US" dirty="0"/>
              <a:t>Limited by synchrotron radiation losses U</a:t>
            </a:r>
            <a:r>
              <a:rPr lang="en-US" baseline="-25000" dirty="0"/>
              <a:t>0</a:t>
            </a:r>
            <a:r>
              <a:rPr lang="en-US" dirty="0"/>
              <a:t>, to be fed back by RF voltage V</a:t>
            </a:r>
            <a:r>
              <a:rPr lang="en-US" baseline="-25000" dirty="0"/>
              <a:t>RF</a:t>
            </a:r>
            <a:r>
              <a:rPr lang="en-US" dirty="0"/>
              <a:t>:</a:t>
            </a:r>
          </a:p>
          <a:p>
            <a:endParaRPr lang="en-US" dirty="0"/>
          </a:p>
          <a:p>
            <a:endParaRPr lang="en-US" dirty="0"/>
          </a:p>
          <a:p>
            <a:endParaRPr lang="en-US" dirty="0"/>
          </a:p>
          <a:p>
            <a:endParaRPr lang="en-US" dirty="0"/>
          </a:p>
          <a:p>
            <a:r>
              <a:rPr lang="en-US" dirty="0"/>
              <a:t>Increase momentum p by increasing radius R and lowering bending field B</a:t>
            </a:r>
            <a:r>
              <a:rPr lang="en-US" baseline="-25000" dirty="0"/>
              <a:t>y</a:t>
            </a:r>
          </a:p>
        </p:txBody>
      </p:sp>
      <p:sp>
        <p:nvSpPr>
          <p:cNvPr id="11" name="Rectangle 10"/>
          <p:cNvSpPr/>
          <p:nvPr/>
        </p:nvSpPr>
        <p:spPr>
          <a:xfrm>
            <a:off x="4382143" y="5071044"/>
            <a:ext cx="3134621" cy="523220"/>
          </a:xfrm>
          <a:prstGeom prst="rect">
            <a:avLst/>
          </a:prstGeom>
        </p:spPr>
        <p:txBody>
          <a:bodyPr wrap="square">
            <a:spAutoFit/>
          </a:bodyPr>
          <a:lstStyle/>
          <a:p>
            <a:r>
              <a:rPr lang="en-US" sz="1400" dirty="0"/>
              <a:t>E.g. LEP2: 3% of energy lost per turn, 10,000 turns/second</a:t>
            </a:r>
          </a:p>
        </p:txBody>
      </p:sp>
      <p:graphicFrame>
        <p:nvGraphicFramePr>
          <p:cNvPr id="12" name="Object 6"/>
          <p:cNvGraphicFramePr>
            <a:graphicFrameLocks noChangeAspect="1"/>
          </p:cNvGraphicFramePr>
          <p:nvPr>
            <p:extLst>
              <p:ext uri="{D42A27DB-BD31-4B8C-83A1-F6EECF244321}">
                <p14:modId xmlns:p14="http://schemas.microsoft.com/office/powerpoint/2010/main" val="2852871220"/>
              </p:ext>
            </p:extLst>
          </p:nvPr>
        </p:nvGraphicFramePr>
        <p:xfrm>
          <a:off x="983400" y="4886525"/>
          <a:ext cx="2832100" cy="863600"/>
        </p:xfrm>
        <a:graphic>
          <a:graphicData uri="http://schemas.openxmlformats.org/presentationml/2006/ole">
            <mc:AlternateContent xmlns:mc="http://schemas.openxmlformats.org/markup-compatibility/2006">
              <mc:Choice xmlns:v="urn:schemas-microsoft-com:vml" Requires="v">
                <p:oleObj spid="_x0000_s26882" name="Equation" r:id="rId3" imgW="2832100" imgH="863600" progId="Equation.3">
                  <p:embed/>
                </p:oleObj>
              </mc:Choice>
              <mc:Fallback>
                <p:oleObj name="Equation" r:id="rId3" imgW="2832100" imgH="8636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83400" y="4886525"/>
                        <a:ext cx="2832100" cy="863600"/>
                      </a:xfrm>
                      <a:prstGeom prst="rect">
                        <a:avLst/>
                      </a:prstGeom>
                      <a:solidFill>
                        <a:srgbClr val="FFFF99"/>
                      </a:solidFill>
                      <a:ln w="12700">
                        <a:solidFill>
                          <a:schemeClr val="bg1"/>
                        </a:solidFill>
                        <a:miter lim="800000"/>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graphicFrame>
        <p:nvGraphicFramePr>
          <p:cNvPr id="13" name="Object 6"/>
          <p:cNvGraphicFramePr>
            <a:graphicFrameLocks noChangeAspect="1"/>
          </p:cNvGraphicFramePr>
          <p:nvPr>
            <p:extLst>
              <p:ext uri="{D42A27DB-BD31-4B8C-83A1-F6EECF244321}">
                <p14:modId xmlns:p14="http://schemas.microsoft.com/office/powerpoint/2010/main" val="2316930271"/>
              </p:ext>
            </p:extLst>
          </p:nvPr>
        </p:nvGraphicFramePr>
        <p:xfrm>
          <a:off x="1047682" y="2341368"/>
          <a:ext cx="1663700" cy="582612"/>
        </p:xfrm>
        <a:graphic>
          <a:graphicData uri="http://schemas.openxmlformats.org/presentationml/2006/ole">
            <mc:AlternateContent xmlns:mc="http://schemas.openxmlformats.org/markup-compatibility/2006">
              <mc:Choice xmlns:v="urn:schemas-microsoft-com:vml" Requires="v">
                <p:oleObj spid="_x0000_s26883" name="Equation" r:id="rId5" imgW="762000" imgH="266700" progId="Equation.3">
                  <p:embed/>
                </p:oleObj>
              </mc:Choice>
              <mc:Fallback>
                <p:oleObj name="Equation" r:id="rId5" imgW="762000" imgH="266700" progId="Equation.3">
                  <p:embed/>
                  <p:pic>
                    <p:nvPicPr>
                      <p:cNvPr id="0" name=""/>
                      <p:cNvPicPr>
                        <a:picLocks noChangeAspect="1" noChangeArrowheads="1"/>
                      </p:cNvPicPr>
                      <p:nvPr/>
                    </p:nvPicPr>
                    <p:blipFill>
                      <a:blip r:embed="rId6"/>
                      <a:srcRect/>
                      <a:stretch>
                        <a:fillRect/>
                      </a:stretch>
                    </p:blipFill>
                    <p:spPr bwMode="auto">
                      <a:xfrm>
                        <a:off x="1047682" y="2341368"/>
                        <a:ext cx="1663700" cy="582612"/>
                      </a:xfrm>
                      <a:prstGeom prst="rect">
                        <a:avLst/>
                      </a:prstGeom>
                      <a:solidFill>
                        <a:srgbClr val="FFFF99"/>
                      </a:solidFill>
                      <a:ln w="12700">
                        <a:solidFill>
                          <a:schemeClr val="bg1"/>
                        </a:solidFill>
                        <a:miter lim="800000"/>
                        <a:headEnd type="none" w="sm" len="sm"/>
                        <a:tailEnd type="none" w="sm" len="sm"/>
                      </a:ln>
                      <a:effectLst/>
                    </p:spPr>
                  </p:pic>
                </p:oleObj>
              </mc:Fallback>
            </mc:AlternateContent>
          </a:graphicData>
        </a:graphic>
      </p:graphicFrame>
      <p:pic>
        <p:nvPicPr>
          <p:cNvPr id="15" name="Picture 8" descr="E:\LEP-2000\DV00034.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819312" y="4396755"/>
            <a:ext cx="2436813" cy="189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8" name="Group 7"/>
          <p:cNvGrpSpPr/>
          <p:nvPr/>
        </p:nvGrpSpPr>
        <p:grpSpPr>
          <a:xfrm>
            <a:off x="7823576" y="1019195"/>
            <a:ext cx="4197429" cy="2704783"/>
            <a:chOff x="2924042" y="881915"/>
            <a:chExt cx="9144000" cy="5780087"/>
          </a:xfrm>
        </p:grpSpPr>
        <p:pic>
          <p:nvPicPr>
            <p:cNvPr id="17" name="Picture 4"/>
            <p:cNvPicPr>
              <a:picLocks noChangeAspect="1"/>
            </p:cNvPicPr>
            <p:nvPr/>
          </p:nvPicPr>
          <p:blipFill>
            <a:blip r:embed="rId8">
              <a:extLst>
                <a:ext uri="{28A0092B-C50C-407E-A947-70E740481C1C}">
                  <a14:useLocalDpi xmlns:a14="http://schemas.microsoft.com/office/drawing/2010/main" val="0"/>
                </a:ext>
              </a:extLst>
            </a:blip>
            <a:srcRect t="2966"/>
            <a:stretch>
              <a:fillRect/>
            </a:stretch>
          </p:blipFill>
          <p:spPr bwMode="auto">
            <a:xfrm>
              <a:off x="2924042" y="881915"/>
              <a:ext cx="9144000" cy="5780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5"/>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2924042" y="2058252"/>
              <a:ext cx="3946525" cy="460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4" name="Picture 7" descr="E:\LEP-2000\DV00037.JP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9846103" y="4056224"/>
            <a:ext cx="2155795" cy="1672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620013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xEl>
                                              <p:pRg st="6" end="6"/>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1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End of LEP2</a:t>
            </a:r>
          </a:p>
        </p:txBody>
      </p:sp>
      <p:sp>
        <p:nvSpPr>
          <p:cNvPr id="3" name="Footer Placeholder 2"/>
          <p:cNvSpPr>
            <a:spLocks noGrp="1"/>
          </p:cNvSpPr>
          <p:nvPr>
            <p:ph type="ftr" sz="quarter" idx="11"/>
          </p:nvPr>
        </p:nvSpPr>
        <p:spPr/>
        <p:txBody>
          <a:bodyPr/>
          <a:lstStyle/>
          <a:p>
            <a:r>
              <a:rPr lang="en-GB" noProof="0" smtClean="0"/>
              <a:t>New Accelerator Physics and Technology Trends | Ralph Assmann | IHEP 2021</a:t>
            </a:r>
            <a:endParaRPr lang="en-US" noProof="0" dirty="0"/>
          </a:p>
        </p:txBody>
      </p:sp>
      <p:sp>
        <p:nvSpPr>
          <p:cNvPr id="4" name="Text Placeholder 3"/>
          <p:cNvSpPr>
            <a:spLocks noGrp="1"/>
          </p:cNvSpPr>
          <p:nvPr>
            <p:ph type="body" sz="quarter" idx="13"/>
          </p:nvPr>
        </p:nvSpPr>
        <p:spPr/>
        <p:txBody>
          <a:bodyPr/>
          <a:lstStyle/>
          <a:p>
            <a:r>
              <a:rPr lang="en-US" dirty="0"/>
              <a:t>November 2</a:t>
            </a:r>
            <a:r>
              <a:rPr lang="en-US" baseline="30000" dirty="0"/>
              <a:t>nd</a:t>
            </a:r>
            <a:r>
              <a:rPr lang="en-US" dirty="0"/>
              <a:t>, 2000, 7am</a:t>
            </a:r>
          </a:p>
        </p:txBody>
      </p:sp>
      <p:pic>
        <p:nvPicPr>
          <p:cNvPr id="10" name="Picture 3" descr="E:\LEP-2000\001101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83308" y="1788670"/>
            <a:ext cx="6818313" cy="4392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5" descr="E:\LEP-2000\001101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32508" y="372620"/>
            <a:ext cx="6877050" cy="2071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p:nvSpPr>
        <p:spPr>
          <a:xfrm>
            <a:off x="409696" y="1368099"/>
            <a:ext cx="3859608" cy="4708981"/>
          </a:xfrm>
          <a:prstGeom prst="rect">
            <a:avLst/>
          </a:prstGeom>
          <a:noFill/>
        </p:spPr>
        <p:txBody>
          <a:bodyPr wrap="square" rtlCol="0">
            <a:spAutoFit/>
          </a:bodyPr>
          <a:lstStyle/>
          <a:p>
            <a:r>
              <a:rPr lang="en-US" sz="2000" dirty="0"/>
              <a:t>When we shut down LEP2 in 2000 we thought that it was the </a:t>
            </a:r>
            <a:r>
              <a:rPr lang="en-US" sz="2000" b="1" dirty="0"/>
              <a:t>last </a:t>
            </a:r>
            <a:r>
              <a:rPr lang="en-US" sz="2000" b="1" dirty="0" err="1"/>
              <a:t>e+e</a:t>
            </a:r>
            <a:r>
              <a:rPr lang="en-US" sz="2000" b="1" dirty="0"/>
              <a:t>- circular collider due to synchrotron radiation limit</a:t>
            </a:r>
            <a:r>
              <a:rPr lang="en-US" sz="2000" dirty="0"/>
              <a:t>!</a:t>
            </a:r>
          </a:p>
          <a:p>
            <a:endParaRPr lang="en-US" sz="2000" dirty="0"/>
          </a:p>
          <a:p>
            <a:r>
              <a:rPr lang="en-US" sz="2000" b="1" dirty="0" smtClean="0"/>
              <a:t>Larger facility </a:t>
            </a:r>
            <a:r>
              <a:rPr lang="en-US" sz="2000" dirty="0" smtClean="0"/>
              <a:t>with innovative high luminosity design (realizing </a:t>
            </a:r>
            <a:r>
              <a:rPr lang="en-US" sz="2000" dirty="0" smtClean="0"/>
              <a:t>new ideas) </a:t>
            </a:r>
            <a:r>
              <a:rPr lang="en-US" sz="2000" dirty="0" smtClean="0"/>
              <a:t>will allow pushing the </a:t>
            </a:r>
            <a:r>
              <a:rPr lang="en-US" sz="2000" dirty="0" err="1" smtClean="0"/>
              <a:t>e+e</a:t>
            </a:r>
            <a:r>
              <a:rPr lang="en-US" sz="2000" dirty="0" smtClean="0"/>
              <a:t>- energy frontier (</a:t>
            </a:r>
            <a:r>
              <a:rPr lang="en-US" sz="2000" b="1" dirty="0" smtClean="0"/>
              <a:t>FCC-</a:t>
            </a:r>
            <a:r>
              <a:rPr lang="en-US" sz="2000" b="1" dirty="0" err="1" smtClean="0"/>
              <a:t>ee</a:t>
            </a:r>
            <a:r>
              <a:rPr lang="en-US" sz="2000" b="1" dirty="0" smtClean="0"/>
              <a:t>, CEPC</a:t>
            </a:r>
            <a:r>
              <a:rPr lang="en-US" sz="2000" dirty="0" smtClean="0"/>
              <a:t>).</a:t>
            </a:r>
          </a:p>
          <a:p>
            <a:endParaRPr lang="en-US" sz="2000" dirty="0"/>
          </a:p>
          <a:p>
            <a:r>
              <a:rPr lang="en-US" sz="2000" dirty="0" smtClean="0"/>
              <a:t>Alternatively: </a:t>
            </a:r>
            <a:r>
              <a:rPr lang="en-US" sz="2000" b="1" dirty="0" smtClean="0"/>
              <a:t>going linear</a:t>
            </a:r>
            <a:r>
              <a:rPr lang="en-US" sz="2000" dirty="0" smtClean="0"/>
              <a:t>. </a:t>
            </a:r>
            <a:r>
              <a:rPr lang="en-US" sz="2000" dirty="0"/>
              <a:t>This avoids synchrotron radiation limitation! </a:t>
            </a:r>
            <a:r>
              <a:rPr lang="en-US" sz="2000" dirty="0" smtClean="0"/>
              <a:t>But comes with its own challenges.</a:t>
            </a:r>
            <a:endParaRPr lang="en-US" sz="2000" dirty="0"/>
          </a:p>
        </p:txBody>
      </p:sp>
    </p:spTree>
    <p:extLst>
      <p:ext uri="{BB962C8B-B14F-4D97-AF65-F5344CB8AC3E}">
        <p14:creationId xmlns:p14="http://schemas.microsoft.com/office/powerpoint/2010/main" val="1015351545"/>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Why this slow-down?            Part 2</a:t>
            </a:r>
          </a:p>
        </p:txBody>
      </p:sp>
      <p:sp>
        <p:nvSpPr>
          <p:cNvPr id="3" name="Footer Placeholder 2"/>
          <p:cNvSpPr>
            <a:spLocks noGrp="1"/>
          </p:cNvSpPr>
          <p:nvPr>
            <p:ph type="ftr" sz="quarter" idx="11"/>
          </p:nvPr>
        </p:nvSpPr>
        <p:spPr/>
        <p:txBody>
          <a:bodyPr/>
          <a:lstStyle/>
          <a:p>
            <a:r>
              <a:rPr lang="en-GB" noProof="0" smtClean="0"/>
              <a:t>New Accelerator Physics and Technology Trends | Ralph Assmann | IHEP 2021</a:t>
            </a:r>
            <a:endParaRPr lang="en-US" noProof="0" dirty="0"/>
          </a:p>
        </p:txBody>
      </p:sp>
      <p:sp>
        <p:nvSpPr>
          <p:cNvPr id="4" name="Text Placeholder 3"/>
          <p:cNvSpPr>
            <a:spLocks noGrp="1"/>
          </p:cNvSpPr>
          <p:nvPr>
            <p:ph type="body" sz="quarter" idx="13"/>
          </p:nvPr>
        </p:nvSpPr>
        <p:spPr/>
        <p:txBody>
          <a:bodyPr/>
          <a:lstStyle/>
          <a:p>
            <a:r>
              <a:rPr lang="en-US" dirty="0"/>
              <a:t>Technical limitations in highly advanced and mature technologies</a:t>
            </a:r>
          </a:p>
        </p:txBody>
      </p:sp>
      <p:sp>
        <p:nvSpPr>
          <p:cNvPr id="6" name="Text Placeholder 5"/>
          <p:cNvSpPr>
            <a:spLocks noGrp="1"/>
          </p:cNvSpPr>
          <p:nvPr>
            <p:ph type="body" sz="quarter" idx="16"/>
          </p:nvPr>
        </p:nvSpPr>
        <p:spPr>
          <a:xfrm>
            <a:off x="353113" y="1297948"/>
            <a:ext cx="7086339" cy="3202185"/>
          </a:xfrm>
        </p:spPr>
        <p:txBody>
          <a:bodyPr/>
          <a:lstStyle/>
          <a:p>
            <a:pPr marL="0" indent="0">
              <a:buNone/>
            </a:pPr>
            <a:r>
              <a:rPr lang="en-US" sz="2000" b="1" dirty="0"/>
              <a:t>Lepton (e-,e+) linear collider</a:t>
            </a:r>
          </a:p>
          <a:p>
            <a:r>
              <a:rPr lang="en-US" dirty="0"/>
              <a:t>Limited by achievable accelerating gradient (energy gain per length)</a:t>
            </a:r>
          </a:p>
          <a:p>
            <a:r>
              <a:rPr lang="en-US" dirty="0"/>
              <a:t>Increase momentum p by increasing gradient </a:t>
            </a:r>
            <a:r>
              <a:rPr lang="en-US" dirty="0" err="1"/>
              <a:t>G</a:t>
            </a:r>
            <a:r>
              <a:rPr lang="en-US" baseline="-25000" dirty="0" err="1"/>
              <a:t>acc</a:t>
            </a:r>
            <a:r>
              <a:rPr lang="en-US" dirty="0"/>
              <a:t> or length L</a:t>
            </a:r>
          </a:p>
          <a:p>
            <a:endParaRPr lang="en-US" dirty="0"/>
          </a:p>
          <a:p>
            <a:endParaRPr lang="en-US" dirty="0"/>
          </a:p>
          <a:p>
            <a:endParaRPr lang="en-US" dirty="0"/>
          </a:p>
          <a:p>
            <a:r>
              <a:rPr lang="en-US" dirty="0"/>
              <a:t>Achievable accelerating gradient limited by </a:t>
            </a:r>
            <a:br>
              <a:rPr lang="en-US" dirty="0"/>
            </a:br>
            <a:r>
              <a:rPr lang="en-US" dirty="0"/>
              <a:t>peak surface field, flashovers, surface </a:t>
            </a:r>
            <a:br>
              <a:rPr lang="en-US" dirty="0"/>
            </a:br>
            <a:r>
              <a:rPr lang="en-US" dirty="0"/>
              <a:t>damage and breakdown rate</a:t>
            </a:r>
          </a:p>
          <a:p>
            <a:r>
              <a:rPr lang="en-US" dirty="0"/>
              <a:t>Example shows a result from CLIC at </a:t>
            </a:r>
            <a:br>
              <a:rPr lang="en-US" dirty="0"/>
            </a:br>
            <a:r>
              <a:rPr lang="en-US" dirty="0"/>
              <a:t>a high RF frequency of 30 GHz</a:t>
            </a:r>
          </a:p>
          <a:p>
            <a:r>
              <a:rPr lang="en-US" dirty="0"/>
              <a:t>By now, some important progress made</a:t>
            </a:r>
            <a:br>
              <a:rPr lang="en-US" dirty="0"/>
            </a:br>
            <a:r>
              <a:rPr lang="en-US" dirty="0"/>
              <a:t>but gradients limited to 100 MV/m at max</a:t>
            </a:r>
            <a:br>
              <a:rPr lang="en-US" dirty="0"/>
            </a:br>
            <a:r>
              <a:rPr lang="en-US" dirty="0"/>
              <a:t>presently</a:t>
            </a:r>
          </a:p>
        </p:txBody>
      </p:sp>
      <p:grpSp>
        <p:nvGrpSpPr>
          <p:cNvPr id="9" name="Group 8"/>
          <p:cNvGrpSpPr/>
          <p:nvPr/>
        </p:nvGrpSpPr>
        <p:grpSpPr>
          <a:xfrm>
            <a:off x="7449651" y="1545137"/>
            <a:ext cx="4630640" cy="1497877"/>
            <a:chOff x="251706" y="3819525"/>
            <a:chExt cx="8784344" cy="2841481"/>
          </a:xfrm>
        </p:grpSpPr>
        <p:grpSp>
          <p:nvGrpSpPr>
            <p:cNvPr id="22" name="Group 3"/>
            <p:cNvGrpSpPr>
              <a:grpSpLocks/>
            </p:cNvGrpSpPr>
            <p:nvPr/>
          </p:nvGrpSpPr>
          <p:grpSpPr bwMode="auto">
            <a:xfrm>
              <a:off x="251706" y="4149723"/>
              <a:ext cx="8784344" cy="2511283"/>
              <a:chOff x="251520" y="4248400"/>
              <a:chExt cx="8784976" cy="2512637"/>
            </a:xfrm>
          </p:grpSpPr>
          <p:pic>
            <p:nvPicPr>
              <p:cNvPr id="23" name="Picture 19" descr="DE0083M.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550742" y="4248400"/>
                <a:ext cx="4485754" cy="2005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Picture 5" descr="C:\Documents and Settings\Owner\My Documents\Teaching\Fall05\Phys120\guidedtour05.l.alt.gif"/>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251520" y="4293096"/>
                <a:ext cx="4536504" cy="18070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TextBox 17"/>
              <p:cNvSpPr txBox="1">
                <a:spLocks noChangeArrowheads="1"/>
              </p:cNvSpPr>
              <p:nvPr/>
            </p:nvSpPr>
            <p:spPr bwMode="auto">
              <a:xfrm>
                <a:off x="412811" y="6093294"/>
                <a:ext cx="1710916" cy="3212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chemeClr val="tx1"/>
                    </a:solidFill>
                    <a:latin typeface="Arial" charset="0"/>
                    <a:ea typeface="ＭＳ Ｐゴシック" charset="0"/>
                    <a:cs typeface="ＭＳ Ｐゴシック" charset="0"/>
                  </a:defRPr>
                </a:lvl1pPr>
                <a:lvl2pPr marL="742950" indent="-285750" eaLnBrk="0" hangingPunct="0">
                  <a:defRPr sz="1600">
                    <a:solidFill>
                      <a:schemeClr val="tx1"/>
                    </a:solidFill>
                    <a:latin typeface="Arial" charset="0"/>
                    <a:ea typeface="ＭＳ Ｐゴシック" charset="0"/>
                  </a:defRPr>
                </a:lvl2pPr>
                <a:lvl3pPr marL="1143000" indent="-228600" eaLnBrk="0" hangingPunct="0">
                  <a:defRPr sz="1600">
                    <a:solidFill>
                      <a:schemeClr val="tx1"/>
                    </a:solidFill>
                    <a:latin typeface="Arial" charset="0"/>
                    <a:ea typeface="ＭＳ Ｐゴシック" charset="0"/>
                  </a:defRPr>
                </a:lvl3pPr>
                <a:lvl4pPr marL="1600200" indent="-228600" eaLnBrk="0" hangingPunct="0">
                  <a:defRPr sz="1600">
                    <a:solidFill>
                      <a:schemeClr val="tx1"/>
                    </a:solidFill>
                    <a:latin typeface="Arial" charset="0"/>
                    <a:ea typeface="ＭＳ Ｐゴシック" charset="0"/>
                  </a:defRPr>
                </a:lvl4pPr>
                <a:lvl5pPr marL="2057400" indent="-228600" eaLnBrk="0" hangingPunct="0">
                  <a:defRPr sz="1600">
                    <a:solidFill>
                      <a:schemeClr val="tx1"/>
                    </a:solidFill>
                    <a:latin typeface="Arial" charset="0"/>
                    <a:ea typeface="ＭＳ Ｐゴシック" charset="0"/>
                  </a:defRPr>
                </a:lvl5pPr>
                <a:lvl6pPr marL="2514600" indent="-228600" eaLnBrk="0" fontAlgn="base" hangingPunct="0">
                  <a:spcBef>
                    <a:spcPct val="0"/>
                  </a:spcBef>
                  <a:spcAft>
                    <a:spcPct val="0"/>
                  </a:spcAft>
                  <a:defRPr sz="1600">
                    <a:solidFill>
                      <a:schemeClr val="tx1"/>
                    </a:solidFill>
                    <a:latin typeface="Arial" charset="0"/>
                    <a:ea typeface="ＭＳ Ｐゴシック" charset="0"/>
                  </a:defRPr>
                </a:lvl6pPr>
                <a:lvl7pPr marL="2971800" indent="-228600" eaLnBrk="0" fontAlgn="base" hangingPunct="0">
                  <a:spcBef>
                    <a:spcPct val="0"/>
                  </a:spcBef>
                  <a:spcAft>
                    <a:spcPct val="0"/>
                  </a:spcAft>
                  <a:defRPr sz="1600">
                    <a:solidFill>
                      <a:schemeClr val="tx1"/>
                    </a:solidFill>
                    <a:latin typeface="Arial" charset="0"/>
                    <a:ea typeface="ＭＳ Ｐゴシック" charset="0"/>
                  </a:defRPr>
                </a:lvl7pPr>
                <a:lvl8pPr marL="3429000" indent="-228600" eaLnBrk="0" fontAlgn="base" hangingPunct="0">
                  <a:spcBef>
                    <a:spcPct val="0"/>
                  </a:spcBef>
                  <a:spcAft>
                    <a:spcPct val="0"/>
                  </a:spcAft>
                  <a:defRPr sz="1600">
                    <a:solidFill>
                      <a:schemeClr val="tx1"/>
                    </a:solidFill>
                    <a:latin typeface="Arial" charset="0"/>
                    <a:ea typeface="ＭＳ Ｐゴシック" charset="0"/>
                  </a:defRPr>
                </a:lvl8pPr>
                <a:lvl9pPr marL="3886200" indent="-228600" eaLnBrk="0" fontAlgn="base" hangingPunct="0">
                  <a:spcBef>
                    <a:spcPct val="0"/>
                  </a:spcBef>
                  <a:spcAft>
                    <a:spcPct val="0"/>
                  </a:spcAft>
                  <a:defRPr sz="1600">
                    <a:solidFill>
                      <a:schemeClr val="tx1"/>
                    </a:solidFill>
                    <a:latin typeface="Arial" charset="0"/>
                    <a:ea typeface="ＭＳ Ｐゴシック" charset="0"/>
                  </a:defRPr>
                </a:lvl9pPr>
              </a:lstStyle>
              <a:p>
                <a:pPr algn="r" eaLnBrk="1" hangingPunct="1"/>
                <a:r>
                  <a:rPr lang="en-US" sz="500" i="1">
                    <a:solidFill>
                      <a:srgbClr val="FFFFFF"/>
                    </a:solidFill>
                  </a:rPr>
                  <a:t>Sketch Padamse, Tigner </a:t>
                </a:r>
              </a:p>
            </p:txBody>
          </p:sp>
          <p:sp>
            <p:nvSpPr>
              <p:cNvPr id="26" name="TextBox 18"/>
              <p:cNvSpPr txBox="1">
                <a:spLocks noChangeArrowheads="1"/>
              </p:cNvSpPr>
              <p:nvPr/>
            </p:nvSpPr>
            <p:spPr bwMode="auto">
              <a:xfrm>
                <a:off x="2778567" y="6053226"/>
                <a:ext cx="1846713" cy="438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chemeClr val="tx1"/>
                    </a:solidFill>
                    <a:latin typeface="Arial" charset="0"/>
                    <a:ea typeface="ＭＳ Ｐゴシック" charset="0"/>
                    <a:cs typeface="ＭＳ Ｐゴシック" charset="0"/>
                  </a:defRPr>
                </a:lvl1pPr>
                <a:lvl2pPr marL="742950" indent="-285750" eaLnBrk="0" hangingPunct="0">
                  <a:defRPr sz="1600">
                    <a:solidFill>
                      <a:schemeClr val="tx1"/>
                    </a:solidFill>
                    <a:latin typeface="Arial" charset="0"/>
                    <a:ea typeface="ＭＳ Ｐゴシック" charset="0"/>
                  </a:defRPr>
                </a:lvl2pPr>
                <a:lvl3pPr marL="1143000" indent="-228600" eaLnBrk="0" hangingPunct="0">
                  <a:defRPr sz="1600">
                    <a:solidFill>
                      <a:schemeClr val="tx1"/>
                    </a:solidFill>
                    <a:latin typeface="Arial" charset="0"/>
                    <a:ea typeface="ＭＳ Ｐゴシック" charset="0"/>
                  </a:defRPr>
                </a:lvl3pPr>
                <a:lvl4pPr marL="1600200" indent="-228600" eaLnBrk="0" hangingPunct="0">
                  <a:defRPr sz="1600">
                    <a:solidFill>
                      <a:schemeClr val="tx1"/>
                    </a:solidFill>
                    <a:latin typeface="Arial" charset="0"/>
                    <a:ea typeface="ＭＳ Ｐゴシック" charset="0"/>
                  </a:defRPr>
                </a:lvl4pPr>
                <a:lvl5pPr marL="2057400" indent="-228600" eaLnBrk="0" hangingPunct="0">
                  <a:defRPr sz="1600">
                    <a:solidFill>
                      <a:schemeClr val="tx1"/>
                    </a:solidFill>
                    <a:latin typeface="Arial" charset="0"/>
                    <a:ea typeface="ＭＳ Ｐゴシック" charset="0"/>
                  </a:defRPr>
                </a:lvl5pPr>
                <a:lvl6pPr marL="2514600" indent="-228600" eaLnBrk="0" fontAlgn="base" hangingPunct="0">
                  <a:spcBef>
                    <a:spcPct val="0"/>
                  </a:spcBef>
                  <a:spcAft>
                    <a:spcPct val="0"/>
                  </a:spcAft>
                  <a:defRPr sz="1600">
                    <a:solidFill>
                      <a:schemeClr val="tx1"/>
                    </a:solidFill>
                    <a:latin typeface="Arial" charset="0"/>
                    <a:ea typeface="ＭＳ Ｐゴシック" charset="0"/>
                  </a:defRPr>
                </a:lvl6pPr>
                <a:lvl7pPr marL="2971800" indent="-228600" eaLnBrk="0" fontAlgn="base" hangingPunct="0">
                  <a:spcBef>
                    <a:spcPct val="0"/>
                  </a:spcBef>
                  <a:spcAft>
                    <a:spcPct val="0"/>
                  </a:spcAft>
                  <a:defRPr sz="1600">
                    <a:solidFill>
                      <a:schemeClr val="tx1"/>
                    </a:solidFill>
                    <a:latin typeface="Arial" charset="0"/>
                    <a:ea typeface="ＭＳ Ｐゴシック" charset="0"/>
                  </a:defRPr>
                </a:lvl7pPr>
                <a:lvl8pPr marL="3429000" indent="-228600" eaLnBrk="0" fontAlgn="base" hangingPunct="0">
                  <a:spcBef>
                    <a:spcPct val="0"/>
                  </a:spcBef>
                  <a:spcAft>
                    <a:spcPct val="0"/>
                  </a:spcAft>
                  <a:defRPr sz="1600">
                    <a:solidFill>
                      <a:schemeClr val="tx1"/>
                    </a:solidFill>
                    <a:latin typeface="Arial" charset="0"/>
                    <a:ea typeface="ＭＳ Ｐゴシック" charset="0"/>
                  </a:defRPr>
                </a:lvl8pPr>
                <a:lvl9pPr marL="3886200" indent="-228600" eaLnBrk="0" fontAlgn="base" hangingPunct="0">
                  <a:spcBef>
                    <a:spcPct val="0"/>
                  </a:spcBef>
                  <a:spcAft>
                    <a:spcPct val="0"/>
                  </a:spcAft>
                  <a:defRPr sz="1600">
                    <a:solidFill>
                      <a:schemeClr val="tx1"/>
                    </a:solidFill>
                    <a:latin typeface="Arial" charset="0"/>
                    <a:ea typeface="ＭＳ Ｐゴシック" charset="0"/>
                  </a:defRPr>
                </a:lvl9pPr>
              </a:lstStyle>
              <a:p>
                <a:pPr eaLnBrk="1" hangingPunct="1"/>
                <a:r>
                  <a:rPr lang="en-US" sz="900" b="1">
                    <a:solidFill>
                      <a:srgbClr val="FFFFFF"/>
                    </a:solidFill>
                  </a:rPr>
                  <a:t>“</a:t>
                </a:r>
                <a:r>
                  <a:rPr lang="en-US" altLang="ja-JP" sz="900" b="1">
                    <a:solidFill>
                      <a:srgbClr val="FFFFFF"/>
                    </a:solidFill>
                  </a:rPr>
                  <a:t>Runzelröhre</a:t>
                </a:r>
                <a:r>
                  <a:rPr lang="en-US" sz="900" b="1">
                    <a:solidFill>
                      <a:srgbClr val="FFFFFF"/>
                    </a:solidFill>
                  </a:rPr>
                  <a:t>”</a:t>
                </a:r>
              </a:p>
            </p:txBody>
          </p:sp>
          <p:sp>
            <p:nvSpPr>
              <p:cNvPr id="27" name="TextBox 1"/>
              <p:cNvSpPr txBox="1">
                <a:spLocks noChangeArrowheads="1"/>
              </p:cNvSpPr>
              <p:nvPr/>
            </p:nvSpPr>
            <p:spPr bwMode="auto">
              <a:xfrm>
                <a:off x="611559" y="6381327"/>
                <a:ext cx="1664102" cy="379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chemeClr val="tx1"/>
                    </a:solidFill>
                    <a:latin typeface="Arial" charset="0"/>
                    <a:ea typeface="ＭＳ Ｐゴシック" charset="0"/>
                    <a:cs typeface="ＭＳ Ｐゴシック" charset="0"/>
                  </a:defRPr>
                </a:lvl1pPr>
                <a:lvl2pPr marL="742950" indent="-285750" eaLnBrk="0" hangingPunct="0">
                  <a:defRPr sz="1600">
                    <a:solidFill>
                      <a:schemeClr val="tx1"/>
                    </a:solidFill>
                    <a:latin typeface="Arial" charset="0"/>
                    <a:ea typeface="ＭＳ Ｐゴシック" charset="0"/>
                  </a:defRPr>
                </a:lvl2pPr>
                <a:lvl3pPr marL="1143000" indent="-228600" eaLnBrk="0" hangingPunct="0">
                  <a:defRPr sz="1600">
                    <a:solidFill>
                      <a:schemeClr val="tx1"/>
                    </a:solidFill>
                    <a:latin typeface="Arial" charset="0"/>
                    <a:ea typeface="ＭＳ Ｐゴシック" charset="0"/>
                  </a:defRPr>
                </a:lvl3pPr>
                <a:lvl4pPr marL="1600200" indent="-228600" eaLnBrk="0" hangingPunct="0">
                  <a:defRPr sz="1600">
                    <a:solidFill>
                      <a:schemeClr val="tx1"/>
                    </a:solidFill>
                    <a:latin typeface="Arial" charset="0"/>
                    <a:ea typeface="ＭＳ Ｐゴシック" charset="0"/>
                  </a:defRPr>
                </a:lvl4pPr>
                <a:lvl5pPr marL="2057400" indent="-228600" eaLnBrk="0" hangingPunct="0">
                  <a:defRPr sz="1600">
                    <a:solidFill>
                      <a:schemeClr val="tx1"/>
                    </a:solidFill>
                    <a:latin typeface="Arial" charset="0"/>
                    <a:ea typeface="ＭＳ Ｐゴシック" charset="0"/>
                  </a:defRPr>
                </a:lvl5pPr>
                <a:lvl6pPr marL="2514600" indent="-228600" eaLnBrk="0" fontAlgn="base" hangingPunct="0">
                  <a:spcBef>
                    <a:spcPct val="0"/>
                  </a:spcBef>
                  <a:spcAft>
                    <a:spcPct val="0"/>
                  </a:spcAft>
                  <a:defRPr sz="1600">
                    <a:solidFill>
                      <a:schemeClr val="tx1"/>
                    </a:solidFill>
                    <a:latin typeface="Arial" charset="0"/>
                    <a:ea typeface="ＭＳ Ｐゴシック" charset="0"/>
                  </a:defRPr>
                </a:lvl6pPr>
                <a:lvl7pPr marL="2971800" indent="-228600" eaLnBrk="0" fontAlgn="base" hangingPunct="0">
                  <a:spcBef>
                    <a:spcPct val="0"/>
                  </a:spcBef>
                  <a:spcAft>
                    <a:spcPct val="0"/>
                  </a:spcAft>
                  <a:defRPr sz="1600">
                    <a:solidFill>
                      <a:schemeClr val="tx1"/>
                    </a:solidFill>
                    <a:latin typeface="Arial" charset="0"/>
                    <a:ea typeface="ＭＳ Ｐゴシック" charset="0"/>
                  </a:defRPr>
                </a:lvl7pPr>
                <a:lvl8pPr marL="3429000" indent="-228600" eaLnBrk="0" fontAlgn="base" hangingPunct="0">
                  <a:spcBef>
                    <a:spcPct val="0"/>
                  </a:spcBef>
                  <a:spcAft>
                    <a:spcPct val="0"/>
                  </a:spcAft>
                  <a:defRPr sz="1600">
                    <a:solidFill>
                      <a:schemeClr val="tx1"/>
                    </a:solidFill>
                    <a:latin typeface="Arial" charset="0"/>
                    <a:ea typeface="ＭＳ Ｐゴシック" charset="0"/>
                  </a:defRPr>
                </a:lvl8pPr>
                <a:lvl9pPr marL="3886200" indent="-228600" eaLnBrk="0" fontAlgn="base" hangingPunct="0">
                  <a:spcBef>
                    <a:spcPct val="0"/>
                  </a:spcBef>
                  <a:spcAft>
                    <a:spcPct val="0"/>
                  </a:spcAft>
                  <a:defRPr sz="1600">
                    <a:solidFill>
                      <a:schemeClr val="tx1"/>
                    </a:solidFill>
                    <a:latin typeface="Arial" charset="0"/>
                    <a:ea typeface="ＭＳ Ｐゴシック" charset="0"/>
                  </a:defRPr>
                </a:lvl9pPr>
              </a:lstStyle>
              <a:p>
                <a:pPr eaLnBrk="1" hangingPunct="1"/>
                <a:r>
                  <a:rPr lang="en-US" sz="700" b="1" u="sng">
                    <a:solidFill>
                      <a:srgbClr val="FFFFFF"/>
                    </a:solidFill>
                  </a:rPr>
                  <a:t>20 MV per Meter</a:t>
                </a:r>
              </a:p>
            </p:txBody>
          </p:sp>
        </p:grpSp>
        <p:pic>
          <p:nvPicPr>
            <p:cNvPr id="28" name="Picture 27"/>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rot="5635044">
              <a:off x="1283494" y="4804569"/>
              <a:ext cx="474663" cy="4921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9" name="TextBox 28"/>
            <p:cNvSpPr txBox="1">
              <a:spLocks noChangeArrowheads="1"/>
            </p:cNvSpPr>
            <p:nvPr/>
          </p:nvSpPr>
          <p:spPr bwMode="auto">
            <a:xfrm>
              <a:off x="523875" y="3819525"/>
              <a:ext cx="3227389" cy="379505"/>
            </a:xfrm>
            <a:prstGeom prst="rect">
              <a:avLst/>
            </a:prstGeom>
            <a:solidFill>
              <a:srgbClr val="040407"/>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Arial" charset="0"/>
                  <a:ea typeface="ＭＳ Ｐゴシック" charset="0"/>
                  <a:cs typeface="ＭＳ Ｐゴシック" charset="0"/>
                </a:defRPr>
              </a:lvl1pPr>
              <a:lvl2pPr marL="742950" indent="-285750" eaLnBrk="0" hangingPunct="0">
                <a:defRPr sz="1600">
                  <a:solidFill>
                    <a:schemeClr val="tx1"/>
                  </a:solidFill>
                  <a:latin typeface="Arial" charset="0"/>
                  <a:ea typeface="ＭＳ Ｐゴシック" charset="0"/>
                </a:defRPr>
              </a:lvl2pPr>
              <a:lvl3pPr marL="1143000" indent="-228600" eaLnBrk="0" hangingPunct="0">
                <a:defRPr sz="1600">
                  <a:solidFill>
                    <a:schemeClr val="tx1"/>
                  </a:solidFill>
                  <a:latin typeface="Arial" charset="0"/>
                  <a:ea typeface="ＭＳ Ｐゴシック" charset="0"/>
                </a:defRPr>
              </a:lvl3pPr>
              <a:lvl4pPr marL="1600200" indent="-228600" eaLnBrk="0" hangingPunct="0">
                <a:defRPr sz="1600">
                  <a:solidFill>
                    <a:schemeClr val="tx1"/>
                  </a:solidFill>
                  <a:latin typeface="Arial" charset="0"/>
                  <a:ea typeface="ＭＳ Ｐゴシック" charset="0"/>
                </a:defRPr>
              </a:lvl4pPr>
              <a:lvl5pPr marL="2057400" indent="-228600" eaLnBrk="0" hangingPunct="0">
                <a:defRPr sz="1600">
                  <a:solidFill>
                    <a:schemeClr val="tx1"/>
                  </a:solidFill>
                  <a:latin typeface="Arial" charset="0"/>
                  <a:ea typeface="ＭＳ Ｐゴシック" charset="0"/>
                </a:defRPr>
              </a:lvl5pPr>
              <a:lvl6pPr marL="2514600" indent="-228600" eaLnBrk="0" fontAlgn="base" hangingPunct="0">
                <a:spcBef>
                  <a:spcPct val="0"/>
                </a:spcBef>
                <a:spcAft>
                  <a:spcPct val="0"/>
                </a:spcAft>
                <a:defRPr sz="1600">
                  <a:solidFill>
                    <a:schemeClr val="tx1"/>
                  </a:solidFill>
                  <a:latin typeface="Arial" charset="0"/>
                  <a:ea typeface="ＭＳ Ｐゴシック" charset="0"/>
                </a:defRPr>
              </a:lvl6pPr>
              <a:lvl7pPr marL="2971800" indent="-228600" eaLnBrk="0" fontAlgn="base" hangingPunct="0">
                <a:spcBef>
                  <a:spcPct val="0"/>
                </a:spcBef>
                <a:spcAft>
                  <a:spcPct val="0"/>
                </a:spcAft>
                <a:defRPr sz="1600">
                  <a:solidFill>
                    <a:schemeClr val="tx1"/>
                  </a:solidFill>
                  <a:latin typeface="Arial" charset="0"/>
                  <a:ea typeface="ＭＳ Ｐゴシック" charset="0"/>
                </a:defRPr>
              </a:lvl7pPr>
              <a:lvl8pPr marL="3429000" indent="-228600" eaLnBrk="0" fontAlgn="base" hangingPunct="0">
                <a:spcBef>
                  <a:spcPct val="0"/>
                </a:spcBef>
                <a:spcAft>
                  <a:spcPct val="0"/>
                </a:spcAft>
                <a:defRPr sz="1600">
                  <a:solidFill>
                    <a:schemeClr val="tx1"/>
                  </a:solidFill>
                  <a:latin typeface="Arial" charset="0"/>
                  <a:ea typeface="ＭＳ Ｐゴシック" charset="0"/>
                </a:defRPr>
              </a:lvl8pPr>
              <a:lvl9pPr marL="3886200" indent="-228600" eaLnBrk="0" fontAlgn="base" hangingPunct="0">
                <a:spcBef>
                  <a:spcPct val="0"/>
                </a:spcBef>
                <a:spcAft>
                  <a:spcPct val="0"/>
                </a:spcAft>
                <a:defRPr sz="1600">
                  <a:solidFill>
                    <a:schemeClr val="tx1"/>
                  </a:solidFill>
                  <a:latin typeface="Arial" charset="0"/>
                  <a:ea typeface="ＭＳ Ｐゴシック" charset="0"/>
                </a:defRPr>
              </a:lvl9pPr>
            </a:lstStyle>
            <a:p>
              <a:pPr algn="ctr" eaLnBrk="1" hangingPunct="1"/>
              <a:r>
                <a:rPr lang="en-US" sz="700" b="1" dirty="0">
                  <a:solidFill>
                    <a:srgbClr val="FF0000"/>
                  </a:solidFill>
                </a:rPr>
                <a:t>Flashover at too high voltages</a:t>
              </a:r>
            </a:p>
          </p:txBody>
        </p:sp>
      </p:grpSp>
      <p:grpSp>
        <p:nvGrpSpPr>
          <p:cNvPr id="10" name="Group 9"/>
          <p:cNvGrpSpPr/>
          <p:nvPr/>
        </p:nvGrpSpPr>
        <p:grpSpPr>
          <a:xfrm>
            <a:off x="4837492" y="3214381"/>
            <a:ext cx="5268750" cy="3353275"/>
            <a:chOff x="180975" y="1136650"/>
            <a:chExt cx="8755063" cy="5572125"/>
          </a:xfrm>
        </p:grpSpPr>
        <p:graphicFrame>
          <p:nvGraphicFramePr>
            <p:cNvPr id="30" name="Object 2"/>
            <p:cNvGraphicFramePr>
              <a:graphicFrameLocks noChangeAspect="1"/>
            </p:cNvGraphicFramePr>
            <p:nvPr>
              <p:extLst>
                <p:ext uri="{D42A27DB-BD31-4B8C-83A1-F6EECF244321}">
                  <p14:modId xmlns:p14="http://schemas.microsoft.com/office/powerpoint/2010/main" val="2920352531"/>
                </p:ext>
              </p:extLst>
            </p:nvPr>
          </p:nvGraphicFramePr>
          <p:xfrm>
            <a:off x="4935539" y="1166813"/>
            <a:ext cx="3957637" cy="2974975"/>
          </p:xfrm>
          <a:graphic>
            <a:graphicData uri="http://schemas.openxmlformats.org/presentationml/2006/ole">
              <mc:AlternateContent xmlns:mc="http://schemas.openxmlformats.org/markup-compatibility/2006">
                <mc:Choice xmlns:v="urn:schemas-microsoft-com:vml" Requires="v">
                  <p:oleObj spid="_x0000_s27884" name="CorelDRAW" r:id="rId6" imgW="6850685" imgH="5149291" progId="CorelDRAW.Graphic.10">
                    <p:embed/>
                  </p:oleObj>
                </mc:Choice>
                <mc:Fallback>
                  <p:oleObj name="CorelDRAW" r:id="rId6" imgW="6850685" imgH="5149291" progId="CorelDRAW.Graphic.10">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935539" y="1166813"/>
                          <a:ext cx="3957637" cy="2974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31" name="Rectangle 520"/>
            <p:cNvSpPr>
              <a:spLocks noChangeArrowheads="1"/>
            </p:cNvSpPr>
            <p:nvPr/>
          </p:nvSpPr>
          <p:spPr bwMode="auto">
            <a:xfrm>
              <a:off x="180975" y="1136650"/>
              <a:ext cx="4572000" cy="5534025"/>
            </a:xfrm>
            <a:prstGeom prst="rect">
              <a:avLst/>
            </a:prstGeom>
            <a:solidFill>
              <a:schemeClr val="bg1"/>
            </a:solidFill>
            <a:ln w="9525">
              <a:solidFill>
                <a:schemeClr val="tx1"/>
              </a:solidFill>
              <a:miter lim="800000"/>
              <a:headEnd/>
              <a:tailEnd/>
            </a:ln>
          </p:spPr>
          <p:txBody>
            <a:bodyPr wrap="none" anchor="ctr"/>
            <a:lstStyle/>
            <a:p>
              <a:endParaRPr lang="de-DE"/>
            </a:p>
          </p:txBody>
        </p:sp>
        <p:sp>
          <p:nvSpPr>
            <p:cNvPr id="32" name="Text Box 5"/>
            <p:cNvSpPr txBox="1">
              <a:spLocks noChangeArrowheads="1"/>
            </p:cNvSpPr>
            <p:nvPr/>
          </p:nvSpPr>
          <p:spPr bwMode="auto">
            <a:xfrm>
              <a:off x="233363" y="4395788"/>
              <a:ext cx="1878013" cy="971720"/>
            </a:xfrm>
            <a:prstGeom prst="rect">
              <a:avLst/>
            </a:prstGeom>
            <a:solidFill>
              <a:schemeClr val="bg1">
                <a:alpha val="74117"/>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Arial" charset="0"/>
                  <a:ea typeface="ＭＳ Ｐゴシック" charset="0"/>
                  <a:cs typeface="ＭＳ Ｐゴシック" charset="0"/>
                </a:defRPr>
              </a:lvl1pPr>
              <a:lvl2pPr marL="742950" indent="-285750" eaLnBrk="0" hangingPunct="0">
                <a:defRPr sz="1600">
                  <a:solidFill>
                    <a:schemeClr val="tx1"/>
                  </a:solidFill>
                  <a:latin typeface="Arial" charset="0"/>
                  <a:ea typeface="ＭＳ Ｐゴシック" charset="0"/>
                </a:defRPr>
              </a:lvl2pPr>
              <a:lvl3pPr marL="1143000" indent="-228600" eaLnBrk="0" hangingPunct="0">
                <a:defRPr sz="1600">
                  <a:solidFill>
                    <a:schemeClr val="tx1"/>
                  </a:solidFill>
                  <a:latin typeface="Arial" charset="0"/>
                  <a:ea typeface="ＭＳ Ｐゴシック" charset="0"/>
                </a:defRPr>
              </a:lvl3pPr>
              <a:lvl4pPr marL="1600200" indent="-228600" eaLnBrk="0" hangingPunct="0">
                <a:defRPr sz="1600">
                  <a:solidFill>
                    <a:schemeClr val="tx1"/>
                  </a:solidFill>
                  <a:latin typeface="Arial" charset="0"/>
                  <a:ea typeface="ＭＳ Ｐゴシック" charset="0"/>
                </a:defRPr>
              </a:lvl4pPr>
              <a:lvl5pPr marL="2057400" indent="-228600" eaLnBrk="0" hangingPunct="0">
                <a:defRPr sz="1600">
                  <a:solidFill>
                    <a:schemeClr val="tx1"/>
                  </a:solidFill>
                  <a:latin typeface="Arial" charset="0"/>
                  <a:ea typeface="ＭＳ Ｐゴシック" charset="0"/>
                </a:defRPr>
              </a:lvl5pPr>
              <a:lvl6pPr marL="2514600" indent="-228600" eaLnBrk="0" fontAlgn="base" hangingPunct="0">
                <a:spcBef>
                  <a:spcPct val="0"/>
                </a:spcBef>
                <a:spcAft>
                  <a:spcPct val="0"/>
                </a:spcAft>
                <a:defRPr sz="1600">
                  <a:solidFill>
                    <a:schemeClr val="tx1"/>
                  </a:solidFill>
                  <a:latin typeface="Arial" charset="0"/>
                  <a:ea typeface="ＭＳ Ｐゴシック" charset="0"/>
                </a:defRPr>
              </a:lvl6pPr>
              <a:lvl7pPr marL="2971800" indent="-228600" eaLnBrk="0" fontAlgn="base" hangingPunct="0">
                <a:spcBef>
                  <a:spcPct val="0"/>
                </a:spcBef>
                <a:spcAft>
                  <a:spcPct val="0"/>
                </a:spcAft>
                <a:defRPr sz="1600">
                  <a:solidFill>
                    <a:schemeClr val="tx1"/>
                  </a:solidFill>
                  <a:latin typeface="Arial" charset="0"/>
                  <a:ea typeface="ＭＳ Ｐゴシック" charset="0"/>
                </a:defRPr>
              </a:lvl7pPr>
              <a:lvl8pPr marL="3429000" indent="-228600" eaLnBrk="0" fontAlgn="base" hangingPunct="0">
                <a:spcBef>
                  <a:spcPct val="0"/>
                </a:spcBef>
                <a:spcAft>
                  <a:spcPct val="0"/>
                </a:spcAft>
                <a:defRPr sz="1600">
                  <a:solidFill>
                    <a:schemeClr val="tx1"/>
                  </a:solidFill>
                  <a:latin typeface="Arial" charset="0"/>
                  <a:ea typeface="ＭＳ Ｐゴシック" charset="0"/>
                </a:defRPr>
              </a:lvl8pPr>
              <a:lvl9pPr marL="3886200" indent="-228600" eaLnBrk="0" fontAlgn="base" hangingPunct="0">
                <a:spcBef>
                  <a:spcPct val="0"/>
                </a:spcBef>
                <a:spcAft>
                  <a:spcPct val="0"/>
                </a:spcAft>
                <a:defRPr sz="1600">
                  <a:solidFill>
                    <a:schemeClr val="tx1"/>
                  </a:solidFill>
                  <a:latin typeface="Arial" charset="0"/>
                  <a:ea typeface="ＭＳ Ｐゴシック" charset="0"/>
                </a:defRPr>
              </a:lvl9pPr>
            </a:lstStyle>
            <a:p>
              <a:pPr algn="r" eaLnBrk="1" hangingPunct="1">
                <a:spcBef>
                  <a:spcPct val="50000"/>
                </a:spcBef>
              </a:pPr>
              <a:r>
                <a:rPr lang="de-DE" b="1" dirty="0" err="1">
                  <a:solidFill>
                    <a:srgbClr val="FF0000"/>
                  </a:solidFill>
                </a:rPr>
                <a:t>Damaged</a:t>
              </a:r>
              <a:r>
                <a:rPr lang="de-DE" b="1" dirty="0">
                  <a:solidFill>
                    <a:srgbClr val="FF0000"/>
                  </a:solidFill>
                </a:rPr>
                <a:t> </a:t>
              </a:r>
              <a:r>
                <a:rPr lang="de-DE" b="1" dirty="0" err="1">
                  <a:solidFill>
                    <a:srgbClr val="FF0000"/>
                  </a:solidFill>
                </a:rPr>
                <a:t>location</a:t>
              </a:r>
              <a:endParaRPr lang="de-DE" b="1" dirty="0">
                <a:solidFill>
                  <a:srgbClr val="FF0000"/>
                </a:solidFill>
              </a:endParaRPr>
            </a:p>
          </p:txBody>
        </p:sp>
        <p:sp>
          <p:nvSpPr>
            <p:cNvPr id="33" name="Line 6"/>
            <p:cNvSpPr>
              <a:spLocks noChangeShapeType="1"/>
            </p:cNvSpPr>
            <p:nvPr/>
          </p:nvSpPr>
          <p:spPr bwMode="auto">
            <a:xfrm flipV="1">
              <a:off x="1979613" y="3157538"/>
              <a:ext cx="431800" cy="1295400"/>
            </a:xfrm>
            <a:prstGeom prst="line">
              <a:avLst/>
            </a:prstGeom>
            <a:noFill/>
            <a:ln w="762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34" name="Group 7"/>
            <p:cNvGrpSpPr>
              <a:grpSpLocks noChangeAspect="1"/>
            </p:cNvGrpSpPr>
            <p:nvPr/>
          </p:nvGrpSpPr>
          <p:grpSpPr bwMode="auto">
            <a:xfrm>
              <a:off x="277813" y="1481138"/>
              <a:ext cx="4191000" cy="3589337"/>
              <a:chOff x="995" y="111"/>
              <a:chExt cx="3769" cy="3228"/>
            </a:xfrm>
          </p:grpSpPr>
          <p:sp>
            <p:nvSpPr>
              <p:cNvPr id="35" name="Line 8"/>
              <p:cNvSpPr>
                <a:spLocks noChangeAspect="1" noChangeShapeType="1"/>
              </p:cNvSpPr>
              <p:nvPr/>
            </p:nvSpPr>
            <p:spPr bwMode="auto">
              <a:xfrm flipH="1">
                <a:off x="2867" y="1593"/>
                <a:ext cx="8" cy="5"/>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 name="Line 9"/>
              <p:cNvSpPr>
                <a:spLocks noChangeAspect="1" noChangeShapeType="1"/>
              </p:cNvSpPr>
              <p:nvPr/>
            </p:nvSpPr>
            <p:spPr bwMode="auto">
              <a:xfrm flipH="1">
                <a:off x="2863" y="1589"/>
                <a:ext cx="14" cy="8"/>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 name="Line 10"/>
              <p:cNvSpPr>
                <a:spLocks noChangeAspect="1" noChangeShapeType="1"/>
              </p:cNvSpPr>
              <p:nvPr/>
            </p:nvSpPr>
            <p:spPr bwMode="auto">
              <a:xfrm flipH="1">
                <a:off x="2859" y="1585"/>
                <a:ext cx="18" cy="9"/>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8" name="Line 11"/>
              <p:cNvSpPr>
                <a:spLocks noChangeAspect="1" noChangeShapeType="1"/>
              </p:cNvSpPr>
              <p:nvPr/>
            </p:nvSpPr>
            <p:spPr bwMode="auto">
              <a:xfrm flipH="1">
                <a:off x="2857" y="1580"/>
                <a:ext cx="20" cy="12"/>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9" name="Line 12"/>
              <p:cNvSpPr>
                <a:spLocks noChangeAspect="1" noChangeShapeType="1"/>
              </p:cNvSpPr>
              <p:nvPr/>
            </p:nvSpPr>
            <p:spPr bwMode="auto">
              <a:xfrm flipH="1">
                <a:off x="2854" y="1576"/>
                <a:ext cx="23" cy="13"/>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0" name="Line 13"/>
              <p:cNvSpPr>
                <a:spLocks noChangeAspect="1" noChangeShapeType="1"/>
              </p:cNvSpPr>
              <p:nvPr/>
            </p:nvSpPr>
            <p:spPr bwMode="auto">
              <a:xfrm flipH="1">
                <a:off x="2852" y="1572"/>
                <a:ext cx="25" cy="14"/>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 name="Line 14"/>
              <p:cNvSpPr>
                <a:spLocks noChangeAspect="1" noChangeShapeType="1"/>
              </p:cNvSpPr>
              <p:nvPr/>
            </p:nvSpPr>
            <p:spPr bwMode="auto">
              <a:xfrm flipH="1">
                <a:off x="2850" y="1568"/>
                <a:ext cx="27" cy="15"/>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 name="Line 15"/>
              <p:cNvSpPr>
                <a:spLocks noChangeAspect="1" noChangeShapeType="1"/>
              </p:cNvSpPr>
              <p:nvPr/>
            </p:nvSpPr>
            <p:spPr bwMode="auto">
              <a:xfrm flipH="1">
                <a:off x="2849" y="1564"/>
                <a:ext cx="28" cy="15"/>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3" name="Line 16"/>
              <p:cNvSpPr>
                <a:spLocks noChangeAspect="1" noChangeShapeType="1"/>
              </p:cNvSpPr>
              <p:nvPr/>
            </p:nvSpPr>
            <p:spPr bwMode="auto">
              <a:xfrm flipH="1">
                <a:off x="2848" y="1559"/>
                <a:ext cx="29" cy="17"/>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4" name="Line 17"/>
              <p:cNvSpPr>
                <a:spLocks noChangeAspect="1" noChangeShapeType="1"/>
              </p:cNvSpPr>
              <p:nvPr/>
            </p:nvSpPr>
            <p:spPr bwMode="auto">
              <a:xfrm flipH="1">
                <a:off x="2848" y="1555"/>
                <a:ext cx="29" cy="17"/>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5" name="Line 18"/>
              <p:cNvSpPr>
                <a:spLocks noChangeAspect="1" noChangeShapeType="1"/>
              </p:cNvSpPr>
              <p:nvPr/>
            </p:nvSpPr>
            <p:spPr bwMode="auto">
              <a:xfrm flipH="1">
                <a:off x="2848" y="1551"/>
                <a:ext cx="29" cy="17"/>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 name="Line 19"/>
              <p:cNvSpPr>
                <a:spLocks noChangeAspect="1" noChangeShapeType="1"/>
              </p:cNvSpPr>
              <p:nvPr/>
            </p:nvSpPr>
            <p:spPr bwMode="auto">
              <a:xfrm flipH="1">
                <a:off x="2848" y="1547"/>
                <a:ext cx="29" cy="17"/>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7" name="Line 20"/>
              <p:cNvSpPr>
                <a:spLocks noChangeAspect="1" noChangeShapeType="1"/>
              </p:cNvSpPr>
              <p:nvPr/>
            </p:nvSpPr>
            <p:spPr bwMode="auto">
              <a:xfrm flipH="1">
                <a:off x="2848" y="1543"/>
                <a:ext cx="29" cy="16"/>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8" name="Line 21"/>
              <p:cNvSpPr>
                <a:spLocks noChangeAspect="1" noChangeShapeType="1"/>
              </p:cNvSpPr>
              <p:nvPr/>
            </p:nvSpPr>
            <p:spPr bwMode="auto">
              <a:xfrm flipH="1">
                <a:off x="2848" y="1539"/>
                <a:ext cx="29" cy="16"/>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9" name="Line 22"/>
              <p:cNvSpPr>
                <a:spLocks noChangeAspect="1" noChangeShapeType="1"/>
              </p:cNvSpPr>
              <p:nvPr/>
            </p:nvSpPr>
            <p:spPr bwMode="auto">
              <a:xfrm flipH="1">
                <a:off x="2848" y="1535"/>
                <a:ext cx="29" cy="16"/>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0" name="Line 23"/>
              <p:cNvSpPr>
                <a:spLocks noChangeAspect="1" noChangeShapeType="1"/>
              </p:cNvSpPr>
              <p:nvPr/>
            </p:nvSpPr>
            <p:spPr bwMode="auto">
              <a:xfrm flipH="1">
                <a:off x="2848" y="1530"/>
                <a:ext cx="29" cy="17"/>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 name="Line 24"/>
              <p:cNvSpPr>
                <a:spLocks noChangeAspect="1" noChangeShapeType="1"/>
              </p:cNvSpPr>
              <p:nvPr/>
            </p:nvSpPr>
            <p:spPr bwMode="auto">
              <a:xfrm flipH="1">
                <a:off x="2848" y="1526"/>
                <a:ext cx="29" cy="16"/>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 name="Line 25"/>
              <p:cNvSpPr>
                <a:spLocks noChangeAspect="1" noChangeShapeType="1"/>
              </p:cNvSpPr>
              <p:nvPr/>
            </p:nvSpPr>
            <p:spPr bwMode="auto">
              <a:xfrm flipH="1">
                <a:off x="2848" y="1522"/>
                <a:ext cx="29" cy="16"/>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3" name="Line 26"/>
              <p:cNvSpPr>
                <a:spLocks noChangeAspect="1" noChangeShapeType="1"/>
              </p:cNvSpPr>
              <p:nvPr/>
            </p:nvSpPr>
            <p:spPr bwMode="auto">
              <a:xfrm flipH="1">
                <a:off x="2848" y="1518"/>
                <a:ext cx="29" cy="16"/>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4" name="Line 27"/>
              <p:cNvSpPr>
                <a:spLocks noChangeAspect="1" noChangeShapeType="1"/>
              </p:cNvSpPr>
              <p:nvPr/>
            </p:nvSpPr>
            <p:spPr bwMode="auto">
              <a:xfrm flipH="1">
                <a:off x="2848" y="1514"/>
                <a:ext cx="29" cy="16"/>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 name="Line 28"/>
              <p:cNvSpPr>
                <a:spLocks noChangeAspect="1" noChangeShapeType="1"/>
              </p:cNvSpPr>
              <p:nvPr/>
            </p:nvSpPr>
            <p:spPr bwMode="auto">
              <a:xfrm flipH="1">
                <a:off x="2848" y="1509"/>
                <a:ext cx="29" cy="16"/>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 name="Line 29"/>
              <p:cNvSpPr>
                <a:spLocks noChangeAspect="1" noChangeShapeType="1"/>
              </p:cNvSpPr>
              <p:nvPr/>
            </p:nvSpPr>
            <p:spPr bwMode="auto">
              <a:xfrm flipH="1">
                <a:off x="2848" y="1505"/>
                <a:ext cx="29" cy="16"/>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 name="Line 30"/>
              <p:cNvSpPr>
                <a:spLocks noChangeAspect="1" noChangeShapeType="1"/>
              </p:cNvSpPr>
              <p:nvPr/>
            </p:nvSpPr>
            <p:spPr bwMode="auto">
              <a:xfrm flipH="1">
                <a:off x="2848" y="1501"/>
                <a:ext cx="29" cy="16"/>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 name="Line 31"/>
              <p:cNvSpPr>
                <a:spLocks noChangeAspect="1" noChangeShapeType="1"/>
              </p:cNvSpPr>
              <p:nvPr/>
            </p:nvSpPr>
            <p:spPr bwMode="auto">
              <a:xfrm flipH="1">
                <a:off x="2848" y="1497"/>
                <a:ext cx="29" cy="16"/>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9" name="Line 32"/>
              <p:cNvSpPr>
                <a:spLocks noChangeAspect="1" noChangeShapeType="1"/>
              </p:cNvSpPr>
              <p:nvPr/>
            </p:nvSpPr>
            <p:spPr bwMode="auto">
              <a:xfrm flipH="1">
                <a:off x="2848" y="1492"/>
                <a:ext cx="29" cy="17"/>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0" name="Line 33"/>
              <p:cNvSpPr>
                <a:spLocks noChangeAspect="1" noChangeShapeType="1"/>
              </p:cNvSpPr>
              <p:nvPr/>
            </p:nvSpPr>
            <p:spPr bwMode="auto">
              <a:xfrm flipH="1">
                <a:off x="2848" y="1488"/>
                <a:ext cx="29" cy="17"/>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 name="Line 34"/>
              <p:cNvSpPr>
                <a:spLocks noChangeAspect="1" noChangeShapeType="1"/>
              </p:cNvSpPr>
              <p:nvPr/>
            </p:nvSpPr>
            <p:spPr bwMode="auto">
              <a:xfrm flipH="1">
                <a:off x="2848" y="1484"/>
                <a:ext cx="29" cy="17"/>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2" name="Line 35"/>
              <p:cNvSpPr>
                <a:spLocks noChangeAspect="1" noChangeShapeType="1"/>
              </p:cNvSpPr>
              <p:nvPr/>
            </p:nvSpPr>
            <p:spPr bwMode="auto">
              <a:xfrm flipH="1">
                <a:off x="2848" y="1480"/>
                <a:ext cx="29" cy="16"/>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3" name="Line 36"/>
              <p:cNvSpPr>
                <a:spLocks noChangeAspect="1" noChangeShapeType="1"/>
              </p:cNvSpPr>
              <p:nvPr/>
            </p:nvSpPr>
            <p:spPr bwMode="auto">
              <a:xfrm flipH="1">
                <a:off x="2848" y="1476"/>
                <a:ext cx="29" cy="16"/>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4" name="Line 37"/>
              <p:cNvSpPr>
                <a:spLocks noChangeAspect="1" noChangeShapeType="1"/>
              </p:cNvSpPr>
              <p:nvPr/>
            </p:nvSpPr>
            <p:spPr bwMode="auto">
              <a:xfrm flipH="1">
                <a:off x="2848" y="1472"/>
                <a:ext cx="29" cy="16"/>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5" name="Line 38"/>
              <p:cNvSpPr>
                <a:spLocks noChangeAspect="1" noChangeShapeType="1"/>
              </p:cNvSpPr>
              <p:nvPr/>
            </p:nvSpPr>
            <p:spPr bwMode="auto">
              <a:xfrm flipH="1">
                <a:off x="2848" y="1467"/>
                <a:ext cx="29" cy="17"/>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6" name="Line 39"/>
              <p:cNvSpPr>
                <a:spLocks noChangeAspect="1" noChangeShapeType="1"/>
              </p:cNvSpPr>
              <p:nvPr/>
            </p:nvSpPr>
            <p:spPr bwMode="auto">
              <a:xfrm flipH="1">
                <a:off x="2848" y="1463"/>
                <a:ext cx="29" cy="17"/>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7" name="Line 40"/>
              <p:cNvSpPr>
                <a:spLocks noChangeAspect="1" noChangeShapeType="1"/>
              </p:cNvSpPr>
              <p:nvPr/>
            </p:nvSpPr>
            <p:spPr bwMode="auto">
              <a:xfrm flipH="1">
                <a:off x="2848" y="1459"/>
                <a:ext cx="29" cy="17"/>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8" name="Line 41"/>
              <p:cNvSpPr>
                <a:spLocks noChangeAspect="1" noChangeShapeType="1"/>
              </p:cNvSpPr>
              <p:nvPr/>
            </p:nvSpPr>
            <p:spPr bwMode="auto">
              <a:xfrm flipH="1">
                <a:off x="2848" y="1455"/>
                <a:ext cx="29" cy="16"/>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9" name="Line 42"/>
              <p:cNvSpPr>
                <a:spLocks noChangeAspect="1" noChangeShapeType="1"/>
              </p:cNvSpPr>
              <p:nvPr/>
            </p:nvSpPr>
            <p:spPr bwMode="auto">
              <a:xfrm flipH="1">
                <a:off x="2848" y="1451"/>
                <a:ext cx="29" cy="16"/>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0" name="Line 43"/>
              <p:cNvSpPr>
                <a:spLocks noChangeAspect="1" noChangeShapeType="1"/>
              </p:cNvSpPr>
              <p:nvPr/>
            </p:nvSpPr>
            <p:spPr bwMode="auto">
              <a:xfrm flipH="1">
                <a:off x="2848" y="1447"/>
                <a:ext cx="29" cy="16"/>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 name="Line 44"/>
              <p:cNvSpPr>
                <a:spLocks noChangeAspect="1" noChangeShapeType="1"/>
              </p:cNvSpPr>
              <p:nvPr/>
            </p:nvSpPr>
            <p:spPr bwMode="auto">
              <a:xfrm flipH="1">
                <a:off x="2848" y="1443"/>
                <a:ext cx="29" cy="16"/>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 name="Line 45"/>
              <p:cNvSpPr>
                <a:spLocks noChangeAspect="1" noChangeShapeType="1"/>
              </p:cNvSpPr>
              <p:nvPr/>
            </p:nvSpPr>
            <p:spPr bwMode="auto">
              <a:xfrm flipH="1">
                <a:off x="2848" y="1438"/>
                <a:ext cx="29" cy="16"/>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 name="Line 46"/>
              <p:cNvSpPr>
                <a:spLocks noChangeAspect="1" noChangeShapeType="1"/>
              </p:cNvSpPr>
              <p:nvPr/>
            </p:nvSpPr>
            <p:spPr bwMode="auto">
              <a:xfrm flipH="1">
                <a:off x="2848" y="1434"/>
                <a:ext cx="29" cy="16"/>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4" name="Line 47"/>
              <p:cNvSpPr>
                <a:spLocks noChangeAspect="1" noChangeShapeType="1"/>
              </p:cNvSpPr>
              <p:nvPr/>
            </p:nvSpPr>
            <p:spPr bwMode="auto">
              <a:xfrm flipH="1">
                <a:off x="2848" y="1430"/>
                <a:ext cx="29" cy="16"/>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5" name="Line 48"/>
              <p:cNvSpPr>
                <a:spLocks noChangeAspect="1" noChangeShapeType="1"/>
              </p:cNvSpPr>
              <p:nvPr/>
            </p:nvSpPr>
            <p:spPr bwMode="auto">
              <a:xfrm flipH="1">
                <a:off x="2848" y="1426"/>
                <a:ext cx="29" cy="16"/>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6" name="Line 49"/>
              <p:cNvSpPr>
                <a:spLocks noChangeAspect="1" noChangeShapeType="1"/>
              </p:cNvSpPr>
              <p:nvPr/>
            </p:nvSpPr>
            <p:spPr bwMode="auto">
              <a:xfrm flipH="1">
                <a:off x="2848" y="1421"/>
                <a:ext cx="29" cy="17"/>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7" name="Line 50"/>
              <p:cNvSpPr>
                <a:spLocks noChangeAspect="1" noChangeShapeType="1"/>
              </p:cNvSpPr>
              <p:nvPr/>
            </p:nvSpPr>
            <p:spPr bwMode="auto">
              <a:xfrm flipH="1">
                <a:off x="2848" y="1417"/>
                <a:ext cx="29" cy="16"/>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8" name="Line 51"/>
              <p:cNvSpPr>
                <a:spLocks noChangeAspect="1" noChangeShapeType="1"/>
              </p:cNvSpPr>
              <p:nvPr/>
            </p:nvSpPr>
            <p:spPr bwMode="auto">
              <a:xfrm flipH="1">
                <a:off x="2848" y="1413"/>
                <a:ext cx="29" cy="16"/>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 name="Line 52"/>
              <p:cNvSpPr>
                <a:spLocks noChangeAspect="1" noChangeShapeType="1"/>
              </p:cNvSpPr>
              <p:nvPr/>
            </p:nvSpPr>
            <p:spPr bwMode="auto">
              <a:xfrm flipH="1">
                <a:off x="2848" y="1409"/>
                <a:ext cx="29" cy="16"/>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0" name="Line 53"/>
              <p:cNvSpPr>
                <a:spLocks noChangeAspect="1" noChangeShapeType="1"/>
              </p:cNvSpPr>
              <p:nvPr/>
            </p:nvSpPr>
            <p:spPr bwMode="auto">
              <a:xfrm flipH="1">
                <a:off x="2848" y="1404"/>
                <a:ext cx="29" cy="17"/>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1" name="Line 54"/>
              <p:cNvSpPr>
                <a:spLocks noChangeAspect="1" noChangeShapeType="1"/>
              </p:cNvSpPr>
              <p:nvPr/>
            </p:nvSpPr>
            <p:spPr bwMode="auto">
              <a:xfrm flipH="1">
                <a:off x="2848" y="1400"/>
                <a:ext cx="29" cy="17"/>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 name="Line 55"/>
              <p:cNvSpPr>
                <a:spLocks noChangeAspect="1" noChangeShapeType="1"/>
              </p:cNvSpPr>
              <p:nvPr/>
            </p:nvSpPr>
            <p:spPr bwMode="auto">
              <a:xfrm flipH="1">
                <a:off x="2848" y="1396"/>
                <a:ext cx="29" cy="17"/>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 name="Line 56"/>
              <p:cNvSpPr>
                <a:spLocks noChangeAspect="1" noChangeShapeType="1"/>
              </p:cNvSpPr>
              <p:nvPr/>
            </p:nvSpPr>
            <p:spPr bwMode="auto">
              <a:xfrm flipH="1">
                <a:off x="2848" y="1392"/>
                <a:ext cx="29" cy="17"/>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4" name="Line 57"/>
              <p:cNvSpPr>
                <a:spLocks noChangeAspect="1" noChangeShapeType="1"/>
              </p:cNvSpPr>
              <p:nvPr/>
            </p:nvSpPr>
            <p:spPr bwMode="auto">
              <a:xfrm flipH="1">
                <a:off x="2848" y="1388"/>
                <a:ext cx="29" cy="16"/>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5" name="Line 58"/>
              <p:cNvSpPr>
                <a:spLocks noChangeAspect="1" noChangeShapeType="1"/>
              </p:cNvSpPr>
              <p:nvPr/>
            </p:nvSpPr>
            <p:spPr bwMode="auto">
              <a:xfrm flipH="1">
                <a:off x="2848" y="1384"/>
                <a:ext cx="29" cy="16"/>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6" name="Line 59"/>
              <p:cNvSpPr>
                <a:spLocks noChangeAspect="1" noChangeShapeType="1"/>
              </p:cNvSpPr>
              <p:nvPr/>
            </p:nvSpPr>
            <p:spPr bwMode="auto">
              <a:xfrm flipH="1">
                <a:off x="2848" y="1379"/>
                <a:ext cx="29" cy="17"/>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7" name="Line 60"/>
              <p:cNvSpPr>
                <a:spLocks noChangeAspect="1" noChangeShapeType="1"/>
              </p:cNvSpPr>
              <p:nvPr/>
            </p:nvSpPr>
            <p:spPr bwMode="auto">
              <a:xfrm flipH="1">
                <a:off x="2848" y="1375"/>
                <a:ext cx="29" cy="17"/>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8" name="Line 61"/>
              <p:cNvSpPr>
                <a:spLocks noChangeAspect="1" noChangeShapeType="1"/>
              </p:cNvSpPr>
              <p:nvPr/>
            </p:nvSpPr>
            <p:spPr bwMode="auto">
              <a:xfrm flipH="1">
                <a:off x="2848" y="1371"/>
                <a:ext cx="29" cy="17"/>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 name="Line 62"/>
              <p:cNvSpPr>
                <a:spLocks noChangeAspect="1" noChangeShapeType="1"/>
              </p:cNvSpPr>
              <p:nvPr/>
            </p:nvSpPr>
            <p:spPr bwMode="auto">
              <a:xfrm flipH="1">
                <a:off x="2848" y="1367"/>
                <a:ext cx="29" cy="16"/>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0" name="Line 63"/>
              <p:cNvSpPr>
                <a:spLocks noChangeAspect="1" noChangeShapeType="1"/>
              </p:cNvSpPr>
              <p:nvPr/>
            </p:nvSpPr>
            <p:spPr bwMode="auto">
              <a:xfrm flipH="1">
                <a:off x="2848" y="1365"/>
                <a:ext cx="25" cy="14"/>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1" name="Line 64"/>
              <p:cNvSpPr>
                <a:spLocks noChangeAspect="1" noChangeShapeType="1"/>
              </p:cNvSpPr>
              <p:nvPr/>
            </p:nvSpPr>
            <p:spPr bwMode="auto">
              <a:xfrm flipH="1">
                <a:off x="2848" y="1363"/>
                <a:ext cx="21" cy="12"/>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 name="Line 65"/>
              <p:cNvSpPr>
                <a:spLocks noChangeAspect="1" noChangeShapeType="1"/>
              </p:cNvSpPr>
              <p:nvPr/>
            </p:nvSpPr>
            <p:spPr bwMode="auto">
              <a:xfrm flipH="1">
                <a:off x="2848" y="1360"/>
                <a:ext cx="18" cy="1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3" name="Line 66"/>
              <p:cNvSpPr>
                <a:spLocks noChangeAspect="1" noChangeShapeType="1"/>
              </p:cNvSpPr>
              <p:nvPr/>
            </p:nvSpPr>
            <p:spPr bwMode="auto">
              <a:xfrm flipH="1">
                <a:off x="2848" y="1359"/>
                <a:ext cx="14" cy="7"/>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 name="Line 67"/>
              <p:cNvSpPr>
                <a:spLocks noChangeAspect="1" noChangeShapeType="1"/>
              </p:cNvSpPr>
              <p:nvPr/>
            </p:nvSpPr>
            <p:spPr bwMode="auto">
              <a:xfrm flipH="1">
                <a:off x="2848" y="1356"/>
                <a:ext cx="10" cy="6"/>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5" name="Line 68"/>
              <p:cNvSpPr>
                <a:spLocks noChangeAspect="1" noChangeShapeType="1"/>
              </p:cNvSpPr>
              <p:nvPr/>
            </p:nvSpPr>
            <p:spPr bwMode="auto">
              <a:xfrm flipH="1">
                <a:off x="2848" y="1355"/>
                <a:ext cx="7" cy="3"/>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6" name="Line 69"/>
              <p:cNvSpPr>
                <a:spLocks noChangeAspect="1" noChangeShapeType="1"/>
              </p:cNvSpPr>
              <p:nvPr/>
            </p:nvSpPr>
            <p:spPr bwMode="auto">
              <a:xfrm flipH="1">
                <a:off x="2848" y="1352"/>
                <a:ext cx="3" cy="2"/>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7" name="Line 70"/>
              <p:cNvSpPr>
                <a:spLocks noChangeAspect="1" noChangeShapeType="1"/>
              </p:cNvSpPr>
              <p:nvPr/>
            </p:nvSpPr>
            <p:spPr bwMode="auto">
              <a:xfrm flipH="1">
                <a:off x="2738" y="1772"/>
                <a:ext cx="14"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8" name="Line 71"/>
              <p:cNvSpPr>
                <a:spLocks noChangeAspect="1" noChangeShapeType="1"/>
              </p:cNvSpPr>
              <p:nvPr/>
            </p:nvSpPr>
            <p:spPr bwMode="auto">
              <a:xfrm flipH="1">
                <a:off x="2732" y="1774"/>
                <a:ext cx="26"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 name="Line 72"/>
              <p:cNvSpPr>
                <a:spLocks noChangeAspect="1" noChangeShapeType="1"/>
              </p:cNvSpPr>
              <p:nvPr/>
            </p:nvSpPr>
            <p:spPr bwMode="auto">
              <a:xfrm flipH="1">
                <a:off x="2728" y="1776"/>
                <a:ext cx="33"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0" name="Line 73"/>
              <p:cNvSpPr>
                <a:spLocks noChangeAspect="1" noChangeShapeType="1"/>
              </p:cNvSpPr>
              <p:nvPr/>
            </p:nvSpPr>
            <p:spPr bwMode="auto">
              <a:xfrm flipH="1">
                <a:off x="2725" y="1778"/>
                <a:ext cx="39"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 name="Line 74"/>
              <p:cNvSpPr>
                <a:spLocks noChangeAspect="1" noChangeShapeType="1"/>
              </p:cNvSpPr>
              <p:nvPr/>
            </p:nvSpPr>
            <p:spPr bwMode="auto">
              <a:xfrm flipH="1">
                <a:off x="2721" y="1780"/>
                <a:ext cx="45"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 name="Line 75"/>
              <p:cNvSpPr>
                <a:spLocks noChangeAspect="1" noChangeShapeType="1"/>
              </p:cNvSpPr>
              <p:nvPr/>
            </p:nvSpPr>
            <p:spPr bwMode="auto">
              <a:xfrm flipH="1">
                <a:off x="2718" y="1783"/>
                <a:ext cx="48"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 name="Line 76"/>
              <p:cNvSpPr>
                <a:spLocks noChangeAspect="1" noChangeShapeType="1"/>
              </p:cNvSpPr>
              <p:nvPr/>
            </p:nvSpPr>
            <p:spPr bwMode="auto">
              <a:xfrm flipH="1">
                <a:off x="2714" y="1784"/>
                <a:ext cx="52"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4" name="Line 77"/>
              <p:cNvSpPr>
                <a:spLocks noChangeAspect="1" noChangeShapeType="1"/>
              </p:cNvSpPr>
              <p:nvPr/>
            </p:nvSpPr>
            <p:spPr bwMode="auto">
              <a:xfrm flipH="1">
                <a:off x="2710" y="1787"/>
                <a:ext cx="54"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 name="Line 78"/>
              <p:cNvSpPr>
                <a:spLocks noChangeAspect="1" noChangeShapeType="1"/>
              </p:cNvSpPr>
              <p:nvPr/>
            </p:nvSpPr>
            <p:spPr bwMode="auto">
              <a:xfrm flipH="1">
                <a:off x="2707" y="1789"/>
                <a:ext cx="55"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6" name="Line 79"/>
              <p:cNvSpPr>
                <a:spLocks noChangeAspect="1" noChangeShapeType="1"/>
              </p:cNvSpPr>
              <p:nvPr/>
            </p:nvSpPr>
            <p:spPr bwMode="auto">
              <a:xfrm flipH="1">
                <a:off x="2703" y="1791"/>
                <a:ext cx="57"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7" name="Line 80"/>
              <p:cNvSpPr>
                <a:spLocks noChangeAspect="1" noChangeShapeType="1"/>
              </p:cNvSpPr>
              <p:nvPr/>
            </p:nvSpPr>
            <p:spPr bwMode="auto">
              <a:xfrm flipH="1">
                <a:off x="2699" y="1793"/>
                <a:ext cx="57"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8" name="Line 81"/>
              <p:cNvSpPr>
                <a:spLocks noChangeAspect="1" noChangeShapeType="1"/>
              </p:cNvSpPr>
              <p:nvPr/>
            </p:nvSpPr>
            <p:spPr bwMode="auto">
              <a:xfrm flipH="1">
                <a:off x="2696" y="1795"/>
                <a:ext cx="56"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9" name="Line 82"/>
              <p:cNvSpPr>
                <a:spLocks noChangeAspect="1" noChangeShapeType="1"/>
              </p:cNvSpPr>
              <p:nvPr/>
            </p:nvSpPr>
            <p:spPr bwMode="auto">
              <a:xfrm flipH="1">
                <a:off x="2692" y="1797"/>
                <a:ext cx="57"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0" name="Line 83"/>
              <p:cNvSpPr>
                <a:spLocks noChangeAspect="1" noChangeShapeType="1"/>
              </p:cNvSpPr>
              <p:nvPr/>
            </p:nvSpPr>
            <p:spPr bwMode="auto">
              <a:xfrm flipH="1">
                <a:off x="2689" y="1799"/>
                <a:ext cx="56"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1" name="Line 84"/>
              <p:cNvSpPr>
                <a:spLocks noChangeAspect="1" noChangeShapeType="1"/>
              </p:cNvSpPr>
              <p:nvPr/>
            </p:nvSpPr>
            <p:spPr bwMode="auto">
              <a:xfrm flipH="1">
                <a:off x="2685" y="1801"/>
                <a:ext cx="57"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 name="Line 85"/>
              <p:cNvSpPr>
                <a:spLocks noChangeAspect="1" noChangeShapeType="1"/>
              </p:cNvSpPr>
              <p:nvPr/>
            </p:nvSpPr>
            <p:spPr bwMode="auto">
              <a:xfrm flipH="1">
                <a:off x="2681" y="1803"/>
                <a:ext cx="57"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3" name="Line 86"/>
              <p:cNvSpPr>
                <a:spLocks noChangeAspect="1" noChangeShapeType="1"/>
              </p:cNvSpPr>
              <p:nvPr/>
            </p:nvSpPr>
            <p:spPr bwMode="auto">
              <a:xfrm flipH="1">
                <a:off x="2678" y="1806"/>
                <a:ext cx="56"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4" name="Line 87"/>
              <p:cNvSpPr>
                <a:spLocks noChangeAspect="1" noChangeShapeType="1"/>
              </p:cNvSpPr>
              <p:nvPr/>
            </p:nvSpPr>
            <p:spPr bwMode="auto">
              <a:xfrm flipH="1">
                <a:off x="2674" y="1807"/>
                <a:ext cx="57"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5" name="Line 88"/>
              <p:cNvSpPr>
                <a:spLocks noChangeAspect="1" noChangeShapeType="1"/>
              </p:cNvSpPr>
              <p:nvPr/>
            </p:nvSpPr>
            <p:spPr bwMode="auto">
              <a:xfrm flipH="1">
                <a:off x="2670" y="1810"/>
                <a:ext cx="57"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6" name="Line 89"/>
              <p:cNvSpPr>
                <a:spLocks noChangeAspect="1" noChangeShapeType="1"/>
              </p:cNvSpPr>
              <p:nvPr/>
            </p:nvSpPr>
            <p:spPr bwMode="auto">
              <a:xfrm flipH="1">
                <a:off x="2667" y="1812"/>
                <a:ext cx="56"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7" name="Line 90"/>
              <p:cNvSpPr>
                <a:spLocks noChangeAspect="1" noChangeShapeType="1"/>
              </p:cNvSpPr>
              <p:nvPr/>
            </p:nvSpPr>
            <p:spPr bwMode="auto">
              <a:xfrm flipH="1">
                <a:off x="2663" y="1814"/>
                <a:ext cx="57"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8" name="Line 91"/>
              <p:cNvSpPr>
                <a:spLocks noChangeAspect="1" noChangeShapeType="1"/>
              </p:cNvSpPr>
              <p:nvPr/>
            </p:nvSpPr>
            <p:spPr bwMode="auto">
              <a:xfrm flipH="1">
                <a:off x="2660" y="1816"/>
                <a:ext cx="56"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9" name="Line 92"/>
              <p:cNvSpPr>
                <a:spLocks noChangeAspect="1" noChangeShapeType="1"/>
              </p:cNvSpPr>
              <p:nvPr/>
            </p:nvSpPr>
            <p:spPr bwMode="auto">
              <a:xfrm flipH="1">
                <a:off x="2656" y="1818"/>
                <a:ext cx="57"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0" name="Line 93"/>
              <p:cNvSpPr>
                <a:spLocks noChangeAspect="1" noChangeShapeType="1"/>
              </p:cNvSpPr>
              <p:nvPr/>
            </p:nvSpPr>
            <p:spPr bwMode="auto">
              <a:xfrm flipH="1">
                <a:off x="2652" y="1820"/>
                <a:ext cx="57"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1" name="Line 94"/>
              <p:cNvSpPr>
                <a:spLocks noChangeAspect="1" noChangeShapeType="1"/>
              </p:cNvSpPr>
              <p:nvPr/>
            </p:nvSpPr>
            <p:spPr bwMode="auto">
              <a:xfrm flipH="1">
                <a:off x="2649" y="1822"/>
                <a:ext cx="56"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2" name="Line 95"/>
              <p:cNvSpPr>
                <a:spLocks noChangeAspect="1" noChangeShapeType="1"/>
              </p:cNvSpPr>
              <p:nvPr/>
            </p:nvSpPr>
            <p:spPr bwMode="auto">
              <a:xfrm flipH="1">
                <a:off x="2645" y="1824"/>
                <a:ext cx="57"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3" name="Line 96"/>
              <p:cNvSpPr>
                <a:spLocks noChangeAspect="1" noChangeShapeType="1"/>
              </p:cNvSpPr>
              <p:nvPr/>
            </p:nvSpPr>
            <p:spPr bwMode="auto">
              <a:xfrm flipH="1">
                <a:off x="2641" y="1827"/>
                <a:ext cx="57"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4" name="Line 97"/>
              <p:cNvSpPr>
                <a:spLocks noChangeAspect="1" noChangeShapeType="1"/>
              </p:cNvSpPr>
              <p:nvPr/>
            </p:nvSpPr>
            <p:spPr bwMode="auto">
              <a:xfrm flipH="1">
                <a:off x="2638" y="1828"/>
                <a:ext cx="56"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5" name="Line 98"/>
              <p:cNvSpPr>
                <a:spLocks noChangeAspect="1" noChangeShapeType="1"/>
              </p:cNvSpPr>
              <p:nvPr/>
            </p:nvSpPr>
            <p:spPr bwMode="auto">
              <a:xfrm flipH="1">
                <a:off x="2634" y="1831"/>
                <a:ext cx="57"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6" name="Line 99"/>
              <p:cNvSpPr>
                <a:spLocks noChangeAspect="1" noChangeShapeType="1"/>
              </p:cNvSpPr>
              <p:nvPr/>
            </p:nvSpPr>
            <p:spPr bwMode="auto">
              <a:xfrm flipH="1">
                <a:off x="2631" y="1833"/>
                <a:ext cx="56"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7" name="Line 100"/>
              <p:cNvSpPr>
                <a:spLocks noChangeAspect="1" noChangeShapeType="1"/>
              </p:cNvSpPr>
              <p:nvPr/>
            </p:nvSpPr>
            <p:spPr bwMode="auto">
              <a:xfrm flipH="1">
                <a:off x="2627" y="1835"/>
                <a:ext cx="57"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8" name="Line 101"/>
              <p:cNvSpPr>
                <a:spLocks noChangeAspect="1" noChangeShapeType="1"/>
              </p:cNvSpPr>
              <p:nvPr/>
            </p:nvSpPr>
            <p:spPr bwMode="auto">
              <a:xfrm flipH="1">
                <a:off x="2623" y="1837"/>
                <a:ext cx="57"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 name="Line 102"/>
              <p:cNvSpPr>
                <a:spLocks noChangeAspect="1" noChangeShapeType="1"/>
              </p:cNvSpPr>
              <p:nvPr/>
            </p:nvSpPr>
            <p:spPr bwMode="auto">
              <a:xfrm flipH="1">
                <a:off x="2620" y="1839"/>
                <a:ext cx="56"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0" name="Line 103"/>
              <p:cNvSpPr>
                <a:spLocks noChangeAspect="1" noChangeShapeType="1"/>
              </p:cNvSpPr>
              <p:nvPr/>
            </p:nvSpPr>
            <p:spPr bwMode="auto">
              <a:xfrm flipH="1">
                <a:off x="2616" y="1841"/>
                <a:ext cx="57"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1" name="Line 104"/>
              <p:cNvSpPr>
                <a:spLocks noChangeAspect="1" noChangeShapeType="1"/>
              </p:cNvSpPr>
              <p:nvPr/>
            </p:nvSpPr>
            <p:spPr bwMode="auto">
              <a:xfrm flipH="1">
                <a:off x="2612" y="1843"/>
                <a:ext cx="57"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2" name="Line 105"/>
              <p:cNvSpPr>
                <a:spLocks noChangeAspect="1" noChangeShapeType="1"/>
              </p:cNvSpPr>
              <p:nvPr/>
            </p:nvSpPr>
            <p:spPr bwMode="auto">
              <a:xfrm flipH="1">
                <a:off x="2609" y="1845"/>
                <a:ext cx="56"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 name="Line 106"/>
              <p:cNvSpPr>
                <a:spLocks noChangeAspect="1" noChangeShapeType="1"/>
              </p:cNvSpPr>
              <p:nvPr/>
            </p:nvSpPr>
            <p:spPr bwMode="auto">
              <a:xfrm flipH="1">
                <a:off x="2605" y="1847"/>
                <a:ext cx="57"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4" name="Line 107"/>
              <p:cNvSpPr>
                <a:spLocks noChangeAspect="1" noChangeShapeType="1"/>
              </p:cNvSpPr>
              <p:nvPr/>
            </p:nvSpPr>
            <p:spPr bwMode="auto">
              <a:xfrm flipH="1">
                <a:off x="2602" y="1850"/>
                <a:ext cx="56"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5" name="Line 108"/>
              <p:cNvSpPr>
                <a:spLocks noChangeAspect="1" noChangeShapeType="1"/>
              </p:cNvSpPr>
              <p:nvPr/>
            </p:nvSpPr>
            <p:spPr bwMode="auto">
              <a:xfrm flipH="1">
                <a:off x="2598" y="1851"/>
                <a:ext cx="57"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6" name="Line 109"/>
              <p:cNvSpPr>
                <a:spLocks noChangeAspect="1" noChangeShapeType="1"/>
              </p:cNvSpPr>
              <p:nvPr/>
            </p:nvSpPr>
            <p:spPr bwMode="auto">
              <a:xfrm flipH="1">
                <a:off x="2594" y="1854"/>
                <a:ext cx="57"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7" name="Line 110"/>
              <p:cNvSpPr>
                <a:spLocks noChangeAspect="1" noChangeShapeType="1"/>
              </p:cNvSpPr>
              <p:nvPr/>
            </p:nvSpPr>
            <p:spPr bwMode="auto">
              <a:xfrm flipH="1">
                <a:off x="2591" y="1856"/>
                <a:ext cx="56"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8" name="Line 111"/>
              <p:cNvSpPr>
                <a:spLocks noChangeAspect="1" noChangeShapeType="1"/>
              </p:cNvSpPr>
              <p:nvPr/>
            </p:nvSpPr>
            <p:spPr bwMode="auto">
              <a:xfrm flipH="1">
                <a:off x="2587" y="1858"/>
                <a:ext cx="57"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 name="Line 112"/>
              <p:cNvSpPr>
                <a:spLocks noChangeAspect="1" noChangeShapeType="1"/>
              </p:cNvSpPr>
              <p:nvPr/>
            </p:nvSpPr>
            <p:spPr bwMode="auto">
              <a:xfrm flipH="1">
                <a:off x="2583" y="1860"/>
                <a:ext cx="57"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0" name="Line 113"/>
              <p:cNvSpPr>
                <a:spLocks noChangeAspect="1" noChangeShapeType="1"/>
              </p:cNvSpPr>
              <p:nvPr/>
            </p:nvSpPr>
            <p:spPr bwMode="auto">
              <a:xfrm flipH="1">
                <a:off x="2580" y="1862"/>
                <a:ext cx="56"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1" name="Line 114"/>
              <p:cNvSpPr>
                <a:spLocks noChangeAspect="1" noChangeShapeType="1"/>
              </p:cNvSpPr>
              <p:nvPr/>
            </p:nvSpPr>
            <p:spPr bwMode="auto">
              <a:xfrm flipH="1">
                <a:off x="2576" y="1864"/>
                <a:ext cx="57"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2" name="Line 115"/>
              <p:cNvSpPr>
                <a:spLocks noChangeAspect="1" noChangeShapeType="1"/>
              </p:cNvSpPr>
              <p:nvPr/>
            </p:nvSpPr>
            <p:spPr bwMode="auto">
              <a:xfrm flipH="1">
                <a:off x="2573" y="1866"/>
                <a:ext cx="56"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3" name="Line 116"/>
              <p:cNvSpPr>
                <a:spLocks noChangeAspect="1" noChangeShapeType="1"/>
              </p:cNvSpPr>
              <p:nvPr/>
            </p:nvSpPr>
            <p:spPr bwMode="auto">
              <a:xfrm flipH="1">
                <a:off x="2569" y="1868"/>
                <a:ext cx="57"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4" name="Line 117"/>
              <p:cNvSpPr>
                <a:spLocks noChangeAspect="1" noChangeShapeType="1"/>
              </p:cNvSpPr>
              <p:nvPr/>
            </p:nvSpPr>
            <p:spPr bwMode="auto">
              <a:xfrm flipH="1">
                <a:off x="2565" y="1871"/>
                <a:ext cx="57"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5" name="Line 118"/>
              <p:cNvSpPr>
                <a:spLocks noChangeAspect="1" noChangeShapeType="1"/>
              </p:cNvSpPr>
              <p:nvPr/>
            </p:nvSpPr>
            <p:spPr bwMode="auto">
              <a:xfrm flipH="1">
                <a:off x="2562" y="1872"/>
                <a:ext cx="56"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6" name="Line 119"/>
              <p:cNvSpPr>
                <a:spLocks noChangeAspect="1" noChangeShapeType="1"/>
              </p:cNvSpPr>
              <p:nvPr/>
            </p:nvSpPr>
            <p:spPr bwMode="auto">
              <a:xfrm flipH="1">
                <a:off x="2558" y="1875"/>
                <a:ext cx="57"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7" name="Line 120"/>
              <p:cNvSpPr>
                <a:spLocks noChangeAspect="1" noChangeShapeType="1"/>
              </p:cNvSpPr>
              <p:nvPr/>
            </p:nvSpPr>
            <p:spPr bwMode="auto">
              <a:xfrm flipH="1">
                <a:off x="2554" y="1877"/>
                <a:ext cx="57"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8" name="Line 121"/>
              <p:cNvSpPr>
                <a:spLocks noChangeAspect="1" noChangeShapeType="1"/>
              </p:cNvSpPr>
              <p:nvPr/>
            </p:nvSpPr>
            <p:spPr bwMode="auto">
              <a:xfrm flipH="1">
                <a:off x="2551" y="1879"/>
                <a:ext cx="56"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9" name="Line 122"/>
              <p:cNvSpPr>
                <a:spLocks noChangeAspect="1" noChangeShapeType="1"/>
              </p:cNvSpPr>
              <p:nvPr/>
            </p:nvSpPr>
            <p:spPr bwMode="auto">
              <a:xfrm flipH="1">
                <a:off x="2547" y="1881"/>
                <a:ext cx="57"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0" name="Line 123"/>
              <p:cNvSpPr>
                <a:spLocks noChangeAspect="1" noChangeShapeType="1"/>
              </p:cNvSpPr>
              <p:nvPr/>
            </p:nvSpPr>
            <p:spPr bwMode="auto">
              <a:xfrm flipH="1">
                <a:off x="2544" y="1883"/>
                <a:ext cx="56"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1" name="Line 124"/>
              <p:cNvSpPr>
                <a:spLocks noChangeAspect="1" noChangeShapeType="1"/>
              </p:cNvSpPr>
              <p:nvPr/>
            </p:nvSpPr>
            <p:spPr bwMode="auto">
              <a:xfrm flipH="1">
                <a:off x="2540" y="1885"/>
                <a:ext cx="57"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2" name="Line 125"/>
              <p:cNvSpPr>
                <a:spLocks noChangeAspect="1" noChangeShapeType="1"/>
              </p:cNvSpPr>
              <p:nvPr/>
            </p:nvSpPr>
            <p:spPr bwMode="auto">
              <a:xfrm flipH="1">
                <a:off x="2543" y="1887"/>
                <a:ext cx="50"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3" name="Line 126"/>
              <p:cNvSpPr>
                <a:spLocks noChangeAspect="1" noChangeShapeType="1"/>
              </p:cNvSpPr>
              <p:nvPr/>
            </p:nvSpPr>
            <p:spPr bwMode="auto">
              <a:xfrm flipH="1">
                <a:off x="2546" y="1889"/>
                <a:ext cx="43"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4" name="Line 127"/>
              <p:cNvSpPr>
                <a:spLocks noChangeAspect="1" noChangeShapeType="1"/>
              </p:cNvSpPr>
              <p:nvPr/>
            </p:nvSpPr>
            <p:spPr bwMode="auto">
              <a:xfrm flipH="1">
                <a:off x="2550" y="1891"/>
                <a:ext cx="36"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155" name="Group 128"/>
              <p:cNvGrpSpPr>
                <a:grpSpLocks noChangeAspect="1"/>
              </p:cNvGrpSpPr>
              <p:nvPr/>
            </p:nvGrpSpPr>
            <p:grpSpPr bwMode="auto">
              <a:xfrm>
                <a:off x="1263" y="149"/>
                <a:ext cx="2250" cy="2677"/>
                <a:chOff x="1263" y="149"/>
                <a:chExt cx="2250" cy="2677"/>
              </a:xfrm>
            </p:grpSpPr>
            <p:sp>
              <p:nvSpPr>
                <p:cNvPr id="345" name="Line 129"/>
                <p:cNvSpPr>
                  <a:spLocks noChangeAspect="1" noChangeShapeType="1"/>
                </p:cNvSpPr>
                <p:nvPr/>
              </p:nvSpPr>
              <p:spPr bwMode="auto">
                <a:xfrm flipH="1">
                  <a:off x="2554" y="1894"/>
                  <a:ext cx="28"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6" name="Line 130"/>
                <p:cNvSpPr>
                  <a:spLocks noChangeAspect="1" noChangeShapeType="1"/>
                </p:cNvSpPr>
                <p:nvPr/>
              </p:nvSpPr>
              <p:spPr bwMode="auto">
                <a:xfrm flipH="1">
                  <a:off x="2557" y="1895"/>
                  <a:ext cx="21"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7" name="Line 131"/>
                <p:cNvSpPr>
                  <a:spLocks noChangeAspect="1" noChangeShapeType="1"/>
                </p:cNvSpPr>
                <p:nvPr/>
              </p:nvSpPr>
              <p:spPr bwMode="auto">
                <a:xfrm flipH="1">
                  <a:off x="2561" y="1898"/>
                  <a:ext cx="14"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8" name="Line 132"/>
                <p:cNvSpPr>
                  <a:spLocks noChangeAspect="1" noChangeShapeType="1"/>
                </p:cNvSpPr>
                <p:nvPr/>
              </p:nvSpPr>
              <p:spPr bwMode="auto">
                <a:xfrm flipH="1">
                  <a:off x="2564" y="1900"/>
                  <a:ext cx="7"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9" name="Line 133"/>
                <p:cNvSpPr>
                  <a:spLocks noChangeAspect="1" noChangeShapeType="1"/>
                </p:cNvSpPr>
                <p:nvPr/>
              </p:nvSpPr>
              <p:spPr bwMode="auto">
                <a:xfrm flipH="1" flipV="1">
                  <a:off x="3031" y="1326"/>
                  <a:ext cx="20" cy="4"/>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0" name="Line 134"/>
                <p:cNvSpPr>
                  <a:spLocks noChangeAspect="1" noChangeShapeType="1"/>
                </p:cNvSpPr>
                <p:nvPr/>
              </p:nvSpPr>
              <p:spPr bwMode="auto">
                <a:xfrm flipH="1">
                  <a:off x="2982" y="1326"/>
                  <a:ext cx="49"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1" name="Line 135"/>
                <p:cNvSpPr>
                  <a:spLocks noChangeAspect="1" noChangeShapeType="1"/>
                </p:cNvSpPr>
                <p:nvPr/>
              </p:nvSpPr>
              <p:spPr bwMode="auto">
                <a:xfrm flipH="1">
                  <a:off x="2930" y="1327"/>
                  <a:ext cx="52" cy="14"/>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2" name="Freeform 136"/>
                <p:cNvSpPr>
                  <a:spLocks noChangeAspect="1"/>
                </p:cNvSpPr>
                <p:nvPr/>
              </p:nvSpPr>
              <p:spPr bwMode="auto">
                <a:xfrm>
                  <a:off x="2848" y="1341"/>
                  <a:ext cx="82" cy="26"/>
                </a:xfrm>
                <a:custGeom>
                  <a:avLst/>
                  <a:gdLst>
                    <a:gd name="T0" fmla="*/ 0 w 246"/>
                    <a:gd name="T1" fmla="*/ 0 h 76"/>
                    <a:gd name="T2" fmla="*/ 0 w 246"/>
                    <a:gd name="T3" fmla="*/ 0 h 76"/>
                    <a:gd name="T4" fmla="*/ 0 w 246"/>
                    <a:gd name="T5" fmla="*/ 0 h 76"/>
                    <a:gd name="T6" fmla="*/ 0 60000 65536"/>
                    <a:gd name="T7" fmla="*/ 0 60000 65536"/>
                    <a:gd name="T8" fmla="*/ 0 60000 65536"/>
                    <a:gd name="T9" fmla="*/ 0 w 246"/>
                    <a:gd name="T10" fmla="*/ 0 h 76"/>
                    <a:gd name="T11" fmla="*/ 246 w 246"/>
                    <a:gd name="T12" fmla="*/ 76 h 76"/>
                  </a:gdLst>
                  <a:ahLst/>
                  <a:cxnLst>
                    <a:cxn ang="T6">
                      <a:pos x="T0" y="T1"/>
                    </a:cxn>
                    <a:cxn ang="T7">
                      <a:pos x="T2" y="T3"/>
                    </a:cxn>
                    <a:cxn ang="T8">
                      <a:pos x="T4" y="T5"/>
                    </a:cxn>
                  </a:cxnLst>
                  <a:rect l="T9" t="T10" r="T11" b="T12"/>
                  <a:pathLst>
                    <a:path w="246" h="76">
                      <a:moveTo>
                        <a:pt x="246" y="0"/>
                      </a:moveTo>
                      <a:lnTo>
                        <a:pt x="86" y="76"/>
                      </a:lnTo>
                      <a:lnTo>
                        <a:pt x="0" y="27"/>
                      </a:lnTo>
                    </a:path>
                  </a:pathLst>
                </a:custGeom>
                <a:noFill/>
                <a:ln w="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53" name="Line 137"/>
                <p:cNvSpPr>
                  <a:spLocks noChangeAspect="1" noChangeShapeType="1"/>
                </p:cNvSpPr>
                <p:nvPr/>
              </p:nvSpPr>
              <p:spPr bwMode="auto">
                <a:xfrm>
                  <a:off x="2539" y="1885"/>
                  <a:ext cx="29" cy="17"/>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4" name="Line 138"/>
                <p:cNvSpPr>
                  <a:spLocks noChangeAspect="1" noChangeShapeType="1"/>
                </p:cNvSpPr>
                <p:nvPr/>
              </p:nvSpPr>
              <p:spPr bwMode="auto">
                <a:xfrm flipV="1">
                  <a:off x="2568" y="1790"/>
                  <a:ext cx="193" cy="112"/>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5" name="Line 139"/>
                <p:cNvSpPr>
                  <a:spLocks noChangeAspect="1" noChangeShapeType="1"/>
                </p:cNvSpPr>
                <p:nvPr/>
              </p:nvSpPr>
              <p:spPr bwMode="auto">
                <a:xfrm flipV="1">
                  <a:off x="2877" y="1367"/>
                  <a:ext cx="1" cy="223"/>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6" name="Line 140"/>
                <p:cNvSpPr>
                  <a:spLocks noChangeAspect="1" noChangeShapeType="1"/>
                </p:cNvSpPr>
                <p:nvPr/>
              </p:nvSpPr>
              <p:spPr bwMode="auto">
                <a:xfrm flipV="1">
                  <a:off x="2875" y="1590"/>
                  <a:ext cx="2" cy="6"/>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7" name="Line 141"/>
                <p:cNvSpPr>
                  <a:spLocks noChangeAspect="1" noChangeShapeType="1"/>
                </p:cNvSpPr>
                <p:nvPr/>
              </p:nvSpPr>
              <p:spPr bwMode="auto">
                <a:xfrm flipV="1">
                  <a:off x="2761" y="1786"/>
                  <a:ext cx="5" cy="4"/>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8" name="Line 142"/>
                <p:cNvSpPr>
                  <a:spLocks noChangeAspect="1" noChangeShapeType="1"/>
                </p:cNvSpPr>
                <p:nvPr/>
              </p:nvSpPr>
              <p:spPr bwMode="auto">
                <a:xfrm flipH="1">
                  <a:off x="2906" y="1585"/>
                  <a:ext cx="16"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9" name="Line 143"/>
                <p:cNvSpPr>
                  <a:spLocks noChangeAspect="1" noChangeShapeType="1"/>
                </p:cNvSpPr>
                <p:nvPr/>
              </p:nvSpPr>
              <p:spPr bwMode="auto">
                <a:xfrm flipH="1">
                  <a:off x="2888" y="1585"/>
                  <a:ext cx="18" cy="5"/>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0" name="Freeform 144"/>
                <p:cNvSpPr>
                  <a:spLocks noChangeAspect="1"/>
                </p:cNvSpPr>
                <p:nvPr/>
              </p:nvSpPr>
              <p:spPr bwMode="auto">
                <a:xfrm>
                  <a:off x="2870" y="1590"/>
                  <a:ext cx="18" cy="9"/>
                </a:xfrm>
                <a:custGeom>
                  <a:avLst/>
                  <a:gdLst>
                    <a:gd name="T0" fmla="*/ 0 w 55"/>
                    <a:gd name="T1" fmla="*/ 0 h 26"/>
                    <a:gd name="T2" fmla="*/ 0 w 55"/>
                    <a:gd name="T3" fmla="*/ 0 h 26"/>
                    <a:gd name="T4" fmla="*/ 0 w 55"/>
                    <a:gd name="T5" fmla="*/ 0 h 26"/>
                    <a:gd name="T6" fmla="*/ 0 60000 65536"/>
                    <a:gd name="T7" fmla="*/ 0 60000 65536"/>
                    <a:gd name="T8" fmla="*/ 0 60000 65536"/>
                    <a:gd name="T9" fmla="*/ 0 w 55"/>
                    <a:gd name="T10" fmla="*/ 0 h 26"/>
                    <a:gd name="T11" fmla="*/ 55 w 55"/>
                    <a:gd name="T12" fmla="*/ 26 h 26"/>
                  </a:gdLst>
                  <a:ahLst/>
                  <a:cxnLst>
                    <a:cxn ang="T6">
                      <a:pos x="T0" y="T1"/>
                    </a:cxn>
                    <a:cxn ang="T7">
                      <a:pos x="T2" y="T3"/>
                    </a:cxn>
                    <a:cxn ang="T8">
                      <a:pos x="T4" y="T5"/>
                    </a:cxn>
                  </a:cxnLst>
                  <a:rect l="T9" t="T10" r="T11" b="T12"/>
                  <a:pathLst>
                    <a:path w="55" h="26">
                      <a:moveTo>
                        <a:pt x="55" y="0"/>
                      </a:moveTo>
                      <a:lnTo>
                        <a:pt x="0" y="26"/>
                      </a:lnTo>
                      <a:lnTo>
                        <a:pt x="15" y="18"/>
                      </a:lnTo>
                    </a:path>
                  </a:pathLst>
                </a:custGeom>
                <a:noFill/>
                <a:ln w="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61" name="Line 145"/>
                <p:cNvSpPr>
                  <a:spLocks noChangeAspect="1" noChangeShapeType="1"/>
                </p:cNvSpPr>
                <p:nvPr/>
              </p:nvSpPr>
              <p:spPr bwMode="auto">
                <a:xfrm>
                  <a:off x="2766" y="1780"/>
                  <a:ext cx="1" cy="20"/>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2" name="Line 146"/>
                <p:cNvSpPr>
                  <a:spLocks noChangeAspect="1" noChangeShapeType="1"/>
                </p:cNvSpPr>
                <p:nvPr/>
              </p:nvSpPr>
              <p:spPr bwMode="auto">
                <a:xfrm flipV="1">
                  <a:off x="2766" y="1780"/>
                  <a:ext cx="1" cy="6"/>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3" name="Line 147"/>
                <p:cNvSpPr>
                  <a:spLocks noChangeAspect="1" noChangeShapeType="1"/>
                </p:cNvSpPr>
                <p:nvPr/>
              </p:nvSpPr>
              <p:spPr bwMode="auto">
                <a:xfrm>
                  <a:off x="2767" y="1800"/>
                  <a:ext cx="5" cy="18"/>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4" name="Line 148"/>
                <p:cNvSpPr>
                  <a:spLocks noChangeAspect="1" noChangeShapeType="1"/>
                </p:cNvSpPr>
                <p:nvPr/>
              </p:nvSpPr>
              <p:spPr bwMode="auto">
                <a:xfrm>
                  <a:off x="2772" y="1818"/>
                  <a:ext cx="8" cy="14"/>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5" name="Line 149"/>
                <p:cNvSpPr>
                  <a:spLocks noChangeAspect="1" noChangeShapeType="1"/>
                </p:cNvSpPr>
                <p:nvPr/>
              </p:nvSpPr>
              <p:spPr bwMode="auto">
                <a:xfrm flipH="1" flipV="1">
                  <a:off x="2930" y="1587"/>
                  <a:ext cx="12" cy="7"/>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6" name="Line 150"/>
                <p:cNvSpPr>
                  <a:spLocks noChangeAspect="1" noChangeShapeType="1"/>
                </p:cNvSpPr>
                <p:nvPr/>
              </p:nvSpPr>
              <p:spPr bwMode="auto">
                <a:xfrm flipH="1" flipV="1">
                  <a:off x="2921" y="1585"/>
                  <a:ext cx="9" cy="2"/>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7" name="Line 151"/>
                <p:cNvSpPr>
                  <a:spLocks noChangeAspect="1" noChangeShapeType="1"/>
                </p:cNvSpPr>
                <p:nvPr/>
              </p:nvSpPr>
              <p:spPr bwMode="auto">
                <a:xfrm>
                  <a:off x="2779" y="1832"/>
                  <a:ext cx="6" cy="6"/>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8" name="Line 152"/>
                <p:cNvSpPr>
                  <a:spLocks noChangeAspect="1" noChangeShapeType="1"/>
                </p:cNvSpPr>
                <p:nvPr/>
              </p:nvSpPr>
              <p:spPr bwMode="auto">
                <a:xfrm>
                  <a:off x="2785" y="1838"/>
                  <a:ext cx="12" cy="7"/>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9" name="Line 153"/>
                <p:cNvSpPr>
                  <a:spLocks noChangeAspect="1" noChangeShapeType="1"/>
                </p:cNvSpPr>
                <p:nvPr/>
              </p:nvSpPr>
              <p:spPr bwMode="auto">
                <a:xfrm flipH="1" flipV="1">
                  <a:off x="2940" y="1593"/>
                  <a:ext cx="10" cy="10"/>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0" name="Line 154"/>
                <p:cNvSpPr>
                  <a:spLocks noChangeAspect="1" noChangeShapeType="1"/>
                </p:cNvSpPr>
                <p:nvPr/>
              </p:nvSpPr>
              <p:spPr bwMode="auto">
                <a:xfrm>
                  <a:off x="2795" y="1844"/>
                  <a:ext cx="15" cy="3"/>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1" name="Line 155"/>
                <p:cNvSpPr>
                  <a:spLocks noChangeAspect="1" noChangeShapeType="1"/>
                </p:cNvSpPr>
                <p:nvPr/>
              </p:nvSpPr>
              <p:spPr bwMode="auto">
                <a:xfrm flipH="1" flipV="1">
                  <a:off x="2958" y="1630"/>
                  <a:ext cx="1" cy="20"/>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2" name="Line 156"/>
                <p:cNvSpPr>
                  <a:spLocks noChangeAspect="1" noChangeShapeType="1"/>
                </p:cNvSpPr>
                <p:nvPr/>
              </p:nvSpPr>
              <p:spPr bwMode="auto">
                <a:xfrm flipH="1" flipV="1">
                  <a:off x="2953" y="1613"/>
                  <a:ext cx="5" cy="17"/>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3" name="Line 157"/>
                <p:cNvSpPr>
                  <a:spLocks noChangeAspect="1" noChangeShapeType="1"/>
                </p:cNvSpPr>
                <p:nvPr/>
              </p:nvSpPr>
              <p:spPr bwMode="auto">
                <a:xfrm flipH="1" flipV="1">
                  <a:off x="2945" y="1598"/>
                  <a:ext cx="8" cy="15"/>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4" name="Line 158"/>
                <p:cNvSpPr>
                  <a:spLocks noChangeAspect="1" noChangeShapeType="1"/>
                </p:cNvSpPr>
                <p:nvPr/>
              </p:nvSpPr>
              <p:spPr bwMode="auto">
                <a:xfrm flipV="1">
                  <a:off x="2803" y="1845"/>
                  <a:ext cx="16"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5" name="Line 159"/>
                <p:cNvSpPr>
                  <a:spLocks noChangeAspect="1" noChangeShapeType="1"/>
                </p:cNvSpPr>
                <p:nvPr/>
              </p:nvSpPr>
              <p:spPr bwMode="auto">
                <a:xfrm flipV="1">
                  <a:off x="2819" y="1840"/>
                  <a:ext cx="17" cy="5"/>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6" name="Line 160"/>
                <p:cNvSpPr>
                  <a:spLocks noChangeAspect="1" noChangeShapeType="1"/>
                </p:cNvSpPr>
                <p:nvPr/>
              </p:nvSpPr>
              <p:spPr bwMode="auto">
                <a:xfrm flipV="1">
                  <a:off x="2836" y="1832"/>
                  <a:ext cx="18" cy="8"/>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7" name="Line 161"/>
                <p:cNvSpPr>
                  <a:spLocks noChangeAspect="1" noChangeShapeType="1"/>
                </p:cNvSpPr>
                <p:nvPr/>
              </p:nvSpPr>
              <p:spPr bwMode="auto">
                <a:xfrm flipV="1">
                  <a:off x="2852" y="1822"/>
                  <a:ext cx="17" cy="1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8" name="Line 162"/>
                <p:cNvSpPr>
                  <a:spLocks noChangeAspect="1" noChangeShapeType="1"/>
                </p:cNvSpPr>
                <p:nvPr/>
              </p:nvSpPr>
              <p:spPr bwMode="auto">
                <a:xfrm flipV="1">
                  <a:off x="2869" y="1805"/>
                  <a:ext cx="18" cy="17"/>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 name="Line 163"/>
                <p:cNvSpPr>
                  <a:spLocks noChangeAspect="1" noChangeShapeType="1"/>
                </p:cNvSpPr>
                <p:nvPr/>
              </p:nvSpPr>
              <p:spPr bwMode="auto">
                <a:xfrm flipV="1">
                  <a:off x="2887" y="1786"/>
                  <a:ext cx="18" cy="19"/>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80" name="Line 164"/>
                <p:cNvSpPr>
                  <a:spLocks noChangeAspect="1" noChangeShapeType="1"/>
                </p:cNvSpPr>
                <p:nvPr/>
              </p:nvSpPr>
              <p:spPr bwMode="auto">
                <a:xfrm flipV="1">
                  <a:off x="2905" y="1764"/>
                  <a:ext cx="15" cy="22"/>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81" name="Line 165"/>
                <p:cNvSpPr>
                  <a:spLocks noChangeAspect="1" noChangeShapeType="1"/>
                </p:cNvSpPr>
                <p:nvPr/>
              </p:nvSpPr>
              <p:spPr bwMode="auto">
                <a:xfrm flipV="1">
                  <a:off x="2920" y="1741"/>
                  <a:ext cx="14" cy="23"/>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82" name="Line 166"/>
                <p:cNvSpPr>
                  <a:spLocks noChangeAspect="1" noChangeShapeType="1"/>
                </p:cNvSpPr>
                <p:nvPr/>
              </p:nvSpPr>
              <p:spPr bwMode="auto">
                <a:xfrm flipV="1">
                  <a:off x="2934" y="1716"/>
                  <a:ext cx="11" cy="25"/>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83" name="Line 167"/>
                <p:cNvSpPr>
                  <a:spLocks noChangeAspect="1" noChangeShapeType="1"/>
                </p:cNvSpPr>
                <p:nvPr/>
              </p:nvSpPr>
              <p:spPr bwMode="auto">
                <a:xfrm flipV="1">
                  <a:off x="2945" y="1692"/>
                  <a:ext cx="8" cy="24"/>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84" name="Line 168"/>
                <p:cNvSpPr>
                  <a:spLocks noChangeAspect="1" noChangeShapeType="1"/>
                </p:cNvSpPr>
                <p:nvPr/>
              </p:nvSpPr>
              <p:spPr bwMode="auto">
                <a:xfrm flipV="1">
                  <a:off x="2953" y="1668"/>
                  <a:ext cx="4" cy="24"/>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85" name="Line 169"/>
                <p:cNvSpPr>
                  <a:spLocks noChangeAspect="1" noChangeShapeType="1"/>
                </p:cNvSpPr>
                <p:nvPr/>
              </p:nvSpPr>
              <p:spPr bwMode="auto">
                <a:xfrm flipV="1">
                  <a:off x="2957" y="1648"/>
                  <a:ext cx="2" cy="20"/>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86" name="Freeform 170"/>
                <p:cNvSpPr>
                  <a:spLocks noChangeAspect="1"/>
                </p:cNvSpPr>
                <p:nvPr/>
              </p:nvSpPr>
              <p:spPr bwMode="auto">
                <a:xfrm>
                  <a:off x="2848" y="1350"/>
                  <a:ext cx="22" cy="249"/>
                </a:xfrm>
                <a:custGeom>
                  <a:avLst/>
                  <a:gdLst>
                    <a:gd name="T0" fmla="*/ 0 w 65"/>
                    <a:gd name="T1" fmla="*/ 0 h 746"/>
                    <a:gd name="T2" fmla="*/ 0 w 65"/>
                    <a:gd name="T3" fmla="*/ 0 h 746"/>
                    <a:gd name="T4" fmla="*/ 0 w 65"/>
                    <a:gd name="T5" fmla="*/ 0 h 746"/>
                    <a:gd name="T6" fmla="*/ 0 w 65"/>
                    <a:gd name="T7" fmla="*/ 0 h 746"/>
                    <a:gd name="T8" fmla="*/ 0 w 65"/>
                    <a:gd name="T9" fmla="*/ 0 h 746"/>
                    <a:gd name="T10" fmla="*/ 0 w 65"/>
                    <a:gd name="T11" fmla="*/ 0 h 746"/>
                    <a:gd name="T12" fmla="*/ 0 w 65"/>
                    <a:gd name="T13" fmla="*/ 0 h 746"/>
                    <a:gd name="T14" fmla="*/ 0 60000 65536"/>
                    <a:gd name="T15" fmla="*/ 0 60000 65536"/>
                    <a:gd name="T16" fmla="*/ 0 60000 65536"/>
                    <a:gd name="T17" fmla="*/ 0 60000 65536"/>
                    <a:gd name="T18" fmla="*/ 0 60000 65536"/>
                    <a:gd name="T19" fmla="*/ 0 60000 65536"/>
                    <a:gd name="T20" fmla="*/ 0 60000 65536"/>
                    <a:gd name="T21" fmla="*/ 0 w 65"/>
                    <a:gd name="T22" fmla="*/ 0 h 746"/>
                    <a:gd name="T23" fmla="*/ 65 w 65"/>
                    <a:gd name="T24" fmla="*/ 746 h 74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5" h="746">
                      <a:moveTo>
                        <a:pt x="65" y="746"/>
                      </a:moveTo>
                      <a:lnTo>
                        <a:pt x="46" y="740"/>
                      </a:lnTo>
                      <a:lnTo>
                        <a:pt x="39" y="736"/>
                      </a:lnTo>
                      <a:lnTo>
                        <a:pt x="19" y="719"/>
                      </a:lnTo>
                      <a:lnTo>
                        <a:pt x="5" y="694"/>
                      </a:lnTo>
                      <a:lnTo>
                        <a:pt x="0" y="670"/>
                      </a:lnTo>
                      <a:lnTo>
                        <a:pt x="0" y="0"/>
                      </a:lnTo>
                    </a:path>
                  </a:pathLst>
                </a:custGeom>
                <a:noFill/>
                <a:ln w="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87" name="Freeform 171"/>
                <p:cNvSpPr>
                  <a:spLocks noChangeAspect="1"/>
                </p:cNvSpPr>
                <p:nvPr/>
              </p:nvSpPr>
              <p:spPr bwMode="auto">
                <a:xfrm>
                  <a:off x="2539" y="1771"/>
                  <a:ext cx="227" cy="114"/>
                </a:xfrm>
                <a:custGeom>
                  <a:avLst/>
                  <a:gdLst>
                    <a:gd name="T0" fmla="*/ 0 w 679"/>
                    <a:gd name="T1" fmla="*/ 0 h 342"/>
                    <a:gd name="T2" fmla="*/ 0 w 679"/>
                    <a:gd name="T3" fmla="*/ 0 h 342"/>
                    <a:gd name="T4" fmla="*/ 0 w 679"/>
                    <a:gd name="T5" fmla="*/ 0 h 342"/>
                    <a:gd name="T6" fmla="*/ 0 w 679"/>
                    <a:gd name="T7" fmla="*/ 0 h 342"/>
                    <a:gd name="T8" fmla="*/ 0 w 679"/>
                    <a:gd name="T9" fmla="*/ 0 h 342"/>
                    <a:gd name="T10" fmla="*/ 0 w 679"/>
                    <a:gd name="T11" fmla="*/ 0 h 342"/>
                    <a:gd name="T12" fmla="*/ 0 w 679"/>
                    <a:gd name="T13" fmla="*/ 0 h 342"/>
                    <a:gd name="T14" fmla="*/ 0 60000 65536"/>
                    <a:gd name="T15" fmla="*/ 0 60000 65536"/>
                    <a:gd name="T16" fmla="*/ 0 60000 65536"/>
                    <a:gd name="T17" fmla="*/ 0 60000 65536"/>
                    <a:gd name="T18" fmla="*/ 0 60000 65536"/>
                    <a:gd name="T19" fmla="*/ 0 60000 65536"/>
                    <a:gd name="T20" fmla="*/ 0 60000 65536"/>
                    <a:gd name="T21" fmla="*/ 0 w 679"/>
                    <a:gd name="T22" fmla="*/ 0 h 342"/>
                    <a:gd name="T23" fmla="*/ 679 w 679"/>
                    <a:gd name="T24" fmla="*/ 342 h 34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79" h="342">
                      <a:moveTo>
                        <a:pt x="0" y="342"/>
                      </a:moveTo>
                      <a:lnTo>
                        <a:pt x="579" y="8"/>
                      </a:lnTo>
                      <a:lnTo>
                        <a:pt x="604" y="0"/>
                      </a:lnTo>
                      <a:lnTo>
                        <a:pt x="632" y="0"/>
                      </a:lnTo>
                      <a:lnTo>
                        <a:pt x="657" y="8"/>
                      </a:lnTo>
                      <a:lnTo>
                        <a:pt x="664" y="12"/>
                      </a:lnTo>
                      <a:lnTo>
                        <a:pt x="679" y="27"/>
                      </a:lnTo>
                    </a:path>
                  </a:pathLst>
                </a:custGeom>
                <a:noFill/>
                <a:ln w="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88" name="Line 172"/>
                <p:cNvSpPr>
                  <a:spLocks noChangeAspect="1" noChangeShapeType="1"/>
                </p:cNvSpPr>
                <p:nvPr/>
              </p:nvSpPr>
              <p:spPr bwMode="auto">
                <a:xfrm flipH="1" flipV="1">
                  <a:off x="3437" y="587"/>
                  <a:ext cx="76" cy="34"/>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89" name="Freeform 173"/>
                <p:cNvSpPr>
                  <a:spLocks noChangeAspect="1"/>
                </p:cNvSpPr>
                <p:nvPr/>
              </p:nvSpPr>
              <p:spPr bwMode="auto">
                <a:xfrm>
                  <a:off x="2724" y="174"/>
                  <a:ext cx="789" cy="447"/>
                </a:xfrm>
                <a:custGeom>
                  <a:avLst/>
                  <a:gdLst>
                    <a:gd name="T0" fmla="*/ 0 w 2366"/>
                    <a:gd name="T1" fmla="*/ 0 h 1340"/>
                    <a:gd name="T2" fmla="*/ 0 w 2366"/>
                    <a:gd name="T3" fmla="*/ 0 h 1340"/>
                    <a:gd name="T4" fmla="*/ 0 w 2366"/>
                    <a:gd name="T5" fmla="*/ 0 h 1340"/>
                    <a:gd name="T6" fmla="*/ 0 60000 65536"/>
                    <a:gd name="T7" fmla="*/ 0 60000 65536"/>
                    <a:gd name="T8" fmla="*/ 0 60000 65536"/>
                    <a:gd name="T9" fmla="*/ 0 w 2366"/>
                    <a:gd name="T10" fmla="*/ 0 h 1340"/>
                    <a:gd name="T11" fmla="*/ 2366 w 2366"/>
                    <a:gd name="T12" fmla="*/ 1340 h 1340"/>
                  </a:gdLst>
                  <a:ahLst/>
                  <a:cxnLst>
                    <a:cxn ang="T6">
                      <a:pos x="T0" y="T1"/>
                    </a:cxn>
                    <a:cxn ang="T7">
                      <a:pos x="T2" y="T3"/>
                    </a:cxn>
                    <a:cxn ang="T8">
                      <a:pos x="T4" y="T5"/>
                    </a:cxn>
                  </a:cxnLst>
                  <a:rect l="T9" t="T10" r="T11" b="T12"/>
                  <a:pathLst>
                    <a:path w="2366" h="1340">
                      <a:moveTo>
                        <a:pt x="0" y="0"/>
                      </a:moveTo>
                      <a:lnTo>
                        <a:pt x="225" y="103"/>
                      </a:lnTo>
                      <a:lnTo>
                        <a:pt x="2366" y="1340"/>
                      </a:lnTo>
                    </a:path>
                  </a:pathLst>
                </a:custGeom>
                <a:noFill/>
                <a:ln w="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90" name="Line 174"/>
                <p:cNvSpPr>
                  <a:spLocks noChangeAspect="1" noChangeShapeType="1"/>
                </p:cNvSpPr>
                <p:nvPr/>
              </p:nvSpPr>
              <p:spPr bwMode="auto">
                <a:xfrm flipH="1" flipV="1">
                  <a:off x="3355" y="567"/>
                  <a:ext cx="82" cy="20"/>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91" name="Line 175"/>
                <p:cNvSpPr>
                  <a:spLocks noChangeAspect="1" noChangeShapeType="1"/>
                </p:cNvSpPr>
                <p:nvPr/>
              </p:nvSpPr>
              <p:spPr bwMode="auto">
                <a:xfrm>
                  <a:off x="2641" y="154"/>
                  <a:ext cx="83" cy="20"/>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92" name="Line 176"/>
                <p:cNvSpPr>
                  <a:spLocks noChangeAspect="1" noChangeShapeType="1"/>
                </p:cNvSpPr>
                <p:nvPr/>
              </p:nvSpPr>
              <p:spPr bwMode="auto">
                <a:xfrm flipH="1" flipV="1">
                  <a:off x="3267" y="561"/>
                  <a:ext cx="88" cy="6"/>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93" name="Line 177"/>
                <p:cNvSpPr>
                  <a:spLocks noChangeAspect="1" noChangeShapeType="1"/>
                </p:cNvSpPr>
                <p:nvPr/>
              </p:nvSpPr>
              <p:spPr bwMode="auto">
                <a:xfrm>
                  <a:off x="2553" y="149"/>
                  <a:ext cx="88" cy="5"/>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94" name="Line 178"/>
                <p:cNvSpPr>
                  <a:spLocks noChangeAspect="1" noChangeShapeType="1"/>
                </p:cNvSpPr>
                <p:nvPr/>
              </p:nvSpPr>
              <p:spPr bwMode="auto">
                <a:xfrm flipH="1">
                  <a:off x="3173" y="561"/>
                  <a:ext cx="94" cy="9"/>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95" name="Line 179"/>
                <p:cNvSpPr>
                  <a:spLocks noChangeAspect="1" noChangeShapeType="1"/>
                </p:cNvSpPr>
                <p:nvPr/>
              </p:nvSpPr>
              <p:spPr bwMode="auto">
                <a:xfrm flipV="1">
                  <a:off x="2460" y="149"/>
                  <a:ext cx="93" cy="9"/>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96" name="Line 180"/>
                <p:cNvSpPr>
                  <a:spLocks noChangeAspect="1" noChangeShapeType="1"/>
                </p:cNvSpPr>
                <p:nvPr/>
              </p:nvSpPr>
              <p:spPr bwMode="auto">
                <a:xfrm flipH="1">
                  <a:off x="3076" y="570"/>
                  <a:ext cx="97" cy="24"/>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97" name="Line 181"/>
                <p:cNvSpPr>
                  <a:spLocks noChangeAspect="1" noChangeShapeType="1"/>
                </p:cNvSpPr>
                <p:nvPr/>
              </p:nvSpPr>
              <p:spPr bwMode="auto">
                <a:xfrm flipV="1">
                  <a:off x="2363" y="158"/>
                  <a:ext cx="97" cy="24"/>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98" name="Line 182"/>
                <p:cNvSpPr>
                  <a:spLocks noChangeAspect="1" noChangeShapeType="1"/>
                </p:cNvSpPr>
                <p:nvPr/>
              </p:nvSpPr>
              <p:spPr bwMode="auto">
                <a:xfrm flipH="1">
                  <a:off x="2977" y="594"/>
                  <a:ext cx="99" cy="38"/>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99" name="Line 183"/>
                <p:cNvSpPr>
                  <a:spLocks noChangeAspect="1" noChangeShapeType="1"/>
                </p:cNvSpPr>
                <p:nvPr/>
              </p:nvSpPr>
              <p:spPr bwMode="auto">
                <a:xfrm flipV="1">
                  <a:off x="2264" y="182"/>
                  <a:ext cx="99" cy="38"/>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00" name="Freeform 184"/>
                <p:cNvSpPr>
                  <a:spLocks noChangeAspect="1"/>
                </p:cNvSpPr>
                <p:nvPr/>
              </p:nvSpPr>
              <p:spPr bwMode="auto">
                <a:xfrm>
                  <a:off x="2163" y="220"/>
                  <a:ext cx="814" cy="464"/>
                </a:xfrm>
                <a:custGeom>
                  <a:avLst/>
                  <a:gdLst>
                    <a:gd name="T0" fmla="*/ 0 w 2442"/>
                    <a:gd name="T1" fmla="*/ 0 h 1392"/>
                    <a:gd name="T2" fmla="*/ 0 w 2442"/>
                    <a:gd name="T3" fmla="*/ 0 h 1392"/>
                    <a:gd name="T4" fmla="*/ 0 w 2442"/>
                    <a:gd name="T5" fmla="*/ 0 h 1392"/>
                    <a:gd name="T6" fmla="*/ 0 w 2442"/>
                    <a:gd name="T7" fmla="*/ 0 h 1392"/>
                    <a:gd name="T8" fmla="*/ 0 60000 65536"/>
                    <a:gd name="T9" fmla="*/ 0 60000 65536"/>
                    <a:gd name="T10" fmla="*/ 0 60000 65536"/>
                    <a:gd name="T11" fmla="*/ 0 60000 65536"/>
                    <a:gd name="T12" fmla="*/ 0 w 2442"/>
                    <a:gd name="T13" fmla="*/ 0 h 1392"/>
                    <a:gd name="T14" fmla="*/ 2442 w 2442"/>
                    <a:gd name="T15" fmla="*/ 1392 h 1392"/>
                  </a:gdLst>
                  <a:ahLst/>
                  <a:cxnLst>
                    <a:cxn ang="T8">
                      <a:pos x="T0" y="T1"/>
                    </a:cxn>
                    <a:cxn ang="T9">
                      <a:pos x="T2" y="T3"/>
                    </a:cxn>
                    <a:cxn ang="T10">
                      <a:pos x="T4" y="T5"/>
                    </a:cxn>
                    <a:cxn ang="T11">
                      <a:pos x="T6" y="T7"/>
                    </a:cxn>
                  </a:cxnLst>
                  <a:rect l="T12" t="T13" r="T14" b="T15"/>
                  <a:pathLst>
                    <a:path w="2442" h="1392">
                      <a:moveTo>
                        <a:pt x="2442" y="1237"/>
                      </a:moveTo>
                      <a:lnTo>
                        <a:pt x="2141" y="1392"/>
                      </a:lnTo>
                      <a:lnTo>
                        <a:pt x="0" y="155"/>
                      </a:lnTo>
                      <a:lnTo>
                        <a:pt x="302" y="0"/>
                      </a:lnTo>
                    </a:path>
                  </a:pathLst>
                </a:custGeom>
                <a:noFill/>
                <a:ln w="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01" name="Line 185"/>
                <p:cNvSpPr>
                  <a:spLocks noChangeAspect="1" noChangeShapeType="1"/>
                </p:cNvSpPr>
                <p:nvPr/>
              </p:nvSpPr>
              <p:spPr bwMode="auto">
                <a:xfrm>
                  <a:off x="1977" y="2243"/>
                  <a:ext cx="5" cy="114"/>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02" name="Freeform 186"/>
                <p:cNvSpPr>
                  <a:spLocks noChangeAspect="1"/>
                </p:cNvSpPr>
                <p:nvPr/>
              </p:nvSpPr>
              <p:spPr bwMode="auto">
                <a:xfrm>
                  <a:off x="1263" y="1831"/>
                  <a:ext cx="714" cy="412"/>
                </a:xfrm>
                <a:custGeom>
                  <a:avLst/>
                  <a:gdLst>
                    <a:gd name="T0" fmla="*/ 0 w 2140"/>
                    <a:gd name="T1" fmla="*/ 0 h 1237"/>
                    <a:gd name="T2" fmla="*/ 0 w 2140"/>
                    <a:gd name="T3" fmla="*/ 0 h 1237"/>
                    <a:gd name="T4" fmla="*/ 0 w 2140"/>
                    <a:gd name="T5" fmla="*/ 0 h 1237"/>
                    <a:gd name="T6" fmla="*/ 0 60000 65536"/>
                    <a:gd name="T7" fmla="*/ 0 60000 65536"/>
                    <a:gd name="T8" fmla="*/ 0 60000 65536"/>
                    <a:gd name="T9" fmla="*/ 0 w 2140"/>
                    <a:gd name="T10" fmla="*/ 0 h 1237"/>
                    <a:gd name="T11" fmla="*/ 2140 w 2140"/>
                    <a:gd name="T12" fmla="*/ 1237 h 1237"/>
                  </a:gdLst>
                  <a:ahLst/>
                  <a:cxnLst>
                    <a:cxn ang="T6">
                      <a:pos x="T0" y="T1"/>
                    </a:cxn>
                    <a:cxn ang="T7">
                      <a:pos x="T2" y="T3"/>
                    </a:cxn>
                    <a:cxn ang="T8">
                      <a:pos x="T4" y="T5"/>
                    </a:cxn>
                  </a:cxnLst>
                  <a:rect l="T9" t="T10" r="T11" b="T12"/>
                  <a:pathLst>
                    <a:path w="2140" h="1237">
                      <a:moveTo>
                        <a:pt x="16" y="339"/>
                      </a:moveTo>
                      <a:lnTo>
                        <a:pt x="0" y="0"/>
                      </a:lnTo>
                      <a:lnTo>
                        <a:pt x="2140" y="1237"/>
                      </a:lnTo>
                    </a:path>
                  </a:pathLst>
                </a:custGeom>
                <a:noFill/>
                <a:ln w="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03" name="Line 187"/>
                <p:cNvSpPr>
                  <a:spLocks noChangeAspect="1" noChangeShapeType="1"/>
                </p:cNvSpPr>
                <p:nvPr/>
              </p:nvSpPr>
              <p:spPr bwMode="auto">
                <a:xfrm>
                  <a:off x="1982" y="2357"/>
                  <a:ext cx="17" cy="105"/>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04" name="Line 188"/>
                <p:cNvSpPr>
                  <a:spLocks noChangeAspect="1" noChangeShapeType="1"/>
                </p:cNvSpPr>
                <p:nvPr/>
              </p:nvSpPr>
              <p:spPr bwMode="auto">
                <a:xfrm flipH="1" flipV="1">
                  <a:off x="1269" y="1944"/>
                  <a:ext cx="16" cy="105"/>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05" name="Line 189"/>
                <p:cNvSpPr>
                  <a:spLocks noChangeAspect="1" noChangeShapeType="1"/>
                </p:cNvSpPr>
                <p:nvPr/>
              </p:nvSpPr>
              <p:spPr bwMode="auto">
                <a:xfrm>
                  <a:off x="1999" y="2462"/>
                  <a:ext cx="28" cy="95"/>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06" name="Line 190"/>
                <p:cNvSpPr>
                  <a:spLocks noChangeAspect="1" noChangeShapeType="1"/>
                </p:cNvSpPr>
                <p:nvPr/>
              </p:nvSpPr>
              <p:spPr bwMode="auto">
                <a:xfrm flipH="1" flipV="1">
                  <a:off x="1285" y="2049"/>
                  <a:ext cx="28" cy="96"/>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07" name="Line 191"/>
                <p:cNvSpPr>
                  <a:spLocks noChangeAspect="1" noChangeShapeType="1"/>
                </p:cNvSpPr>
                <p:nvPr/>
              </p:nvSpPr>
              <p:spPr bwMode="auto">
                <a:xfrm>
                  <a:off x="2027" y="2557"/>
                  <a:ext cx="39" cy="86"/>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08" name="Line 192"/>
                <p:cNvSpPr>
                  <a:spLocks noChangeAspect="1" noChangeShapeType="1"/>
                </p:cNvSpPr>
                <p:nvPr/>
              </p:nvSpPr>
              <p:spPr bwMode="auto">
                <a:xfrm flipH="1" flipV="1">
                  <a:off x="1313" y="2145"/>
                  <a:ext cx="39" cy="86"/>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09" name="Line 193"/>
                <p:cNvSpPr>
                  <a:spLocks noChangeAspect="1" noChangeShapeType="1"/>
                </p:cNvSpPr>
                <p:nvPr/>
              </p:nvSpPr>
              <p:spPr bwMode="auto">
                <a:xfrm>
                  <a:off x="2066" y="2643"/>
                  <a:ext cx="48" cy="74"/>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0" name="Line 194"/>
                <p:cNvSpPr>
                  <a:spLocks noChangeAspect="1" noChangeShapeType="1"/>
                </p:cNvSpPr>
                <p:nvPr/>
              </p:nvSpPr>
              <p:spPr bwMode="auto">
                <a:xfrm flipH="1" flipV="1">
                  <a:off x="1352" y="2231"/>
                  <a:ext cx="49" cy="73"/>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1" name="Line 195"/>
                <p:cNvSpPr>
                  <a:spLocks noChangeAspect="1" noChangeShapeType="1"/>
                </p:cNvSpPr>
                <p:nvPr/>
              </p:nvSpPr>
              <p:spPr bwMode="auto">
                <a:xfrm>
                  <a:off x="2114" y="2717"/>
                  <a:ext cx="59" cy="6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2" name="Line 196"/>
                <p:cNvSpPr>
                  <a:spLocks noChangeAspect="1" noChangeShapeType="1"/>
                </p:cNvSpPr>
                <p:nvPr/>
              </p:nvSpPr>
              <p:spPr bwMode="auto">
                <a:xfrm flipH="1" flipV="1">
                  <a:off x="1401" y="2304"/>
                  <a:ext cx="58" cy="62"/>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3" name="Freeform 197"/>
                <p:cNvSpPr>
                  <a:spLocks noChangeAspect="1"/>
                </p:cNvSpPr>
                <p:nvPr/>
              </p:nvSpPr>
              <p:spPr bwMode="auto">
                <a:xfrm>
                  <a:off x="1459" y="2366"/>
                  <a:ext cx="781" cy="460"/>
                </a:xfrm>
                <a:custGeom>
                  <a:avLst/>
                  <a:gdLst>
                    <a:gd name="T0" fmla="*/ 0 w 2342"/>
                    <a:gd name="T1" fmla="*/ 0 h 1382"/>
                    <a:gd name="T2" fmla="*/ 0 w 2342"/>
                    <a:gd name="T3" fmla="*/ 0 h 1382"/>
                    <a:gd name="T4" fmla="*/ 0 w 2342"/>
                    <a:gd name="T5" fmla="*/ 0 h 1382"/>
                    <a:gd name="T6" fmla="*/ 0 w 2342"/>
                    <a:gd name="T7" fmla="*/ 0 h 1382"/>
                    <a:gd name="T8" fmla="*/ 0 60000 65536"/>
                    <a:gd name="T9" fmla="*/ 0 60000 65536"/>
                    <a:gd name="T10" fmla="*/ 0 60000 65536"/>
                    <a:gd name="T11" fmla="*/ 0 60000 65536"/>
                    <a:gd name="T12" fmla="*/ 0 w 2342"/>
                    <a:gd name="T13" fmla="*/ 0 h 1382"/>
                    <a:gd name="T14" fmla="*/ 2342 w 2342"/>
                    <a:gd name="T15" fmla="*/ 1382 h 1382"/>
                  </a:gdLst>
                  <a:ahLst/>
                  <a:cxnLst>
                    <a:cxn ang="T8">
                      <a:pos x="T0" y="T1"/>
                    </a:cxn>
                    <a:cxn ang="T9">
                      <a:pos x="T2" y="T3"/>
                    </a:cxn>
                    <a:cxn ang="T10">
                      <a:pos x="T4" y="T5"/>
                    </a:cxn>
                    <a:cxn ang="T11">
                      <a:pos x="T6" y="T7"/>
                    </a:cxn>
                  </a:cxnLst>
                  <a:rect l="T12" t="T13" r="T14" b="T15"/>
                  <a:pathLst>
                    <a:path w="2342" h="1382">
                      <a:moveTo>
                        <a:pt x="2141" y="1238"/>
                      </a:moveTo>
                      <a:lnTo>
                        <a:pt x="2342" y="1382"/>
                      </a:lnTo>
                      <a:lnTo>
                        <a:pt x="201" y="145"/>
                      </a:lnTo>
                      <a:lnTo>
                        <a:pt x="0" y="0"/>
                      </a:lnTo>
                    </a:path>
                  </a:pathLst>
                </a:custGeom>
                <a:noFill/>
                <a:ln w="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14" name="Line 198"/>
                <p:cNvSpPr>
                  <a:spLocks noChangeAspect="1" noChangeShapeType="1"/>
                </p:cNvSpPr>
                <p:nvPr/>
              </p:nvSpPr>
              <p:spPr bwMode="auto">
                <a:xfrm flipV="1">
                  <a:off x="1977" y="1902"/>
                  <a:ext cx="591" cy="34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5" name="Freeform 199"/>
                <p:cNvSpPr>
                  <a:spLocks noChangeAspect="1"/>
                </p:cNvSpPr>
                <p:nvPr/>
              </p:nvSpPr>
              <p:spPr bwMode="auto">
                <a:xfrm>
                  <a:off x="2877" y="684"/>
                  <a:ext cx="174" cy="683"/>
                </a:xfrm>
                <a:custGeom>
                  <a:avLst/>
                  <a:gdLst>
                    <a:gd name="T0" fmla="*/ 0 w 523"/>
                    <a:gd name="T1" fmla="*/ 0 h 2049"/>
                    <a:gd name="T2" fmla="*/ 0 w 523"/>
                    <a:gd name="T3" fmla="*/ 0 h 2049"/>
                    <a:gd name="T4" fmla="*/ 0 w 523"/>
                    <a:gd name="T5" fmla="*/ 0 h 2049"/>
                    <a:gd name="T6" fmla="*/ 0 w 523"/>
                    <a:gd name="T7" fmla="*/ 0 h 2049"/>
                    <a:gd name="T8" fmla="*/ 0 w 523"/>
                    <a:gd name="T9" fmla="*/ 0 h 2049"/>
                    <a:gd name="T10" fmla="*/ 0 w 523"/>
                    <a:gd name="T11" fmla="*/ 0 h 2049"/>
                    <a:gd name="T12" fmla="*/ 0 w 523"/>
                    <a:gd name="T13" fmla="*/ 0 h 2049"/>
                    <a:gd name="T14" fmla="*/ 0 w 523"/>
                    <a:gd name="T15" fmla="*/ 0 h 2049"/>
                    <a:gd name="T16" fmla="*/ 0 60000 65536"/>
                    <a:gd name="T17" fmla="*/ 0 60000 65536"/>
                    <a:gd name="T18" fmla="*/ 0 60000 65536"/>
                    <a:gd name="T19" fmla="*/ 0 60000 65536"/>
                    <a:gd name="T20" fmla="*/ 0 60000 65536"/>
                    <a:gd name="T21" fmla="*/ 0 60000 65536"/>
                    <a:gd name="T22" fmla="*/ 0 60000 65536"/>
                    <a:gd name="T23" fmla="*/ 0 60000 65536"/>
                    <a:gd name="T24" fmla="*/ 0 w 523"/>
                    <a:gd name="T25" fmla="*/ 0 h 2049"/>
                    <a:gd name="T26" fmla="*/ 523 w 523"/>
                    <a:gd name="T27" fmla="*/ 2049 h 204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23" h="2049">
                      <a:moveTo>
                        <a:pt x="523" y="1937"/>
                      </a:moveTo>
                      <a:lnTo>
                        <a:pt x="492" y="1930"/>
                      </a:lnTo>
                      <a:lnTo>
                        <a:pt x="401" y="1924"/>
                      </a:lnTo>
                      <a:lnTo>
                        <a:pt x="304" y="1934"/>
                      </a:lnTo>
                      <a:lnTo>
                        <a:pt x="205" y="1958"/>
                      </a:lnTo>
                      <a:lnTo>
                        <a:pt x="103" y="1996"/>
                      </a:lnTo>
                      <a:lnTo>
                        <a:pt x="0" y="2049"/>
                      </a:lnTo>
                      <a:lnTo>
                        <a:pt x="0" y="0"/>
                      </a:lnTo>
                    </a:path>
                  </a:pathLst>
                </a:custGeom>
                <a:noFill/>
                <a:ln w="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16" name="Line 200"/>
                <p:cNvSpPr>
                  <a:spLocks noChangeAspect="1" noChangeShapeType="1"/>
                </p:cNvSpPr>
                <p:nvPr/>
              </p:nvSpPr>
              <p:spPr bwMode="auto">
                <a:xfrm flipV="1">
                  <a:off x="2539" y="1823"/>
                  <a:ext cx="109" cy="62"/>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7" name="Line 201"/>
                <p:cNvSpPr>
                  <a:spLocks noChangeAspect="1" noChangeShapeType="1"/>
                </p:cNvSpPr>
                <p:nvPr/>
              </p:nvSpPr>
              <p:spPr bwMode="auto">
                <a:xfrm flipV="1">
                  <a:off x="2848" y="1350"/>
                  <a:ext cx="1" cy="125"/>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8" name="Line 202"/>
                <p:cNvSpPr>
                  <a:spLocks noChangeAspect="1" noChangeShapeType="1"/>
                </p:cNvSpPr>
                <p:nvPr/>
              </p:nvSpPr>
              <p:spPr bwMode="auto">
                <a:xfrm flipV="1">
                  <a:off x="2709" y="1419"/>
                  <a:ext cx="11" cy="13"/>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9" name="Line 203"/>
                <p:cNvSpPr>
                  <a:spLocks noChangeAspect="1" noChangeShapeType="1"/>
                </p:cNvSpPr>
                <p:nvPr/>
              </p:nvSpPr>
              <p:spPr bwMode="auto">
                <a:xfrm flipV="1">
                  <a:off x="2534" y="1724"/>
                  <a:ext cx="6" cy="16"/>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 name="Line 204"/>
                <p:cNvSpPr>
                  <a:spLocks noChangeAspect="1" noChangeShapeType="1"/>
                </p:cNvSpPr>
                <p:nvPr/>
              </p:nvSpPr>
              <p:spPr bwMode="auto">
                <a:xfrm flipV="1">
                  <a:off x="2705" y="1432"/>
                  <a:ext cx="4" cy="20"/>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1" name="Line 205"/>
                <p:cNvSpPr>
                  <a:spLocks noChangeAspect="1" noChangeShapeType="1"/>
                </p:cNvSpPr>
                <p:nvPr/>
              </p:nvSpPr>
              <p:spPr bwMode="auto">
                <a:xfrm flipV="1">
                  <a:off x="2540" y="1710"/>
                  <a:ext cx="16" cy="14"/>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2" name="Line 206"/>
                <p:cNvSpPr>
                  <a:spLocks noChangeAspect="1" noChangeShapeType="1"/>
                </p:cNvSpPr>
                <p:nvPr/>
              </p:nvSpPr>
              <p:spPr bwMode="auto">
                <a:xfrm flipV="1">
                  <a:off x="2556" y="1691"/>
                  <a:ext cx="33" cy="19"/>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3" name="Line 207"/>
                <p:cNvSpPr>
                  <a:spLocks noChangeAspect="1" noChangeShapeType="1"/>
                </p:cNvSpPr>
                <p:nvPr/>
              </p:nvSpPr>
              <p:spPr bwMode="auto">
                <a:xfrm flipV="1">
                  <a:off x="2705" y="1452"/>
                  <a:ext cx="1" cy="39"/>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4" name="Line 208"/>
                <p:cNvSpPr>
                  <a:spLocks noChangeAspect="1" noChangeShapeType="1"/>
                </p:cNvSpPr>
                <p:nvPr/>
              </p:nvSpPr>
              <p:spPr bwMode="auto">
                <a:xfrm flipV="1">
                  <a:off x="2703" y="1491"/>
                  <a:ext cx="2" cy="6"/>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5" name="Line 209"/>
                <p:cNvSpPr>
                  <a:spLocks noChangeAspect="1" noChangeShapeType="1"/>
                </p:cNvSpPr>
                <p:nvPr/>
              </p:nvSpPr>
              <p:spPr bwMode="auto">
                <a:xfrm flipV="1">
                  <a:off x="2589" y="1686"/>
                  <a:ext cx="5" cy="5"/>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6" name="Line 210"/>
                <p:cNvSpPr>
                  <a:spLocks noChangeAspect="1" noChangeShapeType="1"/>
                </p:cNvSpPr>
                <p:nvPr/>
              </p:nvSpPr>
              <p:spPr bwMode="auto">
                <a:xfrm flipH="1" flipV="1">
                  <a:off x="2744" y="1486"/>
                  <a:ext cx="10"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7" name="Line 211"/>
                <p:cNvSpPr>
                  <a:spLocks noChangeAspect="1" noChangeShapeType="1"/>
                </p:cNvSpPr>
                <p:nvPr/>
              </p:nvSpPr>
              <p:spPr bwMode="auto">
                <a:xfrm flipH="1">
                  <a:off x="2733" y="1486"/>
                  <a:ext cx="11"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8" name="Line 212"/>
                <p:cNvSpPr>
                  <a:spLocks noChangeAspect="1" noChangeShapeType="1"/>
                </p:cNvSpPr>
                <p:nvPr/>
              </p:nvSpPr>
              <p:spPr bwMode="auto">
                <a:xfrm flipH="1">
                  <a:off x="2722" y="1486"/>
                  <a:ext cx="11" cy="4"/>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9" name="Line 213"/>
                <p:cNvSpPr>
                  <a:spLocks noChangeAspect="1" noChangeShapeType="1"/>
                </p:cNvSpPr>
                <p:nvPr/>
              </p:nvSpPr>
              <p:spPr bwMode="auto">
                <a:xfrm flipH="1">
                  <a:off x="2710" y="1490"/>
                  <a:ext cx="12" cy="4"/>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30" name="Freeform 214"/>
                <p:cNvSpPr>
                  <a:spLocks noChangeAspect="1"/>
                </p:cNvSpPr>
                <p:nvPr/>
              </p:nvSpPr>
              <p:spPr bwMode="auto">
                <a:xfrm>
                  <a:off x="2698" y="1494"/>
                  <a:ext cx="12" cy="6"/>
                </a:xfrm>
                <a:custGeom>
                  <a:avLst/>
                  <a:gdLst>
                    <a:gd name="T0" fmla="*/ 0 w 36"/>
                    <a:gd name="T1" fmla="*/ 0 h 19"/>
                    <a:gd name="T2" fmla="*/ 0 w 36"/>
                    <a:gd name="T3" fmla="*/ 0 h 19"/>
                    <a:gd name="T4" fmla="*/ 0 w 36"/>
                    <a:gd name="T5" fmla="*/ 0 h 19"/>
                    <a:gd name="T6" fmla="*/ 0 60000 65536"/>
                    <a:gd name="T7" fmla="*/ 0 60000 65536"/>
                    <a:gd name="T8" fmla="*/ 0 60000 65536"/>
                    <a:gd name="T9" fmla="*/ 0 w 36"/>
                    <a:gd name="T10" fmla="*/ 0 h 19"/>
                    <a:gd name="T11" fmla="*/ 36 w 36"/>
                    <a:gd name="T12" fmla="*/ 19 h 19"/>
                  </a:gdLst>
                  <a:ahLst/>
                  <a:cxnLst>
                    <a:cxn ang="T6">
                      <a:pos x="T0" y="T1"/>
                    </a:cxn>
                    <a:cxn ang="T7">
                      <a:pos x="T2" y="T3"/>
                    </a:cxn>
                    <a:cxn ang="T8">
                      <a:pos x="T4" y="T5"/>
                    </a:cxn>
                  </a:cxnLst>
                  <a:rect l="T9" t="T10" r="T11" b="T12"/>
                  <a:pathLst>
                    <a:path w="36" h="19">
                      <a:moveTo>
                        <a:pt x="36" y="0"/>
                      </a:moveTo>
                      <a:lnTo>
                        <a:pt x="0" y="19"/>
                      </a:lnTo>
                      <a:lnTo>
                        <a:pt x="15" y="11"/>
                      </a:lnTo>
                    </a:path>
                  </a:pathLst>
                </a:custGeom>
                <a:noFill/>
                <a:ln w="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31" name="Line 215"/>
                <p:cNvSpPr>
                  <a:spLocks noChangeAspect="1" noChangeShapeType="1"/>
                </p:cNvSpPr>
                <p:nvPr/>
              </p:nvSpPr>
              <p:spPr bwMode="auto">
                <a:xfrm>
                  <a:off x="2594" y="1681"/>
                  <a:ext cx="1" cy="13"/>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32" name="Line 216"/>
                <p:cNvSpPr>
                  <a:spLocks noChangeAspect="1" noChangeShapeType="1"/>
                </p:cNvSpPr>
                <p:nvPr/>
              </p:nvSpPr>
              <p:spPr bwMode="auto">
                <a:xfrm flipV="1">
                  <a:off x="2594" y="1681"/>
                  <a:ext cx="1" cy="5"/>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33" name="Line 217"/>
                <p:cNvSpPr>
                  <a:spLocks noChangeAspect="1" noChangeShapeType="1"/>
                </p:cNvSpPr>
                <p:nvPr/>
              </p:nvSpPr>
              <p:spPr bwMode="auto">
                <a:xfrm>
                  <a:off x="2595" y="1694"/>
                  <a:ext cx="2" cy="12"/>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34" name="Line 218"/>
                <p:cNvSpPr>
                  <a:spLocks noChangeAspect="1" noChangeShapeType="1"/>
                </p:cNvSpPr>
                <p:nvPr/>
              </p:nvSpPr>
              <p:spPr bwMode="auto">
                <a:xfrm>
                  <a:off x="2597" y="1706"/>
                  <a:ext cx="3" cy="12"/>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35" name="Line 219"/>
                <p:cNvSpPr>
                  <a:spLocks noChangeAspect="1" noChangeShapeType="1"/>
                </p:cNvSpPr>
                <p:nvPr/>
              </p:nvSpPr>
              <p:spPr bwMode="auto">
                <a:xfrm>
                  <a:off x="2600" y="1718"/>
                  <a:ext cx="4" cy="10"/>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36" name="Line 220"/>
                <p:cNvSpPr>
                  <a:spLocks noChangeAspect="1" noChangeShapeType="1"/>
                </p:cNvSpPr>
                <p:nvPr/>
              </p:nvSpPr>
              <p:spPr bwMode="auto">
                <a:xfrm>
                  <a:off x="2604" y="1728"/>
                  <a:ext cx="6" cy="8"/>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37" name="Line 221"/>
                <p:cNvSpPr>
                  <a:spLocks noChangeAspect="1" noChangeShapeType="1"/>
                </p:cNvSpPr>
                <p:nvPr/>
              </p:nvSpPr>
              <p:spPr bwMode="auto">
                <a:xfrm flipH="1" flipV="1">
                  <a:off x="2756" y="1487"/>
                  <a:ext cx="9" cy="4"/>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38" name="Line 222"/>
                <p:cNvSpPr>
                  <a:spLocks noChangeAspect="1" noChangeShapeType="1"/>
                </p:cNvSpPr>
                <p:nvPr/>
              </p:nvSpPr>
              <p:spPr bwMode="auto">
                <a:xfrm flipH="1" flipV="1">
                  <a:off x="2753" y="1486"/>
                  <a:ext cx="3"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39" name="Line 223"/>
                <p:cNvSpPr>
                  <a:spLocks noChangeAspect="1" noChangeShapeType="1"/>
                </p:cNvSpPr>
                <p:nvPr/>
              </p:nvSpPr>
              <p:spPr bwMode="auto">
                <a:xfrm>
                  <a:off x="2609" y="1735"/>
                  <a:ext cx="3" cy="3"/>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40" name="Line 224"/>
                <p:cNvSpPr>
                  <a:spLocks noChangeAspect="1" noChangeShapeType="1"/>
                </p:cNvSpPr>
                <p:nvPr/>
              </p:nvSpPr>
              <p:spPr bwMode="auto">
                <a:xfrm>
                  <a:off x="2612" y="1738"/>
                  <a:ext cx="8" cy="5"/>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41" name="Line 225"/>
                <p:cNvSpPr>
                  <a:spLocks noChangeAspect="1" noChangeShapeType="1"/>
                </p:cNvSpPr>
                <p:nvPr/>
              </p:nvSpPr>
              <p:spPr bwMode="auto">
                <a:xfrm flipH="1" flipV="1">
                  <a:off x="2770" y="1495"/>
                  <a:ext cx="7" cy="7"/>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42" name="Line 226"/>
                <p:cNvSpPr>
                  <a:spLocks noChangeAspect="1" noChangeShapeType="1"/>
                </p:cNvSpPr>
                <p:nvPr/>
              </p:nvSpPr>
              <p:spPr bwMode="auto">
                <a:xfrm flipH="1" flipV="1">
                  <a:off x="2764" y="1490"/>
                  <a:ext cx="6" cy="5"/>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43" name="Line 227"/>
                <p:cNvSpPr>
                  <a:spLocks noChangeAspect="1" noChangeShapeType="1"/>
                </p:cNvSpPr>
                <p:nvPr/>
              </p:nvSpPr>
              <p:spPr bwMode="auto">
                <a:xfrm>
                  <a:off x="2618" y="1742"/>
                  <a:ext cx="8" cy="3"/>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44" name="Line 228"/>
                <p:cNvSpPr>
                  <a:spLocks noChangeAspect="1" noChangeShapeType="1"/>
                </p:cNvSpPr>
                <p:nvPr/>
              </p:nvSpPr>
              <p:spPr bwMode="auto">
                <a:xfrm>
                  <a:off x="2626" y="1745"/>
                  <a:ext cx="9" cy="3"/>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45" name="Line 229"/>
                <p:cNvSpPr>
                  <a:spLocks noChangeAspect="1" noChangeShapeType="1"/>
                </p:cNvSpPr>
                <p:nvPr/>
              </p:nvSpPr>
              <p:spPr bwMode="auto">
                <a:xfrm flipH="1" flipV="1">
                  <a:off x="2787" y="1538"/>
                  <a:ext cx="1" cy="13"/>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46" name="Line 230"/>
                <p:cNvSpPr>
                  <a:spLocks noChangeAspect="1" noChangeShapeType="1"/>
                </p:cNvSpPr>
                <p:nvPr/>
              </p:nvSpPr>
              <p:spPr bwMode="auto">
                <a:xfrm flipH="1" flipV="1">
                  <a:off x="2785" y="1526"/>
                  <a:ext cx="2" cy="12"/>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47" name="Line 231"/>
                <p:cNvSpPr>
                  <a:spLocks noChangeAspect="1" noChangeShapeType="1"/>
                </p:cNvSpPr>
                <p:nvPr/>
              </p:nvSpPr>
              <p:spPr bwMode="auto">
                <a:xfrm flipH="1" flipV="1">
                  <a:off x="2782" y="1515"/>
                  <a:ext cx="3" cy="1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48" name="Line 232"/>
                <p:cNvSpPr>
                  <a:spLocks noChangeAspect="1" noChangeShapeType="1"/>
                </p:cNvSpPr>
                <p:nvPr/>
              </p:nvSpPr>
              <p:spPr bwMode="auto">
                <a:xfrm flipH="1" flipV="1">
                  <a:off x="2777" y="1505"/>
                  <a:ext cx="5" cy="10"/>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49" name="Line 233"/>
                <p:cNvSpPr>
                  <a:spLocks noChangeAspect="1" noChangeShapeType="1"/>
                </p:cNvSpPr>
                <p:nvPr/>
              </p:nvSpPr>
              <p:spPr bwMode="auto">
                <a:xfrm flipH="1" flipV="1">
                  <a:off x="2772" y="1498"/>
                  <a:ext cx="5" cy="7"/>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50" name="Line 234"/>
                <p:cNvSpPr>
                  <a:spLocks noChangeAspect="1" noChangeShapeType="1"/>
                </p:cNvSpPr>
                <p:nvPr/>
              </p:nvSpPr>
              <p:spPr bwMode="auto">
                <a:xfrm>
                  <a:off x="2629" y="1746"/>
                  <a:ext cx="9"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51" name="Line 235"/>
                <p:cNvSpPr>
                  <a:spLocks noChangeAspect="1" noChangeShapeType="1"/>
                </p:cNvSpPr>
                <p:nvPr/>
              </p:nvSpPr>
              <p:spPr bwMode="auto">
                <a:xfrm flipV="1">
                  <a:off x="2638" y="1746"/>
                  <a:ext cx="11"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52" name="Line 236"/>
                <p:cNvSpPr>
                  <a:spLocks noChangeAspect="1" noChangeShapeType="1"/>
                </p:cNvSpPr>
                <p:nvPr/>
              </p:nvSpPr>
              <p:spPr bwMode="auto">
                <a:xfrm flipV="1">
                  <a:off x="2649" y="1743"/>
                  <a:ext cx="11" cy="3"/>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53" name="Line 237"/>
                <p:cNvSpPr>
                  <a:spLocks noChangeAspect="1" noChangeShapeType="1"/>
                </p:cNvSpPr>
                <p:nvPr/>
              </p:nvSpPr>
              <p:spPr bwMode="auto">
                <a:xfrm flipV="1">
                  <a:off x="2660" y="1739"/>
                  <a:ext cx="11" cy="4"/>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54" name="Line 238"/>
                <p:cNvSpPr>
                  <a:spLocks noChangeAspect="1" noChangeShapeType="1"/>
                </p:cNvSpPr>
                <p:nvPr/>
              </p:nvSpPr>
              <p:spPr bwMode="auto">
                <a:xfrm flipV="1">
                  <a:off x="2671" y="1733"/>
                  <a:ext cx="12" cy="6"/>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55" name="Line 239"/>
                <p:cNvSpPr>
                  <a:spLocks noChangeAspect="1" noChangeShapeType="1"/>
                </p:cNvSpPr>
                <p:nvPr/>
              </p:nvSpPr>
              <p:spPr bwMode="auto">
                <a:xfrm flipV="1">
                  <a:off x="2681" y="1727"/>
                  <a:ext cx="10" cy="7"/>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56" name="Line 240"/>
                <p:cNvSpPr>
                  <a:spLocks noChangeAspect="1" noChangeShapeType="1"/>
                </p:cNvSpPr>
                <p:nvPr/>
              </p:nvSpPr>
              <p:spPr bwMode="auto">
                <a:xfrm flipV="1">
                  <a:off x="2691" y="1718"/>
                  <a:ext cx="12" cy="9"/>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57" name="Line 241"/>
                <p:cNvSpPr>
                  <a:spLocks noChangeAspect="1" noChangeShapeType="1"/>
                </p:cNvSpPr>
                <p:nvPr/>
              </p:nvSpPr>
              <p:spPr bwMode="auto">
                <a:xfrm flipV="1">
                  <a:off x="2703" y="1707"/>
                  <a:ext cx="11" cy="1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58" name="Line 242"/>
                <p:cNvSpPr>
                  <a:spLocks noChangeAspect="1" noChangeShapeType="1"/>
                </p:cNvSpPr>
                <p:nvPr/>
              </p:nvSpPr>
              <p:spPr bwMode="auto">
                <a:xfrm flipV="1">
                  <a:off x="2714" y="1696"/>
                  <a:ext cx="12" cy="1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59" name="Line 243"/>
                <p:cNvSpPr>
                  <a:spLocks noChangeAspect="1" noChangeShapeType="1"/>
                </p:cNvSpPr>
                <p:nvPr/>
              </p:nvSpPr>
              <p:spPr bwMode="auto">
                <a:xfrm flipV="1">
                  <a:off x="2726" y="1682"/>
                  <a:ext cx="11" cy="14"/>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0" name="Line 244"/>
                <p:cNvSpPr>
                  <a:spLocks noChangeAspect="1" noChangeShapeType="1"/>
                </p:cNvSpPr>
                <p:nvPr/>
              </p:nvSpPr>
              <p:spPr bwMode="auto">
                <a:xfrm flipV="1">
                  <a:off x="2737" y="1668"/>
                  <a:ext cx="10" cy="14"/>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1" name="Line 245"/>
                <p:cNvSpPr>
                  <a:spLocks noChangeAspect="1" noChangeShapeType="1"/>
                </p:cNvSpPr>
                <p:nvPr/>
              </p:nvSpPr>
              <p:spPr bwMode="auto">
                <a:xfrm flipV="1">
                  <a:off x="2747" y="1654"/>
                  <a:ext cx="9" cy="14"/>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2" name="Line 246"/>
                <p:cNvSpPr>
                  <a:spLocks noChangeAspect="1" noChangeShapeType="1"/>
                </p:cNvSpPr>
                <p:nvPr/>
              </p:nvSpPr>
              <p:spPr bwMode="auto">
                <a:xfrm flipV="1">
                  <a:off x="2756" y="1638"/>
                  <a:ext cx="8" cy="16"/>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3" name="Line 247"/>
                <p:cNvSpPr>
                  <a:spLocks noChangeAspect="1" noChangeShapeType="1"/>
                </p:cNvSpPr>
                <p:nvPr/>
              </p:nvSpPr>
              <p:spPr bwMode="auto">
                <a:xfrm flipV="1">
                  <a:off x="2764" y="1623"/>
                  <a:ext cx="7" cy="15"/>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4" name="Line 248"/>
                <p:cNvSpPr>
                  <a:spLocks noChangeAspect="1" noChangeShapeType="1"/>
                </p:cNvSpPr>
                <p:nvPr/>
              </p:nvSpPr>
              <p:spPr bwMode="auto">
                <a:xfrm flipV="1">
                  <a:off x="2771" y="1607"/>
                  <a:ext cx="6" cy="16"/>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5" name="Line 249"/>
                <p:cNvSpPr>
                  <a:spLocks noChangeAspect="1" noChangeShapeType="1"/>
                </p:cNvSpPr>
                <p:nvPr/>
              </p:nvSpPr>
              <p:spPr bwMode="auto">
                <a:xfrm flipV="1">
                  <a:off x="2777" y="1591"/>
                  <a:ext cx="4" cy="16"/>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6" name="Line 250"/>
                <p:cNvSpPr>
                  <a:spLocks noChangeAspect="1" noChangeShapeType="1"/>
                </p:cNvSpPr>
                <p:nvPr/>
              </p:nvSpPr>
              <p:spPr bwMode="auto">
                <a:xfrm flipV="1">
                  <a:off x="2781" y="1576"/>
                  <a:ext cx="4" cy="15"/>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7" name="Line 251"/>
                <p:cNvSpPr>
                  <a:spLocks noChangeAspect="1" noChangeShapeType="1"/>
                </p:cNvSpPr>
                <p:nvPr/>
              </p:nvSpPr>
              <p:spPr bwMode="auto">
                <a:xfrm flipV="1">
                  <a:off x="2785" y="1560"/>
                  <a:ext cx="2" cy="16"/>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8" name="Line 252"/>
                <p:cNvSpPr>
                  <a:spLocks noChangeAspect="1" noChangeShapeType="1"/>
                </p:cNvSpPr>
                <p:nvPr/>
              </p:nvSpPr>
              <p:spPr bwMode="auto">
                <a:xfrm flipV="1">
                  <a:off x="2787" y="1549"/>
                  <a:ext cx="1" cy="1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9" name="Line 253"/>
                <p:cNvSpPr>
                  <a:spLocks noChangeAspect="1" noChangeShapeType="1"/>
                </p:cNvSpPr>
                <p:nvPr/>
              </p:nvSpPr>
              <p:spPr bwMode="auto">
                <a:xfrm flipV="1">
                  <a:off x="2538" y="1320"/>
                  <a:ext cx="11" cy="13"/>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70" name="Line 254"/>
                <p:cNvSpPr>
                  <a:spLocks noChangeAspect="1" noChangeShapeType="1"/>
                </p:cNvSpPr>
                <p:nvPr/>
              </p:nvSpPr>
              <p:spPr bwMode="auto">
                <a:xfrm flipV="1">
                  <a:off x="2363" y="1625"/>
                  <a:ext cx="6" cy="16"/>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71" name="Line 255"/>
                <p:cNvSpPr>
                  <a:spLocks noChangeAspect="1" noChangeShapeType="1"/>
                </p:cNvSpPr>
                <p:nvPr/>
              </p:nvSpPr>
              <p:spPr bwMode="auto">
                <a:xfrm flipV="1">
                  <a:off x="2534" y="1333"/>
                  <a:ext cx="4" cy="20"/>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72" name="Line 256"/>
                <p:cNvSpPr>
                  <a:spLocks noChangeAspect="1" noChangeShapeType="1"/>
                </p:cNvSpPr>
                <p:nvPr/>
              </p:nvSpPr>
              <p:spPr bwMode="auto">
                <a:xfrm flipV="1">
                  <a:off x="2369" y="1612"/>
                  <a:ext cx="16" cy="13"/>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73" name="Line 257"/>
                <p:cNvSpPr>
                  <a:spLocks noChangeAspect="1" noChangeShapeType="1"/>
                </p:cNvSpPr>
                <p:nvPr/>
              </p:nvSpPr>
              <p:spPr bwMode="auto">
                <a:xfrm flipV="1">
                  <a:off x="2385" y="1592"/>
                  <a:ext cx="33" cy="20"/>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74" name="Line 258"/>
                <p:cNvSpPr>
                  <a:spLocks noChangeAspect="1" noChangeShapeType="1"/>
                </p:cNvSpPr>
                <p:nvPr/>
              </p:nvSpPr>
              <p:spPr bwMode="auto">
                <a:xfrm flipV="1">
                  <a:off x="2534" y="1353"/>
                  <a:ext cx="1" cy="39"/>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75" name="Line 259"/>
                <p:cNvSpPr>
                  <a:spLocks noChangeAspect="1" noChangeShapeType="1"/>
                </p:cNvSpPr>
                <p:nvPr/>
              </p:nvSpPr>
              <p:spPr bwMode="auto">
                <a:xfrm flipV="1">
                  <a:off x="2532" y="1392"/>
                  <a:ext cx="2" cy="6"/>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76" name="Line 260"/>
                <p:cNvSpPr>
                  <a:spLocks noChangeAspect="1" noChangeShapeType="1"/>
                </p:cNvSpPr>
                <p:nvPr/>
              </p:nvSpPr>
              <p:spPr bwMode="auto">
                <a:xfrm flipV="1">
                  <a:off x="2418" y="1588"/>
                  <a:ext cx="5" cy="4"/>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77" name="Line 261"/>
                <p:cNvSpPr>
                  <a:spLocks noChangeAspect="1" noChangeShapeType="1"/>
                </p:cNvSpPr>
                <p:nvPr/>
              </p:nvSpPr>
              <p:spPr bwMode="auto">
                <a:xfrm flipH="1" flipV="1">
                  <a:off x="2573" y="1387"/>
                  <a:ext cx="10"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78" name="Line 262"/>
                <p:cNvSpPr>
                  <a:spLocks noChangeAspect="1" noChangeShapeType="1"/>
                </p:cNvSpPr>
                <p:nvPr/>
              </p:nvSpPr>
              <p:spPr bwMode="auto">
                <a:xfrm flipH="1">
                  <a:off x="2562" y="1387"/>
                  <a:ext cx="11"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79" name="Line 263"/>
                <p:cNvSpPr>
                  <a:spLocks noChangeAspect="1" noChangeShapeType="1"/>
                </p:cNvSpPr>
                <p:nvPr/>
              </p:nvSpPr>
              <p:spPr bwMode="auto">
                <a:xfrm flipH="1">
                  <a:off x="2550" y="1388"/>
                  <a:ext cx="12" cy="2"/>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80" name="Line 264"/>
                <p:cNvSpPr>
                  <a:spLocks noChangeAspect="1" noChangeShapeType="1"/>
                </p:cNvSpPr>
                <p:nvPr/>
              </p:nvSpPr>
              <p:spPr bwMode="auto">
                <a:xfrm flipH="1">
                  <a:off x="2539" y="1390"/>
                  <a:ext cx="11" cy="5"/>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81" name="Freeform 265"/>
                <p:cNvSpPr>
                  <a:spLocks noChangeAspect="1"/>
                </p:cNvSpPr>
                <p:nvPr/>
              </p:nvSpPr>
              <p:spPr bwMode="auto">
                <a:xfrm>
                  <a:off x="2527" y="1395"/>
                  <a:ext cx="12" cy="6"/>
                </a:xfrm>
                <a:custGeom>
                  <a:avLst/>
                  <a:gdLst>
                    <a:gd name="T0" fmla="*/ 0 w 35"/>
                    <a:gd name="T1" fmla="*/ 0 h 17"/>
                    <a:gd name="T2" fmla="*/ 0 w 35"/>
                    <a:gd name="T3" fmla="*/ 0 h 17"/>
                    <a:gd name="T4" fmla="*/ 0 w 35"/>
                    <a:gd name="T5" fmla="*/ 0 h 17"/>
                    <a:gd name="T6" fmla="*/ 0 60000 65536"/>
                    <a:gd name="T7" fmla="*/ 0 60000 65536"/>
                    <a:gd name="T8" fmla="*/ 0 60000 65536"/>
                    <a:gd name="T9" fmla="*/ 0 w 35"/>
                    <a:gd name="T10" fmla="*/ 0 h 17"/>
                    <a:gd name="T11" fmla="*/ 35 w 35"/>
                    <a:gd name="T12" fmla="*/ 17 h 17"/>
                  </a:gdLst>
                  <a:ahLst/>
                  <a:cxnLst>
                    <a:cxn ang="T6">
                      <a:pos x="T0" y="T1"/>
                    </a:cxn>
                    <a:cxn ang="T7">
                      <a:pos x="T2" y="T3"/>
                    </a:cxn>
                    <a:cxn ang="T8">
                      <a:pos x="T4" y="T5"/>
                    </a:cxn>
                  </a:cxnLst>
                  <a:rect l="T9" t="T10" r="T11" b="T12"/>
                  <a:pathLst>
                    <a:path w="35" h="17">
                      <a:moveTo>
                        <a:pt x="35" y="0"/>
                      </a:moveTo>
                      <a:lnTo>
                        <a:pt x="0" y="17"/>
                      </a:lnTo>
                      <a:lnTo>
                        <a:pt x="15" y="9"/>
                      </a:lnTo>
                    </a:path>
                  </a:pathLst>
                </a:custGeom>
                <a:noFill/>
                <a:ln w="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82" name="Line 266"/>
                <p:cNvSpPr>
                  <a:spLocks noChangeAspect="1" noChangeShapeType="1"/>
                </p:cNvSpPr>
                <p:nvPr/>
              </p:nvSpPr>
              <p:spPr bwMode="auto">
                <a:xfrm>
                  <a:off x="2423" y="1582"/>
                  <a:ext cx="1" cy="13"/>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83" name="Line 267"/>
                <p:cNvSpPr>
                  <a:spLocks noChangeAspect="1" noChangeShapeType="1"/>
                </p:cNvSpPr>
                <p:nvPr/>
              </p:nvSpPr>
              <p:spPr bwMode="auto">
                <a:xfrm flipV="1">
                  <a:off x="2423" y="1582"/>
                  <a:ext cx="1" cy="6"/>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84" name="Line 268"/>
                <p:cNvSpPr>
                  <a:spLocks noChangeAspect="1" noChangeShapeType="1"/>
                </p:cNvSpPr>
                <p:nvPr/>
              </p:nvSpPr>
              <p:spPr bwMode="auto">
                <a:xfrm>
                  <a:off x="2423" y="1595"/>
                  <a:ext cx="2" cy="13"/>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85" name="Line 269"/>
                <p:cNvSpPr>
                  <a:spLocks noChangeAspect="1" noChangeShapeType="1"/>
                </p:cNvSpPr>
                <p:nvPr/>
              </p:nvSpPr>
              <p:spPr bwMode="auto">
                <a:xfrm>
                  <a:off x="2425" y="1608"/>
                  <a:ext cx="3" cy="10"/>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86" name="Line 270"/>
                <p:cNvSpPr>
                  <a:spLocks noChangeAspect="1" noChangeShapeType="1"/>
                </p:cNvSpPr>
                <p:nvPr/>
              </p:nvSpPr>
              <p:spPr bwMode="auto">
                <a:xfrm>
                  <a:off x="2428" y="1618"/>
                  <a:ext cx="5" cy="10"/>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87" name="Line 271"/>
                <p:cNvSpPr>
                  <a:spLocks noChangeAspect="1" noChangeShapeType="1"/>
                </p:cNvSpPr>
                <p:nvPr/>
              </p:nvSpPr>
              <p:spPr bwMode="auto">
                <a:xfrm>
                  <a:off x="2433" y="1628"/>
                  <a:ext cx="6" cy="9"/>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88" name="Line 272"/>
                <p:cNvSpPr>
                  <a:spLocks noChangeAspect="1" noChangeShapeType="1"/>
                </p:cNvSpPr>
                <p:nvPr/>
              </p:nvSpPr>
              <p:spPr bwMode="auto">
                <a:xfrm flipH="1" flipV="1">
                  <a:off x="2585" y="1388"/>
                  <a:ext cx="8" cy="4"/>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89" name="Line 273"/>
                <p:cNvSpPr>
                  <a:spLocks noChangeAspect="1" noChangeShapeType="1"/>
                </p:cNvSpPr>
                <p:nvPr/>
              </p:nvSpPr>
              <p:spPr bwMode="auto">
                <a:xfrm flipH="1" flipV="1">
                  <a:off x="2582" y="1387"/>
                  <a:ext cx="3"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90" name="Line 274"/>
                <p:cNvSpPr>
                  <a:spLocks noChangeAspect="1" noChangeShapeType="1"/>
                </p:cNvSpPr>
                <p:nvPr/>
              </p:nvSpPr>
              <p:spPr bwMode="auto">
                <a:xfrm>
                  <a:off x="2438" y="1636"/>
                  <a:ext cx="3" cy="2"/>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91" name="Line 275"/>
                <p:cNvSpPr>
                  <a:spLocks noChangeAspect="1" noChangeShapeType="1"/>
                </p:cNvSpPr>
                <p:nvPr/>
              </p:nvSpPr>
              <p:spPr bwMode="auto">
                <a:xfrm>
                  <a:off x="2441" y="1638"/>
                  <a:ext cx="7" cy="6"/>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92" name="Line 276"/>
                <p:cNvSpPr>
                  <a:spLocks noChangeAspect="1" noChangeShapeType="1"/>
                </p:cNvSpPr>
                <p:nvPr/>
              </p:nvSpPr>
              <p:spPr bwMode="auto">
                <a:xfrm flipH="1" flipV="1">
                  <a:off x="2599" y="1396"/>
                  <a:ext cx="6" cy="7"/>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93" name="Line 277"/>
                <p:cNvSpPr>
                  <a:spLocks noChangeAspect="1" noChangeShapeType="1"/>
                </p:cNvSpPr>
                <p:nvPr/>
              </p:nvSpPr>
              <p:spPr bwMode="auto">
                <a:xfrm flipH="1" flipV="1">
                  <a:off x="2592" y="1391"/>
                  <a:ext cx="7" cy="5"/>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94" name="Line 278"/>
                <p:cNvSpPr>
                  <a:spLocks noChangeAspect="1" noChangeShapeType="1"/>
                </p:cNvSpPr>
                <p:nvPr/>
              </p:nvSpPr>
              <p:spPr bwMode="auto">
                <a:xfrm>
                  <a:off x="2447" y="1643"/>
                  <a:ext cx="7" cy="4"/>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95" name="Line 279"/>
                <p:cNvSpPr>
                  <a:spLocks noChangeAspect="1" noChangeShapeType="1"/>
                </p:cNvSpPr>
                <p:nvPr/>
              </p:nvSpPr>
              <p:spPr bwMode="auto">
                <a:xfrm>
                  <a:off x="2454" y="1647"/>
                  <a:ext cx="10" cy="2"/>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96" name="Line 280"/>
                <p:cNvSpPr>
                  <a:spLocks noChangeAspect="1" noChangeShapeType="1"/>
                </p:cNvSpPr>
                <p:nvPr/>
              </p:nvSpPr>
              <p:spPr bwMode="auto">
                <a:xfrm flipH="1" flipV="1">
                  <a:off x="2616" y="1439"/>
                  <a:ext cx="1" cy="13"/>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97" name="Line 281"/>
                <p:cNvSpPr>
                  <a:spLocks noChangeAspect="1" noChangeShapeType="1"/>
                </p:cNvSpPr>
                <p:nvPr/>
              </p:nvSpPr>
              <p:spPr bwMode="auto">
                <a:xfrm flipH="1" flipV="1">
                  <a:off x="2614" y="1427"/>
                  <a:ext cx="2" cy="12"/>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98" name="Line 282"/>
                <p:cNvSpPr>
                  <a:spLocks noChangeAspect="1" noChangeShapeType="1"/>
                </p:cNvSpPr>
                <p:nvPr/>
              </p:nvSpPr>
              <p:spPr bwMode="auto">
                <a:xfrm flipH="1" flipV="1">
                  <a:off x="2611" y="1416"/>
                  <a:ext cx="3" cy="1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99" name="Line 283"/>
                <p:cNvSpPr>
                  <a:spLocks noChangeAspect="1" noChangeShapeType="1"/>
                </p:cNvSpPr>
                <p:nvPr/>
              </p:nvSpPr>
              <p:spPr bwMode="auto">
                <a:xfrm flipH="1" flipV="1">
                  <a:off x="2606" y="1406"/>
                  <a:ext cx="5" cy="10"/>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00" name="Line 284"/>
                <p:cNvSpPr>
                  <a:spLocks noChangeAspect="1" noChangeShapeType="1"/>
                </p:cNvSpPr>
                <p:nvPr/>
              </p:nvSpPr>
              <p:spPr bwMode="auto">
                <a:xfrm flipH="1" flipV="1">
                  <a:off x="2601" y="1399"/>
                  <a:ext cx="5" cy="7"/>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01" name="Line 285"/>
                <p:cNvSpPr>
                  <a:spLocks noChangeAspect="1" noChangeShapeType="1"/>
                </p:cNvSpPr>
                <p:nvPr/>
              </p:nvSpPr>
              <p:spPr bwMode="auto">
                <a:xfrm>
                  <a:off x="2458" y="1647"/>
                  <a:ext cx="9"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02" name="Line 286"/>
                <p:cNvSpPr>
                  <a:spLocks noChangeAspect="1" noChangeShapeType="1"/>
                </p:cNvSpPr>
                <p:nvPr/>
              </p:nvSpPr>
              <p:spPr bwMode="auto">
                <a:xfrm flipV="1">
                  <a:off x="2467" y="1647"/>
                  <a:ext cx="10"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03" name="Line 287"/>
                <p:cNvSpPr>
                  <a:spLocks noChangeAspect="1" noChangeShapeType="1"/>
                </p:cNvSpPr>
                <p:nvPr/>
              </p:nvSpPr>
              <p:spPr bwMode="auto">
                <a:xfrm flipV="1">
                  <a:off x="2477" y="1644"/>
                  <a:ext cx="12" cy="3"/>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04" name="Line 288"/>
                <p:cNvSpPr>
                  <a:spLocks noChangeAspect="1" noChangeShapeType="1"/>
                </p:cNvSpPr>
                <p:nvPr/>
              </p:nvSpPr>
              <p:spPr bwMode="auto">
                <a:xfrm flipV="1">
                  <a:off x="2489" y="1640"/>
                  <a:ext cx="11" cy="4"/>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05" name="Line 289"/>
                <p:cNvSpPr>
                  <a:spLocks noChangeAspect="1" noChangeShapeType="1"/>
                </p:cNvSpPr>
                <p:nvPr/>
              </p:nvSpPr>
              <p:spPr bwMode="auto">
                <a:xfrm flipV="1">
                  <a:off x="2500" y="1634"/>
                  <a:ext cx="12" cy="6"/>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06" name="Line 290"/>
                <p:cNvSpPr>
                  <a:spLocks noChangeAspect="1" noChangeShapeType="1"/>
                </p:cNvSpPr>
                <p:nvPr/>
              </p:nvSpPr>
              <p:spPr bwMode="auto">
                <a:xfrm flipV="1">
                  <a:off x="2510" y="1628"/>
                  <a:ext cx="10" cy="7"/>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07" name="Line 291"/>
                <p:cNvSpPr>
                  <a:spLocks noChangeAspect="1" noChangeShapeType="1"/>
                </p:cNvSpPr>
                <p:nvPr/>
              </p:nvSpPr>
              <p:spPr bwMode="auto">
                <a:xfrm flipV="1">
                  <a:off x="2520" y="1619"/>
                  <a:ext cx="11" cy="9"/>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08" name="Line 292"/>
                <p:cNvSpPr>
                  <a:spLocks noChangeAspect="1" noChangeShapeType="1"/>
                </p:cNvSpPr>
                <p:nvPr/>
              </p:nvSpPr>
              <p:spPr bwMode="auto">
                <a:xfrm flipV="1">
                  <a:off x="2531" y="1608"/>
                  <a:ext cx="12" cy="1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09" name="Line 293"/>
                <p:cNvSpPr>
                  <a:spLocks noChangeAspect="1" noChangeShapeType="1"/>
                </p:cNvSpPr>
                <p:nvPr/>
              </p:nvSpPr>
              <p:spPr bwMode="auto">
                <a:xfrm flipV="1">
                  <a:off x="2543" y="1597"/>
                  <a:ext cx="11" cy="1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0" name="Line 294"/>
                <p:cNvSpPr>
                  <a:spLocks noChangeAspect="1" noChangeShapeType="1"/>
                </p:cNvSpPr>
                <p:nvPr/>
              </p:nvSpPr>
              <p:spPr bwMode="auto">
                <a:xfrm flipV="1">
                  <a:off x="2554" y="1584"/>
                  <a:ext cx="11" cy="13"/>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1" name="Line 295"/>
                <p:cNvSpPr>
                  <a:spLocks noChangeAspect="1" noChangeShapeType="1"/>
                </p:cNvSpPr>
                <p:nvPr/>
              </p:nvSpPr>
              <p:spPr bwMode="auto">
                <a:xfrm flipV="1">
                  <a:off x="2565" y="1569"/>
                  <a:ext cx="10" cy="15"/>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 name="Line 296"/>
                <p:cNvSpPr>
                  <a:spLocks noChangeAspect="1" noChangeShapeType="1"/>
                </p:cNvSpPr>
                <p:nvPr/>
              </p:nvSpPr>
              <p:spPr bwMode="auto">
                <a:xfrm flipV="1">
                  <a:off x="2575" y="1555"/>
                  <a:ext cx="9" cy="14"/>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3" name="Line 297"/>
                <p:cNvSpPr>
                  <a:spLocks noChangeAspect="1" noChangeShapeType="1"/>
                </p:cNvSpPr>
                <p:nvPr/>
              </p:nvSpPr>
              <p:spPr bwMode="auto">
                <a:xfrm flipV="1">
                  <a:off x="2584" y="1540"/>
                  <a:ext cx="8" cy="15"/>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4" name="Line 298"/>
                <p:cNvSpPr>
                  <a:spLocks noChangeAspect="1" noChangeShapeType="1"/>
                </p:cNvSpPr>
                <p:nvPr/>
              </p:nvSpPr>
              <p:spPr bwMode="auto">
                <a:xfrm flipV="1">
                  <a:off x="2592" y="1524"/>
                  <a:ext cx="8" cy="16"/>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5" name="Line 299"/>
                <p:cNvSpPr>
                  <a:spLocks noChangeAspect="1" noChangeShapeType="1"/>
                </p:cNvSpPr>
                <p:nvPr/>
              </p:nvSpPr>
              <p:spPr bwMode="auto">
                <a:xfrm flipV="1">
                  <a:off x="2600" y="1508"/>
                  <a:ext cx="6" cy="16"/>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6" name="Line 300"/>
                <p:cNvSpPr>
                  <a:spLocks noChangeAspect="1" noChangeShapeType="1"/>
                </p:cNvSpPr>
                <p:nvPr/>
              </p:nvSpPr>
              <p:spPr bwMode="auto">
                <a:xfrm flipV="1">
                  <a:off x="2606" y="1492"/>
                  <a:ext cx="4" cy="16"/>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7" name="Line 301"/>
                <p:cNvSpPr>
                  <a:spLocks noChangeAspect="1" noChangeShapeType="1"/>
                </p:cNvSpPr>
                <p:nvPr/>
              </p:nvSpPr>
              <p:spPr bwMode="auto">
                <a:xfrm flipV="1">
                  <a:off x="2610" y="1477"/>
                  <a:ext cx="4" cy="15"/>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8" name="Line 302"/>
                <p:cNvSpPr>
                  <a:spLocks noChangeAspect="1" noChangeShapeType="1"/>
                </p:cNvSpPr>
                <p:nvPr/>
              </p:nvSpPr>
              <p:spPr bwMode="auto">
                <a:xfrm flipV="1">
                  <a:off x="2614" y="1462"/>
                  <a:ext cx="2" cy="15"/>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9" name="Line 303"/>
                <p:cNvSpPr>
                  <a:spLocks noChangeAspect="1" noChangeShapeType="1"/>
                </p:cNvSpPr>
                <p:nvPr/>
              </p:nvSpPr>
              <p:spPr bwMode="auto">
                <a:xfrm flipV="1">
                  <a:off x="2616" y="1450"/>
                  <a:ext cx="1" cy="12"/>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0" name="Line 304"/>
                <p:cNvSpPr>
                  <a:spLocks noChangeAspect="1" noChangeShapeType="1"/>
                </p:cNvSpPr>
                <p:nvPr/>
              </p:nvSpPr>
              <p:spPr bwMode="auto">
                <a:xfrm flipV="1">
                  <a:off x="2366" y="1221"/>
                  <a:ext cx="11" cy="13"/>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1" name="Line 305"/>
                <p:cNvSpPr>
                  <a:spLocks noChangeAspect="1" noChangeShapeType="1"/>
                </p:cNvSpPr>
                <p:nvPr/>
              </p:nvSpPr>
              <p:spPr bwMode="auto">
                <a:xfrm flipV="1">
                  <a:off x="2192" y="1526"/>
                  <a:ext cx="5" cy="16"/>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2" name="Line 306"/>
                <p:cNvSpPr>
                  <a:spLocks noChangeAspect="1" noChangeShapeType="1"/>
                </p:cNvSpPr>
                <p:nvPr/>
              </p:nvSpPr>
              <p:spPr bwMode="auto">
                <a:xfrm flipV="1">
                  <a:off x="2362" y="1234"/>
                  <a:ext cx="4" cy="20"/>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3" name="Line 307"/>
                <p:cNvSpPr>
                  <a:spLocks noChangeAspect="1" noChangeShapeType="1"/>
                </p:cNvSpPr>
                <p:nvPr/>
              </p:nvSpPr>
              <p:spPr bwMode="auto">
                <a:xfrm flipV="1">
                  <a:off x="2197" y="1513"/>
                  <a:ext cx="16" cy="13"/>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4" name="Line 308"/>
                <p:cNvSpPr>
                  <a:spLocks noChangeAspect="1" noChangeShapeType="1"/>
                </p:cNvSpPr>
                <p:nvPr/>
              </p:nvSpPr>
              <p:spPr bwMode="auto">
                <a:xfrm flipV="1">
                  <a:off x="2213" y="1493"/>
                  <a:ext cx="34" cy="20"/>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5" name="Line 309"/>
                <p:cNvSpPr>
                  <a:spLocks noChangeAspect="1" noChangeShapeType="1"/>
                </p:cNvSpPr>
                <p:nvPr/>
              </p:nvSpPr>
              <p:spPr bwMode="auto">
                <a:xfrm flipV="1">
                  <a:off x="2362" y="1254"/>
                  <a:ext cx="1" cy="39"/>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6" name="Line 310"/>
                <p:cNvSpPr>
                  <a:spLocks noChangeAspect="1" noChangeShapeType="1"/>
                </p:cNvSpPr>
                <p:nvPr/>
              </p:nvSpPr>
              <p:spPr bwMode="auto">
                <a:xfrm flipV="1">
                  <a:off x="2361" y="1293"/>
                  <a:ext cx="1" cy="6"/>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7" name="Line 311"/>
                <p:cNvSpPr>
                  <a:spLocks noChangeAspect="1" noChangeShapeType="1"/>
                </p:cNvSpPr>
                <p:nvPr/>
              </p:nvSpPr>
              <p:spPr bwMode="auto">
                <a:xfrm flipV="1">
                  <a:off x="2247" y="1489"/>
                  <a:ext cx="4" cy="4"/>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8" name="Line 312"/>
                <p:cNvSpPr>
                  <a:spLocks noChangeAspect="1" noChangeShapeType="1"/>
                </p:cNvSpPr>
                <p:nvPr/>
              </p:nvSpPr>
              <p:spPr bwMode="auto">
                <a:xfrm flipH="1" flipV="1">
                  <a:off x="2401" y="1287"/>
                  <a:ext cx="11"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9" name="Line 313"/>
                <p:cNvSpPr>
                  <a:spLocks noChangeAspect="1" noChangeShapeType="1"/>
                </p:cNvSpPr>
                <p:nvPr/>
              </p:nvSpPr>
              <p:spPr bwMode="auto">
                <a:xfrm flipH="1">
                  <a:off x="2390" y="1287"/>
                  <a:ext cx="11" cy="2"/>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30" name="Line 314"/>
                <p:cNvSpPr>
                  <a:spLocks noChangeAspect="1" noChangeShapeType="1"/>
                </p:cNvSpPr>
                <p:nvPr/>
              </p:nvSpPr>
              <p:spPr bwMode="auto">
                <a:xfrm flipH="1">
                  <a:off x="2379" y="1289"/>
                  <a:ext cx="11" cy="3"/>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31" name="Line 315"/>
                <p:cNvSpPr>
                  <a:spLocks noChangeAspect="1" noChangeShapeType="1"/>
                </p:cNvSpPr>
                <p:nvPr/>
              </p:nvSpPr>
              <p:spPr bwMode="auto">
                <a:xfrm flipH="1">
                  <a:off x="2368" y="1292"/>
                  <a:ext cx="11" cy="4"/>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32" name="Freeform 316"/>
                <p:cNvSpPr>
                  <a:spLocks noChangeAspect="1"/>
                </p:cNvSpPr>
                <p:nvPr/>
              </p:nvSpPr>
              <p:spPr bwMode="auto">
                <a:xfrm>
                  <a:off x="2356" y="1296"/>
                  <a:ext cx="12" cy="6"/>
                </a:xfrm>
                <a:custGeom>
                  <a:avLst/>
                  <a:gdLst>
                    <a:gd name="T0" fmla="*/ 0 w 35"/>
                    <a:gd name="T1" fmla="*/ 0 h 18"/>
                    <a:gd name="T2" fmla="*/ 0 w 35"/>
                    <a:gd name="T3" fmla="*/ 0 h 18"/>
                    <a:gd name="T4" fmla="*/ 0 w 35"/>
                    <a:gd name="T5" fmla="*/ 0 h 18"/>
                    <a:gd name="T6" fmla="*/ 0 60000 65536"/>
                    <a:gd name="T7" fmla="*/ 0 60000 65536"/>
                    <a:gd name="T8" fmla="*/ 0 60000 65536"/>
                    <a:gd name="T9" fmla="*/ 0 w 35"/>
                    <a:gd name="T10" fmla="*/ 0 h 18"/>
                    <a:gd name="T11" fmla="*/ 35 w 35"/>
                    <a:gd name="T12" fmla="*/ 18 h 18"/>
                  </a:gdLst>
                  <a:ahLst/>
                  <a:cxnLst>
                    <a:cxn ang="T6">
                      <a:pos x="T0" y="T1"/>
                    </a:cxn>
                    <a:cxn ang="T7">
                      <a:pos x="T2" y="T3"/>
                    </a:cxn>
                    <a:cxn ang="T8">
                      <a:pos x="T4" y="T5"/>
                    </a:cxn>
                  </a:cxnLst>
                  <a:rect l="T9" t="T10" r="T11" b="T12"/>
                  <a:pathLst>
                    <a:path w="35" h="18">
                      <a:moveTo>
                        <a:pt x="35" y="0"/>
                      </a:moveTo>
                      <a:lnTo>
                        <a:pt x="0" y="18"/>
                      </a:lnTo>
                      <a:lnTo>
                        <a:pt x="14" y="10"/>
                      </a:lnTo>
                    </a:path>
                  </a:pathLst>
                </a:custGeom>
                <a:noFill/>
                <a:ln w="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33" name="Line 317"/>
                <p:cNvSpPr>
                  <a:spLocks noChangeAspect="1" noChangeShapeType="1"/>
                </p:cNvSpPr>
                <p:nvPr/>
              </p:nvSpPr>
              <p:spPr bwMode="auto">
                <a:xfrm>
                  <a:off x="2251" y="1483"/>
                  <a:ext cx="1" cy="13"/>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34" name="Line 318"/>
                <p:cNvSpPr>
                  <a:spLocks noChangeAspect="1" noChangeShapeType="1"/>
                </p:cNvSpPr>
                <p:nvPr/>
              </p:nvSpPr>
              <p:spPr bwMode="auto">
                <a:xfrm flipV="1">
                  <a:off x="2251" y="1483"/>
                  <a:ext cx="1" cy="6"/>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35" name="Line 319"/>
                <p:cNvSpPr>
                  <a:spLocks noChangeAspect="1" noChangeShapeType="1"/>
                </p:cNvSpPr>
                <p:nvPr/>
              </p:nvSpPr>
              <p:spPr bwMode="auto">
                <a:xfrm>
                  <a:off x="2252" y="1496"/>
                  <a:ext cx="2" cy="13"/>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36" name="Line 320"/>
                <p:cNvSpPr>
                  <a:spLocks noChangeAspect="1" noChangeShapeType="1"/>
                </p:cNvSpPr>
                <p:nvPr/>
              </p:nvSpPr>
              <p:spPr bwMode="auto">
                <a:xfrm>
                  <a:off x="2254" y="1509"/>
                  <a:ext cx="3" cy="1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37" name="Line 321"/>
                <p:cNvSpPr>
                  <a:spLocks noChangeAspect="1" noChangeShapeType="1"/>
                </p:cNvSpPr>
                <p:nvPr/>
              </p:nvSpPr>
              <p:spPr bwMode="auto">
                <a:xfrm>
                  <a:off x="2257" y="1520"/>
                  <a:ext cx="5" cy="10"/>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38" name="Line 322"/>
                <p:cNvSpPr>
                  <a:spLocks noChangeAspect="1" noChangeShapeType="1"/>
                </p:cNvSpPr>
                <p:nvPr/>
              </p:nvSpPr>
              <p:spPr bwMode="auto">
                <a:xfrm>
                  <a:off x="2262" y="1530"/>
                  <a:ext cx="6" cy="8"/>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39" name="Line 323"/>
                <p:cNvSpPr>
                  <a:spLocks noChangeAspect="1" noChangeShapeType="1"/>
                </p:cNvSpPr>
                <p:nvPr/>
              </p:nvSpPr>
              <p:spPr bwMode="auto">
                <a:xfrm flipH="1" flipV="1">
                  <a:off x="2414" y="1289"/>
                  <a:ext cx="8" cy="4"/>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40" name="Line 324"/>
                <p:cNvSpPr>
                  <a:spLocks noChangeAspect="1" noChangeShapeType="1"/>
                </p:cNvSpPr>
                <p:nvPr/>
              </p:nvSpPr>
              <p:spPr bwMode="auto">
                <a:xfrm flipH="1" flipV="1">
                  <a:off x="2410" y="1288"/>
                  <a:ext cx="4"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41" name="Line 325"/>
                <p:cNvSpPr>
                  <a:spLocks noChangeAspect="1" noChangeShapeType="1"/>
                </p:cNvSpPr>
                <p:nvPr/>
              </p:nvSpPr>
              <p:spPr bwMode="auto">
                <a:xfrm>
                  <a:off x="2267" y="1537"/>
                  <a:ext cx="2" cy="3"/>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42" name="Line 326"/>
                <p:cNvSpPr>
                  <a:spLocks noChangeAspect="1" noChangeShapeType="1"/>
                </p:cNvSpPr>
                <p:nvPr/>
              </p:nvSpPr>
              <p:spPr bwMode="auto">
                <a:xfrm>
                  <a:off x="2269" y="1540"/>
                  <a:ext cx="8" cy="5"/>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43" name="Line 327"/>
                <p:cNvSpPr>
                  <a:spLocks noChangeAspect="1" noChangeShapeType="1"/>
                </p:cNvSpPr>
                <p:nvPr/>
              </p:nvSpPr>
              <p:spPr bwMode="auto">
                <a:xfrm flipH="1" flipV="1">
                  <a:off x="2428" y="1297"/>
                  <a:ext cx="6" cy="7"/>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44" name="Line 328"/>
                <p:cNvSpPr>
                  <a:spLocks noChangeAspect="1" noChangeShapeType="1"/>
                </p:cNvSpPr>
                <p:nvPr/>
              </p:nvSpPr>
              <p:spPr bwMode="auto">
                <a:xfrm flipH="1" flipV="1">
                  <a:off x="2421" y="1292"/>
                  <a:ext cx="7" cy="5"/>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156" name="Line 329"/>
              <p:cNvSpPr>
                <a:spLocks noChangeAspect="1" noChangeShapeType="1"/>
              </p:cNvSpPr>
              <p:nvPr/>
            </p:nvSpPr>
            <p:spPr bwMode="auto">
              <a:xfrm>
                <a:off x="2276" y="1544"/>
                <a:ext cx="7" cy="4"/>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7" name="Line 330"/>
              <p:cNvSpPr>
                <a:spLocks noChangeAspect="1" noChangeShapeType="1"/>
              </p:cNvSpPr>
              <p:nvPr/>
            </p:nvSpPr>
            <p:spPr bwMode="auto">
              <a:xfrm>
                <a:off x="2283" y="1548"/>
                <a:ext cx="9" cy="2"/>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8" name="Line 331"/>
              <p:cNvSpPr>
                <a:spLocks noChangeAspect="1" noChangeShapeType="1"/>
              </p:cNvSpPr>
              <p:nvPr/>
            </p:nvSpPr>
            <p:spPr bwMode="auto">
              <a:xfrm flipH="1" flipV="1">
                <a:off x="2444" y="1340"/>
                <a:ext cx="1" cy="13"/>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9" name="Line 332"/>
              <p:cNvSpPr>
                <a:spLocks noChangeAspect="1" noChangeShapeType="1"/>
              </p:cNvSpPr>
              <p:nvPr/>
            </p:nvSpPr>
            <p:spPr bwMode="auto">
              <a:xfrm flipH="1" flipV="1">
                <a:off x="2443" y="1328"/>
                <a:ext cx="1" cy="12"/>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0" name="Line 333"/>
              <p:cNvSpPr>
                <a:spLocks noChangeAspect="1" noChangeShapeType="1"/>
              </p:cNvSpPr>
              <p:nvPr/>
            </p:nvSpPr>
            <p:spPr bwMode="auto">
              <a:xfrm flipH="1" flipV="1">
                <a:off x="2439" y="1317"/>
                <a:ext cx="4" cy="1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1" name="Line 334"/>
              <p:cNvSpPr>
                <a:spLocks noChangeAspect="1" noChangeShapeType="1"/>
              </p:cNvSpPr>
              <p:nvPr/>
            </p:nvSpPr>
            <p:spPr bwMode="auto">
              <a:xfrm flipH="1" flipV="1">
                <a:off x="2435" y="1307"/>
                <a:ext cx="4" cy="10"/>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2" name="Line 335"/>
              <p:cNvSpPr>
                <a:spLocks noChangeAspect="1" noChangeShapeType="1"/>
              </p:cNvSpPr>
              <p:nvPr/>
            </p:nvSpPr>
            <p:spPr bwMode="auto">
              <a:xfrm flipH="1" flipV="1">
                <a:off x="2430" y="1300"/>
                <a:ext cx="5" cy="7"/>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3" name="Line 336"/>
              <p:cNvSpPr>
                <a:spLocks noChangeAspect="1" noChangeShapeType="1"/>
              </p:cNvSpPr>
              <p:nvPr/>
            </p:nvSpPr>
            <p:spPr bwMode="auto">
              <a:xfrm>
                <a:off x="2287" y="1548"/>
                <a:ext cx="8"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 name="Line 337"/>
              <p:cNvSpPr>
                <a:spLocks noChangeAspect="1" noChangeShapeType="1"/>
              </p:cNvSpPr>
              <p:nvPr/>
            </p:nvSpPr>
            <p:spPr bwMode="auto">
              <a:xfrm flipV="1">
                <a:off x="2295" y="1548"/>
                <a:ext cx="11"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5" name="Line 338"/>
              <p:cNvSpPr>
                <a:spLocks noChangeAspect="1" noChangeShapeType="1"/>
              </p:cNvSpPr>
              <p:nvPr/>
            </p:nvSpPr>
            <p:spPr bwMode="auto">
              <a:xfrm flipV="1">
                <a:off x="2306" y="1545"/>
                <a:ext cx="11" cy="3"/>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6" name="Line 339"/>
              <p:cNvSpPr>
                <a:spLocks noChangeAspect="1" noChangeShapeType="1"/>
              </p:cNvSpPr>
              <p:nvPr/>
            </p:nvSpPr>
            <p:spPr bwMode="auto">
              <a:xfrm flipV="1">
                <a:off x="2317" y="1540"/>
                <a:ext cx="12" cy="5"/>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7" name="Line 340"/>
              <p:cNvSpPr>
                <a:spLocks noChangeAspect="1" noChangeShapeType="1"/>
              </p:cNvSpPr>
              <p:nvPr/>
            </p:nvSpPr>
            <p:spPr bwMode="auto">
              <a:xfrm flipV="1">
                <a:off x="2329" y="1535"/>
                <a:ext cx="12" cy="5"/>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8" name="Line 341"/>
              <p:cNvSpPr>
                <a:spLocks noChangeAspect="1" noChangeShapeType="1"/>
              </p:cNvSpPr>
              <p:nvPr/>
            </p:nvSpPr>
            <p:spPr bwMode="auto">
              <a:xfrm flipV="1">
                <a:off x="2338" y="1530"/>
                <a:ext cx="10" cy="6"/>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9" name="Line 342"/>
              <p:cNvSpPr>
                <a:spLocks noChangeAspect="1" noChangeShapeType="1"/>
              </p:cNvSpPr>
              <p:nvPr/>
            </p:nvSpPr>
            <p:spPr bwMode="auto">
              <a:xfrm flipV="1">
                <a:off x="2348" y="1520"/>
                <a:ext cx="12" cy="10"/>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0" name="Line 343"/>
              <p:cNvSpPr>
                <a:spLocks noChangeAspect="1" noChangeShapeType="1"/>
              </p:cNvSpPr>
              <p:nvPr/>
            </p:nvSpPr>
            <p:spPr bwMode="auto">
              <a:xfrm flipV="1">
                <a:off x="2360" y="1510"/>
                <a:ext cx="12" cy="10"/>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1" name="Line 344"/>
              <p:cNvSpPr>
                <a:spLocks noChangeAspect="1" noChangeShapeType="1"/>
              </p:cNvSpPr>
              <p:nvPr/>
            </p:nvSpPr>
            <p:spPr bwMode="auto">
              <a:xfrm flipV="1">
                <a:off x="2372" y="1497"/>
                <a:ext cx="11" cy="13"/>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2" name="Line 345"/>
              <p:cNvSpPr>
                <a:spLocks noChangeAspect="1" noChangeShapeType="1"/>
              </p:cNvSpPr>
              <p:nvPr/>
            </p:nvSpPr>
            <p:spPr bwMode="auto">
              <a:xfrm flipV="1">
                <a:off x="2383" y="1484"/>
                <a:ext cx="11" cy="13"/>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3" name="Line 346"/>
              <p:cNvSpPr>
                <a:spLocks noChangeAspect="1" noChangeShapeType="1"/>
              </p:cNvSpPr>
              <p:nvPr/>
            </p:nvSpPr>
            <p:spPr bwMode="auto">
              <a:xfrm flipV="1">
                <a:off x="2394" y="1471"/>
                <a:ext cx="10" cy="13"/>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 name="Line 347"/>
              <p:cNvSpPr>
                <a:spLocks noChangeAspect="1" noChangeShapeType="1"/>
              </p:cNvSpPr>
              <p:nvPr/>
            </p:nvSpPr>
            <p:spPr bwMode="auto">
              <a:xfrm flipV="1">
                <a:off x="2404" y="1456"/>
                <a:ext cx="9" cy="15"/>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5" name="Line 348"/>
              <p:cNvSpPr>
                <a:spLocks noChangeAspect="1" noChangeShapeType="1"/>
              </p:cNvSpPr>
              <p:nvPr/>
            </p:nvSpPr>
            <p:spPr bwMode="auto">
              <a:xfrm flipV="1">
                <a:off x="2413" y="1440"/>
                <a:ext cx="8" cy="16"/>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6" name="Line 349"/>
              <p:cNvSpPr>
                <a:spLocks noChangeAspect="1" noChangeShapeType="1"/>
              </p:cNvSpPr>
              <p:nvPr/>
            </p:nvSpPr>
            <p:spPr bwMode="auto">
              <a:xfrm flipV="1">
                <a:off x="2421" y="1425"/>
                <a:ext cx="7" cy="15"/>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7" name="Line 350"/>
              <p:cNvSpPr>
                <a:spLocks noChangeAspect="1" noChangeShapeType="1"/>
              </p:cNvSpPr>
              <p:nvPr/>
            </p:nvSpPr>
            <p:spPr bwMode="auto">
              <a:xfrm flipV="1">
                <a:off x="2428" y="1409"/>
                <a:ext cx="6" cy="16"/>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8" name="Line 351"/>
              <p:cNvSpPr>
                <a:spLocks noChangeAspect="1" noChangeShapeType="1"/>
              </p:cNvSpPr>
              <p:nvPr/>
            </p:nvSpPr>
            <p:spPr bwMode="auto">
              <a:xfrm flipV="1">
                <a:off x="2434" y="1393"/>
                <a:ext cx="5" cy="16"/>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9" name="Line 352"/>
              <p:cNvSpPr>
                <a:spLocks noChangeAspect="1" noChangeShapeType="1"/>
              </p:cNvSpPr>
              <p:nvPr/>
            </p:nvSpPr>
            <p:spPr bwMode="auto">
              <a:xfrm flipV="1">
                <a:off x="2439" y="1378"/>
                <a:ext cx="4" cy="15"/>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0" name="Line 353"/>
              <p:cNvSpPr>
                <a:spLocks noChangeAspect="1" noChangeShapeType="1"/>
              </p:cNvSpPr>
              <p:nvPr/>
            </p:nvSpPr>
            <p:spPr bwMode="auto">
              <a:xfrm flipV="1">
                <a:off x="2443" y="1363"/>
                <a:ext cx="1" cy="15"/>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1" name="Line 354"/>
              <p:cNvSpPr>
                <a:spLocks noChangeAspect="1" noChangeShapeType="1"/>
              </p:cNvSpPr>
              <p:nvPr/>
            </p:nvSpPr>
            <p:spPr bwMode="auto">
              <a:xfrm flipV="1">
                <a:off x="2444" y="1351"/>
                <a:ext cx="1" cy="12"/>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2" name="Line 355"/>
              <p:cNvSpPr>
                <a:spLocks noChangeAspect="1" noChangeShapeType="1"/>
              </p:cNvSpPr>
              <p:nvPr/>
            </p:nvSpPr>
            <p:spPr bwMode="auto">
              <a:xfrm flipV="1">
                <a:off x="2195" y="1122"/>
                <a:ext cx="11" cy="13"/>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3" name="Line 356"/>
              <p:cNvSpPr>
                <a:spLocks noChangeAspect="1" noChangeShapeType="1"/>
              </p:cNvSpPr>
              <p:nvPr/>
            </p:nvSpPr>
            <p:spPr bwMode="auto">
              <a:xfrm flipV="1">
                <a:off x="2021" y="1427"/>
                <a:ext cx="5" cy="16"/>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 name="Line 357"/>
              <p:cNvSpPr>
                <a:spLocks noChangeAspect="1" noChangeShapeType="1"/>
              </p:cNvSpPr>
              <p:nvPr/>
            </p:nvSpPr>
            <p:spPr bwMode="auto">
              <a:xfrm flipV="1">
                <a:off x="2191" y="1135"/>
                <a:ext cx="4" cy="20"/>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5" name="Line 358"/>
              <p:cNvSpPr>
                <a:spLocks noChangeAspect="1" noChangeShapeType="1"/>
              </p:cNvSpPr>
              <p:nvPr/>
            </p:nvSpPr>
            <p:spPr bwMode="auto">
              <a:xfrm flipV="1">
                <a:off x="2026" y="1414"/>
                <a:ext cx="16" cy="13"/>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6" name="Line 359"/>
              <p:cNvSpPr>
                <a:spLocks noChangeAspect="1" noChangeShapeType="1"/>
              </p:cNvSpPr>
              <p:nvPr/>
            </p:nvSpPr>
            <p:spPr bwMode="auto">
              <a:xfrm flipV="1">
                <a:off x="2042" y="1394"/>
                <a:ext cx="34" cy="20"/>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7" name="Line 360"/>
              <p:cNvSpPr>
                <a:spLocks noChangeAspect="1" noChangeShapeType="1"/>
              </p:cNvSpPr>
              <p:nvPr/>
            </p:nvSpPr>
            <p:spPr bwMode="auto">
              <a:xfrm flipV="1">
                <a:off x="2191" y="1155"/>
                <a:ext cx="1" cy="39"/>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8" name="Line 361"/>
              <p:cNvSpPr>
                <a:spLocks noChangeAspect="1" noChangeShapeType="1"/>
              </p:cNvSpPr>
              <p:nvPr/>
            </p:nvSpPr>
            <p:spPr bwMode="auto">
              <a:xfrm flipV="1">
                <a:off x="2189" y="1194"/>
                <a:ext cx="2" cy="6"/>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9" name="Line 362"/>
              <p:cNvSpPr>
                <a:spLocks noChangeAspect="1" noChangeShapeType="1"/>
              </p:cNvSpPr>
              <p:nvPr/>
            </p:nvSpPr>
            <p:spPr bwMode="auto">
              <a:xfrm flipV="1">
                <a:off x="2076" y="1389"/>
                <a:ext cx="4" cy="5"/>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0" name="Line 363"/>
              <p:cNvSpPr>
                <a:spLocks noChangeAspect="1" noChangeShapeType="1"/>
              </p:cNvSpPr>
              <p:nvPr/>
            </p:nvSpPr>
            <p:spPr bwMode="auto">
              <a:xfrm flipH="1" flipV="1">
                <a:off x="2230" y="1189"/>
                <a:ext cx="10"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1" name="Line 364"/>
              <p:cNvSpPr>
                <a:spLocks noChangeAspect="1" noChangeShapeType="1"/>
              </p:cNvSpPr>
              <p:nvPr/>
            </p:nvSpPr>
            <p:spPr bwMode="auto">
              <a:xfrm flipH="1">
                <a:off x="2219" y="1189"/>
                <a:ext cx="11"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2" name="Line 365"/>
              <p:cNvSpPr>
                <a:spLocks noChangeAspect="1" noChangeShapeType="1"/>
              </p:cNvSpPr>
              <p:nvPr/>
            </p:nvSpPr>
            <p:spPr bwMode="auto">
              <a:xfrm flipH="1">
                <a:off x="2208" y="1190"/>
                <a:ext cx="11" cy="3"/>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3" name="Line 366"/>
              <p:cNvSpPr>
                <a:spLocks noChangeAspect="1" noChangeShapeType="1"/>
              </p:cNvSpPr>
              <p:nvPr/>
            </p:nvSpPr>
            <p:spPr bwMode="auto">
              <a:xfrm flipH="1">
                <a:off x="2197" y="1193"/>
                <a:ext cx="11" cy="4"/>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4" name="Freeform 367"/>
              <p:cNvSpPr>
                <a:spLocks noChangeAspect="1"/>
              </p:cNvSpPr>
              <p:nvPr/>
            </p:nvSpPr>
            <p:spPr bwMode="auto">
              <a:xfrm>
                <a:off x="2185" y="1197"/>
                <a:ext cx="12" cy="6"/>
              </a:xfrm>
              <a:custGeom>
                <a:avLst/>
                <a:gdLst>
                  <a:gd name="T0" fmla="*/ 0 w 36"/>
                  <a:gd name="T1" fmla="*/ 0 h 19"/>
                  <a:gd name="T2" fmla="*/ 0 w 36"/>
                  <a:gd name="T3" fmla="*/ 0 h 19"/>
                  <a:gd name="T4" fmla="*/ 0 w 36"/>
                  <a:gd name="T5" fmla="*/ 0 h 19"/>
                  <a:gd name="T6" fmla="*/ 0 60000 65536"/>
                  <a:gd name="T7" fmla="*/ 0 60000 65536"/>
                  <a:gd name="T8" fmla="*/ 0 60000 65536"/>
                  <a:gd name="T9" fmla="*/ 0 w 36"/>
                  <a:gd name="T10" fmla="*/ 0 h 19"/>
                  <a:gd name="T11" fmla="*/ 36 w 36"/>
                  <a:gd name="T12" fmla="*/ 19 h 19"/>
                </a:gdLst>
                <a:ahLst/>
                <a:cxnLst>
                  <a:cxn ang="T6">
                    <a:pos x="T0" y="T1"/>
                  </a:cxn>
                  <a:cxn ang="T7">
                    <a:pos x="T2" y="T3"/>
                  </a:cxn>
                  <a:cxn ang="T8">
                    <a:pos x="T4" y="T5"/>
                  </a:cxn>
                </a:cxnLst>
                <a:rect l="T9" t="T10" r="T11" b="T12"/>
                <a:pathLst>
                  <a:path w="36" h="19">
                    <a:moveTo>
                      <a:pt x="36" y="0"/>
                    </a:moveTo>
                    <a:lnTo>
                      <a:pt x="0" y="19"/>
                    </a:lnTo>
                    <a:lnTo>
                      <a:pt x="14" y="11"/>
                    </a:lnTo>
                  </a:path>
                </a:pathLst>
              </a:custGeom>
              <a:noFill/>
              <a:ln w="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 name="Line 368"/>
              <p:cNvSpPr>
                <a:spLocks noChangeAspect="1" noChangeShapeType="1"/>
              </p:cNvSpPr>
              <p:nvPr/>
            </p:nvSpPr>
            <p:spPr bwMode="auto">
              <a:xfrm>
                <a:off x="2080" y="1384"/>
                <a:ext cx="1" cy="13"/>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6" name="Line 369"/>
              <p:cNvSpPr>
                <a:spLocks noChangeAspect="1" noChangeShapeType="1"/>
              </p:cNvSpPr>
              <p:nvPr/>
            </p:nvSpPr>
            <p:spPr bwMode="auto">
              <a:xfrm flipV="1">
                <a:off x="2080" y="1384"/>
                <a:ext cx="1" cy="5"/>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7" name="Line 370"/>
              <p:cNvSpPr>
                <a:spLocks noChangeAspect="1" noChangeShapeType="1"/>
              </p:cNvSpPr>
              <p:nvPr/>
            </p:nvSpPr>
            <p:spPr bwMode="auto">
              <a:xfrm>
                <a:off x="2081" y="1397"/>
                <a:ext cx="2" cy="12"/>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8" name="Line 371"/>
              <p:cNvSpPr>
                <a:spLocks noChangeAspect="1" noChangeShapeType="1"/>
              </p:cNvSpPr>
              <p:nvPr/>
            </p:nvSpPr>
            <p:spPr bwMode="auto">
              <a:xfrm>
                <a:off x="2083" y="1409"/>
                <a:ext cx="3" cy="12"/>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9" name="Line 372"/>
              <p:cNvSpPr>
                <a:spLocks noChangeAspect="1" noChangeShapeType="1"/>
              </p:cNvSpPr>
              <p:nvPr/>
            </p:nvSpPr>
            <p:spPr bwMode="auto">
              <a:xfrm>
                <a:off x="2086" y="1421"/>
                <a:ext cx="4" cy="10"/>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0" name="Line 373"/>
              <p:cNvSpPr>
                <a:spLocks noChangeAspect="1" noChangeShapeType="1"/>
              </p:cNvSpPr>
              <p:nvPr/>
            </p:nvSpPr>
            <p:spPr bwMode="auto">
              <a:xfrm>
                <a:off x="2090" y="1431"/>
                <a:ext cx="6" cy="8"/>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1" name="Line 374"/>
              <p:cNvSpPr>
                <a:spLocks noChangeAspect="1" noChangeShapeType="1"/>
              </p:cNvSpPr>
              <p:nvPr/>
            </p:nvSpPr>
            <p:spPr bwMode="auto">
              <a:xfrm flipH="1" flipV="1">
                <a:off x="2242" y="1190"/>
                <a:ext cx="9" cy="4"/>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2" name="Line 375"/>
              <p:cNvSpPr>
                <a:spLocks noChangeAspect="1" noChangeShapeType="1"/>
              </p:cNvSpPr>
              <p:nvPr/>
            </p:nvSpPr>
            <p:spPr bwMode="auto">
              <a:xfrm flipH="1" flipV="1">
                <a:off x="2239" y="1189"/>
                <a:ext cx="3"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3" name="Line 376"/>
              <p:cNvSpPr>
                <a:spLocks noChangeAspect="1" noChangeShapeType="1"/>
              </p:cNvSpPr>
              <p:nvPr/>
            </p:nvSpPr>
            <p:spPr bwMode="auto">
              <a:xfrm>
                <a:off x="2095" y="1438"/>
                <a:ext cx="3" cy="3"/>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4" name="Line 377"/>
              <p:cNvSpPr>
                <a:spLocks noChangeAspect="1" noChangeShapeType="1"/>
              </p:cNvSpPr>
              <p:nvPr/>
            </p:nvSpPr>
            <p:spPr bwMode="auto">
              <a:xfrm>
                <a:off x="2098" y="1441"/>
                <a:ext cx="7" cy="5"/>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 name="Line 378"/>
              <p:cNvSpPr>
                <a:spLocks noChangeAspect="1" noChangeShapeType="1"/>
              </p:cNvSpPr>
              <p:nvPr/>
            </p:nvSpPr>
            <p:spPr bwMode="auto">
              <a:xfrm flipH="1" flipV="1">
                <a:off x="2256" y="1198"/>
                <a:ext cx="7" cy="7"/>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6" name="Line 379"/>
              <p:cNvSpPr>
                <a:spLocks noChangeAspect="1" noChangeShapeType="1"/>
              </p:cNvSpPr>
              <p:nvPr/>
            </p:nvSpPr>
            <p:spPr bwMode="auto">
              <a:xfrm flipH="1" flipV="1">
                <a:off x="2250" y="1194"/>
                <a:ext cx="6" cy="4"/>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7" name="Line 380"/>
              <p:cNvSpPr>
                <a:spLocks noChangeAspect="1" noChangeShapeType="1"/>
              </p:cNvSpPr>
              <p:nvPr/>
            </p:nvSpPr>
            <p:spPr bwMode="auto">
              <a:xfrm>
                <a:off x="2105" y="1445"/>
                <a:ext cx="7" cy="3"/>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8" name="Line 381"/>
              <p:cNvSpPr>
                <a:spLocks noChangeAspect="1" noChangeShapeType="1"/>
              </p:cNvSpPr>
              <p:nvPr/>
            </p:nvSpPr>
            <p:spPr bwMode="auto">
              <a:xfrm>
                <a:off x="2112" y="1448"/>
                <a:ext cx="9" cy="3"/>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9" name="Line 382"/>
              <p:cNvSpPr>
                <a:spLocks noChangeAspect="1" noChangeShapeType="1"/>
              </p:cNvSpPr>
              <p:nvPr/>
            </p:nvSpPr>
            <p:spPr bwMode="auto">
              <a:xfrm flipH="1" flipV="1">
                <a:off x="2273" y="1241"/>
                <a:ext cx="1" cy="13"/>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0" name="Line 383"/>
              <p:cNvSpPr>
                <a:spLocks noChangeAspect="1" noChangeShapeType="1"/>
              </p:cNvSpPr>
              <p:nvPr/>
            </p:nvSpPr>
            <p:spPr bwMode="auto">
              <a:xfrm flipH="1" flipV="1">
                <a:off x="2271" y="1229"/>
                <a:ext cx="2" cy="12"/>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1" name="Line 384"/>
              <p:cNvSpPr>
                <a:spLocks noChangeAspect="1" noChangeShapeType="1"/>
              </p:cNvSpPr>
              <p:nvPr/>
            </p:nvSpPr>
            <p:spPr bwMode="auto">
              <a:xfrm flipH="1" flipV="1">
                <a:off x="2268" y="1218"/>
                <a:ext cx="3" cy="1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2" name="Line 385"/>
              <p:cNvSpPr>
                <a:spLocks noChangeAspect="1" noChangeShapeType="1"/>
              </p:cNvSpPr>
              <p:nvPr/>
            </p:nvSpPr>
            <p:spPr bwMode="auto">
              <a:xfrm flipH="1" flipV="1">
                <a:off x="2264" y="1208"/>
                <a:ext cx="4" cy="10"/>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3" name="Line 386"/>
              <p:cNvSpPr>
                <a:spLocks noChangeAspect="1" noChangeShapeType="1"/>
              </p:cNvSpPr>
              <p:nvPr/>
            </p:nvSpPr>
            <p:spPr bwMode="auto">
              <a:xfrm flipH="1" flipV="1">
                <a:off x="2259" y="1201"/>
                <a:ext cx="5" cy="7"/>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4" name="Line 387"/>
              <p:cNvSpPr>
                <a:spLocks noChangeAspect="1" noChangeShapeType="1"/>
              </p:cNvSpPr>
              <p:nvPr/>
            </p:nvSpPr>
            <p:spPr bwMode="auto">
              <a:xfrm>
                <a:off x="2115" y="1449"/>
                <a:ext cx="9"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 name="Line 388"/>
              <p:cNvSpPr>
                <a:spLocks noChangeAspect="1" noChangeShapeType="1"/>
              </p:cNvSpPr>
              <p:nvPr/>
            </p:nvSpPr>
            <p:spPr bwMode="auto">
              <a:xfrm flipV="1">
                <a:off x="2124" y="1449"/>
                <a:ext cx="11"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6" name="Line 389"/>
              <p:cNvSpPr>
                <a:spLocks noChangeAspect="1" noChangeShapeType="1"/>
              </p:cNvSpPr>
              <p:nvPr/>
            </p:nvSpPr>
            <p:spPr bwMode="auto">
              <a:xfrm flipV="1">
                <a:off x="2135" y="1446"/>
                <a:ext cx="11" cy="3"/>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7" name="Line 390"/>
              <p:cNvSpPr>
                <a:spLocks noChangeAspect="1" noChangeShapeType="1"/>
              </p:cNvSpPr>
              <p:nvPr/>
            </p:nvSpPr>
            <p:spPr bwMode="auto">
              <a:xfrm flipV="1">
                <a:off x="2146" y="1442"/>
                <a:ext cx="12" cy="4"/>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8" name="Line 391"/>
              <p:cNvSpPr>
                <a:spLocks noChangeAspect="1" noChangeShapeType="1"/>
              </p:cNvSpPr>
              <p:nvPr/>
            </p:nvSpPr>
            <p:spPr bwMode="auto">
              <a:xfrm flipV="1">
                <a:off x="2158" y="1436"/>
                <a:ext cx="11" cy="6"/>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9" name="Line 392"/>
              <p:cNvSpPr>
                <a:spLocks noChangeAspect="1" noChangeShapeType="1"/>
              </p:cNvSpPr>
              <p:nvPr/>
            </p:nvSpPr>
            <p:spPr bwMode="auto">
              <a:xfrm flipV="1">
                <a:off x="2167" y="1431"/>
                <a:ext cx="10" cy="6"/>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0" name="Line 393"/>
              <p:cNvSpPr>
                <a:spLocks noChangeAspect="1" noChangeShapeType="1"/>
              </p:cNvSpPr>
              <p:nvPr/>
            </p:nvSpPr>
            <p:spPr bwMode="auto">
              <a:xfrm flipV="1">
                <a:off x="2177" y="1421"/>
                <a:ext cx="12" cy="10"/>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1" name="Line 394"/>
              <p:cNvSpPr>
                <a:spLocks noChangeAspect="1" noChangeShapeType="1"/>
              </p:cNvSpPr>
              <p:nvPr/>
            </p:nvSpPr>
            <p:spPr bwMode="auto">
              <a:xfrm flipV="1">
                <a:off x="2189" y="1410"/>
                <a:ext cx="12" cy="1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2" name="Line 395"/>
              <p:cNvSpPr>
                <a:spLocks noChangeAspect="1" noChangeShapeType="1"/>
              </p:cNvSpPr>
              <p:nvPr/>
            </p:nvSpPr>
            <p:spPr bwMode="auto">
              <a:xfrm flipV="1">
                <a:off x="2201" y="1399"/>
                <a:ext cx="11" cy="1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3" name="Line 396"/>
              <p:cNvSpPr>
                <a:spLocks noChangeAspect="1" noChangeShapeType="1"/>
              </p:cNvSpPr>
              <p:nvPr/>
            </p:nvSpPr>
            <p:spPr bwMode="auto">
              <a:xfrm flipV="1">
                <a:off x="2212" y="1385"/>
                <a:ext cx="11" cy="14"/>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4" name="Line 397"/>
              <p:cNvSpPr>
                <a:spLocks noChangeAspect="1" noChangeShapeType="1"/>
              </p:cNvSpPr>
              <p:nvPr/>
            </p:nvSpPr>
            <p:spPr bwMode="auto">
              <a:xfrm flipV="1">
                <a:off x="2223" y="1371"/>
                <a:ext cx="10" cy="14"/>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 name="Line 398"/>
              <p:cNvSpPr>
                <a:spLocks noChangeAspect="1" noChangeShapeType="1"/>
              </p:cNvSpPr>
              <p:nvPr/>
            </p:nvSpPr>
            <p:spPr bwMode="auto">
              <a:xfrm flipV="1">
                <a:off x="2233" y="1357"/>
                <a:ext cx="9" cy="14"/>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6" name="Line 399"/>
              <p:cNvSpPr>
                <a:spLocks noChangeAspect="1" noChangeShapeType="1"/>
              </p:cNvSpPr>
              <p:nvPr/>
            </p:nvSpPr>
            <p:spPr bwMode="auto">
              <a:xfrm flipV="1">
                <a:off x="2242" y="1341"/>
                <a:ext cx="8" cy="16"/>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7" name="Line 400"/>
              <p:cNvSpPr>
                <a:spLocks noChangeAspect="1" noChangeShapeType="1"/>
              </p:cNvSpPr>
              <p:nvPr/>
            </p:nvSpPr>
            <p:spPr bwMode="auto">
              <a:xfrm flipV="1">
                <a:off x="2250" y="1326"/>
                <a:ext cx="7" cy="15"/>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8" name="Line 401"/>
              <p:cNvSpPr>
                <a:spLocks noChangeAspect="1" noChangeShapeType="1"/>
              </p:cNvSpPr>
              <p:nvPr/>
            </p:nvSpPr>
            <p:spPr bwMode="auto">
              <a:xfrm flipV="1">
                <a:off x="2257" y="1310"/>
                <a:ext cx="6" cy="16"/>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9" name="Line 402"/>
              <p:cNvSpPr>
                <a:spLocks noChangeAspect="1" noChangeShapeType="1"/>
              </p:cNvSpPr>
              <p:nvPr/>
            </p:nvSpPr>
            <p:spPr bwMode="auto">
              <a:xfrm flipV="1">
                <a:off x="2263" y="1294"/>
                <a:ext cx="5" cy="16"/>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0" name="Line 403"/>
              <p:cNvSpPr>
                <a:spLocks noChangeAspect="1" noChangeShapeType="1"/>
              </p:cNvSpPr>
              <p:nvPr/>
            </p:nvSpPr>
            <p:spPr bwMode="auto">
              <a:xfrm flipV="1">
                <a:off x="2268" y="1279"/>
                <a:ext cx="3" cy="15"/>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1" name="Line 404"/>
              <p:cNvSpPr>
                <a:spLocks noChangeAspect="1" noChangeShapeType="1"/>
              </p:cNvSpPr>
              <p:nvPr/>
            </p:nvSpPr>
            <p:spPr bwMode="auto">
              <a:xfrm flipV="1">
                <a:off x="2271" y="1263"/>
                <a:ext cx="2" cy="16"/>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2" name="Line 405"/>
              <p:cNvSpPr>
                <a:spLocks noChangeAspect="1" noChangeShapeType="1"/>
              </p:cNvSpPr>
              <p:nvPr/>
            </p:nvSpPr>
            <p:spPr bwMode="auto">
              <a:xfrm flipV="1">
                <a:off x="2273" y="1252"/>
                <a:ext cx="1" cy="1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3" name="Line 406"/>
              <p:cNvSpPr>
                <a:spLocks noChangeAspect="1" noChangeShapeType="1"/>
              </p:cNvSpPr>
              <p:nvPr/>
            </p:nvSpPr>
            <p:spPr bwMode="auto">
              <a:xfrm flipH="1" flipV="1">
                <a:off x="2848" y="1350"/>
                <a:ext cx="29" cy="17"/>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4" name="Freeform 407"/>
              <p:cNvSpPr>
                <a:spLocks noChangeAspect="1"/>
              </p:cNvSpPr>
              <p:nvPr/>
            </p:nvSpPr>
            <p:spPr bwMode="auto">
              <a:xfrm>
                <a:off x="2720" y="1416"/>
                <a:ext cx="128" cy="59"/>
              </a:xfrm>
              <a:custGeom>
                <a:avLst/>
                <a:gdLst>
                  <a:gd name="T0" fmla="*/ 0 w 383"/>
                  <a:gd name="T1" fmla="*/ 0 h 178"/>
                  <a:gd name="T2" fmla="*/ 0 w 383"/>
                  <a:gd name="T3" fmla="*/ 0 h 178"/>
                  <a:gd name="T4" fmla="*/ 0 w 383"/>
                  <a:gd name="T5" fmla="*/ 0 h 178"/>
                  <a:gd name="T6" fmla="*/ 0 w 383"/>
                  <a:gd name="T7" fmla="*/ 0 h 178"/>
                  <a:gd name="T8" fmla="*/ 0 60000 65536"/>
                  <a:gd name="T9" fmla="*/ 0 60000 65536"/>
                  <a:gd name="T10" fmla="*/ 0 60000 65536"/>
                  <a:gd name="T11" fmla="*/ 0 60000 65536"/>
                  <a:gd name="T12" fmla="*/ 0 w 383"/>
                  <a:gd name="T13" fmla="*/ 0 h 178"/>
                  <a:gd name="T14" fmla="*/ 383 w 383"/>
                  <a:gd name="T15" fmla="*/ 178 h 178"/>
                </a:gdLst>
                <a:ahLst/>
                <a:cxnLst>
                  <a:cxn ang="T8">
                    <a:pos x="T0" y="T1"/>
                  </a:cxn>
                  <a:cxn ang="T9">
                    <a:pos x="T2" y="T3"/>
                  </a:cxn>
                  <a:cxn ang="T10">
                    <a:pos x="T4" y="T5"/>
                  </a:cxn>
                  <a:cxn ang="T11">
                    <a:pos x="T6" y="T7"/>
                  </a:cxn>
                </a:cxnLst>
                <a:rect l="T12" t="T13" r="T14" b="T15"/>
                <a:pathLst>
                  <a:path w="383" h="178">
                    <a:moveTo>
                      <a:pt x="383" y="178"/>
                    </a:moveTo>
                    <a:lnTo>
                      <a:pt x="108" y="21"/>
                    </a:lnTo>
                    <a:lnTo>
                      <a:pt x="50" y="0"/>
                    </a:lnTo>
                    <a:lnTo>
                      <a:pt x="0" y="10"/>
                    </a:lnTo>
                  </a:path>
                </a:pathLst>
              </a:custGeom>
              <a:noFill/>
              <a:ln w="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5" name="Freeform 408"/>
              <p:cNvSpPr>
                <a:spLocks noChangeAspect="1"/>
              </p:cNvSpPr>
              <p:nvPr/>
            </p:nvSpPr>
            <p:spPr bwMode="auto">
              <a:xfrm>
                <a:off x="2549" y="1316"/>
                <a:ext cx="149" cy="184"/>
              </a:xfrm>
              <a:custGeom>
                <a:avLst/>
                <a:gdLst>
                  <a:gd name="T0" fmla="*/ 0 w 448"/>
                  <a:gd name="T1" fmla="*/ 0 h 551"/>
                  <a:gd name="T2" fmla="*/ 0 w 448"/>
                  <a:gd name="T3" fmla="*/ 0 h 551"/>
                  <a:gd name="T4" fmla="*/ 0 w 448"/>
                  <a:gd name="T5" fmla="*/ 0 h 551"/>
                  <a:gd name="T6" fmla="*/ 0 w 448"/>
                  <a:gd name="T7" fmla="*/ 0 h 551"/>
                  <a:gd name="T8" fmla="*/ 0 w 448"/>
                  <a:gd name="T9" fmla="*/ 0 h 551"/>
                  <a:gd name="T10" fmla="*/ 0 w 448"/>
                  <a:gd name="T11" fmla="*/ 0 h 551"/>
                  <a:gd name="T12" fmla="*/ 0 w 448"/>
                  <a:gd name="T13" fmla="*/ 0 h 551"/>
                  <a:gd name="T14" fmla="*/ 0 w 448"/>
                  <a:gd name="T15" fmla="*/ 0 h 551"/>
                  <a:gd name="T16" fmla="*/ 0 w 448"/>
                  <a:gd name="T17" fmla="*/ 0 h 551"/>
                  <a:gd name="T18" fmla="*/ 0 w 448"/>
                  <a:gd name="T19" fmla="*/ 0 h 55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48"/>
                  <a:gd name="T31" fmla="*/ 0 h 551"/>
                  <a:gd name="T32" fmla="*/ 448 w 448"/>
                  <a:gd name="T33" fmla="*/ 551 h 55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48" h="551">
                    <a:moveTo>
                      <a:pt x="448" y="551"/>
                    </a:moveTo>
                    <a:lnTo>
                      <a:pt x="429" y="546"/>
                    </a:lnTo>
                    <a:lnTo>
                      <a:pt x="421" y="540"/>
                    </a:lnTo>
                    <a:lnTo>
                      <a:pt x="402" y="524"/>
                    </a:lnTo>
                    <a:lnTo>
                      <a:pt x="389" y="500"/>
                    </a:lnTo>
                    <a:lnTo>
                      <a:pt x="383" y="474"/>
                    </a:lnTo>
                    <a:lnTo>
                      <a:pt x="383" y="180"/>
                    </a:lnTo>
                    <a:lnTo>
                      <a:pt x="109" y="21"/>
                    </a:lnTo>
                    <a:lnTo>
                      <a:pt x="49" y="0"/>
                    </a:lnTo>
                    <a:lnTo>
                      <a:pt x="0" y="10"/>
                    </a:lnTo>
                  </a:path>
                </a:pathLst>
              </a:custGeom>
              <a:noFill/>
              <a:ln w="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6" name="Freeform 409"/>
              <p:cNvSpPr>
                <a:spLocks noChangeAspect="1"/>
              </p:cNvSpPr>
              <p:nvPr/>
            </p:nvSpPr>
            <p:spPr bwMode="auto">
              <a:xfrm>
                <a:off x="2377" y="1218"/>
                <a:ext cx="150" cy="183"/>
              </a:xfrm>
              <a:custGeom>
                <a:avLst/>
                <a:gdLst>
                  <a:gd name="T0" fmla="*/ 0 w 450"/>
                  <a:gd name="T1" fmla="*/ 0 h 549"/>
                  <a:gd name="T2" fmla="*/ 0 w 450"/>
                  <a:gd name="T3" fmla="*/ 0 h 549"/>
                  <a:gd name="T4" fmla="*/ 0 w 450"/>
                  <a:gd name="T5" fmla="*/ 0 h 549"/>
                  <a:gd name="T6" fmla="*/ 0 w 450"/>
                  <a:gd name="T7" fmla="*/ 0 h 549"/>
                  <a:gd name="T8" fmla="*/ 0 w 450"/>
                  <a:gd name="T9" fmla="*/ 0 h 549"/>
                  <a:gd name="T10" fmla="*/ 0 w 450"/>
                  <a:gd name="T11" fmla="*/ 0 h 549"/>
                  <a:gd name="T12" fmla="*/ 0 w 450"/>
                  <a:gd name="T13" fmla="*/ 0 h 549"/>
                  <a:gd name="T14" fmla="*/ 0 w 450"/>
                  <a:gd name="T15" fmla="*/ 0 h 549"/>
                  <a:gd name="T16" fmla="*/ 0 w 450"/>
                  <a:gd name="T17" fmla="*/ 0 h 549"/>
                  <a:gd name="T18" fmla="*/ 0 w 450"/>
                  <a:gd name="T19" fmla="*/ 0 h 54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50"/>
                  <a:gd name="T31" fmla="*/ 0 h 549"/>
                  <a:gd name="T32" fmla="*/ 450 w 450"/>
                  <a:gd name="T33" fmla="*/ 549 h 54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50" h="549">
                    <a:moveTo>
                      <a:pt x="450" y="549"/>
                    </a:moveTo>
                    <a:lnTo>
                      <a:pt x="431" y="544"/>
                    </a:lnTo>
                    <a:lnTo>
                      <a:pt x="423" y="540"/>
                    </a:lnTo>
                    <a:lnTo>
                      <a:pt x="404" y="524"/>
                    </a:lnTo>
                    <a:lnTo>
                      <a:pt x="390" y="499"/>
                    </a:lnTo>
                    <a:lnTo>
                      <a:pt x="384" y="473"/>
                    </a:lnTo>
                    <a:lnTo>
                      <a:pt x="384" y="179"/>
                    </a:lnTo>
                    <a:lnTo>
                      <a:pt x="110" y="20"/>
                    </a:lnTo>
                    <a:lnTo>
                      <a:pt x="50" y="0"/>
                    </a:lnTo>
                    <a:lnTo>
                      <a:pt x="0" y="9"/>
                    </a:lnTo>
                  </a:path>
                </a:pathLst>
              </a:custGeom>
              <a:noFill/>
              <a:ln w="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7" name="Freeform 410"/>
              <p:cNvSpPr>
                <a:spLocks noChangeAspect="1"/>
              </p:cNvSpPr>
              <p:nvPr/>
            </p:nvSpPr>
            <p:spPr bwMode="auto">
              <a:xfrm>
                <a:off x="2206" y="1119"/>
                <a:ext cx="150" cy="183"/>
              </a:xfrm>
              <a:custGeom>
                <a:avLst/>
                <a:gdLst>
                  <a:gd name="T0" fmla="*/ 0 w 450"/>
                  <a:gd name="T1" fmla="*/ 0 h 550"/>
                  <a:gd name="T2" fmla="*/ 0 w 450"/>
                  <a:gd name="T3" fmla="*/ 0 h 550"/>
                  <a:gd name="T4" fmla="*/ 0 w 450"/>
                  <a:gd name="T5" fmla="*/ 0 h 550"/>
                  <a:gd name="T6" fmla="*/ 0 w 450"/>
                  <a:gd name="T7" fmla="*/ 0 h 550"/>
                  <a:gd name="T8" fmla="*/ 0 w 450"/>
                  <a:gd name="T9" fmla="*/ 0 h 550"/>
                  <a:gd name="T10" fmla="*/ 0 w 450"/>
                  <a:gd name="T11" fmla="*/ 0 h 550"/>
                  <a:gd name="T12" fmla="*/ 0 w 450"/>
                  <a:gd name="T13" fmla="*/ 0 h 550"/>
                  <a:gd name="T14" fmla="*/ 0 w 450"/>
                  <a:gd name="T15" fmla="*/ 0 h 550"/>
                  <a:gd name="T16" fmla="*/ 0 w 450"/>
                  <a:gd name="T17" fmla="*/ 0 h 550"/>
                  <a:gd name="T18" fmla="*/ 0 w 450"/>
                  <a:gd name="T19" fmla="*/ 0 h 55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50"/>
                  <a:gd name="T31" fmla="*/ 0 h 550"/>
                  <a:gd name="T32" fmla="*/ 450 w 450"/>
                  <a:gd name="T33" fmla="*/ 550 h 55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50" h="550">
                    <a:moveTo>
                      <a:pt x="450" y="550"/>
                    </a:moveTo>
                    <a:lnTo>
                      <a:pt x="431" y="544"/>
                    </a:lnTo>
                    <a:lnTo>
                      <a:pt x="423" y="540"/>
                    </a:lnTo>
                    <a:lnTo>
                      <a:pt x="404" y="523"/>
                    </a:lnTo>
                    <a:lnTo>
                      <a:pt x="390" y="498"/>
                    </a:lnTo>
                    <a:lnTo>
                      <a:pt x="385" y="474"/>
                    </a:lnTo>
                    <a:lnTo>
                      <a:pt x="385" y="179"/>
                    </a:lnTo>
                    <a:lnTo>
                      <a:pt x="110" y="21"/>
                    </a:lnTo>
                    <a:lnTo>
                      <a:pt x="50" y="0"/>
                    </a:lnTo>
                    <a:lnTo>
                      <a:pt x="0" y="10"/>
                    </a:lnTo>
                  </a:path>
                </a:pathLst>
              </a:custGeom>
              <a:noFill/>
              <a:ln w="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8" name="Freeform 411"/>
              <p:cNvSpPr>
                <a:spLocks noChangeAspect="1"/>
              </p:cNvSpPr>
              <p:nvPr/>
            </p:nvSpPr>
            <p:spPr bwMode="auto">
              <a:xfrm>
                <a:off x="2163" y="271"/>
                <a:ext cx="22" cy="932"/>
              </a:xfrm>
              <a:custGeom>
                <a:avLst/>
                <a:gdLst>
                  <a:gd name="T0" fmla="*/ 0 w 65"/>
                  <a:gd name="T1" fmla="*/ 0 h 2795"/>
                  <a:gd name="T2" fmla="*/ 0 w 65"/>
                  <a:gd name="T3" fmla="*/ 0 h 2795"/>
                  <a:gd name="T4" fmla="*/ 0 w 65"/>
                  <a:gd name="T5" fmla="*/ 0 h 2795"/>
                  <a:gd name="T6" fmla="*/ 0 w 65"/>
                  <a:gd name="T7" fmla="*/ 0 h 2795"/>
                  <a:gd name="T8" fmla="*/ 0 w 65"/>
                  <a:gd name="T9" fmla="*/ 0 h 2795"/>
                  <a:gd name="T10" fmla="*/ 0 w 65"/>
                  <a:gd name="T11" fmla="*/ 0 h 2795"/>
                  <a:gd name="T12" fmla="*/ 0 w 65"/>
                  <a:gd name="T13" fmla="*/ 0 h 2795"/>
                  <a:gd name="T14" fmla="*/ 0 60000 65536"/>
                  <a:gd name="T15" fmla="*/ 0 60000 65536"/>
                  <a:gd name="T16" fmla="*/ 0 60000 65536"/>
                  <a:gd name="T17" fmla="*/ 0 60000 65536"/>
                  <a:gd name="T18" fmla="*/ 0 60000 65536"/>
                  <a:gd name="T19" fmla="*/ 0 60000 65536"/>
                  <a:gd name="T20" fmla="*/ 0 60000 65536"/>
                  <a:gd name="T21" fmla="*/ 0 w 65"/>
                  <a:gd name="T22" fmla="*/ 0 h 2795"/>
                  <a:gd name="T23" fmla="*/ 65 w 65"/>
                  <a:gd name="T24" fmla="*/ 2795 h 279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5" h="2795">
                    <a:moveTo>
                      <a:pt x="65" y="2795"/>
                    </a:moveTo>
                    <a:lnTo>
                      <a:pt x="46" y="2790"/>
                    </a:lnTo>
                    <a:lnTo>
                      <a:pt x="38" y="2786"/>
                    </a:lnTo>
                    <a:lnTo>
                      <a:pt x="19" y="2768"/>
                    </a:lnTo>
                    <a:lnTo>
                      <a:pt x="4" y="2744"/>
                    </a:lnTo>
                    <a:lnTo>
                      <a:pt x="0" y="2718"/>
                    </a:lnTo>
                    <a:lnTo>
                      <a:pt x="0" y="0"/>
                    </a:lnTo>
                  </a:path>
                </a:pathLst>
              </a:custGeom>
              <a:noFill/>
              <a:ln w="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9" name="Freeform 412"/>
              <p:cNvSpPr>
                <a:spLocks noChangeAspect="1"/>
              </p:cNvSpPr>
              <p:nvPr/>
            </p:nvSpPr>
            <p:spPr bwMode="auto">
              <a:xfrm>
                <a:off x="1263" y="1375"/>
                <a:ext cx="817" cy="456"/>
              </a:xfrm>
              <a:custGeom>
                <a:avLst/>
                <a:gdLst>
                  <a:gd name="T0" fmla="*/ 0 w 2450"/>
                  <a:gd name="T1" fmla="*/ 0 h 1367"/>
                  <a:gd name="T2" fmla="*/ 0 w 2450"/>
                  <a:gd name="T3" fmla="*/ 0 h 1367"/>
                  <a:gd name="T4" fmla="*/ 0 w 2450"/>
                  <a:gd name="T5" fmla="*/ 0 h 1367"/>
                  <a:gd name="T6" fmla="*/ 0 w 2450"/>
                  <a:gd name="T7" fmla="*/ 0 h 1367"/>
                  <a:gd name="T8" fmla="*/ 0 w 2450"/>
                  <a:gd name="T9" fmla="*/ 0 h 1367"/>
                  <a:gd name="T10" fmla="*/ 0 w 2450"/>
                  <a:gd name="T11" fmla="*/ 0 h 1367"/>
                  <a:gd name="T12" fmla="*/ 0 w 2450"/>
                  <a:gd name="T13" fmla="*/ 0 h 1367"/>
                  <a:gd name="T14" fmla="*/ 0 60000 65536"/>
                  <a:gd name="T15" fmla="*/ 0 60000 65536"/>
                  <a:gd name="T16" fmla="*/ 0 60000 65536"/>
                  <a:gd name="T17" fmla="*/ 0 60000 65536"/>
                  <a:gd name="T18" fmla="*/ 0 60000 65536"/>
                  <a:gd name="T19" fmla="*/ 0 60000 65536"/>
                  <a:gd name="T20" fmla="*/ 0 60000 65536"/>
                  <a:gd name="T21" fmla="*/ 0 w 2450"/>
                  <a:gd name="T22" fmla="*/ 0 h 1367"/>
                  <a:gd name="T23" fmla="*/ 2450 w 2450"/>
                  <a:gd name="T24" fmla="*/ 1367 h 136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50" h="1367">
                    <a:moveTo>
                      <a:pt x="0" y="1367"/>
                    </a:moveTo>
                    <a:lnTo>
                      <a:pt x="2351" y="8"/>
                    </a:lnTo>
                    <a:lnTo>
                      <a:pt x="2375" y="0"/>
                    </a:lnTo>
                    <a:lnTo>
                      <a:pt x="2404" y="0"/>
                    </a:lnTo>
                    <a:lnTo>
                      <a:pt x="2428" y="8"/>
                    </a:lnTo>
                    <a:lnTo>
                      <a:pt x="2437" y="12"/>
                    </a:lnTo>
                    <a:lnTo>
                      <a:pt x="2450" y="26"/>
                    </a:lnTo>
                  </a:path>
                </a:pathLst>
              </a:custGeom>
              <a:noFill/>
              <a:ln w="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40" name="Freeform 413"/>
              <p:cNvSpPr>
                <a:spLocks noChangeAspect="1"/>
              </p:cNvSpPr>
              <p:nvPr/>
            </p:nvSpPr>
            <p:spPr bwMode="auto">
              <a:xfrm>
                <a:off x="2021" y="1443"/>
                <a:ext cx="230" cy="83"/>
              </a:xfrm>
              <a:custGeom>
                <a:avLst/>
                <a:gdLst>
                  <a:gd name="T0" fmla="*/ 0 w 692"/>
                  <a:gd name="T1" fmla="*/ 0 h 248"/>
                  <a:gd name="T2" fmla="*/ 0 w 692"/>
                  <a:gd name="T3" fmla="*/ 0 h 248"/>
                  <a:gd name="T4" fmla="*/ 0 w 692"/>
                  <a:gd name="T5" fmla="*/ 0 h 248"/>
                  <a:gd name="T6" fmla="*/ 0 w 692"/>
                  <a:gd name="T7" fmla="*/ 0 h 248"/>
                  <a:gd name="T8" fmla="*/ 0 w 692"/>
                  <a:gd name="T9" fmla="*/ 0 h 248"/>
                  <a:gd name="T10" fmla="*/ 0 w 692"/>
                  <a:gd name="T11" fmla="*/ 0 h 248"/>
                  <a:gd name="T12" fmla="*/ 0 w 692"/>
                  <a:gd name="T13" fmla="*/ 0 h 248"/>
                  <a:gd name="T14" fmla="*/ 0 w 692"/>
                  <a:gd name="T15" fmla="*/ 0 h 248"/>
                  <a:gd name="T16" fmla="*/ 0 w 692"/>
                  <a:gd name="T17" fmla="*/ 0 h 248"/>
                  <a:gd name="T18" fmla="*/ 0 w 692"/>
                  <a:gd name="T19" fmla="*/ 0 h 24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92"/>
                  <a:gd name="T31" fmla="*/ 0 h 248"/>
                  <a:gd name="T32" fmla="*/ 692 w 692"/>
                  <a:gd name="T33" fmla="*/ 248 h 24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92" h="248">
                    <a:moveTo>
                      <a:pt x="0" y="0"/>
                    </a:moveTo>
                    <a:lnTo>
                      <a:pt x="16" y="48"/>
                    </a:lnTo>
                    <a:lnTo>
                      <a:pt x="64" y="89"/>
                    </a:lnTo>
                    <a:lnTo>
                      <a:pt x="339" y="248"/>
                    </a:lnTo>
                    <a:lnTo>
                      <a:pt x="593" y="101"/>
                    </a:lnTo>
                    <a:lnTo>
                      <a:pt x="617" y="93"/>
                    </a:lnTo>
                    <a:lnTo>
                      <a:pt x="646" y="93"/>
                    </a:lnTo>
                    <a:lnTo>
                      <a:pt x="670" y="101"/>
                    </a:lnTo>
                    <a:lnTo>
                      <a:pt x="678" y="105"/>
                    </a:lnTo>
                    <a:lnTo>
                      <a:pt x="692" y="120"/>
                    </a:lnTo>
                  </a:path>
                </a:pathLst>
              </a:custGeom>
              <a:noFill/>
              <a:ln w="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41" name="Freeform 414"/>
              <p:cNvSpPr>
                <a:spLocks noChangeAspect="1"/>
              </p:cNvSpPr>
              <p:nvPr/>
            </p:nvSpPr>
            <p:spPr bwMode="auto">
              <a:xfrm>
                <a:off x="2192" y="1542"/>
                <a:ext cx="231" cy="83"/>
              </a:xfrm>
              <a:custGeom>
                <a:avLst/>
                <a:gdLst>
                  <a:gd name="T0" fmla="*/ 0 w 692"/>
                  <a:gd name="T1" fmla="*/ 0 h 247"/>
                  <a:gd name="T2" fmla="*/ 0 w 692"/>
                  <a:gd name="T3" fmla="*/ 0 h 247"/>
                  <a:gd name="T4" fmla="*/ 0 w 692"/>
                  <a:gd name="T5" fmla="*/ 0 h 247"/>
                  <a:gd name="T6" fmla="*/ 0 w 692"/>
                  <a:gd name="T7" fmla="*/ 0 h 247"/>
                  <a:gd name="T8" fmla="*/ 0 w 692"/>
                  <a:gd name="T9" fmla="*/ 0 h 247"/>
                  <a:gd name="T10" fmla="*/ 0 w 692"/>
                  <a:gd name="T11" fmla="*/ 0 h 247"/>
                  <a:gd name="T12" fmla="*/ 0 w 692"/>
                  <a:gd name="T13" fmla="*/ 0 h 247"/>
                  <a:gd name="T14" fmla="*/ 0 w 692"/>
                  <a:gd name="T15" fmla="*/ 0 h 247"/>
                  <a:gd name="T16" fmla="*/ 0 w 692"/>
                  <a:gd name="T17" fmla="*/ 0 h 247"/>
                  <a:gd name="T18" fmla="*/ 0 w 692"/>
                  <a:gd name="T19" fmla="*/ 0 h 24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92"/>
                  <a:gd name="T31" fmla="*/ 0 h 247"/>
                  <a:gd name="T32" fmla="*/ 692 w 692"/>
                  <a:gd name="T33" fmla="*/ 247 h 24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92" h="247">
                    <a:moveTo>
                      <a:pt x="0" y="0"/>
                    </a:moveTo>
                    <a:lnTo>
                      <a:pt x="16" y="49"/>
                    </a:lnTo>
                    <a:lnTo>
                      <a:pt x="64" y="90"/>
                    </a:lnTo>
                    <a:lnTo>
                      <a:pt x="338" y="247"/>
                    </a:lnTo>
                    <a:lnTo>
                      <a:pt x="594" y="100"/>
                    </a:lnTo>
                    <a:lnTo>
                      <a:pt x="618" y="92"/>
                    </a:lnTo>
                    <a:lnTo>
                      <a:pt x="646" y="92"/>
                    </a:lnTo>
                    <a:lnTo>
                      <a:pt x="670" y="100"/>
                    </a:lnTo>
                    <a:lnTo>
                      <a:pt x="678" y="106"/>
                    </a:lnTo>
                    <a:lnTo>
                      <a:pt x="692" y="119"/>
                    </a:lnTo>
                  </a:path>
                </a:pathLst>
              </a:custGeom>
              <a:noFill/>
              <a:ln w="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42" name="Freeform 415"/>
              <p:cNvSpPr>
                <a:spLocks noChangeAspect="1"/>
              </p:cNvSpPr>
              <p:nvPr/>
            </p:nvSpPr>
            <p:spPr bwMode="auto">
              <a:xfrm>
                <a:off x="2363" y="1641"/>
                <a:ext cx="231" cy="83"/>
              </a:xfrm>
              <a:custGeom>
                <a:avLst/>
                <a:gdLst>
                  <a:gd name="T0" fmla="*/ 0 w 692"/>
                  <a:gd name="T1" fmla="*/ 0 h 249"/>
                  <a:gd name="T2" fmla="*/ 0 w 692"/>
                  <a:gd name="T3" fmla="*/ 0 h 249"/>
                  <a:gd name="T4" fmla="*/ 0 w 692"/>
                  <a:gd name="T5" fmla="*/ 0 h 249"/>
                  <a:gd name="T6" fmla="*/ 0 w 692"/>
                  <a:gd name="T7" fmla="*/ 0 h 249"/>
                  <a:gd name="T8" fmla="*/ 0 w 692"/>
                  <a:gd name="T9" fmla="*/ 0 h 249"/>
                  <a:gd name="T10" fmla="*/ 0 w 692"/>
                  <a:gd name="T11" fmla="*/ 0 h 249"/>
                  <a:gd name="T12" fmla="*/ 0 w 692"/>
                  <a:gd name="T13" fmla="*/ 0 h 249"/>
                  <a:gd name="T14" fmla="*/ 0 w 692"/>
                  <a:gd name="T15" fmla="*/ 0 h 249"/>
                  <a:gd name="T16" fmla="*/ 0 w 692"/>
                  <a:gd name="T17" fmla="*/ 0 h 249"/>
                  <a:gd name="T18" fmla="*/ 0 w 692"/>
                  <a:gd name="T19" fmla="*/ 0 h 24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92"/>
                  <a:gd name="T31" fmla="*/ 0 h 249"/>
                  <a:gd name="T32" fmla="*/ 692 w 692"/>
                  <a:gd name="T33" fmla="*/ 249 h 24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92" h="249">
                    <a:moveTo>
                      <a:pt x="0" y="0"/>
                    </a:moveTo>
                    <a:lnTo>
                      <a:pt x="16" y="49"/>
                    </a:lnTo>
                    <a:lnTo>
                      <a:pt x="64" y="90"/>
                    </a:lnTo>
                    <a:lnTo>
                      <a:pt x="338" y="249"/>
                    </a:lnTo>
                    <a:lnTo>
                      <a:pt x="594" y="102"/>
                    </a:lnTo>
                    <a:lnTo>
                      <a:pt x="618" y="94"/>
                    </a:lnTo>
                    <a:lnTo>
                      <a:pt x="645" y="94"/>
                    </a:lnTo>
                    <a:lnTo>
                      <a:pt x="670" y="102"/>
                    </a:lnTo>
                    <a:lnTo>
                      <a:pt x="678" y="106"/>
                    </a:lnTo>
                    <a:lnTo>
                      <a:pt x="692" y="120"/>
                    </a:lnTo>
                  </a:path>
                </a:pathLst>
              </a:custGeom>
              <a:noFill/>
              <a:ln w="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43" name="Freeform 416"/>
              <p:cNvSpPr>
                <a:spLocks noChangeAspect="1"/>
              </p:cNvSpPr>
              <p:nvPr/>
            </p:nvSpPr>
            <p:spPr bwMode="auto">
              <a:xfrm>
                <a:off x="2534" y="1740"/>
                <a:ext cx="114" cy="83"/>
              </a:xfrm>
              <a:custGeom>
                <a:avLst/>
                <a:gdLst>
                  <a:gd name="T0" fmla="*/ 0 w 340"/>
                  <a:gd name="T1" fmla="*/ 0 h 248"/>
                  <a:gd name="T2" fmla="*/ 0 w 340"/>
                  <a:gd name="T3" fmla="*/ 0 h 248"/>
                  <a:gd name="T4" fmla="*/ 0 w 340"/>
                  <a:gd name="T5" fmla="*/ 0 h 248"/>
                  <a:gd name="T6" fmla="*/ 0 w 340"/>
                  <a:gd name="T7" fmla="*/ 0 h 248"/>
                  <a:gd name="T8" fmla="*/ 0 60000 65536"/>
                  <a:gd name="T9" fmla="*/ 0 60000 65536"/>
                  <a:gd name="T10" fmla="*/ 0 60000 65536"/>
                  <a:gd name="T11" fmla="*/ 0 60000 65536"/>
                  <a:gd name="T12" fmla="*/ 0 w 340"/>
                  <a:gd name="T13" fmla="*/ 0 h 248"/>
                  <a:gd name="T14" fmla="*/ 340 w 340"/>
                  <a:gd name="T15" fmla="*/ 248 h 248"/>
                </a:gdLst>
                <a:ahLst/>
                <a:cxnLst>
                  <a:cxn ang="T8">
                    <a:pos x="T0" y="T1"/>
                  </a:cxn>
                  <a:cxn ang="T9">
                    <a:pos x="T2" y="T3"/>
                  </a:cxn>
                  <a:cxn ang="T10">
                    <a:pos x="T4" y="T5"/>
                  </a:cxn>
                  <a:cxn ang="T11">
                    <a:pos x="T6" y="T7"/>
                  </a:cxn>
                </a:cxnLst>
                <a:rect l="T12" t="T13" r="T14" b="T15"/>
                <a:pathLst>
                  <a:path w="340" h="248">
                    <a:moveTo>
                      <a:pt x="0" y="0"/>
                    </a:moveTo>
                    <a:lnTo>
                      <a:pt x="18" y="48"/>
                    </a:lnTo>
                    <a:lnTo>
                      <a:pt x="64" y="89"/>
                    </a:lnTo>
                    <a:lnTo>
                      <a:pt x="340" y="248"/>
                    </a:lnTo>
                  </a:path>
                </a:pathLst>
              </a:custGeom>
              <a:noFill/>
              <a:ln w="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44" name="Line 417"/>
              <p:cNvSpPr>
                <a:spLocks noChangeAspect="1" noChangeShapeType="1"/>
              </p:cNvSpPr>
              <p:nvPr/>
            </p:nvSpPr>
            <p:spPr bwMode="auto">
              <a:xfrm>
                <a:off x="2539" y="1885"/>
                <a:ext cx="29" cy="17"/>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5" name="Freeform 418"/>
              <p:cNvSpPr>
                <a:spLocks noChangeAspect="1"/>
              </p:cNvSpPr>
              <p:nvPr/>
            </p:nvSpPr>
            <p:spPr bwMode="auto">
              <a:xfrm>
                <a:off x="1263" y="149"/>
                <a:ext cx="1536" cy="2265"/>
              </a:xfrm>
              <a:custGeom>
                <a:avLst/>
                <a:gdLst>
                  <a:gd name="T0" fmla="*/ 0 w 4607"/>
                  <a:gd name="T1" fmla="*/ 0 h 6795"/>
                  <a:gd name="T2" fmla="*/ 0 w 4607"/>
                  <a:gd name="T3" fmla="*/ 0 h 6795"/>
                  <a:gd name="T4" fmla="*/ 0 w 4607"/>
                  <a:gd name="T5" fmla="*/ 0 h 6795"/>
                  <a:gd name="T6" fmla="*/ 0 w 4607"/>
                  <a:gd name="T7" fmla="*/ 0 h 6795"/>
                  <a:gd name="T8" fmla="*/ 0 w 4607"/>
                  <a:gd name="T9" fmla="*/ 0 h 6795"/>
                  <a:gd name="T10" fmla="*/ 0 w 4607"/>
                  <a:gd name="T11" fmla="*/ 0 h 6795"/>
                  <a:gd name="T12" fmla="*/ 0 w 4607"/>
                  <a:gd name="T13" fmla="*/ 0 h 6795"/>
                  <a:gd name="T14" fmla="*/ 0 w 4607"/>
                  <a:gd name="T15" fmla="*/ 0 h 6795"/>
                  <a:gd name="T16" fmla="*/ 0 w 4607"/>
                  <a:gd name="T17" fmla="*/ 0 h 6795"/>
                  <a:gd name="T18" fmla="*/ 0 w 4607"/>
                  <a:gd name="T19" fmla="*/ 0 h 6795"/>
                  <a:gd name="T20" fmla="*/ 0 w 4607"/>
                  <a:gd name="T21" fmla="*/ 0 h 6795"/>
                  <a:gd name="T22" fmla="*/ 0 w 4607"/>
                  <a:gd name="T23" fmla="*/ 0 h 6795"/>
                  <a:gd name="T24" fmla="*/ 0 w 4607"/>
                  <a:gd name="T25" fmla="*/ 0 h 6795"/>
                  <a:gd name="T26" fmla="*/ 0 w 4607"/>
                  <a:gd name="T27" fmla="*/ 0 h 6795"/>
                  <a:gd name="T28" fmla="*/ 0 w 4607"/>
                  <a:gd name="T29" fmla="*/ 0 h 6795"/>
                  <a:gd name="T30" fmla="*/ 0 w 4607"/>
                  <a:gd name="T31" fmla="*/ 0 h 6795"/>
                  <a:gd name="T32" fmla="*/ 0 w 4607"/>
                  <a:gd name="T33" fmla="*/ 0 h 6795"/>
                  <a:gd name="T34" fmla="*/ 0 w 4607"/>
                  <a:gd name="T35" fmla="*/ 0 h 6795"/>
                  <a:gd name="T36" fmla="*/ 0 w 4607"/>
                  <a:gd name="T37" fmla="*/ 0 h 6795"/>
                  <a:gd name="T38" fmla="*/ 0 w 4607"/>
                  <a:gd name="T39" fmla="*/ 0 h 6795"/>
                  <a:gd name="T40" fmla="*/ 0 w 4607"/>
                  <a:gd name="T41" fmla="*/ 0 h 6795"/>
                  <a:gd name="T42" fmla="*/ 0 w 4607"/>
                  <a:gd name="T43" fmla="*/ 0 h 6795"/>
                  <a:gd name="T44" fmla="*/ 0 w 4607"/>
                  <a:gd name="T45" fmla="*/ 0 h 6795"/>
                  <a:gd name="T46" fmla="*/ 0 w 4607"/>
                  <a:gd name="T47" fmla="*/ 0 h 6795"/>
                  <a:gd name="T48" fmla="*/ 0 w 4607"/>
                  <a:gd name="T49" fmla="*/ 0 h 6795"/>
                  <a:gd name="T50" fmla="*/ 0 w 4607"/>
                  <a:gd name="T51" fmla="*/ 0 h 6795"/>
                  <a:gd name="T52" fmla="*/ 0 w 4607"/>
                  <a:gd name="T53" fmla="*/ 0 h 6795"/>
                  <a:gd name="T54" fmla="*/ 0 w 4607"/>
                  <a:gd name="T55" fmla="*/ 0 h 6795"/>
                  <a:gd name="T56" fmla="*/ 0 w 4607"/>
                  <a:gd name="T57" fmla="*/ 0 h 6795"/>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4607"/>
                  <a:gd name="T88" fmla="*/ 0 h 6795"/>
                  <a:gd name="T89" fmla="*/ 4607 w 4607"/>
                  <a:gd name="T90" fmla="*/ 6795 h 6795"/>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4607" h="6795">
                    <a:moveTo>
                      <a:pt x="4607" y="178"/>
                    </a:moveTo>
                    <a:lnTo>
                      <a:pt x="4382" y="75"/>
                    </a:lnTo>
                    <a:lnTo>
                      <a:pt x="4134" y="16"/>
                    </a:lnTo>
                    <a:lnTo>
                      <a:pt x="3869" y="0"/>
                    </a:lnTo>
                    <a:lnTo>
                      <a:pt x="3591" y="27"/>
                    </a:lnTo>
                    <a:lnTo>
                      <a:pt x="3300" y="98"/>
                    </a:lnTo>
                    <a:lnTo>
                      <a:pt x="3001" y="212"/>
                    </a:lnTo>
                    <a:lnTo>
                      <a:pt x="2699" y="367"/>
                    </a:lnTo>
                    <a:lnTo>
                      <a:pt x="2396" y="562"/>
                    </a:lnTo>
                    <a:lnTo>
                      <a:pt x="2098" y="793"/>
                    </a:lnTo>
                    <a:lnTo>
                      <a:pt x="1807" y="1057"/>
                    </a:lnTo>
                    <a:lnTo>
                      <a:pt x="1527" y="1353"/>
                    </a:lnTo>
                    <a:lnTo>
                      <a:pt x="1262" y="1676"/>
                    </a:lnTo>
                    <a:lnTo>
                      <a:pt x="1015" y="2020"/>
                    </a:lnTo>
                    <a:lnTo>
                      <a:pt x="789" y="2383"/>
                    </a:lnTo>
                    <a:lnTo>
                      <a:pt x="588" y="2761"/>
                    </a:lnTo>
                    <a:lnTo>
                      <a:pt x="413" y="3147"/>
                    </a:lnTo>
                    <a:lnTo>
                      <a:pt x="266" y="3538"/>
                    </a:lnTo>
                    <a:lnTo>
                      <a:pt x="150" y="3928"/>
                    </a:lnTo>
                    <a:lnTo>
                      <a:pt x="66" y="4313"/>
                    </a:lnTo>
                    <a:lnTo>
                      <a:pt x="16" y="4687"/>
                    </a:lnTo>
                    <a:lnTo>
                      <a:pt x="0" y="5046"/>
                    </a:lnTo>
                    <a:lnTo>
                      <a:pt x="16" y="5385"/>
                    </a:lnTo>
                    <a:lnTo>
                      <a:pt x="66" y="5700"/>
                    </a:lnTo>
                    <a:lnTo>
                      <a:pt x="150" y="5989"/>
                    </a:lnTo>
                    <a:lnTo>
                      <a:pt x="266" y="6245"/>
                    </a:lnTo>
                    <a:lnTo>
                      <a:pt x="413" y="6466"/>
                    </a:lnTo>
                    <a:lnTo>
                      <a:pt x="588" y="6650"/>
                    </a:lnTo>
                    <a:lnTo>
                      <a:pt x="789" y="6795"/>
                    </a:lnTo>
                  </a:path>
                </a:pathLst>
              </a:custGeom>
              <a:noFill/>
              <a:ln w="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46" name="Freeform 419"/>
              <p:cNvSpPr>
                <a:spLocks noChangeAspect="1"/>
              </p:cNvSpPr>
              <p:nvPr/>
            </p:nvSpPr>
            <p:spPr bwMode="auto">
              <a:xfrm>
                <a:off x="1962" y="1079"/>
                <a:ext cx="201" cy="348"/>
              </a:xfrm>
              <a:custGeom>
                <a:avLst/>
                <a:gdLst>
                  <a:gd name="T0" fmla="*/ 0 w 602"/>
                  <a:gd name="T1" fmla="*/ 0 h 1043"/>
                  <a:gd name="T2" fmla="*/ 0 w 602"/>
                  <a:gd name="T3" fmla="*/ 0 h 1043"/>
                  <a:gd name="T4" fmla="*/ 0 w 602"/>
                  <a:gd name="T5" fmla="*/ 0 h 1043"/>
                  <a:gd name="T6" fmla="*/ 0 w 602"/>
                  <a:gd name="T7" fmla="*/ 0 h 1043"/>
                  <a:gd name="T8" fmla="*/ 0 w 602"/>
                  <a:gd name="T9" fmla="*/ 0 h 1043"/>
                  <a:gd name="T10" fmla="*/ 0 w 602"/>
                  <a:gd name="T11" fmla="*/ 0 h 1043"/>
                  <a:gd name="T12" fmla="*/ 0 w 602"/>
                  <a:gd name="T13" fmla="*/ 0 h 1043"/>
                  <a:gd name="T14" fmla="*/ 0 w 602"/>
                  <a:gd name="T15" fmla="*/ 0 h 1043"/>
                  <a:gd name="T16" fmla="*/ 0 w 602"/>
                  <a:gd name="T17" fmla="*/ 0 h 1043"/>
                  <a:gd name="T18" fmla="*/ 0 w 602"/>
                  <a:gd name="T19" fmla="*/ 0 h 1043"/>
                  <a:gd name="T20" fmla="*/ 0 w 602"/>
                  <a:gd name="T21" fmla="*/ 0 h 1043"/>
                  <a:gd name="T22" fmla="*/ 0 w 602"/>
                  <a:gd name="T23" fmla="*/ 0 h 1043"/>
                  <a:gd name="T24" fmla="*/ 0 w 602"/>
                  <a:gd name="T25" fmla="*/ 0 h 1043"/>
                  <a:gd name="T26" fmla="*/ 0 w 602"/>
                  <a:gd name="T27" fmla="*/ 0 h 1043"/>
                  <a:gd name="T28" fmla="*/ 0 w 602"/>
                  <a:gd name="T29" fmla="*/ 0 h 104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602"/>
                  <a:gd name="T46" fmla="*/ 0 h 1043"/>
                  <a:gd name="T47" fmla="*/ 602 w 602"/>
                  <a:gd name="T48" fmla="*/ 1043 h 104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602" h="1043">
                    <a:moveTo>
                      <a:pt x="0" y="1043"/>
                    </a:moveTo>
                    <a:lnTo>
                      <a:pt x="4" y="963"/>
                    </a:lnTo>
                    <a:lnTo>
                      <a:pt x="15" y="880"/>
                    </a:lnTo>
                    <a:lnTo>
                      <a:pt x="34" y="794"/>
                    </a:lnTo>
                    <a:lnTo>
                      <a:pt x="60" y="707"/>
                    </a:lnTo>
                    <a:lnTo>
                      <a:pt x="92" y="620"/>
                    </a:lnTo>
                    <a:lnTo>
                      <a:pt x="132" y="533"/>
                    </a:lnTo>
                    <a:lnTo>
                      <a:pt x="176" y="450"/>
                    </a:lnTo>
                    <a:lnTo>
                      <a:pt x="227" y="369"/>
                    </a:lnTo>
                    <a:lnTo>
                      <a:pt x="281" y="291"/>
                    </a:lnTo>
                    <a:lnTo>
                      <a:pt x="341" y="220"/>
                    </a:lnTo>
                    <a:lnTo>
                      <a:pt x="402" y="154"/>
                    </a:lnTo>
                    <a:lnTo>
                      <a:pt x="467" y="95"/>
                    </a:lnTo>
                    <a:lnTo>
                      <a:pt x="534" y="44"/>
                    </a:lnTo>
                    <a:lnTo>
                      <a:pt x="602" y="0"/>
                    </a:lnTo>
                  </a:path>
                </a:pathLst>
              </a:custGeom>
              <a:noFill/>
              <a:ln w="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47" name="Line 420"/>
              <p:cNvSpPr>
                <a:spLocks noChangeAspect="1" noChangeShapeType="1"/>
              </p:cNvSpPr>
              <p:nvPr/>
            </p:nvSpPr>
            <p:spPr bwMode="auto">
              <a:xfrm flipH="1" flipV="1">
                <a:off x="2631" y="111"/>
                <a:ext cx="168" cy="97"/>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8" name="Line 421"/>
              <p:cNvSpPr>
                <a:spLocks noChangeAspect="1" noChangeShapeType="1"/>
              </p:cNvSpPr>
              <p:nvPr/>
            </p:nvSpPr>
            <p:spPr bwMode="auto">
              <a:xfrm flipH="1">
                <a:off x="1753" y="111"/>
                <a:ext cx="73" cy="47"/>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9" name="Line 422"/>
              <p:cNvSpPr>
                <a:spLocks noChangeAspect="1" noChangeShapeType="1"/>
              </p:cNvSpPr>
              <p:nvPr/>
            </p:nvSpPr>
            <p:spPr bwMode="auto">
              <a:xfrm flipH="1">
                <a:off x="1654" y="158"/>
                <a:ext cx="99" cy="77"/>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0" name="Line 423"/>
              <p:cNvSpPr>
                <a:spLocks noChangeAspect="1" noChangeShapeType="1"/>
              </p:cNvSpPr>
              <p:nvPr/>
            </p:nvSpPr>
            <p:spPr bwMode="auto">
              <a:xfrm flipH="1">
                <a:off x="1557" y="235"/>
                <a:ext cx="97" cy="88"/>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1" name="Line 424"/>
              <p:cNvSpPr>
                <a:spLocks noChangeAspect="1" noChangeShapeType="1"/>
              </p:cNvSpPr>
              <p:nvPr/>
            </p:nvSpPr>
            <p:spPr bwMode="auto">
              <a:xfrm flipH="1">
                <a:off x="1464" y="323"/>
                <a:ext cx="93" cy="99"/>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2" name="Line 425"/>
              <p:cNvSpPr>
                <a:spLocks noChangeAspect="1" noChangeShapeType="1"/>
              </p:cNvSpPr>
              <p:nvPr/>
            </p:nvSpPr>
            <p:spPr bwMode="auto">
              <a:xfrm flipH="1">
                <a:off x="1376" y="422"/>
                <a:ext cx="88" cy="107"/>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3" name="Line 426"/>
              <p:cNvSpPr>
                <a:spLocks noChangeAspect="1" noChangeShapeType="1"/>
              </p:cNvSpPr>
              <p:nvPr/>
            </p:nvSpPr>
            <p:spPr bwMode="auto">
              <a:xfrm flipH="1">
                <a:off x="1294" y="529"/>
                <a:ext cx="82" cy="115"/>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4" name="Line 427"/>
              <p:cNvSpPr>
                <a:spLocks noChangeAspect="1" noChangeShapeType="1"/>
              </p:cNvSpPr>
              <p:nvPr/>
            </p:nvSpPr>
            <p:spPr bwMode="auto">
              <a:xfrm flipH="1">
                <a:off x="1218" y="644"/>
                <a:ext cx="76" cy="12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5" name="Line 428"/>
              <p:cNvSpPr>
                <a:spLocks noChangeAspect="1" noChangeShapeType="1"/>
              </p:cNvSpPr>
              <p:nvPr/>
            </p:nvSpPr>
            <p:spPr bwMode="auto">
              <a:xfrm flipH="1">
                <a:off x="1151" y="765"/>
                <a:ext cx="67" cy="126"/>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 name="Line 429"/>
              <p:cNvSpPr>
                <a:spLocks noChangeAspect="1" noChangeShapeType="1"/>
              </p:cNvSpPr>
              <p:nvPr/>
            </p:nvSpPr>
            <p:spPr bwMode="auto">
              <a:xfrm flipH="1">
                <a:off x="1092" y="891"/>
                <a:ext cx="59" cy="129"/>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7" name="Line 430"/>
              <p:cNvSpPr>
                <a:spLocks noChangeAspect="1" noChangeShapeType="1"/>
              </p:cNvSpPr>
              <p:nvPr/>
            </p:nvSpPr>
            <p:spPr bwMode="auto">
              <a:xfrm flipH="1">
                <a:off x="1043" y="1020"/>
                <a:ext cx="49" cy="130"/>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8" name="Line 431"/>
              <p:cNvSpPr>
                <a:spLocks noChangeAspect="1" noChangeShapeType="1"/>
              </p:cNvSpPr>
              <p:nvPr/>
            </p:nvSpPr>
            <p:spPr bwMode="auto">
              <a:xfrm flipH="1">
                <a:off x="1005" y="1150"/>
                <a:ext cx="38" cy="130"/>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9" name="Line 432"/>
              <p:cNvSpPr>
                <a:spLocks noChangeAspect="1" noChangeShapeType="1"/>
              </p:cNvSpPr>
              <p:nvPr/>
            </p:nvSpPr>
            <p:spPr bwMode="auto">
              <a:xfrm flipH="1">
                <a:off x="995" y="1280"/>
                <a:ext cx="10" cy="47"/>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60" name="Line 433"/>
              <p:cNvSpPr>
                <a:spLocks noChangeAspect="1" noChangeShapeType="1"/>
              </p:cNvSpPr>
              <p:nvPr/>
            </p:nvSpPr>
            <p:spPr bwMode="auto">
              <a:xfrm>
                <a:off x="995" y="1932"/>
                <a:ext cx="10" cy="35"/>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61" name="Line 434"/>
              <p:cNvSpPr>
                <a:spLocks noChangeAspect="1" noChangeShapeType="1"/>
              </p:cNvSpPr>
              <p:nvPr/>
            </p:nvSpPr>
            <p:spPr bwMode="auto">
              <a:xfrm>
                <a:off x="1005" y="1967"/>
                <a:ext cx="38" cy="85"/>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62" name="Line 435"/>
              <p:cNvSpPr>
                <a:spLocks noChangeAspect="1" noChangeShapeType="1"/>
              </p:cNvSpPr>
              <p:nvPr/>
            </p:nvSpPr>
            <p:spPr bwMode="auto">
              <a:xfrm>
                <a:off x="1043" y="2052"/>
                <a:ext cx="49" cy="74"/>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63" name="Line 436"/>
              <p:cNvSpPr>
                <a:spLocks noChangeAspect="1" noChangeShapeType="1"/>
              </p:cNvSpPr>
              <p:nvPr/>
            </p:nvSpPr>
            <p:spPr bwMode="auto">
              <a:xfrm>
                <a:off x="1092" y="2126"/>
                <a:ext cx="59" cy="6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64" name="Freeform 437"/>
              <p:cNvSpPr>
                <a:spLocks noChangeAspect="1"/>
              </p:cNvSpPr>
              <p:nvPr/>
            </p:nvSpPr>
            <p:spPr bwMode="auto">
              <a:xfrm>
                <a:off x="1151" y="2187"/>
                <a:ext cx="375" cy="227"/>
              </a:xfrm>
              <a:custGeom>
                <a:avLst/>
                <a:gdLst>
                  <a:gd name="T0" fmla="*/ 0 w 1127"/>
                  <a:gd name="T1" fmla="*/ 0 h 680"/>
                  <a:gd name="T2" fmla="*/ 0 w 1127"/>
                  <a:gd name="T3" fmla="*/ 0 h 680"/>
                  <a:gd name="T4" fmla="*/ 0 w 1127"/>
                  <a:gd name="T5" fmla="*/ 0 h 680"/>
                  <a:gd name="T6" fmla="*/ 0 60000 65536"/>
                  <a:gd name="T7" fmla="*/ 0 60000 65536"/>
                  <a:gd name="T8" fmla="*/ 0 60000 65536"/>
                  <a:gd name="T9" fmla="*/ 0 w 1127"/>
                  <a:gd name="T10" fmla="*/ 0 h 680"/>
                  <a:gd name="T11" fmla="*/ 1127 w 1127"/>
                  <a:gd name="T12" fmla="*/ 680 h 680"/>
                </a:gdLst>
                <a:ahLst/>
                <a:cxnLst>
                  <a:cxn ang="T6">
                    <a:pos x="T0" y="T1"/>
                  </a:cxn>
                  <a:cxn ang="T7">
                    <a:pos x="T2" y="T3"/>
                  </a:cxn>
                  <a:cxn ang="T8">
                    <a:pos x="T4" y="T5"/>
                  </a:cxn>
                </a:cxnLst>
                <a:rect l="T9" t="T10" r="T11" b="T12"/>
                <a:pathLst>
                  <a:path w="1127" h="680">
                    <a:moveTo>
                      <a:pt x="0" y="0"/>
                    </a:moveTo>
                    <a:lnTo>
                      <a:pt x="202" y="144"/>
                    </a:lnTo>
                    <a:lnTo>
                      <a:pt x="1127" y="680"/>
                    </a:lnTo>
                  </a:path>
                </a:pathLst>
              </a:custGeom>
              <a:noFill/>
              <a:ln w="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65" name="Line 438"/>
              <p:cNvSpPr>
                <a:spLocks noChangeAspect="1" noChangeShapeType="1"/>
              </p:cNvSpPr>
              <p:nvPr/>
            </p:nvSpPr>
            <p:spPr bwMode="auto">
              <a:xfrm flipH="1">
                <a:off x="1992" y="1324"/>
                <a:ext cx="11" cy="7"/>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66" name="Line 439"/>
              <p:cNvSpPr>
                <a:spLocks noChangeAspect="1" noChangeShapeType="1"/>
              </p:cNvSpPr>
              <p:nvPr/>
            </p:nvSpPr>
            <p:spPr bwMode="auto">
              <a:xfrm flipH="1">
                <a:off x="2003" y="1315"/>
                <a:ext cx="11" cy="9"/>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67" name="Line 440"/>
              <p:cNvSpPr>
                <a:spLocks noChangeAspect="1" noChangeShapeType="1"/>
              </p:cNvSpPr>
              <p:nvPr/>
            </p:nvSpPr>
            <p:spPr bwMode="auto">
              <a:xfrm flipH="1">
                <a:off x="2014" y="1305"/>
                <a:ext cx="11" cy="10"/>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68" name="Line 441"/>
              <p:cNvSpPr>
                <a:spLocks noChangeAspect="1" noChangeShapeType="1"/>
              </p:cNvSpPr>
              <p:nvPr/>
            </p:nvSpPr>
            <p:spPr bwMode="auto">
              <a:xfrm flipH="1">
                <a:off x="2025" y="1293"/>
                <a:ext cx="11" cy="12"/>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69" name="Line 442"/>
              <p:cNvSpPr>
                <a:spLocks noChangeAspect="1" noChangeShapeType="1"/>
              </p:cNvSpPr>
              <p:nvPr/>
            </p:nvSpPr>
            <p:spPr bwMode="auto">
              <a:xfrm flipH="1">
                <a:off x="2036" y="1281"/>
                <a:ext cx="10" cy="12"/>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0" name="Line 443"/>
              <p:cNvSpPr>
                <a:spLocks noChangeAspect="1" noChangeShapeType="1"/>
              </p:cNvSpPr>
              <p:nvPr/>
            </p:nvSpPr>
            <p:spPr bwMode="auto">
              <a:xfrm flipH="1">
                <a:off x="2046" y="1268"/>
                <a:ext cx="10" cy="13"/>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1" name="Line 444"/>
              <p:cNvSpPr>
                <a:spLocks noChangeAspect="1" noChangeShapeType="1"/>
              </p:cNvSpPr>
              <p:nvPr/>
            </p:nvSpPr>
            <p:spPr bwMode="auto">
              <a:xfrm flipH="1">
                <a:off x="2056" y="1254"/>
                <a:ext cx="8" cy="14"/>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2" name="Line 445"/>
              <p:cNvSpPr>
                <a:spLocks noChangeAspect="1" noChangeShapeType="1"/>
              </p:cNvSpPr>
              <p:nvPr/>
            </p:nvSpPr>
            <p:spPr bwMode="auto">
              <a:xfrm flipH="1">
                <a:off x="2064" y="1240"/>
                <a:ext cx="8" cy="14"/>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3" name="Line 446"/>
              <p:cNvSpPr>
                <a:spLocks noChangeAspect="1" noChangeShapeType="1"/>
              </p:cNvSpPr>
              <p:nvPr/>
            </p:nvSpPr>
            <p:spPr bwMode="auto">
              <a:xfrm flipH="1">
                <a:off x="2072" y="1225"/>
                <a:ext cx="7" cy="15"/>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4" name="Line 447"/>
              <p:cNvSpPr>
                <a:spLocks noChangeAspect="1" noChangeShapeType="1"/>
              </p:cNvSpPr>
              <p:nvPr/>
            </p:nvSpPr>
            <p:spPr bwMode="auto">
              <a:xfrm flipH="1">
                <a:off x="2079" y="1210"/>
                <a:ext cx="5" cy="15"/>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5" name="Line 448"/>
              <p:cNvSpPr>
                <a:spLocks noChangeAspect="1" noChangeShapeType="1"/>
              </p:cNvSpPr>
              <p:nvPr/>
            </p:nvSpPr>
            <p:spPr bwMode="auto">
              <a:xfrm flipH="1">
                <a:off x="2084" y="1195"/>
                <a:ext cx="5" cy="15"/>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6" name="Line 449"/>
              <p:cNvSpPr>
                <a:spLocks noChangeAspect="1" noChangeShapeType="1"/>
              </p:cNvSpPr>
              <p:nvPr/>
            </p:nvSpPr>
            <p:spPr bwMode="auto">
              <a:xfrm flipH="1">
                <a:off x="2089" y="1180"/>
                <a:ext cx="3" cy="15"/>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7" name="Line 450"/>
              <p:cNvSpPr>
                <a:spLocks noChangeAspect="1" noChangeShapeType="1"/>
              </p:cNvSpPr>
              <p:nvPr/>
            </p:nvSpPr>
            <p:spPr bwMode="auto">
              <a:xfrm flipH="1">
                <a:off x="2092" y="1166"/>
                <a:ext cx="2" cy="14"/>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8" name="Line 451"/>
              <p:cNvSpPr>
                <a:spLocks noChangeAspect="1" noChangeShapeType="1"/>
              </p:cNvSpPr>
              <p:nvPr/>
            </p:nvSpPr>
            <p:spPr bwMode="auto">
              <a:xfrm flipH="1">
                <a:off x="2094" y="1153"/>
                <a:ext cx="1" cy="13"/>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 name="Line 452"/>
              <p:cNvSpPr>
                <a:spLocks noChangeAspect="1" noChangeShapeType="1"/>
              </p:cNvSpPr>
              <p:nvPr/>
            </p:nvSpPr>
            <p:spPr bwMode="auto">
              <a:xfrm>
                <a:off x="2094" y="1140"/>
                <a:ext cx="1" cy="13"/>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0" name="Line 453"/>
              <p:cNvSpPr>
                <a:spLocks noChangeAspect="1" noChangeShapeType="1"/>
              </p:cNvSpPr>
              <p:nvPr/>
            </p:nvSpPr>
            <p:spPr bwMode="auto">
              <a:xfrm>
                <a:off x="2093" y="1135"/>
                <a:ext cx="1" cy="5"/>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1" name="Line 454"/>
              <p:cNvSpPr>
                <a:spLocks noChangeAspect="1" noChangeShapeType="1"/>
              </p:cNvSpPr>
              <p:nvPr/>
            </p:nvSpPr>
            <p:spPr bwMode="auto">
              <a:xfrm flipH="1">
                <a:off x="1975" y="1337"/>
                <a:ext cx="5" cy="2"/>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2" name="Line 455"/>
              <p:cNvSpPr>
                <a:spLocks noChangeAspect="1" noChangeShapeType="1"/>
              </p:cNvSpPr>
              <p:nvPr/>
            </p:nvSpPr>
            <p:spPr bwMode="auto">
              <a:xfrm flipH="1">
                <a:off x="1980" y="1331"/>
                <a:ext cx="12" cy="6"/>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3" name="Line 456"/>
              <p:cNvSpPr>
                <a:spLocks noChangeAspect="1" noChangeShapeType="1"/>
              </p:cNvSpPr>
              <p:nvPr/>
            </p:nvSpPr>
            <p:spPr bwMode="auto">
              <a:xfrm flipH="1" flipV="1">
                <a:off x="4465" y="1180"/>
                <a:ext cx="76" cy="35"/>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4" name="Freeform 457"/>
              <p:cNvSpPr>
                <a:spLocks noChangeAspect="1"/>
              </p:cNvSpPr>
              <p:nvPr/>
            </p:nvSpPr>
            <p:spPr bwMode="auto">
              <a:xfrm>
                <a:off x="3437" y="587"/>
                <a:ext cx="1104" cy="628"/>
              </a:xfrm>
              <a:custGeom>
                <a:avLst/>
                <a:gdLst>
                  <a:gd name="T0" fmla="*/ 0 w 3310"/>
                  <a:gd name="T1" fmla="*/ 0 h 1885"/>
                  <a:gd name="T2" fmla="*/ 0 w 3310"/>
                  <a:gd name="T3" fmla="*/ 0 h 1885"/>
                  <a:gd name="T4" fmla="*/ 0 w 3310"/>
                  <a:gd name="T5" fmla="*/ 0 h 1885"/>
                  <a:gd name="T6" fmla="*/ 0 60000 65536"/>
                  <a:gd name="T7" fmla="*/ 0 60000 65536"/>
                  <a:gd name="T8" fmla="*/ 0 60000 65536"/>
                  <a:gd name="T9" fmla="*/ 0 w 3310"/>
                  <a:gd name="T10" fmla="*/ 0 h 1885"/>
                  <a:gd name="T11" fmla="*/ 3310 w 3310"/>
                  <a:gd name="T12" fmla="*/ 1885 h 1885"/>
                </a:gdLst>
                <a:ahLst/>
                <a:cxnLst>
                  <a:cxn ang="T6">
                    <a:pos x="T0" y="T1"/>
                  </a:cxn>
                  <a:cxn ang="T7">
                    <a:pos x="T2" y="T3"/>
                  </a:cxn>
                  <a:cxn ang="T8">
                    <a:pos x="T4" y="T5"/>
                  </a:cxn>
                </a:cxnLst>
                <a:rect l="T9" t="T10" r="T11" b="T12"/>
                <a:pathLst>
                  <a:path w="3310" h="1885">
                    <a:moveTo>
                      <a:pt x="0" y="0"/>
                    </a:moveTo>
                    <a:lnTo>
                      <a:pt x="226" y="102"/>
                    </a:lnTo>
                    <a:lnTo>
                      <a:pt x="3310" y="1885"/>
                    </a:lnTo>
                  </a:path>
                </a:pathLst>
              </a:custGeom>
              <a:noFill/>
              <a:ln w="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5" name="Line 458"/>
              <p:cNvSpPr>
                <a:spLocks noChangeAspect="1" noChangeShapeType="1"/>
              </p:cNvSpPr>
              <p:nvPr/>
            </p:nvSpPr>
            <p:spPr bwMode="auto">
              <a:xfrm flipH="1" flipV="1">
                <a:off x="4383" y="1161"/>
                <a:ext cx="82" cy="19"/>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6" name="Line 459"/>
              <p:cNvSpPr>
                <a:spLocks noChangeAspect="1" noChangeShapeType="1"/>
              </p:cNvSpPr>
              <p:nvPr/>
            </p:nvSpPr>
            <p:spPr bwMode="auto">
              <a:xfrm>
                <a:off x="3355" y="567"/>
                <a:ext cx="82" cy="20"/>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 name="Line 460"/>
              <p:cNvSpPr>
                <a:spLocks noChangeAspect="1" noChangeShapeType="1"/>
              </p:cNvSpPr>
              <p:nvPr/>
            </p:nvSpPr>
            <p:spPr bwMode="auto">
              <a:xfrm flipH="1" flipV="1">
                <a:off x="4295" y="1155"/>
                <a:ext cx="88" cy="6"/>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8" name="Line 461"/>
              <p:cNvSpPr>
                <a:spLocks noChangeAspect="1" noChangeShapeType="1"/>
              </p:cNvSpPr>
              <p:nvPr/>
            </p:nvSpPr>
            <p:spPr bwMode="auto">
              <a:xfrm>
                <a:off x="3267" y="561"/>
                <a:ext cx="88" cy="6"/>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9" name="Line 462"/>
              <p:cNvSpPr>
                <a:spLocks noChangeAspect="1" noChangeShapeType="1"/>
              </p:cNvSpPr>
              <p:nvPr/>
            </p:nvSpPr>
            <p:spPr bwMode="auto">
              <a:xfrm flipH="1">
                <a:off x="4202" y="1155"/>
                <a:ext cx="93" cy="10"/>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90" name="Line 463"/>
              <p:cNvSpPr>
                <a:spLocks noChangeAspect="1" noChangeShapeType="1"/>
              </p:cNvSpPr>
              <p:nvPr/>
            </p:nvSpPr>
            <p:spPr bwMode="auto">
              <a:xfrm flipV="1">
                <a:off x="3173" y="561"/>
                <a:ext cx="94" cy="9"/>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91" name="Line 464"/>
              <p:cNvSpPr>
                <a:spLocks noChangeAspect="1" noChangeShapeType="1"/>
              </p:cNvSpPr>
              <p:nvPr/>
            </p:nvSpPr>
            <p:spPr bwMode="auto">
              <a:xfrm flipH="1">
                <a:off x="4105" y="1165"/>
                <a:ext cx="97" cy="23"/>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92" name="Line 465"/>
              <p:cNvSpPr>
                <a:spLocks noChangeAspect="1" noChangeShapeType="1"/>
              </p:cNvSpPr>
              <p:nvPr/>
            </p:nvSpPr>
            <p:spPr bwMode="auto">
              <a:xfrm flipV="1">
                <a:off x="3076" y="570"/>
                <a:ext cx="97" cy="24"/>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93" name="Line 466"/>
              <p:cNvSpPr>
                <a:spLocks noChangeAspect="1" noChangeShapeType="1"/>
              </p:cNvSpPr>
              <p:nvPr/>
            </p:nvSpPr>
            <p:spPr bwMode="auto">
              <a:xfrm flipH="1">
                <a:off x="4006" y="1188"/>
                <a:ext cx="99" cy="38"/>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94" name="Freeform 467"/>
              <p:cNvSpPr>
                <a:spLocks noChangeAspect="1"/>
              </p:cNvSpPr>
              <p:nvPr/>
            </p:nvSpPr>
            <p:spPr bwMode="auto">
              <a:xfrm>
                <a:off x="3060" y="594"/>
                <a:ext cx="183" cy="144"/>
              </a:xfrm>
              <a:custGeom>
                <a:avLst/>
                <a:gdLst>
                  <a:gd name="T0" fmla="*/ 0 w 549"/>
                  <a:gd name="T1" fmla="*/ 0 h 431"/>
                  <a:gd name="T2" fmla="*/ 0 w 549"/>
                  <a:gd name="T3" fmla="*/ 0 h 431"/>
                  <a:gd name="T4" fmla="*/ 0 w 549"/>
                  <a:gd name="T5" fmla="*/ 0 h 431"/>
                  <a:gd name="T6" fmla="*/ 0 w 549"/>
                  <a:gd name="T7" fmla="*/ 0 h 431"/>
                  <a:gd name="T8" fmla="*/ 0 60000 65536"/>
                  <a:gd name="T9" fmla="*/ 0 60000 65536"/>
                  <a:gd name="T10" fmla="*/ 0 60000 65536"/>
                  <a:gd name="T11" fmla="*/ 0 60000 65536"/>
                  <a:gd name="T12" fmla="*/ 0 w 549"/>
                  <a:gd name="T13" fmla="*/ 0 h 431"/>
                  <a:gd name="T14" fmla="*/ 549 w 549"/>
                  <a:gd name="T15" fmla="*/ 431 h 431"/>
                </a:gdLst>
                <a:ahLst/>
                <a:cxnLst>
                  <a:cxn ang="T8">
                    <a:pos x="T0" y="T1"/>
                  </a:cxn>
                  <a:cxn ang="T9">
                    <a:pos x="T2" y="T3"/>
                  </a:cxn>
                  <a:cxn ang="T10">
                    <a:pos x="T4" y="T5"/>
                  </a:cxn>
                  <a:cxn ang="T11">
                    <a:pos x="T6" y="T7"/>
                  </a:cxn>
                </a:cxnLst>
                <a:rect l="T12" t="T13" r="T14" b="T15"/>
                <a:pathLst>
                  <a:path w="549" h="431">
                    <a:moveTo>
                      <a:pt x="302" y="431"/>
                    </a:moveTo>
                    <a:lnTo>
                      <a:pt x="549" y="336"/>
                    </a:lnTo>
                    <a:lnTo>
                      <a:pt x="0" y="19"/>
                    </a:lnTo>
                    <a:lnTo>
                      <a:pt x="50" y="0"/>
                    </a:lnTo>
                  </a:path>
                </a:pathLst>
              </a:custGeom>
              <a:noFill/>
              <a:ln w="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95" name="Freeform 468"/>
              <p:cNvSpPr>
                <a:spLocks noChangeAspect="1"/>
              </p:cNvSpPr>
              <p:nvPr/>
            </p:nvSpPr>
            <p:spPr bwMode="auto">
              <a:xfrm>
                <a:off x="3060" y="738"/>
                <a:ext cx="946" cy="540"/>
              </a:xfrm>
              <a:custGeom>
                <a:avLst/>
                <a:gdLst>
                  <a:gd name="T0" fmla="*/ 0 w 2838"/>
                  <a:gd name="T1" fmla="*/ 0 h 1620"/>
                  <a:gd name="T2" fmla="*/ 0 w 2838"/>
                  <a:gd name="T3" fmla="*/ 0 h 1620"/>
                  <a:gd name="T4" fmla="*/ 0 w 2838"/>
                  <a:gd name="T5" fmla="*/ 0 h 1620"/>
                  <a:gd name="T6" fmla="*/ 0 w 2838"/>
                  <a:gd name="T7" fmla="*/ 0 h 1620"/>
                  <a:gd name="T8" fmla="*/ 0 60000 65536"/>
                  <a:gd name="T9" fmla="*/ 0 60000 65536"/>
                  <a:gd name="T10" fmla="*/ 0 60000 65536"/>
                  <a:gd name="T11" fmla="*/ 0 60000 65536"/>
                  <a:gd name="T12" fmla="*/ 0 w 2838"/>
                  <a:gd name="T13" fmla="*/ 0 h 1620"/>
                  <a:gd name="T14" fmla="*/ 2838 w 2838"/>
                  <a:gd name="T15" fmla="*/ 1620 h 1620"/>
                </a:gdLst>
                <a:ahLst/>
                <a:cxnLst>
                  <a:cxn ang="T8">
                    <a:pos x="T0" y="T1"/>
                  </a:cxn>
                  <a:cxn ang="T9">
                    <a:pos x="T2" y="T3"/>
                  </a:cxn>
                  <a:cxn ang="T10">
                    <a:pos x="T4" y="T5"/>
                  </a:cxn>
                  <a:cxn ang="T11">
                    <a:pos x="T6" y="T7"/>
                  </a:cxn>
                </a:cxnLst>
                <a:rect l="T12" t="T13" r="T14" b="T15"/>
                <a:pathLst>
                  <a:path w="2838" h="1620">
                    <a:moveTo>
                      <a:pt x="2838" y="1465"/>
                    </a:moveTo>
                    <a:lnTo>
                      <a:pt x="2535" y="1620"/>
                    </a:lnTo>
                    <a:lnTo>
                      <a:pt x="0" y="155"/>
                    </a:lnTo>
                    <a:lnTo>
                      <a:pt x="302" y="0"/>
                    </a:lnTo>
                  </a:path>
                </a:pathLst>
              </a:custGeom>
              <a:noFill/>
              <a:ln w="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96" name="Line 469"/>
              <p:cNvSpPr>
                <a:spLocks noChangeAspect="1" noChangeShapeType="1"/>
              </p:cNvSpPr>
              <p:nvPr/>
            </p:nvSpPr>
            <p:spPr bwMode="auto">
              <a:xfrm>
                <a:off x="3005" y="2837"/>
                <a:ext cx="6" cy="113"/>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97" name="Freeform 470"/>
              <p:cNvSpPr>
                <a:spLocks noChangeAspect="1"/>
              </p:cNvSpPr>
              <p:nvPr/>
            </p:nvSpPr>
            <p:spPr bwMode="auto">
              <a:xfrm>
                <a:off x="1977" y="2243"/>
                <a:ext cx="1028" cy="594"/>
              </a:xfrm>
              <a:custGeom>
                <a:avLst/>
                <a:gdLst>
                  <a:gd name="T0" fmla="*/ 0 w 3084"/>
                  <a:gd name="T1" fmla="*/ 0 h 1781"/>
                  <a:gd name="T2" fmla="*/ 0 w 3084"/>
                  <a:gd name="T3" fmla="*/ 0 h 1781"/>
                  <a:gd name="T4" fmla="*/ 0 w 3084"/>
                  <a:gd name="T5" fmla="*/ 0 h 1781"/>
                  <a:gd name="T6" fmla="*/ 0 60000 65536"/>
                  <a:gd name="T7" fmla="*/ 0 60000 65536"/>
                  <a:gd name="T8" fmla="*/ 0 60000 65536"/>
                  <a:gd name="T9" fmla="*/ 0 w 3084"/>
                  <a:gd name="T10" fmla="*/ 0 h 1781"/>
                  <a:gd name="T11" fmla="*/ 3084 w 3084"/>
                  <a:gd name="T12" fmla="*/ 1781 h 1781"/>
                </a:gdLst>
                <a:ahLst/>
                <a:cxnLst>
                  <a:cxn ang="T6">
                    <a:pos x="T0" y="T1"/>
                  </a:cxn>
                  <a:cxn ang="T7">
                    <a:pos x="T2" y="T3"/>
                  </a:cxn>
                  <a:cxn ang="T8">
                    <a:pos x="T4" y="T5"/>
                  </a:cxn>
                </a:cxnLst>
                <a:rect l="T9" t="T10" r="T11" b="T12"/>
                <a:pathLst>
                  <a:path w="3084" h="1781">
                    <a:moveTo>
                      <a:pt x="17" y="340"/>
                    </a:moveTo>
                    <a:lnTo>
                      <a:pt x="0" y="0"/>
                    </a:lnTo>
                    <a:lnTo>
                      <a:pt x="3084" y="1781"/>
                    </a:lnTo>
                  </a:path>
                </a:pathLst>
              </a:custGeom>
              <a:noFill/>
              <a:ln w="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98" name="Line 471"/>
              <p:cNvSpPr>
                <a:spLocks noChangeAspect="1" noChangeShapeType="1"/>
              </p:cNvSpPr>
              <p:nvPr/>
            </p:nvSpPr>
            <p:spPr bwMode="auto">
              <a:xfrm>
                <a:off x="3011" y="2950"/>
                <a:ext cx="16" cy="106"/>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99" name="Line 472"/>
              <p:cNvSpPr>
                <a:spLocks noChangeAspect="1" noChangeShapeType="1"/>
              </p:cNvSpPr>
              <p:nvPr/>
            </p:nvSpPr>
            <p:spPr bwMode="auto">
              <a:xfrm flipH="1" flipV="1">
                <a:off x="1982" y="2357"/>
                <a:ext cx="17" cy="105"/>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0" name="Line 473"/>
              <p:cNvSpPr>
                <a:spLocks noChangeAspect="1" noChangeShapeType="1"/>
              </p:cNvSpPr>
              <p:nvPr/>
            </p:nvSpPr>
            <p:spPr bwMode="auto">
              <a:xfrm>
                <a:off x="3027" y="3056"/>
                <a:ext cx="29" cy="96"/>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1" name="Line 474"/>
              <p:cNvSpPr>
                <a:spLocks noChangeAspect="1" noChangeShapeType="1"/>
              </p:cNvSpPr>
              <p:nvPr/>
            </p:nvSpPr>
            <p:spPr bwMode="auto">
              <a:xfrm flipH="1" flipV="1">
                <a:off x="1999" y="2462"/>
                <a:ext cx="28" cy="95"/>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2" name="Line 475"/>
              <p:cNvSpPr>
                <a:spLocks noChangeAspect="1" noChangeShapeType="1"/>
              </p:cNvSpPr>
              <p:nvPr/>
            </p:nvSpPr>
            <p:spPr bwMode="auto">
              <a:xfrm>
                <a:off x="3056" y="3152"/>
                <a:ext cx="38" cy="85"/>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3" name="Line 476"/>
              <p:cNvSpPr>
                <a:spLocks noChangeAspect="1" noChangeShapeType="1"/>
              </p:cNvSpPr>
              <p:nvPr/>
            </p:nvSpPr>
            <p:spPr bwMode="auto">
              <a:xfrm flipH="1" flipV="1">
                <a:off x="2027" y="2557"/>
                <a:ext cx="39" cy="86"/>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4" name="Line 477"/>
              <p:cNvSpPr>
                <a:spLocks noChangeAspect="1" noChangeShapeType="1"/>
              </p:cNvSpPr>
              <p:nvPr/>
            </p:nvSpPr>
            <p:spPr bwMode="auto">
              <a:xfrm>
                <a:off x="3094" y="3237"/>
                <a:ext cx="49" cy="74"/>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5" name="Line 478"/>
              <p:cNvSpPr>
                <a:spLocks noChangeAspect="1" noChangeShapeType="1"/>
              </p:cNvSpPr>
              <p:nvPr/>
            </p:nvSpPr>
            <p:spPr bwMode="auto">
              <a:xfrm flipH="1" flipV="1">
                <a:off x="2066" y="2643"/>
                <a:ext cx="48" cy="74"/>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6" name="Line 479"/>
              <p:cNvSpPr>
                <a:spLocks noChangeAspect="1" noChangeShapeType="1"/>
              </p:cNvSpPr>
              <p:nvPr/>
            </p:nvSpPr>
            <p:spPr bwMode="auto">
              <a:xfrm>
                <a:off x="3143" y="3311"/>
                <a:ext cx="27" cy="28"/>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 name="Line 480"/>
              <p:cNvSpPr>
                <a:spLocks noChangeAspect="1" noChangeShapeType="1"/>
              </p:cNvSpPr>
              <p:nvPr/>
            </p:nvSpPr>
            <p:spPr bwMode="auto">
              <a:xfrm flipH="1" flipV="1">
                <a:off x="2114" y="2717"/>
                <a:ext cx="59" cy="6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8" name="Freeform 481"/>
              <p:cNvSpPr>
                <a:spLocks noChangeAspect="1"/>
              </p:cNvSpPr>
              <p:nvPr/>
            </p:nvSpPr>
            <p:spPr bwMode="auto">
              <a:xfrm>
                <a:off x="2173" y="2778"/>
                <a:ext cx="955" cy="561"/>
              </a:xfrm>
              <a:custGeom>
                <a:avLst/>
                <a:gdLst>
                  <a:gd name="T0" fmla="*/ 0 w 2865"/>
                  <a:gd name="T1" fmla="*/ 0 h 1683"/>
                  <a:gd name="T2" fmla="*/ 0 w 2865"/>
                  <a:gd name="T3" fmla="*/ 0 h 1683"/>
                  <a:gd name="T4" fmla="*/ 0 w 2865"/>
                  <a:gd name="T5" fmla="*/ 0 h 1683"/>
                  <a:gd name="T6" fmla="*/ 0 60000 65536"/>
                  <a:gd name="T7" fmla="*/ 0 60000 65536"/>
                  <a:gd name="T8" fmla="*/ 0 60000 65536"/>
                  <a:gd name="T9" fmla="*/ 0 w 2865"/>
                  <a:gd name="T10" fmla="*/ 0 h 1683"/>
                  <a:gd name="T11" fmla="*/ 2865 w 2865"/>
                  <a:gd name="T12" fmla="*/ 1683 h 1683"/>
                </a:gdLst>
                <a:ahLst/>
                <a:cxnLst>
                  <a:cxn ang="T6">
                    <a:pos x="T0" y="T1"/>
                  </a:cxn>
                  <a:cxn ang="T7">
                    <a:pos x="T2" y="T3"/>
                  </a:cxn>
                  <a:cxn ang="T8">
                    <a:pos x="T4" y="T5"/>
                  </a:cxn>
                </a:cxnLst>
                <a:rect l="T9" t="T10" r="T11" b="T12"/>
                <a:pathLst>
                  <a:path w="2865" h="1683">
                    <a:moveTo>
                      <a:pt x="2865" y="1683"/>
                    </a:moveTo>
                    <a:lnTo>
                      <a:pt x="201" y="144"/>
                    </a:lnTo>
                    <a:lnTo>
                      <a:pt x="0" y="0"/>
                    </a:lnTo>
                  </a:path>
                </a:pathLst>
              </a:custGeom>
              <a:noFill/>
              <a:ln w="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09" name="Freeform 482"/>
              <p:cNvSpPr>
                <a:spLocks noChangeAspect="1"/>
              </p:cNvSpPr>
              <p:nvPr/>
            </p:nvSpPr>
            <p:spPr bwMode="auto">
              <a:xfrm>
                <a:off x="3005" y="1278"/>
                <a:ext cx="1002" cy="1559"/>
              </a:xfrm>
              <a:custGeom>
                <a:avLst/>
                <a:gdLst>
                  <a:gd name="T0" fmla="*/ 0 w 3008"/>
                  <a:gd name="T1" fmla="*/ 0 h 4677"/>
                  <a:gd name="T2" fmla="*/ 0 w 3008"/>
                  <a:gd name="T3" fmla="*/ 0 h 4677"/>
                  <a:gd name="T4" fmla="*/ 0 w 3008"/>
                  <a:gd name="T5" fmla="*/ 0 h 4677"/>
                  <a:gd name="T6" fmla="*/ 0 w 3008"/>
                  <a:gd name="T7" fmla="*/ 0 h 4677"/>
                  <a:gd name="T8" fmla="*/ 0 w 3008"/>
                  <a:gd name="T9" fmla="*/ 0 h 4677"/>
                  <a:gd name="T10" fmla="*/ 0 w 3008"/>
                  <a:gd name="T11" fmla="*/ 0 h 4677"/>
                  <a:gd name="T12" fmla="*/ 0 w 3008"/>
                  <a:gd name="T13" fmla="*/ 0 h 4677"/>
                  <a:gd name="T14" fmla="*/ 0 w 3008"/>
                  <a:gd name="T15" fmla="*/ 0 h 4677"/>
                  <a:gd name="T16" fmla="*/ 0 w 3008"/>
                  <a:gd name="T17" fmla="*/ 0 h 4677"/>
                  <a:gd name="T18" fmla="*/ 0 w 3008"/>
                  <a:gd name="T19" fmla="*/ 0 h 4677"/>
                  <a:gd name="T20" fmla="*/ 0 w 3008"/>
                  <a:gd name="T21" fmla="*/ 0 h 4677"/>
                  <a:gd name="T22" fmla="*/ 0 w 3008"/>
                  <a:gd name="T23" fmla="*/ 0 h 4677"/>
                  <a:gd name="T24" fmla="*/ 0 w 3008"/>
                  <a:gd name="T25" fmla="*/ 0 h 4677"/>
                  <a:gd name="T26" fmla="*/ 0 w 3008"/>
                  <a:gd name="T27" fmla="*/ 0 h 4677"/>
                  <a:gd name="T28" fmla="*/ 0 w 3008"/>
                  <a:gd name="T29" fmla="*/ 0 h 4677"/>
                  <a:gd name="T30" fmla="*/ 0 w 3008"/>
                  <a:gd name="T31" fmla="*/ 0 h 4677"/>
                  <a:gd name="T32" fmla="*/ 0 w 3008"/>
                  <a:gd name="T33" fmla="*/ 0 h 4677"/>
                  <a:gd name="T34" fmla="*/ 0 w 3008"/>
                  <a:gd name="T35" fmla="*/ 0 h 4677"/>
                  <a:gd name="T36" fmla="*/ 0 w 3008"/>
                  <a:gd name="T37" fmla="*/ 0 h 4677"/>
                  <a:gd name="T38" fmla="*/ 0 w 3008"/>
                  <a:gd name="T39" fmla="*/ 0 h 4677"/>
                  <a:gd name="T40" fmla="*/ 0 w 3008"/>
                  <a:gd name="T41" fmla="*/ 0 h 4677"/>
                  <a:gd name="T42" fmla="*/ 0 w 3008"/>
                  <a:gd name="T43" fmla="*/ 0 h 4677"/>
                  <a:gd name="T44" fmla="*/ 0 w 3008"/>
                  <a:gd name="T45" fmla="*/ 0 h 4677"/>
                  <a:gd name="T46" fmla="*/ 0 w 3008"/>
                  <a:gd name="T47" fmla="*/ 0 h 4677"/>
                  <a:gd name="T48" fmla="*/ 0 w 3008"/>
                  <a:gd name="T49" fmla="*/ 0 h 4677"/>
                  <a:gd name="T50" fmla="*/ 0 w 3008"/>
                  <a:gd name="T51" fmla="*/ 0 h 4677"/>
                  <a:gd name="T52" fmla="*/ 0 w 3008"/>
                  <a:gd name="T53" fmla="*/ 0 h 4677"/>
                  <a:gd name="T54" fmla="*/ 0 w 3008"/>
                  <a:gd name="T55" fmla="*/ 0 h 4677"/>
                  <a:gd name="T56" fmla="*/ 0 w 3008"/>
                  <a:gd name="T57" fmla="*/ 0 h 4677"/>
                  <a:gd name="T58" fmla="*/ 0 w 3008"/>
                  <a:gd name="T59" fmla="*/ 0 h 4677"/>
                  <a:gd name="T60" fmla="*/ 0 w 3008"/>
                  <a:gd name="T61" fmla="*/ 0 h 4677"/>
                  <a:gd name="T62" fmla="*/ 0 w 3008"/>
                  <a:gd name="T63" fmla="*/ 0 h 4677"/>
                  <a:gd name="T64" fmla="*/ 0 w 3008"/>
                  <a:gd name="T65" fmla="*/ 0 h 4677"/>
                  <a:gd name="T66" fmla="*/ 0 w 3008"/>
                  <a:gd name="T67" fmla="*/ 0 h 4677"/>
                  <a:gd name="T68" fmla="*/ 0 w 3008"/>
                  <a:gd name="T69" fmla="*/ 0 h 4677"/>
                  <a:gd name="T70" fmla="*/ 0 w 3008"/>
                  <a:gd name="T71" fmla="*/ 0 h 4677"/>
                  <a:gd name="T72" fmla="*/ 0 w 3008"/>
                  <a:gd name="T73" fmla="*/ 0 h 4677"/>
                  <a:gd name="T74" fmla="*/ 0 w 3008"/>
                  <a:gd name="T75" fmla="*/ 0 h 4677"/>
                  <a:gd name="T76" fmla="*/ 0 w 3008"/>
                  <a:gd name="T77" fmla="*/ 0 h 4677"/>
                  <a:gd name="T78" fmla="*/ 0 w 3008"/>
                  <a:gd name="T79" fmla="*/ 0 h 4677"/>
                  <a:gd name="T80" fmla="*/ 0 w 3008"/>
                  <a:gd name="T81" fmla="*/ 0 h 4677"/>
                  <a:gd name="T82" fmla="*/ 0 w 3008"/>
                  <a:gd name="T83" fmla="*/ 0 h 4677"/>
                  <a:gd name="T84" fmla="*/ 0 w 3008"/>
                  <a:gd name="T85" fmla="*/ 0 h 4677"/>
                  <a:gd name="T86" fmla="*/ 0 w 3008"/>
                  <a:gd name="T87" fmla="*/ 0 h 4677"/>
                  <a:gd name="T88" fmla="*/ 0 w 3008"/>
                  <a:gd name="T89" fmla="*/ 0 h 4677"/>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3008"/>
                  <a:gd name="T136" fmla="*/ 0 h 4677"/>
                  <a:gd name="T137" fmla="*/ 3008 w 3008"/>
                  <a:gd name="T138" fmla="*/ 4677 h 4677"/>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3008" h="4677">
                    <a:moveTo>
                      <a:pt x="0" y="4677"/>
                    </a:moveTo>
                    <a:lnTo>
                      <a:pt x="2391" y="3297"/>
                    </a:lnTo>
                    <a:lnTo>
                      <a:pt x="2394" y="3335"/>
                    </a:lnTo>
                    <a:lnTo>
                      <a:pt x="2399" y="3372"/>
                    </a:lnTo>
                    <a:lnTo>
                      <a:pt x="2409" y="3404"/>
                    </a:lnTo>
                    <a:lnTo>
                      <a:pt x="2422" y="3434"/>
                    </a:lnTo>
                    <a:lnTo>
                      <a:pt x="2439" y="3459"/>
                    </a:lnTo>
                    <a:lnTo>
                      <a:pt x="2459" y="3480"/>
                    </a:lnTo>
                    <a:lnTo>
                      <a:pt x="2482" y="3497"/>
                    </a:lnTo>
                    <a:lnTo>
                      <a:pt x="2508" y="3508"/>
                    </a:lnTo>
                    <a:lnTo>
                      <a:pt x="2535" y="3516"/>
                    </a:lnTo>
                    <a:lnTo>
                      <a:pt x="2566" y="3517"/>
                    </a:lnTo>
                    <a:lnTo>
                      <a:pt x="2598" y="3514"/>
                    </a:lnTo>
                    <a:lnTo>
                      <a:pt x="2632" y="3506"/>
                    </a:lnTo>
                    <a:lnTo>
                      <a:pt x="2666" y="3493"/>
                    </a:lnTo>
                    <a:lnTo>
                      <a:pt x="2700" y="3475"/>
                    </a:lnTo>
                    <a:lnTo>
                      <a:pt x="2735" y="3453"/>
                    </a:lnTo>
                    <a:lnTo>
                      <a:pt x="2769" y="3426"/>
                    </a:lnTo>
                    <a:lnTo>
                      <a:pt x="2802" y="3396"/>
                    </a:lnTo>
                    <a:lnTo>
                      <a:pt x="2834" y="3362"/>
                    </a:lnTo>
                    <a:lnTo>
                      <a:pt x="2864" y="3325"/>
                    </a:lnTo>
                    <a:lnTo>
                      <a:pt x="2893" y="3286"/>
                    </a:lnTo>
                    <a:lnTo>
                      <a:pt x="2919" y="3245"/>
                    </a:lnTo>
                    <a:lnTo>
                      <a:pt x="2942" y="3202"/>
                    </a:lnTo>
                    <a:lnTo>
                      <a:pt x="2961" y="3157"/>
                    </a:lnTo>
                    <a:lnTo>
                      <a:pt x="2978" y="3113"/>
                    </a:lnTo>
                    <a:lnTo>
                      <a:pt x="2991" y="3068"/>
                    </a:lnTo>
                    <a:lnTo>
                      <a:pt x="3001" y="3023"/>
                    </a:lnTo>
                    <a:lnTo>
                      <a:pt x="3007" y="2981"/>
                    </a:lnTo>
                    <a:lnTo>
                      <a:pt x="3008" y="2940"/>
                    </a:lnTo>
                    <a:lnTo>
                      <a:pt x="3007" y="2901"/>
                    </a:lnTo>
                    <a:lnTo>
                      <a:pt x="3001" y="2866"/>
                    </a:lnTo>
                    <a:lnTo>
                      <a:pt x="2991" y="2833"/>
                    </a:lnTo>
                    <a:lnTo>
                      <a:pt x="2978" y="2803"/>
                    </a:lnTo>
                    <a:lnTo>
                      <a:pt x="2961" y="2779"/>
                    </a:lnTo>
                    <a:lnTo>
                      <a:pt x="2942" y="2757"/>
                    </a:lnTo>
                    <a:lnTo>
                      <a:pt x="2919" y="2741"/>
                    </a:lnTo>
                    <a:lnTo>
                      <a:pt x="2893" y="2728"/>
                    </a:lnTo>
                    <a:lnTo>
                      <a:pt x="2864" y="2721"/>
                    </a:lnTo>
                    <a:lnTo>
                      <a:pt x="2834" y="2720"/>
                    </a:lnTo>
                    <a:lnTo>
                      <a:pt x="2802" y="2723"/>
                    </a:lnTo>
                    <a:lnTo>
                      <a:pt x="2769" y="2731"/>
                    </a:lnTo>
                    <a:lnTo>
                      <a:pt x="2735" y="2745"/>
                    </a:lnTo>
                    <a:lnTo>
                      <a:pt x="2700" y="2762"/>
                    </a:lnTo>
                    <a:lnTo>
                      <a:pt x="2700" y="0"/>
                    </a:lnTo>
                  </a:path>
                </a:pathLst>
              </a:custGeom>
              <a:noFill/>
              <a:ln w="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10" name="Freeform 483"/>
              <p:cNvSpPr>
                <a:spLocks noChangeAspect="1"/>
              </p:cNvSpPr>
              <p:nvPr/>
            </p:nvSpPr>
            <p:spPr bwMode="auto">
              <a:xfrm>
                <a:off x="4541" y="1215"/>
                <a:ext cx="223" cy="304"/>
              </a:xfrm>
              <a:custGeom>
                <a:avLst/>
                <a:gdLst>
                  <a:gd name="T0" fmla="*/ 0 w 670"/>
                  <a:gd name="T1" fmla="*/ 0 h 911"/>
                  <a:gd name="T2" fmla="*/ 0 w 670"/>
                  <a:gd name="T3" fmla="*/ 0 h 911"/>
                  <a:gd name="T4" fmla="*/ 0 w 670"/>
                  <a:gd name="T5" fmla="*/ 0 h 911"/>
                  <a:gd name="T6" fmla="*/ 0 w 670"/>
                  <a:gd name="T7" fmla="*/ 0 h 911"/>
                  <a:gd name="T8" fmla="*/ 0 w 670"/>
                  <a:gd name="T9" fmla="*/ 0 h 911"/>
                  <a:gd name="T10" fmla="*/ 0 w 670"/>
                  <a:gd name="T11" fmla="*/ 0 h 911"/>
                  <a:gd name="T12" fmla="*/ 0 60000 65536"/>
                  <a:gd name="T13" fmla="*/ 0 60000 65536"/>
                  <a:gd name="T14" fmla="*/ 0 60000 65536"/>
                  <a:gd name="T15" fmla="*/ 0 60000 65536"/>
                  <a:gd name="T16" fmla="*/ 0 60000 65536"/>
                  <a:gd name="T17" fmla="*/ 0 60000 65536"/>
                  <a:gd name="T18" fmla="*/ 0 w 670"/>
                  <a:gd name="T19" fmla="*/ 0 h 911"/>
                  <a:gd name="T20" fmla="*/ 670 w 670"/>
                  <a:gd name="T21" fmla="*/ 911 h 911"/>
                </a:gdLst>
                <a:ahLst/>
                <a:cxnLst>
                  <a:cxn ang="T12">
                    <a:pos x="T0" y="T1"/>
                  </a:cxn>
                  <a:cxn ang="T13">
                    <a:pos x="T2" y="T3"/>
                  </a:cxn>
                  <a:cxn ang="T14">
                    <a:pos x="T4" y="T5"/>
                  </a:cxn>
                  <a:cxn ang="T15">
                    <a:pos x="T6" y="T7"/>
                  </a:cxn>
                  <a:cxn ang="T16">
                    <a:pos x="T8" y="T9"/>
                  </a:cxn>
                  <a:cxn ang="T17">
                    <a:pos x="T10" y="T11"/>
                  </a:cxn>
                </a:cxnLst>
                <a:rect l="T18" t="T19" r="T20" b="T21"/>
                <a:pathLst>
                  <a:path w="670" h="911">
                    <a:moveTo>
                      <a:pt x="0" y="0"/>
                    </a:moveTo>
                    <a:lnTo>
                      <a:pt x="201" y="144"/>
                    </a:lnTo>
                    <a:lnTo>
                      <a:pt x="377" y="328"/>
                    </a:lnTo>
                    <a:lnTo>
                      <a:pt x="523" y="549"/>
                    </a:lnTo>
                    <a:lnTo>
                      <a:pt x="639" y="805"/>
                    </a:lnTo>
                    <a:lnTo>
                      <a:pt x="670" y="911"/>
                    </a:lnTo>
                  </a:path>
                </a:pathLst>
              </a:custGeom>
              <a:noFill/>
              <a:ln w="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11" name="Freeform 484"/>
              <p:cNvSpPr>
                <a:spLocks noChangeAspect="1"/>
              </p:cNvSpPr>
              <p:nvPr/>
            </p:nvSpPr>
            <p:spPr bwMode="auto">
              <a:xfrm>
                <a:off x="3933" y="2123"/>
                <a:ext cx="831" cy="1216"/>
              </a:xfrm>
              <a:custGeom>
                <a:avLst/>
                <a:gdLst>
                  <a:gd name="T0" fmla="*/ 0 w 2494"/>
                  <a:gd name="T1" fmla="*/ 0 h 3649"/>
                  <a:gd name="T2" fmla="*/ 0 w 2494"/>
                  <a:gd name="T3" fmla="*/ 0 h 3649"/>
                  <a:gd name="T4" fmla="*/ 0 w 2494"/>
                  <a:gd name="T5" fmla="*/ 0 h 3649"/>
                  <a:gd name="T6" fmla="*/ 0 w 2494"/>
                  <a:gd name="T7" fmla="*/ 0 h 3649"/>
                  <a:gd name="T8" fmla="*/ 0 w 2494"/>
                  <a:gd name="T9" fmla="*/ 0 h 3649"/>
                  <a:gd name="T10" fmla="*/ 0 w 2494"/>
                  <a:gd name="T11" fmla="*/ 0 h 3649"/>
                  <a:gd name="T12" fmla="*/ 0 w 2494"/>
                  <a:gd name="T13" fmla="*/ 0 h 3649"/>
                  <a:gd name="T14" fmla="*/ 0 w 2494"/>
                  <a:gd name="T15" fmla="*/ 0 h 3649"/>
                  <a:gd name="T16" fmla="*/ 0 w 2494"/>
                  <a:gd name="T17" fmla="*/ 0 h 3649"/>
                  <a:gd name="T18" fmla="*/ 0 w 2494"/>
                  <a:gd name="T19" fmla="*/ 0 h 3649"/>
                  <a:gd name="T20" fmla="*/ 0 w 2494"/>
                  <a:gd name="T21" fmla="*/ 0 h 3649"/>
                  <a:gd name="T22" fmla="*/ 0 w 2494"/>
                  <a:gd name="T23" fmla="*/ 0 h 3649"/>
                  <a:gd name="T24" fmla="*/ 0 w 2494"/>
                  <a:gd name="T25" fmla="*/ 0 h 364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494"/>
                  <a:gd name="T40" fmla="*/ 0 h 3649"/>
                  <a:gd name="T41" fmla="*/ 2494 w 2494"/>
                  <a:gd name="T42" fmla="*/ 3649 h 364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494" h="3649">
                    <a:moveTo>
                      <a:pt x="2494" y="0"/>
                    </a:moveTo>
                    <a:lnTo>
                      <a:pt x="2463" y="142"/>
                    </a:lnTo>
                    <a:lnTo>
                      <a:pt x="2347" y="532"/>
                    </a:lnTo>
                    <a:lnTo>
                      <a:pt x="2201" y="922"/>
                    </a:lnTo>
                    <a:lnTo>
                      <a:pt x="2025" y="1309"/>
                    </a:lnTo>
                    <a:lnTo>
                      <a:pt x="1824" y="1687"/>
                    </a:lnTo>
                    <a:lnTo>
                      <a:pt x="1597" y="2050"/>
                    </a:lnTo>
                    <a:lnTo>
                      <a:pt x="1351" y="2395"/>
                    </a:lnTo>
                    <a:lnTo>
                      <a:pt x="1087" y="2716"/>
                    </a:lnTo>
                    <a:lnTo>
                      <a:pt x="807" y="3013"/>
                    </a:lnTo>
                    <a:lnTo>
                      <a:pt x="516" y="3277"/>
                    </a:lnTo>
                    <a:lnTo>
                      <a:pt x="219" y="3508"/>
                    </a:lnTo>
                    <a:lnTo>
                      <a:pt x="0" y="3649"/>
                    </a:lnTo>
                  </a:path>
                </a:pathLst>
              </a:custGeom>
              <a:noFill/>
              <a:ln w="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12" name="Line 485"/>
              <p:cNvSpPr>
                <a:spLocks noChangeAspect="1" noChangeShapeType="1"/>
              </p:cNvSpPr>
              <p:nvPr/>
            </p:nvSpPr>
            <p:spPr bwMode="auto">
              <a:xfrm flipV="1">
                <a:off x="3075" y="1957"/>
                <a:ext cx="1"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3" name="Line 486"/>
              <p:cNvSpPr>
                <a:spLocks noChangeAspect="1" noChangeShapeType="1"/>
              </p:cNvSpPr>
              <p:nvPr/>
            </p:nvSpPr>
            <p:spPr bwMode="auto">
              <a:xfrm flipV="1">
                <a:off x="3076" y="1947"/>
                <a:ext cx="13" cy="10"/>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4" name="Line 487"/>
              <p:cNvSpPr>
                <a:spLocks noChangeAspect="1" noChangeShapeType="1"/>
              </p:cNvSpPr>
              <p:nvPr/>
            </p:nvSpPr>
            <p:spPr bwMode="auto">
              <a:xfrm flipV="1">
                <a:off x="3089" y="1935"/>
                <a:ext cx="12" cy="12"/>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5" name="Line 488"/>
              <p:cNvSpPr>
                <a:spLocks noChangeAspect="1" noChangeShapeType="1"/>
              </p:cNvSpPr>
              <p:nvPr/>
            </p:nvSpPr>
            <p:spPr bwMode="auto">
              <a:xfrm flipV="1">
                <a:off x="3101" y="1923"/>
                <a:ext cx="12" cy="12"/>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6" name="Line 489"/>
              <p:cNvSpPr>
                <a:spLocks noChangeAspect="1" noChangeShapeType="1"/>
              </p:cNvSpPr>
              <p:nvPr/>
            </p:nvSpPr>
            <p:spPr bwMode="auto">
              <a:xfrm flipV="1">
                <a:off x="3113" y="1909"/>
                <a:ext cx="11" cy="14"/>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 name="Line 490"/>
              <p:cNvSpPr>
                <a:spLocks noChangeAspect="1" noChangeShapeType="1"/>
              </p:cNvSpPr>
              <p:nvPr/>
            </p:nvSpPr>
            <p:spPr bwMode="auto">
              <a:xfrm flipV="1">
                <a:off x="3124" y="1894"/>
                <a:ext cx="11" cy="15"/>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8" name="Line 491"/>
              <p:cNvSpPr>
                <a:spLocks noChangeAspect="1" noChangeShapeType="1"/>
              </p:cNvSpPr>
              <p:nvPr/>
            </p:nvSpPr>
            <p:spPr bwMode="auto">
              <a:xfrm flipV="1">
                <a:off x="3135" y="1878"/>
                <a:ext cx="10" cy="16"/>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9" name="Line 492"/>
              <p:cNvSpPr>
                <a:spLocks noChangeAspect="1" noChangeShapeType="1"/>
              </p:cNvSpPr>
              <p:nvPr/>
            </p:nvSpPr>
            <p:spPr bwMode="auto">
              <a:xfrm flipV="1">
                <a:off x="3145" y="1862"/>
                <a:ext cx="8" cy="16"/>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0" name="Line 493"/>
              <p:cNvSpPr>
                <a:spLocks noChangeAspect="1" noChangeShapeType="1"/>
              </p:cNvSpPr>
              <p:nvPr/>
            </p:nvSpPr>
            <p:spPr bwMode="auto">
              <a:xfrm flipV="1">
                <a:off x="3153" y="1846"/>
                <a:ext cx="8" cy="16"/>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1" name="Line 494"/>
              <p:cNvSpPr>
                <a:spLocks noChangeAspect="1" noChangeShapeType="1"/>
              </p:cNvSpPr>
              <p:nvPr/>
            </p:nvSpPr>
            <p:spPr bwMode="auto">
              <a:xfrm flipV="1">
                <a:off x="3161" y="1829"/>
                <a:ext cx="6" cy="17"/>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2" name="Line 495"/>
              <p:cNvSpPr>
                <a:spLocks noChangeAspect="1" noChangeShapeType="1"/>
              </p:cNvSpPr>
              <p:nvPr/>
            </p:nvSpPr>
            <p:spPr bwMode="auto">
              <a:xfrm flipV="1">
                <a:off x="3167" y="1812"/>
                <a:ext cx="5" cy="17"/>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3" name="Line 496"/>
              <p:cNvSpPr>
                <a:spLocks noChangeAspect="1" noChangeShapeType="1"/>
              </p:cNvSpPr>
              <p:nvPr/>
            </p:nvSpPr>
            <p:spPr bwMode="auto">
              <a:xfrm flipV="1">
                <a:off x="3172" y="1796"/>
                <a:ext cx="4" cy="16"/>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4" name="Line 497"/>
              <p:cNvSpPr>
                <a:spLocks noChangeAspect="1" noChangeShapeType="1"/>
              </p:cNvSpPr>
              <p:nvPr/>
            </p:nvSpPr>
            <p:spPr bwMode="auto">
              <a:xfrm flipV="1">
                <a:off x="3176" y="1780"/>
                <a:ext cx="2" cy="16"/>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5" name="Line 498"/>
              <p:cNvSpPr>
                <a:spLocks noChangeAspect="1" noChangeShapeType="1"/>
              </p:cNvSpPr>
              <p:nvPr/>
            </p:nvSpPr>
            <p:spPr bwMode="auto">
              <a:xfrm flipV="1">
                <a:off x="3178" y="1779"/>
                <a:ext cx="1"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6" name="Line 499"/>
              <p:cNvSpPr>
                <a:spLocks noChangeAspect="1" noChangeShapeType="1"/>
              </p:cNvSpPr>
              <p:nvPr/>
            </p:nvSpPr>
            <p:spPr bwMode="auto">
              <a:xfrm flipV="1">
                <a:off x="2948" y="1882"/>
                <a:ext cx="16" cy="16"/>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7" name="Line 500"/>
              <p:cNvSpPr>
                <a:spLocks noChangeAspect="1" noChangeShapeType="1"/>
              </p:cNvSpPr>
              <p:nvPr/>
            </p:nvSpPr>
            <p:spPr bwMode="auto">
              <a:xfrm flipV="1">
                <a:off x="2964" y="1858"/>
                <a:ext cx="19" cy="24"/>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8" name="Line 501"/>
              <p:cNvSpPr>
                <a:spLocks noChangeAspect="1" noChangeShapeType="1"/>
              </p:cNvSpPr>
              <p:nvPr/>
            </p:nvSpPr>
            <p:spPr bwMode="auto">
              <a:xfrm flipV="1">
                <a:off x="2983" y="1832"/>
                <a:ext cx="19" cy="26"/>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9" name="Line 502"/>
              <p:cNvSpPr>
                <a:spLocks noChangeAspect="1" noChangeShapeType="1"/>
              </p:cNvSpPr>
              <p:nvPr/>
            </p:nvSpPr>
            <p:spPr bwMode="auto">
              <a:xfrm flipV="1">
                <a:off x="3002" y="1805"/>
                <a:ext cx="16" cy="27"/>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0" name="Line 503"/>
              <p:cNvSpPr>
                <a:spLocks noChangeAspect="1" noChangeShapeType="1"/>
              </p:cNvSpPr>
              <p:nvPr/>
            </p:nvSpPr>
            <p:spPr bwMode="auto">
              <a:xfrm flipV="1">
                <a:off x="3018" y="1777"/>
                <a:ext cx="15" cy="28"/>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1" name="Line 504"/>
              <p:cNvSpPr>
                <a:spLocks noChangeAspect="1" noChangeShapeType="1"/>
              </p:cNvSpPr>
              <p:nvPr/>
            </p:nvSpPr>
            <p:spPr bwMode="auto">
              <a:xfrm flipV="1">
                <a:off x="3033" y="1749"/>
                <a:ext cx="13" cy="28"/>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2" name="Line 505"/>
              <p:cNvSpPr>
                <a:spLocks noChangeAspect="1" noChangeShapeType="1"/>
              </p:cNvSpPr>
              <p:nvPr/>
            </p:nvSpPr>
            <p:spPr bwMode="auto">
              <a:xfrm flipV="1">
                <a:off x="3046" y="1720"/>
                <a:ext cx="11" cy="29"/>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3" name="Line 506"/>
              <p:cNvSpPr>
                <a:spLocks noChangeAspect="1" noChangeShapeType="1"/>
              </p:cNvSpPr>
              <p:nvPr/>
            </p:nvSpPr>
            <p:spPr bwMode="auto">
              <a:xfrm flipV="1">
                <a:off x="3057" y="1698"/>
                <a:ext cx="6" cy="22"/>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4" name="Line 507"/>
              <p:cNvSpPr>
                <a:spLocks noChangeAspect="1" noChangeShapeType="1"/>
              </p:cNvSpPr>
              <p:nvPr/>
            </p:nvSpPr>
            <p:spPr bwMode="auto">
              <a:xfrm flipH="1" flipV="1">
                <a:off x="3057" y="1519"/>
                <a:ext cx="3" cy="5"/>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5" name="Line 508"/>
              <p:cNvSpPr>
                <a:spLocks noChangeAspect="1" noChangeShapeType="1"/>
              </p:cNvSpPr>
              <p:nvPr/>
            </p:nvSpPr>
            <p:spPr bwMode="auto">
              <a:xfrm flipH="1" flipV="1">
                <a:off x="3048" y="1505"/>
                <a:ext cx="9" cy="14"/>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6" name="Line 509"/>
              <p:cNvSpPr>
                <a:spLocks noChangeAspect="1" noChangeShapeType="1"/>
              </p:cNvSpPr>
              <p:nvPr/>
            </p:nvSpPr>
            <p:spPr bwMode="auto">
              <a:xfrm flipV="1">
                <a:off x="3008" y="1367"/>
                <a:ext cx="20" cy="16"/>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7" name="Line 510"/>
              <p:cNvSpPr>
                <a:spLocks noChangeAspect="1" noChangeShapeType="1"/>
              </p:cNvSpPr>
              <p:nvPr/>
            </p:nvSpPr>
            <p:spPr bwMode="auto">
              <a:xfrm flipV="1">
                <a:off x="3028" y="1345"/>
                <a:ext cx="16" cy="22"/>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 name="Line 511"/>
              <p:cNvSpPr>
                <a:spLocks noChangeAspect="1" noChangeShapeType="1"/>
              </p:cNvSpPr>
              <p:nvPr/>
            </p:nvSpPr>
            <p:spPr bwMode="auto">
              <a:xfrm flipV="1">
                <a:off x="3044" y="1319"/>
                <a:ext cx="12" cy="26"/>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9" name="Line 512"/>
              <p:cNvSpPr>
                <a:spLocks noChangeAspect="1" noChangeShapeType="1"/>
              </p:cNvSpPr>
              <p:nvPr/>
            </p:nvSpPr>
            <p:spPr bwMode="auto">
              <a:xfrm flipV="1">
                <a:off x="3056" y="1294"/>
                <a:ext cx="4" cy="25"/>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0" name="Line 513"/>
              <p:cNvSpPr>
                <a:spLocks noChangeAspect="1" noChangeShapeType="1"/>
              </p:cNvSpPr>
              <p:nvPr/>
            </p:nvSpPr>
            <p:spPr bwMode="auto">
              <a:xfrm flipV="1">
                <a:off x="3060" y="601"/>
                <a:ext cx="1" cy="189"/>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1" name="Freeform 514"/>
              <p:cNvSpPr>
                <a:spLocks noChangeAspect="1"/>
              </p:cNvSpPr>
              <p:nvPr/>
            </p:nvSpPr>
            <p:spPr bwMode="auto">
              <a:xfrm>
                <a:off x="2979" y="1399"/>
                <a:ext cx="81" cy="113"/>
              </a:xfrm>
              <a:custGeom>
                <a:avLst/>
                <a:gdLst>
                  <a:gd name="T0" fmla="*/ 0 w 241"/>
                  <a:gd name="T1" fmla="*/ 0 h 338"/>
                  <a:gd name="T2" fmla="*/ 0 w 241"/>
                  <a:gd name="T3" fmla="*/ 0 h 338"/>
                  <a:gd name="T4" fmla="*/ 0 w 241"/>
                  <a:gd name="T5" fmla="*/ 0 h 338"/>
                  <a:gd name="T6" fmla="*/ 0 w 241"/>
                  <a:gd name="T7" fmla="*/ 0 h 338"/>
                  <a:gd name="T8" fmla="*/ 0 60000 65536"/>
                  <a:gd name="T9" fmla="*/ 0 60000 65536"/>
                  <a:gd name="T10" fmla="*/ 0 60000 65536"/>
                  <a:gd name="T11" fmla="*/ 0 60000 65536"/>
                  <a:gd name="T12" fmla="*/ 0 w 241"/>
                  <a:gd name="T13" fmla="*/ 0 h 338"/>
                  <a:gd name="T14" fmla="*/ 241 w 241"/>
                  <a:gd name="T15" fmla="*/ 338 h 338"/>
                </a:gdLst>
                <a:ahLst/>
                <a:cxnLst>
                  <a:cxn ang="T8">
                    <a:pos x="T0" y="T1"/>
                  </a:cxn>
                  <a:cxn ang="T9">
                    <a:pos x="T2" y="T3"/>
                  </a:cxn>
                  <a:cxn ang="T10">
                    <a:pos x="T4" y="T5"/>
                  </a:cxn>
                  <a:cxn ang="T11">
                    <a:pos x="T6" y="T7"/>
                  </a:cxn>
                </a:cxnLst>
                <a:rect l="T12" t="T13" r="T14" b="T15"/>
                <a:pathLst>
                  <a:path w="241" h="338">
                    <a:moveTo>
                      <a:pt x="241" y="338"/>
                    </a:moveTo>
                    <a:lnTo>
                      <a:pt x="0" y="198"/>
                    </a:lnTo>
                    <a:lnTo>
                      <a:pt x="0" y="0"/>
                    </a:lnTo>
                    <a:lnTo>
                      <a:pt x="241" y="140"/>
                    </a:lnTo>
                  </a:path>
                </a:pathLst>
              </a:custGeom>
              <a:noFill/>
              <a:ln w="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42" name="Line 515"/>
              <p:cNvSpPr>
                <a:spLocks noChangeAspect="1" noChangeShapeType="1"/>
              </p:cNvSpPr>
              <p:nvPr/>
            </p:nvSpPr>
            <p:spPr bwMode="auto">
              <a:xfrm flipV="1">
                <a:off x="2979" y="1383"/>
                <a:ext cx="29" cy="16"/>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3" name="Freeform 516"/>
              <p:cNvSpPr>
                <a:spLocks noChangeAspect="1"/>
              </p:cNvSpPr>
              <p:nvPr/>
            </p:nvSpPr>
            <p:spPr bwMode="auto">
              <a:xfrm>
                <a:off x="3060" y="790"/>
                <a:ext cx="845" cy="1409"/>
              </a:xfrm>
              <a:custGeom>
                <a:avLst/>
                <a:gdLst>
                  <a:gd name="T0" fmla="*/ 0 w 2535"/>
                  <a:gd name="T1" fmla="*/ 0 h 4227"/>
                  <a:gd name="T2" fmla="*/ 0 w 2535"/>
                  <a:gd name="T3" fmla="*/ 0 h 4227"/>
                  <a:gd name="T4" fmla="*/ 0 w 2535"/>
                  <a:gd name="T5" fmla="*/ 0 h 4227"/>
                  <a:gd name="T6" fmla="*/ 0 w 2535"/>
                  <a:gd name="T7" fmla="*/ 0 h 4227"/>
                  <a:gd name="T8" fmla="*/ 0 w 2535"/>
                  <a:gd name="T9" fmla="*/ 0 h 4227"/>
                  <a:gd name="T10" fmla="*/ 0 w 2535"/>
                  <a:gd name="T11" fmla="*/ 0 h 4227"/>
                  <a:gd name="T12" fmla="*/ 0 60000 65536"/>
                  <a:gd name="T13" fmla="*/ 0 60000 65536"/>
                  <a:gd name="T14" fmla="*/ 0 60000 65536"/>
                  <a:gd name="T15" fmla="*/ 0 60000 65536"/>
                  <a:gd name="T16" fmla="*/ 0 60000 65536"/>
                  <a:gd name="T17" fmla="*/ 0 60000 65536"/>
                  <a:gd name="T18" fmla="*/ 0 w 2535"/>
                  <a:gd name="T19" fmla="*/ 0 h 4227"/>
                  <a:gd name="T20" fmla="*/ 2535 w 2535"/>
                  <a:gd name="T21" fmla="*/ 4227 h 4227"/>
                </a:gdLst>
                <a:ahLst/>
                <a:cxnLst>
                  <a:cxn ang="T12">
                    <a:pos x="T0" y="T1"/>
                  </a:cxn>
                  <a:cxn ang="T13">
                    <a:pos x="T2" y="T3"/>
                  </a:cxn>
                  <a:cxn ang="T14">
                    <a:pos x="T4" y="T5"/>
                  </a:cxn>
                  <a:cxn ang="T15">
                    <a:pos x="T6" y="T7"/>
                  </a:cxn>
                  <a:cxn ang="T16">
                    <a:pos x="T8" y="T9"/>
                  </a:cxn>
                  <a:cxn ang="T17">
                    <a:pos x="T10" y="T11"/>
                  </a:cxn>
                </a:cxnLst>
                <a:rect l="T18" t="T19" r="T20" b="T21"/>
                <a:pathLst>
                  <a:path w="2535" h="4227">
                    <a:moveTo>
                      <a:pt x="2535" y="4227"/>
                    </a:moveTo>
                    <a:lnTo>
                      <a:pt x="76" y="2806"/>
                    </a:lnTo>
                    <a:lnTo>
                      <a:pt x="38" y="2772"/>
                    </a:lnTo>
                    <a:lnTo>
                      <a:pt x="9" y="2723"/>
                    </a:lnTo>
                    <a:lnTo>
                      <a:pt x="0" y="2673"/>
                    </a:lnTo>
                    <a:lnTo>
                      <a:pt x="0" y="0"/>
                    </a:lnTo>
                  </a:path>
                </a:pathLst>
              </a:custGeom>
              <a:noFill/>
              <a:ln w="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44" name="Freeform 517"/>
              <p:cNvSpPr>
                <a:spLocks noChangeAspect="1"/>
              </p:cNvSpPr>
              <p:nvPr/>
            </p:nvSpPr>
            <p:spPr bwMode="auto">
              <a:xfrm>
                <a:off x="1977" y="1839"/>
                <a:ext cx="1825" cy="538"/>
              </a:xfrm>
              <a:custGeom>
                <a:avLst/>
                <a:gdLst>
                  <a:gd name="T0" fmla="*/ 0 w 5475"/>
                  <a:gd name="T1" fmla="*/ 0 h 1613"/>
                  <a:gd name="T2" fmla="*/ 0 w 5475"/>
                  <a:gd name="T3" fmla="*/ 0 h 1613"/>
                  <a:gd name="T4" fmla="*/ 0 w 5475"/>
                  <a:gd name="T5" fmla="*/ 0 h 1613"/>
                  <a:gd name="T6" fmla="*/ 0 w 5475"/>
                  <a:gd name="T7" fmla="*/ 0 h 1613"/>
                  <a:gd name="T8" fmla="*/ 0 w 5475"/>
                  <a:gd name="T9" fmla="*/ 0 h 1613"/>
                  <a:gd name="T10" fmla="*/ 0 w 5475"/>
                  <a:gd name="T11" fmla="*/ 0 h 1613"/>
                  <a:gd name="T12" fmla="*/ 0 w 5475"/>
                  <a:gd name="T13" fmla="*/ 0 h 1613"/>
                  <a:gd name="T14" fmla="*/ 0 w 5475"/>
                  <a:gd name="T15" fmla="*/ 0 h 1613"/>
                  <a:gd name="T16" fmla="*/ 0 60000 65536"/>
                  <a:gd name="T17" fmla="*/ 0 60000 65536"/>
                  <a:gd name="T18" fmla="*/ 0 60000 65536"/>
                  <a:gd name="T19" fmla="*/ 0 60000 65536"/>
                  <a:gd name="T20" fmla="*/ 0 60000 65536"/>
                  <a:gd name="T21" fmla="*/ 0 60000 65536"/>
                  <a:gd name="T22" fmla="*/ 0 60000 65536"/>
                  <a:gd name="T23" fmla="*/ 0 60000 65536"/>
                  <a:gd name="T24" fmla="*/ 0 w 5475"/>
                  <a:gd name="T25" fmla="*/ 0 h 1613"/>
                  <a:gd name="T26" fmla="*/ 5475 w 5475"/>
                  <a:gd name="T27" fmla="*/ 1613 h 161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475" h="1613">
                    <a:moveTo>
                      <a:pt x="0" y="1212"/>
                    </a:moveTo>
                    <a:lnTo>
                      <a:pt x="2098" y="0"/>
                    </a:lnTo>
                    <a:lnTo>
                      <a:pt x="2647" y="317"/>
                    </a:lnTo>
                    <a:lnTo>
                      <a:pt x="2863" y="193"/>
                    </a:lnTo>
                    <a:lnTo>
                      <a:pt x="2912" y="177"/>
                    </a:lnTo>
                    <a:lnTo>
                      <a:pt x="2967" y="177"/>
                    </a:lnTo>
                    <a:lnTo>
                      <a:pt x="3016" y="193"/>
                    </a:lnTo>
                    <a:lnTo>
                      <a:pt x="5475" y="1613"/>
                    </a:lnTo>
                  </a:path>
                </a:pathLst>
              </a:custGeom>
              <a:noFill/>
              <a:ln w="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545" name="Text Box 518"/>
            <p:cNvSpPr txBox="1">
              <a:spLocks noChangeArrowheads="1"/>
            </p:cNvSpPr>
            <p:nvPr/>
          </p:nvSpPr>
          <p:spPr bwMode="auto">
            <a:xfrm>
              <a:off x="277814" y="5710238"/>
              <a:ext cx="4365625" cy="971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Arial" charset="0"/>
                  <a:ea typeface="ＭＳ Ｐゴシック" charset="0"/>
                  <a:cs typeface="ＭＳ Ｐゴシック" charset="0"/>
                </a:defRPr>
              </a:lvl1pPr>
              <a:lvl2pPr marL="742950" indent="-285750" eaLnBrk="0" hangingPunct="0">
                <a:defRPr sz="1600">
                  <a:solidFill>
                    <a:schemeClr val="tx1"/>
                  </a:solidFill>
                  <a:latin typeface="Arial" charset="0"/>
                  <a:ea typeface="ＭＳ Ｐゴシック" charset="0"/>
                </a:defRPr>
              </a:lvl2pPr>
              <a:lvl3pPr marL="1143000" indent="-228600" eaLnBrk="0" hangingPunct="0">
                <a:defRPr sz="1600">
                  <a:solidFill>
                    <a:schemeClr val="tx1"/>
                  </a:solidFill>
                  <a:latin typeface="Arial" charset="0"/>
                  <a:ea typeface="ＭＳ Ｐゴシック" charset="0"/>
                </a:defRPr>
              </a:lvl3pPr>
              <a:lvl4pPr marL="1600200" indent="-228600" eaLnBrk="0" hangingPunct="0">
                <a:defRPr sz="1600">
                  <a:solidFill>
                    <a:schemeClr val="tx1"/>
                  </a:solidFill>
                  <a:latin typeface="Arial" charset="0"/>
                  <a:ea typeface="ＭＳ Ｐゴシック" charset="0"/>
                </a:defRPr>
              </a:lvl4pPr>
              <a:lvl5pPr marL="2057400" indent="-228600" eaLnBrk="0" hangingPunct="0">
                <a:defRPr sz="1600">
                  <a:solidFill>
                    <a:schemeClr val="tx1"/>
                  </a:solidFill>
                  <a:latin typeface="Arial" charset="0"/>
                  <a:ea typeface="ＭＳ Ｐゴシック" charset="0"/>
                </a:defRPr>
              </a:lvl5pPr>
              <a:lvl6pPr marL="2514600" indent="-228600" eaLnBrk="0" fontAlgn="base" hangingPunct="0">
                <a:spcBef>
                  <a:spcPct val="0"/>
                </a:spcBef>
                <a:spcAft>
                  <a:spcPct val="0"/>
                </a:spcAft>
                <a:defRPr sz="1600">
                  <a:solidFill>
                    <a:schemeClr val="tx1"/>
                  </a:solidFill>
                  <a:latin typeface="Arial" charset="0"/>
                  <a:ea typeface="ＭＳ Ｐゴシック" charset="0"/>
                </a:defRPr>
              </a:lvl6pPr>
              <a:lvl7pPr marL="2971800" indent="-228600" eaLnBrk="0" fontAlgn="base" hangingPunct="0">
                <a:spcBef>
                  <a:spcPct val="0"/>
                </a:spcBef>
                <a:spcAft>
                  <a:spcPct val="0"/>
                </a:spcAft>
                <a:defRPr sz="1600">
                  <a:solidFill>
                    <a:schemeClr val="tx1"/>
                  </a:solidFill>
                  <a:latin typeface="Arial" charset="0"/>
                  <a:ea typeface="ＭＳ Ｐゴシック" charset="0"/>
                </a:defRPr>
              </a:lvl7pPr>
              <a:lvl8pPr marL="3429000" indent="-228600" eaLnBrk="0" fontAlgn="base" hangingPunct="0">
                <a:spcBef>
                  <a:spcPct val="0"/>
                </a:spcBef>
                <a:spcAft>
                  <a:spcPct val="0"/>
                </a:spcAft>
                <a:defRPr sz="1600">
                  <a:solidFill>
                    <a:schemeClr val="tx1"/>
                  </a:solidFill>
                  <a:latin typeface="Arial" charset="0"/>
                  <a:ea typeface="ＭＳ Ｐゴシック" charset="0"/>
                </a:defRPr>
              </a:lvl8pPr>
              <a:lvl9pPr marL="3886200" indent="-228600" eaLnBrk="0" fontAlgn="base" hangingPunct="0">
                <a:spcBef>
                  <a:spcPct val="0"/>
                </a:spcBef>
                <a:spcAft>
                  <a:spcPct val="0"/>
                </a:spcAft>
                <a:defRPr sz="1600">
                  <a:solidFill>
                    <a:schemeClr val="tx1"/>
                  </a:solidFill>
                  <a:latin typeface="Arial" charset="0"/>
                  <a:ea typeface="ＭＳ Ｐゴシック" charset="0"/>
                </a:defRPr>
              </a:lvl9pPr>
            </a:lstStyle>
            <a:p>
              <a:pPr eaLnBrk="1" hangingPunct="1"/>
              <a:r>
                <a:rPr lang="de-DE" sz="1400" dirty="0"/>
                <a:t>30 GHz, 16 </a:t>
              </a:r>
              <a:r>
                <a:rPr lang="de-DE" sz="1400" dirty="0" err="1"/>
                <a:t>ns</a:t>
              </a:r>
              <a:r>
                <a:rPr lang="de-DE" sz="1400" dirty="0"/>
                <a:t>, </a:t>
              </a:r>
              <a:br>
                <a:rPr lang="de-DE" sz="1400" dirty="0"/>
              </a:br>
              <a:r>
                <a:rPr lang="de-DE" sz="1800" b="1" dirty="0">
                  <a:solidFill>
                    <a:srgbClr val="FF0000"/>
                  </a:solidFill>
                </a:rPr>
                <a:t>66 MV/</a:t>
              </a:r>
              <a:r>
                <a:rPr lang="de-DE" sz="1800" b="1" dirty="0" err="1">
                  <a:solidFill>
                    <a:srgbClr val="FF0000"/>
                  </a:solidFill>
                </a:rPr>
                <a:t>meter</a:t>
              </a:r>
              <a:endParaRPr lang="de-DE" sz="1800" b="1" dirty="0">
                <a:solidFill>
                  <a:srgbClr val="FF0000"/>
                </a:solidFill>
              </a:endParaRPr>
            </a:p>
          </p:txBody>
        </p:sp>
        <p:pic>
          <p:nvPicPr>
            <p:cNvPr id="546" name="Picture 519"/>
            <p:cNvPicPr>
              <a:picLocks noChangeAspect="1" noChangeArrowheads="1"/>
            </p:cNvPicPr>
            <p:nvPr/>
          </p:nvPicPr>
          <p:blipFill>
            <a:blip r:embed="rId8">
              <a:extLst>
                <a:ext uri="{28A0092B-C50C-407E-A947-70E740481C1C}">
                  <a14:useLocalDpi xmlns:a14="http://schemas.microsoft.com/office/drawing/2010/main" val="0"/>
                </a:ext>
              </a:extLst>
            </a:blip>
            <a:srcRect t="14839" r="2161" b="7692"/>
            <a:stretch>
              <a:fillRect/>
            </a:stretch>
          </p:blipFill>
          <p:spPr bwMode="auto">
            <a:xfrm>
              <a:off x="4953000" y="4121150"/>
              <a:ext cx="3951288" cy="2441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7" name="Line 6"/>
            <p:cNvSpPr>
              <a:spLocks noChangeShapeType="1"/>
            </p:cNvSpPr>
            <p:nvPr/>
          </p:nvSpPr>
          <p:spPr bwMode="auto">
            <a:xfrm>
              <a:off x="2598738" y="3211513"/>
              <a:ext cx="5502275" cy="1512887"/>
            </a:xfrm>
            <a:prstGeom prst="line">
              <a:avLst/>
            </a:prstGeom>
            <a:noFill/>
            <a:ln w="762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48" name="Line 6"/>
            <p:cNvSpPr>
              <a:spLocks noChangeShapeType="1"/>
            </p:cNvSpPr>
            <p:nvPr/>
          </p:nvSpPr>
          <p:spPr bwMode="auto">
            <a:xfrm flipV="1">
              <a:off x="2584450" y="2636838"/>
              <a:ext cx="4291013" cy="560387"/>
            </a:xfrm>
            <a:prstGeom prst="line">
              <a:avLst/>
            </a:prstGeom>
            <a:noFill/>
            <a:ln w="762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49" name="TextBox 524"/>
            <p:cNvSpPr txBox="1">
              <a:spLocks noChangeArrowheads="1"/>
            </p:cNvSpPr>
            <p:nvPr/>
          </p:nvSpPr>
          <p:spPr bwMode="auto">
            <a:xfrm>
              <a:off x="2627313" y="1203326"/>
              <a:ext cx="2192793" cy="4219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chemeClr val="tx1"/>
                  </a:solidFill>
                  <a:latin typeface="Arial" charset="0"/>
                  <a:ea typeface="ＭＳ Ｐゴシック" charset="0"/>
                  <a:cs typeface="ＭＳ Ｐゴシック" charset="0"/>
                </a:defRPr>
              </a:lvl1pPr>
              <a:lvl2pPr marL="742950" indent="-285750" eaLnBrk="0" hangingPunct="0">
                <a:defRPr sz="1600">
                  <a:solidFill>
                    <a:schemeClr val="tx1"/>
                  </a:solidFill>
                  <a:latin typeface="Arial" charset="0"/>
                  <a:ea typeface="ＭＳ Ｐゴシック" charset="0"/>
                </a:defRPr>
              </a:lvl2pPr>
              <a:lvl3pPr marL="1143000" indent="-228600" eaLnBrk="0" hangingPunct="0">
                <a:defRPr sz="1600">
                  <a:solidFill>
                    <a:schemeClr val="tx1"/>
                  </a:solidFill>
                  <a:latin typeface="Arial" charset="0"/>
                  <a:ea typeface="ＭＳ Ｐゴシック" charset="0"/>
                </a:defRPr>
              </a:lvl3pPr>
              <a:lvl4pPr marL="1600200" indent="-228600" eaLnBrk="0" hangingPunct="0">
                <a:defRPr sz="1600">
                  <a:solidFill>
                    <a:schemeClr val="tx1"/>
                  </a:solidFill>
                  <a:latin typeface="Arial" charset="0"/>
                  <a:ea typeface="ＭＳ Ｐゴシック" charset="0"/>
                </a:defRPr>
              </a:lvl4pPr>
              <a:lvl5pPr marL="2057400" indent="-228600" eaLnBrk="0" hangingPunct="0">
                <a:defRPr sz="1600">
                  <a:solidFill>
                    <a:schemeClr val="tx1"/>
                  </a:solidFill>
                  <a:latin typeface="Arial" charset="0"/>
                  <a:ea typeface="ＭＳ Ｐゴシック" charset="0"/>
                </a:defRPr>
              </a:lvl5pPr>
              <a:lvl6pPr marL="2514600" indent="-228600" eaLnBrk="0" fontAlgn="base" hangingPunct="0">
                <a:spcBef>
                  <a:spcPct val="0"/>
                </a:spcBef>
                <a:spcAft>
                  <a:spcPct val="0"/>
                </a:spcAft>
                <a:defRPr sz="1600">
                  <a:solidFill>
                    <a:schemeClr val="tx1"/>
                  </a:solidFill>
                  <a:latin typeface="Arial" charset="0"/>
                  <a:ea typeface="ＭＳ Ｐゴシック" charset="0"/>
                </a:defRPr>
              </a:lvl6pPr>
              <a:lvl7pPr marL="2971800" indent="-228600" eaLnBrk="0" fontAlgn="base" hangingPunct="0">
                <a:spcBef>
                  <a:spcPct val="0"/>
                </a:spcBef>
                <a:spcAft>
                  <a:spcPct val="0"/>
                </a:spcAft>
                <a:defRPr sz="1600">
                  <a:solidFill>
                    <a:schemeClr val="tx1"/>
                  </a:solidFill>
                  <a:latin typeface="Arial" charset="0"/>
                  <a:ea typeface="ＭＳ Ｐゴシック" charset="0"/>
                </a:defRPr>
              </a:lvl7pPr>
              <a:lvl8pPr marL="3429000" indent="-228600" eaLnBrk="0" fontAlgn="base" hangingPunct="0">
                <a:spcBef>
                  <a:spcPct val="0"/>
                </a:spcBef>
                <a:spcAft>
                  <a:spcPct val="0"/>
                </a:spcAft>
                <a:defRPr sz="1600">
                  <a:solidFill>
                    <a:schemeClr val="tx1"/>
                  </a:solidFill>
                  <a:latin typeface="Arial" charset="0"/>
                  <a:ea typeface="ＭＳ Ｐゴシック" charset="0"/>
                </a:defRPr>
              </a:lvl8pPr>
              <a:lvl9pPr marL="3886200" indent="-228600" eaLnBrk="0" fontAlgn="base" hangingPunct="0">
                <a:spcBef>
                  <a:spcPct val="0"/>
                </a:spcBef>
                <a:spcAft>
                  <a:spcPct val="0"/>
                </a:spcAft>
                <a:defRPr sz="1600">
                  <a:solidFill>
                    <a:schemeClr val="tx1"/>
                  </a:solidFill>
                  <a:latin typeface="Arial" charset="0"/>
                  <a:ea typeface="ＭＳ Ｐゴシック" charset="0"/>
                </a:defRPr>
              </a:lvl9pPr>
            </a:lstStyle>
            <a:p>
              <a:pPr eaLnBrk="1" hangingPunct="1"/>
              <a:r>
                <a:rPr lang="de-DE" sz="1050" dirty="0"/>
                <a:t>CLIC, W. </a:t>
              </a:r>
              <a:r>
                <a:rPr lang="de-DE" sz="1050" dirty="0" err="1"/>
                <a:t>Wuensch</a:t>
              </a:r>
              <a:endParaRPr lang="de-DE" sz="1050" dirty="0"/>
            </a:p>
          </p:txBody>
        </p:sp>
        <p:sp>
          <p:nvSpPr>
            <p:cNvPr id="550" name="Text Box 2"/>
            <p:cNvSpPr txBox="1">
              <a:spLocks noChangeArrowheads="1"/>
            </p:cNvSpPr>
            <p:nvPr/>
          </p:nvSpPr>
          <p:spPr bwMode="auto">
            <a:xfrm>
              <a:off x="7696200" y="6400800"/>
              <a:ext cx="123983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chemeClr val="tx1"/>
                  </a:solidFill>
                  <a:latin typeface="Arial" charset="0"/>
                  <a:ea typeface="ＭＳ Ｐゴシック" charset="0"/>
                  <a:cs typeface="ＭＳ Ｐゴシック" charset="0"/>
                </a:defRPr>
              </a:lvl1pPr>
              <a:lvl2pPr marL="742950" indent="-285750" eaLnBrk="0" hangingPunct="0">
                <a:defRPr sz="1600">
                  <a:solidFill>
                    <a:schemeClr val="tx1"/>
                  </a:solidFill>
                  <a:latin typeface="Arial" charset="0"/>
                  <a:ea typeface="ＭＳ Ｐゴシック" charset="0"/>
                </a:defRPr>
              </a:lvl2pPr>
              <a:lvl3pPr marL="1143000" indent="-228600" eaLnBrk="0" hangingPunct="0">
                <a:defRPr sz="1600">
                  <a:solidFill>
                    <a:schemeClr val="tx1"/>
                  </a:solidFill>
                  <a:latin typeface="Arial" charset="0"/>
                  <a:ea typeface="ＭＳ Ｐゴシック" charset="0"/>
                </a:defRPr>
              </a:lvl3pPr>
              <a:lvl4pPr marL="1600200" indent="-228600" eaLnBrk="0" hangingPunct="0">
                <a:defRPr sz="1600">
                  <a:solidFill>
                    <a:schemeClr val="tx1"/>
                  </a:solidFill>
                  <a:latin typeface="Arial" charset="0"/>
                  <a:ea typeface="ＭＳ Ｐゴシック" charset="0"/>
                </a:defRPr>
              </a:lvl4pPr>
              <a:lvl5pPr marL="2057400" indent="-228600" eaLnBrk="0" hangingPunct="0">
                <a:defRPr sz="1600">
                  <a:solidFill>
                    <a:schemeClr val="tx1"/>
                  </a:solidFill>
                  <a:latin typeface="Arial" charset="0"/>
                  <a:ea typeface="ＭＳ Ｐゴシック" charset="0"/>
                </a:defRPr>
              </a:lvl5pPr>
              <a:lvl6pPr marL="2514600" indent="-228600" eaLnBrk="0" fontAlgn="base" hangingPunct="0">
                <a:spcBef>
                  <a:spcPct val="0"/>
                </a:spcBef>
                <a:spcAft>
                  <a:spcPct val="0"/>
                </a:spcAft>
                <a:defRPr sz="1600">
                  <a:solidFill>
                    <a:schemeClr val="tx1"/>
                  </a:solidFill>
                  <a:latin typeface="Arial" charset="0"/>
                  <a:ea typeface="ＭＳ Ｐゴシック" charset="0"/>
                </a:defRPr>
              </a:lvl6pPr>
              <a:lvl7pPr marL="2971800" indent="-228600" eaLnBrk="0" fontAlgn="base" hangingPunct="0">
                <a:spcBef>
                  <a:spcPct val="0"/>
                </a:spcBef>
                <a:spcAft>
                  <a:spcPct val="0"/>
                </a:spcAft>
                <a:defRPr sz="1600">
                  <a:solidFill>
                    <a:schemeClr val="tx1"/>
                  </a:solidFill>
                  <a:latin typeface="Arial" charset="0"/>
                  <a:ea typeface="ＭＳ Ｐゴシック" charset="0"/>
                </a:defRPr>
              </a:lvl7pPr>
              <a:lvl8pPr marL="3429000" indent="-228600" eaLnBrk="0" fontAlgn="base" hangingPunct="0">
                <a:spcBef>
                  <a:spcPct val="0"/>
                </a:spcBef>
                <a:spcAft>
                  <a:spcPct val="0"/>
                </a:spcAft>
                <a:defRPr sz="1600">
                  <a:solidFill>
                    <a:schemeClr val="tx1"/>
                  </a:solidFill>
                  <a:latin typeface="Arial" charset="0"/>
                  <a:ea typeface="ＭＳ Ｐゴシック" charset="0"/>
                </a:defRPr>
              </a:lvl8pPr>
              <a:lvl9pPr marL="3886200" indent="-228600" eaLnBrk="0" fontAlgn="base" hangingPunct="0">
                <a:spcBef>
                  <a:spcPct val="0"/>
                </a:spcBef>
                <a:spcAft>
                  <a:spcPct val="0"/>
                </a:spcAft>
                <a:defRPr sz="1600">
                  <a:solidFill>
                    <a:schemeClr val="tx1"/>
                  </a:solidFill>
                  <a:latin typeface="Arial" charset="0"/>
                  <a:ea typeface="ＭＳ Ｐゴシック" charset="0"/>
                </a:defRPr>
              </a:lvl9pPr>
            </a:lstStyle>
            <a:p>
              <a:pPr eaLnBrk="1" hangingPunct="1"/>
              <a:r>
                <a:rPr lang="de-DE" sz="1400" i="1">
                  <a:solidFill>
                    <a:schemeClr val="bg1"/>
                  </a:solidFill>
                </a:rPr>
                <a:t>W. Wuensch</a:t>
              </a:r>
            </a:p>
          </p:txBody>
        </p:sp>
      </p:grpSp>
      <p:graphicFrame>
        <p:nvGraphicFramePr>
          <p:cNvPr id="551" name="Object 6"/>
          <p:cNvGraphicFramePr>
            <a:graphicFrameLocks noChangeAspect="1"/>
          </p:cNvGraphicFramePr>
          <p:nvPr>
            <p:extLst>
              <p:ext uri="{D42A27DB-BD31-4B8C-83A1-F6EECF244321}">
                <p14:modId xmlns:p14="http://schemas.microsoft.com/office/powerpoint/2010/main" val="2346195151"/>
              </p:ext>
            </p:extLst>
          </p:nvPr>
        </p:nvGraphicFramePr>
        <p:xfrm>
          <a:off x="1522413" y="2603500"/>
          <a:ext cx="1497012" cy="527050"/>
        </p:xfrm>
        <a:graphic>
          <a:graphicData uri="http://schemas.openxmlformats.org/presentationml/2006/ole">
            <mc:AlternateContent xmlns:mc="http://schemas.openxmlformats.org/markup-compatibility/2006">
              <mc:Choice xmlns:v="urn:schemas-microsoft-com:vml" Requires="v">
                <p:oleObj spid="_x0000_s27885" name="Equation" r:id="rId9" imgW="685800" imgH="241300" progId="Equation.3">
                  <p:embed/>
                </p:oleObj>
              </mc:Choice>
              <mc:Fallback>
                <p:oleObj name="Equation" r:id="rId9" imgW="685800" imgH="241300" progId="Equation.3">
                  <p:embed/>
                  <p:pic>
                    <p:nvPicPr>
                      <p:cNvPr id="0" name=""/>
                      <p:cNvPicPr>
                        <a:picLocks noChangeAspect="1" noChangeArrowheads="1"/>
                      </p:cNvPicPr>
                      <p:nvPr/>
                    </p:nvPicPr>
                    <p:blipFill>
                      <a:blip r:embed="rId10"/>
                      <a:srcRect/>
                      <a:stretch>
                        <a:fillRect/>
                      </a:stretch>
                    </p:blipFill>
                    <p:spPr bwMode="auto">
                      <a:xfrm>
                        <a:off x="1522413" y="2603500"/>
                        <a:ext cx="1497012" cy="527050"/>
                      </a:xfrm>
                      <a:prstGeom prst="rect">
                        <a:avLst/>
                      </a:prstGeom>
                      <a:solidFill>
                        <a:srgbClr val="FFFF99"/>
                      </a:solidFill>
                      <a:ln w="12700">
                        <a:solidFill>
                          <a:schemeClr val="bg1"/>
                        </a:solidFill>
                        <a:miter lim="800000"/>
                        <a:headEnd type="none" w="sm" len="sm"/>
                        <a:tailEnd type="none" w="sm" len="sm"/>
                      </a:ln>
                      <a:effectLst/>
                    </p:spPr>
                  </p:pic>
                </p:oleObj>
              </mc:Fallback>
            </mc:AlternateContent>
          </a:graphicData>
        </a:graphic>
      </p:graphicFrame>
    </p:spTree>
    <p:extLst>
      <p:ext uri="{BB962C8B-B14F-4D97-AF65-F5344CB8AC3E}">
        <p14:creationId xmlns:p14="http://schemas.microsoft.com/office/powerpoint/2010/main" val="2371351072"/>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p:cNvSpPr/>
          <p:nvPr/>
        </p:nvSpPr>
        <p:spPr>
          <a:xfrm>
            <a:off x="277487" y="4810802"/>
            <a:ext cx="11662803" cy="1581730"/>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err="1">
              <a:solidFill>
                <a:schemeClr val="tx1"/>
              </a:solidFill>
            </a:endParaRPr>
          </a:p>
        </p:txBody>
      </p:sp>
      <p:sp>
        <p:nvSpPr>
          <p:cNvPr id="27" name="Rectangle 26"/>
          <p:cNvSpPr/>
          <p:nvPr/>
        </p:nvSpPr>
        <p:spPr>
          <a:xfrm>
            <a:off x="275310" y="3006200"/>
            <a:ext cx="11662803" cy="1581730"/>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err="1">
              <a:solidFill>
                <a:schemeClr val="tx1"/>
              </a:solidFill>
            </a:endParaRPr>
          </a:p>
        </p:txBody>
      </p:sp>
      <p:sp>
        <p:nvSpPr>
          <p:cNvPr id="6" name="Rectangle 5"/>
          <p:cNvSpPr/>
          <p:nvPr/>
        </p:nvSpPr>
        <p:spPr>
          <a:xfrm>
            <a:off x="273134" y="1269872"/>
            <a:ext cx="11662803" cy="1502001"/>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err="1">
              <a:solidFill>
                <a:schemeClr val="tx1"/>
              </a:solidFill>
            </a:endParaRPr>
          </a:p>
        </p:txBody>
      </p:sp>
      <p:sp>
        <p:nvSpPr>
          <p:cNvPr id="2" name="Title 1"/>
          <p:cNvSpPr>
            <a:spLocks noGrp="1"/>
          </p:cNvSpPr>
          <p:nvPr>
            <p:ph type="title"/>
          </p:nvPr>
        </p:nvSpPr>
        <p:spPr/>
        <p:txBody>
          <a:bodyPr/>
          <a:lstStyle/>
          <a:p>
            <a:r>
              <a:rPr lang="en-US" dirty="0"/>
              <a:t>How to advance?</a:t>
            </a:r>
          </a:p>
        </p:txBody>
      </p:sp>
      <p:sp>
        <p:nvSpPr>
          <p:cNvPr id="3" name="Footer Placeholder 2"/>
          <p:cNvSpPr>
            <a:spLocks noGrp="1"/>
          </p:cNvSpPr>
          <p:nvPr>
            <p:ph type="ftr" sz="quarter" idx="11"/>
          </p:nvPr>
        </p:nvSpPr>
        <p:spPr/>
        <p:txBody>
          <a:bodyPr/>
          <a:lstStyle/>
          <a:p>
            <a:r>
              <a:rPr lang="en-GB" noProof="0" smtClean="0"/>
              <a:t>New Accelerator Physics and Technology Trends | Ralph Assmann | IHEP 2021</a:t>
            </a:r>
            <a:endParaRPr lang="en-US" noProof="0" dirty="0"/>
          </a:p>
        </p:txBody>
      </p:sp>
      <p:sp>
        <p:nvSpPr>
          <p:cNvPr id="4" name="Text Placeholder 3"/>
          <p:cNvSpPr>
            <a:spLocks noGrp="1"/>
          </p:cNvSpPr>
          <p:nvPr>
            <p:ph type="body" sz="quarter" idx="13"/>
          </p:nvPr>
        </p:nvSpPr>
        <p:spPr/>
        <p:txBody>
          <a:bodyPr/>
          <a:lstStyle/>
          <a:p>
            <a:r>
              <a:rPr lang="en-US" dirty="0"/>
              <a:t>Looking for solutions</a:t>
            </a:r>
          </a:p>
        </p:txBody>
      </p:sp>
      <p:graphicFrame>
        <p:nvGraphicFramePr>
          <p:cNvPr id="9" name="Object 6"/>
          <p:cNvGraphicFramePr>
            <a:graphicFrameLocks noChangeAspect="1"/>
          </p:cNvGraphicFramePr>
          <p:nvPr>
            <p:extLst>
              <p:ext uri="{D42A27DB-BD31-4B8C-83A1-F6EECF244321}">
                <p14:modId xmlns:p14="http://schemas.microsoft.com/office/powerpoint/2010/main" val="1056017026"/>
              </p:ext>
            </p:extLst>
          </p:nvPr>
        </p:nvGraphicFramePr>
        <p:xfrm>
          <a:off x="4951630" y="1384895"/>
          <a:ext cx="1663700" cy="582612"/>
        </p:xfrm>
        <a:graphic>
          <a:graphicData uri="http://schemas.openxmlformats.org/presentationml/2006/ole">
            <mc:AlternateContent xmlns:mc="http://schemas.openxmlformats.org/markup-compatibility/2006">
              <mc:Choice xmlns:v="urn:schemas-microsoft-com:vml" Requires="v">
                <p:oleObj spid="_x0000_s20312" name="Equation" r:id="rId3" imgW="762000" imgH="266700" progId="Equation.3">
                  <p:embed/>
                </p:oleObj>
              </mc:Choice>
              <mc:Fallback>
                <p:oleObj name="Equation" r:id="rId3" imgW="762000" imgH="266700" progId="Equation.3">
                  <p:embed/>
                  <p:pic>
                    <p:nvPicPr>
                      <p:cNvPr id="0" name=""/>
                      <p:cNvPicPr>
                        <a:picLocks noChangeAspect="1" noChangeArrowheads="1"/>
                      </p:cNvPicPr>
                      <p:nvPr/>
                    </p:nvPicPr>
                    <p:blipFill>
                      <a:blip r:embed="rId4"/>
                      <a:srcRect/>
                      <a:stretch>
                        <a:fillRect/>
                      </a:stretch>
                    </p:blipFill>
                    <p:spPr bwMode="auto">
                      <a:xfrm>
                        <a:off x="4951630" y="1384895"/>
                        <a:ext cx="1663700" cy="582612"/>
                      </a:xfrm>
                      <a:prstGeom prst="rect">
                        <a:avLst/>
                      </a:prstGeom>
                      <a:solidFill>
                        <a:srgbClr val="FFFF99"/>
                      </a:solidFill>
                      <a:ln w="12700">
                        <a:solidFill>
                          <a:schemeClr val="bg1"/>
                        </a:solidFill>
                        <a:miter lim="800000"/>
                        <a:headEnd type="none" w="sm" len="sm"/>
                        <a:tailEnd type="none" w="sm" len="sm"/>
                      </a:ln>
                      <a:effectLst/>
                    </p:spPr>
                  </p:pic>
                </p:oleObj>
              </mc:Fallback>
            </mc:AlternateContent>
          </a:graphicData>
        </a:graphic>
      </p:graphicFrame>
      <p:sp>
        <p:nvSpPr>
          <p:cNvPr id="10" name="Text Placeholder 4"/>
          <p:cNvSpPr>
            <a:spLocks noGrp="1"/>
          </p:cNvSpPr>
          <p:nvPr>
            <p:ph type="body" sz="quarter" idx="15"/>
          </p:nvPr>
        </p:nvSpPr>
        <p:spPr>
          <a:xfrm>
            <a:off x="407988" y="1392772"/>
            <a:ext cx="7524750" cy="477902"/>
          </a:xfrm>
        </p:spPr>
        <p:txBody>
          <a:bodyPr/>
          <a:lstStyle/>
          <a:p>
            <a:pPr marL="0" indent="0">
              <a:buNone/>
            </a:pPr>
            <a:r>
              <a:rPr lang="en-US" sz="2000" b="1" dirty="0"/>
              <a:t>Hadron (p) circular collider</a:t>
            </a:r>
          </a:p>
        </p:txBody>
      </p:sp>
      <p:graphicFrame>
        <p:nvGraphicFramePr>
          <p:cNvPr id="12" name="Object 6"/>
          <p:cNvGraphicFramePr>
            <a:graphicFrameLocks noChangeAspect="1"/>
          </p:cNvGraphicFramePr>
          <p:nvPr>
            <p:extLst>
              <p:ext uri="{D42A27DB-BD31-4B8C-83A1-F6EECF244321}">
                <p14:modId xmlns:p14="http://schemas.microsoft.com/office/powerpoint/2010/main" val="4268711224"/>
              </p:ext>
            </p:extLst>
          </p:nvPr>
        </p:nvGraphicFramePr>
        <p:xfrm>
          <a:off x="4956007" y="4965093"/>
          <a:ext cx="1497012" cy="527050"/>
        </p:xfrm>
        <a:graphic>
          <a:graphicData uri="http://schemas.openxmlformats.org/presentationml/2006/ole">
            <mc:AlternateContent xmlns:mc="http://schemas.openxmlformats.org/markup-compatibility/2006">
              <mc:Choice xmlns:v="urn:schemas-microsoft-com:vml" Requires="v">
                <p:oleObj spid="_x0000_s20313" name="Equation" r:id="rId5" imgW="685800" imgH="241300" progId="Equation.3">
                  <p:embed/>
                </p:oleObj>
              </mc:Choice>
              <mc:Fallback>
                <p:oleObj name="Equation" r:id="rId5" imgW="685800" imgH="241300" progId="Equation.3">
                  <p:embed/>
                  <p:pic>
                    <p:nvPicPr>
                      <p:cNvPr id="0" name=""/>
                      <p:cNvPicPr>
                        <a:picLocks noChangeAspect="1" noChangeArrowheads="1"/>
                      </p:cNvPicPr>
                      <p:nvPr/>
                    </p:nvPicPr>
                    <p:blipFill>
                      <a:blip r:embed="rId6"/>
                      <a:srcRect/>
                      <a:stretch>
                        <a:fillRect/>
                      </a:stretch>
                    </p:blipFill>
                    <p:spPr bwMode="auto">
                      <a:xfrm>
                        <a:off x="4956007" y="4965093"/>
                        <a:ext cx="1497012" cy="527050"/>
                      </a:xfrm>
                      <a:prstGeom prst="rect">
                        <a:avLst/>
                      </a:prstGeom>
                      <a:solidFill>
                        <a:srgbClr val="FFFF99"/>
                      </a:solidFill>
                      <a:ln w="12700">
                        <a:solidFill>
                          <a:schemeClr val="bg1"/>
                        </a:solidFill>
                        <a:miter lim="800000"/>
                        <a:headEnd type="none" w="sm" len="sm"/>
                        <a:tailEnd type="none" w="sm" len="sm"/>
                      </a:ln>
                      <a:effectLst/>
                    </p:spPr>
                  </p:pic>
                </p:oleObj>
              </mc:Fallback>
            </mc:AlternateContent>
          </a:graphicData>
        </a:graphic>
      </p:graphicFrame>
      <p:cxnSp>
        <p:nvCxnSpPr>
          <p:cNvPr id="14" name="Straight Arrow Connector 13"/>
          <p:cNvCxnSpPr/>
          <p:nvPr/>
        </p:nvCxnSpPr>
        <p:spPr>
          <a:xfrm flipV="1">
            <a:off x="5644263" y="1834550"/>
            <a:ext cx="274374" cy="486077"/>
          </a:xfrm>
          <a:prstGeom prst="straightConnector1">
            <a:avLst/>
          </a:prstGeom>
          <a:ln w="95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5024962" y="2367667"/>
            <a:ext cx="3098124" cy="338554"/>
          </a:xfrm>
          <a:prstGeom prst="rect">
            <a:avLst/>
          </a:prstGeom>
          <a:noFill/>
        </p:spPr>
        <p:txBody>
          <a:bodyPr wrap="none" rtlCol="0">
            <a:spAutoFit/>
          </a:bodyPr>
          <a:lstStyle/>
          <a:p>
            <a:r>
              <a:rPr lang="en-US" sz="1600" dirty="0"/>
              <a:t>Increase radius = size (FCC-</a:t>
            </a:r>
            <a:r>
              <a:rPr lang="en-US" sz="1600" dirty="0" err="1"/>
              <a:t>hh</a:t>
            </a:r>
            <a:r>
              <a:rPr lang="en-US" sz="1600" dirty="0"/>
              <a:t>)</a:t>
            </a:r>
          </a:p>
        </p:txBody>
      </p:sp>
      <p:cxnSp>
        <p:nvCxnSpPr>
          <p:cNvPr id="16" name="Straight Arrow Connector 15"/>
          <p:cNvCxnSpPr/>
          <p:nvPr/>
        </p:nvCxnSpPr>
        <p:spPr>
          <a:xfrm flipH="1" flipV="1">
            <a:off x="6561456" y="1646391"/>
            <a:ext cx="556587" cy="188159"/>
          </a:xfrm>
          <a:prstGeom prst="straightConnector1">
            <a:avLst/>
          </a:prstGeom>
          <a:ln w="95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7129336" y="1626312"/>
            <a:ext cx="3126677" cy="584776"/>
          </a:xfrm>
          <a:prstGeom prst="rect">
            <a:avLst/>
          </a:prstGeom>
          <a:noFill/>
        </p:spPr>
        <p:txBody>
          <a:bodyPr wrap="none" rtlCol="0">
            <a:spAutoFit/>
          </a:bodyPr>
          <a:lstStyle/>
          <a:p>
            <a:r>
              <a:rPr lang="en-US" sz="1600" dirty="0"/>
              <a:t>Increase bending field</a:t>
            </a:r>
          </a:p>
          <a:p>
            <a:r>
              <a:rPr lang="en-US" sz="1600" dirty="0"/>
              <a:t>SC bend magnet work (FCC-</a:t>
            </a:r>
            <a:r>
              <a:rPr lang="en-US" sz="1600" dirty="0" err="1"/>
              <a:t>hh</a:t>
            </a:r>
            <a:r>
              <a:rPr lang="en-US" sz="1600" dirty="0"/>
              <a:t>)</a:t>
            </a:r>
          </a:p>
        </p:txBody>
      </p:sp>
      <p:graphicFrame>
        <p:nvGraphicFramePr>
          <p:cNvPr id="20" name="Object 6"/>
          <p:cNvGraphicFramePr>
            <a:graphicFrameLocks noChangeAspect="1"/>
          </p:cNvGraphicFramePr>
          <p:nvPr>
            <p:extLst>
              <p:ext uri="{D42A27DB-BD31-4B8C-83A1-F6EECF244321}">
                <p14:modId xmlns:p14="http://schemas.microsoft.com/office/powerpoint/2010/main" val="1704839647"/>
              </p:ext>
            </p:extLst>
          </p:nvPr>
        </p:nvGraphicFramePr>
        <p:xfrm>
          <a:off x="4955518" y="3167340"/>
          <a:ext cx="2027046" cy="598377"/>
        </p:xfrm>
        <a:graphic>
          <a:graphicData uri="http://schemas.openxmlformats.org/presentationml/2006/ole">
            <mc:AlternateContent xmlns:mc="http://schemas.openxmlformats.org/markup-compatibility/2006">
              <mc:Choice xmlns:v="urn:schemas-microsoft-com:vml" Requires="v">
                <p:oleObj spid="_x0000_s20314" name="Equation" r:id="rId7" imgW="990600" imgH="292100" progId="Equation.3">
                  <p:embed/>
                </p:oleObj>
              </mc:Choice>
              <mc:Fallback>
                <p:oleObj name="Equation" r:id="rId7" imgW="990600" imgH="292100" progId="Equation.3">
                  <p:embed/>
                  <p:pic>
                    <p:nvPicPr>
                      <p:cNvPr id="0" name=""/>
                      <p:cNvPicPr>
                        <a:picLocks noChangeAspect="1" noChangeArrowheads="1"/>
                      </p:cNvPicPr>
                      <p:nvPr/>
                    </p:nvPicPr>
                    <p:blipFill>
                      <a:blip r:embed="rId8"/>
                      <a:srcRect/>
                      <a:stretch>
                        <a:fillRect/>
                      </a:stretch>
                    </p:blipFill>
                    <p:spPr bwMode="auto">
                      <a:xfrm>
                        <a:off x="4955518" y="3167340"/>
                        <a:ext cx="2027046" cy="598377"/>
                      </a:xfrm>
                      <a:prstGeom prst="rect">
                        <a:avLst/>
                      </a:prstGeom>
                      <a:solidFill>
                        <a:srgbClr val="FFFF99"/>
                      </a:solidFill>
                      <a:ln w="12700">
                        <a:solidFill>
                          <a:schemeClr val="bg1"/>
                        </a:solidFill>
                        <a:miter lim="800000"/>
                        <a:headEnd type="none" w="sm" len="sm"/>
                        <a:tailEnd type="none" w="sm" len="sm"/>
                      </a:ln>
                      <a:effectLst/>
                      <a:extLst/>
                    </p:spPr>
                  </p:pic>
                </p:oleObj>
              </mc:Fallback>
            </mc:AlternateContent>
          </a:graphicData>
        </a:graphic>
      </p:graphicFrame>
      <p:cxnSp>
        <p:nvCxnSpPr>
          <p:cNvPr id="21" name="Straight Arrow Connector 20"/>
          <p:cNvCxnSpPr>
            <a:stCxn id="22" idx="1"/>
          </p:cNvCxnSpPr>
          <p:nvPr/>
        </p:nvCxnSpPr>
        <p:spPr>
          <a:xfrm flipH="1">
            <a:off x="6901999" y="3380370"/>
            <a:ext cx="685468" cy="88330"/>
          </a:xfrm>
          <a:prstGeom prst="straightConnector1">
            <a:avLst/>
          </a:prstGeom>
          <a:ln w="95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7587467" y="3087982"/>
            <a:ext cx="2830122" cy="584776"/>
          </a:xfrm>
          <a:prstGeom prst="rect">
            <a:avLst/>
          </a:prstGeom>
          <a:noFill/>
        </p:spPr>
        <p:txBody>
          <a:bodyPr wrap="none" rtlCol="0">
            <a:spAutoFit/>
          </a:bodyPr>
          <a:lstStyle/>
          <a:p>
            <a:r>
              <a:rPr lang="en-US" sz="1600" dirty="0"/>
              <a:t>Increase supplied RF voltage</a:t>
            </a:r>
          </a:p>
          <a:p>
            <a:r>
              <a:rPr lang="en-US" sz="1600" dirty="0"/>
              <a:t>(FCC-</a:t>
            </a:r>
            <a:r>
              <a:rPr lang="en-US" sz="1600" dirty="0" err="1" smtClean="0"/>
              <a:t>ee</a:t>
            </a:r>
            <a:r>
              <a:rPr lang="en-US" sz="1600" dirty="0" smtClean="0"/>
              <a:t>, CEPC)</a:t>
            </a:r>
            <a:endParaRPr lang="en-US" sz="1600" dirty="0"/>
          </a:p>
        </p:txBody>
      </p:sp>
      <p:cxnSp>
        <p:nvCxnSpPr>
          <p:cNvPr id="24" name="Straight Arrow Connector 23"/>
          <p:cNvCxnSpPr/>
          <p:nvPr/>
        </p:nvCxnSpPr>
        <p:spPr>
          <a:xfrm flipH="1" flipV="1">
            <a:off x="6381153" y="3676937"/>
            <a:ext cx="528688" cy="599279"/>
          </a:xfrm>
          <a:prstGeom prst="straightConnector1">
            <a:avLst/>
          </a:prstGeom>
          <a:ln w="95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6854963" y="4182135"/>
            <a:ext cx="3782205" cy="338554"/>
          </a:xfrm>
          <a:prstGeom prst="rect">
            <a:avLst/>
          </a:prstGeom>
          <a:noFill/>
        </p:spPr>
        <p:txBody>
          <a:bodyPr wrap="none" rtlCol="0">
            <a:spAutoFit/>
          </a:bodyPr>
          <a:lstStyle/>
          <a:p>
            <a:r>
              <a:rPr lang="en-US" sz="1600" dirty="0"/>
              <a:t>Increase radius = size (FCC-</a:t>
            </a:r>
            <a:r>
              <a:rPr lang="en-US" sz="1600" dirty="0" err="1" smtClean="0"/>
              <a:t>ee</a:t>
            </a:r>
            <a:r>
              <a:rPr lang="en-US" sz="1600" dirty="0" smtClean="0"/>
              <a:t>, CEPC)</a:t>
            </a:r>
            <a:endParaRPr lang="en-US" sz="1600" dirty="0"/>
          </a:p>
        </p:txBody>
      </p:sp>
      <p:sp>
        <p:nvSpPr>
          <p:cNvPr id="28" name="TextBox 27"/>
          <p:cNvSpPr txBox="1"/>
          <p:nvPr/>
        </p:nvSpPr>
        <p:spPr>
          <a:xfrm>
            <a:off x="696764" y="3997417"/>
            <a:ext cx="3628417" cy="338554"/>
          </a:xfrm>
          <a:prstGeom prst="rect">
            <a:avLst/>
          </a:prstGeom>
          <a:noFill/>
        </p:spPr>
        <p:txBody>
          <a:bodyPr wrap="none" rtlCol="0">
            <a:spAutoFit/>
          </a:bodyPr>
          <a:lstStyle/>
          <a:p>
            <a:pPr algn="r"/>
            <a:r>
              <a:rPr lang="en-US" sz="1600" dirty="0"/>
              <a:t>Increase mass of acc. particle (</a:t>
            </a:r>
            <a:r>
              <a:rPr lang="en-US" sz="1600" dirty="0" err="1"/>
              <a:t>muon</a:t>
            </a:r>
            <a:r>
              <a:rPr lang="en-US" sz="1600" dirty="0"/>
              <a:t>)</a:t>
            </a:r>
          </a:p>
        </p:txBody>
      </p:sp>
      <p:cxnSp>
        <p:nvCxnSpPr>
          <p:cNvPr id="29" name="Straight Arrow Connector 28"/>
          <p:cNvCxnSpPr>
            <a:stCxn id="28" idx="3"/>
          </p:cNvCxnSpPr>
          <p:nvPr/>
        </p:nvCxnSpPr>
        <p:spPr>
          <a:xfrm flipV="1">
            <a:off x="4325181" y="3703900"/>
            <a:ext cx="1236305" cy="462794"/>
          </a:xfrm>
          <a:prstGeom prst="straightConnector1">
            <a:avLst/>
          </a:prstGeom>
          <a:ln w="952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flipV="1">
            <a:off x="5346372" y="5434854"/>
            <a:ext cx="235177" cy="478236"/>
          </a:xfrm>
          <a:prstGeom prst="straightConnector1">
            <a:avLst/>
          </a:prstGeom>
          <a:ln w="95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2985831" y="5935652"/>
            <a:ext cx="2682145" cy="338554"/>
          </a:xfrm>
          <a:prstGeom prst="rect">
            <a:avLst/>
          </a:prstGeom>
          <a:noFill/>
        </p:spPr>
        <p:txBody>
          <a:bodyPr wrap="none" rtlCol="0">
            <a:spAutoFit/>
          </a:bodyPr>
          <a:lstStyle/>
          <a:p>
            <a:r>
              <a:rPr lang="en-US" sz="1600" dirty="0"/>
              <a:t>Increase length (ILC, CLIC)</a:t>
            </a:r>
          </a:p>
        </p:txBody>
      </p:sp>
      <p:cxnSp>
        <p:nvCxnSpPr>
          <p:cNvPr id="36" name="Straight Arrow Connector 35"/>
          <p:cNvCxnSpPr/>
          <p:nvPr/>
        </p:nvCxnSpPr>
        <p:spPr>
          <a:xfrm flipH="1" flipV="1">
            <a:off x="6224369" y="5231014"/>
            <a:ext cx="956388" cy="54879"/>
          </a:xfrm>
          <a:prstGeom prst="straightConnector1">
            <a:avLst/>
          </a:prstGeom>
          <a:ln w="95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3" name="TextBox 42"/>
          <p:cNvSpPr txBox="1"/>
          <p:nvPr/>
        </p:nvSpPr>
        <p:spPr>
          <a:xfrm>
            <a:off x="7214643" y="5115897"/>
            <a:ext cx="4559917" cy="1077218"/>
          </a:xfrm>
          <a:prstGeom prst="rect">
            <a:avLst/>
          </a:prstGeom>
          <a:noFill/>
        </p:spPr>
        <p:txBody>
          <a:bodyPr wrap="square" rtlCol="0">
            <a:spAutoFit/>
          </a:bodyPr>
          <a:lstStyle/>
          <a:p>
            <a:r>
              <a:rPr lang="en-US" sz="1600" dirty="0"/>
              <a:t>Increase accelerating gradient</a:t>
            </a:r>
          </a:p>
          <a:p>
            <a:pPr marL="342900" indent="-342900">
              <a:buAutoNum type="alphaLcParenBoth"/>
            </a:pPr>
            <a:r>
              <a:rPr lang="en-US" sz="1600" dirty="0"/>
              <a:t>Pushing existing technology (ILC, CLIC)</a:t>
            </a:r>
          </a:p>
          <a:p>
            <a:pPr marL="342900" indent="-342900">
              <a:buAutoNum type="alphaLcParenBoth"/>
            </a:pPr>
            <a:r>
              <a:rPr lang="en-US" sz="1600" dirty="0"/>
              <a:t>New regime of ultra-high gradients (plasma, dielectric accelerators)</a:t>
            </a:r>
          </a:p>
        </p:txBody>
      </p:sp>
      <p:sp>
        <p:nvSpPr>
          <p:cNvPr id="23" name="Text Placeholder 4"/>
          <p:cNvSpPr>
            <a:spLocks noGrp="1"/>
          </p:cNvSpPr>
          <p:nvPr>
            <p:ph type="body" sz="quarter" idx="15"/>
          </p:nvPr>
        </p:nvSpPr>
        <p:spPr>
          <a:xfrm>
            <a:off x="410166" y="3170066"/>
            <a:ext cx="7524750" cy="393772"/>
          </a:xfrm>
        </p:spPr>
        <p:txBody>
          <a:bodyPr/>
          <a:lstStyle/>
          <a:p>
            <a:pPr marL="0" indent="0">
              <a:buNone/>
            </a:pPr>
            <a:r>
              <a:rPr lang="en-US" sz="2000" b="1" dirty="0"/>
              <a:t>Lepton (e-,e+) circular collider</a:t>
            </a:r>
          </a:p>
          <a:p>
            <a:pPr marL="0" indent="0">
              <a:buNone/>
            </a:pPr>
            <a:endParaRPr lang="en-US" sz="2000" b="1" dirty="0"/>
          </a:p>
        </p:txBody>
      </p:sp>
      <p:sp>
        <p:nvSpPr>
          <p:cNvPr id="26" name="Text Placeholder 4"/>
          <p:cNvSpPr>
            <a:spLocks noGrp="1"/>
          </p:cNvSpPr>
          <p:nvPr>
            <p:ph type="body" sz="quarter" idx="15"/>
          </p:nvPr>
        </p:nvSpPr>
        <p:spPr>
          <a:xfrm>
            <a:off x="410166" y="4945162"/>
            <a:ext cx="7524750" cy="462045"/>
          </a:xfrm>
        </p:spPr>
        <p:txBody>
          <a:bodyPr/>
          <a:lstStyle/>
          <a:p>
            <a:pPr marL="0" indent="0">
              <a:buNone/>
            </a:pPr>
            <a:r>
              <a:rPr lang="en-US" sz="2000" b="1" dirty="0"/>
              <a:t>Lepton (e-,e+) linear collider</a:t>
            </a:r>
          </a:p>
        </p:txBody>
      </p:sp>
    </p:spTree>
    <p:extLst>
      <p:ext uri="{BB962C8B-B14F-4D97-AF65-F5344CB8AC3E}">
        <p14:creationId xmlns:p14="http://schemas.microsoft.com/office/powerpoint/2010/main" val="331563107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3">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0"/>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2"/>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2"/>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3"/>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6"/>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43"/>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27" grpId="0" animBg="1"/>
      <p:bldP spid="22" grpId="0"/>
      <p:bldP spid="25" grpId="0"/>
      <p:bldP spid="28" grpId="0"/>
      <p:bldP spid="33" grpId="0"/>
      <p:bldP spid="43" grpId="0"/>
      <p:bldP spid="23" grpId="0" build="p"/>
      <p:bldP spid="26"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5240" y="701503"/>
            <a:ext cx="10640175" cy="4301436"/>
          </a:xfrm>
        </p:spPr>
        <p:txBody>
          <a:bodyPr/>
          <a:lstStyle/>
          <a:p>
            <a:pPr algn="ctr"/>
            <a:r>
              <a:rPr lang="en-US" dirty="0" smtClean="0"/>
              <a:t>Many high </a:t>
            </a:r>
            <a:r>
              <a:rPr lang="en-US" dirty="0"/>
              <a:t>t</a:t>
            </a:r>
            <a:r>
              <a:rPr lang="en-US" dirty="0" smtClean="0"/>
              <a:t>ech </a:t>
            </a:r>
            <a:r>
              <a:rPr lang="en-US" dirty="0"/>
              <a:t>a</a:t>
            </a:r>
            <a:r>
              <a:rPr lang="en-US" dirty="0" smtClean="0"/>
              <a:t>ctivities ongoing in the big collider projects, pioneering new solutions, advancing technology and opening new possibilities!</a:t>
            </a:r>
            <a:br>
              <a:rPr lang="en-US" dirty="0" smtClean="0"/>
            </a:br>
            <a:r>
              <a:rPr lang="en-US" b="0" dirty="0">
                <a:solidFill>
                  <a:schemeClr val="tx1"/>
                </a:solidFill>
              </a:rPr>
              <a:t/>
            </a:r>
            <a:br>
              <a:rPr lang="en-US" b="0" dirty="0">
                <a:solidFill>
                  <a:schemeClr val="tx1"/>
                </a:solidFill>
              </a:rPr>
            </a:br>
            <a:r>
              <a:rPr lang="en-US" b="0" dirty="0" smtClean="0">
                <a:solidFill>
                  <a:schemeClr val="tx1"/>
                </a:solidFill>
              </a:rPr>
              <a:t>No time to go through in detail.</a:t>
            </a:r>
            <a:r>
              <a:rPr lang="en-US" b="0" dirty="0">
                <a:solidFill>
                  <a:schemeClr val="tx1"/>
                </a:solidFill>
              </a:rPr>
              <a:t> </a:t>
            </a:r>
            <a:r>
              <a:rPr lang="en-US" b="0" dirty="0" smtClean="0">
                <a:solidFill>
                  <a:schemeClr val="tx1"/>
                </a:solidFill>
              </a:rPr>
              <a:t>Apologies!</a:t>
            </a:r>
            <a:br>
              <a:rPr lang="en-US" b="0" dirty="0" smtClean="0">
                <a:solidFill>
                  <a:schemeClr val="tx1"/>
                </a:solidFill>
              </a:rPr>
            </a:br>
            <a:r>
              <a:rPr lang="en-US" b="0" dirty="0">
                <a:solidFill>
                  <a:schemeClr val="tx1"/>
                </a:solidFill>
              </a:rPr>
              <a:t/>
            </a:r>
            <a:br>
              <a:rPr lang="en-US" b="0" dirty="0">
                <a:solidFill>
                  <a:schemeClr val="tx1"/>
                </a:solidFill>
              </a:rPr>
            </a:br>
            <a:r>
              <a:rPr lang="en-US" b="0" dirty="0" smtClean="0">
                <a:solidFill>
                  <a:schemeClr val="tx1"/>
                </a:solidFill>
              </a:rPr>
              <a:t>See the many talks on R&amp;D and results presented at this conference!</a:t>
            </a:r>
            <a:br>
              <a:rPr lang="en-US" b="0" dirty="0" smtClean="0">
                <a:solidFill>
                  <a:schemeClr val="tx1"/>
                </a:solidFill>
              </a:rPr>
            </a:br>
            <a:r>
              <a:rPr lang="en-US" b="0" dirty="0" smtClean="0">
                <a:solidFill>
                  <a:schemeClr val="tx1"/>
                </a:solidFill>
              </a:rPr>
              <a:t/>
            </a:r>
            <a:br>
              <a:rPr lang="en-US" b="0" dirty="0" smtClean="0">
                <a:solidFill>
                  <a:schemeClr val="tx1"/>
                </a:solidFill>
              </a:rPr>
            </a:br>
            <a:r>
              <a:rPr lang="en-US" dirty="0" smtClean="0"/>
              <a:t>Affordability is a critical issue: cost of components, energy efficiency, OP costs! </a:t>
            </a:r>
            <a:br>
              <a:rPr lang="en-US" dirty="0" smtClean="0"/>
            </a:br>
            <a:r>
              <a:rPr lang="en-US" dirty="0"/>
              <a:t/>
            </a:r>
            <a:br>
              <a:rPr lang="en-US" dirty="0"/>
            </a:br>
            <a:r>
              <a:rPr lang="en-US" b="0" dirty="0" smtClean="0">
                <a:solidFill>
                  <a:srgbClr val="000000"/>
                </a:solidFill>
              </a:rPr>
              <a:t>Here, just a few remarks on trends</a:t>
            </a:r>
            <a:r>
              <a:rPr lang="en-US" dirty="0" smtClean="0"/>
              <a:t>...</a:t>
            </a:r>
            <a:endParaRPr lang="en-US" dirty="0"/>
          </a:p>
        </p:txBody>
      </p:sp>
      <p:sp>
        <p:nvSpPr>
          <p:cNvPr id="3" name="Footer Placeholder 2"/>
          <p:cNvSpPr>
            <a:spLocks noGrp="1"/>
          </p:cNvSpPr>
          <p:nvPr>
            <p:ph type="ftr" sz="quarter" idx="11"/>
          </p:nvPr>
        </p:nvSpPr>
        <p:spPr/>
        <p:txBody>
          <a:bodyPr/>
          <a:lstStyle/>
          <a:p>
            <a:r>
              <a:rPr lang="en-GB" noProof="0" smtClean="0"/>
              <a:t>New Accelerator Physics and Technology Trends | Ralph Assmann | IHEP 2021</a:t>
            </a:r>
            <a:endParaRPr lang="en-US" noProof="0" dirty="0"/>
          </a:p>
        </p:txBody>
      </p:sp>
    </p:spTree>
    <p:extLst>
      <p:ext uri="{BB962C8B-B14F-4D97-AF65-F5344CB8AC3E}">
        <p14:creationId xmlns:p14="http://schemas.microsoft.com/office/powerpoint/2010/main" val="1085819846"/>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Trend: Smart Manufacturing and Assembly</a:t>
            </a:r>
            <a:endParaRPr lang="en-US" dirty="0"/>
          </a:p>
        </p:txBody>
      </p:sp>
      <p:sp>
        <p:nvSpPr>
          <p:cNvPr id="3" name="Footer Placeholder 2"/>
          <p:cNvSpPr>
            <a:spLocks noGrp="1"/>
          </p:cNvSpPr>
          <p:nvPr>
            <p:ph type="ftr" sz="quarter" idx="11"/>
          </p:nvPr>
        </p:nvSpPr>
        <p:spPr/>
        <p:txBody>
          <a:bodyPr/>
          <a:lstStyle/>
          <a:p>
            <a:r>
              <a:rPr lang="en-GB" noProof="0" smtClean="0"/>
              <a:t>New Accelerator Physics and Technology Trends | Ralph Assmann | IHEP 2021</a:t>
            </a:r>
            <a:endParaRPr lang="en-US" noProof="0" dirty="0"/>
          </a:p>
        </p:txBody>
      </p:sp>
      <p:sp>
        <p:nvSpPr>
          <p:cNvPr id="4" name="Text Placeholder 3"/>
          <p:cNvSpPr>
            <a:spLocks noGrp="1"/>
          </p:cNvSpPr>
          <p:nvPr>
            <p:ph type="body" sz="quarter" idx="13"/>
          </p:nvPr>
        </p:nvSpPr>
        <p:spPr/>
        <p:txBody>
          <a:bodyPr/>
          <a:lstStyle/>
          <a:p>
            <a:r>
              <a:rPr lang="en-US" dirty="0"/>
              <a:t>Can we bring down cost per meter of accelerator by a factor 2 </a:t>
            </a:r>
            <a:r>
              <a:rPr lang="mr-IN" dirty="0"/>
              <a:t>–</a:t>
            </a:r>
            <a:r>
              <a:rPr lang="en-US" dirty="0"/>
              <a:t> 10?</a:t>
            </a:r>
          </a:p>
        </p:txBody>
      </p:sp>
      <p:grpSp>
        <p:nvGrpSpPr>
          <p:cNvPr id="19" name="Group 18"/>
          <p:cNvGrpSpPr/>
          <p:nvPr/>
        </p:nvGrpSpPr>
        <p:grpSpPr>
          <a:xfrm>
            <a:off x="5359205" y="1315294"/>
            <a:ext cx="6713298" cy="5094756"/>
            <a:chOff x="5359205" y="1315294"/>
            <a:chExt cx="6713298" cy="5094756"/>
          </a:xfrm>
        </p:grpSpPr>
        <p:pic>
          <p:nvPicPr>
            <p:cNvPr id="14" name="Content Placeholder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77852" y="2070349"/>
              <a:ext cx="6471899" cy="3632512"/>
            </a:xfrm>
            <a:prstGeom prst="rect">
              <a:avLst/>
            </a:prstGeom>
          </p:spPr>
        </p:pic>
        <p:sp>
          <p:nvSpPr>
            <p:cNvPr id="15" name="TextBox 14"/>
            <p:cNvSpPr txBox="1"/>
            <p:nvPr/>
          </p:nvSpPr>
          <p:spPr>
            <a:xfrm>
              <a:off x="5380732" y="1315294"/>
              <a:ext cx="6691771" cy="707886"/>
            </a:xfrm>
            <a:prstGeom prst="rect">
              <a:avLst/>
            </a:prstGeom>
            <a:noFill/>
          </p:spPr>
          <p:txBody>
            <a:bodyPr wrap="square" rtlCol="0">
              <a:spAutoFit/>
            </a:bodyPr>
            <a:lstStyle/>
            <a:p>
              <a:r>
                <a:rPr lang="en-GB" sz="2000" b="1" dirty="0" err="1">
                  <a:solidFill>
                    <a:schemeClr val="accent1"/>
                  </a:solidFill>
                  <a:latin typeface="+mj-lt"/>
                </a:rPr>
                <a:t>Halbach</a:t>
              </a:r>
              <a:r>
                <a:rPr lang="en-GB" sz="2000" b="1" dirty="0">
                  <a:solidFill>
                    <a:schemeClr val="accent1"/>
                  </a:solidFill>
                  <a:latin typeface="+mj-lt"/>
                </a:rPr>
                <a:t> quadrupole </a:t>
              </a:r>
              <a:r>
                <a:rPr lang="en-GB" sz="2000" dirty="0">
                  <a:solidFill>
                    <a:srgbClr val="000000"/>
                  </a:solidFill>
                </a:rPr>
                <a:t>using </a:t>
              </a:r>
              <a:r>
                <a:rPr lang="en-GB" sz="2000" dirty="0" err="1">
                  <a:solidFill>
                    <a:srgbClr val="000000"/>
                  </a:solidFill>
                </a:rPr>
                <a:t>NdFeB</a:t>
              </a:r>
              <a:r>
                <a:rPr lang="en-GB" sz="2000" dirty="0">
                  <a:solidFill>
                    <a:srgbClr val="000000"/>
                  </a:solidFill>
                </a:rPr>
                <a:t>, 3D printed, 23.6 T/m, R=34.7mm bore (0.82T max), 10</a:t>
              </a:r>
              <a:r>
                <a:rPr lang="en-GB" sz="2000" baseline="30000" dirty="0">
                  <a:solidFill>
                    <a:srgbClr val="000000"/>
                  </a:solidFill>
                </a:rPr>
                <a:t>-4</a:t>
              </a:r>
              <a:r>
                <a:rPr lang="en-GB" sz="2000" dirty="0">
                  <a:solidFill>
                    <a:srgbClr val="000000"/>
                  </a:solidFill>
                </a:rPr>
                <a:t> errors at R=10mm</a:t>
              </a:r>
            </a:p>
          </p:txBody>
        </p:sp>
        <p:sp>
          <p:nvSpPr>
            <p:cNvPr id="16" name="TextBox 15"/>
            <p:cNvSpPr txBox="1"/>
            <p:nvPr/>
          </p:nvSpPr>
          <p:spPr>
            <a:xfrm>
              <a:off x="5359205" y="5702164"/>
              <a:ext cx="6491627" cy="707886"/>
            </a:xfrm>
            <a:prstGeom prst="rect">
              <a:avLst/>
            </a:prstGeom>
            <a:noFill/>
          </p:spPr>
          <p:txBody>
            <a:bodyPr wrap="square" rtlCol="0">
              <a:spAutoFit/>
            </a:bodyPr>
            <a:lstStyle/>
            <a:p>
              <a:r>
                <a:rPr lang="en-GB" sz="2000" dirty="0">
                  <a:solidFill>
                    <a:srgbClr val="000000"/>
                  </a:solidFill>
                </a:rPr>
                <a:t>Material cost: </a:t>
              </a:r>
              <a:r>
                <a:rPr lang="en-GB" sz="2000" b="1" dirty="0">
                  <a:solidFill>
                    <a:srgbClr val="009FDF"/>
                  </a:solidFill>
                </a:rPr>
                <a:t>$1100</a:t>
              </a:r>
              <a:r>
                <a:rPr lang="en-GB" sz="2000" dirty="0">
                  <a:solidFill>
                    <a:srgbClr val="000000"/>
                  </a:solidFill>
                </a:rPr>
                <a:t>. No alignment better than 0.25 mm required anywhere. Assembled with mallet.</a:t>
              </a:r>
            </a:p>
          </p:txBody>
        </p:sp>
      </p:grpSp>
      <p:sp>
        <p:nvSpPr>
          <p:cNvPr id="17" name="TextBox 16"/>
          <p:cNvSpPr txBox="1"/>
          <p:nvPr/>
        </p:nvSpPr>
        <p:spPr>
          <a:xfrm>
            <a:off x="8688172" y="936791"/>
            <a:ext cx="3160613" cy="338554"/>
          </a:xfrm>
          <a:prstGeom prst="rect">
            <a:avLst/>
          </a:prstGeom>
          <a:noFill/>
        </p:spPr>
        <p:txBody>
          <a:bodyPr wrap="none" rtlCol="0">
            <a:spAutoFit/>
          </a:bodyPr>
          <a:lstStyle/>
          <a:p>
            <a:r>
              <a:rPr lang="en-US" sz="1600" i="1" dirty="0" smtClean="0"/>
              <a:t>Picture </a:t>
            </a:r>
            <a:r>
              <a:rPr lang="en-US" sz="1600" i="1" dirty="0"/>
              <a:t>courtesy S. Brooks, BNL</a:t>
            </a:r>
          </a:p>
        </p:txBody>
      </p:sp>
      <p:sp>
        <p:nvSpPr>
          <p:cNvPr id="5" name="TextBox 4"/>
          <p:cNvSpPr txBox="1"/>
          <p:nvPr/>
        </p:nvSpPr>
        <p:spPr>
          <a:xfrm>
            <a:off x="321343" y="1162767"/>
            <a:ext cx="4942601" cy="5293758"/>
          </a:xfrm>
          <a:prstGeom prst="rect">
            <a:avLst/>
          </a:prstGeom>
          <a:noFill/>
        </p:spPr>
        <p:txBody>
          <a:bodyPr wrap="square" rtlCol="0">
            <a:spAutoFit/>
          </a:bodyPr>
          <a:lstStyle/>
          <a:p>
            <a:pPr>
              <a:spcAft>
                <a:spcPts val="600"/>
              </a:spcAft>
            </a:pPr>
            <a:r>
              <a:rPr lang="en-US" sz="2000" b="1" dirty="0" smtClean="0"/>
              <a:t>Smart manufacturing and assembly </a:t>
            </a:r>
            <a:r>
              <a:rPr lang="en-US" dirty="0" smtClean="0"/>
              <a:t>(optimized as industrial process):</a:t>
            </a:r>
          </a:p>
          <a:p>
            <a:pPr marL="285750" indent="-285750">
              <a:spcAft>
                <a:spcPts val="600"/>
              </a:spcAft>
              <a:buFont typeface="Arial"/>
              <a:buChar char="•"/>
            </a:pPr>
            <a:r>
              <a:rPr lang="en-US" b="1" dirty="0" smtClean="0"/>
              <a:t>Factory</a:t>
            </a:r>
            <a:r>
              <a:rPr lang="en-US" dirty="0" smtClean="0"/>
              <a:t>: Instead of highly accurate pieces of permanent magnets (very expensive) accept non-perfect pieces with larger tolerances (</a:t>
            </a:r>
            <a:r>
              <a:rPr lang="en-US" i="1" dirty="0" smtClean="0">
                <a:solidFill>
                  <a:srgbClr val="FF0000"/>
                </a:solidFill>
              </a:rPr>
              <a:t>cheap</a:t>
            </a:r>
            <a:r>
              <a:rPr lang="en-US" dirty="0" smtClean="0"/>
              <a:t>).</a:t>
            </a:r>
          </a:p>
          <a:p>
            <a:pPr marL="285750" indent="-285750">
              <a:spcAft>
                <a:spcPts val="600"/>
              </a:spcAft>
              <a:buFont typeface="Arial"/>
              <a:buChar char="•"/>
            </a:pPr>
            <a:r>
              <a:rPr lang="en-US" b="1" dirty="0" smtClean="0"/>
              <a:t>Measurement Lab</a:t>
            </a:r>
            <a:r>
              <a:rPr lang="en-US" dirty="0" smtClean="0"/>
              <a:t>: Measure those pieces accurately.</a:t>
            </a:r>
          </a:p>
          <a:p>
            <a:pPr marL="285750" indent="-285750">
              <a:spcAft>
                <a:spcPts val="600"/>
              </a:spcAft>
              <a:buFont typeface="Arial"/>
              <a:buChar char="•"/>
            </a:pPr>
            <a:r>
              <a:rPr lang="en-US" b="1" dirty="0" smtClean="0"/>
              <a:t>Computer</a:t>
            </a:r>
            <a:r>
              <a:rPr lang="en-US" dirty="0" smtClean="0"/>
              <a:t>: Solve for adequate positioning of pieces such required field on beam is achieved.</a:t>
            </a:r>
          </a:p>
          <a:p>
            <a:pPr marL="285750" indent="-285750">
              <a:spcAft>
                <a:spcPts val="600"/>
              </a:spcAft>
              <a:buFont typeface="Arial"/>
              <a:buChar char="•"/>
            </a:pPr>
            <a:r>
              <a:rPr lang="en-US" b="1" dirty="0" smtClean="0"/>
              <a:t>Computer</a:t>
            </a:r>
            <a:r>
              <a:rPr lang="en-US" dirty="0" smtClean="0"/>
              <a:t>: Calculate required mechanical </a:t>
            </a:r>
            <a:r>
              <a:rPr lang="en-US" i="1" dirty="0" smtClean="0">
                <a:solidFill>
                  <a:srgbClr val="FF0000"/>
                </a:solidFill>
              </a:rPr>
              <a:t>custom support </a:t>
            </a:r>
            <a:r>
              <a:rPr lang="en-US" dirty="0" smtClean="0"/>
              <a:t>for pieces.</a:t>
            </a:r>
          </a:p>
          <a:p>
            <a:pPr marL="285750" indent="-285750">
              <a:spcAft>
                <a:spcPts val="600"/>
              </a:spcAft>
              <a:buFont typeface="Arial"/>
              <a:buChar char="•"/>
            </a:pPr>
            <a:r>
              <a:rPr lang="en-US" b="1" dirty="0" smtClean="0"/>
              <a:t>Factory</a:t>
            </a:r>
            <a:r>
              <a:rPr lang="en-US" dirty="0" smtClean="0"/>
              <a:t>: 3D print the optimized custom support.</a:t>
            </a:r>
            <a:endParaRPr lang="en-US" dirty="0"/>
          </a:p>
          <a:p>
            <a:pPr marL="285750" indent="-285750">
              <a:spcAft>
                <a:spcPts val="600"/>
              </a:spcAft>
              <a:buFont typeface="Arial"/>
              <a:buChar char="•"/>
            </a:pPr>
            <a:r>
              <a:rPr lang="en-US" b="1" dirty="0" smtClean="0"/>
              <a:t>Factory</a:t>
            </a:r>
            <a:r>
              <a:rPr lang="en-US" dirty="0" smtClean="0"/>
              <a:t>: Assemble permanent magnet that provides required fields. </a:t>
            </a:r>
          </a:p>
        </p:txBody>
      </p:sp>
    </p:spTree>
    <p:extLst>
      <p:ext uri="{BB962C8B-B14F-4D97-AF65-F5344CB8AC3E}">
        <p14:creationId xmlns:p14="http://schemas.microsoft.com/office/powerpoint/2010/main" val="307623310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Trend: Energy Efficiency and Green Accelerators</a:t>
            </a:r>
            <a:endParaRPr lang="en-US" dirty="0"/>
          </a:p>
        </p:txBody>
      </p:sp>
      <p:sp>
        <p:nvSpPr>
          <p:cNvPr id="3" name="Footer Placeholder 2"/>
          <p:cNvSpPr>
            <a:spLocks noGrp="1"/>
          </p:cNvSpPr>
          <p:nvPr>
            <p:ph type="ftr" sz="quarter" idx="11"/>
          </p:nvPr>
        </p:nvSpPr>
        <p:spPr/>
        <p:txBody>
          <a:bodyPr/>
          <a:lstStyle/>
          <a:p>
            <a:r>
              <a:rPr lang="en-GB" noProof="0" smtClean="0"/>
              <a:t>New Accelerator Physics and Technology Trends | Ralph Assmann | IHEP 2021</a:t>
            </a:r>
            <a:endParaRPr lang="en-US" noProof="0" dirty="0"/>
          </a:p>
        </p:txBody>
      </p:sp>
      <p:sp>
        <p:nvSpPr>
          <p:cNvPr id="4" name="Text Placeholder 3"/>
          <p:cNvSpPr>
            <a:spLocks noGrp="1"/>
          </p:cNvSpPr>
          <p:nvPr>
            <p:ph type="body" sz="quarter" idx="13"/>
          </p:nvPr>
        </p:nvSpPr>
        <p:spPr/>
        <p:txBody>
          <a:bodyPr/>
          <a:lstStyle/>
          <a:p>
            <a:r>
              <a:rPr lang="de-DE" dirty="0" err="1" smtClean="0"/>
              <a:t>Reduce</a:t>
            </a:r>
            <a:r>
              <a:rPr lang="de-DE" dirty="0" smtClean="0"/>
              <a:t> </a:t>
            </a:r>
            <a:r>
              <a:rPr lang="de-DE" dirty="0" err="1" smtClean="0"/>
              <a:t>energy</a:t>
            </a:r>
            <a:r>
              <a:rPr lang="de-DE" dirty="0" smtClean="0"/>
              <a:t> </a:t>
            </a:r>
            <a:r>
              <a:rPr lang="de-DE" dirty="0" err="1" smtClean="0"/>
              <a:t>consumption</a:t>
            </a:r>
            <a:endParaRPr lang="en-US" dirty="0"/>
          </a:p>
        </p:txBody>
      </p:sp>
      <p:sp>
        <p:nvSpPr>
          <p:cNvPr id="5" name="TextBox 4"/>
          <p:cNvSpPr txBox="1"/>
          <p:nvPr/>
        </p:nvSpPr>
        <p:spPr>
          <a:xfrm>
            <a:off x="367251" y="1269863"/>
            <a:ext cx="4009168" cy="5232202"/>
          </a:xfrm>
          <a:prstGeom prst="rect">
            <a:avLst/>
          </a:prstGeom>
          <a:noFill/>
        </p:spPr>
        <p:txBody>
          <a:bodyPr wrap="square" rtlCol="0">
            <a:spAutoFit/>
          </a:bodyPr>
          <a:lstStyle/>
          <a:p>
            <a:pPr>
              <a:spcAft>
                <a:spcPts val="600"/>
              </a:spcAft>
            </a:pPr>
            <a:r>
              <a:rPr lang="en-US" sz="2000" dirty="0" smtClean="0"/>
              <a:t>For example, </a:t>
            </a:r>
            <a:r>
              <a:rPr lang="en-US" sz="2000" b="1" dirty="0" smtClean="0"/>
              <a:t>ERL</a:t>
            </a:r>
            <a:r>
              <a:rPr lang="en-US" sz="2000" dirty="0" smtClean="0"/>
              <a:t> </a:t>
            </a:r>
            <a:r>
              <a:rPr lang="en-US" sz="2000" dirty="0"/>
              <a:t>(CBETA, </a:t>
            </a:r>
            <a:r>
              <a:rPr lang="en-US" sz="2000" dirty="0" smtClean="0"/>
              <a:t>PERLE, </a:t>
            </a:r>
            <a:r>
              <a:rPr lang="en-US" sz="2000" dirty="0" err="1" smtClean="0"/>
              <a:t>bERLinPro</a:t>
            </a:r>
            <a:r>
              <a:rPr lang="en-US" sz="2000" dirty="0" smtClean="0"/>
              <a:t>, .</a:t>
            </a:r>
            <a:r>
              <a:rPr lang="en-US" sz="2000" dirty="0"/>
              <a:t>..), </a:t>
            </a:r>
            <a:r>
              <a:rPr lang="en-US" sz="2000" b="1" dirty="0"/>
              <a:t>permanent magnets, novel </a:t>
            </a:r>
            <a:r>
              <a:rPr lang="en-US" sz="2000" b="1" dirty="0" smtClean="0"/>
              <a:t>klystrons</a:t>
            </a:r>
            <a:r>
              <a:rPr lang="en-US" dirty="0" smtClean="0"/>
              <a:t>:</a:t>
            </a:r>
          </a:p>
          <a:p>
            <a:pPr marL="285750" indent="-285750">
              <a:spcAft>
                <a:spcPts val="600"/>
              </a:spcAft>
              <a:buFont typeface="Arial"/>
              <a:buChar char="•"/>
            </a:pPr>
            <a:r>
              <a:rPr lang="en-US" dirty="0" smtClean="0"/>
              <a:t>ERL concept </a:t>
            </a:r>
            <a:r>
              <a:rPr lang="en-US" dirty="0"/>
              <a:t>proposed in 1965: </a:t>
            </a:r>
            <a:r>
              <a:rPr lang="en-US" dirty="0" smtClean="0"/>
              <a:t>M. </a:t>
            </a:r>
            <a:r>
              <a:rPr lang="en-US" dirty="0" err="1" smtClean="0"/>
              <a:t>Tigner</a:t>
            </a:r>
            <a:r>
              <a:rPr lang="en-US" dirty="0" smtClean="0"/>
              <a:t>, “A </a:t>
            </a:r>
            <a:r>
              <a:rPr lang="en-US" dirty="0"/>
              <a:t>possible apparatus for electron clashing-beam </a:t>
            </a:r>
            <a:r>
              <a:rPr lang="en-US" dirty="0" smtClean="0"/>
              <a:t>experiments”. </a:t>
            </a:r>
            <a:r>
              <a:rPr lang="en-US" dirty="0" err="1"/>
              <a:t>Nuovo</a:t>
            </a:r>
            <a:r>
              <a:rPr lang="en-US" dirty="0"/>
              <a:t> </a:t>
            </a:r>
            <a:r>
              <a:rPr lang="en-US" dirty="0" err="1"/>
              <a:t>Cim</a:t>
            </a:r>
            <a:r>
              <a:rPr lang="en-US" dirty="0"/>
              <a:t> 37, 1228–1231 (1965). </a:t>
            </a:r>
          </a:p>
          <a:p>
            <a:pPr marL="285750" indent="-285750">
              <a:spcAft>
                <a:spcPts val="600"/>
              </a:spcAft>
              <a:buFont typeface="Arial"/>
              <a:buChar char="•"/>
            </a:pPr>
            <a:r>
              <a:rPr lang="en-US" dirty="0" smtClean="0"/>
              <a:t>Re-use the energy stored in the beam </a:t>
            </a:r>
            <a:r>
              <a:rPr lang="mr-IN" dirty="0" smtClean="0"/>
              <a:t>–</a:t>
            </a:r>
            <a:r>
              <a:rPr lang="en-US" dirty="0" smtClean="0"/>
              <a:t> RF cavities for pumping energy into beam and for extracting it</a:t>
            </a:r>
          </a:p>
          <a:p>
            <a:pPr marL="285750" indent="-285750">
              <a:spcAft>
                <a:spcPts val="600"/>
              </a:spcAft>
              <a:buFont typeface="Arial"/>
              <a:buChar char="•"/>
            </a:pPr>
            <a:r>
              <a:rPr lang="en-US" dirty="0" smtClean="0"/>
              <a:t>PERLE: 1 </a:t>
            </a:r>
            <a:r>
              <a:rPr lang="en-US" dirty="0"/>
              <a:t>GeV energy recovery demonstration of a recirculating SC linear </a:t>
            </a:r>
            <a:r>
              <a:rPr lang="en-US" dirty="0" smtClean="0"/>
              <a:t>accelerator.</a:t>
            </a:r>
          </a:p>
          <a:p>
            <a:pPr marL="285750" indent="-285750">
              <a:spcAft>
                <a:spcPts val="600"/>
              </a:spcAft>
              <a:buFont typeface="Arial"/>
              <a:buChar char="•"/>
            </a:pPr>
            <a:endParaRPr lang="en-US" dirty="0" smtClean="0"/>
          </a:p>
        </p:txBody>
      </p:sp>
      <p:pic>
        <p:nvPicPr>
          <p:cNvPr id="7" name="Picture 6" descr="Screenshot 2021-01-19 at 20.48.3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21253" y="1101256"/>
            <a:ext cx="4569623" cy="3343626"/>
          </a:xfrm>
          <a:prstGeom prst="rect">
            <a:avLst/>
          </a:prstGeom>
          <a:ln>
            <a:noFill/>
          </a:ln>
          <a:effectLst>
            <a:outerShdw blurRad="292100" dist="139700" dir="2700000" algn="tl" rotWithShape="0">
              <a:srgbClr val="333333">
                <a:alpha val="65000"/>
              </a:srgbClr>
            </a:outerShdw>
          </a:effectLst>
        </p:spPr>
      </p:pic>
      <p:pic>
        <p:nvPicPr>
          <p:cNvPr id="8" name="Picture 7"/>
          <p:cNvPicPr>
            <a:picLocks noChangeAspect="1"/>
          </p:cNvPicPr>
          <p:nvPr/>
        </p:nvPicPr>
        <p:blipFill>
          <a:blip r:embed="rId3"/>
          <a:stretch>
            <a:fillRect/>
          </a:stretch>
        </p:blipFill>
        <p:spPr>
          <a:xfrm>
            <a:off x="9561635" y="1043976"/>
            <a:ext cx="2435264" cy="3442601"/>
          </a:xfrm>
          <a:prstGeom prst="rect">
            <a:avLst/>
          </a:prstGeom>
          <a:ln>
            <a:noFill/>
          </a:ln>
          <a:effectLst>
            <a:outerShdw blurRad="292100" dist="139700" dir="2700000" algn="tl" rotWithShape="0">
              <a:srgbClr val="333333">
                <a:alpha val="65000"/>
              </a:srgbClr>
            </a:outerShdw>
          </a:effectLst>
        </p:spPr>
      </p:pic>
      <p:sp>
        <p:nvSpPr>
          <p:cNvPr id="9" name="TextBox 8"/>
          <p:cNvSpPr txBox="1"/>
          <p:nvPr/>
        </p:nvSpPr>
        <p:spPr>
          <a:xfrm>
            <a:off x="5371063" y="5033535"/>
            <a:ext cx="6090262" cy="1200329"/>
          </a:xfrm>
          <a:prstGeom prst="rect">
            <a:avLst/>
          </a:prstGeom>
          <a:noFill/>
        </p:spPr>
        <p:txBody>
          <a:bodyPr wrap="square" rtlCol="0">
            <a:spAutoFit/>
          </a:bodyPr>
          <a:lstStyle/>
          <a:p>
            <a:r>
              <a:rPr lang="en-US" dirty="0" smtClean="0"/>
              <a:t>We heard about CEPC related work on </a:t>
            </a:r>
            <a:r>
              <a:rPr lang="en-US" b="1" dirty="0" smtClean="0"/>
              <a:t>klystrons with improved efficiency</a:t>
            </a:r>
            <a:r>
              <a:rPr lang="en-US" dirty="0" smtClean="0"/>
              <a:t>, see also impressive CERN-driven advances on klystron efficiency </a:t>
            </a:r>
            <a:r>
              <a:rPr lang="en-US" dirty="0" smtClean="0">
                <a:sym typeface="Wingdings"/>
              </a:rPr>
              <a:t> mature technologies but still considerable room for improvement!</a:t>
            </a:r>
            <a:endParaRPr lang="en-US" dirty="0" smtClean="0"/>
          </a:p>
        </p:txBody>
      </p:sp>
    </p:spTree>
    <p:extLst>
      <p:ext uri="{BB962C8B-B14F-4D97-AF65-F5344CB8AC3E}">
        <p14:creationId xmlns:p14="http://schemas.microsoft.com/office/powerpoint/2010/main" val="3123833157"/>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ARD master">
  <a:themeElements>
    <a:clrScheme name="Benutzerdefiniert 63">
      <a:dk1>
        <a:sysClr val="windowText" lastClr="000000"/>
      </a:dk1>
      <a:lt1>
        <a:sysClr val="window" lastClr="FFFFFF"/>
      </a:lt1>
      <a:dk2>
        <a:srgbClr val="898D8D"/>
      </a:dk2>
      <a:lt2>
        <a:srgbClr val="B2B4B2"/>
      </a:lt2>
      <a:accent1>
        <a:srgbClr val="009FDF"/>
      </a:accent1>
      <a:accent2>
        <a:srgbClr val="FF9E1B"/>
      </a:accent2>
      <a:accent3>
        <a:srgbClr val="004B7D"/>
      </a:accent3>
      <a:accent4>
        <a:srgbClr val="898D8D"/>
      </a:accent4>
      <a:accent5>
        <a:srgbClr val="B2B4B2"/>
      </a:accent5>
      <a:accent6>
        <a:srgbClr val="375E77"/>
      </a:accent6>
      <a:hlink>
        <a:srgbClr val="000000"/>
      </a:hlink>
      <a:folHlink>
        <a:srgbClr val="000000"/>
      </a:folHlink>
    </a:clrScheme>
    <a:fontScheme name="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solidFill>
        <a:ln w="9525">
          <a:solidFill>
            <a:schemeClr val="tx1"/>
          </a:solidFill>
        </a:ln>
      </a:spPr>
      <a:bodyPr rtlCol="0" anchor="ctr"/>
      <a:lstStyle>
        <a:defPPr algn="ctr">
          <a:defRPr sz="1600"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9525">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defRPr sz="1600" dirty="0" err="1" smtClean="0"/>
        </a:defPPr>
      </a:lstStyle>
    </a:txDef>
  </a:objectDefaults>
  <a:extraClrSchemeLst/>
  <a:custClrLst>
    <a:custClr>
      <a:srgbClr val="8B6EC9"/>
    </a:custClr>
    <a:custClr>
      <a:srgbClr val="E35D50"/>
    </a:custClr>
    <a:custClr>
      <a:srgbClr val="5BC5F1"/>
    </a:custClr>
    <a:custClr>
      <a:srgbClr val="00AA92"/>
    </a:custClr>
  </a:custClrLst>
  <a:extLst>
    <a:ext uri="{05A4C25C-085E-4340-85A3-A5531E510DB2}">
      <thm15:themeFamily xmlns="" xmlns:thm15="http://schemas.microsoft.com/office/thememl/2012/main" name="DESY_PowerPoint_16x9_en.potx" id="{14073260-8C2D-4AB2-A81C-2042420C348F}" vid="{AD62EC48-8461-453D-92FA-1EE04F54074A}"/>
    </a:ext>
  </a:extLst>
</a:theme>
</file>

<file path=ppt/theme/theme2.xml><?xml version="1.0" encoding="utf-8"?>
<a:theme xmlns:a="http://schemas.openxmlformats.org/drawingml/2006/main" name="DTS Master">
  <a:themeElements>
    <a:clrScheme name="Benutzerdefiniert 63">
      <a:dk1>
        <a:sysClr val="windowText" lastClr="000000"/>
      </a:dk1>
      <a:lt1>
        <a:sysClr val="window" lastClr="FFFFFF"/>
      </a:lt1>
      <a:dk2>
        <a:srgbClr val="898D8D"/>
      </a:dk2>
      <a:lt2>
        <a:srgbClr val="B2B4B2"/>
      </a:lt2>
      <a:accent1>
        <a:srgbClr val="009FDF"/>
      </a:accent1>
      <a:accent2>
        <a:srgbClr val="FF9E1B"/>
      </a:accent2>
      <a:accent3>
        <a:srgbClr val="004B7D"/>
      </a:accent3>
      <a:accent4>
        <a:srgbClr val="898D8D"/>
      </a:accent4>
      <a:accent5>
        <a:srgbClr val="B2B4B2"/>
      </a:accent5>
      <a:accent6>
        <a:srgbClr val="375E77"/>
      </a:accent6>
      <a:hlink>
        <a:srgbClr val="000000"/>
      </a:hlink>
      <a:folHlink>
        <a:srgbClr val="000000"/>
      </a:folHlink>
    </a:clrScheme>
    <a:fontScheme name="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solidFill>
        <a:ln w="9525">
          <a:solidFill>
            <a:schemeClr val="tx1"/>
          </a:solidFill>
        </a:ln>
      </a:spPr>
      <a:bodyPr rtlCol="0" anchor="ctr"/>
      <a:lstStyle>
        <a:defPPr algn="ctr">
          <a:defRPr sz="1600"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9525">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defRPr sz="1600" dirty="0" err="1" smtClean="0"/>
        </a:defPPr>
      </a:lstStyle>
    </a:txDef>
  </a:objectDefaults>
  <a:extraClrSchemeLst/>
  <a:custClrLst>
    <a:custClr>
      <a:srgbClr val="8B6EC9"/>
    </a:custClr>
    <a:custClr>
      <a:srgbClr val="E35D50"/>
    </a:custClr>
    <a:custClr>
      <a:srgbClr val="5BC5F1"/>
    </a:custClr>
    <a:custClr>
      <a:srgbClr val="00AA92"/>
    </a:custClr>
  </a:custClrLst>
  <a:extLst>
    <a:ext uri="{05A4C25C-085E-4340-85A3-A5531E510DB2}">
      <thm15:themeFamily xmlns="" xmlns:thm15="http://schemas.microsoft.com/office/thememl/2012/main" name="DESY_PowerPoint_16x9_en.potx" id="{14073260-8C2D-4AB2-A81C-2042420C348F}" vid="{AD62EC48-8461-453D-92FA-1EE04F54074A}"/>
    </a:ext>
  </a:extLst>
</a:theme>
</file>

<file path=ppt/theme/theme3.xml><?xml version="1.0" encoding="utf-8"?>
<a:theme xmlns:a="http://schemas.openxmlformats.org/drawingml/2006/main" name="Office">
  <a:themeElements>
    <a:clrScheme name="Benutzerdefiniert 104">
      <a:dk1>
        <a:sysClr val="windowText" lastClr="000000"/>
      </a:dk1>
      <a:lt1>
        <a:sysClr val="window" lastClr="FFFFFF"/>
      </a:lt1>
      <a:dk2>
        <a:srgbClr val="898D8D"/>
      </a:dk2>
      <a:lt2>
        <a:srgbClr val="B2B4B2"/>
      </a:lt2>
      <a:accent1>
        <a:srgbClr val="009FDF"/>
      </a:accent1>
      <a:accent2>
        <a:srgbClr val="FF9E1B"/>
      </a:accent2>
      <a:accent3>
        <a:srgbClr val="020A0A"/>
      </a:accent3>
      <a:accent4>
        <a:srgbClr val="898D8D"/>
      </a:accent4>
      <a:accent5>
        <a:srgbClr val="B2B4B2"/>
      </a:accent5>
      <a:accent6>
        <a:srgbClr val="375E77"/>
      </a:accent6>
      <a:hlink>
        <a:srgbClr val="000000"/>
      </a:hlink>
      <a:folHlink>
        <a:srgbClr val="000000"/>
      </a:folHlink>
    </a:clrScheme>
    <a:fontScheme name="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a:themeElements>
    <a:clrScheme name="Benutzerdefiniert 104">
      <a:dk1>
        <a:sysClr val="windowText" lastClr="000000"/>
      </a:dk1>
      <a:lt1>
        <a:sysClr val="window" lastClr="FFFFFF"/>
      </a:lt1>
      <a:dk2>
        <a:srgbClr val="898D8D"/>
      </a:dk2>
      <a:lt2>
        <a:srgbClr val="B2B4B2"/>
      </a:lt2>
      <a:accent1>
        <a:srgbClr val="009FDF"/>
      </a:accent1>
      <a:accent2>
        <a:srgbClr val="FF9E1B"/>
      </a:accent2>
      <a:accent3>
        <a:srgbClr val="020A0A"/>
      </a:accent3>
      <a:accent4>
        <a:srgbClr val="898D8D"/>
      </a:accent4>
      <a:accent5>
        <a:srgbClr val="B2B4B2"/>
      </a:accent5>
      <a:accent6>
        <a:srgbClr val="375E77"/>
      </a:accent6>
      <a:hlink>
        <a:srgbClr val="000000"/>
      </a:hlink>
      <a:folHlink>
        <a:srgbClr val="000000"/>
      </a:folHlink>
    </a:clrScheme>
    <a:fontScheme name="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DESY_PowerPoint_16x9_en(2)</Template>
  <TotalTime>2306</TotalTime>
  <Words>2093</Words>
  <Application>Microsoft Macintosh PowerPoint</Application>
  <PresentationFormat>Custom</PresentationFormat>
  <Paragraphs>243</Paragraphs>
  <Slides>26</Slides>
  <Notes>0</Notes>
  <HiddenSlides>0</HiddenSlides>
  <MMClips>0</MMClips>
  <ScaleCrop>false</ScaleCrop>
  <HeadingPairs>
    <vt:vector size="6" baseType="variant">
      <vt:variant>
        <vt:lpstr>Theme</vt:lpstr>
      </vt:variant>
      <vt:variant>
        <vt:i4>2</vt:i4>
      </vt:variant>
      <vt:variant>
        <vt:lpstr>Embedded OLE Servers</vt:lpstr>
      </vt:variant>
      <vt:variant>
        <vt:i4>2</vt:i4>
      </vt:variant>
      <vt:variant>
        <vt:lpstr>Slide Titles</vt:lpstr>
      </vt:variant>
      <vt:variant>
        <vt:i4>26</vt:i4>
      </vt:variant>
    </vt:vector>
  </HeadingPairs>
  <TitlesOfParts>
    <vt:vector size="30" baseType="lpstr">
      <vt:lpstr>ARD master</vt:lpstr>
      <vt:lpstr>DTS Master</vt:lpstr>
      <vt:lpstr>Equation</vt:lpstr>
      <vt:lpstr>CorelDRAW</vt:lpstr>
      <vt:lpstr>New Accelerator Physics and Technology Trends</vt:lpstr>
      <vt:lpstr>Slow-down in Energy Increase of Frontier Accelerators</vt:lpstr>
      <vt:lpstr>Why this slow-down?             Part 1</vt:lpstr>
      <vt:lpstr>The End of LEP2</vt:lpstr>
      <vt:lpstr>Why this slow-down?            Part 2</vt:lpstr>
      <vt:lpstr>How to advance?</vt:lpstr>
      <vt:lpstr>Many high tech activities ongoing in the big collider projects, pioneering new solutions, advancing technology and opening new possibilities!  No time to go through in detail. Apologies!  See the many talks on R&amp;D and results presented at this conference!  Affordability is a critical issue: cost of components, energy efficiency, OP costs!   Here, just a few remarks on trends...</vt:lpstr>
      <vt:lpstr>Trend: Smart Manufacturing and Assembly</vt:lpstr>
      <vt:lpstr>Trend: Energy Efficiency and Green Accelerators</vt:lpstr>
      <vt:lpstr>Trend: Machine Learning and Artificial Intelligence</vt:lpstr>
      <vt:lpstr>Trend: Accelerators and Gravity</vt:lpstr>
      <vt:lpstr>Trend: Accelerators and Gravity</vt:lpstr>
      <vt:lpstr>Trend: The R&amp;D on Compact Accelerators</vt:lpstr>
      <vt:lpstr>PowerPoint Presentation</vt:lpstr>
      <vt:lpstr>Trend: R&amp;D on Compact Accelerators</vt:lpstr>
      <vt:lpstr>Trend: High Gradient – High Frequency – Small Dimensions</vt:lpstr>
      <vt:lpstr>Laser-Driven Micro Structures (Vacuum) – 1</vt:lpstr>
      <vt:lpstr>Laser-Driven Micro Structures (Vacuum) – 2</vt:lpstr>
      <vt:lpstr>Nano Structures...</vt:lpstr>
      <vt:lpstr>Trend: Laser Plasma-Acceleration</vt:lpstr>
      <vt:lpstr>Optimization: Phase Slippage     Stability/Reproducibility</vt:lpstr>
      <vt:lpstr>Strong plasma focusing: Betatron motion and X rays</vt:lpstr>
      <vt:lpstr>Novel Acceleration R&amp;D in Europe  Towards International Projects</vt:lpstr>
      <vt:lpstr>EuPRAXIA: A European Strategy for Accelerator Innovation</vt:lpstr>
      <vt:lpstr>Conclusions</vt:lpstr>
      <vt:lpstr>Thank you for your attention</vt:lpstr>
    </vt:vector>
  </TitlesOfParts>
  <Company>DESY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Nele Mueller</dc:creator>
  <cp:lastModifiedBy>Ralph Assmann</cp:lastModifiedBy>
  <cp:revision>545</cp:revision>
  <dcterms:created xsi:type="dcterms:W3CDTF">2017-10-27T13:42:35Z</dcterms:created>
  <dcterms:modified xsi:type="dcterms:W3CDTF">2021-01-19T23:13:04Z</dcterms:modified>
</cp:coreProperties>
</file>