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5" r:id="rId2"/>
    <p:sldId id="266" r:id="rId3"/>
    <p:sldId id="332" r:id="rId4"/>
    <p:sldId id="316" r:id="rId5"/>
    <p:sldId id="260" r:id="rId6"/>
    <p:sldId id="322" r:id="rId7"/>
    <p:sldId id="296" r:id="rId8"/>
    <p:sldId id="327" r:id="rId9"/>
    <p:sldId id="335" r:id="rId10"/>
    <p:sldId id="297" r:id="rId11"/>
    <p:sldId id="295" r:id="rId12"/>
    <p:sldId id="257" r:id="rId13"/>
    <p:sldId id="323" r:id="rId14"/>
    <p:sldId id="311" r:id="rId15"/>
    <p:sldId id="324" r:id="rId16"/>
    <p:sldId id="334" r:id="rId17"/>
    <p:sldId id="337" r:id="rId18"/>
    <p:sldId id="313" r:id="rId19"/>
    <p:sldId id="326" r:id="rId20"/>
    <p:sldId id="271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4F4F4"/>
    <a:srgbClr val="FFD961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9" autoAdjust="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4538D-22E4-405E-898D-77723BD35655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54DA0-051F-4D56-B4F9-DBF64DC212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338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24893-FBE9-4F5D-8C6A-13C14519959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022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12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855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670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1?</m:t>
                    </m:r>
                    <m:sSub>
                      <m:sSubPr>
                        <m:ctrlPr>
                          <a:rPr lang="en-US" altLang="zh-CN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×15</m:t>
                    </m:r>
                    <m:sSub>
                      <m:sSubPr>
                        <m:ctrlPr>
                          <a:rPr lang="en-US" altLang="zh-CN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1.7%(</m:t>
                    </m:r>
                    <m:r>
                      <m:rPr>
                        <m:sty m:val="p"/>
                      </m:rP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booster</m:t>
                    </m:r>
                    <m: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3.6</m:t>
                    </m:r>
                    <m:r>
                      <m:rPr>
                        <m:sty m:val="p"/>
                      </m:rP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nm</m:t>
                    </m:r>
                    <m: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20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?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_𝑥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×15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_𝑦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×1.7%(booster 3.6nm)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979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20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?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_𝑥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×15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_𝑦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×1.7%(booster 3.6nm)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989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701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524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956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635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704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280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392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980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522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473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789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3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1422C-C2D3-4E6A-8099-2BF2D663941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C310C-61A5-4F9D-BB31-4C9A3F1314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39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8.png"/><Relationship Id="rId7" Type="http://schemas.openxmlformats.org/officeDocument/2006/relationships/image" Target="../media/image4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519264"/>
            <a:ext cx="7772400" cy="841408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altLang="zh-CN" sz="3600" b="1" dirty="0" smtClean="0">
                <a:solidFill>
                  <a:srgbClr val="0070C0"/>
                </a:solidFill>
              </a:rPr>
              <a:t>CEPC collider ring design</a:t>
            </a:r>
            <a:endParaRPr lang="en-US" altLang="zh-CN" sz="36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6" y="268936"/>
            <a:ext cx="1152127" cy="67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dministrator\Desktop\12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275" y="549192"/>
            <a:ext cx="2970213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4" y="232326"/>
            <a:ext cx="4386461" cy="71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395536" y="3603948"/>
            <a:ext cx="8568952" cy="2874706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Yiwei Wang </a:t>
            </a:r>
          </a:p>
          <a:p>
            <a:r>
              <a:rPr lang="en-US" altLang="zh-CN" sz="2000" dirty="0"/>
              <a:t>for the CEPC Accelerator Physics Group</a:t>
            </a:r>
          </a:p>
          <a:p>
            <a:r>
              <a:rPr lang="en-US" altLang="zh-CN" sz="2000" dirty="0"/>
              <a:t>The Institute of High Energy Physics, Chinese Academy of Sciences </a:t>
            </a:r>
          </a:p>
          <a:p>
            <a:endParaRPr lang="en-US" altLang="zh-CN" sz="3200" dirty="0"/>
          </a:p>
          <a:p>
            <a:r>
              <a:rPr lang="en-US" altLang="zh-CN" sz="2000" b="1" dirty="0" smtClean="0"/>
              <a:t>Conference of the IAS HEP program 2021, HKUST</a:t>
            </a:r>
          </a:p>
          <a:p>
            <a:r>
              <a:rPr lang="en-US" altLang="zh-CN" sz="2000" b="1" dirty="0" smtClean="0"/>
              <a:t>18-21 January, 2021</a:t>
            </a:r>
            <a:endParaRPr lang="en-US" altLang="zh-CN" sz="2000" b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22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634" y="1445169"/>
            <a:ext cx="3240360" cy="20488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7997" y="1462280"/>
            <a:ext cx="3159704" cy="2014603"/>
          </a:xfrm>
          <a:prstGeom prst="rect">
            <a:avLst/>
          </a:prstGeom>
        </p:spPr>
      </p:pic>
      <p:sp>
        <p:nvSpPr>
          <p:cNvPr id="12" name="标题 1"/>
          <p:cNvSpPr txBox="1">
            <a:spLocks/>
          </p:cNvSpPr>
          <p:nvPr/>
        </p:nvSpPr>
        <p:spPr>
          <a:xfrm>
            <a:off x="1015279" y="248396"/>
            <a:ext cx="7141156" cy="102344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DA after aberration correction </a:t>
            </a:r>
            <a:endParaRPr lang="en-US" altLang="zh-CN" sz="3200" b="1" dirty="0" smtClean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32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of </a:t>
            </a:r>
            <a:r>
              <a:rPr lang="en-US" altLang="zh-CN" sz="3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term by term</a:t>
            </a:r>
            <a:endParaRPr lang="zh-CN" altLang="en-US" sz="32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089" y="3813410"/>
            <a:ext cx="3281830" cy="208184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8007" y="3856615"/>
            <a:ext cx="3231056" cy="1992287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7677701" y="1513390"/>
            <a:ext cx="13059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00B050"/>
                </a:solidFill>
              </a:rPr>
              <a:t>w/o rad </a:t>
            </a:r>
          </a:p>
          <a:p>
            <a:r>
              <a:rPr lang="en-US" altLang="zh-CN" sz="1400" b="1" dirty="0">
                <a:solidFill>
                  <a:srgbClr val="0070C0"/>
                </a:solidFill>
              </a:rPr>
              <a:t>w/ damp</a:t>
            </a:r>
          </a:p>
          <a:p>
            <a:r>
              <a:rPr lang="en-US" altLang="zh-CN" sz="1400" b="1" dirty="0">
                <a:solidFill>
                  <a:srgbClr val="FF0000"/>
                </a:solidFill>
              </a:rPr>
              <a:t>w/ </a:t>
            </a:r>
            <a:r>
              <a:rPr lang="en-US" altLang="zh-CN" sz="1400" b="1" dirty="0" err="1" smtClean="0">
                <a:solidFill>
                  <a:srgbClr val="FF0000"/>
                </a:solidFill>
              </a:rPr>
              <a:t>damp+fluc</a:t>
            </a:r>
            <a:r>
              <a:rPr lang="en-US" altLang="zh-CN" sz="1400" b="1" dirty="0" smtClean="0">
                <a:solidFill>
                  <a:srgbClr val="FF0000"/>
                </a:solidFill>
              </a:rPr>
              <a:t> (</a:t>
            </a:r>
            <a:r>
              <a:rPr lang="en-US" altLang="zh-CN" sz="1400" b="1" dirty="0">
                <a:solidFill>
                  <a:srgbClr val="FF0000"/>
                </a:solidFill>
              </a:rPr>
              <a:t>max, </a:t>
            </a:r>
            <a:r>
              <a:rPr lang="en-US" altLang="zh-CN" sz="1400" b="1" dirty="0" smtClean="0">
                <a:solidFill>
                  <a:srgbClr val="FF0000"/>
                </a:solidFill>
              </a:rPr>
              <a:t>min)</a:t>
            </a:r>
            <a:endParaRPr lang="en-US" altLang="zh-CN" sz="1400" b="1" dirty="0">
              <a:solidFill>
                <a:srgbClr val="FF0000"/>
              </a:solidFill>
            </a:endParaRPr>
          </a:p>
          <a:p>
            <a:r>
              <a:rPr lang="en-US" altLang="zh-CN" sz="1400" b="1" dirty="0" smtClean="0"/>
              <a:t>145 turns</a:t>
            </a:r>
          </a:p>
          <a:p>
            <a:r>
              <a:rPr lang="en-US" altLang="zh-CN" sz="1400" b="1" dirty="0" smtClean="0"/>
              <a:t>Initial phase=0</a:t>
            </a:r>
            <a:endParaRPr lang="en-US" altLang="zh-CN" sz="1400" b="1" dirty="0"/>
          </a:p>
        </p:txBody>
      </p:sp>
      <p:sp>
        <p:nvSpPr>
          <p:cNvPr id="4" name="下箭头 3"/>
          <p:cNvSpPr/>
          <p:nvPr/>
        </p:nvSpPr>
        <p:spPr>
          <a:xfrm>
            <a:off x="3671457" y="3520755"/>
            <a:ext cx="1828800" cy="2349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7" name="Picture 8" descr="logo_main20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Administrator\Desktop\1111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12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7322" y="7093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>
                <a:solidFill>
                  <a:srgbClr val="0070C0"/>
                </a:solidFill>
                <a:latin typeface="+mn-lt"/>
              </a:rPr>
              <a:t>Dynamic aperture optimization</a:t>
            </a:r>
            <a:endParaRPr lang="zh-CN" altLang="en-US" sz="3200" b="1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631966" y="1432285"/>
                <a:ext cx="7886700" cy="5042405"/>
              </a:xfrm>
            </p:spPr>
            <p:txBody>
              <a:bodyPr>
                <a:noAutofit/>
              </a:bodyPr>
              <a:lstStyle/>
              <a:p>
                <a:r>
                  <a:rPr lang="en-US" altLang="zh-CN" sz="2000" dirty="0"/>
                  <a:t>w/ synchrotron motion, radiation damping and fluctuation</a:t>
                </a:r>
              </a:p>
              <a:p>
                <a:r>
                  <a:rPr lang="en-US" altLang="zh-CN" sz="2000" dirty="0"/>
                  <a:t>w/o error </a:t>
                </a:r>
                <a:r>
                  <a:rPr lang="en-US" altLang="zh-CN" sz="2000" dirty="0" smtClean="0"/>
                  <a:t>effects</a:t>
                </a:r>
              </a:p>
              <a:p>
                <a:r>
                  <a:rPr lang="en-US" altLang="zh-CN" sz="2000" dirty="0" smtClean="0"/>
                  <a:t>With algorithm</a:t>
                </a:r>
                <a:r>
                  <a:rPr lang="en-US" altLang="zh-CN" sz="2000" dirty="0"/>
                  <a:t> </a:t>
                </a:r>
                <a:r>
                  <a:rPr lang="en-US" altLang="zh-CN" sz="2000" dirty="0" smtClean="0"/>
                  <a:t>of the Multi-Objective Differential Evolution (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MODE</a:t>
                </a:r>
                <a:r>
                  <a:rPr lang="en-US" altLang="zh-CN" sz="2000" dirty="0" smtClean="0"/>
                  <a:t>)</a:t>
                </a:r>
              </a:p>
              <a:p>
                <a:pPr lvl="1"/>
                <a:r>
                  <a:rPr lang="en-US" altLang="zh-CN" sz="2000" dirty="0" smtClean="0"/>
                  <a:t>Variables: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52</a:t>
                </a:r>
                <a:r>
                  <a:rPr lang="en-US" altLang="zh-CN" sz="2000" dirty="0" smtClean="0"/>
                  <a:t> [32 arc sextupoles + 8 IR sextupoles + 4 multipoles + 8 phase advance]</a:t>
                </a:r>
              </a:p>
              <a:p>
                <a:pPr lvl="1"/>
                <a:r>
                  <a:rPr lang="en-US" altLang="zh-CN" sz="2000" dirty="0" smtClean="0"/>
                  <a:t>Tracking turns :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25 </a:t>
                </a:r>
                <a:r>
                  <a:rPr lang="en-US" altLang="zh-CN" sz="2000" dirty="0" smtClean="0"/>
                  <a:t>(</a:t>
                </a:r>
                <a:r>
                  <a:rPr lang="en-US" altLang="zh-CN" sz="2000" dirty="0"/>
                  <a:t>o</a:t>
                </a:r>
                <a:r>
                  <a:rPr lang="en-US" altLang="zh-CN" sz="2000" dirty="0" smtClean="0"/>
                  <a:t>ptimization </a:t>
                </a:r>
                <a:r>
                  <a:rPr lang="en-US" altLang="zh-CN" sz="2000" dirty="0"/>
                  <a:t>with 25 turns </a:t>
                </a:r>
                <a:r>
                  <a:rPr lang="en-US" altLang="zh-CN" sz="2000" dirty="0" smtClean="0"/>
                  <a:t>while DA </a:t>
                </a:r>
                <a:r>
                  <a:rPr lang="en-US" altLang="zh-CN" sz="2000" dirty="0"/>
                  <a:t>result in 145 </a:t>
                </a:r>
                <a:r>
                  <a:rPr lang="en-US" altLang="zh-CN" sz="2000" dirty="0" smtClean="0"/>
                  <a:t>turns</a:t>
                </a:r>
                <a:r>
                  <a:rPr lang="en-US" altLang="zh-CN" sz="2000" dirty="0"/>
                  <a:t>)</a:t>
                </a:r>
                <a:endParaRPr lang="en-US" altLang="zh-CN" sz="2000" dirty="0" smtClean="0"/>
              </a:p>
              <a:p>
                <a:pPr lvl="1"/>
                <a:r>
                  <a:rPr lang="en-US" altLang="zh-CN" sz="2000" dirty="0" smtClean="0"/>
                  <a:t>Objectives: DA area in X/Y (with coupling)</a:t>
                </a:r>
              </a:p>
              <a:p>
                <a:pPr marL="0" indent="0">
                  <a:buNone/>
                </a:pPr>
                <a:r>
                  <a:rPr lang="en-US" altLang="zh-CN" sz="2000" dirty="0"/>
                  <a:t>	</a:t>
                </a:r>
                <a:r>
                  <a:rPr lang="en-US" altLang="zh-CN" sz="2000" dirty="0" smtClean="0"/>
                  <a:t>boundary: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18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altLang="zh-CN" sz="2000" dirty="0" smtClean="0"/>
              </a:p>
              <a:p>
                <a:pPr marL="0" indent="0">
                  <a:buNone/>
                </a:pPr>
                <a:r>
                  <a:rPr lang="en-US" altLang="zh-CN" sz="2000" dirty="0"/>
                  <a:t>	</a:t>
                </a:r>
                <a:r>
                  <a:rPr lang="en-US" altLang="zh-CN" sz="2000" dirty="0" smtClean="0"/>
                  <a:t>obj1: the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Whole Area of DA </a:t>
                </a:r>
                <a:r>
                  <a:rPr lang="en-US" altLang="zh-CN" sz="2000" dirty="0" smtClean="0"/>
                  <a:t>in x-δ plane</a:t>
                </a:r>
              </a:p>
              <a:p>
                <a:pPr marL="0" indent="0">
                  <a:buNone/>
                </a:pPr>
                <a:r>
                  <a:rPr lang="en-US" altLang="zh-CN" sz="2000" dirty="0"/>
                  <a:t>	</a:t>
                </a:r>
                <a:r>
                  <a:rPr lang="en-US" altLang="zh-CN" sz="2000" dirty="0" smtClean="0"/>
                  <a:t>obj2: the 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Off-momentum DA area </a:t>
                </a:r>
                <a:r>
                  <a:rPr lang="en-US" altLang="zh-CN" sz="2000" dirty="0" smtClean="0"/>
                  <a:t>in x-δ plane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1966" y="1432285"/>
                <a:ext cx="7886700" cy="5042405"/>
              </a:xfrm>
              <a:blipFill>
                <a:blip r:embed="rId2"/>
                <a:stretch>
                  <a:fillRect l="-696" t="-1330" r="-4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组合 4"/>
          <p:cNvGrpSpPr/>
          <p:nvPr/>
        </p:nvGrpSpPr>
        <p:grpSpPr>
          <a:xfrm>
            <a:off x="6579774" y="3641365"/>
            <a:ext cx="1984248" cy="2152301"/>
            <a:chOff x="6318504" y="3399027"/>
            <a:chExt cx="1984248" cy="2152301"/>
          </a:xfrm>
        </p:grpSpPr>
        <p:sp>
          <p:nvSpPr>
            <p:cNvPr id="4" name="椭圆 3"/>
            <p:cNvSpPr/>
            <p:nvPr/>
          </p:nvSpPr>
          <p:spPr>
            <a:xfrm>
              <a:off x="6318504" y="4017104"/>
              <a:ext cx="1984248" cy="8412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6894576" y="4053680"/>
              <a:ext cx="0" cy="77724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712964" y="4049108"/>
              <a:ext cx="0" cy="77724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/>
            <p:nvPr/>
          </p:nvCxnSpPr>
          <p:spPr>
            <a:xfrm flipH="1">
              <a:off x="6684264" y="3671454"/>
              <a:ext cx="287462" cy="58339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>
              <a:off x="7514082" y="3671454"/>
              <a:ext cx="404622" cy="58339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6971726" y="3399027"/>
              <a:ext cx="60144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obj2</a:t>
              </a:r>
              <a:endParaRPr lang="zh-CN" altLang="en-US" sz="13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034591" y="5251246"/>
              <a:ext cx="60144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obj1</a:t>
              </a:r>
              <a:endParaRPr lang="zh-CN" altLang="en-US" sz="13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30" name="直接箭头连接符 29"/>
            <p:cNvCxnSpPr/>
            <p:nvPr/>
          </p:nvCxnSpPr>
          <p:spPr>
            <a:xfrm flipH="1" flipV="1">
              <a:off x="6671117" y="4588306"/>
              <a:ext cx="300609" cy="66294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 flipV="1">
              <a:off x="7586665" y="4647742"/>
              <a:ext cx="332039" cy="59566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 flipH="1" flipV="1">
              <a:off x="7256478" y="4588308"/>
              <a:ext cx="20217" cy="65509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7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/>
              <p:cNvSpPr txBox="1"/>
              <p:nvPr/>
            </p:nvSpPr>
            <p:spPr>
              <a:xfrm>
                <a:off x="2852353" y="5060791"/>
                <a:ext cx="4052300" cy="361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/>
                  <a:t>Achieved (w/o error): </a:t>
                </a:r>
                <a14:m>
                  <m:oMath xmlns:m="http://schemas.openxmlformats.org/officeDocument/2006/math">
                    <m:r>
                      <a:rPr lang="en-US" altLang="zh-CN" sz="16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16</m:t>
                    </m:r>
                    <m:sSub>
                      <m:sSub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×32</m:t>
                    </m:r>
                    <m:sSub>
                      <m:sSub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zh-CN" altLang="en-US" sz="1600" b="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×1.</m:t>
                    </m:r>
                    <m:r>
                      <a:rPr lang="en-US" altLang="zh-CN" sz="16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zh-CN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文本框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353" y="5060791"/>
                <a:ext cx="4052300" cy="361189"/>
              </a:xfrm>
              <a:prstGeom prst="rect">
                <a:avLst/>
              </a:prstGeom>
              <a:blipFill>
                <a:blip r:embed="rId3"/>
                <a:stretch>
                  <a:fillRect l="-902" t="-3390" b="-169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标题 1"/>
          <p:cNvSpPr>
            <a:spLocks noGrp="1"/>
          </p:cNvSpPr>
          <p:nvPr>
            <p:ph type="title"/>
          </p:nvPr>
        </p:nvSpPr>
        <p:spPr>
          <a:xfrm>
            <a:off x="677322" y="7093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>
                <a:solidFill>
                  <a:srgbClr val="0070C0"/>
                </a:solidFill>
                <a:latin typeface="+mn-lt"/>
              </a:rPr>
              <a:t>Dynamic aperture optimization</a:t>
            </a:r>
            <a:endParaRPr lang="zh-CN" altLang="en-US" sz="32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39" name="Picture 8" descr="logo_main20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3333015" y="5410859"/>
                <a:ext cx="4166149" cy="3579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 smtClean="0"/>
                  <a:t>Goal (w/ error): 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8</m:t>
                    </m:r>
                    <m:sSub>
                      <m:sSub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×15</m:t>
                    </m:r>
                    <m:sSub>
                      <m:sSub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sz="1600" b="0" i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1.7%</m:t>
                    </m:r>
                    <m:r>
                      <a:rPr lang="en-US" altLang="zh-CN" sz="16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zh-CN" sz="1600" b="0" i="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3015" y="5410859"/>
                <a:ext cx="4166149" cy="357983"/>
              </a:xfrm>
              <a:prstGeom prst="rect">
                <a:avLst/>
              </a:prstGeom>
              <a:blipFill>
                <a:blip r:embed="rId5"/>
                <a:stretch>
                  <a:fillRect l="-878" t="-3448" b="-189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/>
          <p:cNvSpPr txBox="1"/>
          <p:nvPr/>
        </p:nvSpPr>
        <p:spPr>
          <a:xfrm>
            <a:off x="540642" y="1218754"/>
            <a:ext cx="8160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W</a:t>
            </a:r>
            <a:r>
              <a:rPr lang="en-US" altLang="zh-CN" sz="2000" dirty="0" smtClean="0"/>
              <a:t>ith better correction of energy dependent aberration and shorter L* (</a:t>
            </a:r>
            <a:r>
              <a:rPr lang="en-US" altLang="zh-CN" sz="2000" dirty="0"/>
              <a:t>without changing the front-end position of the </a:t>
            </a:r>
            <a:r>
              <a:rPr lang="en-US" altLang="zh-CN" sz="2000" dirty="0" smtClean="0"/>
              <a:t>final doublet </a:t>
            </a:r>
            <a:r>
              <a:rPr lang="en-US" altLang="zh-CN" sz="2000" dirty="0"/>
              <a:t>cryo-module</a:t>
            </a:r>
            <a:r>
              <a:rPr lang="en-US" altLang="zh-CN" sz="2000" dirty="0" smtClean="0"/>
              <a:t>) 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62" y="2473257"/>
            <a:ext cx="4040598" cy="25164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560" y="2463926"/>
            <a:ext cx="3796138" cy="256223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234128" y="2107672"/>
            <a:ext cx="34665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 smtClean="0"/>
              <a:t>Jin</a:t>
            </a:r>
            <a:r>
              <a:rPr lang="en-US" altLang="zh-CN" sz="1400" dirty="0" smtClean="0"/>
              <a:t> Wu, Yuan Zhang, Yiwei Wang</a:t>
            </a:r>
            <a:endParaRPr lang="zh-CN" altLang="en-US" sz="1400" dirty="0"/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89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7273542" y="609912"/>
            <a:ext cx="14039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by D. Wang</a:t>
            </a:r>
            <a:endParaRPr lang="zh-CN" altLang="en-US" sz="16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552406"/>
              </p:ext>
            </p:extLst>
          </p:nvPr>
        </p:nvGraphicFramePr>
        <p:xfrm>
          <a:off x="271195" y="945824"/>
          <a:ext cx="8658852" cy="5727688"/>
        </p:xfrm>
        <a:graphic>
          <a:graphicData uri="http://schemas.openxmlformats.org/drawingml/2006/table">
            <a:tbl>
              <a:tblPr firstRow="1" bandRow="1"/>
              <a:tblGrid>
                <a:gridCol w="2689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7731">
                  <a:extLst>
                    <a:ext uri="{9D8B030D-6E8A-4147-A177-3AD203B41FA5}">
                      <a16:colId xmlns:a16="http://schemas.microsoft.com/office/drawing/2014/main" val="3927621432"/>
                    </a:ext>
                  </a:extLst>
                </a:gridCol>
                <a:gridCol w="1277731">
                  <a:extLst>
                    <a:ext uri="{9D8B030D-6E8A-4147-A177-3AD203B41FA5}">
                      <a16:colId xmlns:a16="http://schemas.microsoft.com/office/drawing/2014/main" val="4036828383"/>
                    </a:ext>
                  </a:extLst>
                </a:gridCol>
                <a:gridCol w="13449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8523">
                  <a:extLst>
                    <a:ext uri="{9D8B030D-6E8A-4147-A177-3AD203B41FA5}">
                      <a16:colId xmlns:a16="http://schemas.microsoft.com/office/drawing/2014/main" val="1406244322"/>
                    </a:ext>
                  </a:extLst>
                </a:gridCol>
                <a:gridCol w="999920">
                  <a:extLst>
                    <a:ext uri="{9D8B030D-6E8A-4147-A177-3AD203B41FA5}">
                      <a16:colId xmlns:a16="http://schemas.microsoft.com/office/drawing/2014/main" val="2175532179"/>
                    </a:ext>
                  </a:extLst>
                </a:gridCol>
              </a:tblGrid>
              <a:tr h="28853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tt</a:t>
                      </a:r>
                      <a:endParaRPr lang="zh-CN" altLang="zh-CN" sz="1100" b="1" i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zh-CN" sz="1100" b="1" i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zh-CN" sz="1100" b="1" i="1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zh-CN" sz="1100" b="1" i="1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180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SR loss/turn (</a:t>
                      </a:r>
                      <a:r>
                        <a:rPr lang="en-US" sz="1200" kern="1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8.53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Half crossing angle (</a:t>
                      </a:r>
                      <a:r>
                        <a:rPr lang="en-US" altLang="zh-CN" sz="1200" kern="1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err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angle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1.16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4.87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dirty="0" smtClean="0">
                          <a:effectLst/>
                          <a:latin typeface="Times New Roman"/>
                          <a:ea typeface="MS Mincho"/>
                        </a:rPr>
                        <a:t>9.12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24.9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/bunch (10</a:t>
                      </a:r>
                      <a:r>
                        <a:rPr lang="en-US" sz="1200" kern="100" baseline="30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16.3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11.6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number (bunch spacing)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(4.45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214 (0.7us)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1588 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(0.2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3816 (86ns)</a:t>
                      </a:r>
                      <a:endParaRPr lang="zh-CN" altLang="zh-CN" sz="11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11498 (26ns)</a:t>
                      </a:r>
                      <a:endParaRPr lang="zh-CN" altLang="zh-CN" sz="11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zh-CN" sz="11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16.8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88.5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278.8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839.9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SR power /beam (MW)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Phase advance of</a:t>
                      </a:r>
                      <a:r>
                        <a:rPr lang="en-US" altLang="zh-CN" sz="1200" kern="100" baseline="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arc cell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zh-CN" altLang="en-US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zh-CN" altLang="en-US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/60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zh-CN" altLang="en-US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16423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Momentum compaction (10</a:t>
                      </a:r>
                      <a:r>
                        <a:rPr lang="en-US" sz="1200" kern="100" baseline="30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1.48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</a:t>
                      </a:r>
                      <a:r>
                        <a:rPr lang="en-US" sz="1200" i="1" kern="1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IP</a:t>
                      </a: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x/y (m)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1.0/0.0027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0.33/0.001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0.33/0.001</a:t>
                      </a:r>
                      <a:endParaRPr lang="zh-CN" altLang="zh-CN" sz="11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0.15/0.001</a:t>
                      </a:r>
                      <a:endParaRPr lang="zh-CN" altLang="zh-CN" sz="11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Emittance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 x/y (nm)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1.45/0.0047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0.68/0.0014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0.28/0.00084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MS Mincho"/>
                          <a:cs typeface="+mn-cs"/>
                        </a:rPr>
                        <a:t>0.27/0.00135</a:t>
                      </a:r>
                      <a:endParaRPr kumimoji="0" lang="zh-CN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Transverse  </a:t>
                      </a: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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IP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(um)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37.9/0.11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15.0/0.037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9.6/0.029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MS Mincho"/>
                          <a:cs typeface="+mn-cs"/>
                        </a:rPr>
                        <a:t>6.36/0.037</a:t>
                      </a:r>
                      <a:endParaRPr kumimoji="0" lang="zh-CN" altLang="zh-CN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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i="0" kern="100" baseline="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i="1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/>
                        </a:rPr>
                        <a:t></a:t>
                      </a:r>
                      <a:r>
                        <a:rPr lang="en-US" altLang="zh-CN" sz="1200" i="1" kern="100" baseline="-250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/IP</a:t>
                      </a:r>
                      <a:endParaRPr lang="zh-CN" altLang="zh-CN" sz="12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0.076/0.106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0.018/0.115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0.014/0.13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MS Mincho"/>
                          <a:cs typeface="+mn-cs"/>
                        </a:rPr>
                        <a:t>0.0046/0.131</a:t>
                      </a:r>
                      <a:endParaRPr kumimoji="0" lang="zh-CN" altLang="zh-CN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(GV)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2.27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(MHz)  (harmonic)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(216816)</a:t>
                      </a:r>
                      <a:endParaRPr lang="zh-CN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(216816)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(216816)</a:t>
                      </a:r>
                      <a:endParaRPr lang="zh-CN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(216816)</a:t>
                      </a:r>
                      <a:endParaRPr lang="zh-CN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Nature</a:t>
                      </a: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 </a:t>
                      </a: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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2.25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2.75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200" i="1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/>
                        </a:rPr>
                        <a:t></a:t>
                      </a:r>
                      <a:r>
                        <a:rPr lang="en-US" altLang="zh-CN" sz="1200" i="1" kern="100" baseline="-250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2.66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4.42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dirty="0" smtClean="0">
                          <a:effectLst/>
                          <a:latin typeface="Times New Roman"/>
                          <a:ea typeface="MS Mincho"/>
                        </a:rPr>
                        <a:t>5.3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9.6</a:t>
                      </a:r>
                      <a:endParaRPr lang="zh-CN" sz="11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HOM power/cavity (kw)</a:t>
                      </a: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 (5cell)</a:t>
                      </a:r>
                      <a:endParaRPr lang="zh-CN" altLang="en-US" sz="1100" b="1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0.48 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(</a:t>
                      </a: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2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cell)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0.79 </a:t>
                      </a: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(</a:t>
                      </a:r>
                      <a:r>
                        <a:rPr lang="en-US" altLang="zh-CN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2</a:t>
                      </a: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cell)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2.0</a:t>
                      </a: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 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(</a:t>
                      </a: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2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cell)</a:t>
                      </a:r>
                      <a:endParaRPr lang="zh-CN" altLang="en-US" sz="1100" dirty="0" smtClean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3.02 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(</a:t>
                      </a: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1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cell)</a:t>
                      </a:r>
                      <a:endParaRPr lang="zh-CN" sz="11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550742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Energy spread (%)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0.11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0.12</a:t>
                      </a:r>
                      <a:endParaRPr lang="zh-CN" sz="11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Energy acceptance </a:t>
                      </a:r>
                      <a:r>
                        <a:rPr 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requirement (DA) 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(%)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</a:t>
                      </a:r>
                      <a:endParaRPr lang="en-US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1.2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1.3</a:t>
                      </a:r>
                      <a:endParaRPr lang="zh-CN" sz="1100" b="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1200" b="0" kern="1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2.61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1.48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09258">
                <a:tc>
                  <a:txBody>
                    <a:bodyPr/>
                    <a:lstStyle/>
                    <a:p>
                      <a:pPr marL="292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1200" b="0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altLang="zh-CN" sz="12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0.59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dirty="0" smtClean="0">
                          <a:effectLst/>
                          <a:latin typeface="Times New Roman"/>
                          <a:ea typeface="MS Mincho"/>
                        </a:rPr>
                        <a:t>0.35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1.7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1.4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1" i="1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200" b="1" i="1" kern="100" baseline="-25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sz="12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/IP (10</a:t>
                      </a:r>
                      <a:r>
                        <a:rPr lang="en-US" sz="120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2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20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2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20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2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0.5</a:t>
                      </a:r>
                      <a:endParaRPr lang="zh-CN" altLang="en-US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5.0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18.7</a:t>
                      </a:r>
                      <a:endParaRPr lang="zh-CN" altLang="zh-CN" sz="1100" b="1" kern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35.0</a:t>
                      </a:r>
                      <a:endParaRPr lang="zh-CN" altLang="zh-CN" sz="1100" b="1" kern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105.5</a:t>
                      </a:r>
                      <a:endParaRPr lang="zh-CN" altLang="zh-CN" sz="1100" b="1" kern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  <p:sp>
        <p:nvSpPr>
          <p:cNvPr id="7" name="标题 1"/>
          <p:cNvSpPr txBox="1">
            <a:spLocks/>
          </p:cNvSpPr>
          <p:nvPr/>
        </p:nvSpPr>
        <p:spPr>
          <a:xfrm>
            <a:off x="657271" y="246341"/>
            <a:ext cx="7886700" cy="8527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latin typeface="+mn-lt"/>
              </a:rPr>
              <a:t>Parameters for compatible modes</a:t>
            </a:r>
            <a:endParaRPr lang="zh-CN" altLang="en-US" sz="2800" b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793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标题 1"/>
          <p:cNvSpPr txBox="1">
            <a:spLocks/>
          </p:cNvSpPr>
          <p:nvPr/>
        </p:nvSpPr>
        <p:spPr>
          <a:xfrm>
            <a:off x="533878" y="259411"/>
            <a:ext cx="8229600" cy="78070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/>
            <a:r>
              <a:rPr lang="en-US" altLang="zh-CN" sz="3200" b="1" kern="0" dirty="0" smtClean="0">
                <a:solidFill>
                  <a:srgbClr val="0070C0"/>
                </a:solidFill>
              </a:rPr>
              <a:t>RF staging for compatible modes</a:t>
            </a:r>
            <a:endParaRPr lang="en-US" altLang="zh-CN" sz="3200" b="1" kern="0" dirty="0">
              <a:solidFill>
                <a:srgbClr val="0070C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1966" y="6413712"/>
            <a:ext cx="22723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400" i="1" dirty="0" smtClean="0">
                <a:latin typeface="Times New Roman" charset="0"/>
                <a:ea typeface="Times New Roman" charset="0"/>
                <a:cs typeface="Times New Roman" charset="0"/>
              </a:rPr>
              <a:t>by </a:t>
            </a:r>
            <a:r>
              <a:rPr kumimoji="1" lang="en-US" altLang="zh-CN" sz="1400" i="1" dirty="0" err="1" smtClean="0">
                <a:latin typeface="Times New Roman" charset="0"/>
                <a:ea typeface="Times New Roman" charset="0"/>
                <a:cs typeface="Times New Roman" charset="0"/>
              </a:rPr>
              <a:t>Jiyuan</a:t>
            </a:r>
            <a:r>
              <a:rPr kumimoji="1" lang="en-US" altLang="zh-CN" sz="1400" i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1400" i="1" dirty="0" err="1" smtClean="0">
                <a:latin typeface="Times New Roman" charset="0"/>
                <a:ea typeface="Times New Roman" charset="0"/>
                <a:cs typeface="Times New Roman" charset="0"/>
              </a:rPr>
              <a:t>Zhai</a:t>
            </a:r>
            <a:r>
              <a:rPr kumimoji="1" lang="en-US" altLang="zh-CN" sz="1400" i="1" dirty="0" smtClean="0">
                <a:latin typeface="Times New Roman" charset="0"/>
                <a:ea typeface="Times New Roman" charset="0"/>
                <a:cs typeface="Times New Roman" charset="0"/>
              </a:rPr>
              <a:t>, Yiwei Wang</a:t>
            </a:r>
            <a:endParaRPr kumimoji="1" lang="en-US" altLang="zh-CN" sz="14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图形 6">
            <a:extLst>
              <a:ext uri="{FF2B5EF4-FFF2-40B4-BE49-F238E27FC236}">
                <a16:creationId xmlns:a16="http://schemas.microsoft.com/office/drawing/2014/main" id="{9AE7803C-9D03-409E-ACC5-8F0BB509AB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12019" t="10954" r="10685" b="12457"/>
          <a:stretch/>
        </p:blipFill>
        <p:spPr>
          <a:xfrm>
            <a:off x="360150" y="888757"/>
            <a:ext cx="4552687" cy="5632924"/>
          </a:xfrm>
          <a:prstGeom prst="rect">
            <a:avLst/>
          </a:prstGeom>
        </p:spPr>
      </p:pic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33F2F9D3-A2B1-4A5F-AA33-E16A45BB946B}"/>
              </a:ext>
            </a:extLst>
          </p:cNvPr>
          <p:cNvSpPr txBox="1">
            <a:spLocks/>
          </p:cNvSpPr>
          <p:nvPr/>
        </p:nvSpPr>
        <p:spPr>
          <a:xfrm>
            <a:off x="4773376" y="999479"/>
            <a:ext cx="4129563" cy="132715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1600" baseline="30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st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piroity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of the Higgs running and </a:t>
            </a:r>
            <a:r>
              <a:rPr lang="en-US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flexible switching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Low cost at early stage</a:t>
            </a:r>
          </a:p>
          <a:p>
            <a:pPr>
              <a:lnSpc>
                <a:spcPct val="12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Get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igh luminosity for all modes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4A35F4E-0B07-4B17-85F4-83C5FB250A7B}"/>
              </a:ext>
            </a:extLst>
          </p:cNvPr>
          <p:cNvSpPr/>
          <p:nvPr/>
        </p:nvSpPr>
        <p:spPr>
          <a:xfrm>
            <a:off x="5011716" y="2296149"/>
            <a:ext cx="3685244" cy="43057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Stage 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H/W </a:t>
            </a: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run) </a:t>
            </a:r>
          </a:p>
          <a:p>
            <a:pPr marL="171450" indent="-1714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ayout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parameters are same with CDR except longer central 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pPr marL="171450" indent="-1714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</a:t>
            </a:r>
            <a:r>
              <a:rPr kumimoji="0" lang="en-US" altLang="zh-CN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dium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or low luminosity at Z</a:t>
            </a: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Stage 2 (</a:t>
            </a: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HL-Z </a:t>
            </a: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upgrade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Move 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Higgs cavities to center and add high current Z </a:t>
            </a:r>
            <a:r>
              <a:rPr lang="en-US" altLang="zh-CN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cavities.</a:t>
            </a:r>
          </a:p>
          <a:p>
            <a:pPr marL="171450" indent="-1714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By-pass 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low current H </a:t>
            </a:r>
            <a:r>
              <a:rPr lang="en-US" altLang="zh-CN" sz="1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cavities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Stage 3</a:t>
            </a: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(ttbar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upgrade)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400" b="1" noProof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ttbar 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cavities (low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current, high gradient, high 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Q)</a:t>
            </a:r>
          </a:p>
          <a:p>
            <a:pPr marL="171450" lvl="0" indent="-1714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Nb3Sn@4.2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 or 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others to significant reducing the cost of </a:t>
            </a:r>
            <a:r>
              <a:rPr lang="en-US" altLang="zh-CN" sz="140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cryo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-system and AC power.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750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标题 1"/>
          <p:cNvSpPr txBox="1">
            <a:spLocks/>
          </p:cNvSpPr>
          <p:nvPr/>
        </p:nvSpPr>
        <p:spPr>
          <a:xfrm>
            <a:off x="533878" y="389427"/>
            <a:ext cx="8229600" cy="48253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kern="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Alternative separation scheme at RF region</a:t>
            </a:r>
            <a:endParaRPr lang="zh-CN" altLang="en-US" sz="2800" b="1" kern="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125193"/>
              </p:ext>
            </p:extLst>
          </p:nvPr>
        </p:nvGraphicFramePr>
        <p:xfrm>
          <a:off x="1309550" y="3659544"/>
          <a:ext cx="6369545" cy="20694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7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3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35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048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432">
                <a:tc>
                  <a:txBody>
                    <a:bodyPr/>
                    <a:lstStyle/>
                    <a:p>
                      <a:pPr algn="l" fontAlgn="b"/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Kicker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Septum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92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 smtClean="0">
                          <a:effectLst/>
                        </a:rPr>
                        <a:t>Integrated</a:t>
                      </a:r>
                      <a:r>
                        <a:rPr lang="en-US" altLang="zh-CN" sz="1200" b="1" u="none" strike="noStrike" baseline="0" dirty="0" smtClean="0">
                          <a:effectLst/>
                        </a:rPr>
                        <a:t> strength </a:t>
                      </a:r>
                      <a:r>
                        <a:rPr lang="en-US" sz="1200" b="1" u="none" strike="noStrike" dirty="0" smtClean="0">
                          <a:effectLst/>
                        </a:rPr>
                        <a:t>BL [T*m</a:t>
                      </a:r>
                      <a:r>
                        <a:rPr lang="en-US" sz="1200" b="1" u="none" strike="noStrike" dirty="0">
                          <a:effectLst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0.1624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1.4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41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 smtClean="0">
                          <a:effectLst/>
                        </a:rPr>
                        <a:t>Strength</a:t>
                      </a:r>
                      <a:r>
                        <a:rPr lang="en-US" altLang="zh-CN" sz="12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200" b="1" u="none" strike="noStrike" dirty="0" smtClean="0">
                          <a:effectLst/>
                        </a:rPr>
                        <a:t>B [Guass</a:t>
                      </a:r>
                      <a:r>
                        <a:rPr lang="en-US" sz="1200" b="1" u="none" strike="noStrike" dirty="0">
                          <a:effectLst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203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1000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for up to 182.5GeV. Septum is weak to suppress emittance growth</a:t>
                      </a:r>
                      <a:r>
                        <a:rPr lang="en-US" altLang="zh-CN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  <a:ea typeface="+mn-ea"/>
                          <a:cs typeface="+mn-cs"/>
                        </a:rPr>
                        <a:t>.</a:t>
                      </a:r>
                      <a:endParaRPr lang="en-US" altLang="zh-CN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92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dirty="0" smtClean="0">
                          <a:effectLst/>
                        </a:rPr>
                        <a:t>Effective length</a:t>
                      </a:r>
                      <a:r>
                        <a:rPr lang="en-US" altLang="zh-CN" sz="12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200" b="1" u="none" strike="noStrike" dirty="0" smtClean="0">
                          <a:effectLst/>
                        </a:rPr>
                        <a:t>Leff [m</a:t>
                      </a:r>
                      <a:r>
                        <a:rPr lang="en-US" sz="1200" b="1" u="none" strike="noStrike" dirty="0">
                          <a:effectLst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8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14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41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smtClean="0">
                          <a:effectLst/>
                        </a:rPr>
                        <a:t>Half width of good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field region </a:t>
                      </a:r>
                      <a:r>
                        <a:rPr lang="en-US" sz="1200" b="1" u="none" strike="noStrike" dirty="0" smtClean="0">
                          <a:effectLst/>
                        </a:rPr>
                        <a:t>Hgf/Vgf [mm</a:t>
                      </a:r>
                      <a:r>
                        <a:rPr lang="en-US" sz="1200" b="1" u="none" strike="noStrike" dirty="0">
                          <a:effectLst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10.1/3.8</a:t>
                      </a:r>
                    </a:p>
                    <a:p>
                      <a:pPr algn="ctr" fontAlgn="b"/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 5E-4</a:t>
                      </a:r>
                      <a:endParaRPr lang="en-US" altLang="zh-CN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18.9/3.8</a:t>
                      </a:r>
                    </a:p>
                    <a:p>
                      <a:pPr algn="ctr" fontAlgn="b"/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 5E-4</a:t>
                      </a:r>
                      <a:endParaRPr lang="en-US" altLang="zh-CN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Kicker: 18</a:t>
                      </a:r>
                      <a:r>
                        <a:rPr lang="el-GR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x+3mm+d1/2, 18</a:t>
                      </a:r>
                      <a:r>
                        <a:rPr lang="el-GR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y+3mm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Septum: 18</a:t>
                      </a:r>
                      <a:r>
                        <a:rPr lang="el-GR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x+3mm+d2e/2, 18</a:t>
                      </a:r>
                      <a:r>
                        <a:rPr lang="el-GR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y+3mm</a:t>
                      </a: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41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200" b="1" u="none" strike="noStrike" dirty="0" smtClean="0">
                          <a:effectLst/>
                        </a:rPr>
                        <a:t>Half width of beam</a:t>
                      </a:r>
                      <a:r>
                        <a:rPr lang="en-US" altLang="zh-CN" sz="1200" b="1" u="none" strike="noStrike" baseline="0" dirty="0" smtClean="0">
                          <a:effectLst/>
                        </a:rPr>
                        <a:t> stay clear </a:t>
                      </a:r>
                      <a:endParaRPr lang="en-US" sz="1200" b="1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200" b="1" u="none" strike="noStrike" dirty="0" smtClean="0">
                          <a:effectLst/>
                        </a:rPr>
                        <a:t>Hbsc/Vbsc [mm</a:t>
                      </a:r>
                      <a:r>
                        <a:rPr lang="en-US" sz="1200" b="1" u="none" strike="noStrike" dirty="0">
                          <a:effectLst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 smtClean="0">
                          <a:effectLst/>
                        </a:rPr>
                        <a:t>9.6/3.6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 smtClean="0">
                          <a:effectLst/>
                        </a:rPr>
                        <a:t>9.2/3.6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lang="el-GR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x+3mm, 18</a:t>
                      </a:r>
                      <a:r>
                        <a:rPr lang="el-GR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y+3mm</a:t>
                      </a:r>
                    </a:p>
                    <a:p>
                      <a:pPr algn="l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smtClean="0">
                          <a:effectLst/>
                        </a:rPr>
                        <a:t>Septum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 width </a:t>
                      </a:r>
                      <a:r>
                        <a:rPr lang="en-US" sz="1200" b="1" u="none" strike="noStrike" dirty="0" smtClean="0">
                          <a:effectLst/>
                        </a:rPr>
                        <a:t>width [mm</a:t>
                      </a:r>
                      <a:r>
                        <a:rPr lang="en-US" sz="1200" b="1" u="none" strike="noStrike" dirty="0">
                          <a:effectLst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-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200" u="none" strike="noStrike" dirty="0">
                          <a:effectLst/>
                        </a:rPr>
                        <a:t>5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7144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6386" name="Picture 2" descr="C:\Users\Administrator\Desktop\图片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05" y="1473979"/>
            <a:ext cx="4752529" cy="212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83104" y="1894363"/>
            <a:ext cx="27809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With kicker instead </a:t>
            </a:r>
            <a:r>
              <a:rPr lang="en-US" altLang="zh-CN" sz="1600" dirty="0"/>
              <a:t>of electro-static </a:t>
            </a:r>
            <a:r>
              <a:rPr lang="en-US" altLang="zh-CN" sz="1600" dirty="0" smtClean="0"/>
              <a:t>separator </a:t>
            </a:r>
            <a:r>
              <a:rPr lang="en-US" altLang="zh-CN" sz="1600" dirty="0"/>
              <a:t>to reduce the </a:t>
            </a:r>
            <a:r>
              <a:rPr lang="en-US" altLang="zh-CN" sz="1600" dirty="0" smtClean="0"/>
              <a:t>impedance</a:t>
            </a:r>
            <a:endParaRPr lang="en-US" altLang="zh-CN" sz="1600" dirty="0"/>
          </a:p>
          <a:p>
            <a:r>
              <a:rPr lang="en-US" altLang="zh-CN" sz="1600" dirty="0"/>
              <a:t>(Proposed by Jinhui Chen)</a:t>
            </a:r>
            <a:endParaRPr lang="zh-CN" altLang="en-US" sz="1600" dirty="0"/>
          </a:p>
        </p:txBody>
      </p:sp>
      <p:pic>
        <p:nvPicPr>
          <p:cNvPr id="7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49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878" y="1142089"/>
            <a:ext cx="8433141" cy="714703"/>
          </a:xfrm>
        </p:spPr>
        <p:txBody>
          <a:bodyPr>
            <a:noAutofit/>
          </a:bodyPr>
          <a:lstStyle/>
          <a:p>
            <a:pPr marL="342900" lvl="1" indent="-342900"/>
            <a:r>
              <a:rPr lang="en-US" altLang="zh-CN" sz="2000" dirty="0"/>
              <a:t>For the interaction region, the IP beta functions </a:t>
            </a:r>
            <a:r>
              <a:rPr lang="en-US" altLang="zh-CN" sz="2000" dirty="0" smtClean="0"/>
              <a:t>are refitted </a:t>
            </a:r>
            <a:r>
              <a:rPr lang="en-US" altLang="zh-CN" sz="2000" dirty="0"/>
              <a:t>with the different combination of final </a:t>
            </a:r>
            <a:r>
              <a:rPr lang="en-US" altLang="zh-CN" sz="2000" dirty="0" smtClean="0"/>
              <a:t>doulets and </a:t>
            </a:r>
            <a:r>
              <a:rPr lang="en-US" altLang="zh-CN" sz="2000" dirty="0"/>
              <a:t>the matching quadruples</a:t>
            </a:r>
            <a:r>
              <a:rPr lang="en-US" altLang="zh-CN" sz="2000" dirty="0" smtClean="0"/>
              <a:t>.</a:t>
            </a:r>
            <a:endParaRPr lang="en-US" altLang="zh-CN" sz="2000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33878" y="170028"/>
            <a:ext cx="8229600" cy="963526"/>
          </a:xfrm>
        </p:spPr>
        <p:txBody>
          <a:bodyPr>
            <a:noAutofit/>
          </a:bodyPr>
          <a:lstStyle/>
          <a:p>
            <a:pPr marL="0" lvl="1" algn="ctr"/>
            <a:r>
              <a:rPr lang="en-US" altLang="zh-CN" sz="3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Interaction region </a:t>
            </a:r>
            <a:r>
              <a:rPr lang="en-US" altLang="zh-CN" sz="32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for other modes</a:t>
            </a:r>
            <a:endParaRPr lang="en-US" altLang="zh-CN" sz="32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8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540" y="4040154"/>
            <a:ext cx="7262380" cy="221976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179612" y="6395197"/>
            <a:ext cx="1586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70C0"/>
                </a:solidFill>
              </a:rPr>
              <a:t>Final doublet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71718" y="6404528"/>
            <a:ext cx="2644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m</a:t>
            </a:r>
            <a:r>
              <a:rPr lang="en-US" altLang="zh-CN" b="1" dirty="0" smtClean="0">
                <a:solidFill>
                  <a:srgbClr val="0070C0"/>
                </a:solidFill>
              </a:rPr>
              <a:t>atching section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2465291" y="4392353"/>
            <a:ext cx="585018" cy="24580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374340" y="4060183"/>
            <a:ext cx="904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beam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4" y="2069510"/>
            <a:ext cx="4795088" cy="1782028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683154" y="2312457"/>
            <a:ext cx="1399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By Y. Zhu, S. Bai</a:t>
            </a:r>
            <a:endParaRPr lang="zh-CN" altLang="en-US" sz="1200" dirty="0"/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1763486" y="6244368"/>
            <a:ext cx="5151" cy="2385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V="1">
            <a:off x="4715067" y="6228812"/>
            <a:ext cx="5151" cy="2385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430630"/>
              </p:ext>
            </p:extLst>
          </p:nvPr>
        </p:nvGraphicFramePr>
        <p:xfrm>
          <a:off x="5766677" y="2132004"/>
          <a:ext cx="302305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497">
                  <a:extLst>
                    <a:ext uri="{9D8B030D-6E8A-4147-A177-3AD203B41FA5}">
                      <a16:colId xmlns:a16="http://schemas.microsoft.com/office/drawing/2014/main" val="2026968635"/>
                    </a:ext>
                  </a:extLst>
                </a:gridCol>
                <a:gridCol w="1306332">
                  <a:extLst>
                    <a:ext uri="{9D8B030D-6E8A-4147-A177-3AD203B41FA5}">
                      <a16:colId xmlns:a16="http://schemas.microsoft.com/office/drawing/2014/main" val="2457192394"/>
                    </a:ext>
                  </a:extLst>
                </a:gridCol>
                <a:gridCol w="1102228">
                  <a:extLst>
                    <a:ext uri="{9D8B030D-6E8A-4147-A177-3AD203B41FA5}">
                      <a16:colId xmlns:a16="http://schemas.microsoft.com/office/drawing/2014/main" val="12523672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QD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QF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21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Z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Q1a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Q1b+Q2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409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W/H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Q1a+Q1b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Q2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349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ttbar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Q1a+Q1b+Q1c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add</a:t>
                      </a:r>
                      <a:r>
                        <a:rPr lang="en-US" altLang="zh-CN" sz="1400" baseline="0" dirty="0" smtClean="0"/>
                        <a:t> quads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495598"/>
                  </a:ext>
                </a:extLst>
              </a:tr>
            </a:tbl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6727954" y="3653386"/>
            <a:ext cx="1517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r</a:t>
            </a:r>
            <a:r>
              <a:rPr lang="en-US" altLang="zh-CN" sz="1600" dirty="0" smtClean="0"/>
              <a:t>ef: FCC-ee CDR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00635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3623" y="1344878"/>
            <a:ext cx="8519855" cy="1933711"/>
          </a:xfrm>
        </p:spPr>
        <p:txBody>
          <a:bodyPr>
            <a:noAutofit/>
          </a:bodyPr>
          <a:lstStyle/>
          <a:p>
            <a:pPr marL="342900" lvl="1" indent="-342900"/>
            <a:r>
              <a:rPr lang="en-US" altLang="zh-CN" sz="2000" dirty="0" smtClean="0"/>
              <a:t>For the arc region, the phase advance of each cell will be changed from 90/90 to 60/60 and the additional sextupoles need to be installed for the Z mode (Ref</a:t>
            </a:r>
            <a:r>
              <a:rPr lang="en-US" altLang="zh-CN" sz="2000" dirty="0"/>
              <a:t>: FCC-ee </a:t>
            </a:r>
            <a:r>
              <a:rPr lang="en-US" altLang="zh-CN" sz="2000" dirty="0" smtClean="0"/>
              <a:t>CDR).</a:t>
            </a:r>
          </a:p>
          <a:p>
            <a:pPr marL="800100" lvl="2" indent="-342900"/>
            <a:r>
              <a:rPr lang="en-US" altLang="zh-CN" dirty="0" smtClean="0"/>
              <a:t>H/W/tt modes: 5 cells/period, 42 sextupoles in 35 cells</a:t>
            </a:r>
          </a:p>
          <a:p>
            <a:pPr marL="800100" lvl="2" indent="-342900"/>
            <a:r>
              <a:rPr lang="en-US" altLang="zh-CN" dirty="0" smtClean="0"/>
              <a:t>Z mode: 7 cells/period</a:t>
            </a:r>
            <a:r>
              <a:rPr lang="en-US" altLang="zh-CN" dirty="0"/>
              <a:t>,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12 additional sextupoles (+29%)</a:t>
            </a:r>
            <a:r>
              <a:rPr lang="en-US" altLang="zh-CN" dirty="0" smtClean="0"/>
              <a:t> in 35 cells </a:t>
            </a:r>
            <a:endParaRPr lang="en-US" altLang="zh-CN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33878" y="170028"/>
            <a:ext cx="8229600" cy="963526"/>
          </a:xfrm>
        </p:spPr>
        <p:txBody>
          <a:bodyPr>
            <a:noAutofit/>
          </a:bodyPr>
          <a:lstStyle/>
          <a:p>
            <a:pPr marL="0" lvl="1" algn="ctr"/>
            <a:r>
              <a:rPr lang="en-US" altLang="zh-CN" sz="32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ARC region for other modes</a:t>
            </a:r>
            <a:endParaRPr lang="en-US" altLang="zh-CN" sz="32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8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16" y="3140339"/>
            <a:ext cx="3596943" cy="234911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8769" y="3130507"/>
            <a:ext cx="3601678" cy="234911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879525" y="5525490"/>
            <a:ext cx="2916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2" indent="-342900"/>
            <a:r>
              <a:rPr lang="en-US" altLang="zh-CN" dirty="0" smtClean="0"/>
              <a:t>35 cells of H/W/tt mode</a:t>
            </a:r>
            <a:endParaRPr lang="en-US" altLang="zh-CN" dirty="0"/>
          </a:p>
        </p:txBody>
      </p:sp>
      <p:sp>
        <p:nvSpPr>
          <p:cNvPr id="14" name="矩形 13"/>
          <p:cNvSpPr/>
          <p:nvPr/>
        </p:nvSpPr>
        <p:spPr>
          <a:xfrm>
            <a:off x="5122832" y="5525490"/>
            <a:ext cx="2343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2" indent="-342900"/>
            <a:r>
              <a:rPr lang="en-US" altLang="zh-CN" dirty="0" smtClean="0"/>
              <a:t>35 cells of Z mode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6820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 txBox="1">
            <a:spLocks/>
          </p:cNvSpPr>
          <p:nvPr/>
        </p:nvSpPr>
        <p:spPr>
          <a:xfrm>
            <a:off x="429209" y="255859"/>
            <a:ext cx="8229600" cy="63757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Magnets comparison</a:t>
            </a:r>
            <a:endParaRPr lang="zh-CN" altLang="en-US" sz="28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15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632507"/>
              </p:ext>
            </p:extLst>
          </p:nvPr>
        </p:nvGraphicFramePr>
        <p:xfrm>
          <a:off x="515887" y="927548"/>
          <a:ext cx="7983317" cy="2906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003">
                  <a:extLst>
                    <a:ext uri="{9D8B030D-6E8A-4147-A177-3AD203B41FA5}">
                      <a16:colId xmlns:a16="http://schemas.microsoft.com/office/drawing/2014/main" val="2122885926"/>
                    </a:ext>
                  </a:extLst>
                </a:gridCol>
                <a:gridCol w="2813039">
                  <a:extLst>
                    <a:ext uri="{9D8B030D-6E8A-4147-A177-3AD203B41FA5}">
                      <a16:colId xmlns:a16="http://schemas.microsoft.com/office/drawing/2014/main" val="1840010407"/>
                    </a:ext>
                  </a:extLst>
                </a:gridCol>
                <a:gridCol w="3145275">
                  <a:extLst>
                    <a:ext uri="{9D8B030D-6E8A-4147-A177-3AD203B41FA5}">
                      <a16:colId xmlns:a16="http://schemas.microsoft.com/office/drawing/2014/main" val="4080405715"/>
                    </a:ext>
                  </a:extLst>
                </a:gridCol>
              </a:tblGrid>
              <a:tr h="328685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SC magnet in</a:t>
                      </a:r>
                      <a:r>
                        <a:rPr lang="en-US" altLang="zh-CN" sz="1600" baseline="0" dirty="0" smtClean="0"/>
                        <a:t> IR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Higgs (CDR)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Higgs (high lumi.)</a:t>
                      </a:r>
                      <a:endParaRPr lang="zh-CN" alt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287907"/>
                  </a:ext>
                </a:extLst>
              </a:tr>
              <a:tr h="821712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SC</a:t>
                      </a:r>
                      <a:r>
                        <a:rPr lang="en-US" altLang="zh-CN" sz="1600" baseline="0" dirty="0" smtClean="0"/>
                        <a:t> QD0 and QF1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L*=2.2m, d=0.6m, </a:t>
                      </a:r>
                    </a:p>
                    <a:p>
                      <a:r>
                        <a:rPr lang="en-US" altLang="zh-CN" sz="1600" dirty="0" smtClean="0"/>
                        <a:t>QD0: 2.0m, 136T/m</a:t>
                      </a:r>
                    </a:p>
                    <a:p>
                      <a:r>
                        <a:rPr lang="en-US" altLang="zh-CN" sz="1600" dirty="0" smtClean="0"/>
                        <a:t>QF1:</a:t>
                      </a:r>
                      <a:r>
                        <a:rPr lang="en-US" altLang="zh-CN" sz="1600" baseline="0" dirty="0" smtClean="0"/>
                        <a:t> </a:t>
                      </a:r>
                      <a:r>
                        <a:rPr lang="en-US" altLang="zh-CN" sz="1600" dirty="0" smtClean="0"/>
                        <a:t>1.48m, 111T/m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L*=1.9m, d=0.3m,</a:t>
                      </a:r>
                    </a:p>
                    <a:p>
                      <a:r>
                        <a:rPr lang="en-US" altLang="zh-CN" sz="1600" dirty="0" smtClean="0"/>
                        <a:t>QD0:</a:t>
                      </a:r>
                      <a:r>
                        <a:rPr lang="en-US" altLang="zh-CN" sz="1600" baseline="0" dirty="0" smtClean="0"/>
                        <a:t> </a:t>
                      </a:r>
                      <a:r>
                        <a:rPr lang="en-US" altLang="zh-CN" sz="1600" dirty="0" smtClean="0"/>
                        <a:t>2.5m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, 142T/m, 96T/m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QF1=1.5m, 56T/m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90986"/>
                  </a:ext>
                </a:extLst>
              </a:tr>
              <a:tr h="433449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SC anti-solenoids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maximum</a:t>
                      </a:r>
                      <a:r>
                        <a:rPr lang="en-US" altLang="zh-CN" sz="1600" baseline="0" dirty="0" smtClean="0"/>
                        <a:t> 7.2T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maximum</a:t>
                      </a:r>
                      <a:r>
                        <a:rPr lang="en-US" altLang="zh-CN" sz="1600" baseline="0" dirty="0" smtClean="0"/>
                        <a:t> 7.2T</a:t>
                      </a:r>
                      <a:endParaRPr lang="zh-CN" alt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516246"/>
                  </a:ext>
                </a:extLst>
              </a:tr>
              <a:tr h="1314739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SC sextupoles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VSIRD: 0.6m, 1308 T/m^2</a:t>
                      </a:r>
                    </a:p>
                    <a:p>
                      <a:r>
                        <a:rPr lang="en-US" altLang="zh-CN" sz="1600" dirty="0" smtClean="0"/>
                        <a:t>HSIRD: 0.8m,</a:t>
                      </a:r>
                      <a:r>
                        <a:rPr lang="en-US" altLang="zh-CN" sz="1600" baseline="0" dirty="0" smtClean="0"/>
                        <a:t> </a:t>
                      </a:r>
                      <a:r>
                        <a:rPr lang="en-US" altLang="zh-CN" sz="1600" dirty="0" smtClean="0"/>
                        <a:t>1506 T/m^2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VSIRU: 0.6m, 1250 T/m^2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HSIRU: 0.6m, 1600 T/m^2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VSIRD: 0.6m,  1209 T/m^2</a:t>
                      </a:r>
                    </a:p>
                    <a:p>
                      <a:r>
                        <a:rPr lang="en-US" altLang="zh-CN" sz="1600" dirty="0" smtClean="0"/>
                        <a:t>HSIRD: 0.8m, </a:t>
                      </a:r>
                      <a:r>
                        <a:rPr lang="en-US" altLang="zh-CN" sz="1600" baseline="0" dirty="0" smtClean="0"/>
                        <a:t>1679 </a:t>
                      </a:r>
                      <a:r>
                        <a:rPr lang="en-US" altLang="zh-CN" sz="1600" dirty="0" smtClean="0"/>
                        <a:t>T/m^2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VSIRU: 0.6m, 1548 T/m^2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HSIRU: 0.6m, 1130 T/m^2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(safety</a:t>
                      </a:r>
                      <a:r>
                        <a:rPr lang="en-US" altLang="zh-CN" sz="1600" baseline="0" dirty="0" smtClean="0"/>
                        <a:t> factor 20% for strength </a:t>
                      </a:r>
                      <a:r>
                        <a:rPr lang="en-US" altLang="zh-CN" sz="1600" dirty="0" smtClean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628183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93115"/>
              </p:ext>
            </p:extLst>
          </p:nvPr>
        </p:nvGraphicFramePr>
        <p:xfrm>
          <a:off x="515887" y="3864966"/>
          <a:ext cx="7999462" cy="2781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040">
                  <a:extLst>
                    <a:ext uri="{9D8B030D-6E8A-4147-A177-3AD203B41FA5}">
                      <a16:colId xmlns:a16="http://schemas.microsoft.com/office/drawing/2014/main" val="2122885926"/>
                    </a:ext>
                  </a:extLst>
                </a:gridCol>
                <a:gridCol w="2817844">
                  <a:extLst>
                    <a:ext uri="{9D8B030D-6E8A-4147-A177-3AD203B41FA5}">
                      <a16:colId xmlns:a16="http://schemas.microsoft.com/office/drawing/2014/main" val="1840010407"/>
                    </a:ext>
                  </a:extLst>
                </a:gridCol>
                <a:gridCol w="3159578">
                  <a:extLst>
                    <a:ext uri="{9D8B030D-6E8A-4147-A177-3AD203B41FA5}">
                      <a16:colId xmlns:a16="http://schemas.microsoft.com/office/drawing/2014/main" val="4080405715"/>
                    </a:ext>
                  </a:extLst>
                </a:gridCol>
              </a:tblGrid>
              <a:tr h="689891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Main</a:t>
                      </a:r>
                      <a:r>
                        <a:rPr lang="en-US" altLang="zh-CN" sz="1600" baseline="0" dirty="0" smtClean="0"/>
                        <a:t> magnets in ARC 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Higgs (CDR)</a:t>
                      </a:r>
                    </a:p>
                    <a:p>
                      <a:pPr algn="ctr"/>
                      <a:r>
                        <a:rPr lang="en-US" altLang="zh-CN" sz="1600" dirty="0" smtClean="0"/>
                        <a:t>Quantity, length and</a:t>
                      </a:r>
                      <a:r>
                        <a:rPr lang="en-US" altLang="zh-CN" sz="1600" baseline="0" dirty="0" smtClean="0"/>
                        <a:t> field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Higgs (high lumi.)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Quantity, length and</a:t>
                      </a:r>
                      <a:r>
                        <a:rPr lang="en-US" altLang="zh-CN" sz="1600" baseline="0" dirty="0" smtClean="0"/>
                        <a:t> field</a:t>
                      </a:r>
                      <a:endParaRPr lang="zh-CN" alt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287907"/>
                  </a:ext>
                </a:extLst>
              </a:tr>
              <a:tr h="689891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Dipoles </a:t>
                      </a:r>
                    </a:p>
                    <a:p>
                      <a:r>
                        <a:rPr lang="en-US" altLang="zh-CN" sz="1600" dirty="0" smtClean="0"/>
                        <a:t>(dual aperture)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2320, 28.686 m, 373 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2944, 21.7 m, 390</a:t>
                      </a:r>
                      <a:r>
                        <a:rPr lang="en-US" altLang="zh-CN" sz="1600" baseline="0" dirty="0" smtClean="0"/>
                        <a:t> Gs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aseline="0" dirty="0" smtClean="0"/>
                        <a:t>(Quant +27%, total length -4%)</a:t>
                      </a:r>
                      <a:endParaRPr lang="en-US" altLang="zh-CN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90986"/>
                  </a:ext>
                </a:extLst>
              </a:tr>
              <a:tr h="502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Quadpoles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(dual aperture)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2320, 2 m, 8.4 T/m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2944, 3 m, 10.6</a:t>
                      </a:r>
                      <a:r>
                        <a:rPr lang="en-US" altLang="zh-CN" sz="1600" baseline="0" dirty="0" smtClean="0">
                          <a:solidFill>
                            <a:schemeClr val="tx1"/>
                          </a:solidFill>
                        </a:rPr>
                        <a:t> T/m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aseline="0" dirty="0" smtClean="0">
                          <a:solidFill>
                            <a:schemeClr val="tx1"/>
                          </a:solidFill>
                        </a:rPr>
                        <a:t>(Quant +27%, total length +90%)</a:t>
                      </a:r>
                      <a:endParaRPr lang="en-US" altLang="zh-CN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516246"/>
                  </a:ext>
                </a:extLst>
              </a:tr>
              <a:tr h="717188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Sextupoles</a:t>
                      </a:r>
                    </a:p>
                    <a:p>
                      <a:r>
                        <a:rPr lang="en-US" altLang="zh-CN" sz="1600" dirty="0" smtClean="0"/>
                        <a:t>(single</a:t>
                      </a:r>
                      <a:r>
                        <a:rPr lang="en-US" altLang="zh-CN" sz="1600" baseline="0" dirty="0" smtClean="0"/>
                        <a:t> aperture</a:t>
                      </a:r>
                      <a:r>
                        <a:rPr lang="en-US" altLang="zh-CN" sz="16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SF: 896, 0.7 m, 506 T/m^2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SD: 896, 0.7 m*2, 506 T/m^2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SF: 1024, 0.7 m, 1100</a:t>
                      </a:r>
                      <a:r>
                        <a:rPr lang="en-US" altLang="zh-CN" sz="1600" baseline="0" dirty="0" smtClean="0">
                          <a:solidFill>
                            <a:schemeClr val="tx1"/>
                          </a:solidFill>
                        </a:rPr>
                        <a:t> T/m^2</a:t>
                      </a:r>
                      <a:endParaRPr lang="en-US" altLang="zh-CN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SD: 1024, 0.7 m*2, 1129 T/m^2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aseline="0" dirty="0" smtClean="0">
                          <a:solidFill>
                            <a:schemeClr val="tx1"/>
                          </a:solidFill>
                        </a:rPr>
                        <a:t>(Quant +14%, total length +14%)</a:t>
                      </a:r>
                      <a:endParaRPr lang="en-US" altLang="zh-CN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628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93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>
            <a:spLocks/>
          </p:cNvSpPr>
          <p:nvPr/>
        </p:nvSpPr>
        <p:spPr>
          <a:xfrm>
            <a:off x="508317" y="305697"/>
            <a:ext cx="7886700" cy="602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/>
            <a:r>
              <a:rPr lang="en-US" altLang="zh-CN" sz="3000" b="1" kern="0" dirty="0">
                <a:solidFill>
                  <a:srgbClr val="0070C0"/>
                </a:solidFill>
              </a:rPr>
              <a:t>Dynamic aperture with </a:t>
            </a:r>
            <a:r>
              <a:rPr lang="en-US" altLang="zh-CN" sz="3000" b="1" kern="0" dirty="0" smtClean="0">
                <a:solidFill>
                  <a:srgbClr val="0070C0"/>
                </a:solidFill>
              </a:rPr>
              <a:t>errors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E2D2B8C4-DE46-4D3E-924B-036D129E2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063630"/>
              </p:ext>
            </p:extLst>
          </p:nvPr>
        </p:nvGraphicFramePr>
        <p:xfrm>
          <a:off x="4797556" y="1748330"/>
          <a:ext cx="4116250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4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78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(mm)</a:t>
                      </a:r>
                      <a:endParaRPr lang="zh-CN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 (mm)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</a:t>
                      </a:r>
                      <a:r>
                        <a:rPr lang="en-GB" sz="12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(mrad)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error 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0.01%</a:t>
                      </a:r>
                      <a:endParaRPr lang="zh-CN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 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0.02%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IR </a:t>
                      </a:r>
                      <a:r>
                        <a:rPr lang="en-GB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altLang="zh-CN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Sextupole</a:t>
                      </a:r>
                      <a:endParaRPr lang="zh-CN" alt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BB2C6DC3-5A40-4990-BA52-010F1B3075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741784"/>
              </p:ext>
            </p:extLst>
          </p:nvPr>
        </p:nvGraphicFramePr>
        <p:xfrm>
          <a:off x="508317" y="1750556"/>
          <a:ext cx="4116250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4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20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78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(mm)</a:t>
                      </a:r>
                      <a:endParaRPr lang="zh-CN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 (mm)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</a:t>
                      </a:r>
                      <a:r>
                        <a:rPr lang="en-GB" sz="12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(mrad)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error 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0.01%</a:t>
                      </a:r>
                      <a:endParaRPr lang="zh-CN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 </a:t>
                      </a: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0.02%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IR </a:t>
                      </a:r>
                      <a:r>
                        <a:rPr lang="en-GB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altLang="zh-CN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Sextupole</a:t>
                      </a:r>
                      <a:endParaRPr lang="zh-CN" alt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id="{9EA6C9AF-2F49-4273-B616-74546F8E6083}"/>
              </a:ext>
            </a:extLst>
          </p:cNvPr>
          <p:cNvSpPr/>
          <p:nvPr/>
        </p:nvSpPr>
        <p:spPr>
          <a:xfrm>
            <a:off x="475716" y="1372841"/>
            <a:ext cx="83227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50" b="1" dirty="0"/>
              <a:t>IR=50</a:t>
            </a:r>
            <a:r>
              <a:rPr lang="en-US" altLang="zh-CN" sz="1350" b="1" dirty="0">
                <a:latin typeface="Symbol" panose="05050102010706020507" pitchFamily="18" charset="2"/>
              </a:rPr>
              <a:t>m</a:t>
            </a:r>
            <a:r>
              <a:rPr lang="en-US" altLang="zh-CN" sz="1350" b="1" dirty="0"/>
              <a:t>m</a:t>
            </a:r>
            <a:endParaRPr lang="zh-CN" altLang="en-US" sz="135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8387A7F-4B80-45A5-8407-31602797D1A8}"/>
              </a:ext>
            </a:extLst>
          </p:cNvPr>
          <p:cNvSpPr/>
          <p:nvPr/>
        </p:nvSpPr>
        <p:spPr>
          <a:xfrm>
            <a:off x="4764954" y="1405627"/>
            <a:ext cx="92044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50" b="1" dirty="0"/>
              <a:t>IR=100</a:t>
            </a:r>
            <a:r>
              <a:rPr lang="en-US" altLang="zh-CN" sz="1350" b="1" dirty="0">
                <a:latin typeface="Symbol" panose="05050102010706020507" pitchFamily="18" charset="2"/>
              </a:rPr>
              <a:t>m</a:t>
            </a:r>
            <a:r>
              <a:rPr lang="en-US" altLang="zh-CN" sz="1350" b="1" dirty="0"/>
              <a:t>m</a:t>
            </a:r>
            <a:endParaRPr lang="zh-CN" altLang="en-US" sz="1350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6E0F91C9-7483-4292-AEF3-B3DECED2F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3957" y="2793128"/>
            <a:ext cx="2103746" cy="141822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964A1EF0-F771-4B50-B2E7-370327E89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957" y="4263009"/>
            <a:ext cx="2093232" cy="141487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F9F8555D-706C-4E12-B83D-FDE2CA6A5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7703" y="2791284"/>
            <a:ext cx="2066859" cy="14146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EF31A0DA-68AA-4116-9CEF-49C6F6062E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2177" y="4274506"/>
            <a:ext cx="2055316" cy="13918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437" y="2784958"/>
            <a:ext cx="4486119" cy="288475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09440" y="2774438"/>
            <a:ext cx="1499770" cy="362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350" dirty="0"/>
              <a:t>89% seeds survival</a:t>
            </a:r>
          </a:p>
        </p:txBody>
      </p:sp>
      <p:sp>
        <p:nvSpPr>
          <p:cNvPr id="5" name="矩形 4"/>
          <p:cNvSpPr/>
          <p:nvPr/>
        </p:nvSpPr>
        <p:spPr>
          <a:xfrm>
            <a:off x="7141465" y="2843576"/>
            <a:ext cx="151036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50" dirty="0"/>
              <a:t>72% seeds survival</a:t>
            </a:r>
            <a:endParaRPr lang="zh-CN" altLang="en-US" sz="1350" dirty="0"/>
          </a:p>
        </p:txBody>
      </p:sp>
      <p:sp>
        <p:nvSpPr>
          <p:cNvPr id="34" name="灯片编号占位符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E2D4-2725-4FFC-A6D2-3A56C1620C03}" type="slidenum">
              <a:rPr lang="zh-CN" altLang="en-US" smtClean="0"/>
              <a:t>19</a:t>
            </a:fld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7087893" y="939085"/>
            <a:ext cx="1825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by B. Wang, Y. Wei</a:t>
            </a:r>
            <a:endParaRPr lang="zh-CN" altLang="en-US" sz="1600" dirty="0"/>
          </a:p>
        </p:txBody>
      </p:sp>
      <p:sp>
        <p:nvSpPr>
          <p:cNvPr id="21" name="内容占位符 2">
            <a:extLst>
              <a:ext uri="{FF2B5EF4-FFF2-40B4-BE49-F238E27FC236}">
                <a16:creationId xmlns:a16="http://schemas.microsoft.com/office/drawing/2014/main" id="{FDF9F705-16B6-4F8B-88D5-40ECE8162CD0}"/>
              </a:ext>
            </a:extLst>
          </p:cNvPr>
          <p:cNvSpPr txBox="1">
            <a:spLocks/>
          </p:cNvSpPr>
          <p:nvPr/>
        </p:nvSpPr>
        <p:spPr>
          <a:xfrm>
            <a:off x="4842486" y="5570455"/>
            <a:ext cx="2291050" cy="689108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1200" b="1" dirty="0"/>
              <a:t>—DA of bare </a:t>
            </a:r>
            <a:r>
              <a:rPr lang="en-US" altLang="zh-CN" sz="1200" b="1" dirty="0" smtClean="0"/>
              <a:t>lattice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1200" b="1" dirty="0" smtClean="0">
                <a:solidFill>
                  <a:srgbClr val="0000FF"/>
                </a:solidFill>
              </a:rPr>
              <a:t>—DA of each seed</a:t>
            </a:r>
          </a:p>
        </p:txBody>
      </p:sp>
      <p:pic>
        <p:nvPicPr>
          <p:cNvPr id="22" name="Picture 8" descr="logo_main20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Administrator\Desktop\1111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6332047" y="5573025"/>
            <a:ext cx="1854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>
                <a:solidFill>
                  <a:srgbClr val="FFD961"/>
                </a:solidFill>
              </a:rPr>
              <a:t>—mean value </a:t>
            </a:r>
          </a:p>
          <a:p>
            <a:pPr>
              <a:lnSpc>
                <a:spcPct val="150000"/>
              </a:lnSpc>
            </a:pPr>
            <a:r>
              <a:rPr lang="en-US" altLang="zh-CN" sz="1200" b="1" dirty="0" smtClean="0">
                <a:solidFill>
                  <a:srgbClr val="00B050"/>
                </a:solidFill>
              </a:rPr>
              <a:t>—</a:t>
            </a:r>
            <a:r>
              <a:rPr lang="en-US" altLang="zh-CN" sz="1200" b="1" dirty="0">
                <a:solidFill>
                  <a:srgbClr val="00B050"/>
                </a:solidFill>
              </a:rPr>
              <a:t>statistic </a:t>
            </a:r>
            <a:r>
              <a:rPr lang="en-US" altLang="zh-CN" sz="1200" b="1" dirty="0" smtClean="0">
                <a:solidFill>
                  <a:srgbClr val="00B050"/>
                </a:solidFill>
              </a:rPr>
              <a:t>errors</a:t>
            </a:r>
            <a:endParaRPr lang="en-US" altLang="zh-CN" sz="1200" b="1" dirty="0">
              <a:solidFill>
                <a:srgbClr val="00B05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538649" y="5555456"/>
            <a:ext cx="1547475" cy="3407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>
                <a:solidFill>
                  <a:srgbClr val="FF3399"/>
                </a:solidFill>
              </a:rPr>
              <a:t>—lower limits at 90%</a:t>
            </a:r>
            <a:endParaRPr lang="zh-CN" altLang="en-US" sz="1200" b="1" dirty="0">
              <a:solidFill>
                <a:srgbClr val="FF3399"/>
              </a:solidFill>
            </a:endParaRPr>
          </a:p>
        </p:txBody>
      </p:sp>
      <p:sp>
        <p:nvSpPr>
          <p:cNvPr id="26" name="内容占位符 2"/>
          <p:cNvSpPr txBox="1">
            <a:spLocks/>
          </p:cNvSpPr>
          <p:nvPr/>
        </p:nvSpPr>
        <p:spPr>
          <a:xfrm>
            <a:off x="432108" y="836748"/>
            <a:ext cx="8433141" cy="52048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000" kern="0" dirty="0" smtClean="0"/>
              <a:t>More robust </a:t>
            </a:r>
            <a:r>
              <a:rPr lang="en-US" altLang="zh-CN" sz="2000" kern="0" dirty="0"/>
              <a:t>correction of error </a:t>
            </a:r>
            <a:r>
              <a:rPr lang="en-US" altLang="zh-CN" sz="2000" kern="0" dirty="0" smtClean="0"/>
              <a:t>effects</a:t>
            </a:r>
            <a:endParaRPr lang="en-US" altLang="zh-CN" sz="2000" kern="0" dirty="0"/>
          </a:p>
        </p:txBody>
      </p:sp>
      <p:sp>
        <p:nvSpPr>
          <p:cNvPr id="24" name="矩形 23"/>
          <p:cNvSpPr/>
          <p:nvPr/>
        </p:nvSpPr>
        <p:spPr>
          <a:xfrm>
            <a:off x="432108" y="5789711"/>
            <a:ext cx="44103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Results based on the CDR </a:t>
            </a:r>
            <a:r>
              <a:rPr lang="en-US" altLang="zh-CN" dirty="0" smtClean="0"/>
              <a:t>lattice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The error corrections based on the high luminosity lattice is under going.</a:t>
            </a:r>
          </a:p>
        </p:txBody>
      </p:sp>
    </p:spTree>
    <p:extLst>
      <p:ext uri="{BB962C8B-B14F-4D97-AF65-F5344CB8AC3E}">
        <p14:creationId xmlns:p14="http://schemas.microsoft.com/office/powerpoint/2010/main" val="204935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7322" y="7093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 smtClean="0">
                <a:solidFill>
                  <a:srgbClr val="0070C0"/>
                </a:solidFill>
                <a:latin typeface="+mn-lt"/>
              </a:rPr>
              <a:t>Outline</a:t>
            </a:r>
            <a:endParaRPr lang="zh-CN" altLang="en-US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1966" y="1282995"/>
            <a:ext cx="7886700" cy="5042405"/>
          </a:xfrm>
        </p:spPr>
        <p:txBody>
          <a:bodyPr>
            <a:noAutofit/>
          </a:bodyPr>
          <a:lstStyle/>
          <a:p>
            <a:pPr marL="514350" lvl="1" indent="-514350"/>
            <a:r>
              <a:rPr lang="en-US" altLang="zh-CN" dirty="0"/>
              <a:t>High luminosity </a:t>
            </a:r>
            <a:r>
              <a:rPr lang="en-US" altLang="zh-CN" dirty="0" smtClean="0"/>
              <a:t>Higgs scheme </a:t>
            </a:r>
            <a:r>
              <a:rPr lang="en-US" altLang="zh-CN" dirty="0"/>
              <a:t>for CEPC collider ring</a:t>
            </a:r>
          </a:p>
          <a:p>
            <a:pPr marL="514350" lvl="1" indent="-514350"/>
            <a:r>
              <a:rPr lang="en-US" altLang="zh-CN" dirty="0" smtClean="0"/>
              <a:t>Compatible ttbar, W and Z modes</a:t>
            </a:r>
            <a:endParaRPr lang="en-US" altLang="zh-CN" dirty="0"/>
          </a:p>
          <a:p>
            <a:pPr marL="514350" lvl="1" indent="-514350"/>
            <a:r>
              <a:rPr lang="en-US" altLang="zh-CN" sz="2400" dirty="0" smtClean="0"/>
              <a:t>Summary</a:t>
            </a:r>
            <a:endParaRPr lang="en-US" altLang="zh-CN" sz="2400" dirty="0"/>
          </a:p>
        </p:txBody>
      </p:sp>
      <p:pic>
        <p:nvPicPr>
          <p:cNvPr id="14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39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标题 1"/>
          <p:cNvSpPr>
            <a:spLocks noGrp="1"/>
          </p:cNvSpPr>
          <p:nvPr>
            <p:ph type="title"/>
          </p:nvPr>
        </p:nvSpPr>
        <p:spPr>
          <a:xfrm>
            <a:off x="677322" y="7093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 smtClean="0">
                <a:solidFill>
                  <a:srgbClr val="0070C0"/>
                </a:solidFill>
                <a:latin typeface="+mn-lt"/>
              </a:rPr>
              <a:t>Summary</a:t>
            </a:r>
            <a:endParaRPr lang="zh-CN" altLang="en-US" sz="36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39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492791" y="1252835"/>
            <a:ext cx="8071231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The high luminosity scheme of CEPC collider ring with 5</a:t>
            </a:r>
            <a:r>
              <a:rPr lang="en-US" altLang="zh-CN" sz="2000" dirty="0"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000" kern="100" dirty="0">
                <a:cs typeface="Times New Roman" panose="02020603050405020304" pitchFamily="18" charset="0"/>
              </a:rPr>
              <a:t>10</a:t>
            </a:r>
            <a:r>
              <a:rPr lang="en-US" altLang="zh-CN" sz="2000" kern="100" baseline="30000" dirty="0">
                <a:cs typeface="Times New Roman" panose="02020603050405020304" pitchFamily="18" charset="0"/>
              </a:rPr>
              <a:t>34</a:t>
            </a:r>
            <a:r>
              <a:rPr lang="en-US" altLang="zh-CN" sz="2000" kern="100" dirty="0">
                <a:cs typeface="Times New Roman" panose="02020603050405020304" pitchFamily="18" charset="0"/>
              </a:rPr>
              <a:t>cm</a:t>
            </a:r>
            <a:r>
              <a:rPr lang="en-US" altLang="zh-CN" sz="2000" kern="100" baseline="30000" dirty="0">
                <a:cs typeface="Times New Roman" panose="02020603050405020304" pitchFamily="18" charset="0"/>
              </a:rPr>
              <a:t>-2</a:t>
            </a:r>
            <a:r>
              <a:rPr lang="en-US" altLang="zh-CN" sz="2000" kern="100" dirty="0">
                <a:cs typeface="Times New Roman" panose="02020603050405020304" pitchFamily="18" charset="0"/>
              </a:rPr>
              <a:t>s</a:t>
            </a:r>
            <a:r>
              <a:rPr lang="en-US" altLang="zh-CN" sz="2000" kern="100" baseline="30000" dirty="0">
                <a:cs typeface="Times New Roman" panose="02020603050405020304" pitchFamily="18" charset="0"/>
              </a:rPr>
              <a:t>-1</a:t>
            </a:r>
            <a:r>
              <a:rPr lang="en-US" altLang="zh-CN" sz="2000" kern="100" dirty="0">
                <a:cs typeface="Times New Roman" panose="02020603050405020304" pitchFamily="18" charset="0"/>
              </a:rPr>
              <a:t> &amp; 30MW</a:t>
            </a:r>
            <a:r>
              <a:rPr lang="en-US" altLang="zh-CN" sz="2000" dirty="0">
                <a:cs typeface="Times New Roman" panose="02020603050405020304" pitchFamily="18" charset="0"/>
              </a:rPr>
              <a:t> has been designed by squeezing the </a:t>
            </a:r>
            <a:r>
              <a:rPr lang="el-GR" altLang="zh-CN" sz="2000" dirty="0">
                <a:cs typeface="Times New Roman" panose="02020603050405020304" pitchFamily="18" charset="0"/>
              </a:rPr>
              <a:t>β</a:t>
            </a:r>
            <a:r>
              <a:rPr lang="en-US" altLang="zh-CN" sz="2000" dirty="0">
                <a:cs typeface="Times New Roman" panose="02020603050405020304" pitchFamily="18" charset="0"/>
              </a:rPr>
              <a:t>y* and emittance.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New aberration correction scheme in ARC region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Compatible final doublets for all modes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New RF staging scheme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Alternative separation scheme at RF region</a:t>
            </a:r>
            <a:endParaRPr lang="zh-CN" altLang="en-US" sz="2000" dirty="0">
              <a:cs typeface="Times New Roman" panose="02020603050405020304" pitchFamily="18" charset="0"/>
            </a:endParaRPr>
          </a:p>
          <a:p>
            <a:pPr marL="800100" lvl="2" indent="-34290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Lower injection emittance from </a:t>
            </a:r>
            <a:r>
              <a:rPr lang="en-US" altLang="zh-CN" sz="2000" dirty="0" smtClean="0">
                <a:cs typeface="Times New Roman" panose="02020603050405020304" pitchFamily="18" charset="0"/>
              </a:rPr>
              <a:t>booster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2000" dirty="0" smtClean="0">
                <a:cs typeface="Times New Roman" panose="02020603050405020304" pitchFamily="18" charset="0"/>
              </a:rPr>
              <a:t>More work to be done for high luminosity scheme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US" altLang="zh-CN" sz="2000" dirty="0" smtClean="0">
                <a:cs typeface="Times New Roman" panose="02020603050405020304" pitchFamily="18" charset="0"/>
              </a:rPr>
              <a:t>DA optimization and exploring </a:t>
            </a:r>
            <a:r>
              <a:rPr lang="en-US" altLang="zh-CN" sz="2000" dirty="0">
                <a:cs typeface="Times New Roman" panose="02020603050405020304" pitchFamily="18" charset="0"/>
              </a:rPr>
              <a:t>even higher luminosity </a:t>
            </a:r>
            <a:r>
              <a:rPr lang="en-US" altLang="zh-CN" sz="2000" dirty="0" smtClean="0">
                <a:cs typeface="Times New Roman" panose="02020603050405020304" pitchFamily="18" charset="0"/>
              </a:rPr>
              <a:t>for ttbar, W, and Z modes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US" altLang="zh-CN" sz="2000" dirty="0" smtClean="0">
                <a:cs typeface="Times New Roman" panose="02020603050405020304" pitchFamily="18" charset="0"/>
              </a:rPr>
              <a:t>Error correction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Detector background </a:t>
            </a:r>
            <a:r>
              <a:rPr lang="en-US" altLang="zh-CN" sz="2000" dirty="0" smtClean="0">
                <a:cs typeface="Times New Roman" panose="02020603050405020304" pitchFamily="18" charset="0"/>
              </a:rPr>
              <a:t>evaluation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US" altLang="zh-CN" sz="2000" dirty="0" smtClean="0">
                <a:cs typeface="Times New Roman" panose="02020603050405020304" pitchFamily="18" charset="0"/>
              </a:rPr>
              <a:t>…</a:t>
            </a:r>
            <a:endParaRPr lang="en-US" altLang="zh-CN" sz="2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80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143001" y="78406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143001" y="78406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690744" y="3460580"/>
            <a:ext cx="7774382" cy="130707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L*=1.9m,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c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=33mrad, βx*=0.33m, βy*=1.0mm, </a:t>
            </a:r>
            <a:r>
              <a:rPr lang="en-US" altLang="zh-CN" sz="1800" b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Emittance=0.68nm</a:t>
            </a:r>
            <a:endParaRPr lang="en-US" altLang="zh-CN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requirements of anti-solenoids B</a:t>
            </a:r>
            <a:r>
              <a:rPr lang="en-US" altLang="zh-CN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~7.2T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Two-in-one type SC quadrupole coils (Peak field 3.8T &amp; 141T/m) with room temperature vacuum chamber &amp; Iron yoke </a:t>
            </a:r>
          </a:p>
        </p:txBody>
      </p:sp>
      <p:sp>
        <p:nvSpPr>
          <p:cNvPr id="15" name="矩形 14"/>
          <p:cNvSpPr/>
          <p:nvPr/>
        </p:nvSpPr>
        <p:spPr>
          <a:xfrm>
            <a:off x="84679" y="3058960"/>
            <a:ext cx="8915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parameters of high luminosity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scheme for Higgs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4070" y="319361"/>
            <a:ext cx="88477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900"/>
              </a:spcBef>
              <a:spcAft>
                <a:spcPts val="450"/>
              </a:spcAft>
            </a:pPr>
            <a:r>
              <a:rPr lang="en-US" altLang="zh-CN" sz="3000" b="1" kern="0" dirty="0">
                <a:solidFill>
                  <a:srgbClr val="0070C0"/>
                </a:solidFill>
              </a:rPr>
              <a:t>Key parameters of high luminosity scheme</a:t>
            </a:r>
          </a:p>
        </p:txBody>
      </p:sp>
      <p:sp>
        <p:nvSpPr>
          <p:cNvPr id="18" name="内容占位符 2"/>
          <p:cNvSpPr txBox="1">
            <a:spLocks/>
          </p:cNvSpPr>
          <p:nvPr/>
        </p:nvSpPr>
        <p:spPr>
          <a:xfrm>
            <a:off x="753473" y="1628382"/>
            <a:ext cx="7711653" cy="106102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L*=2.2m,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c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=33mrad, βx*=0.36m, βy*=1.5mm, </a:t>
            </a:r>
            <a:r>
              <a:rPr lang="en-US" altLang="zh-CN" sz="1800" b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Emittance=1.2nm</a:t>
            </a:r>
            <a:endParaRPr lang="en-US" altLang="zh-CN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requirements of anti-solenoids B</a:t>
            </a:r>
            <a:r>
              <a:rPr lang="en-US" altLang="zh-CN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~7.2T</a:t>
            </a:r>
          </a:p>
          <a:p>
            <a:pPr lvl="1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Two-in-one type SC quadrupole coils (Peak field 3.8T &amp; 136T/m)</a:t>
            </a:r>
          </a:p>
        </p:txBody>
      </p:sp>
      <p:sp>
        <p:nvSpPr>
          <p:cNvPr id="13" name="下箭头 12"/>
          <p:cNvSpPr/>
          <p:nvPr/>
        </p:nvSpPr>
        <p:spPr>
          <a:xfrm>
            <a:off x="3943164" y="2802471"/>
            <a:ext cx="765996" cy="2706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矩形 3"/>
          <p:cNvSpPr/>
          <p:nvPr/>
        </p:nvSpPr>
        <p:spPr>
          <a:xfrm>
            <a:off x="2239698" y="1228188"/>
            <a:ext cx="4322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parameters of CDR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scheme for Higgs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95274" y="853036"/>
            <a:ext cx="2154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by C. Yu, Y. Wang, </a:t>
            </a:r>
            <a:r>
              <a:rPr lang="en-US" altLang="zh-CN" sz="1400" dirty="0" smtClean="0"/>
              <a:t>Y. Zhang, S</a:t>
            </a:r>
            <a:r>
              <a:rPr lang="en-US" altLang="zh-CN" sz="1400" dirty="0"/>
              <a:t>. Bai, Y. Zhu, D. Wang et al</a:t>
            </a:r>
            <a:endParaRPr lang="zh-CN" altLang="en-US" sz="140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E2D4-2725-4FFC-A6D2-3A56C1620C03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17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709486" y="4914499"/>
            <a:ext cx="77556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Reduction of the length from IP to 1</a:t>
            </a:r>
            <a:r>
              <a:rPr lang="en-US" altLang="zh-CN" baseline="30000" dirty="0"/>
              <a:t>st</a:t>
            </a:r>
            <a:r>
              <a:rPr lang="en-US" altLang="zh-CN" dirty="0"/>
              <a:t> quadrupole without changing the front-end position of the FD </a:t>
            </a:r>
            <a:r>
              <a:rPr lang="en-US" altLang="zh-CN" dirty="0" err="1"/>
              <a:t>cryo</a:t>
            </a:r>
            <a:r>
              <a:rPr lang="en-US" altLang="zh-CN" dirty="0"/>
              <a:t>-module </a:t>
            </a:r>
            <a:endParaRPr lang="en-US" altLang="zh-C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To make </a:t>
            </a:r>
            <a:r>
              <a:rPr lang="en-US" altLang="zh-CN" dirty="0"/>
              <a:t>the lattice robust and provide good start point for DA</a:t>
            </a:r>
          </a:p>
        </p:txBody>
      </p:sp>
    </p:spTree>
    <p:extLst>
      <p:ext uri="{BB962C8B-B14F-4D97-AF65-F5344CB8AC3E}">
        <p14:creationId xmlns:p14="http://schemas.microsoft.com/office/powerpoint/2010/main" val="51890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15"/>
    </mc:Choice>
    <mc:Fallback xmlns="">
      <p:transition spd="slow" advTm="5701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657271" y="246341"/>
            <a:ext cx="7886700" cy="8527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latin typeface="+mn-lt"/>
              </a:rPr>
              <a:t>Overall parameters for Higgs mode</a:t>
            </a:r>
            <a:endParaRPr lang="zh-CN" altLang="en-US" sz="2800" b="1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/>
          </p:nvPr>
        </p:nvGraphicFramePr>
        <p:xfrm>
          <a:off x="816641" y="1021141"/>
          <a:ext cx="7393294" cy="5692615"/>
        </p:xfrm>
        <a:graphic>
          <a:graphicData uri="http://schemas.openxmlformats.org/drawingml/2006/table">
            <a:tbl>
              <a:tblPr firstRow="1" bandRow="1"/>
              <a:tblGrid>
                <a:gridCol w="2753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7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9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2426">
                  <a:extLst>
                    <a:ext uri="{9D8B030D-6E8A-4147-A177-3AD203B41FA5}">
                      <a16:colId xmlns:a16="http://schemas.microsoft.com/office/drawing/2014/main" val="3624536658"/>
                    </a:ext>
                  </a:extLst>
                </a:gridCol>
              </a:tblGrid>
              <a:tr h="194575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 </a:t>
                      </a: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(CDR)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 </a:t>
                      </a: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(high)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968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</a:t>
                      </a: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IPs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05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1100" b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(GeV)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968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849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loss/turn (GeV)</a:t>
                      </a:r>
                      <a:endParaRPr lang="zh-CN" sz="11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zh-CN" altLang="en-US" sz="11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zh-CN" altLang="en-US" sz="11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marR="0" indent="0" algn="l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Luminosity can be increased 4% if reducing the length of straight sections.</a:t>
                      </a:r>
                      <a:endParaRPr lang="zh-CN" altLang="en-US" sz="11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968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Crossing angle at</a:t>
                      </a:r>
                      <a:r>
                        <a:rPr lang="en-US" altLang="zh-CN" sz="1100" b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IP </a:t>
                      </a: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(mrad)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16.5×2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564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 angle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3.48</a:t>
                      </a:r>
                      <a:endParaRPr lang="zh-CN" sz="11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4.87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7705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 of particles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</a:t>
                      </a:r>
                      <a:r>
                        <a:rPr lang="en-US" altLang="zh-CN" sz="11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b="0" i="1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1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16.3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205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(bunch s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pacing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 (0.68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214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205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17.4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16.8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9662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/beam (MW)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582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10.2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968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</a:t>
                      </a: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compact </a:t>
                      </a: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1100" b="0" kern="100" baseline="30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1.11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7.34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205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function at IP </a:t>
                      </a:r>
                      <a:r>
                        <a:rPr lang="en-US" altLang="zh-CN" sz="11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0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x</a:t>
                      </a:r>
                      <a:r>
                        <a:rPr lang="en-US" altLang="zh-CN" sz="11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1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altLang="zh-CN" sz="11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0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y</a:t>
                      </a:r>
                      <a:r>
                        <a:rPr lang="en-US" altLang="zh-CN" sz="11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1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b="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m)</a:t>
                      </a:r>
                      <a:endParaRPr lang="zh-CN" sz="11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100" b="0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0.33/0.001</a:t>
                      </a:r>
                      <a:endParaRPr lang="zh-CN" altLang="zh-CN" sz="1100" b="0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 larger natural chromaticity.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smaller emittance from the</a:t>
                      </a:r>
                      <a:r>
                        <a:rPr lang="en-US" altLang="zh-CN" sz="11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booster is necessary.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6564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 </a:t>
                      </a:r>
                      <a:r>
                        <a:rPr lang="en-US" altLang="zh-CN" sz="11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100" b="0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1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100" b="0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(nm)</a:t>
                      </a:r>
                      <a:endParaRPr lang="zh-CN" sz="11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1.21/0.00</a:t>
                      </a:r>
                      <a:r>
                        <a:rPr lang="en-GB" sz="11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24</a:t>
                      </a:r>
                      <a:endParaRPr lang="zh-CN" sz="11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0.68/0.00</a:t>
                      </a:r>
                      <a:r>
                        <a:rPr lang="en-GB" sz="11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14</a:t>
                      </a:r>
                      <a:endParaRPr lang="zh-CN" sz="11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100" dirty="0" smtClean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6564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 size at IP </a:t>
                      </a:r>
                      <a:r>
                        <a:rPr lang="en-US" altLang="zh-CN" sz="11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100" b="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US" altLang="zh-CN" sz="11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100" b="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 </a:t>
                      </a: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20.9/0.06</a:t>
                      </a:r>
                      <a:endParaRPr lang="zh-CN" sz="11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15.0/0.037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6564">
                <a:tc>
                  <a:txBody>
                    <a:bodyPr/>
                    <a:lstStyle/>
                    <a:p>
                      <a:pPr marL="292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Beam-beam parameters </a:t>
                      </a:r>
                      <a:r>
                        <a:rPr lang="en-US" sz="11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sz="1100" b="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100" b="0" i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b="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altLang="zh-CN" sz="1100" b="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GB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GB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/0.109</a:t>
                      </a:r>
                      <a:endParaRPr lang="zh-CN" sz="11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0.018/0.115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205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voltage </a:t>
                      </a:r>
                      <a:r>
                        <a:rPr lang="en-US" sz="11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100" b="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2.27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205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frequency </a:t>
                      </a:r>
                      <a:r>
                        <a:rPr lang="en-US" sz="11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100" b="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</a:t>
                      </a: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 (harmonic)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(216816)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650 (217500)</a:t>
                      </a:r>
                      <a:endParaRPr lang="en-US" sz="1100" b="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8182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Natural</a:t>
                      </a:r>
                      <a:r>
                        <a:rPr lang="en-US" sz="11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 </a:t>
                      </a: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1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sz="1100" b="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2.72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2.25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6564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100" b="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1100" b="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4.4</a:t>
                      </a:r>
                      <a:endParaRPr lang="zh-CN" sz="11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4.42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6564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 power</a:t>
                      </a:r>
                      <a:r>
                        <a:rPr lang="en-US" altLang="zh-CN" sz="1100" b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/cavity (2 cell) (kw)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0.46</a:t>
                      </a:r>
                      <a:endParaRPr lang="zh-CN" sz="11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6564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spread (%)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0.134</a:t>
                      </a:r>
                      <a:endParaRPr lang="zh-CN" sz="11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9794">
                <a:tc>
                  <a:txBody>
                    <a:bodyPr/>
                    <a:lstStyle/>
                    <a:p>
                      <a:pPr marL="292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zh-CN" altLang="zh-CN" sz="1100" b="0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1.35</a:t>
                      </a:r>
                      <a:endParaRPr lang="zh-CN" sz="11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</a:t>
                      </a:r>
                      <a:endParaRPr lang="en-US" sz="11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larger momentum acceptance required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2056">
                <a:tc>
                  <a:txBody>
                    <a:bodyPr/>
                    <a:lstStyle/>
                    <a:p>
                      <a:pPr marL="292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1100" b="0" kern="1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2.06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1546">
                <a:tc>
                  <a:txBody>
                    <a:bodyPr/>
                    <a:lstStyle/>
                    <a:p>
                      <a:pPr marL="27305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Beamstruhlung lifetime </a:t>
                      </a:r>
                      <a:r>
                        <a:rPr lang="en-GB" sz="11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1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(min)</a:t>
                      </a:r>
                      <a:endParaRPr lang="zh-CN" sz="11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80</a:t>
                      </a:r>
                      <a:endParaRPr lang="zh-CN" sz="11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27832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1100" b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0.43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3205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100" b="0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1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0.88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86564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Luminosity</a:t>
                      </a:r>
                      <a:r>
                        <a:rPr lang="en-US" altLang="zh-CN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r>
                        <a:rPr lang="en-US" altLang="zh-CN" sz="11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b="0" i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(10</a:t>
                      </a:r>
                      <a:r>
                        <a:rPr lang="en-US" sz="1100" b="0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100" b="0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0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2.93</a:t>
                      </a:r>
                      <a:endParaRPr lang="zh-CN" sz="11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  <a:endParaRPr lang="en-US" sz="11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1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7125357" y="686455"/>
            <a:ext cx="12439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by </a:t>
            </a:r>
            <a:r>
              <a:rPr lang="en-US" altLang="zh-CN" sz="1600" dirty="0"/>
              <a:t>D. </a:t>
            </a:r>
            <a:r>
              <a:rPr lang="en-US" altLang="zh-CN" sz="1600" dirty="0" smtClean="0"/>
              <a:t>Wang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59121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878" y="1378668"/>
            <a:ext cx="7981472" cy="3193332"/>
          </a:xfrm>
        </p:spPr>
        <p:txBody>
          <a:bodyPr>
            <a:noAutofit/>
          </a:bodyPr>
          <a:lstStyle/>
          <a:p>
            <a:r>
              <a:rPr lang="en-US" altLang="zh-CN" sz="2000" dirty="0" smtClean="0">
                <a:cs typeface="Times New Roman" panose="02020603050405020304" pitchFamily="18" charset="0"/>
              </a:rPr>
              <a:t>Shorter </a:t>
            </a:r>
            <a:r>
              <a:rPr lang="en-US" altLang="zh-CN" sz="2000" dirty="0">
                <a:cs typeface="Times New Roman" panose="02020603050405020304" pitchFamily="18" charset="0"/>
              </a:rPr>
              <a:t>cell length to squeeze the emittance from CDR 1.2nm to </a:t>
            </a:r>
            <a:r>
              <a:rPr lang="en-US" altLang="zh-CN" sz="2000" dirty="0" smtClean="0">
                <a:cs typeface="Times New Roman" panose="02020603050405020304" pitchFamily="18" charset="0"/>
              </a:rPr>
              <a:t>0.68nm</a:t>
            </a:r>
            <a:endParaRPr lang="en-US" altLang="zh-CN" sz="2000" dirty="0" smtClean="0"/>
          </a:p>
          <a:p>
            <a:r>
              <a:rPr lang="en-US" altLang="zh-CN" sz="2000" dirty="0"/>
              <a:t>Maximization of bend filling factor to minimize the synchrotron radiation </a:t>
            </a:r>
            <a:endParaRPr lang="en-US" altLang="zh-CN" sz="2000" dirty="0" smtClean="0"/>
          </a:p>
          <a:p>
            <a:r>
              <a:rPr lang="en-US" altLang="zh-CN" sz="2000" dirty="0" smtClean="0"/>
              <a:t>Optimization of the quadrupole radiation effect </a:t>
            </a:r>
          </a:p>
          <a:p>
            <a:pPr>
              <a:spcBef>
                <a:spcPts val="1200"/>
              </a:spcBef>
            </a:pPr>
            <a:r>
              <a:rPr lang="en-US" altLang="zh-CN" sz="2000" dirty="0" smtClean="0">
                <a:cs typeface="Times New Roman" panose="02020603050405020304" pitchFamily="18" charset="0"/>
              </a:rPr>
              <a:t>Better </a:t>
            </a:r>
            <a:r>
              <a:rPr lang="en-US" altLang="zh-CN" sz="2000" dirty="0">
                <a:cs typeface="Times New Roman" panose="02020603050405020304" pitchFamily="18" charset="0"/>
              </a:rPr>
              <a:t>correction of energy dependent aberration</a:t>
            </a:r>
          </a:p>
          <a:p>
            <a:r>
              <a:rPr lang="en-US" altLang="zh-CN" sz="2000" dirty="0"/>
              <a:t>Reduction of dynamic aperture requirement from </a:t>
            </a:r>
            <a:r>
              <a:rPr lang="en-US" altLang="zh-CN" sz="2000" dirty="0" smtClean="0"/>
              <a:t>injection</a:t>
            </a:r>
          </a:p>
          <a:p>
            <a:r>
              <a:rPr lang="en-US" altLang="zh-CN" sz="2000" dirty="0" smtClean="0"/>
              <a:t>Reduction of the length from IP to 1</a:t>
            </a:r>
            <a:r>
              <a:rPr lang="en-US" altLang="zh-CN" sz="2000" baseline="30000" dirty="0" smtClean="0"/>
              <a:t>st</a:t>
            </a:r>
            <a:r>
              <a:rPr lang="en-US" altLang="zh-CN" sz="2000" dirty="0" smtClean="0"/>
              <a:t> quadrupole without changing the front-end position of the FD </a:t>
            </a:r>
            <a:r>
              <a:rPr lang="en-US" altLang="zh-CN" sz="2000" dirty="0" err="1" smtClean="0"/>
              <a:t>cryo</a:t>
            </a:r>
            <a:r>
              <a:rPr lang="en-US" altLang="zh-CN" sz="2000" dirty="0" smtClean="0"/>
              <a:t>-module (2.2m to 1.9m)</a:t>
            </a: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09814" y="212026"/>
            <a:ext cx="8229600" cy="963526"/>
          </a:xfrm>
        </p:spPr>
        <p:txBody>
          <a:bodyPr>
            <a:noAutofit/>
          </a:bodyPr>
          <a:lstStyle/>
          <a:p>
            <a:pPr lvl="1" algn="ctr"/>
            <a:r>
              <a:rPr lang="en-US" altLang="zh-CN" sz="2800" b="1" dirty="0" smtClean="0">
                <a:solidFill>
                  <a:srgbClr val="0070C0"/>
                </a:solidFill>
                <a:latin typeface="+mn-lt"/>
              </a:rPr>
              <a:t>Design of high luminosity lattice</a:t>
            </a:r>
            <a:endParaRPr lang="en-US" altLang="zh-CN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8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 txBox="1">
            <a:spLocks/>
          </p:cNvSpPr>
          <p:nvPr/>
        </p:nvSpPr>
        <p:spPr>
          <a:xfrm>
            <a:off x="532034" y="322406"/>
            <a:ext cx="8229600" cy="63757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Optimization of final doublet </a:t>
            </a:r>
            <a:r>
              <a:rPr lang="en-US" altLang="zh-CN" sz="28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design</a:t>
            </a:r>
            <a:endParaRPr lang="zh-CN" altLang="en-US" sz="28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98" y="3982711"/>
            <a:ext cx="2376264" cy="148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806" y="3970700"/>
            <a:ext cx="2376264" cy="1481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51195" y="3244308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Different </a:t>
            </a:r>
            <a:r>
              <a:rPr lang="en-US" altLang="zh-CN" sz="1600" b="1" dirty="0"/>
              <a:t>strength ratio of </a:t>
            </a:r>
            <a:r>
              <a:rPr lang="en-US" altLang="zh-CN" sz="1600" b="1" dirty="0" smtClean="0"/>
              <a:t>Q1A </a:t>
            </a:r>
            <a:r>
              <a:rPr lang="en-US" altLang="zh-CN" sz="1600" b="1" dirty="0"/>
              <a:t>and </a:t>
            </a:r>
            <a:r>
              <a:rPr lang="en-US" altLang="zh-CN" sz="1600" b="1" dirty="0" smtClean="0"/>
              <a:t>Q1B</a:t>
            </a:r>
            <a:endParaRPr lang="en-US" altLang="zh-CN" sz="1600" dirty="0"/>
          </a:p>
          <a:p>
            <a:r>
              <a:rPr lang="en-US" altLang="zh-CN" sz="1600" dirty="0" smtClean="0"/>
              <a:t>Different</a:t>
            </a:r>
            <a:r>
              <a:rPr lang="en-US" altLang="zh-CN" sz="1600" b="1" dirty="0" smtClean="0"/>
              <a:t> </a:t>
            </a:r>
            <a:r>
              <a:rPr lang="en-US" altLang="zh-CN" sz="1600" b="1" dirty="0"/>
              <a:t>length ratio of </a:t>
            </a:r>
            <a:r>
              <a:rPr lang="en-US" altLang="zh-CN" sz="1600" b="1" dirty="0" smtClean="0"/>
              <a:t>Q1A </a:t>
            </a:r>
            <a:r>
              <a:rPr lang="en-US" altLang="zh-CN" sz="1600" b="1" dirty="0"/>
              <a:t>and </a:t>
            </a:r>
            <a:r>
              <a:rPr lang="en-US" altLang="zh-CN" sz="1600" b="1" dirty="0" smtClean="0"/>
              <a:t>Q1B  </a:t>
            </a:r>
            <a:r>
              <a:rPr lang="en-US" altLang="zh-CN" sz="1600" dirty="0"/>
              <a:t>when keep total length of </a:t>
            </a:r>
            <a:r>
              <a:rPr lang="en-US" altLang="zh-CN" sz="1600" dirty="0" smtClean="0"/>
              <a:t>Q1A+Q1B</a:t>
            </a:r>
            <a:endParaRPr lang="zh-CN" altLang="en-US" sz="1600" dirty="0"/>
          </a:p>
        </p:txBody>
      </p:sp>
      <p:pic>
        <p:nvPicPr>
          <p:cNvPr id="15" name="Picture 8" descr="logo_main20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Administrator\Desktop\1111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/>
        </p:nvSpPr>
        <p:spPr>
          <a:xfrm>
            <a:off x="751195" y="5707916"/>
            <a:ext cx="75667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/>
              <a:t>CDR: </a:t>
            </a:r>
            <a:r>
              <a:rPr lang="en-US" altLang="zh-CN" sz="1600" dirty="0" smtClean="0"/>
              <a:t>L</a:t>
            </a:r>
            <a:r>
              <a:rPr lang="en-US" altLang="zh-CN" sz="1600" dirty="0"/>
              <a:t>*=2.2m, </a:t>
            </a:r>
            <a:r>
              <a:rPr lang="en-US" altLang="zh-CN" sz="1600" dirty="0" smtClean="0"/>
              <a:t>LQ1=2.0m</a:t>
            </a:r>
            <a:r>
              <a:rPr lang="en-US" altLang="zh-CN" sz="1600" dirty="0"/>
              <a:t>, </a:t>
            </a:r>
            <a:r>
              <a:rPr lang="en-US" altLang="zh-CN" sz="1600" dirty="0" smtClean="0"/>
              <a:t>LQ2=1.5m</a:t>
            </a:r>
            <a:r>
              <a:rPr lang="en-US" altLang="zh-CN" sz="1600" dirty="0"/>
              <a:t>, d=0.3m, </a:t>
            </a:r>
            <a:r>
              <a:rPr lang="en-US" altLang="zh-CN" sz="1600" dirty="0" smtClean="0"/>
              <a:t>GQ1=136T/m</a:t>
            </a:r>
            <a:r>
              <a:rPr lang="en-US" altLang="zh-CN" sz="1600" dirty="0"/>
              <a:t>, </a:t>
            </a:r>
            <a:r>
              <a:rPr lang="en-US" altLang="zh-CN" sz="1600" dirty="0" smtClean="0"/>
              <a:t>GQ2 </a:t>
            </a:r>
            <a:r>
              <a:rPr lang="en-US" altLang="zh-CN" sz="1600" dirty="0"/>
              <a:t>=</a:t>
            </a:r>
            <a:r>
              <a:rPr lang="en-US" altLang="zh-CN" sz="1600" dirty="0" smtClean="0"/>
              <a:t>111T/m</a:t>
            </a:r>
          </a:p>
          <a:p>
            <a:r>
              <a:rPr lang="en-US" altLang="zh-CN" sz="1600" b="1" dirty="0" smtClean="0"/>
              <a:t>High </a:t>
            </a:r>
            <a:r>
              <a:rPr lang="en-US" altLang="zh-CN" sz="1600" b="1" dirty="0" err="1" smtClean="0"/>
              <a:t>lumi</a:t>
            </a:r>
            <a:r>
              <a:rPr lang="en-US" altLang="zh-CN" sz="1600" b="1" dirty="0" smtClean="0"/>
              <a:t>: </a:t>
            </a:r>
            <a:r>
              <a:rPr lang="en-US" altLang="zh-CN" sz="1600" dirty="0" smtClean="0"/>
              <a:t>L</a:t>
            </a:r>
            <a:r>
              <a:rPr lang="en-US" altLang="zh-CN" sz="1600" dirty="0"/>
              <a:t>*=1.9m, </a:t>
            </a:r>
            <a:r>
              <a:rPr lang="en-US" altLang="zh-CN" sz="1600" dirty="0" smtClean="0"/>
              <a:t>LQ1A=1.22m</a:t>
            </a:r>
            <a:r>
              <a:rPr lang="en-US" altLang="zh-CN" sz="1600" dirty="0"/>
              <a:t>, </a:t>
            </a:r>
            <a:r>
              <a:rPr lang="en-US" altLang="zh-CN" sz="1600" dirty="0" smtClean="0"/>
              <a:t>LQ1B=1.22m</a:t>
            </a:r>
            <a:r>
              <a:rPr lang="en-US" altLang="zh-CN" sz="1600" dirty="0"/>
              <a:t>, LQ2=1.5m</a:t>
            </a:r>
            <a:r>
              <a:rPr lang="en-US" altLang="zh-CN" sz="1600" dirty="0" smtClean="0"/>
              <a:t>, d=0.3m, GQ1A=142T/m</a:t>
            </a:r>
            <a:r>
              <a:rPr lang="en-US" altLang="zh-CN" sz="1600" dirty="0"/>
              <a:t>,  </a:t>
            </a:r>
            <a:r>
              <a:rPr lang="en-US" altLang="zh-CN" sz="1600" dirty="0" smtClean="0"/>
              <a:t>GQ1B=96T/m</a:t>
            </a:r>
            <a:r>
              <a:rPr lang="en-US" altLang="zh-CN" sz="1600" dirty="0"/>
              <a:t>, G</a:t>
            </a:r>
            <a:r>
              <a:rPr lang="en-US" altLang="zh-CN" sz="1600" dirty="0" smtClean="0"/>
              <a:t>Q2=56T/m</a:t>
            </a:r>
            <a:endParaRPr lang="zh-CN" altLang="en-US" sz="1600" dirty="0"/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498" y="1572475"/>
            <a:ext cx="2520280" cy="1519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87" y="1575107"/>
            <a:ext cx="2433689" cy="1505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095" y="1572475"/>
            <a:ext cx="2440975" cy="148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矩形 20"/>
          <p:cNvSpPr/>
          <p:nvPr/>
        </p:nvSpPr>
        <p:spPr>
          <a:xfrm>
            <a:off x="5978561" y="1170618"/>
            <a:ext cx="21456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Distance of Q1 and Q2</a:t>
            </a:r>
            <a:r>
              <a:rPr lang="en-US" altLang="zh-CN" sz="2000" dirty="0"/>
              <a:t> </a:t>
            </a:r>
            <a:endParaRPr lang="zh-CN" altLang="en-US" sz="2000" dirty="0"/>
          </a:p>
        </p:txBody>
      </p:sp>
      <p:sp>
        <p:nvSpPr>
          <p:cNvPr id="22" name="矩形 21"/>
          <p:cNvSpPr/>
          <p:nvPr/>
        </p:nvSpPr>
        <p:spPr>
          <a:xfrm>
            <a:off x="1376307" y="1231052"/>
            <a:ext cx="12764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L</a:t>
            </a:r>
            <a:r>
              <a:rPr lang="en-US" altLang="zh-CN" sz="1600" b="1" dirty="0" smtClean="0"/>
              <a:t>ength </a:t>
            </a:r>
            <a:r>
              <a:rPr lang="en-US" altLang="zh-CN" sz="1600" b="1" dirty="0"/>
              <a:t>of Q1</a:t>
            </a:r>
            <a:endParaRPr lang="zh-CN" altLang="en-US" sz="1600" b="1" dirty="0"/>
          </a:p>
        </p:txBody>
      </p:sp>
      <p:sp>
        <p:nvSpPr>
          <p:cNvPr id="23" name="矩形 22"/>
          <p:cNvSpPr/>
          <p:nvPr/>
        </p:nvSpPr>
        <p:spPr>
          <a:xfrm>
            <a:off x="3864539" y="1231052"/>
            <a:ext cx="13229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/>
              <a:t>Length </a:t>
            </a:r>
            <a:r>
              <a:rPr lang="en-US" altLang="zh-CN" sz="1600" b="1" dirty="0"/>
              <a:t>of Q2 </a:t>
            </a:r>
            <a:endParaRPr lang="zh-CN" altLang="en-US" sz="1600" b="1" dirty="0"/>
          </a:p>
        </p:txBody>
      </p:sp>
      <p:sp>
        <p:nvSpPr>
          <p:cNvPr id="25" name="TextBox 1"/>
          <p:cNvSpPr txBox="1"/>
          <p:nvPr/>
        </p:nvSpPr>
        <p:spPr>
          <a:xfrm>
            <a:off x="926932" y="1671259"/>
            <a:ext cx="19979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rgbClr val="FF0000"/>
                </a:solidFill>
              </a:rPr>
              <a:t>—Chromaticity </a:t>
            </a:r>
            <a:r>
              <a:rPr lang="en-US" altLang="zh-CN" sz="1100" b="1" dirty="0">
                <a:solidFill>
                  <a:srgbClr val="FF0000"/>
                </a:solidFill>
              </a:rPr>
              <a:t>on y </a:t>
            </a:r>
            <a:r>
              <a:rPr lang="en-US" altLang="zh-CN" sz="1100" b="1" dirty="0" smtClean="0">
                <a:solidFill>
                  <a:srgbClr val="FF0000"/>
                </a:solidFill>
              </a:rPr>
              <a:t>plane</a:t>
            </a:r>
            <a:endParaRPr lang="en-US" altLang="zh-CN" sz="1100" b="1" dirty="0" smtClean="0">
              <a:solidFill>
                <a:srgbClr val="0070C0"/>
              </a:solidFill>
            </a:endParaRPr>
          </a:p>
          <a:p>
            <a:r>
              <a:rPr lang="en-US" altLang="zh-CN" sz="1100" b="1" dirty="0">
                <a:solidFill>
                  <a:srgbClr val="0070C0"/>
                </a:solidFill>
              </a:rPr>
              <a:t>—Radiation </a:t>
            </a:r>
            <a:r>
              <a:rPr lang="en-US" altLang="zh-CN" sz="1100" b="1" dirty="0" smtClean="0">
                <a:solidFill>
                  <a:srgbClr val="0070C0"/>
                </a:solidFill>
              </a:rPr>
              <a:t>power on y plane</a:t>
            </a:r>
          </a:p>
        </p:txBody>
      </p:sp>
    </p:spTree>
    <p:extLst>
      <p:ext uri="{BB962C8B-B14F-4D97-AF65-F5344CB8AC3E}">
        <p14:creationId xmlns:p14="http://schemas.microsoft.com/office/powerpoint/2010/main" val="253539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5396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rgbClr val="0070C0"/>
                </a:solidFill>
                <a:latin typeface="+mn-lt"/>
              </a:rPr>
              <a:t>Optimization of the ARC </a:t>
            </a:r>
            <a:r>
              <a:rPr lang="en-US" altLang="zh-CN" sz="3200" b="1" dirty="0" smtClean="0">
                <a:solidFill>
                  <a:srgbClr val="0070C0"/>
                </a:solidFill>
                <a:latin typeface="+mn-lt"/>
              </a:rPr>
              <a:t>aberration</a:t>
            </a:r>
            <a:endParaRPr lang="zh-CN" altLang="en-US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015632"/>
            <a:ext cx="7886700" cy="2769517"/>
          </a:xfrm>
        </p:spPr>
        <p:txBody>
          <a:bodyPr>
            <a:normAutofit/>
          </a:bodyPr>
          <a:lstStyle/>
          <a:p>
            <a:r>
              <a:rPr lang="en-US" altLang="zh-CN" sz="1800" dirty="0"/>
              <a:t>2</a:t>
            </a:r>
            <a:r>
              <a:rPr lang="en-US" altLang="zh-CN" sz="1800" baseline="30000" dirty="0"/>
              <a:t>nd</a:t>
            </a:r>
            <a:r>
              <a:rPr lang="en-US" altLang="zh-CN" sz="1800" dirty="0"/>
              <a:t> order chromaticity is a main aberration for the optimization of momentum </a:t>
            </a:r>
            <a:r>
              <a:rPr lang="en-US" altLang="zh-CN" sz="1800" dirty="0" smtClean="0"/>
              <a:t>acceptance with 2-repeated </a:t>
            </a:r>
            <a:r>
              <a:rPr lang="en-US" altLang="zh-CN" sz="1800" dirty="0" err="1" smtClean="0"/>
              <a:t>sextupole</a:t>
            </a:r>
            <a:r>
              <a:rPr lang="en-US" altLang="zh-CN" sz="1800" dirty="0" smtClean="0"/>
              <a:t> scheme.</a:t>
            </a:r>
            <a:endParaRPr lang="en-US" altLang="zh-CN" sz="1800" dirty="0"/>
          </a:p>
          <a:p>
            <a:pPr lvl="1"/>
            <a:r>
              <a:rPr lang="en-US" altLang="zh-CN" sz="1800" dirty="0" smtClean="0"/>
              <a:t>In previous versions, 2</a:t>
            </a:r>
            <a:r>
              <a:rPr lang="en-US" altLang="zh-CN" sz="1800" baseline="30000" dirty="0" smtClean="0"/>
              <a:t>nd</a:t>
            </a:r>
            <a:r>
              <a:rPr lang="en-US" altLang="zh-CN" sz="1800" dirty="0" smtClean="0"/>
              <a:t> </a:t>
            </a:r>
            <a:r>
              <a:rPr lang="en-US" altLang="zh-CN" sz="1800" dirty="0"/>
              <a:t>order chromaticity generated in the ARC region </a:t>
            </a:r>
            <a:r>
              <a:rPr lang="en-US" altLang="zh-CN" sz="1800" dirty="0" smtClean="0"/>
              <a:t>are </a:t>
            </a:r>
            <a:r>
              <a:rPr lang="en-US" altLang="zh-CN" sz="1800" dirty="0"/>
              <a:t>corrected with IR knobs (phase advance or K1</a:t>
            </a:r>
            <a:r>
              <a:rPr lang="en-US" altLang="zh-CN" sz="1800" dirty="0" smtClean="0"/>
              <a:t>).</a:t>
            </a:r>
            <a:endParaRPr lang="en-US" altLang="zh-CN" sz="1800" dirty="0"/>
          </a:p>
          <a:p>
            <a:pPr lvl="1"/>
            <a:r>
              <a:rPr lang="en-US" altLang="zh-CN" sz="1800" dirty="0"/>
              <a:t>However, the IR  knobs will generate </a:t>
            </a:r>
            <a:r>
              <a:rPr lang="en-US" altLang="zh-CN" sz="1800" dirty="0" smtClean="0"/>
              <a:t>distortions </a:t>
            </a:r>
            <a:r>
              <a:rPr lang="en-US" altLang="zh-CN" sz="1800" dirty="0"/>
              <a:t>at IP (beta, alfa and dispersion) </a:t>
            </a:r>
            <a:r>
              <a:rPr lang="en-US" altLang="zh-CN" sz="1800" b="1" dirty="0"/>
              <a:t>especially for the horizontal plane</a:t>
            </a:r>
            <a:r>
              <a:rPr lang="en-US" altLang="zh-CN" sz="1800" dirty="0"/>
              <a:t>.</a:t>
            </a:r>
          </a:p>
          <a:p>
            <a:r>
              <a:rPr lang="en-US" altLang="zh-CN" sz="1800" dirty="0" smtClean="0"/>
              <a:t>A lattice </a:t>
            </a:r>
            <a:r>
              <a:rPr lang="en-US" altLang="zh-CN" sz="1800" dirty="0"/>
              <a:t>with </a:t>
            </a:r>
            <a:r>
              <a:rPr lang="en-US" altLang="zh-CN" sz="1800" b="1" dirty="0" smtClean="0"/>
              <a:t>4-repeated </a:t>
            </a:r>
            <a:r>
              <a:rPr lang="en-US" altLang="zh-CN" sz="1800" b="1" dirty="0" err="1" smtClean="0"/>
              <a:t>sextupoles</a:t>
            </a:r>
            <a:r>
              <a:rPr lang="en-US" altLang="zh-CN" sz="1800" b="1" dirty="0" smtClean="0"/>
              <a:t> </a:t>
            </a:r>
          </a:p>
          <a:p>
            <a:pPr lvl="1"/>
            <a:r>
              <a:rPr lang="en-US" altLang="zh-CN" sz="1800" dirty="0" smtClean="0"/>
              <a:t>much </a:t>
            </a:r>
            <a:r>
              <a:rPr lang="en-US" altLang="zh-CN" sz="1800" dirty="0"/>
              <a:t>less 2</a:t>
            </a:r>
            <a:r>
              <a:rPr lang="en-US" altLang="zh-CN" sz="1800" baseline="30000" dirty="0"/>
              <a:t>nd</a:t>
            </a:r>
            <a:r>
              <a:rPr lang="en-US" altLang="zh-CN" sz="1800" dirty="0"/>
              <a:t> order chromaticity for the horizontal </a:t>
            </a:r>
            <a:r>
              <a:rPr lang="en-US" altLang="zh-CN" sz="1800" dirty="0" smtClean="0"/>
              <a:t>plane </a:t>
            </a:r>
          </a:p>
          <a:p>
            <a:pPr lvl="1"/>
            <a:r>
              <a:rPr lang="en-US" altLang="zh-CN" sz="1800" dirty="0" smtClean="0"/>
              <a:t>not too sensitive to the errors</a:t>
            </a:r>
            <a:endParaRPr lang="zh-CN" altLang="en-US" sz="1800" dirty="0"/>
          </a:p>
        </p:txBody>
      </p:sp>
      <p:pic>
        <p:nvPicPr>
          <p:cNvPr id="4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876231" y="4975984"/>
            <a:ext cx="2140262" cy="1265270"/>
            <a:chOff x="162438" y="4522050"/>
            <a:chExt cx="3016119" cy="181409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2438" y="4522050"/>
              <a:ext cx="3016119" cy="1814096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432281" y="4752749"/>
              <a:ext cx="1306154" cy="3750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b="1" dirty="0"/>
                <a:t>Q’’=313, 410</a:t>
              </a:r>
              <a:endParaRPr lang="zh-CN" altLang="en-US" sz="1100" b="1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91010" y="4988097"/>
            <a:ext cx="2069177" cy="1317797"/>
            <a:chOff x="170096" y="510687"/>
            <a:chExt cx="2937517" cy="179045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0096" y="510687"/>
              <a:ext cx="2937517" cy="1790452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419338" y="750515"/>
              <a:ext cx="1111003" cy="355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b="1" dirty="0"/>
                <a:t>Q’’=9, </a:t>
              </a:r>
              <a:r>
                <a:rPr lang="zh-CN" altLang="en-US" sz="1100" b="1" dirty="0"/>
                <a:t>145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07193" y="4995957"/>
            <a:ext cx="2168227" cy="1265270"/>
            <a:chOff x="170096" y="2444201"/>
            <a:chExt cx="2981145" cy="180126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0096" y="2444201"/>
              <a:ext cx="2981145" cy="1801263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427660" y="2688422"/>
              <a:ext cx="1127985" cy="3816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b="1" dirty="0"/>
                <a:t>Q’’=8, 139</a:t>
              </a:r>
              <a:endParaRPr lang="zh-CN" altLang="en-US" sz="1100" b="1" dirty="0"/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231" y="3749477"/>
            <a:ext cx="2140262" cy="119851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8576" y="3726783"/>
            <a:ext cx="2070981" cy="122399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07192" y="3723840"/>
            <a:ext cx="2168227" cy="126425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76231" y="6205747"/>
            <a:ext cx="24979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/>
              <a:t>Scheme </a:t>
            </a:r>
            <a:r>
              <a:rPr lang="en-US" altLang="zh-CN" sz="1200" dirty="0"/>
              <a:t>with </a:t>
            </a:r>
            <a:r>
              <a:rPr lang="en-US" altLang="zh-CN" sz="1200" b="1" dirty="0"/>
              <a:t>2 repeated sextupoles</a:t>
            </a:r>
          </a:p>
          <a:p>
            <a:r>
              <a:rPr lang="en-US" altLang="zh-CN" sz="1200" dirty="0"/>
              <a:t>Proposed by K. Oide</a:t>
            </a:r>
          </a:p>
        </p:txBody>
      </p:sp>
      <p:sp>
        <p:nvSpPr>
          <p:cNvPr id="21" name="矩形 20"/>
          <p:cNvSpPr/>
          <p:nvPr/>
        </p:nvSpPr>
        <p:spPr>
          <a:xfrm>
            <a:off x="6058575" y="6202642"/>
            <a:ext cx="2847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/>
              <a:t>Scheme </a:t>
            </a:r>
            <a:r>
              <a:rPr lang="en-US" altLang="zh-CN" sz="1200" dirty="0"/>
              <a:t>with </a:t>
            </a:r>
            <a:r>
              <a:rPr lang="en-US" altLang="zh-CN" sz="1200" b="1" dirty="0"/>
              <a:t>8 repeated sextupoles</a:t>
            </a:r>
          </a:p>
          <a:p>
            <a:r>
              <a:rPr lang="en-US" altLang="zh-CN" sz="1200" dirty="0"/>
              <a:t>Proposed by </a:t>
            </a:r>
            <a:r>
              <a:rPr lang="en-US" altLang="zh-CN" sz="1200" dirty="0" err="1"/>
              <a:t>Tianjian</a:t>
            </a:r>
            <a:r>
              <a:rPr lang="en-US" altLang="zh-CN" sz="1200" dirty="0"/>
              <a:t> </a:t>
            </a:r>
            <a:r>
              <a:rPr lang="en-US" altLang="zh-CN" sz="1200" dirty="0" err="1" smtClean="0"/>
              <a:t>Bian</a:t>
            </a:r>
            <a:endParaRPr lang="en-US" altLang="zh-CN" sz="1200" dirty="0" smtClean="0"/>
          </a:p>
        </p:txBody>
      </p:sp>
      <p:sp>
        <p:nvSpPr>
          <p:cNvPr id="22" name="矩形 21"/>
          <p:cNvSpPr/>
          <p:nvPr/>
        </p:nvSpPr>
        <p:spPr>
          <a:xfrm>
            <a:off x="3430201" y="6201171"/>
            <a:ext cx="2480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/>
              <a:t>Scheme </a:t>
            </a:r>
            <a:r>
              <a:rPr lang="en-US" altLang="zh-CN" sz="1200" dirty="0"/>
              <a:t>with </a:t>
            </a:r>
            <a:r>
              <a:rPr lang="en-US" altLang="zh-CN" sz="1200" b="1" dirty="0"/>
              <a:t>4 repeated </a:t>
            </a:r>
            <a:r>
              <a:rPr lang="en-US" altLang="zh-CN" sz="1200" b="1" dirty="0" err="1" smtClean="0"/>
              <a:t>sextupoles</a:t>
            </a:r>
            <a:endParaRPr lang="en-US" altLang="zh-CN" sz="1200" b="1" dirty="0" smtClean="0"/>
          </a:p>
          <a:p>
            <a:r>
              <a:rPr lang="en-US" altLang="zh-CN" sz="1200" dirty="0"/>
              <a:t>Proposed by </a:t>
            </a:r>
            <a:r>
              <a:rPr lang="en-US" altLang="zh-CN" sz="1200" dirty="0" smtClean="0"/>
              <a:t>Yiwei Wang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314884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 txBox="1">
            <a:spLocks/>
          </p:cNvSpPr>
          <p:nvPr/>
        </p:nvSpPr>
        <p:spPr>
          <a:xfrm>
            <a:off x="532034" y="322406"/>
            <a:ext cx="8229600" cy="63757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ARC period</a:t>
            </a:r>
            <a:endParaRPr lang="zh-CN" altLang="en-US" sz="28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15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5349" y="1083020"/>
            <a:ext cx="3290178" cy="24143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6387" y="3620423"/>
            <a:ext cx="5838824" cy="273592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6614" y="1159690"/>
            <a:ext cx="21549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ARC period (CDR)</a:t>
            </a:r>
          </a:p>
          <a:p>
            <a:r>
              <a:rPr lang="en-US" altLang="zh-CN" dirty="0" smtClean="0"/>
              <a:t>345m, 5cells, 10bends, 10 quads, 4 sextupoles,</a:t>
            </a:r>
          </a:p>
          <a:p>
            <a:r>
              <a:rPr lang="en-US" altLang="zh-CN" dirty="0"/>
              <a:t>staggered </a:t>
            </a:r>
            <a:r>
              <a:rPr lang="en-US" altLang="zh-CN" dirty="0" smtClean="0"/>
              <a:t>sextupoles </a:t>
            </a:r>
            <a:r>
              <a:rPr lang="en-US" altLang="zh-CN" dirty="0"/>
              <a:t>in two </a:t>
            </a:r>
            <a:r>
              <a:rPr lang="en-US" altLang="zh-CN" dirty="0" smtClean="0"/>
              <a:t>rings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222209" y="3837677"/>
            <a:ext cx="23744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ARC period (High lumi)</a:t>
            </a:r>
          </a:p>
          <a:p>
            <a:r>
              <a:rPr lang="en-US" altLang="zh-CN" dirty="0" smtClean="0"/>
              <a:t>600m, 11cells, 22bends, 22 quads, 8 sextupoles,</a:t>
            </a:r>
          </a:p>
          <a:p>
            <a:r>
              <a:rPr lang="en-US" altLang="zh-CN" dirty="0"/>
              <a:t>p</a:t>
            </a:r>
            <a:r>
              <a:rPr lang="en-US" altLang="zh-CN" dirty="0" smtClean="0"/>
              <a:t>arallel</a:t>
            </a:r>
            <a:r>
              <a:rPr lang="zh-CN" altLang="en-US" dirty="0" smtClean="0"/>
              <a:t> </a:t>
            </a:r>
            <a:r>
              <a:rPr lang="en-US" altLang="zh-CN" dirty="0" smtClean="0"/>
              <a:t>sextupoles </a:t>
            </a:r>
            <a:r>
              <a:rPr lang="en-US" altLang="zh-CN" dirty="0"/>
              <a:t>in two </a:t>
            </a:r>
            <a:r>
              <a:rPr lang="en-US" altLang="zh-CN" dirty="0" smtClean="0"/>
              <a:t>rings, more sensitive to alignment error</a:t>
            </a:r>
          </a:p>
        </p:txBody>
      </p:sp>
    </p:spTree>
    <p:extLst>
      <p:ext uri="{BB962C8B-B14F-4D97-AF65-F5344CB8AC3E}">
        <p14:creationId xmlns:p14="http://schemas.microsoft.com/office/powerpoint/2010/main" val="42598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2528" y="281603"/>
            <a:ext cx="7162426" cy="670572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Injection region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31" y="1277762"/>
            <a:ext cx="8126931" cy="2726289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Trying to relax the dynamic aperture requirement </a:t>
            </a:r>
            <a:r>
              <a:rPr lang="en-US" altLang="zh-CN" sz="2000" dirty="0" smtClean="0"/>
              <a:t>from injection</a:t>
            </a:r>
            <a:endParaRPr lang="en-US" altLang="zh-CN" sz="2000" dirty="0"/>
          </a:p>
          <a:p>
            <a:pPr lvl="1"/>
            <a:r>
              <a:rPr lang="en-US" altLang="zh-CN" sz="2000" dirty="0"/>
              <a:t>Larger </a:t>
            </a:r>
            <a:r>
              <a:rPr lang="en-US" altLang="zh-CN" sz="2000" dirty="0">
                <a:sym typeface="Symbol"/>
              </a:rPr>
              <a:t>x at injection point </a:t>
            </a:r>
            <a:r>
              <a:rPr lang="en-US" altLang="zh-CN" sz="2000" dirty="0" smtClean="0">
                <a:sym typeface="Symbol"/>
              </a:rPr>
              <a:t>of collider ring (600m to 1800m)</a:t>
            </a:r>
            <a:endParaRPr lang="en-US" altLang="zh-CN" sz="2000" dirty="0">
              <a:sym typeface="Symbol"/>
            </a:endParaRPr>
          </a:p>
          <a:p>
            <a:pPr lvl="1"/>
            <a:r>
              <a:rPr lang="en-US" altLang="zh-CN" sz="2000" dirty="0">
                <a:sym typeface="Symbol"/>
              </a:rPr>
              <a:t>Smaller injected </a:t>
            </a:r>
            <a:r>
              <a:rPr lang="en-US" altLang="zh-CN" sz="2000" dirty="0" smtClean="0">
                <a:sym typeface="Symbol"/>
              </a:rPr>
              <a:t>emittance from booster ring (3.6nm to 1.5nm)</a:t>
            </a:r>
            <a:endParaRPr lang="en-US" altLang="zh-CN" sz="2000" dirty="0">
              <a:sym typeface="Symbol"/>
            </a:endParaRPr>
          </a:p>
          <a:p>
            <a:pPr lvl="1"/>
            <a:endParaRPr lang="zh-CN" altLang="en-US" sz="200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25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1192940" cy="83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920" y="106723"/>
            <a:ext cx="990205" cy="5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72" y="2400685"/>
            <a:ext cx="2876326" cy="169218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562" y="2418333"/>
            <a:ext cx="2918986" cy="165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801031" y="4141163"/>
            <a:ext cx="3133559" cy="2297309"/>
            <a:chOff x="457231" y="3802238"/>
            <a:chExt cx="3612097" cy="2709072"/>
          </a:xfrm>
        </p:grpSpPr>
        <p:grpSp>
          <p:nvGrpSpPr>
            <p:cNvPr id="14" name="组合 13"/>
            <p:cNvGrpSpPr/>
            <p:nvPr/>
          </p:nvGrpSpPr>
          <p:grpSpPr>
            <a:xfrm>
              <a:off x="457231" y="3802238"/>
              <a:ext cx="3612097" cy="2709072"/>
              <a:chOff x="757934" y="2471129"/>
              <a:chExt cx="3612097" cy="2709072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7934" y="2471129"/>
                <a:ext cx="3612097" cy="2709072"/>
              </a:xfrm>
              <a:prstGeom prst="rect">
                <a:avLst/>
              </a:prstGeom>
            </p:spPr>
          </p:pic>
          <p:sp>
            <p:nvSpPr>
              <p:cNvPr id="10" name="等腰三角形 9"/>
              <p:cNvSpPr/>
              <p:nvPr/>
            </p:nvSpPr>
            <p:spPr>
              <a:xfrm>
                <a:off x="3508310" y="3881535"/>
                <a:ext cx="177282" cy="12251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>
                <a:off x="1607981" y="4528460"/>
                <a:ext cx="177282" cy="12251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2574245" y="4750405"/>
              <a:ext cx="934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X. H. Cui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34" name="表格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926932"/>
              </p:ext>
            </p:extLst>
          </p:nvPr>
        </p:nvGraphicFramePr>
        <p:xfrm>
          <a:off x="3934590" y="4313706"/>
          <a:ext cx="448162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673">
                  <a:extLst>
                    <a:ext uri="{9D8B030D-6E8A-4147-A177-3AD203B41FA5}">
                      <a16:colId xmlns:a16="http://schemas.microsoft.com/office/drawing/2014/main" val="1152310767"/>
                    </a:ext>
                  </a:extLst>
                </a:gridCol>
                <a:gridCol w="1209455">
                  <a:extLst>
                    <a:ext uri="{9D8B030D-6E8A-4147-A177-3AD203B41FA5}">
                      <a16:colId xmlns:a16="http://schemas.microsoft.com/office/drawing/2014/main" val="2669374798"/>
                    </a:ext>
                  </a:extLst>
                </a:gridCol>
                <a:gridCol w="1735494">
                  <a:extLst>
                    <a:ext uri="{9D8B030D-6E8A-4147-A177-3AD203B41FA5}">
                      <a16:colId xmlns:a16="http://schemas.microsoft.com/office/drawing/2014/main" val="2962462608"/>
                    </a:ext>
                  </a:extLst>
                </a:gridCol>
              </a:tblGrid>
              <a:tr h="46378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Emittance of</a:t>
                      </a:r>
                      <a:r>
                        <a:rPr lang="en-US" altLang="zh-CN" baseline="0" dirty="0" smtClean="0"/>
                        <a:t> accelerators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CDR (nm)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High </a:t>
                      </a:r>
                      <a:r>
                        <a:rPr lang="en-US" altLang="zh-CN" dirty="0" err="1" smtClean="0"/>
                        <a:t>lumi</a:t>
                      </a:r>
                      <a:r>
                        <a:rPr lang="en-US" altLang="zh-CN" dirty="0" smtClean="0"/>
                        <a:t>. (nm)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395310"/>
                  </a:ext>
                </a:extLst>
              </a:tr>
              <a:tr h="2687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Collider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0.68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214640"/>
                  </a:ext>
                </a:extLst>
              </a:tr>
              <a:tr h="2687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Booster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3.6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754448"/>
                  </a:ext>
                </a:extLst>
              </a:tr>
              <a:tr h="2687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Linac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138696"/>
                  </a:ext>
                </a:extLst>
              </a:tr>
            </a:tbl>
          </a:graphicData>
        </a:graphic>
      </p:graphicFrame>
      <p:sp>
        <p:nvSpPr>
          <p:cNvPr id="17" name="右箭头 16"/>
          <p:cNvSpPr/>
          <p:nvPr/>
        </p:nvSpPr>
        <p:spPr>
          <a:xfrm>
            <a:off x="4002834" y="2920480"/>
            <a:ext cx="242595" cy="3732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49025" y="6366033"/>
            <a:ext cx="3434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Horizontal DA requirement from injection </a:t>
            </a:r>
          </a:p>
          <a:p>
            <a:r>
              <a:rPr lang="en-US" altLang="zh-CN" sz="1400" dirty="0" smtClean="0"/>
              <a:t>for the high luminosity collider ring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662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2656</TotalTime>
  <Words>2245</Words>
  <Application>Microsoft Office PowerPoint</Application>
  <PresentationFormat>全屏显示(4:3)</PresentationFormat>
  <Paragraphs>550</Paragraphs>
  <Slides>20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MS Mincho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Cambria Math</vt:lpstr>
      <vt:lpstr>Courier New</vt:lpstr>
      <vt:lpstr>Symbol</vt:lpstr>
      <vt:lpstr>Times New Roman</vt:lpstr>
      <vt:lpstr>Wingdings</vt:lpstr>
      <vt:lpstr>Office 主题​​</vt:lpstr>
      <vt:lpstr>CEPC collider ring design</vt:lpstr>
      <vt:lpstr>Outline</vt:lpstr>
      <vt:lpstr>PowerPoint 演示文稿</vt:lpstr>
      <vt:lpstr>PowerPoint 演示文稿</vt:lpstr>
      <vt:lpstr>Design of high luminosity lattice</vt:lpstr>
      <vt:lpstr>PowerPoint 演示文稿</vt:lpstr>
      <vt:lpstr>Optimization of the ARC aberration</vt:lpstr>
      <vt:lpstr>PowerPoint 演示文稿</vt:lpstr>
      <vt:lpstr>Injection region</vt:lpstr>
      <vt:lpstr>PowerPoint 演示文稿</vt:lpstr>
      <vt:lpstr>Dynamic aperture optimization</vt:lpstr>
      <vt:lpstr>Dynamic aperture optimization</vt:lpstr>
      <vt:lpstr>PowerPoint 演示文稿</vt:lpstr>
      <vt:lpstr>PowerPoint 演示文稿</vt:lpstr>
      <vt:lpstr>PowerPoint 演示文稿</vt:lpstr>
      <vt:lpstr>Interaction region for other modes</vt:lpstr>
      <vt:lpstr>ARC region for other modes</vt:lpstr>
      <vt:lpstr>PowerPoint 演示文稿</vt:lpstr>
      <vt:lpstr>PowerPoint 演示文稿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 2</dc:title>
  <dc:creator>Yiwei</dc:creator>
  <cp:lastModifiedBy>Yiwei</cp:lastModifiedBy>
  <cp:revision>1855</cp:revision>
  <dcterms:created xsi:type="dcterms:W3CDTF">2020-07-15T02:18:05Z</dcterms:created>
  <dcterms:modified xsi:type="dcterms:W3CDTF">2021-01-19T07:20:13Z</dcterms:modified>
</cp:coreProperties>
</file>