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0" r:id="rId2"/>
    <p:sldId id="292" r:id="rId3"/>
    <p:sldId id="452" r:id="rId4"/>
    <p:sldId id="453" r:id="rId5"/>
    <p:sldId id="430" r:id="rId6"/>
    <p:sldId id="431" r:id="rId7"/>
    <p:sldId id="462" r:id="rId8"/>
    <p:sldId id="461" r:id="rId9"/>
    <p:sldId id="455" r:id="rId10"/>
    <p:sldId id="432" r:id="rId11"/>
    <p:sldId id="436" r:id="rId12"/>
    <p:sldId id="448" r:id="rId13"/>
    <p:sldId id="449" r:id="rId14"/>
    <p:sldId id="446" r:id="rId15"/>
    <p:sldId id="445" r:id="rId16"/>
    <p:sldId id="447" r:id="rId17"/>
    <p:sldId id="440" r:id="rId18"/>
    <p:sldId id="403" r:id="rId19"/>
    <p:sldId id="404" r:id="rId20"/>
    <p:sldId id="331" r:id="rId21"/>
    <p:sldId id="459" r:id="rId22"/>
    <p:sldId id="460" r:id="rId23"/>
    <p:sldId id="463" r:id="rId24"/>
    <p:sldId id="42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105ED"/>
    <a:srgbClr val="25CD59"/>
    <a:srgbClr val="D919C2"/>
    <a:srgbClr val="33CC33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2" autoAdjust="0"/>
    <p:restoredTop sz="95349" autoAdjust="0"/>
  </p:normalViewPr>
  <p:slideViewPr>
    <p:cSldViewPr>
      <p:cViewPr varScale="1">
        <p:scale>
          <a:sx n="88" d="100"/>
          <a:sy n="88" d="100"/>
        </p:scale>
        <p:origin x="125" y="1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2050A-8A1F-423B-902B-1C85C8F70DD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848EB-EEB1-42AB-82B1-B150BE329D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321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65B78D3-B182-484A-977A-EC90DE6AD89A}" type="slidenum">
              <a:rPr lang="zh-CN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43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A53F5-0534-4B7C-866D-88710EC5A7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909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767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1?</m:t>
                    </m:r>
                    <m:sSub>
                      <m:sSubPr>
                        <m:ctrlP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×15</m:t>
                    </m:r>
                    <m:sSub>
                      <m:sSubPr>
                        <m:ctrlP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1.7%(</m:t>
                    </m:r>
                    <m:r>
                      <m:rPr>
                        <m:sty m:val="p"/>
                      </m:rP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booster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3.6</m:t>
                    </m:r>
                    <m:r>
                      <m:rPr>
                        <m:sty m:val="p"/>
                      </m:rP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nm</m:t>
                    </m:r>
                    <m:r>
                      <a:rPr lang="en-US" altLang="zh-CN" sz="12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备注占位符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zh-CN" sz="1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20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</a:t>
                </a:r>
                <a:r>
                  <a:rPr lang="en-US" altLang="zh-CN" sz="1200" b="0" i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1?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_𝑥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×15</a:t>
                </a:r>
                <a:r>
                  <a:rPr lang="zh-CN" altLang="en-US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𝜎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_𝑦</a:t>
                </a:r>
                <a:r>
                  <a:rPr lang="en-US" altLang="zh-CN" sz="1200" i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×1.7%(booster 3.6nm)</a:t>
                </a:r>
                <a:endParaRPr lang="zh-CN" altLang="en-US" dirty="0"/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54DA0-051F-4D56-B4F9-DBF64DC2126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484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119335" y="764704"/>
            <a:ext cx="11953328" cy="2376264"/>
          </a:xfrm>
        </p:spPr>
        <p:txBody>
          <a:bodyPr anchor="t"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altLang="zh-CN" sz="4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Beam Physics Issues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en-US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zh-CN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Chenghui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Yu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for the CEPC accelerator team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Jan. 19, 2021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7032"/>
            <a:ext cx="12191999" cy="2979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77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25"/>
    </mc:Choice>
    <mc:Fallback xmlns="">
      <p:transition spd="slow" advTm="912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374803" y="801473"/>
            <a:ext cx="4875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IP chamber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4540609"/>
            <a:ext cx="7019000" cy="22987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31388" y="4756052"/>
            <a:ext cx="12939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Be: </a:t>
            </a:r>
            <a:r>
              <a:rPr lang="el-GR" altLang="zh-CN" dirty="0" smtClean="0"/>
              <a:t>φ</a:t>
            </a:r>
            <a:r>
              <a:rPr lang="en-US" altLang="zh-CN" dirty="0" smtClean="0"/>
              <a:t>28mm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6408000" y="5125384"/>
            <a:ext cx="170360" cy="5880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496419" y="4932326"/>
            <a:ext cx="226460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Al: </a:t>
            </a:r>
            <a:r>
              <a:rPr lang="el-GR" altLang="zh-CN" dirty="0" smtClean="0"/>
              <a:t>φ</a:t>
            </a:r>
            <a:r>
              <a:rPr lang="en-US" altLang="zh-CN" dirty="0" smtClean="0"/>
              <a:t>28mm-&gt;</a:t>
            </a:r>
            <a:r>
              <a:rPr lang="el-GR" altLang="zh-CN" dirty="0" smtClean="0"/>
              <a:t> φ</a:t>
            </a:r>
            <a:r>
              <a:rPr lang="en-US" altLang="zh-CN" dirty="0" smtClean="0"/>
              <a:t>40mm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538033" y="5310050"/>
            <a:ext cx="537534" cy="7382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756917" y="5548769"/>
            <a:ext cx="12987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Cu: </a:t>
            </a:r>
            <a:r>
              <a:rPr lang="el-GR" altLang="zh-CN" dirty="0" smtClean="0">
                <a:solidFill>
                  <a:srgbClr val="FF0000"/>
                </a:solidFill>
              </a:rPr>
              <a:t>φ</a:t>
            </a:r>
            <a:r>
              <a:rPr lang="en-US" altLang="zh-CN" dirty="0" smtClean="0">
                <a:solidFill>
                  <a:srgbClr val="FF0000"/>
                </a:solidFill>
              </a:rPr>
              <a:t>17mm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H="1" flipV="1">
            <a:off x="3054961" y="5918101"/>
            <a:ext cx="179018" cy="59298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60072" y="1357502"/>
            <a:ext cx="5968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pipe: 28mm, SCQ Beam pipe:20mm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87" y="1884985"/>
            <a:ext cx="5721500" cy="258485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283685" y="1357502"/>
            <a:ext cx="5689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pipe: 28mm,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pipe:17mm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37074" y="911226"/>
            <a:ext cx="1182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CDR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50453" y="911226"/>
            <a:ext cx="2817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360" y="1880722"/>
            <a:ext cx="5125364" cy="259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62686"/>
              </p:ext>
            </p:extLst>
          </p:nvPr>
        </p:nvGraphicFramePr>
        <p:xfrm>
          <a:off x="479376" y="1988840"/>
          <a:ext cx="11161240" cy="3030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257798"/>
                <a:gridCol w="2196544"/>
                <a:gridCol w="1879471"/>
                <a:gridCol w="2955219"/>
              </a:tblGrid>
              <a:tr h="71321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HOM Power distribution</a:t>
                      </a:r>
                      <a:endParaRPr lang="zh-CN" altLang="en-US" sz="2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luminosity</a:t>
                      </a:r>
                    </a:p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 pipe: 28mm  SCQ Pipe:17mm</a:t>
                      </a:r>
                      <a:endParaRPr lang="zh-CN" altLang="en-US" sz="2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2105ED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CDR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 pipe: 28mm  SCQ Pipe:20mm</a:t>
                      </a:r>
                      <a:endParaRPr lang="zh-CN" altLang="en-US" sz="2000" b="1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460239">
                <a:tc vMerge="1">
                  <a:txBody>
                    <a:bodyPr/>
                    <a:lstStyle/>
                    <a:p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4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 pipe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3.46w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52.1w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2.66w</a:t>
                      </a:r>
                      <a:endParaRPr lang="zh-CN" altLang="en-US" sz="2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40.74 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4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22.62w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335.4w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21.32w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317.2w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945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Y-shape crotch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13.4w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12.9w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191.5w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585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altLang="zh-CN" sz="2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power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39.48w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586.5w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36.88w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549.5w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99357" y="5068711"/>
            <a:ext cx="11521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Shrinking the SCQ pipe aperture from 20mm to 17mm, the power deposition will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10% which is acceptable.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67507" y="908720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HOM deposition nearby the IP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</p:spTree>
    <p:extLst>
      <p:ext uri="{BB962C8B-B14F-4D97-AF65-F5344CB8AC3E}">
        <p14:creationId xmlns:p14="http://schemas.microsoft.com/office/powerpoint/2010/main" val="207093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82" y="4049535"/>
            <a:ext cx="6081315" cy="2302690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Q1a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most challenging.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anti-solenoid is similar to that in CDR.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 yoke is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adopted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eliminate the field crosstalk between the two apertures. 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519586"/>
              </p:ext>
            </p:extLst>
          </p:nvPr>
        </p:nvGraphicFramePr>
        <p:xfrm>
          <a:off x="551384" y="1752208"/>
          <a:ext cx="11089232" cy="194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7343"/>
                <a:gridCol w="2836342"/>
                <a:gridCol w="2188664"/>
                <a:gridCol w="2115709"/>
                <a:gridCol w="2991174"/>
              </a:tblGrid>
              <a:tr h="568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field gradient (T/m)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 (m)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GFR (mm)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Minimal distance between two aperture beam lines (mm)</a:t>
                      </a:r>
                      <a:endParaRPr lang="zh-CN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Q1a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15.21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62.71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Q1b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84.7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17.92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105.28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1.5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24.14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54005" marB="540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155.11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57" y="4049535"/>
            <a:ext cx="3313155" cy="199758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012" y="3826120"/>
            <a:ext cx="2581635" cy="25435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final focusing </a:t>
            </a:r>
            <a:r>
              <a:rPr lang="en-US" altLang="zh-CN" sz="3600" b="1" dirty="0" err="1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coils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</p:spTree>
    <p:extLst>
      <p:ext uri="{BB962C8B-B14F-4D97-AF65-F5344CB8AC3E}">
        <p14:creationId xmlns:p14="http://schemas.microsoft.com/office/powerpoint/2010/main" val="288978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344" y="1524739"/>
            <a:ext cx="11809312" cy="280898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Times New Roman" panose="02020603050405020304" pitchFamily="18" charset="0"/>
              </a:rPr>
              <a:t>Two </a:t>
            </a:r>
            <a:r>
              <a:rPr lang="en-US" altLang="zh-CN" sz="2400" dirty="0">
                <a:latin typeface="Times New Roman" panose="02020603050405020304" pitchFamily="18" charset="0"/>
              </a:rPr>
              <a:t>layers cos2</a:t>
            </a:r>
            <a:r>
              <a:rPr lang="el-GR" altLang="zh-CN" sz="2400" dirty="0">
                <a:latin typeface="Times New Roman" panose="02020603050405020304" pitchFamily="18" charset="0"/>
              </a:rPr>
              <a:t>θ </a:t>
            </a:r>
            <a:r>
              <a:rPr lang="en-US" altLang="zh-CN" sz="2400" dirty="0">
                <a:latin typeface="Times New Roman" panose="02020603050405020304" pitchFamily="18" charset="0"/>
              </a:rPr>
              <a:t>quadrupole coil using Rutherford cable with iron yoke. The inner diameter of the coil is </a:t>
            </a:r>
            <a:r>
              <a:rPr lang="en-US" altLang="zh-CN" sz="2400" dirty="0" smtClean="0">
                <a:latin typeface="Times New Roman" panose="02020603050405020304" pitchFamily="18" charset="0"/>
              </a:rPr>
              <a:t>37mm. The </a:t>
            </a:r>
            <a:r>
              <a:rPr lang="en-US" altLang="zh-CN" sz="2400" dirty="0">
                <a:latin typeface="Times New Roman" panose="02020603050405020304" pitchFamily="18" charset="0"/>
              </a:rPr>
              <a:t>width of the cable is 2.5mm, and there are 19 turns in each pole.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in single aperture is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smaller than 1×10</a:t>
            </a:r>
            <a:r>
              <a:rPr lang="en-US" altLang="zh-CN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</a:t>
            </a:r>
            <a:r>
              <a:rPr lang="en-GB" altLang="zh-CN" sz="2400" dirty="0" smtClean="0">
                <a:latin typeface="Times New Roman" panose="02020603050405020304" pitchFamily="18" charset="0"/>
              </a:rPr>
              <a:t> </a:t>
            </a:r>
            <a:r>
              <a:rPr lang="en-GB" altLang="zh-CN" sz="2400" dirty="0">
                <a:latin typeface="Times New Roman" panose="02020603050405020304" pitchFamily="18" charset="0"/>
              </a:rPr>
              <a:t>field crosstalk is smaller than </a:t>
            </a:r>
            <a:r>
              <a:rPr lang="en-GB" altLang="zh-CN" sz="2400" dirty="0" smtClean="0">
                <a:latin typeface="Times New Roman" panose="02020603050405020304" pitchFamily="18" charset="0"/>
              </a:rPr>
              <a:t>0.5×10</a:t>
            </a:r>
            <a:r>
              <a:rPr lang="en-GB" altLang="zh-CN" sz="2400" baseline="30000" dirty="0" smtClean="0">
                <a:latin typeface="Times New Roman" panose="02020603050405020304" pitchFamily="18" charset="0"/>
              </a:rPr>
              <a:t>-4</a:t>
            </a:r>
            <a:r>
              <a:rPr lang="en-GB" altLang="zh-CN" sz="2400" dirty="0" smtClean="0">
                <a:latin typeface="Times New Roman" panose="02020603050405020304" pitchFamily="18" charset="0"/>
              </a:rPr>
              <a:t>. The </a:t>
            </a:r>
            <a:r>
              <a:rPr lang="en-GB" altLang="zh-CN" sz="2400" dirty="0">
                <a:latin typeface="Times New Roman" panose="02020603050405020304" pitchFamily="18" charset="0"/>
              </a:rPr>
              <a:t>dipole field in each single aperture </a:t>
            </a:r>
            <a:r>
              <a:rPr lang="en-US" altLang="zh-CN" sz="2400" dirty="0">
                <a:latin typeface="Times New Roman" panose="02020603050405020304" pitchFamily="18" charset="0"/>
              </a:rPr>
              <a:t>as a result of field crosstalk </a:t>
            </a:r>
            <a:r>
              <a:rPr lang="en-GB" altLang="zh-CN" sz="2400" dirty="0">
                <a:latin typeface="Times New Roman" panose="02020603050405020304" pitchFamily="18" charset="0"/>
              </a:rPr>
              <a:t>is smaller than 5 </a:t>
            </a:r>
            <a:r>
              <a:rPr lang="en-GB" altLang="zh-CN" sz="2400" dirty="0" err="1">
                <a:latin typeface="Times New Roman" panose="02020603050405020304" pitchFamily="18" charset="0"/>
              </a:rPr>
              <a:t>Gs</a:t>
            </a:r>
            <a:r>
              <a:rPr lang="en-GB" altLang="zh-CN" sz="2400" dirty="0">
                <a:latin typeface="Times New Roman" panose="02020603050405020304" pitchFamily="18" charset="0"/>
              </a:rPr>
              <a:t>.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endParaRPr lang="en-US" altLang="zh-CN" sz="2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855640" y="6295028"/>
            <a:ext cx="15121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2D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312024" y="6304157"/>
            <a:ext cx="46085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flux density distribution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final focusing </a:t>
            </a:r>
            <a:r>
              <a:rPr lang="en-US" altLang="zh-CN" sz="3600" b="1" dirty="0" err="1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coils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3574145"/>
            <a:ext cx="4890788" cy="27998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33" y="3321441"/>
            <a:ext cx="4013091" cy="301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15479" y="1916832"/>
            <a:ext cx="10144075" cy="424847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Shorter cell length to control the emittance from CDR 1.2nm to 0.7nm</a:t>
            </a: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quadrupole radiation effect </a:t>
            </a:r>
          </a:p>
          <a:p>
            <a:pPr lvl="1">
              <a:spcBef>
                <a:spcPts val="12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region: longer FF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 region: longer quadrupoles</a:t>
            </a:r>
          </a:p>
          <a:p>
            <a:pPr marL="342900" lvl="1" indent="-342900">
              <a:spcBef>
                <a:spcPts val="12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dynamic aperture requirement from injection</a:t>
            </a:r>
          </a:p>
          <a:p>
            <a:pPr lvl="1">
              <a:spcBef>
                <a:spcPts val="12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Straight section region:  larger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x at injection point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high order chromaticity for arc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</a:p>
          <a:p>
            <a:pPr>
              <a:spcBef>
                <a:spcPts val="12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correction of energy dependent aberration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ARC region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</p:spTree>
    <p:extLst>
      <p:ext uri="{BB962C8B-B14F-4D97-AF65-F5344CB8AC3E}">
        <p14:creationId xmlns:p14="http://schemas.microsoft.com/office/powerpoint/2010/main" val="32073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3684" y="7904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756059"/>
              </p:ext>
            </p:extLst>
          </p:nvPr>
        </p:nvGraphicFramePr>
        <p:xfrm>
          <a:off x="2930578" y="967750"/>
          <a:ext cx="6185708" cy="5454021"/>
        </p:xfrm>
        <a:graphic>
          <a:graphicData uri="http://schemas.openxmlformats.org/drawingml/2006/table">
            <a:tbl>
              <a:tblPr firstRow="1" bandRow="1"/>
              <a:tblGrid>
                <a:gridCol w="28452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71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33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05272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 </a:t>
                      </a:r>
                      <a:r>
                        <a:rPr lang="en-US" altLang="zh-CN" sz="1000" b="1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(CDR)</a:t>
                      </a:r>
                      <a:endParaRPr lang="zh-CN" altLang="zh-CN" sz="10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 </a:t>
                      </a:r>
                      <a:r>
                        <a:rPr lang="en-US" altLang="zh-CN" sz="1000" b="1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(high luminosity)</a:t>
                      </a:r>
                      <a:endParaRPr lang="zh-CN" altLang="zh-CN" sz="10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3027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IPs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0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(GeV)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3027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(GeV)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0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1.73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3027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0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(mrad)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16.5×2</a:t>
                      </a:r>
                      <a:endParaRPr lang="zh-CN" altLang="zh-CN" sz="100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 angle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3.48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4.87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0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16.3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214 </a:t>
                      </a:r>
                      <a:r>
                        <a:rPr lang="en-US" altLang="zh-CN" sz="105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(0.70</a:t>
                      </a:r>
                      <a:r>
                        <a:rPr lang="en-US" altLang="zh-CN" sz="105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05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s)</a:t>
                      </a:r>
                      <a:endParaRPr lang="zh-CN" altLang="zh-CN" sz="105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170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altLang="zh-CN" sz="1000" b="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10.7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3027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000" b="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0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0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0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0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000" b="0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0.33/0.001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0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0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000" b="0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000" b="0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0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0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1.21/0.00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24</a:t>
                      </a:r>
                      <a:endParaRPr lang="zh-CN" sz="10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0.68/0.0014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0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000" b="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US" altLang="zh-CN" sz="10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0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000" b="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20.9/0.06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15.0/0.037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0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000" b="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000" b="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000" b="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000" b="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0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/0.109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0.018/0.115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0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000" b="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2.27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6881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0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000" b="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altLang="zh-CN" sz="1000" b="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 (216816)</a:t>
                      </a:r>
                      <a:endParaRPr lang="en-US" sz="1050" b="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1962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0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000" b="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000" b="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000" b="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000" b="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4.4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0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(2 cell) (kw)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0.46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0.48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96821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0.134</a:t>
                      </a:r>
                      <a:endParaRPr lang="zh-CN" sz="10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0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1.35</a:t>
                      </a:r>
                      <a:endParaRPr lang="zh-CN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</a:t>
                      </a:r>
                      <a:endParaRPr lang="en-US" sz="105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87576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000" b="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0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40358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0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000" b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0.43</a:t>
                      </a:r>
                      <a:endParaRPr lang="zh-CN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76540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sz="1000" b="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000" b="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0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1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</a:t>
                      </a:r>
                      <a:endParaRPr lang="en-US" sz="105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204993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4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4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400" b="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400" b="0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4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4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4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4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4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400" b="0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400" b="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2.93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2385" marR="32385" marT="714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endParaRPr lang="en-US" sz="14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04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1631504" y="5019804"/>
                <a:ext cx="8856983" cy="562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Achieved </a:t>
                </a:r>
                <a:r>
                  <a:rPr lang="en-US" altLang="zh-CN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(without errors):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16</m:t>
                    </m:r>
                    <m:sSub>
                      <m:sSub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×32</m:t>
                    </m:r>
                    <m:sSub>
                      <m:sSub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×1.9%</m:t>
                    </m:r>
                  </m:oMath>
                </a14:m>
                <a:endParaRPr lang="zh-CN" altLang="en-US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5019804"/>
                <a:ext cx="8856983" cy="562846"/>
              </a:xfrm>
              <a:prstGeom prst="rect">
                <a:avLst/>
              </a:prstGeom>
              <a:blipFill rotWithShape="0">
                <a:blip r:embed="rId3"/>
                <a:stretch>
                  <a:fillRect t="-10753" b="-215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2567608" y="5644485"/>
                <a:ext cx="6696744" cy="557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Goal (</a:t>
                </a:r>
                <a:r>
                  <a:rPr lang="en-US" altLang="zh-CN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errors):  </a:t>
                </a:r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</m:t>
                    </m:r>
                    <m:sSub>
                      <m:sSub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×15</m:t>
                    </m:r>
                    <m:sSub>
                      <m:sSubPr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1.7% </m:t>
                    </m:r>
                  </m:oMath>
                </a14:m>
                <a:endPara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5644485"/>
                <a:ext cx="6696744" cy="557204"/>
              </a:xfrm>
              <a:prstGeom prst="rect">
                <a:avLst/>
              </a:prstGeom>
              <a:blipFill rotWithShape="0">
                <a:blip r:embed="rId4"/>
                <a:stretch>
                  <a:fillRect t="-12088" b="-24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623392" y="1705847"/>
            <a:ext cx="10904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are developing more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powerful methods for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DA optimization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3" y="2521595"/>
            <a:ext cx="5450041" cy="243637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439916"/>
            <a:ext cx="5287742" cy="257988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aperture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4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657589E-5082-4AA1-89F0-191C4DEDC9B5}"/>
              </a:ext>
            </a:extLst>
          </p:cNvPr>
          <p:cNvSpPr txBox="1"/>
          <p:nvPr/>
        </p:nvSpPr>
        <p:spPr>
          <a:xfrm>
            <a:off x="51109" y="1691339"/>
            <a:ext cx="6886049" cy="4845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>
                <a:latin typeface="+mj-lt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Difficulties: </a:t>
            </a:r>
          </a:p>
          <a:p>
            <a:pPr lvl="1"/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Vacuum </a:t>
            </a:r>
            <a:r>
              <a:rPr lang="en-US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 connection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space: bellows should absorb deformation when baking.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Add Z-direction support, length has been decreased to 83mm.</a:t>
            </a:r>
          </a:p>
          <a:p>
            <a:pPr lvl="2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Transversal space: all the structure should be within detection angle.</a:t>
            </a:r>
          </a:p>
          <a:p>
            <a:pPr lvl="1">
              <a:spcBef>
                <a:spcPts val="1800"/>
              </a:spcBef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protection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F404412-8042-4E31-A855-F65B8E35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158" y="2132856"/>
            <a:ext cx="5220884" cy="344145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en-US" altLang="zh-CN" sz="36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4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487244"/>
            <a:ext cx="3744416" cy="297080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683" y="1455008"/>
            <a:ext cx="5040000" cy="3456754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91344" y="4437482"/>
            <a:ext cx="6048672" cy="2323898"/>
            <a:chOff x="1308981" y="4522603"/>
            <a:chExt cx="5400000" cy="246828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8981" y="4522603"/>
              <a:ext cx="5400000" cy="2468284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08981" y="4522603"/>
              <a:ext cx="3600000" cy="534049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6012402" y="5313351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installation design nearby the IP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assembly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0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687279" y="1104510"/>
            <a:ext cx="5616624" cy="5231391"/>
            <a:chOff x="395536" y="1340768"/>
            <a:chExt cx="7988013" cy="5231391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3549" y="1708748"/>
              <a:ext cx="3600000" cy="135986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560" y="1340768"/>
              <a:ext cx="3600000" cy="59602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7544" y="1936794"/>
              <a:ext cx="3600000" cy="66787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1900" y="2604667"/>
              <a:ext cx="3600000" cy="74650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6761" y="3501008"/>
              <a:ext cx="3600000" cy="64907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1900" y="4251461"/>
              <a:ext cx="3600000" cy="73928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5536" y="5066183"/>
              <a:ext cx="3600000" cy="74402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01899" y="5745550"/>
              <a:ext cx="3600000" cy="82660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355976" y="5301208"/>
              <a:ext cx="3600000" cy="116692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601470" y="4331636"/>
              <a:ext cx="3600000" cy="109805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535812" y="3146571"/>
              <a:ext cx="3600001" cy="1219980"/>
            </a:xfrm>
            <a:prstGeom prst="rect">
              <a:avLst/>
            </a:prstGeom>
          </p:spPr>
        </p:pic>
        <p:sp>
          <p:nvSpPr>
            <p:cNvPr id="16" name="下箭头 15"/>
            <p:cNvSpPr/>
            <p:nvPr/>
          </p:nvSpPr>
          <p:spPr bwMode="auto">
            <a:xfrm>
              <a:off x="2241260" y="1726663"/>
              <a:ext cx="259758" cy="420261"/>
            </a:xfrm>
            <a:prstGeom prst="downArrow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600" b="1">
                <a:solidFill>
                  <a:schemeClr val="bg1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sp>
          <p:nvSpPr>
            <p:cNvPr id="22" name="下箭头 21"/>
            <p:cNvSpPr/>
            <p:nvPr/>
          </p:nvSpPr>
          <p:spPr bwMode="auto">
            <a:xfrm flipV="1">
              <a:off x="6047793" y="5249671"/>
              <a:ext cx="302852" cy="301945"/>
            </a:xfrm>
            <a:prstGeom prst="downArrow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600" b="1">
                <a:solidFill>
                  <a:schemeClr val="bg1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sp>
          <p:nvSpPr>
            <p:cNvPr id="26" name="下箭头 25"/>
            <p:cNvSpPr/>
            <p:nvPr/>
          </p:nvSpPr>
          <p:spPr bwMode="auto">
            <a:xfrm rot="5400000" flipV="1">
              <a:off x="4369187" y="5868587"/>
              <a:ext cx="186303" cy="667249"/>
            </a:xfrm>
            <a:prstGeom prst="downArrow">
              <a:avLst/>
            </a:prstGeom>
            <a:solidFill>
              <a:schemeClr val="accent1">
                <a:lumMod val="90000"/>
              </a:schemeClr>
            </a:solidFill>
            <a:ln w="9525" cap="flat" cmpd="sng" algn="ctr">
              <a:solidFill>
                <a:srgbClr val="5F5F5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600" b="1">
                <a:solidFill>
                  <a:schemeClr val="bg1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</p:grpSp>
      <p:sp>
        <p:nvSpPr>
          <p:cNvPr id="30" name="下箭头 29"/>
          <p:cNvSpPr/>
          <p:nvPr/>
        </p:nvSpPr>
        <p:spPr bwMode="auto">
          <a:xfrm>
            <a:off x="1985066" y="2202805"/>
            <a:ext cx="182644" cy="420261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31" name="下箭头 30"/>
          <p:cNvSpPr/>
          <p:nvPr/>
        </p:nvSpPr>
        <p:spPr bwMode="auto">
          <a:xfrm>
            <a:off x="1985066" y="2910313"/>
            <a:ext cx="182644" cy="420261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35" name="下箭头 34"/>
          <p:cNvSpPr/>
          <p:nvPr/>
        </p:nvSpPr>
        <p:spPr bwMode="auto">
          <a:xfrm>
            <a:off x="1979020" y="3703696"/>
            <a:ext cx="182644" cy="420261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36" name="下箭头 35"/>
          <p:cNvSpPr/>
          <p:nvPr/>
        </p:nvSpPr>
        <p:spPr bwMode="auto">
          <a:xfrm>
            <a:off x="1979020" y="4544358"/>
            <a:ext cx="182644" cy="420261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39" name="下箭头 38"/>
          <p:cNvSpPr/>
          <p:nvPr/>
        </p:nvSpPr>
        <p:spPr bwMode="auto">
          <a:xfrm>
            <a:off x="1952916" y="5409057"/>
            <a:ext cx="182644" cy="420261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40" name="下箭头 39"/>
          <p:cNvSpPr/>
          <p:nvPr/>
        </p:nvSpPr>
        <p:spPr bwMode="auto">
          <a:xfrm flipV="1">
            <a:off x="4661558" y="3875536"/>
            <a:ext cx="212945" cy="301945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sp>
        <p:nvSpPr>
          <p:cNvPr id="41" name="下箭头 40"/>
          <p:cNvSpPr/>
          <p:nvPr/>
        </p:nvSpPr>
        <p:spPr bwMode="auto">
          <a:xfrm flipV="1">
            <a:off x="4663369" y="2707264"/>
            <a:ext cx="212945" cy="301945"/>
          </a:xfrm>
          <a:prstGeom prst="downArrow">
            <a:avLst/>
          </a:prstGeom>
          <a:solidFill>
            <a:schemeClr val="accent1">
              <a:lumMod val="90000"/>
            </a:schemeClr>
          </a:solidFill>
          <a:ln w="9525" cap="flat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1588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3600" b="1">
              <a:solidFill>
                <a:schemeClr val="bg1"/>
              </a:solidFill>
              <a:latin typeface="Times New Roman" pitchFamily="18" charset="0"/>
              <a:ea typeface="华文中宋" pitchFamily="2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7864" y="3936598"/>
            <a:ext cx="5626747" cy="266075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95616" y="1100290"/>
            <a:ext cx="4102178" cy="281353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 assembly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0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2279576" y="18864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6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CN" altLang="en-US" sz="6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695400" y="1772816"/>
            <a:ext cx="11305256" cy="437413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4000" b="1" dirty="0" smtClean="0">
                <a:latin typeface="Times New Roman" panose="02020603050405020304" pitchFamily="18" charset="0"/>
              </a:rPr>
              <a:t>Overview of CEPC collider ring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4000" b="1" dirty="0">
                <a:latin typeface="Times New Roman" panose="02020603050405020304" pitchFamily="18" charset="0"/>
              </a:rPr>
              <a:t>The </a:t>
            </a:r>
            <a:r>
              <a:rPr lang="en-US" altLang="zh-CN" sz="4000" b="1" dirty="0" smtClean="0">
                <a:latin typeface="Times New Roman" panose="02020603050405020304" pitchFamily="18" charset="0"/>
              </a:rPr>
              <a:t>DA optimization progress </a:t>
            </a:r>
            <a:r>
              <a:rPr lang="en-US" altLang="zh-CN" sz="4000" b="1" dirty="0" smtClean="0">
                <a:latin typeface="Times New Roman" panose="02020603050405020304" pitchFamily="18" charset="0"/>
              </a:rPr>
              <a:t>based </a:t>
            </a:r>
            <a:r>
              <a:rPr lang="en-US" altLang="zh-CN" sz="4000" b="1" dirty="0" smtClean="0">
                <a:latin typeface="Times New Roman" panose="02020603050405020304" pitchFamily="18" charset="0"/>
              </a:rPr>
              <a:t>on CDR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4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altLang="zh-CN" sz="40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 scheme </a:t>
            </a:r>
            <a:r>
              <a:rPr lang="en-US" altLang="zh-CN" sz="4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CEPC</a:t>
            </a:r>
            <a:endParaRPr lang="en-US" altLang="zh-CN" sz="40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altLang="zh-CN" sz="4000" b="1" dirty="0" smtClean="0">
                <a:latin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588754688"/>
      </p:ext>
    </p:extLst>
  </p:cSld>
  <p:clrMapOvr>
    <a:masterClrMapping/>
  </p:clrMapOvr>
  <p:transition advTm="1793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3684" y="5121588"/>
            <a:ext cx="736865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TME 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are chosen for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booster </a:t>
            </a:r>
            <a:r>
              <a:rPr lang="en-GB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relax the DA requirement of collider ring. 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1.4nm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expected. (CDR: 3.6nm)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19" y="1791981"/>
            <a:ext cx="5879976" cy="3012816"/>
          </a:xfrm>
          <a:prstGeom prst="rect">
            <a:avLst/>
          </a:prstGeom>
        </p:spPr>
      </p:pic>
      <p:sp>
        <p:nvSpPr>
          <p:cNvPr id="4" name="右箭头 3"/>
          <p:cNvSpPr/>
          <p:nvPr/>
        </p:nvSpPr>
        <p:spPr>
          <a:xfrm>
            <a:off x="6528048" y="3154373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Booster ring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1480816"/>
            <a:ext cx="4256947" cy="36351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896200" y="5271658"/>
            <a:ext cx="4040923" cy="78483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distribution of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magnet: B+Q, B+S</a:t>
            </a:r>
          </a:p>
        </p:txBody>
      </p:sp>
    </p:spTree>
    <p:extLst>
      <p:ext uri="{BB962C8B-B14F-4D97-AF65-F5344CB8AC3E}">
        <p14:creationId xmlns:p14="http://schemas.microsoft.com/office/powerpoint/2010/main" val="373610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36"/>
    </mc:Choice>
    <mc:Fallback xmlns="">
      <p:transition spd="slow" advTm="1803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697600"/>
              </p:ext>
            </p:extLst>
          </p:nvPr>
        </p:nvGraphicFramePr>
        <p:xfrm>
          <a:off x="5159896" y="3289558"/>
          <a:ext cx="6912767" cy="325735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42627"/>
                <a:gridCol w="1032942"/>
                <a:gridCol w="953485"/>
                <a:gridCol w="2383713"/>
              </a:tblGrid>
              <a:tr h="325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Designed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600" b="0" i="1" kern="1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600" b="0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600" b="0" i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i="1" kern="1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zh-CN" altLang="zh-CN" sz="1600" b="0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Repetition rate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1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600" b="0" i="1" kern="1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</a:t>
                      </a:r>
                      <a:endParaRPr lang="zh-CN" sz="1600" b="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Hz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population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6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</a:t>
                      </a:r>
                      <a:r>
                        <a:rPr lang="en-US" sz="1600" b="0" i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600" b="0" i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e+</a:t>
                      </a:r>
                      <a:endParaRPr lang="zh-CN" altLang="zh-CN" sz="1600" b="0" i="1" kern="100" baseline="-25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 9.4×10</a:t>
                      </a:r>
                      <a:r>
                        <a:rPr lang="en-US" altLang="zh-CN" sz="1600" b="1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altLang="zh-CN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/  &gt;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9.4×10</a:t>
                      </a:r>
                      <a:r>
                        <a:rPr lang="en-US" altLang="zh-CN" sz="1600" b="1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b="0" i="1" kern="1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 1.5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spread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600" b="0" i="1" kern="1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zh-CN" sz="1600" b="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 2×10</a:t>
                      </a:r>
                      <a:r>
                        <a:rPr lang="en-US" altLang="zh-CN" sz="1600" b="1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-3</a:t>
                      </a:r>
                      <a:r>
                        <a:rPr lang="en-US" altLang="zh-CN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/  &lt; 2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×10</a:t>
                      </a:r>
                      <a:r>
                        <a:rPr lang="en-US" altLang="zh-CN" sz="1600" b="1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-3</a:t>
                      </a:r>
                      <a:endParaRPr lang="zh-CN" altLang="zh-CN" sz="1600" b="1" kern="100" baseline="30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(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b="0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600" b="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600" b="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b="0" i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rad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</a:t>
                      </a:r>
                      <a:endParaRPr lang="zh-CN" altLang="zh-CN" sz="16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altLang="zh-CN" sz="1600" b="0" i="1" kern="1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zh-CN" sz="1600" b="0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mm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/ 1</a:t>
                      </a:r>
                      <a:endParaRPr lang="zh-CN" altLang="zh-CN" sz="16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beam</a:t>
                      </a:r>
                      <a:r>
                        <a:rPr lang="en-US" altLang="zh-CN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 on Target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GeV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57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6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16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bunch</a:t>
                      </a:r>
                      <a:r>
                        <a:rPr lang="en-US" altLang="zh-CN" sz="16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charge on Target</a:t>
                      </a:r>
                      <a:endParaRPr lang="zh-CN" altLang="zh-CN" sz="16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0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nC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19336" y="3789040"/>
            <a:ext cx="4843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In order to 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relax the DA </a:t>
            </a:r>
            <a:r>
              <a:rPr lang="en-GB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reqirement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booster the beam </a:t>
            </a:r>
            <a:r>
              <a:rPr lang="en-GB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GB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controlled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GB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nm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 of energy </a:t>
            </a:r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1.1GeV.   (CDR: 40nm)</a:t>
            </a:r>
          </a:p>
        </p:txBody>
      </p:sp>
      <p:pic>
        <p:nvPicPr>
          <p:cNvPr id="12" name="图片 11" descr="D:\IHEPBOX\My_work\CEPC&amp;SPPC\Lattice structure\visio\Scheme4--V1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572624"/>
            <a:ext cx="12097047" cy="160516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文本框 17"/>
          <p:cNvSpPr txBox="1"/>
          <p:nvPr/>
        </p:nvSpPr>
        <p:spPr>
          <a:xfrm>
            <a:off x="4607794" y="2694174"/>
            <a:ext cx="1145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1.1GeV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864377" y="2621253"/>
            <a:ext cx="136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1200m</a:t>
            </a:r>
            <a:endParaRPr lang="zh-CN" altLang="en-US" sz="2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631504" y="801473"/>
            <a:ext cx="8856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5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99"/>
    </mc:Choice>
    <mc:Fallback xmlns="">
      <p:transition spd="slow" advTm="15099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3684" y="67112"/>
            <a:ext cx="117969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The possibility of other energies base on high luminosity Higgs scheme</a:t>
            </a:r>
            <a:endParaRPr lang="en-US" altLang="zh-CN" sz="4400" b="1" dirty="0">
              <a:solidFill>
                <a:srgbClr val="C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3538" y="4581128"/>
            <a:ext cx="1137726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 Z </a:t>
            </a: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Q1a=Vertical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focusing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Q1b+Q2=Horizontal focusing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&amp; H mode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Q1a+Q1b=Vertical focusing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Q2=Horizontal focusing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than Higgs energy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Q1a+Q1b+Q2=Vertical focusing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 Z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HOM at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SCQ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Pipe will be one of the dominant constraint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Replacing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whole cryostat is the best option.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shape and size of cryostat stay the same and the inner aperture of SCQ beam pipe can be made large enough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 Z beam energy is low enough.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19" y="1513662"/>
            <a:ext cx="9271502" cy="291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8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55"/>
    </mc:Choice>
    <mc:Fallback xmlns="">
      <p:transition spd="slow" advTm="13155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63352" y="184666"/>
            <a:ext cx="11796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0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CEPC high luminosity Parameters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596875"/>
              </p:ext>
            </p:extLst>
          </p:nvPr>
        </p:nvGraphicFramePr>
        <p:xfrm>
          <a:off x="293853" y="980728"/>
          <a:ext cx="8658852" cy="5727688"/>
        </p:xfrm>
        <a:graphic>
          <a:graphicData uri="http://schemas.openxmlformats.org/drawingml/2006/table">
            <a:tbl>
              <a:tblPr firstRow="1" bandRow="1"/>
              <a:tblGrid>
                <a:gridCol w="2689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7731">
                  <a:extLst>
                    <a:ext uri="{9D8B030D-6E8A-4147-A177-3AD203B41FA5}">
                      <a16:colId xmlns:a16="http://schemas.microsoft.com/office/drawing/2014/main" xmlns="" val="3927621432"/>
                    </a:ext>
                  </a:extLst>
                </a:gridCol>
                <a:gridCol w="1277731">
                  <a:extLst>
                    <a:ext uri="{9D8B030D-6E8A-4147-A177-3AD203B41FA5}">
                      <a16:colId xmlns:a16="http://schemas.microsoft.com/office/drawing/2014/main" xmlns="" val="4036828383"/>
                    </a:ext>
                  </a:extLst>
                </a:gridCol>
                <a:gridCol w="13449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8523">
                  <a:extLst>
                    <a:ext uri="{9D8B030D-6E8A-4147-A177-3AD203B41FA5}">
                      <a16:colId xmlns:a16="http://schemas.microsoft.com/office/drawing/2014/main" xmlns="" val="1406244322"/>
                    </a:ext>
                  </a:extLst>
                </a:gridCol>
                <a:gridCol w="999920">
                  <a:extLst>
                    <a:ext uri="{9D8B030D-6E8A-4147-A177-3AD203B41FA5}">
                      <a16:colId xmlns:a16="http://schemas.microsoft.com/office/drawing/2014/main" xmlns="" val="2175532179"/>
                    </a:ext>
                  </a:extLst>
                </a:gridCol>
              </a:tblGrid>
              <a:tr h="2885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tt</a:t>
                      </a:r>
                      <a:endParaRPr lang="zh-CN" altLang="zh-CN" sz="1100" b="1" i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100" b="1" i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100" b="1" i="1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zh-CN" sz="1100" b="1" i="1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180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SR loss/turn (</a:t>
                      </a: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8.53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Half crossing angle (</a:t>
                      </a:r>
                      <a:r>
                        <a:rPr lang="en-US" altLang="zh-CN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err="1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4.87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9.12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24.9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/bunch (10</a:t>
                      </a:r>
                      <a:r>
                        <a:rPr lang="en-US" sz="1200" kern="100" baseline="30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16.3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number (bunch spacing)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(4.45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214 (0.7us)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1588 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3816 (86ns)</a:t>
                      </a:r>
                      <a:endParaRPr lang="zh-CN" altLang="zh-CN" sz="11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11498 (26ns)</a:t>
                      </a:r>
                      <a:endParaRPr lang="zh-CN" altLang="zh-CN" sz="11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zh-CN" sz="11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88.5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278.8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839.9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power /beam (MW)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Phase advance of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arc cell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/90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/60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616423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Momentum compaction (10</a:t>
                      </a:r>
                      <a:r>
                        <a:rPr lang="en-US" sz="1200" kern="100" baseline="30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</a:t>
                      </a:r>
                      <a:r>
                        <a:rPr lang="en-US" sz="1200" i="1" kern="1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x/y (m)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1.0/0.0027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0.33/0.001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0.15/0.001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 x/y (nm)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1.45/0.0047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0.68/0.0014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0.28/0.00084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0.27/0.00135</a:t>
                      </a:r>
                      <a:endParaRPr kumimoji="0" lang="zh-CN" alt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Transverse  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(um)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37.9/0.11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15.0/0.037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9.6/0.029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6.36/0.037</a:t>
                      </a:r>
                      <a:endParaRPr kumimoji="0" lang="zh-CN" altLang="zh-CN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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i="0" kern="100" baseline="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i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</a:t>
                      </a:r>
                      <a:r>
                        <a:rPr lang="en-US" altLang="zh-CN" sz="1200" i="1" kern="100" baseline="-25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/IP</a:t>
                      </a:r>
                      <a:endParaRPr lang="zh-CN" altLang="zh-CN" sz="12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0.076/0.106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0.018/0.115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0.014/0.13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MS Mincho"/>
                          <a:cs typeface="+mn-cs"/>
                        </a:rPr>
                        <a:t>0.0046/0.131</a:t>
                      </a:r>
                      <a:endParaRPr kumimoji="0" lang="zh-CN" altLang="zh-CN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2.27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(MHz)  (harmonic)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(216816)</a:t>
                      </a:r>
                      <a:endParaRPr lang="zh-CN" sz="1100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Nature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 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2.23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200" i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</a:t>
                      </a:r>
                      <a:r>
                        <a:rPr lang="en-US" altLang="zh-CN" sz="1200" i="1" kern="100" baseline="-25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2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2.66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4.42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5.3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9.6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HOM power/cavity (kw)</a:t>
                      </a: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 (5cell)</a:t>
                      </a:r>
                      <a:endParaRPr lang="zh-CN" altLang="en-US" sz="1100" b="1" kern="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0.48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0.79 </a:t>
                      </a: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2.0</a:t>
                      </a: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2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altLang="en-US" sz="1100" dirty="0" smtClean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3.02 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(</a:t>
                      </a:r>
                      <a:r>
                        <a:rPr lang="en-US" altLang="zh-CN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1</a:t>
                      </a:r>
                      <a:r>
                        <a:rPr lang="en-US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宋体"/>
                        </a:rPr>
                        <a:t>cell)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15507420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spread (%)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0.11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0.12</a:t>
                      </a:r>
                      <a:endParaRPr lang="zh-CN" sz="11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Energy acceptance </a:t>
                      </a:r>
                      <a:r>
                        <a:rPr 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requirement (DA) 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(%)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1.2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1.3</a:t>
                      </a:r>
                      <a:endParaRPr lang="zh-CN" sz="1100" b="0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32385" marR="3238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200" b="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1.83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09258">
                <a:tc>
                  <a:txBody>
                    <a:bodyPr/>
                    <a:lstStyle/>
                    <a:p>
                      <a:pPr marL="2921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200" b="0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altLang="zh-CN" sz="12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0.59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100" dirty="0" smtClean="0">
                          <a:effectLst/>
                          <a:latin typeface="Times New Roman"/>
                          <a:ea typeface="MS Mincho"/>
                        </a:rPr>
                        <a:t>0.35</a:t>
                      </a:r>
                      <a:endParaRPr lang="zh-CN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1.7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1.4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201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1" i="1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200" b="1" i="1" kern="100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20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2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0.5</a:t>
                      </a:r>
                      <a:endParaRPr lang="zh-CN" altLang="en-US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5.0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18.7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35.0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105.5</a:t>
                      </a:r>
                      <a:endParaRPr lang="zh-CN" altLang="zh-CN" sz="1100" b="1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32280" marR="322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5FA4017-3553-4F59-86F3-84ED56EC2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28" y="1203750"/>
            <a:ext cx="3143672" cy="200282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B87AC13-EB90-450B-8466-225077DFD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328" y="3933056"/>
            <a:ext cx="3128770" cy="201622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6256B60-894E-45E8-B908-4D452AFA1D43}"/>
              </a:ext>
            </a:extLst>
          </p:cNvPr>
          <p:cNvSpPr txBox="1"/>
          <p:nvPr/>
        </p:nvSpPr>
        <p:spPr>
          <a:xfrm>
            <a:off x="9114166" y="5949280"/>
            <a:ext cx="3011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Beamstrahlung Lifetime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6256B60-894E-45E8-B908-4D452AFA1D43}"/>
              </a:ext>
            </a:extLst>
          </p:cNvPr>
          <p:cNvSpPr txBox="1"/>
          <p:nvPr/>
        </p:nvSpPr>
        <p:spPr>
          <a:xfrm>
            <a:off x="9180004" y="3166703"/>
            <a:ext cx="3011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Beam-beam simulation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25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55"/>
    </mc:Choice>
    <mc:Fallback xmlns="">
      <p:transition spd="slow" advTm="1315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18277"/>
            <a:ext cx="9144000" cy="792088"/>
          </a:xfrm>
          <a:noFill/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336" y="915083"/>
            <a:ext cx="11833992" cy="5250221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of high luminosity scheme with 5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8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800" kern="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altLang="zh-CN" sz="28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800" kern="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zh-CN" sz="28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kern="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8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30MW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designed. It doesn’t meet strong limitation and also won’t affect the current mechanical design of detector. </a:t>
            </a:r>
            <a:endParaRPr lang="en-US" altLang="zh-CN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defRPr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L* can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as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1.9m from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with lower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and smaller beam pipe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region of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SCQ.</a:t>
            </a:r>
            <a:endParaRPr lang="zh-CN" altLang="en-US" sz="2800" dirty="0"/>
          </a:p>
          <a:p>
            <a:pPr algn="just">
              <a:spcBef>
                <a:spcPts val="600"/>
              </a:spcBef>
              <a:defRPr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For the consideration of high luminosity Z, if it’s a strong limitation from local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due to the narrow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SCQ beam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pipe, replacing the whole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cryostat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best option. The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shape and size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cryostat stay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and the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 aperture of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SCQ beam pipe can be made large enough. </a:t>
            </a:r>
          </a:p>
          <a:p>
            <a:pPr algn="just">
              <a:spcBef>
                <a:spcPts val="600"/>
              </a:spcBef>
              <a:defRPr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More detailed studies will be done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Such as DA optimization with errors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background evaluation, etc.</a:t>
            </a:r>
            <a:endParaRPr lang="en-US" altLang="zh-CN" sz="28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812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1384" y="104206"/>
            <a:ext cx="112332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Overview of CEPC collider ring</a:t>
            </a:r>
          </a:p>
        </p:txBody>
      </p:sp>
      <p:sp>
        <p:nvSpPr>
          <p:cNvPr id="11" name="矩形 10"/>
          <p:cNvSpPr/>
          <p:nvPr/>
        </p:nvSpPr>
        <p:spPr>
          <a:xfrm>
            <a:off x="119336" y="5733255"/>
            <a:ext cx="66967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 collider with 2 IPs</a:t>
            </a:r>
          </a:p>
          <a:p>
            <a:pPr marL="457200" indent="-457200" algn="just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Compatible </a:t>
            </a:r>
            <a:r>
              <a:rPr lang="en-GB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altLang="zh-CN" sz="2800" kern="100" dirty="0" smtClean="0"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  <a:r>
              <a:rPr lang="en-US" altLang="zh-CN" sz="2800" kern="100" dirty="0"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the geometry of </a:t>
            </a:r>
            <a:r>
              <a:rPr lang="en-US" altLang="zh-CN" sz="2800" kern="100" dirty="0" smtClean="0"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SPPC</a:t>
            </a:r>
            <a:endParaRPr lang="en-US" altLang="zh-CN" sz="2800" kern="100" dirty="0"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873647"/>
            <a:ext cx="5760640" cy="5910472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99195"/>
            <a:ext cx="573596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7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05"/>
    </mc:Choice>
    <mc:Fallback xmlns="">
      <p:transition spd="slow" advTm="5820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974675"/>
              </p:ext>
            </p:extLst>
          </p:nvPr>
        </p:nvGraphicFramePr>
        <p:xfrm>
          <a:off x="119336" y="836712"/>
          <a:ext cx="9577064" cy="5881271"/>
        </p:xfrm>
        <a:graphic>
          <a:graphicData uri="http://schemas.openxmlformats.org/drawingml/2006/table">
            <a:tbl>
              <a:tblPr firstRow="1" bandRow="1"/>
              <a:tblGrid>
                <a:gridCol w="3237312"/>
                <a:gridCol w="2019272"/>
                <a:gridCol w="2088232"/>
                <a:gridCol w="2232248"/>
              </a:tblGrid>
              <a:tr h="29123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</a:t>
                      </a: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2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3.48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7.0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23.8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2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20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 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(0.21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(25ns+10%gap)</a:t>
                      </a:r>
                      <a:endParaRPr lang="zh-CN" altLang="zh-CN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87.9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04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20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200" b="1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200" b="1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2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2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12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</a:t>
                      </a:r>
                      <a:r>
                        <a:rPr lang="en-US" altLang="zh-CN" sz="12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2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2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1.21/0.00</a:t>
                      </a: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24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0.54/0.0016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0.18/0.0016 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2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2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2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2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2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2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2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20.9/0.06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13.9/0.049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6.0/0.04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2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2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2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2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2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0.0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18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/0.109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0.013/0.1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23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0.004/0.07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9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2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2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2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2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2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2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2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2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4.4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5.9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200" kern="100" baseline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cell) (kw)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0.46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0.75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1.94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0.134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0.098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0.080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2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1.35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90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2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zh-CN" altLang="en-US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2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0.082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0.050</a:t>
                      </a:r>
                      <a:endParaRPr lang="zh-CN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0.023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866">
                <a:tc>
                  <a:txBody>
                    <a:bodyPr/>
                    <a:lstStyle/>
                    <a:p>
                      <a:pPr marL="27305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Beamstruhlung lifetime /quantum  lifetime* (min)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80/80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&gt;400</a:t>
                      </a:r>
                      <a:endParaRPr lang="zh-CN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0.43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1.4</a:t>
                      </a:r>
                      <a:endParaRPr lang="zh-CN" sz="12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</a:rPr>
                        <a:t>2.5</a:t>
                      </a:r>
                      <a:endParaRPr lang="zh-CN" sz="12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203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zh-CN" alt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zh-CN" altLang="en-US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4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4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4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4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4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4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10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32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9682002" y="1124744"/>
            <a:ext cx="24956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goals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cost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cost</a:t>
            </a:r>
            <a:endParaRPr lang="zh-CN" altLang="en-US" sz="20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10728176" y="3369744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682002" y="3900420"/>
            <a:ext cx="2495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Fluctuation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altLang="zh-CN" sz="2400" dirty="0" smtClean="0">
                <a:solidFill>
                  <a:srgbClr val="000000"/>
                </a:solidFill>
                <a:latin typeface="Times New Roman"/>
                <a:ea typeface="宋体"/>
              </a:rPr>
              <a:t>Beamstruhlung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altLang="zh-CN" sz="2400" dirty="0" smtClean="0">
                <a:latin typeface="Times New Roman" panose="02020603050405020304" pitchFamily="18" charset="0"/>
                <a:ea typeface="MS Mincho" panose="02020609040205080304" pitchFamily="49" charset="-128"/>
              </a:rPr>
              <a:t>Flexibility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Robust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7" name="矩形 6"/>
          <p:cNvSpPr/>
          <p:nvPr/>
        </p:nvSpPr>
        <p:spPr>
          <a:xfrm>
            <a:off x="335360" y="11857"/>
            <a:ext cx="113772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CDR beam parameters of collider </a:t>
            </a: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ring</a:t>
            </a:r>
          </a:p>
        </p:txBody>
      </p:sp>
    </p:spTree>
    <p:extLst>
      <p:ext uri="{BB962C8B-B14F-4D97-AF65-F5344CB8AC3E}">
        <p14:creationId xmlns:p14="http://schemas.microsoft.com/office/powerpoint/2010/main" val="202570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30"/>
    </mc:Choice>
    <mc:Fallback xmlns="">
      <p:transition spd="slow" advTm="5113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13F7F38-8082-47B2-8E02-1803CC53A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46" y="995691"/>
            <a:ext cx="3060000" cy="206833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40946C8-87C3-4BBF-80CD-7B9358C78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393" y="995691"/>
            <a:ext cx="3060000" cy="2062876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3586731" y="3410576"/>
          <a:ext cx="8512669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38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(mm)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 (mm)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(mm)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error 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0.01%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 </a:t>
                      </a:r>
                      <a:r>
                        <a:rPr lang="en-GB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FF </a:t>
                      </a:r>
                      <a:r>
                        <a:rPr lang="en-GB" altLang="zh-CN" sz="1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err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10572226" y="1503909"/>
            <a:ext cx="1421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Higgs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09506" y="11663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/>
          </p:nvPr>
        </p:nvGraphicFramePr>
        <p:xfrm>
          <a:off x="3575719" y="4749387"/>
          <a:ext cx="6696744" cy="1548452"/>
        </p:xfrm>
        <a:graphic>
          <a:graphicData uri="http://schemas.openxmlformats.org/drawingml/2006/table">
            <a:tbl>
              <a:tblPr/>
              <a:tblGrid>
                <a:gridCol w="2160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02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075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Dipole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Quadrupole 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Sextupole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1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(n&gt;4)/B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(n&gt;4)/B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(n&gt;5)/B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0543709" y="5291368"/>
            <a:ext cx="1378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</a:p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R=12mm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96518" y="2986205"/>
            <a:ext cx="31515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89.1</a:t>
            </a:r>
            <a:r>
              <a:rPr lang="en-US" altLang="zh-CN" sz="20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of  1000 seeds</a:t>
            </a:r>
            <a:endParaRPr lang="zh-CN" altLang="en-US" sz="20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1606" y="35261"/>
            <a:ext cx="119510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 DA optimization progress base on CDR</a:t>
            </a:r>
          </a:p>
        </p:txBody>
      </p:sp>
      <p:sp>
        <p:nvSpPr>
          <p:cNvPr id="23" name="椭圆 22"/>
          <p:cNvSpPr/>
          <p:nvPr/>
        </p:nvSpPr>
        <p:spPr>
          <a:xfrm>
            <a:off x="3361965" y="4105592"/>
            <a:ext cx="7931755" cy="331520"/>
          </a:xfrm>
          <a:prstGeom prst="ellipse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4262244" y="2965490"/>
                <a:ext cx="6516258" cy="495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𝟏𝟎</m:t>
                      </m:r>
                      <m:sSub>
                        <m:sSub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𝟐𝟏</m:t>
                      </m:r>
                      <m:sSub>
                        <m:sSub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&amp;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𝟎𝟏𝟒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244" y="2965490"/>
                <a:ext cx="6516258" cy="495520"/>
              </a:xfrm>
              <a:prstGeom prst="rect">
                <a:avLst/>
              </a:prstGeom>
              <a:blipFill rotWithShape="0">
                <a:blip r:embed="rId4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内容占位符 3"/>
          <p:cNvSpPr>
            <a:spLocks noGrp="1"/>
          </p:cNvSpPr>
          <p:nvPr>
            <p:ph sz="half" idx="1"/>
          </p:nvPr>
        </p:nvSpPr>
        <p:spPr>
          <a:xfrm>
            <a:off x="0" y="1409069"/>
            <a:ext cx="4488651" cy="4721823"/>
          </a:xfrm>
        </p:spPr>
        <p:txBody>
          <a:bodyPr>
            <a:norm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SAD is used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 turns tracked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</a:rPr>
              <a:t>1000 </a:t>
            </a:r>
            <a:r>
              <a:rPr lang="en-US" altLang="zh-CN" sz="2000" dirty="0">
                <a:latin typeface="Times New Roman" panose="02020603050405020304" pitchFamily="18" charset="0"/>
              </a:rPr>
              <a:t>samples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sextupoles + 32 arc sextupoles</a:t>
            </a: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(Max. free various=254)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at each element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ON</a:t>
            </a:r>
          </a:p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fluctuation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with tapering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8870" y="870864"/>
            <a:ext cx="274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Crab waist=100%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4277" y="6326608"/>
            <a:ext cx="119837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 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orbit distortions are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smaller than 30 µm 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um 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horizontal and vertical plane.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beatings 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7% , </a:t>
            </a:r>
            <a:r>
              <a:rPr lang="en-GB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oupling &lt; 0.2%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6040" y="1364961"/>
            <a:ext cx="2067907" cy="496140"/>
          </a:xfrm>
          <a:prstGeom prst="ellipse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244324" y="1329613"/>
            <a:ext cx="97135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06" y="4966374"/>
            <a:ext cx="3240360" cy="9115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391079" y="4787057"/>
            <a:ext cx="1683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Including FF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1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23"/>
    </mc:Choice>
    <mc:Fallback xmlns="">
      <p:transition spd="slow" advTm="1902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4E9EBC8D-BE36-4EA5-925D-4B2FF4BF1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674" y="979965"/>
            <a:ext cx="3060000" cy="209432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174231F7-C880-41E3-AA39-3F6D2C67E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126" y="959577"/>
            <a:ext cx="3060000" cy="2072253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/>
          </p:nvPr>
        </p:nvGraphicFramePr>
        <p:xfrm>
          <a:off x="3586731" y="3410576"/>
          <a:ext cx="8512669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38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(mm)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 (mm)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 (mm)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</a:t>
                      </a:r>
                      <a:r>
                        <a:rPr lang="en-GB" sz="16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(mrad)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error 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0.01%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Arc </a:t>
                      </a:r>
                      <a:r>
                        <a:rPr lang="en-GB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0.02%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FF </a:t>
                      </a:r>
                      <a:r>
                        <a:rPr lang="en-GB" altLang="zh-CN" sz="1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altLang="zh-CN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err="1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09506" y="11663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/>
          </p:nvPr>
        </p:nvGraphicFramePr>
        <p:xfrm>
          <a:off x="3575719" y="4749387"/>
          <a:ext cx="6696744" cy="1548452"/>
        </p:xfrm>
        <a:graphic>
          <a:graphicData uri="http://schemas.openxmlformats.org/drawingml/2006/table">
            <a:tbl>
              <a:tblPr/>
              <a:tblGrid>
                <a:gridCol w="2160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02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075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Dipole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Quadrupole 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Sextupole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19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(n&gt;4)/B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(n&gt;4)/B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lang="zh-CN" altLang="zh-CN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US" altLang="zh-CN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="0" kern="12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(n&gt;5)/B</a:t>
                      </a:r>
                      <a:r>
                        <a:rPr lang="en-US" altLang="zh-CN" sz="1600" b="0" kern="12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altLang="zh-CN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600" b="0" kern="12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-4</a:t>
                      </a: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0512529" y="5165817"/>
            <a:ext cx="1378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</a:p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R=12mm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00156" y="2982106"/>
            <a:ext cx="2693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72.4</a:t>
            </a:r>
            <a:r>
              <a:rPr lang="en-US" altLang="zh-CN" sz="20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of  1000 seeds</a:t>
            </a:r>
            <a:endParaRPr lang="zh-CN" altLang="en-US" sz="20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361965" y="4105592"/>
            <a:ext cx="7931755" cy="331520"/>
          </a:xfrm>
          <a:prstGeom prst="ellipse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4410423" y="2934401"/>
                <a:ext cx="6516258" cy="495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𝟗</m:t>
                      </m:r>
                      <m:sSub>
                        <m:sSub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&amp;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𝟎𝟏𝟒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0423" y="2934401"/>
                <a:ext cx="6516258" cy="495520"/>
              </a:xfrm>
              <a:prstGeom prst="rect">
                <a:avLst/>
              </a:prstGeom>
              <a:blipFill rotWithShape="0">
                <a:blip r:embed="rId4"/>
                <a:stretch>
                  <a:fillRect b="-6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内容占位符 3"/>
          <p:cNvSpPr>
            <a:spLocks noGrp="1"/>
          </p:cNvSpPr>
          <p:nvPr>
            <p:ph sz="half" idx="1"/>
          </p:nvPr>
        </p:nvSpPr>
        <p:spPr>
          <a:xfrm>
            <a:off x="0" y="1409069"/>
            <a:ext cx="4488651" cy="4721823"/>
          </a:xfrm>
        </p:spPr>
        <p:txBody>
          <a:bodyPr>
            <a:norm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SAD is used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 turns tracked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</a:rPr>
              <a:t>1000 </a:t>
            </a:r>
            <a:r>
              <a:rPr lang="en-US" altLang="zh-CN" sz="2000" dirty="0">
                <a:latin typeface="Times New Roman" panose="02020603050405020304" pitchFamily="18" charset="0"/>
              </a:rPr>
              <a:t>samples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sextupoles + 32 arc sextupoles</a:t>
            </a:r>
          </a:p>
          <a:p>
            <a:pPr marL="0" indent="0"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(Max. free various=254)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at each element</a:t>
            </a:r>
          </a:p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ON</a:t>
            </a:r>
          </a:p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fluctuation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</a:p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with tapering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8870" y="870864"/>
            <a:ext cx="274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Crab waist=100%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4277" y="6326608"/>
            <a:ext cx="11829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 margin shows we can </a:t>
            </a:r>
            <a:r>
              <a:rPr lang="en-GB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 more </a:t>
            </a:r>
            <a:r>
              <a:rPr lang="en-GB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aggressive scheme for higher luminosity 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6040" y="1364961"/>
            <a:ext cx="2067907" cy="496140"/>
          </a:xfrm>
          <a:prstGeom prst="ellipse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244324" y="1329613"/>
            <a:ext cx="97135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06" y="4966374"/>
            <a:ext cx="3240360" cy="91159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121606" y="35261"/>
            <a:ext cx="119510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 DA optimization progress base on CDR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0572226" y="1503909"/>
            <a:ext cx="1421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Higgs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79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23"/>
    </mc:Choice>
    <mc:Fallback xmlns="">
      <p:transition spd="slow" advTm="1902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0" y="1439255"/>
            <a:ext cx="12000656" cy="17427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 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*=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2.2m, 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=33mrad, 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βx*=0.36m, βy*=1.5mm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b="1" kern="1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Emittance=1.2nm</a:t>
            </a:r>
            <a:endParaRPr lang="en-US" altLang="zh-CN" sz="28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of anti-solenoids </a:t>
            </a:r>
            <a:r>
              <a:rPr lang="en-US" altLang="zh-CN" sz="24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baseline="-250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4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~7.2T</a:t>
            </a:r>
            <a:endParaRPr lang="en-US" altLang="zh-CN" sz="24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Enough space for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SC quadrupole coils in two-in-one type </a:t>
            </a:r>
            <a:r>
              <a:rPr lang="en-US" altLang="zh-CN" sz="24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(Peak </a:t>
            </a:r>
            <a:r>
              <a:rPr lang="en-US" altLang="zh-CN" sz="2400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24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3.8T &amp; 136T/m)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room temperature vacuum chamber &amp;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 yoke 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755" y="2976809"/>
            <a:ext cx="4457925" cy="206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754" y="4805460"/>
            <a:ext cx="4422602" cy="2052540"/>
          </a:xfrm>
          <a:prstGeom prst="rect">
            <a:avLst/>
          </a:prstGeom>
        </p:spPr>
      </p:pic>
      <p:pic>
        <p:nvPicPr>
          <p:cNvPr id="13" name="图片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303" y="3136693"/>
            <a:ext cx="4026453" cy="1999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32651"/>
            <a:ext cx="3686303" cy="3014662"/>
          </a:xfrm>
          <a:prstGeom prst="rect">
            <a:avLst/>
          </a:prstGeom>
        </p:spPr>
      </p:pic>
      <p:pic>
        <p:nvPicPr>
          <p:cNvPr id="19" name="图片 1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94" y="5075871"/>
            <a:ext cx="3266065" cy="177329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343472" y="897635"/>
            <a:ext cx="9361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parameters of CDR Higgs scheme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684" y="7904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</p:spTree>
    <p:extLst>
      <p:ext uri="{BB962C8B-B14F-4D97-AF65-F5344CB8AC3E}">
        <p14:creationId xmlns:p14="http://schemas.microsoft.com/office/powerpoint/2010/main" val="292372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15"/>
    </mc:Choice>
    <mc:Fallback xmlns="">
      <p:transition spd="slow" advTm="5701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101842" y="4590166"/>
            <a:ext cx="12000656" cy="1742764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 </a:t>
            </a:r>
            <a:r>
              <a:rPr lang="en-US" altLang="zh-CN" sz="2800" b="1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L*=1.9m, </a:t>
            </a:r>
            <a:r>
              <a:rPr lang="en-US" altLang="zh-CN" sz="2800" b="1" dirty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2800" b="1" dirty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=33mrad, </a:t>
            </a:r>
            <a:r>
              <a:rPr lang="en-US" altLang="zh-CN" sz="2800" b="1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βx*=0.33m, βy*=1.0mm</a:t>
            </a:r>
            <a:r>
              <a:rPr lang="en-US" altLang="zh-CN" sz="2800" b="1" dirty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b="1" kern="100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Emittance=0.68nm</a:t>
            </a:r>
            <a:endParaRPr lang="en-US" altLang="zh-CN" sz="2800" b="1" dirty="0">
              <a:solidFill>
                <a:srgbClr val="D919C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of anti-solenoids </a:t>
            </a:r>
            <a:r>
              <a:rPr lang="en-US" altLang="zh-CN" sz="2400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aseline="-25000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400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~7.2T</a:t>
            </a:r>
            <a:endParaRPr lang="en-US" altLang="zh-CN" sz="2400" dirty="0">
              <a:solidFill>
                <a:srgbClr val="D919C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Two-in-one type SC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 (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Peak field </a:t>
            </a:r>
            <a:r>
              <a:rPr lang="en-US" altLang="zh-CN" sz="2400" dirty="0" smtClean="0">
                <a:solidFill>
                  <a:srgbClr val="D919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3.8T &amp; 141T/m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with room temperature vacuum chamber &amp; Iron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yoke 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2905" y="3940373"/>
            <a:ext cx="118877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parameters of high luminosity scheme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71180" y="1061462"/>
            <a:ext cx="12031317" cy="1414702"/>
          </a:xfrm>
          <a:prstGeom prst="rect">
            <a:avLst/>
          </a:prstGeom>
          <a:ln w="25400">
            <a:solidFill>
              <a:srgbClr val="2105ED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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*=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2.2m, 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=33mrad, </a:t>
            </a:r>
            <a:r>
              <a:rPr lang="en-US" altLang="zh-CN" sz="28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βx*=0.36m, βy*=1.5mm</a:t>
            </a:r>
            <a:r>
              <a:rPr lang="en-US" altLang="zh-CN" sz="2800" b="1" dirty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b="1" kern="1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Emittance=1.2nm</a:t>
            </a:r>
            <a:endParaRPr lang="en-US" altLang="zh-CN" sz="28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of anti-solenoids </a:t>
            </a:r>
            <a:r>
              <a:rPr lang="en-US" altLang="zh-CN" sz="24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aseline="-250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4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~7.2T</a:t>
            </a:r>
            <a:endParaRPr lang="en-US" altLang="zh-CN" sz="2400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Two-in-one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 quadrupole coils (Peak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altLang="zh-CN" sz="2400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3.8T &amp; 136T/m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下箭头 1"/>
          <p:cNvSpPr/>
          <p:nvPr/>
        </p:nvSpPr>
        <p:spPr>
          <a:xfrm>
            <a:off x="5663952" y="2545320"/>
            <a:ext cx="324036" cy="360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43472" y="6346927"/>
            <a:ext cx="9577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emittance and smaller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pipe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 within the region of SCQ</a:t>
            </a:r>
            <a:endParaRPr lang="zh-CN" altLang="en-US" sz="2000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>
          <a:xfrm>
            <a:off x="63038" y="2957764"/>
            <a:ext cx="12031317" cy="59818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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*=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2.2m,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c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=33mrad,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βx*=0.33m, βy*=1.0mm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b="1" kern="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sz="28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=0.9nm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下箭头 12"/>
          <p:cNvSpPr/>
          <p:nvPr/>
        </p:nvSpPr>
        <p:spPr>
          <a:xfrm>
            <a:off x="5663952" y="3625105"/>
            <a:ext cx="324036" cy="3608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61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15"/>
    </mc:Choice>
    <mc:Fallback xmlns="">
      <p:transition spd="slow" advTm="5701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03684" y="67112"/>
            <a:ext cx="117969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US" altLang="zh-CN" sz="44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High luminosity scheme at Higgs energy</a:t>
            </a:r>
          </a:p>
        </p:txBody>
      </p:sp>
      <p:sp>
        <p:nvSpPr>
          <p:cNvPr id="4" name="矩形 3"/>
          <p:cNvSpPr/>
          <p:nvPr/>
        </p:nvSpPr>
        <p:spPr>
          <a:xfrm>
            <a:off x="203684" y="3341245"/>
            <a:ext cx="6716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For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of cryostat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the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detector, the shape and size stay the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CDR.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3" y="4419976"/>
            <a:ext cx="7091963" cy="2198743"/>
          </a:xfrm>
          <a:prstGeom prst="rect">
            <a:avLst/>
          </a:prstGeom>
        </p:spPr>
      </p:pic>
      <p:pic>
        <p:nvPicPr>
          <p:cNvPr id="18" name="图片 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9787" y="1192137"/>
            <a:ext cx="4395635" cy="238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87" y="3501008"/>
            <a:ext cx="4395635" cy="2283786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7689787" y="5842337"/>
            <a:ext cx="4432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gravity, deformation=190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Vacuum situation at the IP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593" y="4172242"/>
            <a:ext cx="1747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51450" y="3705060"/>
            <a:ext cx="3467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We hope the length of cryostat can be as shorter as possible.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4714368" y="4096810"/>
            <a:ext cx="360040" cy="1671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222337" y="3793071"/>
            <a:ext cx="2359453" cy="646331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63500">
              <a:srgbClr val="00B050"/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design of detector won’t be affected.</a:t>
            </a:r>
            <a:endParaRPr lang="zh-CN" altLang="en-US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44297" y="814886"/>
            <a:ext cx="4660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rgbClr val="2105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of cryostat</a:t>
            </a:r>
            <a:endParaRPr lang="zh-CN" altLang="en-US" sz="3600" b="1" dirty="0">
              <a:solidFill>
                <a:srgbClr val="2105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3" y="1496796"/>
            <a:ext cx="7091963" cy="190697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88897" y="1343413"/>
            <a:ext cx="1182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CDR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0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55"/>
    </mc:Choice>
    <mc:Fallback xmlns="">
      <p:transition spd="slow" advTm="1315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19393</TotalTime>
  <Words>2498</Words>
  <Application>Microsoft Office PowerPoint</Application>
  <PresentationFormat>宽屏</PresentationFormat>
  <Paragraphs>696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MS Mincho</vt:lpstr>
      <vt:lpstr>华文中宋</vt:lpstr>
      <vt:lpstr>宋体</vt:lpstr>
      <vt:lpstr>Arial</vt:lpstr>
      <vt:lpstr>Calibri</vt:lpstr>
      <vt:lpstr>Cambria Math</vt:lpstr>
      <vt:lpstr>Comic Sans MS</vt:lpstr>
      <vt:lpstr>Symbol</vt:lpstr>
      <vt:lpstr>Times New Roman</vt:lpstr>
      <vt:lpstr>Wingdings</vt:lpstr>
      <vt:lpstr>Office 主题</vt:lpstr>
      <vt:lpstr>PowerPoint 演示文稿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Consideration about CEPC Injection</dc:title>
  <dc:creator>Dou</dc:creator>
  <cp:lastModifiedBy>yuch</cp:lastModifiedBy>
  <cp:revision>1416</cp:revision>
  <dcterms:created xsi:type="dcterms:W3CDTF">2017-02-09T07:10:05Z</dcterms:created>
  <dcterms:modified xsi:type="dcterms:W3CDTF">2021-01-19T01:39:45Z</dcterms:modified>
</cp:coreProperties>
</file>