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0" r:id="rId4"/>
    <p:sldId id="261" r:id="rId5"/>
    <p:sldId id="276" r:id="rId6"/>
    <p:sldId id="262" r:id="rId7"/>
    <p:sldId id="278" r:id="rId8"/>
    <p:sldId id="263" r:id="rId9"/>
    <p:sldId id="257" r:id="rId10"/>
    <p:sldId id="268" r:id="rId11"/>
    <p:sldId id="266" r:id="rId12"/>
    <p:sldId id="267" r:id="rId13"/>
    <p:sldId id="265" r:id="rId14"/>
    <p:sldId id="264" r:id="rId15"/>
    <p:sldId id="269" r:id="rId16"/>
    <p:sldId id="272" r:id="rId17"/>
    <p:sldId id="273" r:id="rId18"/>
    <p:sldId id="274" r:id="rId19"/>
    <p:sldId id="275" r:id="rId20"/>
    <p:sldId id="277" r:id="rId21"/>
    <p:sldId id="279" r:id="rId22"/>
    <p:sldId id="27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50" autoAdjust="0"/>
    <p:restoredTop sz="94660"/>
  </p:normalViewPr>
  <p:slideViewPr>
    <p:cSldViewPr snapToGrid="0">
      <p:cViewPr varScale="1">
        <p:scale>
          <a:sx n="61" d="100"/>
          <a:sy n="61" d="100"/>
        </p:scale>
        <p:origin x="2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1DCD7-FB5B-4583-BD70-D1D533299D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485A6-34F3-4D38-90C5-3F3E32041C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070D59-0728-4368-9C6C-5D2EB905B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2BEE-1ADA-4202-9517-D3D271DB22DD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B3C1A-D415-477C-B0B1-E9BC383CD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C36B1B-E7D0-4596-B1D0-83D7FC379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E49D9-A868-4F6B-B1E6-1FE8A19BE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520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738F9-E752-4D87-B051-EC48D43ED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067E3A-7A34-45F1-AB4D-E7145866F7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61D060-639C-46EC-8EE5-CC670608E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2BEE-1ADA-4202-9517-D3D271DB22DD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673340-32B8-4676-868B-3D479ED28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12B9AC-E26A-48A3-8F8F-FE1EE5642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E49D9-A868-4F6B-B1E6-1FE8A19BE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052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158A57-3505-48F9-9DD2-9C387C4147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35505A-D183-4F24-B5C6-60B13C50D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00BAC-A574-494D-9FC4-AEC75AD78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2BEE-1ADA-4202-9517-D3D271DB22DD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6FA0FF-3CAE-4445-9923-C67AB616B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1895D-D6EA-470B-9904-C730BAA18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E49D9-A868-4F6B-B1E6-1FE8A19BE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19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87835-7F9A-4760-9262-14856B9E9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9277C8-7AEC-4AAE-973A-7C2F3303CB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395E5F-21E3-4C7C-A5CD-0A16D4E56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2BEE-1ADA-4202-9517-D3D271DB22DD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ABAB2D-5C06-4A48-9695-098086FFC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124E1-C1C1-4784-AA5A-5BB601E84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E49D9-A868-4F6B-B1E6-1FE8A19BE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0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163C2-83A7-4BA2-9E66-9898C65D0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449925-5A71-408E-9D69-A1294C790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83E7D-1380-4142-9418-535F8A964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2BEE-1ADA-4202-9517-D3D271DB22DD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C07EFC-D5FE-44C2-BFCB-3F78B91D7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21781C-8A18-4B86-B077-AF0AE53A0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E49D9-A868-4F6B-B1E6-1FE8A19BE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614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8117C-1081-4EA8-80D0-A72F2DBDD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11C54E-51EE-46CB-96D4-AA2B783246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482E57-8FDD-4B7F-B3C7-2636CC1496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B1AF92-0273-4FE6-BF79-67678E40D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2BEE-1ADA-4202-9517-D3D271DB22DD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C29A69-A5E1-4657-8F98-BC4A5D212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BF8DB2-58D3-4DCA-B49D-16B825DDF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E49D9-A868-4F6B-B1E6-1FE8A19BE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655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825B3-F002-43FB-964A-B8C01968A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043AAB-8CF7-42B1-8885-F44702641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21A525-A736-4323-9C08-7A6741DF2D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57ABD8-925E-485C-8C79-2964C95EB8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1CC8C8-4A6C-43BB-85D7-46239F3EC0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9743EE-35D5-4E79-83F4-9AAFEF36D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2BEE-1ADA-4202-9517-D3D271DB22DD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F645B0-EB07-4709-8E71-0F2CEA855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FB21FE-1BAA-468B-A316-39EE4A0B9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E49D9-A868-4F6B-B1E6-1FE8A19BE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23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B8FEF-4DCD-439E-9CB5-570DB808E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F1EBF4-907B-4035-BF73-68A22F359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2BEE-1ADA-4202-9517-D3D271DB22DD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3E67DC-3275-4625-B908-37F58B24F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31CA1-3750-4276-BFB3-0F82DD60F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E49D9-A868-4F6B-B1E6-1FE8A19BE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7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CEE1FD-C1D8-401E-B446-27E1FD378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2BEE-1ADA-4202-9517-D3D271DB22DD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7A0324-3F1E-4C3F-9D56-99A939FB0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C48317-BF25-4D34-829A-5586CE47A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E49D9-A868-4F6B-B1E6-1FE8A19BE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508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C93F8-1301-4132-A177-13F858208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15854-1AEF-42C1-A923-2ECC14CC53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4EEE40-4BBD-4429-95A1-1580CE5DB7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1C6FA3-A76D-411B-848B-B90A16733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2BEE-1ADA-4202-9517-D3D271DB22DD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C39F98-DA4D-4E50-92FF-1AD556853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F6AEF6-01F0-44F7-9B29-61DC0EDC8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E49D9-A868-4F6B-B1E6-1FE8A19BE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392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1BDB6-218D-4C85-954F-7BE036C6C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2DBD06-534A-4656-B62B-F10620D2CA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C4A9FB-D2A4-415D-B3F2-14D58C1FD5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191AF6-C3F3-4D06-9252-7042AEBA1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2BEE-1ADA-4202-9517-D3D271DB22DD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7481C9-087E-4BB4-A6D8-DBE6CAF8E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E8DCA1-713B-4A4F-BD8A-D5679FA7A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E49D9-A868-4F6B-B1E6-1FE8A19BE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640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4A0120-A382-44C7-BDE3-D74A70C5F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9347C2-6821-4524-8D9A-6318E45804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3EAD74-C51C-4D3C-9A44-298BDF650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62BEE-1ADA-4202-9517-D3D271DB22DD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5E31D5-192D-467E-A758-E11F9B6012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0718D5-1534-4DF5-BADC-0BA2E80BCE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E49D9-A868-4F6B-B1E6-1FE8A19BE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667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3.png"/><Relationship Id="rId7" Type="http://schemas.openxmlformats.org/officeDocument/2006/relationships/image" Target="../media/image120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0.png"/><Relationship Id="rId11" Type="http://schemas.openxmlformats.org/officeDocument/2006/relationships/image" Target="../media/image30.png"/><Relationship Id="rId5" Type="http://schemas.openxmlformats.org/officeDocument/2006/relationships/image" Target="../media/image25.jpg"/><Relationship Id="rId10" Type="http://schemas.openxmlformats.org/officeDocument/2006/relationships/image" Target="../media/image29.jpg"/><Relationship Id="rId4" Type="http://schemas.openxmlformats.org/officeDocument/2006/relationships/image" Target="../media/image24.jpg"/><Relationship Id="rId9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DE82A29-87C4-4DD4-AF44-7FEE3B414F58}"/>
              </a:ext>
            </a:extLst>
          </p:cNvPr>
          <p:cNvGrpSpPr/>
          <p:nvPr/>
        </p:nvGrpSpPr>
        <p:grpSpPr>
          <a:xfrm>
            <a:off x="-906377" y="0"/>
            <a:ext cx="16992593" cy="6858000"/>
            <a:chOff x="786608" y="-54911"/>
            <a:chExt cx="12644785" cy="691744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55001A1-2666-44DD-97B6-D625BD389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34218" y="-54911"/>
              <a:ext cx="9171384" cy="6917447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CA5ABD4-A468-4098-BAA3-25B6B4691B67}"/>
                </a:ext>
              </a:extLst>
            </p:cNvPr>
            <p:cNvSpPr/>
            <p:nvPr/>
          </p:nvSpPr>
          <p:spPr>
            <a:xfrm>
              <a:off x="3187800" y="4113292"/>
              <a:ext cx="2884972" cy="617406"/>
            </a:xfrm>
            <a:prstGeom prst="ellipse">
              <a:avLst/>
            </a:prstGeom>
            <a:noFill/>
            <a:ln w="381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2133AE1-C7A0-4095-B0EB-6046EE71CDB2}"/>
                </a:ext>
              </a:extLst>
            </p:cNvPr>
            <p:cNvSpPr/>
            <p:nvPr/>
          </p:nvSpPr>
          <p:spPr>
            <a:xfrm>
              <a:off x="6072772" y="4196756"/>
              <a:ext cx="381668" cy="107375"/>
            </a:xfrm>
            <a:prstGeom prst="ellipse">
              <a:avLst/>
            </a:prstGeom>
            <a:noFill/>
            <a:ln w="28575" cap="flat" cmpd="sng" algn="ctr">
              <a:solidFill>
                <a:srgbClr val="33FF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endParaRPr>
            </a:p>
          </p:txBody>
        </p:sp>
        <p:sp>
          <p:nvSpPr>
            <p:cNvPr id="9" name="Arc 8">
              <a:extLst>
                <a:ext uri="{FF2B5EF4-FFF2-40B4-BE49-F238E27FC236}">
                  <a16:creationId xmlns:a16="http://schemas.microsoft.com/office/drawing/2014/main" id="{7C3A8B5A-94EA-4B63-B5E9-BC1AA7EF9E88}"/>
                </a:ext>
              </a:extLst>
            </p:cNvPr>
            <p:cNvSpPr/>
            <p:nvPr/>
          </p:nvSpPr>
          <p:spPr>
            <a:xfrm>
              <a:off x="3352800" y="3011602"/>
              <a:ext cx="10078593" cy="1638687"/>
            </a:xfrm>
            <a:prstGeom prst="arc">
              <a:avLst>
                <a:gd name="adj1" fmla="val 776254"/>
                <a:gd name="adj2" fmla="val 11036784"/>
              </a:avLst>
            </a:prstGeom>
            <a:noFill/>
            <a:ln w="28575" cap="rnd" cmpd="sng" algn="ctr">
              <a:solidFill>
                <a:srgbClr val="800000"/>
              </a:solidFill>
              <a:prstDash val="sysDash"/>
              <a:miter lim="800000"/>
              <a:headEnd type="none"/>
              <a:tailEnd type="none"/>
            </a:ln>
            <a:effectLst>
              <a:glow rad="101600">
                <a:srgbClr val="FFC000">
                  <a:satMod val="175000"/>
                  <a:alpha val="4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13477799-D39D-4605-82F0-EB373A7E40B6}"/>
                </a:ext>
              </a:extLst>
            </p:cNvPr>
            <p:cNvSpPr/>
            <p:nvPr/>
          </p:nvSpPr>
          <p:spPr>
            <a:xfrm rot="10800000">
              <a:off x="786608" y="4073016"/>
              <a:ext cx="5667832" cy="1362322"/>
            </a:xfrm>
            <a:prstGeom prst="arc">
              <a:avLst>
                <a:gd name="adj1" fmla="val 413169"/>
                <a:gd name="adj2" fmla="val 11745777"/>
              </a:avLst>
            </a:prstGeom>
            <a:noFill/>
            <a:ln w="28575" cap="rnd" cmpd="sng" algn="ctr">
              <a:solidFill>
                <a:srgbClr val="800000"/>
              </a:solidFill>
              <a:prstDash val="sysDash"/>
              <a:miter lim="800000"/>
              <a:headEnd type="none"/>
              <a:tailEnd type="none"/>
            </a:ln>
            <a:effectLst>
              <a:glow rad="101600">
                <a:srgbClr val="FFC000">
                  <a:satMod val="175000"/>
                  <a:alpha val="4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3CD6DDF-38B9-4F17-BCF2-28EB70981C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5392" y="56503"/>
            <a:ext cx="6949648" cy="2387600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FFFF00"/>
                </a:solidFill>
              </a:rPr>
              <a:t>FCC-</a:t>
            </a:r>
            <a:r>
              <a:rPr lang="en-GB" b="1" dirty="0" err="1">
                <a:solidFill>
                  <a:srgbClr val="FFFF00"/>
                </a:solidFill>
              </a:rPr>
              <a:t>ee</a:t>
            </a:r>
            <a:r>
              <a:rPr lang="en-GB" b="1" dirty="0">
                <a:solidFill>
                  <a:srgbClr val="FFFF00"/>
                </a:solidFill>
              </a:rPr>
              <a:t> &amp; </a:t>
            </a:r>
            <a:r>
              <a:rPr lang="en-GB" b="1" dirty="0" err="1">
                <a:solidFill>
                  <a:srgbClr val="FFFF00"/>
                </a:solidFill>
              </a:rPr>
              <a:t>hh</a:t>
            </a:r>
            <a:r>
              <a:rPr lang="en-GB" b="1" dirty="0">
                <a:solidFill>
                  <a:srgbClr val="FFFF00"/>
                </a:solidFill>
              </a:rPr>
              <a:t> R&amp;D issues and status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1DB26F-C313-4F11-950D-A519815165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98621" y="2793538"/>
            <a:ext cx="9144000" cy="1655762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Frank Zimmermann, CERN</a:t>
            </a:r>
          </a:p>
          <a:p>
            <a:r>
              <a:rPr lang="en-GB" sz="3200" dirty="0">
                <a:solidFill>
                  <a:schemeClr val="bg1"/>
                </a:solidFill>
              </a:rPr>
              <a:t>HKUST IAS HEP</a:t>
            </a:r>
            <a:r>
              <a:rPr lang="en-GB" sz="3200">
                <a:solidFill>
                  <a:schemeClr val="bg1"/>
                </a:solidFill>
              </a:rPr>
              <a:t>,  19 January 2021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AAFA1F-8BAB-4D58-8CD4-B45A03DCC5B8}"/>
              </a:ext>
            </a:extLst>
          </p:cNvPr>
          <p:cNvSpPr txBox="1"/>
          <p:nvPr/>
        </p:nvSpPr>
        <p:spPr>
          <a:xfrm>
            <a:off x="9000082" y="4747472"/>
            <a:ext cx="87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dirty="0">
                <a:solidFill>
                  <a:srgbClr val="FFFF00"/>
                </a:solidFill>
                <a:latin typeface="Arial"/>
              </a:rPr>
              <a:t>FCC</a:t>
            </a:r>
            <a:endParaRPr lang="en-GB" sz="2400" dirty="0">
              <a:solidFill>
                <a:srgbClr val="FFFF00"/>
              </a:solidFill>
              <a:latin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F461DB-0A88-47EC-954E-697D10987901}"/>
              </a:ext>
            </a:extLst>
          </p:cNvPr>
          <p:cNvSpPr txBox="1"/>
          <p:nvPr/>
        </p:nvSpPr>
        <p:spPr>
          <a:xfrm>
            <a:off x="6698324" y="4090748"/>
            <a:ext cx="651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dirty="0">
                <a:solidFill>
                  <a:srgbClr val="00B050"/>
                </a:solidFill>
                <a:latin typeface="Arial"/>
              </a:rPr>
              <a:t>PS</a:t>
            </a:r>
            <a:endParaRPr lang="en-GB" sz="2400" dirty="0">
              <a:solidFill>
                <a:srgbClr val="00B050"/>
              </a:solidFill>
              <a:latin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BC73DE-3484-49F7-B913-80AF713ADC2E}"/>
              </a:ext>
            </a:extLst>
          </p:cNvPr>
          <p:cNvSpPr txBox="1"/>
          <p:nvPr/>
        </p:nvSpPr>
        <p:spPr>
          <a:xfrm>
            <a:off x="4033743" y="4741846"/>
            <a:ext cx="887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dirty="0">
                <a:solidFill>
                  <a:srgbClr val="00B0F0"/>
                </a:solidFill>
                <a:latin typeface="Arial"/>
              </a:rPr>
              <a:t>SPS</a:t>
            </a:r>
            <a:endParaRPr lang="en-GB" sz="2400" dirty="0">
              <a:solidFill>
                <a:srgbClr val="00B0F0"/>
              </a:solidFill>
              <a:latin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A240FB-B26B-48F5-97BC-53EA87DDB903}"/>
              </a:ext>
            </a:extLst>
          </p:cNvPr>
          <p:cNvSpPr txBox="1"/>
          <p:nvPr/>
        </p:nvSpPr>
        <p:spPr>
          <a:xfrm>
            <a:off x="142603" y="3741747"/>
            <a:ext cx="921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dirty="0">
                <a:solidFill>
                  <a:prstClr val="white"/>
                </a:solidFill>
                <a:latin typeface="Arial"/>
              </a:rPr>
              <a:t>LHC</a:t>
            </a:r>
            <a:endParaRPr lang="en-GB" sz="24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7B5A81-D255-4B4C-B2DD-9992617AFCD0}"/>
              </a:ext>
            </a:extLst>
          </p:cNvPr>
          <p:cNvSpPr txBox="1"/>
          <p:nvPr/>
        </p:nvSpPr>
        <p:spPr>
          <a:xfrm>
            <a:off x="189018" y="4215767"/>
            <a:ext cx="1621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dirty="0">
                <a:solidFill>
                  <a:srgbClr val="FFFF00"/>
                </a:solidFill>
                <a:latin typeface="Arial"/>
              </a:rPr>
              <a:t>HE-LHC</a:t>
            </a:r>
            <a:endParaRPr lang="en-GB" sz="2400" dirty="0">
              <a:solidFill>
                <a:srgbClr val="FFFF00"/>
              </a:solidFill>
              <a:latin typeface="Arial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5BED5ED-0FDB-4AD7-9C7F-204E2761974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81" y="5647428"/>
            <a:ext cx="1551182" cy="648723"/>
          </a:xfrm>
          <a:prstGeom prst="rect">
            <a:avLst/>
          </a:prstGeom>
          <a:solidFill>
            <a:sysClr val="window" lastClr="FFFFFF"/>
          </a:solidFill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3A5F18E-65ED-49BE-8676-92168230330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455" y="5647428"/>
            <a:ext cx="947324" cy="665686"/>
          </a:xfrm>
          <a:prstGeom prst="rect">
            <a:avLst/>
          </a:prstGeom>
          <a:solidFill>
            <a:sysClr val="window" lastClr="FFFFFF"/>
          </a:solidFill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B8F4FA1-8719-46D7-AF3C-0FFD30197510}"/>
              </a:ext>
            </a:extLst>
          </p:cNvPr>
          <p:cNvSpPr txBox="1"/>
          <p:nvPr/>
        </p:nvSpPr>
        <p:spPr>
          <a:xfrm>
            <a:off x="9831517" y="6577816"/>
            <a:ext cx="1656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photo: J. Wenninger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173A133-1FDB-44CB-8AC9-73D3A5A0C419}"/>
              </a:ext>
            </a:extLst>
          </p:cNvPr>
          <p:cNvSpPr/>
          <p:nvPr/>
        </p:nvSpPr>
        <p:spPr>
          <a:xfrm>
            <a:off x="37741" y="6330273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Work supported by the </a:t>
            </a: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European Commission 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under </a:t>
            </a: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the </a:t>
            </a:r>
            <a:r>
              <a:rPr kumimoji="0" lang="en-GB" sz="14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HORIZON 2020 projects</a:t>
            </a: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 </a:t>
            </a:r>
            <a:r>
              <a:rPr kumimoji="0" lang="en-GB" sz="14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ARIES</a:t>
            </a: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, grant agreement 730871,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i="1" kern="0" dirty="0">
                <a:solidFill>
                  <a:srgbClr val="0000CC"/>
                </a:solidFill>
              </a:rPr>
              <a:t>and </a:t>
            </a:r>
            <a:r>
              <a:rPr lang="en-GB" sz="1400" b="1" i="1" kern="0" dirty="0">
                <a:solidFill>
                  <a:srgbClr val="0000CC"/>
                </a:solidFill>
              </a:rPr>
              <a:t>FCCIS</a:t>
            </a:r>
            <a:r>
              <a:rPr lang="en-GB" sz="1400" i="1" kern="0" dirty="0">
                <a:solidFill>
                  <a:srgbClr val="0000CC"/>
                </a:solidFill>
              </a:rPr>
              <a:t>, grant agreement  </a:t>
            </a:r>
            <a:endParaRPr kumimoji="0" lang="en-GB" sz="1400" b="0" i="1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pic>
        <p:nvPicPr>
          <p:cNvPr id="20" name="Picture 7">
            <a:extLst>
              <a:ext uri="{FF2B5EF4-FFF2-40B4-BE49-F238E27FC236}">
                <a16:creationId xmlns:a16="http://schemas.microsoft.com/office/drawing/2014/main" id="{41CECCD0-2550-4B68-91E5-697ED88D015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4579" y="6198612"/>
            <a:ext cx="2814032" cy="4392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 descr="Graphical user interface&#10;&#10;Description automatically generated">
            <a:extLst>
              <a:ext uri="{FF2B5EF4-FFF2-40B4-BE49-F238E27FC236}">
                <a16:creationId xmlns:a16="http://schemas.microsoft.com/office/drawing/2014/main" id="{F619C449-0B37-4B3D-90CE-3B036FDB14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5098" y="15989"/>
            <a:ext cx="3753702" cy="111203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399F154-3370-4D84-80C6-4FD6572A0A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84796" y="5654052"/>
            <a:ext cx="1915186" cy="655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05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96D3D14-AB30-48AB-86A4-936E41D419EB}"/>
              </a:ext>
            </a:extLst>
          </p:cNvPr>
          <p:cNvSpPr txBox="1"/>
          <p:nvPr/>
        </p:nvSpPr>
        <p:spPr>
          <a:xfrm>
            <a:off x="1365826" y="294630"/>
            <a:ext cx="63547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</a:t>
            </a:r>
            <a:r>
              <a:rPr kumimoji="0" 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offset from FCC-</a:t>
            </a:r>
            <a:r>
              <a:rPr kumimoji="0" 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hh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at present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FD466D-4615-4D0C-BC7F-BC44FF685F27}"/>
              </a:ext>
            </a:extLst>
          </p:cNvPr>
          <p:cNvSpPr txBox="1"/>
          <p:nvPr/>
        </p:nvSpPr>
        <p:spPr>
          <a:xfrm>
            <a:off x="287867" y="5335741"/>
            <a:ext cx="2381056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9738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Thys Risselada,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Giovannozzi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97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 in progress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113E3CA0-66A7-4D63-A1E1-AD77BF044B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164" y="787965"/>
            <a:ext cx="7048905" cy="5988404"/>
          </a:xfrm>
          <a:prstGeom prst="rect">
            <a:avLst/>
          </a:prstGeom>
        </p:spPr>
      </p:pic>
      <p:pic>
        <p:nvPicPr>
          <p:cNvPr id="10" name="Picture 9" descr="Chart, timeline, box and whisker chart&#10;&#10;Description automatically generated">
            <a:extLst>
              <a:ext uri="{FF2B5EF4-FFF2-40B4-BE49-F238E27FC236}">
                <a16:creationId xmlns:a16="http://schemas.microsoft.com/office/drawing/2014/main" id="{18E3CFFE-65AE-4265-9953-F550D11174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47" y="822316"/>
            <a:ext cx="5293654" cy="17471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BCAFD5C-F685-420D-856F-FF3282A0972E}"/>
              </a:ext>
            </a:extLst>
          </p:cNvPr>
          <p:cNvSpPr txBox="1"/>
          <p:nvPr/>
        </p:nvSpPr>
        <p:spPr>
          <a:xfrm>
            <a:off x="1512472" y="2374709"/>
            <a:ext cx="2846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displacement in points B &amp; 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4655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96D3D14-AB30-48AB-86A4-936E41D419EB}"/>
              </a:ext>
            </a:extLst>
          </p:cNvPr>
          <p:cNvSpPr txBox="1"/>
          <p:nvPr/>
        </p:nvSpPr>
        <p:spPr>
          <a:xfrm>
            <a:off x="1365826" y="294630"/>
            <a:ext cx="89314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</a:t>
            </a:r>
            <a:r>
              <a:rPr kumimoji="0" 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footprint </a:t>
            </a:r>
            <a:r>
              <a:rPr kumimoji="0" 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rematched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new FCC-</a:t>
            </a:r>
            <a:r>
              <a:rPr kumimoji="0" 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hh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footprint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FD466D-4615-4D0C-BC7F-BC44FF685F27}"/>
              </a:ext>
            </a:extLst>
          </p:cNvPr>
          <p:cNvSpPr txBox="1"/>
          <p:nvPr/>
        </p:nvSpPr>
        <p:spPr>
          <a:xfrm>
            <a:off x="287866" y="6295861"/>
            <a:ext cx="532895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9738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Thys Risselada,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Giovannozzi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 work in progress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AE801C8D-89A0-4EE9-B0B6-DC20C0D6E7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862" y="998426"/>
            <a:ext cx="6847346" cy="52974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895B939-FC6A-430C-9A1F-222FEE51F9F7}"/>
              </a:ext>
            </a:extLst>
          </p:cNvPr>
          <p:cNvSpPr txBox="1"/>
          <p:nvPr/>
        </p:nvSpPr>
        <p:spPr>
          <a:xfrm>
            <a:off x="9059333" y="4470400"/>
            <a:ext cx="15753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offset only </a:t>
            </a:r>
          </a:p>
          <a:p>
            <a:r>
              <a:rPr lang="en-US" sz="2400" dirty="0"/>
              <a:t>around IP</a:t>
            </a:r>
            <a:endParaRPr lang="en-GB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273870-E0CB-4177-AFEC-DAD0395B60D8}"/>
              </a:ext>
            </a:extLst>
          </p:cNvPr>
          <p:cNvSpPr txBox="1"/>
          <p:nvPr/>
        </p:nvSpPr>
        <p:spPr>
          <a:xfrm>
            <a:off x="9448800" y="1574800"/>
            <a:ext cx="11381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“hacked”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25797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diagram&#10;&#10;Description automatically generated">
            <a:extLst>
              <a:ext uri="{FF2B5EF4-FFF2-40B4-BE49-F238E27FC236}">
                <a16:creationId xmlns:a16="http://schemas.microsoft.com/office/drawing/2014/main" id="{2E9FAA71-1C35-4541-B12D-A8EC4F7B9E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69" y="750217"/>
            <a:ext cx="7955879" cy="59384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09B59CB-ED29-486C-A173-664826E24FA5}"/>
              </a:ext>
            </a:extLst>
          </p:cNvPr>
          <p:cNvSpPr txBox="1"/>
          <p:nvPr/>
        </p:nvSpPr>
        <p:spPr>
          <a:xfrm>
            <a:off x="9674413" y="5499994"/>
            <a:ext cx="2303519" cy="7386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9738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Thys Risselada,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Giovannozzi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ECA690-6213-458A-9D4E-B534EDD31F1B}"/>
              </a:ext>
            </a:extLst>
          </p:cNvPr>
          <p:cNvSpPr txBox="1"/>
          <p:nvPr/>
        </p:nvSpPr>
        <p:spPr>
          <a:xfrm>
            <a:off x="2026226" y="169334"/>
            <a:ext cx="57978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</a:t>
            </a:r>
            <a:r>
              <a:rPr kumimoji="0" 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hh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FCC-</a:t>
            </a:r>
            <a:r>
              <a:rPr kumimoji="0" 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arc curvatures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104C25F-E548-4C2F-A908-237C93BBCB4A}"/>
              </a:ext>
            </a:extLst>
          </p:cNvPr>
          <p:cNvSpPr/>
          <p:nvPr/>
        </p:nvSpPr>
        <p:spPr>
          <a:xfrm>
            <a:off x="8934564" y="924142"/>
            <a:ext cx="262466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bending radius of the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hh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ring is slightly larger than in the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ring; the inverse bending radii are 75.75E-6/m and</a:t>
            </a:r>
          </a:p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76.06E-6/m respectively.</a:t>
            </a:r>
          </a:p>
        </p:txBody>
      </p:sp>
    </p:spTree>
    <p:extLst>
      <p:ext uri="{BB962C8B-B14F-4D97-AF65-F5344CB8AC3E}">
        <p14:creationId xmlns:p14="http://schemas.microsoft.com/office/powerpoint/2010/main" val="1117645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96D3D14-AB30-48AB-86A4-936E41D419EB}"/>
              </a:ext>
            </a:extLst>
          </p:cNvPr>
          <p:cNvSpPr txBox="1"/>
          <p:nvPr/>
        </p:nvSpPr>
        <p:spPr>
          <a:xfrm>
            <a:off x="1365826" y="0"/>
            <a:ext cx="94603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</a:t>
            </a:r>
            <a:r>
              <a:rPr kumimoji="0" 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hh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IR geometry with IP at same location </a:t>
            </a: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as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FCC-</a:t>
            </a:r>
            <a:r>
              <a:rPr kumimoji="0" 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’s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FD466D-4615-4D0C-BC7F-BC44FF685F27}"/>
              </a:ext>
            </a:extLst>
          </p:cNvPr>
          <p:cNvSpPr txBox="1"/>
          <p:nvPr/>
        </p:nvSpPr>
        <p:spPr>
          <a:xfrm>
            <a:off x="9674413" y="5499994"/>
            <a:ext cx="2303519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9738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Thys Risselada,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Giovannozzi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97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 in progress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picture containing chart&#10;&#10;Description automatically generated">
            <a:extLst>
              <a:ext uri="{FF2B5EF4-FFF2-40B4-BE49-F238E27FC236}">
                <a16:creationId xmlns:a16="http://schemas.microsoft.com/office/drawing/2014/main" id="{3C270D05-320E-45E3-B7D7-868E64E870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52" y="780208"/>
            <a:ext cx="7399282" cy="607779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C5EB5FB-DA1B-4419-A5A2-3562FD176F0F}"/>
              </a:ext>
            </a:extLst>
          </p:cNvPr>
          <p:cNvSpPr/>
          <p:nvPr/>
        </p:nvSpPr>
        <p:spPr>
          <a:xfrm>
            <a:off x="8006479" y="1012392"/>
            <a:ext cx="38129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Adjusted bend strengths in the 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hh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ring.; to compensate I decided to lower by 7 % the bending angles in the 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hh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DS. </a:t>
            </a:r>
          </a:p>
          <a:p>
            <a:pPr>
              <a:spcAft>
                <a:spcPts val="0"/>
              </a:spcAft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Working on a machine containing only bends and drifts,  pushed the magnets around in order to move the 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hh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IP towards the 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IP.</a:t>
            </a:r>
          </a:p>
          <a:p>
            <a:pPr>
              <a:spcAft>
                <a:spcPts val="0"/>
              </a:spcAft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Moving all 4-bend groups of the DS, plus the adjacent 3 groups of 6-bend half cells, as close as possible to the D2 magnet, brings together the IPs of 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hh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284420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02A043E5-FB22-4595-81AE-52D301D9E9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7146"/>
            <a:ext cx="12192000" cy="53026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6D3D14-AB30-48AB-86A4-936E41D419EB}"/>
              </a:ext>
            </a:extLst>
          </p:cNvPr>
          <p:cNvSpPr txBox="1"/>
          <p:nvPr/>
        </p:nvSpPr>
        <p:spPr>
          <a:xfrm>
            <a:off x="1117601" y="388215"/>
            <a:ext cx="72275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FCC-</a:t>
            </a:r>
            <a:r>
              <a:rPr lang="en-US" sz="3200" dirty="0" err="1"/>
              <a:t>hh</a:t>
            </a:r>
            <a:r>
              <a:rPr lang="en-US" sz="3200" dirty="0"/>
              <a:t> IR optics with IP at FCC-</a:t>
            </a:r>
            <a:r>
              <a:rPr lang="en-US" sz="3200" dirty="0" err="1"/>
              <a:t>ee</a:t>
            </a:r>
            <a:r>
              <a:rPr lang="en-US" sz="3200" dirty="0"/>
              <a:t> location</a:t>
            </a:r>
            <a:endParaRPr lang="en-GB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FD466D-4615-4D0C-BC7F-BC44FF685F27}"/>
              </a:ext>
            </a:extLst>
          </p:cNvPr>
          <p:cNvSpPr txBox="1"/>
          <p:nvPr/>
        </p:nvSpPr>
        <p:spPr>
          <a:xfrm>
            <a:off x="287866" y="6295861"/>
            <a:ext cx="532895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>
              <a:tabLst>
                <a:tab pos="1709738" algn="l"/>
              </a:tabLst>
            </a:pPr>
            <a:r>
              <a:rPr lang="en-US" sz="2400" b="1" dirty="0"/>
              <a:t>Thys Risselada, </a:t>
            </a:r>
            <a:r>
              <a:rPr lang="en-US" dirty="0"/>
              <a:t>M. </a:t>
            </a:r>
            <a:r>
              <a:rPr lang="en-US" dirty="0" err="1"/>
              <a:t>Giovannozzi</a:t>
            </a:r>
            <a:r>
              <a:rPr lang="en-US" dirty="0"/>
              <a:t>,  work in progress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3471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0984B88-110B-4356-913F-F832C32FAF7C}"/>
              </a:ext>
            </a:extLst>
          </p:cNvPr>
          <p:cNvSpPr txBox="1"/>
          <p:nvPr/>
        </p:nvSpPr>
        <p:spPr>
          <a:xfrm>
            <a:off x="1117601" y="215495"/>
            <a:ext cx="97238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site optimization proceeding in parallel and might further</a:t>
            </a:r>
          </a:p>
          <a:p>
            <a:r>
              <a:rPr lang="en-US" sz="3200" dirty="0"/>
              <a:t>change layout and footprint(s) </a:t>
            </a:r>
            <a:endParaRPr lang="en-GB" sz="3200" dirty="0"/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97F7CBBC-92B3-4523-B89F-FBCEF966ED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452"/>
          <a:stretch/>
        </p:blipFill>
        <p:spPr>
          <a:xfrm>
            <a:off x="464457" y="1417266"/>
            <a:ext cx="5065486" cy="50394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387AFEE-6FD7-4063-B683-C6F6695A0DAD}"/>
              </a:ext>
            </a:extLst>
          </p:cNvPr>
          <p:cNvSpPr txBox="1"/>
          <p:nvPr/>
        </p:nvSpPr>
        <p:spPr>
          <a:xfrm>
            <a:off x="6443966" y="1563086"/>
            <a:ext cx="574803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rgbClr val="0070C0"/>
                </a:solidFill>
              </a:rPr>
              <a:t>superperiodicity</a:t>
            </a:r>
            <a:endParaRPr lang="en-GB" sz="2400" b="1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probably important for FCC-</a:t>
            </a:r>
            <a:r>
              <a:rPr lang="en-GB" sz="2400" dirty="0" err="1"/>
              <a:t>ee</a:t>
            </a:r>
            <a:r>
              <a:rPr lang="en-GB" sz="2400" dirty="0"/>
              <a:t> but not relevant for FCC-</a:t>
            </a:r>
            <a:r>
              <a:rPr lang="en-GB" sz="2400" dirty="0" err="1"/>
              <a:t>hh</a:t>
            </a:r>
            <a:endParaRPr lang="en-GB" sz="2400" dirty="0"/>
          </a:p>
          <a:p>
            <a:r>
              <a:rPr lang="en-GB" sz="2400" dirty="0"/>
              <a:t>	- no merit for hadrons ?</a:t>
            </a:r>
          </a:p>
          <a:p>
            <a:endParaRPr lang="en-GB" sz="2400" dirty="0"/>
          </a:p>
          <a:p>
            <a:r>
              <a:rPr lang="en-GB" sz="2400" b="1" dirty="0">
                <a:solidFill>
                  <a:srgbClr val="0070C0"/>
                </a:solidFill>
              </a:rPr>
              <a:t>mirror symmetry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ensures equal circumference for beam 1 and beam 2 , but beams could stay in the same aperture on both sides of points L and B (parasitic crossing?)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might potentially help for FCC-</a:t>
            </a:r>
            <a:r>
              <a:rPr lang="en-GB" sz="2400" dirty="0" err="1"/>
              <a:t>ee</a:t>
            </a:r>
            <a:r>
              <a:rPr lang="en-GB" sz="2400" dirty="0"/>
              <a:t> if choosing 4 IPs</a:t>
            </a:r>
          </a:p>
          <a:p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4FEC5F-8AF5-4E86-AE92-319503453C18}"/>
              </a:ext>
            </a:extLst>
          </p:cNvPr>
          <p:cNvSpPr txBox="1"/>
          <p:nvPr/>
        </p:nvSpPr>
        <p:spPr>
          <a:xfrm>
            <a:off x="7803347" y="6379840"/>
            <a:ext cx="415344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V. Mertens, D. Schulte, K. Oide, J. Gutleber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08975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0C78DC-815D-447A-B31E-C4E380B8C504}"/>
              </a:ext>
            </a:extLst>
          </p:cNvPr>
          <p:cNvSpPr txBox="1"/>
          <p:nvPr/>
        </p:nvSpPr>
        <p:spPr>
          <a:xfrm>
            <a:off x="1117601" y="215495"/>
            <a:ext cx="50986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question of mirror symmetry</a:t>
            </a:r>
            <a:endParaRPr lang="en-GB" sz="3200" b="1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DFA888C-866E-440C-9D48-B61AEE0FC0A3}"/>
              </a:ext>
            </a:extLst>
          </p:cNvPr>
          <p:cNvSpPr>
            <a:spLocks noChangeAspect="1"/>
          </p:cNvSpPr>
          <p:nvPr/>
        </p:nvSpPr>
        <p:spPr>
          <a:xfrm>
            <a:off x="795868" y="1964267"/>
            <a:ext cx="3183466" cy="3183466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0537D80-37FD-48A9-AAF3-95413C2A78CA}"/>
              </a:ext>
            </a:extLst>
          </p:cNvPr>
          <p:cNvSpPr>
            <a:spLocks noChangeAspect="1"/>
          </p:cNvSpPr>
          <p:nvPr/>
        </p:nvSpPr>
        <p:spPr>
          <a:xfrm>
            <a:off x="982135" y="1964267"/>
            <a:ext cx="3183466" cy="3183466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CB655221-D939-499F-9C3B-5AD559298437}"/>
              </a:ext>
            </a:extLst>
          </p:cNvPr>
          <p:cNvSpPr/>
          <p:nvPr/>
        </p:nvSpPr>
        <p:spPr>
          <a:xfrm>
            <a:off x="4927600" y="2131429"/>
            <a:ext cx="2912532" cy="3219504"/>
          </a:xfrm>
          <a:prstGeom prst="arc">
            <a:avLst>
              <a:gd name="adj1" fmla="val 17259436"/>
              <a:gd name="adj2" fmla="val 0"/>
            </a:avLst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9517205B-56E3-43D8-BD46-E9C29B2BF7A3}"/>
              </a:ext>
            </a:extLst>
          </p:cNvPr>
          <p:cNvSpPr/>
          <p:nvPr/>
        </p:nvSpPr>
        <p:spPr>
          <a:xfrm rot="5400000">
            <a:off x="4931832" y="2197100"/>
            <a:ext cx="2988733" cy="2827867"/>
          </a:xfrm>
          <a:prstGeom prst="arc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8F87664D-D254-40E9-8193-63CC2C2AE18A}"/>
              </a:ext>
            </a:extLst>
          </p:cNvPr>
          <p:cNvSpPr/>
          <p:nvPr/>
        </p:nvSpPr>
        <p:spPr>
          <a:xfrm rot="15825867">
            <a:off x="5043231" y="1996710"/>
            <a:ext cx="2912532" cy="3183466"/>
          </a:xfrm>
          <a:prstGeom prst="arc">
            <a:avLst>
              <a:gd name="adj1" fmla="val 20290263"/>
              <a:gd name="adj2" fmla="val 0"/>
            </a:avLst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3540F5FC-C05A-404A-AE3B-03729899D4F3}"/>
              </a:ext>
            </a:extLst>
          </p:cNvPr>
          <p:cNvSpPr/>
          <p:nvPr/>
        </p:nvSpPr>
        <p:spPr>
          <a:xfrm rot="17208769">
            <a:off x="5023036" y="2019300"/>
            <a:ext cx="2912532" cy="3183466"/>
          </a:xfrm>
          <a:prstGeom prst="arc">
            <a:avLst>
              <a:gd name="adj1" fmla="val 20290263"/>
              <a:gd name="adj2" fmla="val 0"/>
            </a:avLst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51AC0CC7-4ADA-413D-B247-599DA28686F5}"/>
              </a:ext>
            </a:extLst>
          </p:cNvPr>
          <p:cNvSpPr/>
          <p:nvPr/>
        </p:nvSpPr>
        <p:spPr>
          <a:xfrm rot="14393451">
            <a:off x="5010226" y="2111636"/>
            <a:ext cx="3066559" cy="2896857"/>
          </a:xfrm>
          <a:prstGeom prst="arc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5BF5535A-B930-4634-87C3-F2C40AF0A05A}"/>
              </a:ext>
            </a:extLst>
          </p:cNvPr>
          <p:cNvSpPr/>
          <p:nvPr/>
        </p:nvSpPr>
        <p:spPr>
          <a:xfrm rot="9273682">
            <a:off x="5076920" y="1984350"/>
            <a:ext cx="2912532" cy="3183466"/>
          </a:xfrm>
          <a:prstGeom prst="arc">
            <a:avLst>
              <a:gd name="adj1" fmla="val 17793903"/>
              <a:gd name="adj2" fmla="val 0"/>
            </a:avLst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B78740A3-F82D-4DD1-AD1B-D0B65535ED5B}"/>
              </a:ext>
            </a:extLst>
          </p:cNvPr>
          <p:cNvSpPr/>
          <p:nvPr/>
        </p:nvSpPr>
        <p:spPr>
          <a:xfrm rot="1440656">
            <a:off x="4758859" y="2090957"/>
            <a:ext cx="3197850" cy="2777153"/>
          </a:xfrm>
          <a:prstGeom prst="arc">
            <a:avLst>
              <a:gd name="adj1" fmla="val 15979509"/>
              <a:gd name="adj2" fmla="val 20935485"/>
            </a:avLst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17262F89-D5EA-4A45-831B-E6674E9D18EC}"/>
              </a:ext>
            </a:extLst>
          </p:cNvPr>
          <p:cNvSpPr/>
          <p:nvPr/>
        </p:nvSpPr>
        <p:spPr>
          <a:xfrm rot="6544858">
            <a:off x="4967251" y="2177158"/>
            <a:ext cx="3362213" cy="2627336"/>
          </a:xfrm>
          <a:prstGeom prst="arc">
            <a:avLst>
              <a:gd name="adj1" fmla="val 15979509"/>
              <a:gd name="adj2" fmla="val 20935485"/>
            </a:avLst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849E6C39-7349-411B-AAC6-798434D27F94}"/>
              </a:ext>
            </a:extLst>
          </p:cNvPr>
          <p:cNvSpPr/>
          <p:nvPr/>
        </p:nvSpPr>
        <p:spPr>
          <a:xfrm rot="15825867">
            <a:off x="5023035" y="1945425"/>
            <a:ext cx="2912532" cy="3183466"/>
          </a:xfrm>
          <a:prstGeom prst="arc">
            <a:avLst>
              <a:gd name="adj1" fmla="val 20290263"/>
              <a:gd name="adj2" fmla="val 0"/>
            </a:avLst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A0DA57D5-04FA-486C-BB12-47E5EAFAD042}"/>
              </a:ext>
            </a:extLst>
          </p:cNvPr>
          <p:cNvSpPr/>
          <p:nvPr/>
        </p:nvSpPr>
        <p:spPr>
          <a:xfrm rot="17208769">
            <a:off x="5069985" y="2034222"/>
            <a:ext cx="2862420" cy="3067546"/>
          </a:xfrm>
          <a:prstGeom prst="arc">
            <a:avLst>
              <a:gd name="adj1" fmla="val 20290263"/>
              <a:gd name="adj2" fmla="val 0"/>
            </a:avLst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CF3050EB-04D8-407E-B6E0-D9588D42816F}"/>
              </a:ext>
            </a:extLst>
          </p:cNvPr>
          <p:cNvSpPr/>
          <p:nvPr/>
        </p:nvSpPr>
        <p:spPr>
          <a:xfrm rot="16200000">
            <a:off x="4649546" y="2466375"/>
            <a:ext cx="3065842" cy="2509734"/>
          </a:xfrm>
          <a:prstGeom prst="arc">
            <a:avLst>
              <a:gd name="adj1" fmla="val 16225045"/>
              <a:gd name="adj2" fmla="val 20935485"/>
            </a:avLst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C5EDA760-6C7B-4E02-AAC3-C44A00C29073}"/>
              </a:ext>
            </a:extLst>
          </p:cNvPr>
          <p:cNvSpPr/>
          <p:nvPr/>
        </p:nvSpPr>
        <p:spPr>
          <a:xfrm rot="11008715">
            <a:off x="4933051" y="2216772"/>
            <a:ext cx="2834415" cy="2913929"/>
          </a:xfrm>
          <a:prstGeom prst="arc">
            <a:avLst>
              <a:gd name="adj1" fmla="val 15979509"/>
              <a:gd name="adj2" fmla="val 21389713"/>
            </a:avLst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EB9DEFC-73A8-4E73-A001-D80B10E5DE42}"/>
              </a:ext>
            </a:extLst>
          </p:cNvPr>
          <p:cNvCxnSpPr>
            <a:cxnSpLocks/>
          </p:cNvCxnSpPr>
          <p:nvPr/>
        </p:nvCxnSpPr>
        <p:spPr>
          <a:xfrm>
            <a:off x="6298612" y="1507065"/>
            <a:ext cx="136055" cy="4446725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A6E24C0-7CFB-42B4-9CBC-2B5489267C1E}"/>
              </a:ext>
            </a:extLst>
          </p:cNvPr>
          <p:cNvSpPr txBox="1"/>
          <p:nvPr/>
        </p:nvSpPr>
        <p:spPr>
          <a:xfrm>
            <a:off x="6383866" y="1628242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</a:t>
            </a:r>
            <a:endParaRPr lang="en-GB" sz="24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E6E4189-1D37-4690-95A6-2A0C65417F37}"/>
              </a:ext>
            </a:extLst>
          </p:cNvPr>
          <p:cNvSpPr txBox="1"/>
          <p:nvPr/>
        </p:nvSpPr>
        <p:spPr>
          <a:xfrm>
            <a:off x="6519288" y="5199219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G</a:t>
            </a:r>
            <a:endParaRPr lang="en-GB" sz="24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50C9F2-E7DB-4490-A6F0-DFC34C8ED746}"/>
              </a:ext>
            </a:extLst>
          </p:cNvPr>
          <p:cNvSpPr txBox="1"/>
          <p:nvPr/>
        </p:nvSpPr>
        <p:spPr>
          <a:xfrm>
            <a:off x="6913141" y="1779693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</a:t>
            </a:r>
            <a:endParaRPr lang="en-GB" sz="24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7F076D8-D676-4E01-B3EF-A2E2A8B38274}"/>
              </a:ext>
            </a:extLst>
          </p:cNvPr>
          <p:cNvSpPr txBox="1"/>
          <p:nvPr/>
        </p:nvSpPr>
        <p:spPr>
          <a:xfrm>
            <a:off x="5711615" y="1795220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</a:t>
            </a:r>
            <a:endParaRPr lang="en-GB" sz="24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FCC6637-022B-49FD-92AF-7090D5376E8C}"/>
              </a:ext>
            </a:extLst>
          </p:cNvPr>
          <p:cNvSpPr txBox="1"/>
          <p:nvPr/>
        </p:nvSpPr>
        <p:spPr>
          <a:xfrm>
            <a:off x="2229794" y="1563489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</a:t>
            </a:r>
            <a:endParaRPr lang="en-GB" sz="24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1AA1EC0-ECAA-49E5-9A84-C965A76D7806}"/>
              </a:ext>
            </a:extLst>
          </p:cNvPr>
          <p:cNvSpPr txBox="1"/>
          <p:nvPr/>
        </p:nvSpPr>
        <p:spPr>
          <a:xfrm>
            <a:off x="2365216" y="5134466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G</a:t>
            </a:r>
            <a:endParaRPr lang="en-GB" sz="24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35B5BAF-A065-4768-A530-397814260D36}"/>
              </a:ext>
            </a:extLst>
          </p:cNvPr>
          <p:cNvSpPr txBox="1"/>
          <p:nvPr/>
        </p:nvSpPr>
        <p:spPr>
          <a:xfrm>
            <a:off x="519059" y="999256"/>
            <a:ext cx="827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beam </a:t>
            </a:r>
            <a:r>
              <a:rPr lang="en-US" dirty="0"/>
              <a:t>1 and </a:t>
            </a:r>
            <a:r>
              <a:rPr lang="en-US" b="1" dirty="0">
                <a:solidFill>
                  <a:srgbClr val="0070C0"/>
                </a:solidFill>
              </a:rPr>
              <a:t>beam 2 </a:t>
            </a:r>
            <a:r>
              <a:rPr lang="en-US" dirty="0"/>
              <a:t>should each spend half circumference in outer and inner aperture</a:t>
            </a:r>
            <a:endParaRPr lang="en-GB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F7B1603-A472-4F19-9EC8-4B7C1BFE8D31}"/>
              </a:ext>
            </a:extLst>
          </p:cNvPr>
          <p:cNvSpPr>
            <a:spLocks noChangeAspect="1"/>
          </p:cNvSpPr>
          <p:nvPr/>
        </p:nvSpPr>
        <p:spPr>
          <a:xfrm>
            <a:off x="8416009" y="2007158"/>
            <a:ext cx="3183466" cy="3183466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6CB8992-AA8C-4E19-9BBA-4D5CCC0AC561}"/>
              </a:ext>
            </a:extLst>
          </p:cNvPr>
          <p:cNvSpPr>
            <a:spLocks noChangeAspect="1"/>
          </p:cNvSpPr>
          <p:nvPr/>
        </p:nvSpPr>
        <p:spPr>
          <a:xfrm>
            <a:off x="8602276" y="2007158"/>
            <a:ext cx="3183466" cy="3183466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E763B4E-EF4A-48DD-ABEF-E6103C2DFDA9}"/>
              </a:ext>
            </a:extLst>
          </p:cNvPr>
          <p:cNvSpPr txBox="1"/>
          <p:nvPr/>
        </p:nvSpPr>
        <p:spPr>
          <a:xfrm>
            <a:off x="9849935" y="1606380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</a:t>
            </a:r>
            <a:endParaRPr lang="en-GB" sz="24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0B99E23-56B0-4565-90CD-3DEE65EE889E}"/>
              </a:ext>
            </a:extLst>
          </p:cNvPr>
          <p:cNvSpPr txBox="1"/>
          <p:nvPr/>
        </p:nvSpPr>
        <p:spPr>
          <a:xfrm>
            <a:off x="9985357" y="5177357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G</a:t>
            </a:r>
            <a:endParaRPr lang="en-GB" sz="2400" b="1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6A155A3-E4E2-4C86-9CAC-E49EF4D3EF46}"/>
              </a:ext>
            </a:extLst>
          </p:cNvPr>
          <p:cNvSpPr txBox="1"/>
          <p:nvPr/>
        </p:nvSpPr>
        <p:spPr>
          <a:xfrm rot="10800000" flipV="1">
            <a:off x="10436399" y="1685786"/>
            <a:ext cx="3610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</a:t>
            </a:r>
            <a:endParaRPr lang="en-GB" sz="2400" b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70E26C2-5E5E-485B-A618-17C5549361A1}"/>
              </a:ext>
            </a:extLst>
          </p:cNvPr>
          <p:cNvSpPr txBox="1"/>
          <p:nvPr/>
        </p:nvSpPr>
        <p:spPr>
          <a:xfrm>
            <a:off x="9334874" y="1726655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</a:t>
            </a:r>
            <a:endParaRPr lang="en-GB" sz="2400" b="1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0741087-2406-4F9A-8A69-910874A4C5AC}"/>
              </a:ext>
            </a:extLst>
          </p:cNvPr>
          <p:cNvSpPr txBox="1"/>
          <p:nvPr/>
        </p:nvSpPr>
        <p:spPr>
          <a:xfrm>
            <a:off x="208652" y="6260261"/>
            <a:ext cx="11947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OK for 2 IPs, OK for 4 IPs with mirror symmetry also OK for 4 IPs if no change aperture in L &amp; B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273755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D3EB3E-7C38-4458-AF82-9C60242C42FA}"/>
              </a:ext>
            </a:extLst>
          </p:cNvPr>
          <p:cNvSpPr txBox="1"/>
          <p:nvPr/>
        </p:nvSpPr>
        <p:spPr>
          <a:xfrm>
            <a:off x="682838" y="420982"/>
            <a:ext cx="40377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/>
          </a:p>
          <a:p>
            <a:r>
              <a:rPr lang="en-US" sz="3200" dirty="0"/>
              <a:t>no problem for vertical crossing (e.g. point B)</a:t>
            </a:r>
          </a:p>
          <a:p>
            <a:endParaRPr lang="en-US" sz="3200" dirty="0"/>
          </a:p>
          <a:p>
            <a:r>
              <a:rPr lang="en-US" sz="3200" dirty="0"/>
              <a:t>issue is secondary IP with horizontal crossing (i.e. point L)</a:t>
            </a:r>
            <a:endParaRPr lang="en-GB" sz="3200" dirty="0"/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E9EE7DBF-6F9C-4875-B012-8AB313C4AC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847" y="496170"/>
            <a:ext cx="6022681" cy="5865659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A333A91-3DEC-4977-A767-3FAEDF7D2DDE}"/>
              </a:ext>
            </a:extLst>
          </p:cNvPr>
          <p:cNvCxnSpPr/>
          <p:nvPr/>
        </p:nvCxnSpPr>
        <p:spPr>
          <a:xfrm>
            <a:off x="6846570" y="3063240"/>
            <a:ext cx="3143250" cy="982980"/>
          </a:xfrm>
          <a:prstGeom prst="straightConnector1">
            <a:avLst/>
          </a:prstGeom>
          <a:ln w="444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7E4AFFE-32AD-4C7E-BE46-5C61A208EBEC}"/>
              </a:ext>
            </a:extLst>
          </p:cNvPr>
          <p:cNvCxnSpPr>
            <a:cxnSpLocks/>
          </p:cNvCxnSpPr>
          <p:nvPr/>
        </p:nvCxnSpPr>
        <p:spPr>
          <a:xfrm flipH="1">
            <a:off x="7431097" y="2709333"/>
            <a:ext cx="2237836" cy="1251079"/>
          </a:xfrm>
          <a:prstGeom prst="straightConnector1">
            <a:avLst/>
          </a:prstGeom>
          <a:ln w="4445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0B5A166-3E66-4EF8-9EA8-A0A41AE5A96E}"/>
              </a:ext>
            </a:extLst>
          </p:cNvPr>
          <p:cNvSpPr txBox="1"/>
          <p:nvPr/>
        </p:nvSpPr>
        <p:spPr>
          <a:xfrm>
            <a:off x="7431097" y="209058"/>
            <a:ext cx="25663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standard x crossing</a:t>
            </a:r>
            <a:endParaRPr lang="en-GB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0C37F-C1A8-4908-9ED7-E0555FF79AEF}"/>
              </a:ext>
            </a:extLst>
          </p:cNvPr>
          <p:cNvSpPr txBox="1"/>
          <p:nvPr/>
        </p:nvSpPr>
        <p:spPr>
          <a:xfrm>
            <a:off x="287866" y="6295861"/>
            <a:ext cx="190372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>
              <a:tabLst>
                <a:tab pos="1709738" algn="l"/>
              </a:tabLst>
            </a:pPr>
            <a:r>
              <a:rPr lang="en-US" sz="2400" b="1" dirty="0"/>
              <a:t>W. Herr, 1995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B72DB4-5C7E-4CC3-8E18-BB8A482B0723}"/>
              </a:ext>
            </a:extLst>
          </p:cNvPr>
          <p:cNvSpPr txBox="1"/>
          <p:nvPr/>
        </p:nvSpPr>
        <p:spPr>
          <a:xfrm flipH="1">
            <a:off x="8295387" y="3637246"/>
            <a:ext cx="5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X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9676550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D3EB3E-7C38-4458-AF82-9C60242C42FA}"/>
              </a:ext>
            </a:extLst>
          </p:cNvPr>
          <p:cNvSpPr txBox="1"/>
          <p:nvPr/>
        </p:nvSpPr>
        <p:spPr>
          <a:xfrm>
            <a:off x="682838" y="420982"/>
            <a:ext cx="40377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 problem for vertical crossing (e.g. point B)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 is secondary IP with horizontal crossing (i.e. point L)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E9EE7DBF-6F9C-4875-B012-8AB313C4AC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847" y="496170"/>
            <a:ext cx="6022681" cy="5865659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A333A91-3DEC-4977-A767-3FAEDF7D2DDE}"/>
              </a:ext>
            </a:extLst>
          </p:cNvPr>
          <p:cNvCxnSpPr>
            <a:cxnSpLocks/>
          </p:cNvCxnSpPr>
          <p:nvPr/>
        </p:nvCxnSpPr>
        <p:spPr>
          <a:xfrm>
            <a:off x="6846570" y="3063240"/>
            <a:ext cx="2653030" cy="824769"/>
          </a:xfrm>
          <a:prstGeom prst="straightConnector1">
            <a:avLst/>
          </a:prstGeom>
          <a:ln w="444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7E4AFFE-32AD-4C7E-BE46-5C61A208EBEC}"/>
              </a:ext>
            </a:extLst>
          </p:cNvPr>
          <p:cNvCxnSpPr>
            <a:cxnSpLocks/>
          </p:cNvCxnSpPr>
          <p:nvPr/>
        </p:nvCxnSpPr>
        <p:spPr>
          <a:xfrm flipH="1">
            <a:off x="7450667" y="3014316"/>
            <a:ext cx="1776799" cy="946096"/>
          </a:xfrm>
          <a:prstGeom prst="straightConnector1">
            <a:avLst/>
          </a:prstGeom>
          <a:ln w="4445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0B5A166-3E66-4EF8-9EA8-A0A41AE5A96E}"/>
              </a:ext>
            </a:extLst>
          </p:cNvPr>
          <p:cNvSpPr txBox="1"/>
          <p:nvPr/>
        </p:nvSpPr>
        <p:spPr>
          <a:xfrm>
            <a:off x="6096000" y="120695"/>
            <a:ext cx="4547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prstClr val="black"/>
                </a:solidFill>
                <a:latin typeface="Calibri" panose="020F0502020204030204"/>
              </a:rPr>
              <a:t>s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ame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aperture x crossing (concept)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7D4C719-7B3D-4905-B01C-D1B08B26E97B}"/>
              </a:ext>
            </a:extLst>
          </p:cNvPr>
          <p:cNvCxnSpPr>
            <a:cxnSpLocks/>
          </p:cNvCxnSpPr>
          <p:nvPr/>
        </p:nvCxnSpPr>
        <p:spPr>
          <a:xfrm flipV="1">
            <a:off x="9347159" y="3014316"/>
            <a:ext cx="911007" cy="873693"/>
          </a:xfrm>
          <a:prstGeom prst="straightConnector1">
            <a:avLst/>
          </a:prstGeom>
          <a:ln w="444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1B7B026-38F8-43A8-84C6-E318565CC19E}"/>
              </a:ext>
            </a:extLst>
          </p:cNvPr>
          <p:cNvCxnSpPr>
            <a:cxnSpLocks/>
          </p:cNvCxnSpPr>
          <p:nvPr/>
        </p:nvCxnSpPr>
        <p:spPr>
          <a:xfrm flipH="1" flipV="1">
            <a:off x="9227465" y="3014316"/>
            <a:ext cx="886392" cy="922617"/>
          </a:xfrm>
          <a:prstGeom prst="straightConnector1">
            <a:avLst/>
          </a:prstGeom>
          <a:ln w="4445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48BD817-BF51-4981-B782-FCB9D7034B3E}"/>
              </a:ext>
            </a:extLst>
          </p:cNvPr>
          <p:cNvSpPr txBox="1"/>
          <p:nvPr/>
        </p:nvSpPr>
        <p:spPr>
          <a:xfrm>
            <a:off x="4616758" y="6343551"/>
            <a:ext cx="7290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→ avoid collision at X1  (separation in vertical direction)</a:t>
            </a:r>
            <a:endParaRPr lang="en-GB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B013B64-341B-4DEB-A462-F2DD19A2FE4B}"/>
              </a:ext>
            </a:extLst>
          </p:cNvPr>
          <p:cNvSpPr txBox="1"/>
          <p:nvPr/>
        </p:nvSpPr>
        <p:spPr>
          <a:xfrm flipH="1">
            <a:off x="8295387" y="3637246"/>
            <a:ext cx="5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X</a:t>
            </a:r>
            <a:endParaRPr lang="en-GB" sz="36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6E59FAD-F538-4628-B369-669A0DE39FD6}"/>
              </a:ext>
            </a:extLst>
          </p:cNvPr>
          <p:cNvSpPr txBox="1"/>
          <p:nvPr/>
        </p:nvSpPr>
        <p:spPr>
          <a:xfrm flipH="1">
            <a:off x="9347159" y="3985857"/>
            <a:ext cx="911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X1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20287066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0C78DC-815D-447A-B31E-C4E380B8C504}"/>
              </a:ext>
            </a:extLst>
          </p:cNvPr>
          <p:cNvSpPr txBox="1"/>
          <p:nvPr/>
        </p:nvSpPr>
        <p:spPr>
          <a:xfrm>
            <a:off x="1117601" y="215495"/>
            <a:ext cx="50511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question of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superperiodicity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DFA888C-866E-440C-9D48-B61AEE0FC0A3}"/>
              </a:ext>
            </a:extLst>
          </p:cNvPr>
          <p:cNvSpPr>
            <a:spLocks noChangeAspect="1"/>
          </p:cNvSpPr>
          <p:nvPr/>
        </p:nvSpPr>
        <p:spPr>
          <a:xfrm>
            <a:off x="739973" y="1573899"/>
            <a:ext cx="3183466" cy="3183466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SP=1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FCC6637-022B-49FD-92AF-7090D5376E8C}"/>
              </a:ext>
            </a:extLst>
          </p:cNvPr>
          <p:cNvSpPr txBox="1"/>
          <p:nvPr/>
        </p:nvSpPr>
        <p:spPr>
          <a:xfrm>
            <a:off x="2094328" y="1173123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1AA1EC0-ECAA-49E5-9A84-C965A76D7806}"/>
              </a:ext>
            </a:extLst>
          </p:cNvPr>
          <p:cNvSpPr txBox="1"/>
          <p:nvPr/>
        </p:nvSpPr>
        <p:spPr>
          <a:xfrm>
            <a:off x="2229750" y="4744100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1841BEE-3230-4D82-93BF-DA110C9E9361}"/>
              </a:ext>
            </a:extLst>
          </p:cNvPr>
          <p:cNvSpPr txBox="1"/>
          <p:nvPr/>
        </p:nvSpPr>
        <p:spPr>
          <a:xfrm>
            <a:off x="2822980" y="1235416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</a:t>
            </a:r>
            <a:endParaRPr lang="en-GB" sz="24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873640D-9496-4B66-9627-225DAE761EB2}"/>
              </a:ext>
            </a:extLst>
          </p:cNvPr>
          <p:cNvSpPr txBox="1"/>
          <p:nvPr/>
        </p:nvSpPr>
        <p:spPr>
          <a:xfrm>
            <a:off x="1342816" y="1358595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</a:t>
            </a:r>
            <a:endParaRPr lang="en-GB" sz="2400" b="1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20D27EAE-4195-456A-AD84-8252E4EEB531}"/>
              </a:ext>
            </a:extLst>
          </p:cNvPr>
          <p:cNvSpPr>
            <a:spLocks noChangeAspect="1"/>
          </p:cNvSpPr>
          <p:nvPr/>
        </p:nvSpPr>
        <p:spPr>
          <a:xfrm>
            <a:off x="4399853" y="1524356"/>
            <a:ext cx="3183466" cy="3183466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4CB3B49-7397-4C6C-9C87-9BD5C3E6AA57}"/>
              </a:ext>
            </a:extLst>
          </p:cNvPr>
          <p:cNvSpPr txBox="1"/>
          <p:nvPr/>
        </p:nvSpPr>
        <p:spPr>
          <a:xfrm>
            <a:off x="5833779" y="1123578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711AE79-5ECE-43DC-8664-1576A37A1C29}"/>
              </a:ext>
            </a:extLst>
          </p:cNvPr>
          <p:cNvSpPr txBox="1"/>
          <p:nvPr/>
        </p:nvSpPr>
        <p:spPr>
          <a:xfrm>
            <a:off x="5969201" y="4694555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8FD9226-1C32-4BF4-A6F9-DF37C0D0DB7A}"/>
              </a:ext>
            </a:extLst>
          </p:cNvPr>
          <p:cNvSpPr txBox="1"/>
          <p:nvPr/>
        </p:nvSpPr>
        <p:spPr>
          <a:xfrm>
            <a:off x="6562431" y="1185871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</a:t>
            </a:r>
            <a:endParaRPr lang="en-GB" sz="2400" b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0B80718-E986-4F36-AAC7-12A086BB77F1}"/>
              </a:ext>
            </a:extLst>
          </p:cNvPr>
          <p:cNvSpPr txBox="1"/>
          <p:nvPr/>
        </p:nvSpPr>
        <p:spPr>
          <a:xfrm>
            <a:off x="5181132" y="4584642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</a:t>
            </a:r>
            <a:endParaRPr lang="en-GB" sz="2400" b="1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2435677-466D-4684-BE4E-1F300CEE0096}"/>
              </a:ext>
            </a:extLst>
          </p:cNvPr>
          <p:cNvSpPr>
            <a:spLocks noChangeAspect="1"/>
          </p:cNvSpPr>
          <p:nvPr/>
        </p:nvSpPr>
        <p:spPr>
          <a:xfrm>
            <a:off x="8266252" y="1511089"/>
            <a:ext cx="3183466" cy="3183466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52762E-D590-4832-830E-160A6313884C}"/>
              </a:ext>
            </a:extLst>
          </p:cNvPr>
          <p:cNvSpPr txBox="1"/>
          <p:nvPr/>
        </p:nvSpPr>
        <p:spPr>
          <a:xfrm>
            <a:off x="9700178" y="1110311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906112F-EC06-4DCD-86C8-F3165864B3B2}"/>
              </a:ext>
            </a:extLst>
          </p:cNvPr>
          <p:cNvSpPr txBox="1"/>
          <p:nvPr/>
        </p:nvSpPr>
        <p:spPr>
          <a:xfrm>
            <a:off x="9835600" y="4681288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69C5306-789D-4219-9A7E-F6D4C711428B}"/>
              </a:ext>
            </a:extLst>
          </p:cNvPr>
          <p:cNvSpPr txBox="1"/>
          <p:nvPr/>
        </p:nvSpPr>
        <p:spPr>
          <a:xfrm>
            <a:off x="11072297" y="2934801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</a:t>
            </a:r>
            <a:endParaRPr lang="en-GB" sz="2400" b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435DD84-3F26-4233-A5E9-B3AB2729D09C}"/>
              </a:ext>
            </a:extLst>
          </p:cNvPr>
          <p:cNvSpPr txBox="1"/>
          <p:nvPr/>
        </p:nvSpPr>
        <p:spPr>
          <a:xfrm>
            <a:off x="8437931" y="2934800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</a:t>
            </a:r>
            <a:endParaRPr lang="en-GB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E0D8DBD-21BE-4DCF-801D-AEF9585A991E}"/>
                  </a:ext>
                </a:extLst>
              </p:cNvPr>
              <p:cNvSpPr txBox="1"/>
              <p:nvPr/>
            </p:nvSpPr>
            <p:spPr>
              <a:xfrm>
                <a:off x="855382" y="5457449"/>
                <a:ext cx="2528128" cy="4648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GB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E0D8DBD-21BE-4DCF-801D-AEF9585A99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382" y="5457449"/>
                <a:ext cx="2528128" cy="46487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91E707D3-A24F-432C-9719-523BC341301A}"/>
                  </a:ext>
                </a:extLst>
              </p:cNvPr>
              <p:cNvSpPr txBox="1"/>
              <p:nvPr/>
            </p:nvSpPr>
            <p:spPr>
              <a:xfrm>
                <a:off x="4624103" y="5410240"/>
                <a:ext cx="2726900" cy="4648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GB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91E707D3-A24F-432C-9719-523BC34130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4103" y="5410240"/>
                <a:ext cx="2726900" cy="46487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A7087870-078A-498F-97FE-B585763BE8A8}"/>
                  </a:ext>
                </a:extLst>
              </p:cNvPr>
              <p:cNvSpPr txBox="1"/>
              <p:nvPr/>
            </p:nvSpPr>
            <p:spPr>
              <a:xfrm>
                <a:off x="8391116" y="5331825"/>
                <a:ext cx="2726900" cy="4648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lang="en-US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GB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A7087870-078A-498F-97FE-B585763BE8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1116" y="5331825"/>
                <a:ext cx="2726900" cy="46487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491E8EB1-FAB4-48CA-8DEC-52A8E5D0D1EC}"/>
              </a:ext>
            </a:extLst>
          </p:cNvPr>
          <p:cNvSpPr txBox="1"/>
          <p:nvPr/>
        </p:nvSpPr>
        <p:spPr>
          <a:xfrm>
            <a:off x="1873131" y="2798783"/>
            <a:ext cx="10102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</a:rPr>
              <a:t>SP=1</a:t>
            </a:r>
            <a:endParaRPr lang="en-GB" sz="3200" b="1" dirty="0">
              <a:solidFill>
                <a:srgbClr val="0070C0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51ECAA2-B636-4EAA-B8C1-9AAC42F63853}"/>
              </a:ext>
            </a:extLst>
          </p:cNvPr>
          <p:cNvSpPr txBox="1"/>
          <p:nvPr/>
        </p:nvSpPr>
        <p:spPr>
          <a:xfrm>
            <a:off x="5519589" y="2798782"/>
            <a:ext cx="10102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</a:rPr>
              <a:t>SP=2</a:t>
            </a:r>
            <a:endParaRPr lang="en-GB" sz="3200" b="1" dirty="0">
              <a:solidFill>
                <a:srgbClr val="0070C0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4939A2C-B097-47BD-A42A-188795A54942}"/>
              </a:ext>
            </a:extLst>
          </p:cNvPr>
          <p:cNvSpPr txBox="1"/>
          <p:nvPr/>
        </p:nvSpPr>
        <p:spPr>
          <a:xfrm>
            <a:off x="9379151" y="2811690"/>
            <a:ext cx="10102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</a:rPr>
              <a:t>SP=4</a:t>
            </a:r>
            <a:endParaRPr lang="en-GB" sz="3200" b="1" dirty="0">
              <a:solidFill>
                <a:srgbClr val="0070C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D3A8A3-4A9B-49BB-B5E8-CB793EE3A2C4}"/>
              </a:ext>
            </a:extLst>
          </p:cNvPr>
          <p:cNvSpPr txBox="1"/>
          <p:nvPr/>
        </p:nvSpPr>
        <p:spPr>
          <a:xfrm>
            <a:off x="1257622" y="6205608"/>
            <a:ext cx="91980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resonance condition for lattice errors (DA) and for beam-beam</a:t>
            </a:r>
            <a:endParaRPr lang="en-GB" sz="2800" dirty="0">
              <a:solidFill>
                <a:srgbClr val="0070C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C88F25B-2910-41DB-9FE8-916999805F26}"/>
              </a:ext>
            </a:extLst>
          </p:cNvPr>
          <p:cNvSpPr/>
          <p:nvPr/>
        </p:nvSpPr>
        <p:spPr>
          <a:xfrm>
            <a:off x="7255204" y="328559"/>
            <a:ext cx="24568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</a:rPr>
              <a:t>example 4 IPs</a:t>
            </a:r>
            <a:endParaRPr lang="en-GB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4B6FDAA-F3BC-493F-9876-F7135DC454A0}"/>
              </a:ext>
            </a:extLst>
          </p:cNvPr>
          <p:cNvSpPr txBox="1"/>
          <p:nvPr/>
        </p:nvSpPr>
        <p:spPr>
          <a:xfrm>
            <a:off x="10487417" y="390113"/>
            <a:ext cx="110799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>
              <a:tabLst>
                <a:tab pos="1709738" algn="l"/>
              </a:tabLst>
            </a:pPr>
            <a:r>
              <a:rPr lang="en-US" sz="2400" b="1" dirty="0"/>
              <a:t>K. Oide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A5E37E8-76CD-4F33-B6CF-71169EA74944}"/>
              </a:ext>
            </a:extLst>
          </p:cNvPr>
          <p:cNvSpPr txBox="1"/>
          <p:nvPr/>
        </p:nvSpPr>
        <p:spPr>
          <a:xfrm>
            <a:off x="10082755" y="20781"/>
            <a:ext cx="191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important for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653977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97241-4C71-47BB-8AD9-BF5390A05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057" y="-142504"/>
            <a:ext cx="12055285" cy="1325563"/>
          </a:xfrm>
        </p:spPr>
        <p:txBody>
          <a:bodyPr>
            <a:noAutofit/>
          </a:bodyPr>
          <a:lstStyle/>
          <a:p>
            <a:r>
              <a:rPr lang="en-US" sz="3200" dirty="0">
                <a:latin typeface="+mn-lt"/>
              </a:rPr>
              <a:t>FCC-</a:t>
            </a:r>
            <a:r>
              <a:rPr lang="en-US" sz="3200" dirty="0" err="1">
                <a:latin typeface="+mn-lt"/>
              </a:rPr>
              <a:t>ee</a:t>
            </a:r>
            <a:r>
              <a:rPr lang="en-GB" sz="3200" dirty="0">
                <a:latin typeface="+mn-lt"/>
                <a:cs typeface="Mangal" panose="02040503050203030202" pitchFamily="18" charset="0"/>
              </a:rPr>
              <a:t> i</a:t>
            </a:r>
            <a:r>
              <a:rPr lang="en-GB" sz="3200" dirty="0">
                <a:latin typeface="+mn-lt"/>
                <a:ea typeface="Calibri" panose="020F0502020204030204" pitchFamily="34" charset="0"/>
                <a:cs typeface="Mangal" panose="02040503050203030202" pitchFamily="18" charset="0"/>
              </a:rPr>
              <a:t>ssues requiring further studies (Z, W, H factory)</a:t>
            </a:r>
            <a:br>
              <a:rPr lang="en-GB" sz="3600" dirty="0">
                <a:latin typeface="Calibri" panose="020F0502020204030204" pitchFamily="34" charset="0"/>
                <a:ea typeface="Calibri" panose="020F0502020204030204" pitchFamily="34" charset="0"/>
                <a:cs typeface="Mangal" panose="02040503050203030202" pitchFamily="18" charset="0"/>
              </a:rPr>
            </a:br>
            <a:endParaRPr lang="en-GB" sz="3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7F8DF32-EB65-4EE0-8F14-6AD113126C26}"/>
              </a:ext>
            </a:extLst>
          </p:cNvPr>
          <p:cNvSpPr/>
          <p:nvPr/>
        </p:nvSpPr>
        <p:spPr>
          <a:xfrm>
            <a:off x="163681" y="698406"/>
            <a:ext cx="12055285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>
                <a:tab pos="2971800" algn="ctr"/>
                <a:tab pos="5943600" algn="r"/>
              </a:tabLst>
              <a:defRPr/>
            </a:pP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Design for 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maximum energy efficiency.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	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Attainable vertical emittance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 in presence of various errors and with colliding beams, and further luminosity optimization.  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Alignment tolerances 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and alignment system.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	Complete 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impedance model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, with an evaluation of transverse </a:t>
            </a:r>
            <a:r>
              <a:rPr lang="en-GB" sz="2400" dirty="0" err="1">
                <a:ea typeface="Calibri" panose="020F0502020204030204" pitchFamily="34" charset="0"/>
                <a:cs typeface="Mangal" panose="02040503050203030202" pitchFamily="18" charset="0"/>
              </a:rPr>
              <a:t>multibunch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 resistive-wall instability and single-bunch longitudinal microwave instability. 	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Ion and electron-cloud instabilities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 with mitigation measures. Design and performance of a 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bunch-by-bunch feedback system. Interplay of impedance and beam-beam effects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	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Finalisation &amp; completion of beam optics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, incl. collimation, tuning flexibility, injection &amp; extraction systems. Design for 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different # of collision points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. 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Dynamic aperture optimizing.</a:t>
            </a:r>
            <a:endParaRPr lang="en-GB" sz="2400" dirty="0">
              <a:ea typeface="Calibri" panose="020F0502020204030204" pitchFamily="34" charset="0"/>
              <a:cs typeface="Mangal" panose="02040503050203030202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Software tool for </a:t>
            </a:r>
            <a:r>
              <a:rPr lang="en-GB" sz="2400" b="1" dirty="0" err="1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e</a:t>
            </a:r>
            <a:r>
              <a:rPr lang="en-GB" sz="2400" b="1" baseline="30000" dirty="0" err="1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+</a:t>
            </a:r>
            <a:r>
              <a:rPr lang="en-GB" sz="2400" b="1" dirty="0" err="1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e</a:t>
            </a:r>
            <a:r>
              <a:rPr lang="en-GB" sz="2400" b="1" baseline="30000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-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 optics 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with IR crossing angle, 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SR, beam-beam 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&amp; </a:t>
            </a:r>
            <a:r>
              <a:rPr lang="en-GB" sz="2400" b="1" dirty="0" err="1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beamstrahlung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Collimation system ;  collimation / masking and machine protection strategy.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Specification of beam instrumentation and required measurement precision/accuracy.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Optimization of the injector complex 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(higher-energy </a:t>
            </a:r>
            <a:r>
              <a:rPr lang="en-GB" sz="2400" dirty="0" err="1">
                <a:ea typeface="Calibri" panose="020F0502020204030204" pitchFamily="34" charset="0"/>
                <a:cs typeface="Mangal" panose="02040503050203030202" pitchFamily="18" charset="0"/>
              </a:rPr>
              <a:t>linac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 versus pre-booster, </a:t>
            </a:r>
            <a:r>
              <a:rPr lang="en-GB" sz="2400" dirty="0" err="1">
                <a:ea typeface="Calibri" panose="020F0502020204030204" pitchFamily="34" charset="0"/>
                <a:cs typeface="Mangal" panose="02040503050203030202" pitchFamily="18" charset="0"/>
              </a:rPr>
              <a:t>linac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 pulse)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3636419-7292-4C91-A264-B7F41DE0B2D8}"/>
              </a:ext>
            </a:extLst>
          </p:cNvPr>
          <p:cNvSpPr/>
          <p:nvPr/>
        </p:nvSpPr>
        <p:spPr>
          <a:xfrm>
            <a:off x="82401" y="6166367"/>
            <a:ext cx="11672719" cy="54186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850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053ED64-8433-4F52-9AEF-971D032E0815}"/>
              </a:ext>
            </a:extLst>
          </p:cNvPr>
          <p:cNvSpPr/>
          <p:nvPr/>
        </p:nvSpPr>
        <p:spPr>
          <a:xfrm>
            <a:off x="399827" y="3889331"/>
            <a:ext cx="1166706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GB" sz="24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relevant Snowmass 2021 LOIs: </a:t>
            </a:r>
          </a:p>
          <a:p>
            <a:pPr>
              <a:spcAft>
                <a:spcPts val="0"/>
              </a:spcAft>
            </a:pPr>
            <a:r>
              <a:rPr lang="en-GB" sz="2400" dirty="0"/>
              <a:t>FCC-</a:t>
            </a:r>
            <a:r>
              <a:rPr lang="en-GB" sz="2400" dirty="0" err="1"/>
              <a:t>ee</a:t>
            </a:r>
            <a:r>
              <a:rPr lang="en-GB" sz="2400" dirty="0"/>
              <a:t> as Z, W and H factory, LOI #146 </a:t>
            </a:r>
          </a:p>
          <a:p>
            <a:pPr>
              <a:spcAft>
                <a:spcPts val="0"/>
              </a:spcAft>
            </a:pPr>
            <a:r>
              <a:rPr lang="en-GB" sz="2400" dirty="0"/>
              <a:t>FCC-</a:t>
            </a:r>
            <a:r>
              <a:rPr lang="en-GB" sz="2400" dirty="0" err="1"/>
              <a:t>ee</a:t>
            </a:r>
            <a:r>
              <a:rPr lang="en-GB" sz="2400" dirty="0"/>
              <a:t> upgrade to top factory, LOI #147 </a:t>
            </a:r>
          </a:p>
          <a:p>
            <a:pPr>
              <a:spcAft>
                <a:spcPts val="0"/>
              </a:spcAft>
            </a:pPr>
            <a:r>
              <a:rPr lang="en-GB" sz="2400" dirty="0"/>
              <a:t>Precision Energy Calibration for a Future Circular Electron-Positron Collider, LOI #148</a:t>
            </a:r>
          </a:p>
          <a:p>
            <a:pPr>
              <a:spcAft>
                <a:spcPts val="0"/>
              </a:spcAft>
            </a:pPr>
            <a:r>
              <a:rPr lang="en-GB" sz="2400" dirty="0"/>
              <a:t>Monochromatized direct s-channel Higgs production in </a:t>
            </a:r>
            <a:r>
              <a:rPr lang="en-GB" sz="2400" dirty="0" err="1"/>
              <a:t>e+e</a:t>
            </a:r>
            <a:r>
              <a:rPr lang="en-GB" sz="2400" dirty="0"/>
              <a:t> - at √s=125 GeV, LOI #149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Optimizing the FCC-</a:t>
            </a:r>
            <a:r>
              <a:rPr lang="en-GB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hh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Hadron Collider, LOI #153</a:t>
            </a:r>
          </a:p>
          <a:p>
            <a:pPr>
              <a:spcAft>
                <a:spcPts val="0"/>
              </a:spcAft>
            </a:pP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3E7D326-9DA0-430C-BC49-AFF89F1BFCFB}"/>
              </a:ext>
            </a:extLst>
          </p:cNvPr>
          <p:cNvSpPr/>
          <p:nvPr/>
        </p:nvSpPr>
        <p:spPr>
          <a:xfrm>
            <a:off x="4154090" y="267494"/>
            <a:ext cx="388382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6000" b="1" dirty="0"/>
              <a:t>conclusions</a:t>
            </a:r>
            <a:endParaRPr lang="en-GB" sz="6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855BDF-47A1-40CB-9242-F922DB850D92}"/>
              </a:ext>
            </a:extLst>
          </p:cNvPr>
          <p:cNvSpPr txBox="1"/>
          <p:nvPr/>
        </p:nvSpPr>
        <p:spPr>
          <a:xfrm>
            <a:off x="931333" y="1445175"/>
            <a:ext cx="1060405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several tantalizing questions</a:t>
            </a:r>
          </a:p>
          <a:p>
            <a:r>
              <a:rPr lang="en-US" sz="4000" dirty="0"/>
              <a:t>lots of work still ahead of us</a:t>
            </a:r>
          </a:p>
          <a:p>
            <a:r>
              <a:rPr lang="en-US" sz="4000" dirty="0"/>
              <a:t>excellent synergies between CEPC and FCC studies</a:t>
            </a:r>
          </a:p>
          <a:p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3472985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4321EBB-A487-4DEB-8305-C08528231AC6}"/>
              </a:ext>
            </a:extLst>
          </p:cNvPr>
          <p:cNvSpPr txBox="1"/>
          <p:nvPr/>
        </p:nvSpPr>
        <p:spPr>
          <a:xfrm>
            <a:off x="5080000" y="2875280"/>
            <a:ext cx="28344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i="1" dirty="0"/>
              <a:t>spare slides</a:t>
            </a:r>
            <a:endParaRPr lang="en-GB" sz="4400" i="1" dirty="0"/>
          </a:p>
        </p:txBody>
      </p:sp>
    </p:spTree>
    <p:extLst>
      <p:ext uri="{BB962C8B-B14F-4D97-AF65-F5344CB8AC3E}">
        <p14:creationId xmlns:p14="http://schemas.microsoft.com/office/powerpoint/2010/main" val="14758629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2">
            <a:extLst>
              <a:ext uri="{FF2B5EF4-FFF2-40B4-BE49-F238E27FC236}">
                <a16:creationId xmlns:a16="http://schemas.microsoft.com/office/drawing/2014/main" id="{06B5DB9C-CE00-4D85-B282-1F20DFCD1A7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03" y="981998"/>
            <a:ext cx="5032488" cy="3152777"/>
          </a:xfrm>
          <a:prstGeom prst="rect">
            <a:avLst/>
          </a:prstGeom>
          <a:blipFill rotWithShape="1">
            <a:blip r:embed="rId3"/>
            <a:tile tx="0" ty="0" sx="100000" sy="100000" flip="none" algn="tl"/>
          </a:blipFill>
          <a:ln>
            <a:noFill/>
          </a:ln>
          <a:effectLst>
            <a:glow rad="101600">
              <a:srgbClr val="ED7D31">
                <a:lumMod val="20000"/>
                <a:lumOff val="80000"/>
                <a:alpha val="82000"/>
              </a:srgbClr>
            </a:glow>
          </a:effectLst>
        </p:spPr>
      </p:pic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5F4DB2BE-C929-4052-A149-571D4EF9FC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45" y="4134775"/>
            <a:ext cx="2527302" cy="1995238"/>
          </a:xfrm>
          <a:prstGeom prst="rect">
            <a:avLst/>
          </a:prstGeom>
        </p:spPr>
      </p:pic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CB69E3FA-1E79-4C2E-8A2C-436B5F7D77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057" y="4132546"/>
            <a:ext cx="2527303" cy="19996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0AD77D5-4C21-4BB8-8644-2290781A5E1A}"/>
                  </a:ext>
                </a:extLst>
              </p:cNvPr>
              <p:cNvSpPr txBox="1"/>
              <p:nvPr/>
            </p:nvSpPr>
            <p:spPr>
              <a:xfrm>
                <a:off x="687559" y="5953037"/>
                <a:ext cx="1905713" cy="4648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2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𝜀</m:t>
                          </m:r>
                        </m:e>
                        <m:sub>
                          <m:r>
                            <a:rPr kumimoji="0" lang="en-US" sz="2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𝑦</m:t>
                          </m:r>
                          <m:r>
                            <a:rPr kumimoji="0" lang="en-US" sz="2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</m:sub>
                      </m:sSub>
                      <m:r>
                        <a:rPr kumimoji="0" lang="en-US" sz="28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r>
                        <m:rPr>
                          <m:nor/>
                        </m:rPr>
                        <a:rPr kumimoji="0" lang="en-US" sz="2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const</m:t>
                      </m:r>
                      <m:r>
                        <a:rPr kumimoji="0" lang="en-US" sz="28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.</m:t>
                      </m:r>
                    </m:oMath>
                  </m:oMathPara>
                </a14:m>
                <a:endParaRPr kumimoji="0" lang="en-GB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0AD77D5-4C21-4BB8-8644-2290781A5E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559" y="5953037"/>
                <a:ext cx="1905713" cy="46487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DA17F20-1783-4E6B-890F-D3C4F2FF42B9}"/>
                  </a:ext>
                </a:extLst>
              </p:cNvPr>
              <p:cNvSpPr txBox="1"/>
              <p:nvPr/>
            </p:nvSpPr>
            <p:spPr>
              <a:xfrm>
                <a:off x="3302375" y="5953037"/>
                <a:ext cx="1577420" cy="4648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2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𝜀</m:t>
                          </m:r>
                        </m:e>
                        <m:sub>
                          <m:r>
                            <a:rPr kumimoji="0" lang="en-US" sz="2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𝑦</m:t>
                          </m:r>
                        </m:sub>
                      </m:sSub>
                      <m:r>
                        <a:rPr kumimoji="0" lang="en-US" sz="28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0" lang="en-US" sz="2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𝜅</m:t>
                          </m:r>
                        </m:e>
                        <m:sub>
                          <m:r>
                            <a:rPr kumimoji="0" lang="en-US" sz="2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𝜀</m:t>
                          </m:r>
                        </m:sub>
                      </m:sSub>
                      <m:sSub>
                        <m:sSubPr>
                          <m:ctrlPr>
                            <a:rPr kumimoji="0" lang="en-US" sz="2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𝜀</m:t>
                          </m:r>
                        </m:e>
                        <m:sub>
                          <m:r>
                            <a:rPr kumimoji="0" lang="en-US" sz="2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kumimoji="0" lang="en-GB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DA17F20-1783-4E6B-890F-D3C4F2FF42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375" y="5953037"/>
                <a:ext cx="1577420" cy="46487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8F9E531F-FB01-47D5-A52C-C0785347477F}"/>
              </a:ext>
            </a:extLst>
          </p:cNvPr>
          <p:cNvSpPr txBox="1"/>
          <p:nvPr/>
        </p:nvSpPr>
        <p:spPr>
          <a:xfrm>
            <a:off x="0" y="6396335"/>
            <a:ext cx="3232167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9738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M.A. Valdivia, F.Z., 2019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874CF8-D8D2-4DD6-BFB5-C3EC4DA21C7A}"/>
              </a:ext>
            </a:extLst>
          </p:cNvPr>
          <p:cNvSpPr txBox="1"/>
          <p:nvPr/>
        </p:nvSpPr>
        <p:spPr>
          <a:xfrm>
            <a:off x="18289" y="3770782"/>
            <a:ext cx="481478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9738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Renieri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1975; A. Faus-Golfe, 1996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close up of a map&#10;&#10;Description automatically generated">
            <a:extLst>
              <a:ext uri="{FF2B5EF4-FFF2-40B4-BE49-F238E27FC236}">
                <a16:creationId xmlns:a16="http://schemas.microsoft.com/office/drawing/2014/main" id="{A70C1AB0-6CC7-497F-9A91-B50726D04CC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977"/>
          <a:stretch/>
        </p:blipFill>
        <p:spPr>
          <a:xfrm>
            <a:off x="5272260" y="700758"/>
            <a:ext cx="4922791" cy="201185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55F5EDC-D6E9-473D-B4E8-74F40B61B307}"/>
              </a:ext>
            </a:extLst>
          </p:cNvPr>
          <p:cNvSpPr txBox="1"/>
          <p:nvPr/>
        </p:nvSpPr>
        <p:spPr>
          <a:xfrm>
            <a:off x="9439341" y="1706685"/>
            <a:ext cx="2433295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9738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Bogomyagkov,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9738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B. Levichev, 2017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B7E520-AF31-42B9-B45C-486613FA42D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666" r="6848" b="11851"/>
          <a:stretch/>
        </p:blipFill>
        <p:spPr>
          <a:xfrm>
            <a:off x="5193092" y="2720473"/>
            <a:ext cx="4508007" cy="225528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2F3D981-5E1D-48C0-8C25-4F20D0BAE229}"/>
              </a:ext>
            </a:extLst>
          </p:cNvPr>
          <p:cNvSpPr txBox="1"/>
          <p:nvPr/>
        </p:nvSpPr>
        <p:spPr>
          <a:xfrm>
            <a:off x="9716084" y="3251296"/>
            <a:ext cx="207332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9738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V. Telnov, 2020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4" descr="A screenshot of a cell phone&#10;&#10;Description automatically generated">
            <a:extLst>
              <a:ext uri="{FF2B5EF4-FFF2-40B4-BE49-F238E27FC236}">
                <a16:creationId xmlns:a16="http://schemas.microsoft.com/office/drawing/2014/main" id="{D68D5BF0-254D-4CB0-8A82-9DFC327CA271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6"/>
          <a:stretch/>
        </p:blipFill>
        <p:spPr>
          <a:xfrm>
            <a:off x="7879780" y="5818932"/>
            <a:ext cx="4506742" cy="103906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93018E8-7CD3-4CC4-9C6B-FD7F8F542999}"/>
              </a:ext>
            </a:extLst>
          </p:cNvPr>
          <p:cNvSpPr txBox="1"/>
          <p:nvPr/>
        </p:nvSpPr>
        <p:spPr>
          <a:xfrm>
            <a:off x="6009436" y="5714514"/>
            <a:ext cx="1843133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9738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A. Zholents,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9738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1988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547295A-D5AF-4DF6-AAD3-2024DC9D7D3F}"/>
              </a:ext>
            </a:extLst>
          </p:cNvPr>
          <p:cNvSpPr txBox="1">
            <a:spLocks/>
          </p:cNvSpPr>
          <p:nvPr/>
        </p:nvSpPr>
        <p:spPr>
          <a:xfrm>
            <a:off x="957550" y="-200191"/>
            <a:ext cx="1165886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monochromatization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for s-channel H production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43C5F74-353D-4EF1-BFE2-A52600F380EB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6003"/>
          <a:stretch/>
        </p:blipFill>
        <p:spPr>
          <a:xfrm>
            <a:off x="8659339" y="4331634"/>
            <a:ext cx="3699972" cy="1548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864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45C9905-5777-41C8-95F0-DBA98442AA5F}"/>
              </a:ext>
            </a:extLst>
          </p:cNvPr>
          <p:cNvSpPr txBox="1"/>
          <p:nvPr/>
        </p:nvSpPr>
        <p:spPr>
          <a:xfrm>
            <a:off x="287866" y="6295861"/>
            <a:ext cx="671645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>
              <a:tabLst>
                <a:tab pos="1709738" algn="l"/>
              </a:tabLst>
            </a:pPr>
            <a:r>
              <a:rPr lang="en-US" sz="2400" b="1" dirty="0"/>
              <a:t>Alexej Grudiev, Paolo Craievich, Hans Braun, </a:t>
            </a:r>
            <a:r>
              <a:rPr lang="en-US" sz="2400" dirty="0"/>
              <a:t>et al.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E2C395C-8298-4AD5-882D-C23169A59C3C}"/>
              </a:ext>
            </a:extLst>
          </p:cNvPr>
          <p:cNvSpPr txBox="1">
            <a:spLocks/>
          </p:cNvSpPr>
          <p:nvPr/>
        </p:nvSpPr>
        <p:spPr>
          <a:xfrm>
            <a:off x="838200" y="337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layout of the FCC-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ee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injector 6 GeV (20 GeV) 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726A086-34FA-422A-AB9C-F518AAE4ABFF}"/>
              </a:ext>
            </a:extLst>
          </p:cNvPr>
          <p:cNvGrpSpPr/>
          <p:nvPr/>
        </p:nvGrpSpPr>
        <p:grpSpPr>
          <a:xfrm>
            <a:off x="548904" y="2559974"/>
            <a:ext cx="10857125" cy="3006721"/>
            <a:chOff x="618901" y="1498087"/>
            <a:chExt cx="10857125" cy="300672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351EB6C-B3B7-42AD-BA53-E9C4271D905B}"/>
                </a:ext>
              </a:extLst>
            </p:cNvPr>
            <p:cNvSpPr/>
            <p:nvPr/>
          </p:nvSpPr>
          <p:spPr>
            <a:xfrm>
              <a:off x="6258892" y="2311751"/>
              <a:ext cx="810029" cy="557591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e- source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5224853-4113-4646-9A1C-B75D2F931B3D}"/>
                </a:ext>
              </a:extLst>
            </p:cNvPr>
            <p:cNvSpPr/>
            <p:nvPr/>
          </p:nvSpPr>
          <p:spPr>
            <a:xfrm>
              <a:off x="7415555" y="2311316"/>
              <a:ext cx="914400" cy="557591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Injector </a:t>
              </a: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linac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2D5C083-D856-42F7-B86C-E724EB4B2403}"/>
                </a:ext>
              </a:extLst>
            </p:cNvPr>
            <p:cNvSpPr/>
            <p:nvPr/>
          </p:nvSpPr>
          <p:spPr>
            <a:xfrm>
              <a:off x="2145102" y="2719924"/>
              <a:ext cx="3407987" cy="55759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Linac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2 (+ Linac4)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E2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0E879E5-5A38-4ABB-9139-6E195B84DDDE}"/>
                </a:ext>
              </a:extLst>
            </p:cNvPr>
            <p:cNvSpPr/>
            <p:nvPr/>
          </p:nvSpPr>
          <p:spPr>
            <a:xfrm>
              <a:off x="6265393" y="3082482"/>
              <a:ext cx="795131" cy="55759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e+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target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32269CF-CA05-4B37-864A-84429012F570}"/>
                </a:ext>
              </a:extLst>
            </p:cNvPr>
            <p:cNvSpPr/>
            <p:nvPr/>
          </p:nvSpPr>
          <p:spPr>
            <a:xfrm>
              <a:off x="7418868" y="3083180"/>
              <a:ext cx="911087" cy="55759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capture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linac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29A9973-A93B-456F-A42D-7573341DA81B}"/>
                </a:ext>
              </a:extLst>
            </p:cNvPr>
            <p:cNvSpPr/>
            <p:nvPr/>
          </p:nvSpPr>
          <p:spPr>
            <a:xfrm>
              <a:off x="8841261" y="2712628"/>
              <a:ext cx="1424608" cy="55759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Linac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1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E1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0199F64-6BB0-4773-836C-626113820C9D}"/>
                </a:ext>
              </a:extLst>
            </p:cNvPr>
            <p:cNvCxnSpPr>
              <a:stCxn id="29" idx="0"/>
            </p:cNvCxnSpPr>
            <p:nvPr/>
          </p:nvCxnSpPr>
          <p:spPr>
            <a:xfrm>
              <a:off x="1410585" y="2966913"/>
              <a:ext cx="4348834" cy="3046"/>
            </a:xfrm>
            <a:prstGeom prst="line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4C503C6-CEA8-4B3D-BA44-EC90A1335811}"/>
                </a:ext>
              </a:extLst>
            </p:cNvPr>
            <p:cNvCxnSpPr/>
            <p:nvPr/>
          </p:nvCxnSpPr>
          <p:spPr>
            <a:xfrm flipV="1">
              <a:off x="6116240" y="3352082"/>
              <a:ext cx="907189" cy="12147"/>
            </a:xfrm>
            <a:prstGeom prst="line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8A40209-C70B-439E-900B-605EB618F252}"/>
                </a:ext>
              </a:extLst>
            </p:cNvPr>
            <p:cNvCxnSpPr>
              <a:endCxn id="16" idx="0"/>
            </p:cNvCxnSpPr>
            <p:nvPr/>
          </p:nvCxnSpPr>
          <p:spPr>
            <a:xfrm>
              <a:off x="8779916" y="3039709"/>
              <a:ext cx="1939966" cy="13922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3A8A4062-3E71-45A8-8EC7-BB8A40361C9B}"/>
                </a:ext>
              </a:extLst>
            </p:cNvPr>
            <p:cNvSpPr/>
            <p:nvPr/>
          </p:nvSpPr>
          <p:spPr>
            <a:xfrm>
              <a:off x="10046968" y="3053627"/>
              <a:ext cx="1341354" cy="1343146"/>
            </a:xfrm>
            <a:prstGeom prst="arc">
              <a:avLst>
                <a:gd name="adj1" fmla="val 16211452"/>
                <a:gd name="adj2" fmla="val 5458884"/>
              </a:avLst>
            </a:pr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B8673CB-3783-4339-900A-668D40131256}"/>
                </a:ext>
              </a:extLst>
            </p:cNvPr>
            <p:cNvSpPr/>
            <p:nvPr/>
          </p:nvSpPr>
          <p:spPr>
            <a:xfrm>
              <a:off x="791161" y="3062424"/>
              <a:ext cx="1198355" cy="1254278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e+ DR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E1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B8D90BE-5C65-41D8-AAC6-3C17BC03FD24}"/>
                </a:ext>
              </a:extLst>
            </p:cNvPr>
            <p:cNvCxnSpPr>
              <a:stCxn id="19" idx="2"/>
            </p:cNvCxnSpPr>
            <p:nvPr/>
          </p:nvCxnSpPr>
          <p:spPr>
            <a:xfrm>
              <a:off x="1376512" y="4382176"/>
              <a:ext cx="9356178" cy="9633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693DE4B6-3CC6-424A-9C11-58F2BC6A02F7}"/>
                </a:ext>
              </a:extLst>
            </p:cNvPr>
            <p:cNvSpPr/>
            <p:nvPr/>
          </p:nvSpPr>
          <p:spPr>
            <a:xfrm flipH="1">
              <a:off x="708475" y="3043110"/>
              <a:ext cx="1341488" cy="1339071"/>
            </a:xfrm>
            <a:prstGeom prst="arc">
              <a:avLst>
                <a:gd name="adj1" fmla="val 16289276"/>
                <a:gd name="adj2" fmla="val 5386101"/>
              </a:avLst>
            </a:pr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63EED10-BF97-4480-87B5-A4EA889CF407}"/>
                </a:ext>
              </a:extLst>
            </p:cNvPr>
            <p:cNvCxnSpPr>
              <a:stCxn id="19" idx="0"/>
            </p:cNvCxnSpPr>
            <p:nvPr/>
          </p:nvCxnSpPr>
          <p:spPr>
            <a:xfrm>
              <a:off x="1361834" y="3043335"/>
              <a:ext cx="4314347" cy="1020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CC44A0D-3EFD-452F-9CEA-B243E01DA763}"/>
                </a:ext>
              </a:extLst>
            </p:cNvPr>
            <p:cNvCxnSpPr/>
            <p:nvPr/>
          </p:nvCxnSpPr>
          <p:spPr>
            <a:xfrm>
              <a:off x="5739442" y="2973238"/>
              <a:ext cx="376798" cy="390991"/>
            </a:xfrm>
            <a:prstGeom prst="line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395DEAE-FA2F-4712-BD57-9FA5585ABDEE}"/>
                </a:ext>
              </a:extLst>
            </p:cNvPr>
            <p:cNvCxnSpPr/>
            <p:nvPr/>
          </p:nvCxnSpPr>
          <p:spPr>
            <a:xfrm>
              <a:off x="7068921" y="3360526"/>
              <a:ext cx="125716" cy="209724"/>
            </a:xfrm>
            <a:prstGeom prst="line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87359B7-0A71-43A1-A22F-E50E8A233F73}"/>
                </a:ext>
              </a:extLst>
            </p:cNvPr>
            <p:cNvCxnSpPr/>
            <p:nvPr/>
          </p:nvCxnSpPr>
          <p:spPr>
            <a:xfrm flipV="1">
              <a:off x="7071933" y="2586323"/>
              <a:ext cx="1381954" cy="1198"/>
            </a:xfrm>
            <a:prstGeom prst="line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279525F-91B1-4D16-BEB7-EEAC4AEE7059}"/>
                </a:ext>
              </a:extLst>
            </p:cNvPr>
            <p:cNvCxnSpPr/>
            <p:nvPr/>
          </p:nvCxnSpPr>
          <p:spPr>
            <a:xfrm>
              <a:off x="8433558" y="2590111"/>
              <a:ext cx="346358" cy="392873"/>
            </a:xfrm>
            <a:prstGeom prst="line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1F286B4-0D46-474F-B4C7-509FB9C459E1}"/>
                </a:ext>
              </a:extLst>
            </p:cNvPr>
            <p:cNvCxnSpPr>
              <a:endCxn id="31" idx="0"/>
            </p:cNvCxnSpPr>
            <p:nvPr/>
          </p:nvCxnSpPr>
          <p:spPr>
            <a:xfrm>
              <a:off x="8779916" y="2969959"/>
              <a:ext cx="1953061" cy="21353"/>
            </a:xfrm>
            <a:prstGeom prst="line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A6A721D-794A-4942-B96C-7EC667EB03D3}"/>
                </a:ext>
              </a:extLst>
            </p:cNvPr>
            <p:cNvCxnSpPr/>
            <p:nvPr/>
          </p:nvCxnSpPr>
          <p:spPr>
            <a:xfrm flipV="1">
              <a:off x="8382180" y="3039709"/>
              <a:ext cx="397736" cy="337491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41B96876-7E3D-4B01-89D2-E7A4DA22288D}"/>
                </a:ext>
              </a:extLst>
            </p:cNvPr>
            <p:cNvCxnSpPr/>
            <p:nvPr/>
          </p:nvCxnSpPr>
          <p:spPr>
            <a:xfrm>
              <a:off x="6451384" y="3357336"/>
              <a:ext cx="1945034" cy="9818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79A612C-7134-44DC-82D1-EDFEEC0756C4}"/>
                </a:ext>
              </a:extLst>
            </p:cNvPr>
            <p:cNvCxnSpPr/>
            <p:nvPr/>
          </p:nvCxnSpPr>
          <p:spPr>
            <a:xfrm flipV="1">
              <a:off x="5666082" y="1960288"/>
              <a:ext cx="622673" cy="1083840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E6EDD143-B920-42BE-9333-AA456CA14174}"/>
                </a:ext>
              </a:extLst>
            </p:cNvPr>
            <p:cNvSpPr/>
            <p:nvPr/>
          </p:nvSpPr>
          <p:spPr>
            <a:xfrm flipH="1">
              <a:off x="618901" y="2966680"/>
              <a:ext cx="1623309" cy="1538128"/>
            </a:xfrm>
            <a:prstGeom prst="arc">
              <a:avLst>
                <a:gd name="adj1" fmla="val 16289276"/>
                <a:gd name="adj2" fmla="val 5386101"/>
              </a:avLst>
            </a:prstGeom>
            <a:noFill/>
            <a:ln w="254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E6CFD06-8CB9-4327-8041-F2FC4070BEF7}"/>
                </a:ext>
              </a:extLst>
            </p:cNvPr>
            <p:cNvCxnSpPr>
              <a:stCxn id="29" idx="2"/>
              <a:endCxn id="31" idx="2"/>
            </p:cNvCxnSpPr>
            <p:nvPr/>
          </p:nvCxnSpPr>
          <p:spPr>
            <a:xfrm flipV="1">
              <a:off x="1427446" y="4503941"/>
              <a:ext cx="9267326" cy="861"/>
            </a:xfrm>
            <a:prstGeom prst="line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</p:cxn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654D1324-AF3B-4339-B08F-7A406C51F38F}"/>
                </a:ext>
              </a:extLst>
            </p:cNvPr>
            <p:cNvSpPr/>
            <p:nvPr/>
          </p:nvSpPr>
          <p:spPr>
            <a:xfrm>
              <a:off x="9984887" y="2991308"/>
              <a:ext cx="1491139" cy="1513500"/>
            </a:xfrm>
            <a:prstGeom prst="arc">
              <a:avLst>
                <a:gd name="adj1" fmla="val 16211452"/>
                <a:gd name="adj2" fmla="val 5562174"/>
              </a:avLst>
            </a:prstGeom>
            <a:noFill/>
            <a:ln w="254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BB19BA4-4975-49B8-B4FE-B7E66844E246}"/>
                </a:ext>
              </a:extLst>
            </p:cNvPr>
            <p:cNvSpPr txBox="1"/>
            <p:nvPr/>
          </p:nvSpPr>
          <p:spPr>
            <a:xfrm>
              <a:off x="6500553" y="1498087"/>
              <a:ext cx="12859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Symbol" panose="05050102010706020507" pitchFamily="18" charset="2"/>
                <a:buChar char="Þ"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PBR (BR)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475A175-2494-4C8C-89BC-F01C70791F9C}"/>
                </a:ext>
              </a:extLst>
            </p:cNvPr>
            <p:cNvCxnSpPr/>
            <p:nvPr/>
          </p:nvCxnSpPr>
          <p:spPr>
            <a:xfrm>
              <a:off x="6288755" y="1962132"/>
              <a:ext cx="1945034" cy="9818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  <a:tailEnd type="stealth"/>
            </a:ln>
            <a:effectLst/>
          </p:spPr>
        </p:cxn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D2B47EE6-2E30-4018-97FD-0F463E0746AF}"/>
                </a:ext>
              </a:extLst>
            </p:cNvPr>
            <p:cNvSpPr/>
            <p:nvPr/>
          </p:nvSpPr>
          <p:spPr>
            <a:xfrm>
              <a:off x="8477452" y="2227783"/>
              <a:ext cx="1945928" cy="1210050"/>
            </a:xfrm>
            <a:prstGeom prst="rect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80A51F04-0FB2-4D40-AB91-52D16D966698}"/>
                </a:ext>
              </a:extLst>
            </p:cNvPr>
            <p:cNvSpPr/>
            <p:nvPr/>
          </p:nvSpPr>
          <p:spPr>
            <a:xfrm>
              <a:off x="6180226" y="2227783"/>
              <a:ext cx="2297226" cy="738898"/>
            </a:xfrm>
            <a:prstGeom prst="rect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7991A42-4B75-4B19-8317-6E184B7C4560}"/>
                </a:ext>
              </a:extLst>
            </p:cNvPr>
            <p:cNvSpPr/>
            <p:nvPr/>
          </p:nvSpPr>
          <p:spPr>
            <a:xfrm>
              <a:off x="2082086" y="2363491"/>
              <a:ext cx="1610536" cy="1032511"/>
            </a:xfrm>
            <a:prstGeom prst="rect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ECB5DE9-3E7E-4AC2-A00C-0F4A29E6C8A5}"/>
                </a:ext>
              </a:extLst>
            </p:cNvPr>
            <p:cNvSpPr/>
            <p:nvPr/>
          </p:nvSpPr>
          <p:spPr>
            <a:xfrm>
              <a:off x="3695380" y="2374542"/>
              <a:ext cx="2427848" cy="1021459"/>
            </a:xfrm>
            <a:prstGeom prst="rect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457BB830-6CDE-4995-AA63-450786F6D97A}"/>
              </a:ext>
            </a:extLst>
          </p:cNvPr>
          <p:cNvSpPr/>
          <p:nvPr/>
        </p:nvSpPr>
        <p:spPr>
          <a:xfrm>
            <a:off x="6114575" y="4099721"/>
            <a:ext cx="2211845" cy="948381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5A53006-D5BD-406B-9E31-A9873DDAB7F2}"/>
              </a:ext>
            </a:extLst>
          </p:cNvPr>
          <p:cNvGrpSpPr/>
          <p:nvPr/>
        </p:nvGrpSpPr>
        <p:grpSpPr>
          <a:xfrm>
            <a:off x="461200" y="3643224"/>
            <a:ext cx="11061264" cy="2006422"/>
            <a:chOff x="579733" y="2191227"/>
            <a:chExt cx="11061264" cy="2006422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E36AFF7C-2ED6-43EC-8C53-4E2F70197039}"/>
                </a:ext>
              </a:extLst>
            </p:cNvPr>
            <p:cNvSpPr/>
            <p:nvPr/>
          </p:nvSpPr>
          <p:spPr>
            <a:xfrm>
              <a:off x="10567188" y="2478798"/>
              <a:ext cx="1073809" cy="1709915"/>
            </a:xfrm>
            <a:prstGeom prst="rect">
              <a:avLst/>
            </a:prstGeom>
            <a:noFill/>
            <a:ln w="25400" cap="flat" cmpd="sng" algn="ctr">
              <a:solidFill>
                <a:srgbClr val="7030A0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580A7A9E-5AF1-4389-AA14-44CC45D1D06F}"/>
                </a:ext>
              </a:extLst>
            </p:cNvPr>
            <p:cNvSpPr/>
            <p:nvPr/>
          </p:nvSpPr>
          <p:spPr>
            <a:xfrm>
              <a:off x="579733" y="2191227"/>
              <a:ext cx="1498955" cy="2006422"/>
            </a:xfrm>
            <a:prstGeom prst="rect">
              <a:avLst/>
            </a:prstGeom>
            <a:noFill/>
            <a:ln w="25400" cap="flat" cmpd="sng" algn="ctr">
              <a:solidFill>
                <a:srgbClr val="7030A0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0FBFFCBB-699E-4E7D-A7C3-93E9DD0A8DCA}"/>
                </a:ext>
              </a:extLst>
            </p:cNvPr>
            <p:cNvSpPr/>
            <p:nvPr/>
          </p:nvSpPr>
          <p:spPr>
            <a:xfrm>
              <a:off x="2084847" y="3650912"/>
              <a:ext cx="8482341" cy="538821"/>
            </a:xfrm>
            <a:prstGeom prst="rect">
              <a:avLst/>
            </a:prstGeom>
            <a:noFill/>
            <a:ln w="25400" cap="flat" cmpd="sng" algn="ctr">
              <a:solidFill>
                <a:srgbClr val="7030A0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CBC92DAE-7A6C-4BBA-9A18-79B1DAB39DD8}"/>
              </a:ext>
            </a:extLst>
          </p:cNvPr>
          <p:cNvCxnSpPr/>
          <p:nvPr/>
        </p:nvCxnSpPr>
        <p:spPr>
          <a:xfrm flipV="1">
            <a:off x="5687218" y="3086300"/>
            <a:ext cx="519055" cy="1015311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miter lim="800000"/>
          </a:ln>
          <a:effectLst/>
        </p:spPr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EE8CC7B1-130C-431A-AB7C-D4247D0EA789}"/>
              </a:ext>
            </a:extLst>
          </p:cNvPr>
          <p:cNvCxnSpPr/>
          <p:nvPr/>
        </p:nvCxnSpPr>
        <p:spPr>
          <a:xfrm>
            <a:off x="6206273" y="3088144"/>
            <a:ext cx="1945034" cy="9818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miter lim="800000"/>
            <a:tailEnd type="stealth"/>
          </a:ln>
          <a:effectLst/>
        </p:spPr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73DF79E8-5C7B-4BCB-AE32-82A79571C987}"/>
              </a:ext>
            </a:extLst>
          </p:cNvPr>
          <p:cNvSpPr/>
          <p:nvPr/>
        </p:nvSpPr>
        <p:spPr>
          <a:xfrm>
            <a:off x="8404632" y="2599373"/>
            <a:ext cx="2534302" cy="5225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62E0473-B6F2-4B4C-AD00-2B3400913FC1}"/>
              </a:ext>
            </a:extLst>
          </p:cNvPr>
          <p:cNvSpPr txBox="1"/>
          <p:nvPr/>
        </p:nvSpPr>
        <p:spPr>
          <a:xfrm>
            <a:off x="4560520" y="1642137"/>
            <a:ext cx="500252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5">
                    <a:lumMod val="50000"/>
                  </a:schemeClr>
                </a:solidFill>
              </a:rPr>
              <a:t>25-162.5 GeV plasma e</a:t>
            </a:r>
            <a:r>
              <a:rPr lang="en-US" sz="2800" b="1" baseline="30000" dirty="0">
                <a:solidFill>
                  <a:schemeClr val="accent5">
                    <a:lumMod val="50000"/>
                  </a:schemeClr>
                </a:solidFill>
              </a:rPr>
              <a:t>+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</a:rPr>
              <a:t>/e</a:t>
            </a:r>
            <a:r>
              <a:rPr lang="en-US" sz="2800" b="1" baseline="30000" dirty="0">
                <a:solidFill>
                  <a:schemeClr val="accent5">
                    <a:lumMod val="50000"/>
                  </a:schemeClr>
                </a:solidFill>
              </a:rPr>
              <a:t>-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5">
                    <a:lumMod val="50000"/>
                  </a:schemeClr>
                </a:solidFill>
              </a:rPr>
              <a:t>linac</a:t>
            </a:r>
            <a:endParaRPr lang="en-US" sz="28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2800" b="1" dirty="0">
                <a:solidFill>
                  <a:schemeClr val="accent5">
                    <a:lumMod val="50000"/>
                  </a:schemeClr>
                </a:solidFill>
              </a:rPr>
              <a:t>could replace PBR &amp; FEB !</a:t>
            </a:r>
          </a:p>
          <a:p>
            <a:endParaRPr lang="en-GB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8F11DA0-C542-4A38-B360-2E5303CF0F0E}"/>
              </a:ext>
            </a:extLst>
          </p:cNvPr>
          <p:cNvSpPr txBox="1"/>
          <p:nvPr/>
        </p:nvSpPr>
        <p:spPr>
          <a:xfrm>
            <a:off x="9418474" y="1775102"/>
            <a:ext cx="2501006" cy="73866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>
              <a:tabLst>
                <a:tab pos="1709738" algn="l"/>
              </a:tabLst>
            </a:pPr>
            <a:r>
              <a:rPr lang="en-US" sz="2400" b="1" dirty="0"/>
              <a:t>CEPC</a:t>
            </a:r>
            <a:r>
              <a:rPr lang="en-US" sz="2400" dirty="0"/>
              <a:t>,</a:t>
            </a:r>
            <a:r>
              <a:rPr lang="en-US" sz="2400" b="1" dirty="0"/>
              <a:t> </a:t>
            </a:r>
            <a:r>
              <a:rPr lang="en-GB" dirty="0"/>
              <a:t>Z. Y. Xu et al., </a:t>
            </a:r>
          </a:p>
          <a:p>
            <a:pPr>
              <a:tabLst>
                <a:tab pos="1709738" algn="l"/>
              </a:tabLst>
            </a:pPr>
            <a:r>
              <a:rPr lang="en-GB" dirty="0"/>
              <a:t>PRAB  </a:t>
            </a:r>
            <a:r>
              <a:rPr lang="en-GB" b="1" dirty="0"/>
              <a:t>23</a:t>
            </a:r>
            <a:r>
              <a:rPr lang="en-GB" dirty="0"/>
              <a:t>, 091301 (2020)</a:t>
            </a:r>
          </a:p>
        </p:txBody>
      </p:sp>
    </p:spTree>
    <p:extLst>
      <p:ext uri="{BB962C8B-B14F-4D97-AF65-F5344CB8AC3E}">
        <p14:creationId xmlns:p14="http://schemas.microsoft.com/office/powerpoint/2010/main" val="1050687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/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97241-4C71-47BB-8AD9-BF5390A05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055" y="0"/>
            <a:ext cx="12055285" cy="1325563"/>
          </a:xfrm>
        </p:spPr>
        <p:txBody>
          <a:bodyPr>
            <a:noAutofit/>
          </a:bodyPr>
          <a:lstStyle/>
          <a:p>
            <a:r>
              <a:rPr lang="en-US" sz="3200" dirty="0">
                <a:latin typeface="+mn-lt"/>
              </a:rPr>
              <a:t>FCC-</a:t>
            </a:r>
            <a:r>
              <a:rPr lang="en-US" sz="3200" dirty="0" err="1">
                <a:latin typeface="+mn-lt"/>
              </a:rPr>
              <a:t>ee</a:t>
            </a:r>
            <a:r>
              <a:rPr lang="en-GB" sz="3200" dirty="0">
                <a:latin typeface="+mn-lt"/>
                <a:cs typeface="Mangal" panose="02040503050203030202" pitchFamily="18" charset="0"/>
              </a:rPr>
              <a:t> i</a:t>
            </a:r>
            <a:r>
              <a:rPr lang="en-GB" sz="3200" dirty="0">
                <a:latin typeface="+mn-lt"/>
                <a:ea typeface="Calibri" panose="020F0502020204030204" pitchFamily="34" charset="0"/>
                <a:cs typeface="Mangal" panose="02040503050203030202" pitchFamily="18" charset="0"/>
              </a:rPr>
              <a:t>ssues requiring further studies (top factory)</a:t>
            </a:r>
            <a:br>
              <a:rPr lang="en-GB" sz="3600" dirty="0">
                <a:latin typeface="Calibri" panose="020F0502020204030204" pitchFamily="34" charset="0"/>
                <a:ea typeface="Calibri" panose="020F0502020204030204" pitchFamily="34" charset="0"/>
                <a:cs typeface="Mangal" panose="02040503050203030202" pitchFamily="18" charset="0"/>
              </a:rPr>
            </a:br>
            <a:endParaRPr lang="en-GB" sz="3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7F8DF32-EB65-4EE0-8F14-6AD113126C26}"/>
              </a:ext>
            </a:extLst>
          </p:cNvPr>
          <p:cNvSpPr/>
          <p:nvPr/>
        </p:nvSpPr>
        <p:spPr>
          <a:xfrm>
            <a:off x="163681" y="793409"/>
            <a:ext cx="11864637" cy="6830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400" dirty="0">
                <a:solidFill>
                  <a:prstClr val="black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	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Interaction region optimization and shielding of the hard synchrotron radiation </a:t>
            </a:r>
            <a:r>
              <a:rPr lang="en-GB" sz="2400" dirty="0">
                <a:solidFill>
                  <a:prstClr val="black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including radiation from the final quadrupoles.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Beam-tail collimation 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for background control. 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400" dirty="0">
                <a:solidFill>
                  <a:prstClr val="black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	Further 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off-momentum dynamic aperture optimisation </a:t>
            </a:r>
            <a:r>
              <a:rPr lang="en-GB" sz="2400" dirty="0">
                <a:solidFill>
                  <a:prstClr val="black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to maximize </a:t>
            </a:r>
            <a:r>
              <a:rPr lang="en-GB" sz="2400" dirty="0" err="1">
                <a:solidFill>
                  <a:prstClr val="black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beamstrahlung</a:t>
            </a:r>
            <a:r>
              <a:rPr lang="en-GB" sz="2400" dirty="0">
                <a:solidFill>
                  <a:prstClr val="black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 lifetime.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400" dirty="0">
                <a:solidFill>
                  <a:prstClr val="black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	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Operational scenarios supporting higher luminosity and shorter beam lifetimes </a:t>
            </a:r>
            <a:r>
              <a:rPr lang="en-GB" sz="2400" dirty="0">
                <a:solidFill>
                  <a:prstClr val="black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with more frequent injections.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Single-bunch beam instabilities with highest bunch charge.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	RF system changes for collider and booster, with associated modified optics configuration.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400" dirty="0">
                <a:solidFill>
                  <a:prstClr val="black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Maximum 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energy efficiency.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Machine protection and radioprotection</a:t>
            </a:r>
            <a:r>
              <a:rPr lang="en-GB" sz="2400" dirty="0">
                <a:solidFill>
                  <a:prstClr val="black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>
                <a:tab pos="2971800" algn="ctr"/>
                <a:tab pos="5943600" algn="r"/>
              </a:tabLst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Mangal" panose="02040503050203030202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>
                <a:tab pos="2971800" algn="ctr"/>
                <a:tab pos="5943600" algn="r"/>
              </a:tabLst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57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E38BC7F-ACB9-4D01-AB6A-F43F005906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24" y="865121"/>
            <a:ext cx="5213743" cy="54183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D2CC63-E8D0-4565-A5CE-838785DC81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888" y="865121"/>
            <a:ext cx="5510788" cy="554853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AA7291B-2F6D-4248-9266-60A088FC5C0F}"/>
              </a:ext>
            </a:extLst>
          </p:cNvPr>
          <p:cNvSpPr/>
          <p:nvPr/>
        </p:nvSpPr>
        <p:spPr>
          <a:xfrm>
            <a:off x="357324" y="218790"/>
            <a:ext cx="109226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beam lifetime in collision versus collimator settings in LEP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776EEA-A0F5-4813-A85C-5A9F45A7A5FB}"/>
              </a:ext>
            </a:extLst>
          </p:cNvPr>
          <p:cNvSpPr txBox="1"/>
          <p:nvPr/>
        </p:nvSpPr>
        <p:spPr>
          <a:xfrm>
            <a:off x="0" y="6396335"/>
            <a:ext cx="259019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>
              <a:tabLst>
                <a:tab pos="1709738" algn="l"/>
              </a:tabLst>
            </a:pPr>
            <a:r>
              <a:rPr lang="en-US" sz="2400" b="1" dirty="0"/>
              <a:t>H. Burkhardt, 1995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5895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97241-4C71-47BB-8AD9-BF5390A05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179" y="-118753"/>
            <a:ext cx="12055285" cy="1325563"/>
          </a:xfrm>
        </p:spPr>
        <p:txBody>
          <a:bodyPr>
            <a:noAutofit/>
          </a:bodyPr>
          <a:lstStyle/>
          <a:p>
            <a:r>
              <a:rPr lang="en-US" sz="3200" dirty="0">
                <a:latin typeface="+mn-lt"/>
              </a:rPr>
              <a:t>FCC-</a:t>
            </a:r>
            <a:r>
              <a:rPr lang="en-US" sz="3200" dirty="0" err="1">
                <a:latin typeface="+mn-lt"/>
              </a:rPr>
              <a:t>ee</a:t>
            </a:r>
            <a:r>
              <a:rPr lang="en-GB" sz="3200" dirty="0">
                <a:latin typeface="+mn-lt"/>
                <a:cs typeface="Mangal" panose="02040503050203030202" pitchFamily="18" charset="0"/>
              </a:rPr>
              <a:t> i</a:t>
            </a:r>
            <a:r>
              <a:rPr lang="en-GB" sz="3200" dirty="0">
                <a:latin typeface="+mn-lt"/>
                <a:ea typeface="Calibri" panose="020F0502020204030204" pitchFamily="34" charset="0"/>
                <a:cs typeface="Mangal" panose="02040503050203030202" pitchFamily="18" charset="0"/>
              </a:rPr>
              <a:t>ssues requiring further studies (energy calibration)</a:t>
            </a:r>
            <a:endParaRPr lang="en-GB" sz="3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7F8DF32-EB65-4EE0-8F14-6AD113126C26}"/>
              </a:ext>
            </a:extLst>
          </p:cNvPr>
          <p:cNvSpPr/>
          <p:nvPr/>
        </p:nvSpPr>
        <p:spPr>
          <a:xfrm>
            <a:off x="163681" y="793409"/>
            <a:ext cx="11864637" cy="7261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Mangal" panose="02040503050203030202" pitchFamily="18" charset="0"/>
              </a:rPr>
              <a:t>Develop &amp; integrate 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tools for simulating orbit + optics correction processes plus simultaneous optimization of luminosity and polarization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, including spin matching. Essential for confirming feasibility and operability of proposed data taking scheme.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	Design of 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diagnostics allowing control of beam-beam offsets and measurement of IP residual dispersion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. This diagnostics will help reduce centre-of-mass energy shifts; it should also benefit luminosity optimization.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Explore resonant depolarization proces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s and its sensitivity to energy spread and synchrotron tune to optimize procedures and machine settings.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	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Detailed design of polarisation wigglers 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including proper management of the radiation.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	Scrutinize and integrate the 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polarimeter design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. Explore its use for 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Compton-backscattering based measurements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 precision &amp; stability of momentum measurement.    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Thoroughly assess and possible further reduce 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energy-point-to-energy-point systematic uncertainties.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 This involves, amongst others, development of energy model and thorough design of monitoring devices.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>
                <a:tab pos="2971800" algn="ctr"/>
                <a:tab pos="5943600" algn="r"/>
              </a:tabLst>
              <a:defRPr/>
            </a:pPr>
            <a:endParaRPr kumimoji="0" lang="en-GB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Mangal" panose="02040503050203030202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>
                <a:tab pos="2971800" algn="ctr"/>
                <a:tab pos="5943600" algn="r"/>
              </a:tabLst>
              <a:defRPr/>
            </a:pPr>
            <a:endParaRPr kumimoji="0" lang="en-GB" sz="3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592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63A8ECE5-9F1C-4D37-A0C9-C3C1FB81D0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785460"/>
            <a:ext cx="4849194" cy="2643540"/>
          </a:xfrm>
          <a:prstGeom prst="rect">
            <a:avLst/>
          </a:prstGeom>
        </p:spPr>
      </p:pic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E947A746-9312-4675-999F-3718005658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02" y="855591"/>
            <a:ext cx="5251034" cy="231853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9A25DC6-0C71-47C2-8909-6BC393E727A2}"/>
              </a:ext>
            </a:extLst>
          </p:cNvPr>
          <p:cNvSpPr txBox="1">
            <a:spLocks/>
          </p:cNvSpPr>
          <p:nvPr/>
        </p:nvSpPr>
        <p:spPr>
          <a:xfrm>
            <a:off x="370485" y="-200191"/>
            <a:ext cx="1224592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monochromatization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scenarios for </a:t>
            </a:r>
            <a:r>
              <a:rPr kumimoji="0" lang="en-US" sz="36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-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channe</a:t>
            </a:r>
            <a:r>
              <a:rPr lang="en-US" sz="3600" dirty="0">
                <a:solidFill>
                  <a:sysClr val="windowText" lastClr="000000"/>
                </a:solidFill>
                <a:latin typeface="Calibri Light" panose="020F0302020204030204"/>
              </a:rPr>
              <a:t>l H production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F7C79DEE-935F-4585-A318-901CE470F4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3984592" cy="3291619"/>
          </a:xfrm>
          <a:prstGeom prst="rect">
            <a:avLst/>
          </a:prstGeom>
        </p:spPr>
      </p:pic>
      <p:pic>
        <p:nvPicPr>
          <p:cNvPr id="11" name="Picture 10" descr="Chart, histogram&#10;&#10;Description automatically generated">
            <a:extLst>
              <a:ext uri="{FF2B5EF4-FFF2-40B4-BE49-F238E27FC236}">
                <a16:creationId xmlns:a16="http://schemas.microsoft.com/office/drawing/2014/main" id="{27FA0F12-A2A6-4367-8023-7A89C22C61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822" y="3383170"/>
            <a:ext cx="3984591" cy="329161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556F2FA-8F99-4474-901C-E7AEE7520FAB}"/>
                  </a:ext>
                </a:extLst>
              </p:cNvPr>
              <p:cNvSpPr/>
              <p:nvPr/>
            </p:nvSpPr>
            <p:spPr>
              <a:xfrm>
                <a:off x="4299480" y="3513197"/>
                <a:ext cx="3593040" cy="25853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>
                    <a:solidFill>
                      <a:srgbClr val="0070C0"/>
                    </a:solidFill>
                  </a:rPr>
                  <a:t>for either m-c scenario:</a:t>
                </a:r>
              </a:p>
              <a:p>
                <a:r>
                  <a:rPr lang="en-GB" i="1" dirty="0">
                    <a:solidFill>
                      <a:srgbClr val="0070C0"/>
                    </a:solidFill>
                  </a:rPr>
                  <a:t>L</a:t>
                </a:r>
                <a:r>
                  <a:rPr lang="en-GB" dirty="0">
                    <a:solidFill>
                      <a:srgbClr val="0070C0"/>
                    </a:solidFill>
                  </a:rPr>
                  <a:t>=2.5 × 10</a:t>
                </a:r>
                <a:r>
                  <a:rPr lang="en-GB" baseline="30000" dirty="0">
                    <a:solidFill>
                      <a:srgbClr val="0070C0"/>
                    </a:solidFill>
                  </a:rPr>
                  <a:t>35</a:t>
                </a:r>
                <a:r>
                  <a:rPr lang="en-GB" dirty="0">
                    <a:solidFill>
                      <a:srgbClr val="0070C0"/>
                    </a:solidFill>
                  </a:rPr>
                  <a:t> cm</a:t>
                </a:r>
                <a:r>
                  <a:rPr lang="en-GB" baseline="30000" dirty="0">
                    <a:solidFill>
                      <a:srgbClr val="0070C0"/>
                    </a:solidFill>
                  </a:rPr>
                  <a:t>−2 </a:t>
                </a:r>
                <a:r>
                  <a:rPr lang="en-GB" dirty="0">
                    <a:solidFill>
                      <a:srgbClr val="0070C0"/>
                    </a:solidFill>
                  </a:rPr>
                  <a:t>s</a:t>
                </a:r>
                <a:r>
                  <a:rPr lang="en-GB" baseline="30000" dirty="0">
                    <a:solidFill>
                      <a:srgbClr val="0070C0"/>
                    </a:solidFill>
                  </a:rPr>
                  <a:t>−1 </a:t>
                </a:r>
              </a:p>
              <a:p>
                <a:r>
                  <a:rPr lang="en-GB" dirty="0">
                    <a:solidFill>
                      <a:srgbClr val="0070C0"/>
                    </a:solidFill>
                  </a:rPr>
                  <a:t>w. </a:t>
                </a:r>
                <a:r>
                  <a:rPr lang="en-GB" dirty="0" err="1">
                    <a:solidFill>
                      <a:srgbClr val="0070C0"/>
                    </a:solidFill>
                  </a:rPr>
                  <a:t>σ</a:t>
                </a:r>
                <a:r>
                  <a:rPr lang="en-GB" baseline="-25000" dirty="0" err="1">
                    <a:solidFill>
                      <a:srgbClr val="0070C0"/>
                    </a:solidFill>
                  </a:rPr>
                  <a:t>W</a:t>
                </a:r>
                <a:r>
                  <a:rPr lang="en-GB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>
                    <a:solidFill>
                      <a:srgbClr val="0070C0"/>
                    </a:solidFill>
                  </a:rPr>
                  <a:t>13 MeV</a:t>
                </a:r>
                <a:endParaRPr lang="en-GB" dirty="0"/>
              </a:p>
              <a:p>
                <a:r>
                  <a:rPr lang="en-GB" dirty="0" err="1">
                    <a:solidFill>
                      <a:srgbClr val="FF0000"/>
                    </a:solidFill>
                  </a:rPr>
                  <a:t>cf</a:t>
                </a:r>
                <a:r>
                  <a:rPr lang="en-GB" dirty="0">
                    <a:solidFill>
                      <a:srgbClr val="FF0000"/>
                    </a:solidFill>
                  </a:rPr>
                  <a:t>: w/o </a:t>
                </a:r>
                <a:r>
                  <a:rPr lang="en-GB" dirty="0" err="1">
                    <a:solidFill>
                      <a:srgbClr val="FF0000"/>
                    </a:solidFill>
                  </a:rPr>
                  <a:t>monochromatization</a:t>
                </a:r>
                <a:r>
                  <a:rPr lang="en-GB" dirty="0">
                    <a:solidFill>
                      <a:srgbClr val="FF0000"/>
                    </a:solidFill>
                  </a:rPr>
                  <a:t>: </a:t>
                </a:r>
              </a:p>
              <a:p>
                <a:r>
                  <a:rPr lang="en-GB" i="1" dirty="0">
                    <a:solidFill>
                      <a:srgbClr val="FF0000"/>
                    </a:solidFill>
                  </a:rPr>
                  <a:t>L</a:t>
                </a:r>
                <a:r>
                  <a:rPr lang="en-GB" dirty="0">
                    <a:solidFill>
                      <a:srgbClr val="FF0000"/>
                    </a:solidFill>
                  </a:rPr>
                  <a:t>= 8 ×10</a:t>
                </a:r>
                <a:r>
                  <a:rPr lang="en-GB" baseline="30000" dirty="0">
                    <a:solidFill>
                      <a:srgbClr val="FF0000"/>
                    </a:solidFill>
                  </a:rPr>
                  <a:t>35 </a:t>
                </a:r>
                <a:r>
                  <a:rPr lang="en-GB" dirty="0">
                    <a:solidFill>
                      <a:srgbClr val="FF0000"/>
                    </a:solidFill>
                  </a:rPr>
                  <a:t>cm</a:t>
                </a:r>
                <a:r>
                  <a:rPr lang="en-GB" baseline="30000" dirty="0">
                    <a:solidFill>
                      <a:srgbClr val="FF0000"/>
                    </a:solidFill>
                  </a:rPr>
                  <a:t>−2</a:t>
                </a:r>
                <a:r>
                  <a:rPr lang="en-GB" dirty="0">
                    <a:solidFill>
                      <a:srgbClr val="FF0000"/>
                    </a:solidFill>
                  </a:rPr>
                  <a:t>s</a:t>
                </a:r>
                <a:r>
                  <a:rPr lang="en-GB" baseline="30000" dirty="0">
                    <a:solidFill>
                      <a:srgbClr val="FF0000"/>
                    </a:solidFill>
                  </a:rPr>
                  <a:t>−1 </a:t>
                </a:r>
                <a:r>
                  <a:rPr lang="en-GB" dirty="0">
                    <a:solidFill>
                      <a:srgbClr val="FF0000"/>
                    </a:solidFill>
                  </a:rPr>
                  <a:t>w. </a:t>
                </a:r>
                <a:r>
                  <a:rPr lang="en-GB" dirty="0" err="1">
                    <a:solidFill>
                      <a:srgbClr val="FF0000"/>
                    </a:solidFill>
                  </a:rPr>
                  <a:t>σ</a:t>
                </a:r>
                <a:r>
                  <a:rPr lang="en-GB" baseline="-25000" dirty="0" err="1">
                    <a:solidFill>
                      <a:srgbClr val="FF0000"/>
                    </a:solidFill>
                  </a:rPr>
                  <a:t>W</a:t>
                </a:r>
                <a:r>
                  <a:rPr lang="en-GB" dirty="0">
                    <a:solidFill>
                      <a:srgbClr val="FF0000"/>
                    </a:solidFill>
                  </a:rPr>
                  <a:t> ≈ 115 MeV</a:t>
                </a:r>
                <a:endParaRPr lang="en-GB" dirty="0"/>
              </a:p>
              <a:p>
                <a:r>
                  <a:rPr lang="en-GB" dirty="0"/>
                  <a:t>narrow width of Higgs Γ</a:t>
                </a:r>
                <a:r>
                  <a:rPr lang="en-GB" baseline="-25000" dirty="0"/>
                  <a:t>H</a:t>
                </a:r>
                <a:r>
                  <a:rPr lang="en-GB" dirty="0"/>
                  <a:t> ≈ 4.2 MeV </a:t>
                </a:r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→</a:t>
                </a:r>
                <a:r>
                  <a:rPr lang="en-GB" dirty="0"/>
                  <a:t> </a:t>
                </a:r>
                <a:r>
                  <a:rPr lang="en-GB" dirty="0" err="1"/>
                  <a:t>monochromatization</a:t>
                </a:r>
                <a:r>
                  <a:rPr lang="en-GB" dirty="0"/>
                  <a:t> yields 3x more Higgs bosons + improved signal / background</a:t>
                </a: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556F2FA-8F99-4474-901C-E7AEE7520F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9480" y="3513197"/>
                <a:ext cx="3593040" cy="2585323"/>
              </a:xfrm>
              <a:prstGeom prst="rect">
                <a:avLst/>
              </a:prstGeom>
              <a:blipFill>
                <a:blip r:embed="rId6"/>
                <a:stretch>
                  <a:fillRect l="-1356" t="-1179" b="-28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512327CD-95D9-4D23-984F-42AC80BFEB14}"/>
              </a:ext>
            </a:extLst>
          </p:cNvPr>
          <p:cNvSpPr txBox="1"/>
          <p:nvPr/>
        </p:nvSpPr>
        <p:spPr>
          <a:xfrm>
            <a:off x="1859280" y="925577"/>
            <a:ext cx="1990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with crab cavities</a:t>
            </a:r>
            <a:endParaRPr lang="en-GB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A6EA9E-21CB-4D0B-B567-F693BCEF645D}"/>
              </a:ext>
            </a:extLst>
          </p:cNvPr>
          <p:cNvSpPr txBox="1"/>
          <p:nvPr/>
        </p:nvSpPr>
        <p:spPr>
          <a:xfrm>
            <a:off x="9712960" y="2348156"/>
            <a:ext cx="19400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w/o crab cavities</a:t>
            </a:r>
            <a:endParaRPr lang="en-GB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B91A75-4836-496A-92B7-73A569FF8BD7}"/>
              </a:ext>
            </a:extLst>
          </p:cNvPr>
          <p:cNvSpPr txBox="1"/>
          <p:nvPr/>
        </p:nvSpPr>
        <p:spPr>
          <a:xfrm>
            <a:off x="4396123" y="6258954"/>
            <a:ext cx="271003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>
              <a:tabLst>
                <a:tab pos="1709738" algn="l"/>
              </a:tabLst>
            </a:pPr>
            <a:r>
              <a:rPr lang="en-US" sz="2000" b="1" dirty="0"/>
              <a:t>M.A. Valdivia, </a:t>
            </a:r>
            <a:r>
              <a:rPr lang="en-US" sz="2000" dirty="0"/>
              <a:t>F.Z., 2020</a:t>
            </a:r>
            <a:endParaRPr lang="en-GB" sz="16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466733C-7BD2-41FE-BEDC-55666BE5D8B8}"/>
              </a:ext>
            </a:extLst>
          </p:cNvPr>
          <p:cNvSpPr/>
          <p:nvPr/>
        </p:nvSpPr>
        <p:spPr>
          <a:xfrm>
            <a:off x="9703294" y="2694761"/>
            <a:ext cx="2321119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555555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A. Bogomyagkov, E. Levichev</a:t>
            </a:r>
          </a:p>
          <a:p>
            <a:r>
              <a:rPr lang="en-GB" sz="1400" dirty="0">
                <a:solidFill>
                  <a:srgbClr val="555555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PRAB </a:t>
            </a:r>
            <a:r>
              <a:rPr lang="en-GB" sz="1400" b="1" dirty="0">
                <a:solidFill>
                  <a:srgbClr val="555555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r>
              <a:rPr lang="en-GB" sz="1400" dirty="0">
                <a:solidFill>
                  <a:srgbClr val="555555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, 051001 (2017)</a:t>
            </a:r>
            <a:endParaRPr lang="en-GB" sz="1400" b="0" i="0" dirty="0">
              <a:solidFill>
                <a:srgbClr val="555555"/>
              </a:solidFill>
              <a:effectLst/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158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97241-4C71-47BB-8AD9-BF5390A05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055" y="0"/>
            <a:ext cx="12055285" cy="1325563"/>
          </a:xfrm>
        </p:spPr>
        <p:txBody>
          <a:bodyPr>
            <a:noAutofit/>
          </a:bodyPr>
          <a:lstStyle/>
          <a:p>
            <a:r>
              <a:rPr lang="en-US" sz="3200" dirty="0">
                <a:latin typeface="+mn-lt"/>
              </a:rPr>
              <a:t>FCC-</a:t>
            </a:r>
            <a:r>
              <a:rPr lang="en-US" sz="3200" dirty="0" err="1">
                <a:latin typeface="+mn-lt"/>
              </a:rPr>
              <a:t>ee</a:t>
            </a:r>
            <a:r>
              <a:rPr lang="en-GB" sz="3200" dirty="0">
                <a:latin typeface="+mn-lt"/>
                <a:cs typeface="Mangal" panose="02040503050203030202" pitchFamily="18" charset="0"/>
              </a:rPr>
              <a:t> i</a:t>
            </a:r>
            <a:r>
              <a:rPr lang="en-GB" sz="3200" dirty="0">
                <a:latin typeface="+mn-lt"/>
                <a:ea typeface="Calibri" panose="020F0502020204030204" pitchFamily="34" charset="0"/>
                <a:cs typeface="Mangal" panose="02040503050203030202" pitchFamily="18" charset="0"/>
              </a:rPr>
              <a:t>ssues requiring further studies (</a:t>
            </a:r>
            <a:r>
              <a:rPr lang="en-GB" sz="3200" dirty="0" err="1">
                <a:latin typeface="+mn-lt"/>
                <a:ea typeface="Calibri" panose="020F0502020204030204" pitchFamily="34" charset="0"/>
                <a:cs typeface="Mangal" panose="02040503050203030202" pitchFamily="18" charset="0"/>
              </a:rPr>
              <a:t>monochromatization</a:t>
            </a:r>
            <a:r>
              <a:rPr lang="en-GB" sz="3200" dirty="0">
                <a:latin typeface="+mn-lt"/>
                <a:ea typeface="Calibri" panose="020F0502020204030204" pitchFamily="34" charset="0"/>
                <a:cs typeface="Mangal" panose="02040503050203030202" pitchFamily="18" charset="0"/>
              </a:rPr>
              <a:t>)</a:t>
            </a:r>
            <a:br>
              <a:rPr lang="en-GB" sz="3600" dirty="0">
                <a:latin typeface="Calibri" panose="020F0502020204030204" pitchFamily="34" charset="0"/>
                <a:ea typeface="Calibri" panose="020F0502020204030204" pitchFamily="34" charset="0"/>
                <a:cs typeface="Mangal" panose="02040503050203030202" pitchFamily="18" charset="0"/>
              </a:rPr>
            </a:br>
            <a:endParaRPr lang="en-GB" sz="3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7F8DF32-EB65-4EE0-8F14-6AD113126C26}"/>
              </a:ext>
            </a:extLst>
          </p:cNvPr>
          <p:cNvSpPr/>
          <p:nvPr/>
        </p:nvSpPr>
        <p:spPr>
          <a:xfrm>
            <a:off x="163682" y="995290"/>
            <a:ext cx="1139101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Mangal" panose="02040503050203030202" pitchFamily="18" charset="0"/>
              </a:rPr>
              <a:t>	</a:t>
            </a:r>
            <a:r>
              <a:rPr lang="en-GB" sz="2400" b="1" dirty="0">
                <a:solidFill>
                  <a:srgbClr val="0070C0"/>
                </a:solidFill>
                <a:latin typeface="Calibri" panose="020F0502020204030204"/>
                <a:ea typeface="Calibri" panose="020F0502020204030204" pitchFamily="34" charset="0"/>
                <a:cs typeface="Mangal" panose="02040503050203030202" pitchFamily="18" charset="0"/>
              </a:rPr>
              <a:t>E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Mangal" panose="02040503050203030202" pitchFamily="18" charset="0"/>
              </a:rPr>
              <a:t>laborate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 optimum set of IP parameters and optimum choice of </a:t>
            </a:r>
            <a:r>
              <a:rPr lang="en-GB" sz="2400" b="1" dirty="0" err="1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monochromatization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 scheme 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–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 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compare proposals with and crab cavities etc.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Develop optical lattices producing required large D</a:t>
            </a:r>
            <a:r>
              <a:rPr lang="en-GB" sz="2400" b="1" baseline="-25000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x</a:t>
            </a:r>
            <a:r>
              <a:rPr lang="en-GB" sz="2400" b="1" baseline="30000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∗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, along with target values for β</a:t>
            </a:r>
            <a:r>
              <a:rPr lang="en-GB" sz="2400" baseline="-25000" dirty="0">
                <a:ea typeface="Calibri" panose="020F0502020204030204" pitchFamily="34" charset="0"/>
                <a:cs typeface="Mangal" panose="02040503050203030202" pitchFamily="18" charset="0"/>
              </a:rPr>
              <a:t>x</a:t>
            </a:r>
            <a:r>
              <a:rPr lang="en-GB" sz="2400" baseline="30000" dirty="0">
                <a:ea typeface="Calibri" panose="020F0502020204030204" pitchFamily="34" charset="0"/>
                <a:cs typeface="Mangal" panose="02040503050203030202" pitchFamily="18" charset="0"/>
              </a:rPr>
              <a:t>∗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 and β</a:t>
            </a:r>
            <a:r>
              <a:rPr lang="en-GB" sz="2400" baseline="-25000" dirty="0">
                <a:ea typeface="Calibri" panose="020F0502020204030204" pitchFamily="34" charset="0"/>
                <a:cs typeface="Mangal" panose="02040503050203030202" pitchFamily="18" charset="0"/>
              </a:rPr>
              <a:t>y</a:t>
            </a:r>
            <a:r>
              <a:rPr lang="en-GB" sz="2400" baseline="30000" dirty="0">
                <a:ea typeface="Calibri" panose="020F0502020204030204" pitchFamily="34" charset="0"/>
                <a:cs typeface="Mangal" panose="02040503050203030202" pitchFamily="18" charset="0"/>
              </a:rPr>
              <a:t>∗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.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Devise running mode, including the continuous monitoring of the collision energy and of its spread,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 at the 10</a:t>
            </a:r>
            <a:r>
              <a:rPr lang="en-GB" sz="2400" baseline="30000" dirty="0">
                <a:ea typeface="Calibri" panose="020F0502020204030204" pitchFamily="34" charset="0"/>
                <a:cs typeface="Mangal" panose="02040503050203030202" pitchFamily="18" charset="0"/>
              </a:rPr>
              <a:t>-5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 level, the operation procedures, and the diagnostics, provided both by the accelerator instrumentation and by the particle physics detectors.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Further </a:t>
            </a:r>
            <a:r>
              <a:rPr lang="en-GB" sz="24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improve data analyses for s-channel Higgs event selection </a:t>
            </a:r>
            <a:r>
              <a:rPr lang="en-GB" sz="2400" dirty="0">
                <a:ea typeface="Calibri" panose="020F0502020204030204" pitchFamily="34" charset="0"/>
                <a:cs typeface="Mangal" panose="02040503050203030202" pitchFamily="18" charset="0"/>
              </a:rPr>
              <a:t>and background reduction, as well as for few-MeV Higgs mass precision required beforehand.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729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97241-4C71-47BB-8AD9-BF5390A05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802" y="0"/>
            <a:ext cx="12055285" cy="1325563"/>
          </a:xfrm>
        </p:spPr>
        <p:txBody>
          <a:bodyPr>
            <a:noAutofit/>
          </a:bodyPr>
          <a:lstStyle/>
          <a:p>
            <a:r>
              <a:rPr lang="en-US" sz="3200" dirty="0">
                <a:latin typeface="+mn-lt"/>
              </a:rPr>
              <a:t>FCC-</a:t>
            </a:r>
            <a:r>
              <a:rPr lang="en-US" sz="3200" dirty="0" err="1">
                <a:latin typeface="+mn-lt"/>
              </a:rPr>
              <a:t>hh</a:t>
            </a:r>
            <a:r>
              <a:rPr lang="en-GB" sz="3200" dirty="0">
                <a:latin typeface="+mn-lt"/>
                <a:cs typeface="Mangal" panose="02040503050203030202" pitchFamily="18" charset="0"/>
              </a:rPr>
              <a:t> i</a:t>
            </a:r>
            <a:r>
              <a:rPr lang="en-GB" sz="3200" dirty="0">
                <a:latin typeface="+mn-lt"/>
                <a:ea typeface="Calibri" panose="020F0502020204030204" pitchFamily="34" charset="0"/>
                <a:cs typeface="Mangal" panose="02040503050203030202" pitchFamily="18" charset="0"/>
              </a:rPr>
              <a:t>ssues requiring further studies and accelerator optimization</a:t>
            </a:r>
            <a:br>
              <a:rPr lang="en-GB" sz="3600" dirty="0">
                <a:latin typeface="Calibri" panose="020F0502020204030204" pitchFamily="34" charset="0"/>
                <a:ea typeface="Calibri" panose="020F0502020204030204" pitchFamily="34" charset="0"/>
                <a:cs typeface="Mangal" panose="02040503050203030202" pitchFamily="18" charset="0"/>
              </a:rPr>
            </a:br>
            <a:endParaRPr lang="en-GB" sz="3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7F8DF32-EB65-4EE0-8F14-6AD113126C26}"/>
              </a:ext>
            </a:extLst>
          </p:cNvPr>
          <p:cNvSpPr/>
          <p:nvPr/>
        </p:nvSpPr>
        <p:spPr>
          <a:xfrm>
            <a:off x="163681" y="930279"/>
            <a:ext cx="11864637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0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Shortening the length of the </a:t>
            </a:r>
            <a:r>
              <a:rPr lang="en-GB" sz="2000" b="1" dirty="0" err="1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betatron</a:t>
            </a:r>
            <a:r>
              <a:rPr lang="en-GB" sz="20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 collimation system </a:t>
            </a:r>
            <a:r>
              <a:rPr lang="en-GB" sz="2000" dirty="0">
                <a:solidFill>
                  <a:prstClr val="black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(presently 2.8 km). In parallel also the beam extraction section should be shortened (e.g. by installing a longer extraction septum, and more extraction kickers). </a:t>
            </a:r>
          </a:p>
          <a:p>
            <a:pPr marL="342900" lvl="0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000" dirty="0">
                <a:solidFill>
                  <a:prstClr val="black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Layout/geometry modifications to </a:t>
            </a:r>
            <a:r>
              <a:rPr lang="en-GB" sz="20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reduce transverse distance between the FCC-</a:t>
            </a:r>
            <a:r>
              <a:rPr lang="en-GB" sz="2000" b="1" dirty="0" err="1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hh</a:t>
            </a:r>
            <a:r>
              <a:rPr lang="en-GB" sz="20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 and FCC-</a:t>
            </a:r>
            <a:r>
              <a:rPr lang="en-GB" sz="2000" b="1" dirty="0" err="1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ee</a:t>
            </a:r>
            <a:r>
              <a:rPr lang="en-GB" sz="20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 collision points</a:t>
            </a:r>
            <a:r>
              <a:rPr lang="en-GB" sz="2000" dirty="0">
                <a:solidFill>
                  <a:prstClr val="black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; studies of the </a:t>
            </a:r>
            <a:r>
              <a:rPr lang="en-GB" sz="20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importance of mirror symmetry or super-periodicity and the associated tolerances.</a:t>
            </a:r>
            <a:endParaRPr lang="en-GB" sz="2800" b="1" dirty="0">
              <a:solidFill>
                <a:srgbClr val="0070C0"/>
              </a:solidFill>
              <a:ea typeface="Calibri" panose="020F0502020204030204" pitchFamily="34" charset="0"/>
              <a:cs typeface="Mangal" panose="02040503050203030202" pitchFamily="18" charset="0"/>
            </a:endParaRPr>
          </a:p>
          <a:p>
            <a:pPr marL="342900" lvl="0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000" dirty="0">
                <a:solidFill>
                  <a:prstClr val="black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Development of </a:t>
            </a:r>
            <a:r>
              <a:rPr lang="en-GB" sz="20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cost-efficient 16 T dipole magnets with acceptable field errors</a:t>
            </a:r>
            <a:r>
              <a:rPr lang="en-GB" sz="2000" dirty="0">
                <a:solidFill>
                  <a:prstClr val="black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. </a:t>
            </a:r>
            <a:endParaRPr lang="en-GB" sz="2800" dirty="0">
              <a:solidFill>
                <a:prstClr val="black"/>
              </a:solidFill>
              <a:ea typeface="Calibri" panose="020F0502020204030204" pitchFamily="34" charset="0"/>
              <a:cs typeface="Mangal" panose="02040503050203030202" pitchFamily="18" charset="0"/>
            </a:endParaRPr>
          </a:p>
          <a:p>
            <a:pPr marL="342900" lvl="0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000" dirty="0">
                <a:solidFill>
                  <a:prstClr val="black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Studies and developments of </a:t>
            </a:r>
            <a:r>
              <a:rPr lang="en-GB" sz="20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alternative injector scenarios,</a:t>
            </a:r>
            <a:r>
              <a:rPr lang="en-GB" sz="2000" dirty="0">
                <a:solidFill>
                  <a:prstClr val="black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 e.g. injection from a superconducting SPS and elaboration of all the implications. Optimization and review of the injector complex. </a:t>
            </a:r>
            <a:endParaRPr lang="en-GB" sz="2800" dirty="0">
              <a:solidFill>
                <a:prstClr val="black"/>
              </a:solidFill>
              <a:ea typeface="Calibri" panose="020F0502020204030204" pitchFamily="34" charset="0"/>
              <a:cs typeface="Mangal" panose="02040503050203030202" pitchFamily="18" charset="0"/>
            </a:endParaRPr>
          </a:p>
          <a:p>
            <a:pPr marL="342900" lvl="0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0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Machine protection and radiation issues</a:t>
            </a:r>
            <a:r>
              <a:rPr lang="en-GB" sz="28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(further optimisation of the interaction region; shortening of extraction section; failure scenarios; etc.)</a:t>
            </a:r>
            <a:endParaRPr lang="en-GB" sz="2800" dirty="0">
              <a:solidFill>
                <a:prstClr val="black"/>
              </a:solidFill>
              <a:ea typeface="Calibri" panose="020F0502020204030204" pitchFamily="34" charset="0"/>
              <a:cs typeface="Mangal" panose="02040503050203030202" pitchFamily="18" charset="0"/>
            </a:endParaRPr>
          </a:p>
          <a:p>
            <a:pPr marL="342900" lvl="0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000" dirty="0">
                <a:solidFill>
                  <a:prstClr val="black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Further </a:t>
            </a:r>
            <a:r>
              <a:rPr lang="en-GB" sz="20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RF system design </a:t>
            </a:r>
            <a:r>
              <a:rPr lang="en-GB" sz="2000" dirty="0">
                <a:solidFill>
                  <a:prstClr val="black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and development of </a:t>
            </a:r>
            <a:r>
              <a:rPr lang="en-GB" sz="20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FCC-</a:t>
            </a:r>
            <a:r>
              <a:rPr lang="en-GB" sz="2000" b="1" dirty="0" err="1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hh</a:t>
            </a:r>
            <a:r>
              <a:rPr lang="en-GB" sz="20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 crab cavities.</a:t>
            </a:r>
            <a:endParaRPr lang="en-GB" sz="2800" b="1" dirty="0">
              <a:solidFill>
                <a:srgbClr val="0070C0"/>
              </a:solidFill>
              <a:ea typeface="Calibri" panose="020F0502020204030204" pitchFamily="34" charset="0"/>
              <a:cs typeface="Mangal" panose="02040503050203030202" pitchFamily="18" charset="0"/>
            </a:endParaRPr>
          </a:p>
          <a:p>
            <a:pPr marL="342900" lvl="0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971800" algn="ctr"/>
                <a:tab pos="5943600" algn="r"/>
              </a:tabLst>
            </a:pPr>
            <a:r>
              <a:rPr lang="en-GB" sz="2000" dirty="0">
                <a:solidFill>
                  <a:prstClr val="black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Design for </a:t>
            </a:r>
            <a:r>
              <a:rPr lang="en-GB" sz="2000" b="1" dirty="0">
                <a:solidFill>
                  <a:srgbClr val="0070C0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maximum energy efficiency. </a:t>
            </a:r>
            <a:endParaRPr lang="en-GB" sz="2800" b="1" dirty="0">
              <a:solidFill>
                <a:srgbClr val="0070C0"/>
              </a:solidFill>
              <a:ea typeface="Calibri" panose="020F0502020204030204" pitchFamily="34" charset="0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895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1800</TotalTime>
  <Words>1616</Words>
  <Application>Microsoft Office PowerPoint</Application>
  <PresentationFormat>Widescreen</PresentationFormat>
  <Paragraphs>193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Symbol</vt:lpstr>
      <vt:lpstr>Office Theme</vt:lpstr>
      <vt:lpstr>FCC-ee &amp; hh R&amp;D issues and status</vt:lpstr>
      <vt:lpstr>FCC-ee issues requiring further studies (Z, W, H factory) </vt:lpstr>
      <vt:lpstr>PowerPoint Presentation</vt:lpstr>
      <vt:lpstr>FCC-ee issues requiring further studies (top factory) </vt:lpstr>
      <vt:lpstr>PowerPoint Presentation</vt:lpstr>
      <vt:lpstr>FCC-ee issues requiring further studies (energy calibration)</vt:lpstr>
      <vt:lpstr>PowerPoint Presentation</vt:lpstr>
      <vt:lpstr>FCC-ee issues requiring further studies (monochromatization) </vt:lpstr>
      <vt:lpstr>FCC-hh issues requiring further studies and accelerator optimization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FCC-ee issues and  FCC-hh key issues</dc:title>
  <dc:creator>Frank Zimmermann</dc:creator>
  <cp:lastModifiedBy>Frank Zimmermann</cp:lastModifiedBy>
  <cp:revision>163</cp:revision>
  <dcterms:created xsi:type="dcterms:W3CDTF">2020-10-25T21:20:43Z</dcterms:created>
  <dcterms:modified xsi:type="dcterms:W3CDTF">2021-01-18T23:08:06Z</dcterms:modified>
</cp:coreProperties>
</file>