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509" r:id="rId4"/>
    <p:sldId id="510" r:id="rId5"/>
    <p:sldId id="511" r:id="rId6"/>
    <p:sldId id="497" r:id="rId7"/>
    <p:sldId id="512" r:id="rId8"/>
    <p:sldId id="535" r:id="rId9"/>
    <p:sldId id="536" r:id="rId10"/>
    <p:sldId id="526" r:id="rId11"/>
    <p:sldId id="527" r:id="rId12"/>
    <p:sldId id="530" r:id="rId13"/>
    <p:sldId id="537" r:id="rId14"/>
    <p:sldId id="482" r:id="rId15"/>
    <p:sldId id="522" r:id="rId16"/>
    <p:sldId id="523" r:id="rId17"/>
    <p:sldId id="525" r:id="rId18"/>
    <p:sldId id="524" r:id="rId19"/>
    <p:sldId id="538" r:id="rId20"/>
    <p:sldId id="342" r:id="rId21"/>
    <p:sldId id="539" r:id="rId22"/>
    <p:sldId id="532" r:id="rId23"/>
    <p:sldId id="533" r:id="rId24"/>
    <p:sldId id="540" r:id="rId25"/>
    <p:sldId id="542" r:id="rId26"/>
    <p:sldId id="541" r:id="rId27"/>
    <p:sldId id="424" r:id="rId28"/>
    <p:sldId id="433" r:id="rId29"/>
    <p:sldId id="480" r:id="rId30"/>
    <p:sldId id="543" r:id="rId31"/>
    <p:sldId id="438" r:id="rId32"/>
    <p:sldId id="544" r:id="rId33"/>
    <p:sldId id="515" r:id="rId34"/>
    <p:sldId id="513" r:id="rId35"/>
    <p:sldId id="411" r:id="rId36"/>
    <p:sldId id="604" r:id="rId37"/>
    <p:sldId id="590" r:id="rId38"/>
    <p:sldId id="591" r:id="rId39"/>
    <p:sldId id="500" r:id="rId40"/>
    <p:sldId id="501" r:id="rId41"/>
    <p:sldId id="502" r:id="rId42"/>
    <p:sldId id="481" r:id="rId43"/>
    <p:sldId id="483" r:id="rId44"/>
    <p:sldId id="484" r:id="rId45"/>
    <p:sldId id="491" r:id="rId46"/>
    <p:sldId id="492" r:id="rId47"/>
    <p:sldId id="493" r:id="rId48"/>
    <p:sldId id="518" r:id="rId49"/>
    <p:sldId id="519" r:id="rId50"/>
    <p:sldId id="520" r:id="rId51"/>
    <p:sldId id="439" r:id="rId52"/>
    <p:sldId id="361" r:id="rId5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FF0000"/>
    <a:srgbClr val="00CC99"/>
    <a:srgbClr val="FF00FF"/>
    <a:srgbClr val="FF3399"/>
    <a:srgbClr val="FF505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7" autoAdjust="0"/>
    <p:restoredTop sz="94667" autoAdjust="0"/>
  </p:normalViewPr>
  <p:slideViewPr>
    <p:cSldViewPr>
      <p:cViewPr varScale="1">
        <p:scale>
          <a:sx n="83" d="100"/>
          <a:sy n="83" d="100"/>
        </p:scale>
        <p:origin x="1005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98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34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58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36" units="cm"/>
          <inkml:channel name="Y" type="integer" max="1824" units="cm"/>
          <inkml:channel name="T" type="integer" max="2.14748E9" units="dev"/>
        </inkml:traceFormat>
        <inkml:channelProperties>
          <inkml:channelProperty channel="X" name="resolution" value="105.23077" units="1/cm"/>
          <inkml:channelProperty channel="Y" name="resolution" value="105.43353" units="1/cm"/>
          <inkml:channelProperty channel="T" name="resolution" value="1" units="1/dev"/>
        </inkml:channelProperties>
      </inkml:inkSource>
      <inkml:timestamp xml:id="ts0" timeString="2017-08-25T22:51:06.433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-3802-134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0677D671-A090-4A50-A13D-9DBEF87752F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F85354FD-00CA-47A2-BEE8-4659074EB4B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749AC8E-0DE2-4800-8496-B8FDDC1E3E5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B94CE99F-33E9-49BD-B46C-1A83EDA8B2D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804D878C-9272-4934-8C3D-F7D5AC329F9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7" name="Rectangle 7">
            <a:extLst>
              <a:ext uri="{FF2B5EF4-FFF2-40B4-BE49-F238E27FC236}">
                <a16:creationId xmlns:a16="http://schemas.microsoft.com/office/drawing/2014/main" id="{25385438-E827-4325-8FD1-FA8C028220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A437D14-16E6-40BA-B349-7BD27193C2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054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437D14-16E6-40BA-B349-7BD27193C2C8}" type="slidenum">
              <a:rPr lang="en-US" altLang="zh-CN" smtClean="0"/>
              <a:pPr>
                <a:defRPr/>
              </a:pPr>
              <a:t>39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7340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7C797A-D7F1-4C21-809A-69BCD2A58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5C02140-9607-4875-A774-FF95C309F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71CA0BE-8DBE-4C45-B6F2-39F69EFBB2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3DA7185-6225-4BA3-A5C7-C7E55F015B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0E06578-0A81-4650-88ED-490681D1FE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B3118-79F6-4202-B92D-F6D9DC0F32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219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9B15F6-28DD-474D-9B06-E59918F4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95CF1FE-2E56-4280-92F1-A76F74662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57345B-FFAE-48F9-8B97-131EE14B59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5A43F2B-B57F-49A5-A7B2-42E3604907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BE6156B-9D78-4ACC-85C7-8B90BE6A25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EC1AF-D54E-4FD3-B137-854C910528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608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84B4414-35EF-406A-88E5-C5FF8A161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C4F129F-8C90-4B2B-9AEA-F2786A8BC3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0D10278-D867-4911-B0AC-BDB435F899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44487FF-45A7-4E2F-975A-A9B672C88F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7C0794-C433-4E0D-9A34-F6A781041C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523EC-5764-4CD8-B7ED-780F920190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380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E0656-B29A-449A-BA32-C5B5407FA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65EC7D-62B5-432A-B217-E4EC05FF9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1D92DE-AFD0-44E3-9B5A-0E42A5BCA0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F63D2B0-7986-44A3-8684-B425CCFBAF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90D6C32-C884-4A68-876D-34EEB0FBD0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2E15E-6071-4536-9F64-E9950B0197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953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CED714-E1DE-4141-948A-187A3CCEB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34E8370-8640-465D-8F5F-748C7C21C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3B84DF-3FCA-45E0-ACCE-E5719B9B7B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F746AF-3CDD-41A7-9E10-BB2BF104C6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ACF776B-BBD3-4432-A306-E13295FBEB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738B9-9DD9-45FF-ADC0-3D34230287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1391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5ACA28-C3CC-4A42-A036-6936B89D7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440FFA-CF71-488A-917F-4C1CBC35D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58B1728-627F-44C9-8F86-25B55FC7C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FC04B3-57B5-439C-A4AB-DE637C3F27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2F0E89-D6DA-4382-AFC0-B63F7C6325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B8D399-C9C4-4A57-BCC7-8117BEDE2E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FC03D-B61F-4C52-A260-41F9282769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1561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5680F0-A21C-4000-997C-CC7D02EE8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5C092A2-5AC9-4945-8373-4D5956B66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B45AC-E867-4F10-954D-87CA36846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0A55E0-6E00-4024-9CC2-C9A4E189DA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139B3B6-389A-49BC-BC3F-142798BC6A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31D8AA2-91FE-4DBC-BD56-278537A5C7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DED50BD-C596-4BF5-B85A-A3F2E800DA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EDCB0A6-6B5C-4935-B85B-B34C7828D2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C5E96-35B4-458C-B53F-542C7A7B5C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618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DE525D-D982-4FDF-9C30-1D225BCD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6DD5427-E3ED-4583-86E8-254B57E5CF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821AC14-C410-4FE0-A70D-4F49D0B849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EB2047B-3594-4EF4-B236-0EBA9BF527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96C5D-B2E9-4CE2-B885-76194BB5D7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439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7A57D87-5AA5-4F47-8DC7-BD58895723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213E59B-543A-47F4-BF8C-108C74ECB4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72B6AB0-19FC-47EB-9DF7-9ED98C7B0B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38D71-96D3-41D3-9AE5-6387618BA6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198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BB1D2C-01A9-4578-ACFB-CC3A2DF5F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D21398-11CB-4208-87A1-649364EEC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C2E931D-2AAF-4B70-977A-612DB6488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13EC85-4A2E-49E9-B384-7FBE621D78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5DFEA9-AD2D-4B84-9196-3E07087AF9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EF2320-ECA6-4C7C-9C77-C062D143AE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32B67-B791-446F-B76F-FD025F8384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101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0F02FA-0872-4B4D-AFA4-8235FABEE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E7201FF-B242-4AF7-875B-47954D5004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4456773-3BF2-4E1A-834C-C4C51B6B5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F1A0D4-41E3-4C37-BE41-45DB0250AF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49DA30-13F3-449B-BD27-9D416202BD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121D24-BAF0-4DFE-AED0-3AF5D9EA43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E6EE1-13CB-4011-A5FC-922AF93E6D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0267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8E25A1B-50ED-4D2F-B8BE-213C817A4E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2A009C6-C695-45A7-8C35-3F577C528D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D742C80-9215-4C77-9475-2CE13EE0360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7B5F1F6-BC7E-4383-974E-8E331B8EF88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957AF55-33EE-476A-A30F-A4A041EE1F1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88CC631D-E873-4855-9656-F2A6472771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SimSun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7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24.png"/><Relationship Id="rId7" Type="http://schemas.openxmlformats.org/officeDocument/2006/relationships/image" Target="../media/image16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176.png"/><Relationship Id="rId4" Type="http://schemas.openxmlformats.org/officeDocument/2006/relationships/image" Target="../media/image34.png"/><Relationship Id="rId9" Type="http://schemas.openxmlformats.org/officeDocument/2006/relationships/image" Target="../media/image18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5.png"/><Relationship Id="rId9" Type="http://schemas.openxmlformats.org/officeDocument/2006/relationships/image" Target="../media/image18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53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7.wmf"/><Relationship Id="rId9" Type="http://schemas.openxmlformats.org/officeDocument/2006/relationships/image" Target="../media/image5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image" Target="../media/image6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image" Target="../media/image58.wmf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70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1.png"/><Relationship Id="rId5" Type="http://schemas.openxmlformats.org/officeDocument/2006/relationships/image" Target="../media/image68.emf"/><Relationship Id="rId4" Type="http://schemas.openxmlformats.org/officeDocument/2006/relationships/oleObject" Target="../embeddings/oleObject11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199.png"/><Relationship Id="rId7" Type="http://schemas.openxmlformats.org/officeDocument/2006/relationships/image" Target="../media/image203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10" Type="http://schemas.openxmlformats.org/officeDocument/2006/relationships/image" Target="../media/image72.png"/><Relationship Id="rId4" Type="http://schemas.openxmlformats.org/officeDocument/2006/relationships/image" Target="../media/image200.png"/><Relationship Id="rId9" Type="http://schemas.openxmlformats.org/officeDocument/2006/relationships/image" Target="../media/image20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9.wmf"/><Relationship Id="rId4" Type="http://schemas.openxmlformats.org/officeDocument/2006/relationships/oleObject" Target="../embeddings/oleObject13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0.wmf"/><Relationship Id="rId4" Type="http://schemas.openxmlformats.org/officeDocument/2006/relationships/oleObject" Target="../embeddings/oleObject1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1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11" Type="http://schemas.openxmlformats.org/officeDocument/2006/relationships/image" Target="../media/image212.png"/><Relationship Id="rId5" Type="http://schemas.openxmlformats.org/officeDocument/2006/relationships/image" Target="../media/image82.png"/><Relationship Id="rId4" Type="http://schemas.openxmlformats.org/officeDocument/2006/relationships/image" Target="../media/image20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5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0.png"/><Relationship Id="rId3" Type="http://schemas.openxmlformats.org/officeDocument/2006/relationships/image" Target="../media/image770.png"/><Relationship Id="rId7" Type="http://schemas.openxmlformats.org/officeDocument/2006/relationships/image" Target="../media/image810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790.png"/><Relationship Id="rId4" Type="http://schemas.openxmlformats.org/officeDocument/2006/relationships/image" Target="../media/image7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97.png"/><Relationship Id="rId7" Type="http://schemas.openxmlformats.org/officeDocument/2006/relationships/image" Target="../media/image9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96.wmf"/><Relationship Id="rId5" Type="http://schemas.openxmlformats.org/officeDocument/2006/relationships/image" Target="../media/image99.png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98.png"/><Relationship Id="rId9" Type="http://schemas.openxmlformats.org/officeDocument/2006/relationships/image" Target="../media/image95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10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02.png"/><Relationship Id="rId4" Type="http://schemas.openxmlformats.org/officeDocument/2006/relationships/image" Target="../media/image100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10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5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107.wmf"/><Relationship Id="rId4" Type="http://schemas.openxmlformats.org/officeDocument/2006/relationships/image" Target="../media/image104.wmf"/><Relationship Id="rId9" Type="http://schemas.openxmlformats.org/officeDocument/2006/relationships/oleObject" Target="../embeddings/oleObject23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10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3" Type="http://schemas.openxmlformats.org/officeDocument/2006/relationships/image" Target="../media/image115.png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3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11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2.png"/><Relationship Id="rId4" Type="http://schemas.openxmlformats.org/officeDocument/2006/relationships/image" Target="../media/image119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230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12" Type="http://schemas.openxmlformats.org/officeDocument/2006/relationships/image" Target="../media/image122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11" Type="http://schemas.openxmlformats.org/officeDocument/2006/relationships/image" Target="../media/image121.emf"/><Relationship Id="rId5" Type="http://schemas.openxmlformats.org/officeDocument/2006/relationships/image" Target="../media/image123.png"/><Relationship Id="rId10" Type="http://schemas.openxmlformats.org/officeDocument/2006/relationships/customXml" Target="../ink/ink1.xml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132.wmf"/><Relationship Id="rId18" Type="http://schemas.openxmlformats.org/officeDocument/2006/relationships/image" Target="../media/image133.pn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130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13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3.bin"/><Relationship Id="rId5" Type="http://schemas.openxmlformats.org/officeDocument/2006/relationships/image" Target="../media/image131.png"/><Relationship Id="rId15" Type="http://schemas.openxmlformats.org/officeDocument/2006/relationships/image" Target="../media/image133.wmf"/><Relationship Id="rId10" Type="http://schemas.openxmlformats.org/officeDocument/2006/relationships/image" Target="../media/image132.png"/><Relationship Id="rId19" Type="http://schemas.openxmlformats.org/officeDocument/2006/relationships/image" Target="../media/image134.png"/><Relationship Id="rId4" Type="http://schemas.openxmlformats.org/officeDocument/2006/relationships/image" Target="../media/image129.wmf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35.bin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70FBE68-3C1F-479D-8358-ED07344374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62000" y="126876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n-US" altLang="zh-CN" sz="2400" dirty="0">
                <a:solidFill>
                  <a:srgbClr val="3333FF"/>
                </a:solidFill>
                <a:latin typeface="Rockwell Extra Bold" panose="02060903040505020403" pitchFamily="18" charset="0"/>
              </a:rPr>
              <a:t>Hadron Spectroscopy in Lattice QCD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6DBF76D-96DC-4084-AE3E-F02B086316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33500" y="2852936"/>
            <a:ext cx="6629400" cy="3200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b="1" dirty="0">
                <a:latin typeface="Arial Unicode MS" pitchFamily="34" charset="-122"/>
                <a:ea typeface="Arial Unicode MS" pitchFamily="34" charset="-122"/>
              </a:rPr>
              <a:t>Ying Chen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b="1" dirty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000" b="1" dirty="0">
                <a:solidFill>
                  <a:srgbClr val="00FF00"/>
                </a:solidFill>
                <a:latin typeface="Arial Unicode MS" pitchFamily="34" charset="-122"/>
                <a:ea typeface="Arial Unicode MS" pitchFamily="34" charset="-122"/>
              </a:rPr>
              <a:t>Institute of High Energy Physics,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000" b="1" dirty="0">
                <a:solidFill>
                  <a:srgbClr val="00FF00"/>
                </a:solidFill>
                <a:latin typeface="Arial Unicode MS" pitchFamily="34" charset="-122"/>
                <a:ea typeface="Arial Unicode MS" pitchFamily="34" charset="-122"/>
              </a:rPr>
              <a:t>Chinese Academy of Sciences, China</a:t>
            </a:r>
          </a:p>
          <a:p>
            <a:pPr eaLnBrk="1" hangingPunct="1">
              <a:lnSpc>
                <a:spcPct val="80000"/>
              </a:lnSpc>
            </a:pPr>
            <a:endParaRPr lang="en-US" altLang="zh-CN" sz="2000" b="1" dirty="0">
              <a:latin typeface="Arial Unicode MS" pitchFamily="34" charset="-122"/>
              <a:ea typeface="Arial Unicode MS" pitchFamily="34" charset="-122"/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000" b="1" dirty="0">
              <a:solidFill>
                <a:srgbClr val="FF5050"/>
              </a:solidFill>
              <a:latin typeface="Arial Unicode MS" pitchFamily="34" charset="-122"/>
              <a:ea typeface="Arial Unicode MS" pitchFamily="34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000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SCNU, Guangzhou, Nov. 24,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91AE2D7-2437-4BCA-916D-0298B1FCD98B}"/>
              </a:ext>
            </a:extLst>
          </p:cNvPr>
          <p:cNvSpPr txBox="1"/>
          <p:nvPr/>
        </p:nvSpPr>
        <p:spPr>
          <a:xfrm>
            <a:off x="827584" y="498213"/>
            <a:ext cx="7326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>
                <a:solidFill>
                  <a:srgbClr val="0000FF"/>
                </a:solidFill>
                <a:latin typeface="Arial Unicode MS"/>
              </a:rPr>
              <a:t>Flavour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 Lattice Averaging Group 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(http://flag.unibe.ch/2019/)</a:t>
            </a:r>
            <a:endParaRPr lang="zh-CN" altLang="en-US" sz="2000" b="1" dirty="0">
              <a:solidFill>
                <a:srgbClr val="FF0000"/>
              </a:solidFill>
              <a:latin typeface="Arial Unicode M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FFF97CB-0424-4063-A070-C481EC693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71" y="1124745"/>
            <a:ext cx="3648087" cy="3672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7CEDA76-DF59-41C0-B220-B40EA05ED010}"/>
                  </a:ext>
                </a:extLst>
              </p:cNvPr>
              <p:cNvSpPr txBox="1"/>
              <p:nvPr/>
            </p:nvSpPr>
            <p:spPr>
              <a:xfrm>
                <a:off x="704281" y="5130408"/>
                <a:ext cx="4019049" cy="887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Arial Unicode MS"/>
                  </a:rPr>
                  <a:t>Mean mass of the two light quarks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  <m:t>𝒖𝒅</m:t>
                          </m:r>
                        </m:sub>
                      </m:sSub>
                      <m:r>
                        <a:rPr lang="en-US" altLang="zh-CN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zh-CN" sz="1800" b="1" i="1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sub>
                          </m:sSub>
                          <m:r>
                            <a:rPr lang="en-US" altLang="zh-CN" sz="1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zh-CN" sz="1800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1800" b="1" dirty="0">
                  <a:latin typeface="Arial Unicode MS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7CEDA76-DF59-41C0-B220-B40EA05ED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281" y="5130408"/>
                <a:ext cx="4019049" cy="887935"/>
              </a:xfrm>
              <a:prstGeom prst="rect">
                <a:avLst/>
              </a:prstGeom>
              <a:blipFill>
                <a:blip r:embed="rId6"/>
                <a:stretch>
                  <a:fillRect l="-1366" t="-4138" r="-3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13BB8911-BB9D-457D-B9BB-49D77EFE02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08" y="1031523"/>
            <a:ext cx="3780610" cy="37656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CC114E2-0B0D-42BA-AC9B-D1C5450E8E3A}"/>
                  </a:ext>
                </a:extLst>
              </p:cNvPr>
              <p:cNvSpPr txBox="1"/>
              <p:nvPr/>
            </p:nvSpPr>
            <p:spPr>
              <a:xfrm>
                <a:off x="4976912" y="5148527"/>
                <a:ext cx="3462807" cy="646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  <m:t>𝑴𝑺</m:t>
                        </m:r>
                      </m:e>
                    </m:acc>
                  </m:oMath>
                </a14:m>
                <a:r>
                  <a:rPr lang="zh-CN" alt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mass of the strange quark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at 2 GeV.</a:t>
                </a:r>
                <a:endParaRPr lang="zh-CN" alt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CC114E2-0B0D-42BA-AC9B-D1C5450E8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912" y="5148527"/>
                <a:ext cx="3462807" cy="646908"/>
              </a:xfrm>
              <a:prstGeom prst="rect">
                <a:avLst/>
              </a:prstGeom>
              <a:blipFill>
                <a:blip r:embed="rId8"/>
                <a:stretch>
                  <a:fillRect l="-1408" t="-4717" r="-704" b="-15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18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0F20B4E-668E-4BD6-8658-0F401CF41CF0}"/>
                  </a:ext>
                </a:extLst>
              </p:cNvPr>
              <p:cNvSpPr txBox="1"/>
              <p:nvPr/>
            </p:nvSpPr>
            <p:spPr>
              <a:xfrm>
                <a:off x="1010255" y="1364527"/>
                <a:ext cx="3417730" cy="3376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</a:rPr>
                  <a:t> </a:t>
                </a:r>
                <a:endParaRPr lang="en-US" altLang="zh-CN" sz="2000" b="1" dirty="0">
                  <a:solidFill>
                    <a:srgbClr val="FF0000"/>
                  </a:solidFill>
                </a:endParaRPr>
              </a:p>
              <a:p>
                <a:r>
                  <a:rPr lang="en-US" altLang="zh-CN" sz="2000" b="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𝒖𝒅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𝟑𝟔𝟒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𝟒𝟏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</a:rPr>
                  <a:t>MeV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𝟗𝟐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𝟎𝟑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𝟖𝟖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</a:rPr>
                  <a:t>MeV</a:t>
                </a:r>
              </a:p>
              <a:p>
                <a:endParaRPr lang="en-US" altLang="zh-CN" sz="2000" b="1" dirty="0">
                  <a:solidFill>
                    <a:srgbClr val="0000FF"/>
                  </a:solidFill>
                </a:endParaRPr>
              </a:p>
              <a:p>
                <a:r>
                  <a:rPr lang="zh-CN" altLang="en-US" sz="2000" dirty="0"/>
                  <a:t>    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RGI values:</a:t>
                </a:r>
              </a:p>
              <a:p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dirty="0"/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𝒖𝒅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𝟔𝟖𝟐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𝟕𝟗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</a:rPr>
                  <a:t>MeV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𝟏𝟐𝟖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</a:rPr>
                  <a:t>MeV</a:t>
                </a:r>
              </a:p>
              <a:p>
                <a:endParaRPr lang="en-US" altLang="zh-CN" sz="2000" dirty="0"/>
              </a:p>
              <a:p>
                <a:r>
                  <a:rPr lang="en-US" altLang="zh-CN" sz="2000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𝒖𝒅</m:t>
                            </m:r>
                          </m:sub>
                        </m:sSub>
                      </m:den>
                    </m:f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𝟐𝟕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𝟒𝟐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0F20B4E-668E-4BD6-8658-0F401CF41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255" y="1364527"/>
                <a:ext cx="3417730" cy="3376565"/>
              </a:xfrm>
              <a:prstGeom prst="rect">
                <a:avLst/>
              </a:prstGeom>
              <a:blipFill>
                <a:blip r:embed="rId4"/>
                <a:stretch>
                  <a:fillRect r="-10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2D0FFC9B-3D27-445D-939A-5692682BBEDC}"/>
                  </a:ext>
                </a:extLst>
              </p:cNvPr>
              <p:cNvSpPr txBox="1"/>
              <p:nvPr/>
            </p:nvSpPr>
            <p:spPr>
              <a:xfrm>
                <a:off x="4716017" y="1365392"/>
                <a:ext cx="3448188" cy="3509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𝒖𝒅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𝟒𝟏𝟎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𝟒𝟑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𝟗𝟑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𝟔𝟖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MeV</a:t>
                </a:r>
              </a:p>
              <a:p>
                <a:endParaRPr lang="en-US" altLang="zh-CN" sz="20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RGI values:</a:t>
                </a:r>
              </a:p>
              <a:p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𝒖𝒅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𝟕𝟒𝟔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𝟖𝟐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𝟏𝟑𝟎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MeV</a:t>
                </a:r>
              </a:p>
              <a:p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</a:rPr>
                                <m:t>𝒖𝒅</m:t>
                              </m:r>
                            </m:sub>
                          </m:sSub>
                        </m:den>
                      </m:f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𝟐𝟕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𝟐𝟑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2D0FFC9B-3D27-445D-939A-5692682BB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7" y="1365392"/>
                <a:ext cx="3448188" cy="3509230"/>
              </a:xfrm>
              <a:prstGeom prst="rect">
                <a:avLst/>
              </a:prstGeom>
              <a:blipFill>
                <a:blip r:embed="rId5"/>
                <a:stretch>
                  <a:fillRect r="-8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834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3581DDA-36DC-4120-A1D7-8E3F830F1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17" y="597393"/>
            <a:ext cx="3744416" cy="308184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E17A689-301A-46A9-A4C7-BB18F5452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605" y="638226"/>
            <a:ext cx="3689488" cy="3000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EF8F4D9-3F35-4CA7-A31B-245195236BA4}"/>
                  </a:ext>
                </a:extLst>
              </p:cNvPr>
              <p:cNvSpPr txBox="1"/>
              <p:nvPr/>
            </p:nvSpPr>
            <p:spPr>
              <a:xfrm>
                <a:off x="645617" y="3947228"/>
                <a:ext cx="3622530" cy="26181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𝟐𝟕𝟓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d>
                      <m:d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b>
                        </m:sSub>
                      </m:e>
                    </m:d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𝟏𝟔𝟒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𝟐𝟑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RGI values:</a:t>
                </a:r>
              </a:p>
              <a:p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𝟓𝟐𝟗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𝟖𝟕𝟒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𝟔𝟔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EF8F4D9-3F35-4CA7-A31B-245195236B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17" y="3947228"/>
                <a:ext cx="3622530" cy="2618153"/>
              </a:xfrm>
              <a:prstGeom prst="rect">
                <a:avLst/>
              </a:prstGeom>
              <a:blipFill>
                <a:blip r:embed="rId7"/>
                <a:stretch>
                  <a:fillRect r="-842" b="-3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4CDBFF1-26B5-4E7B-ABCF-BDEE6C3B6A9F}"/>
                  </a:ext>
                </a:extLst>
              </p:cNvPr>
              <p:cNvSpPr txBox="1"/>
              <p:nvPr/>
            </p:nvSpPr>
            <p:spPr>
              <a:xfrm>
                <a:off x="4732662" y="3947228"/>
                <a:ext cx="3621248" cy="26181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altLang="zh-CN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𝟐𝟖𝟎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𝟏𝟑</m:t>
                    </m:r>
                    <m:r>
                      <a:rPr lang="en-US" altLang="zh-CN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𝟏𝟗𝟖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RGI values:</a:t>
                </a:r>
              </a:p>
              <a:p>
                <a:endPara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𝟓𝟐𝟑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𝟏𝟖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𝑹𝑮𝑰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𝟗𝟑𝟔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𝟓𝟕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4CDBFF1-26B5-4E7B-ABCF-BDEE6C3B6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662" y="3947228"/>
                <a:ext cx="3621248" cy="2618153"/>
              </a:xfrm>
              <a:prstGeom prst="rect">
                <a:avLst/>
              </a:prstGeom>
              <a:blipFill>
                <a:blip r:embed="rId8"/>
                <a:stretch>
                  <a:fillRect r="-1010" b="-3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161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AC2085C-76BF-4650-99EE-820519CB9D7B}"/>
              </a:ext>
            </a:extLst>
          </p:cNvPr>
          <p:cNvSpPr/>
          <p:nvPr/>
        </p:nvSpPr>
        <p:spPr>
          <a:xfrm>
            <a:off x="330815" y="402135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2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Masses of ground state hadrons</a:t>
            </a:r>
          </a:p>
          <a:p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http://pdg.lbl.gov/2019/reviews/rpp2018-rev-quark-model.pd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FAF8F61-5901-488D-87CA-E17AE96DC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410647"/>
            <a:ext cx="6048672" cy="373938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1B15E78-A634-436D-A31A-956F581A9B49}"/>
              </a:ext>
            </a:extLst>
          </p:cNvPr>
          <p:cNvSpPr txBox="1"/>
          <p:nvPr/>
        </p:nvSpPr>
        <p:spPr>
          <a:xfrm>
            <a:off x="1036320" y="5303144"/>
            <a:ext cx="70713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Arial Unicode MS"/>
              </a:rPr>
              <a:t>Hadron spectrum from lattice QCD: </a:t>
            </a:r>
          </a:p>
          <a:p>
            <a:r>
              <a:rPr lang="en-US" altLang="zh-CN" sz="2000" b="1" dirty="0">
                <a:latin typeface="Arial Unicode MS"/>
              </a:rPr>
              <a:t>      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MILC</a:t>
            </a:r>
            <a:r>
              <a:rPr lang="en-US" altLang="zh-CN" sz="2000" b="1" dirty="0">
                <a:latin typeface="Arial Unicode MS"/>
              </a:rPr>
              <a:t> 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USA</a:t>
            </a:r>
            <a:r>
              <a:rPr lang="en-US" altLang="zh-CN" sz="2000" b="1" dirty="0">
                <a:latin typeface="Arial Unicode MS"/>
              </a:rPr>
              <a:t>),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PACS-CS</a:t>
            </a:r>
            <a:r>
              <a:rPr lang="en-US" altLang="zh-CN" sz="2000" b="1" dirty="0">
                <a:latin typeface="Arial Unicode MS"/>
              </a:rPr>
              <a:t>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JAN</a:t>
            </a:r>
            <a:r>
              <a:rPr lang="en-US" altLang="zh-CN" sz="2000" b="1" dirty="0">
                <a:latin typeface="Arial Unicode MS"/>
              </a:rPr>
              <a:t>),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BMW</a:t>
            </a:r>
            <a:r>
              <a:rPr lang="en-US" altLang="zh-CN" sz="2000" b="1" dirty="0">
                <a:latin typeface="Arial Unicode MS"/>
              </a:rPr>
              <a:t>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EU</a:t>
            </a:r>
            <a:r>
              <a:rPr lang="en-US" altLang="zh-CN" sz="2000" b="1" dirty="0">
                <a:latin typeface="Arial Unicode MS"/>
              </a:rPr>
              <a:t>),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QCDSF</a:t>
            </a:r>
            <a:r>
              <a:rPr lang="en-US" altLang="zh-CN" sz="2000" b="1" dirty="0">
                <a:latin typeface="Arial Unicode MS"/>
              </a:rPr>
              <a:t>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EU</a:t>
            </a:r>
            <a:r>
              <a:rPr lang="en-US" altLang="zh-CN" sz="2000" b="1" dirty="0">
                <a:latin typeface="Arial Unicode MS"/>
              </a:rPr>
              <a:t>),</a:t>
            </a:r>
            <a:r>
              <a:rPr lang="zh-CN" altLang="en-US" sz="2000" b="1" dirty="0">
                <a:latin typeface="Arial Unicode MS"/>
              </a:rPr>
              <a:t> </a:t>
            </a:r>
            <a:endParaRPr lang="en-US" altLang="zh-CN" sz="2000" b="1" dirty="0">
              <a:latin typeface="Arial Unicode MS"/>
            </a:endParaRPr>
          </a:p>
          <a:p>
            <a:r>
              <a:rPr lang="en-US" altLang="zh-CN" sz="2000" b="1" dirty="0">
                <a:latin typeface="Arial Unicode MS"/>
              </a:rPr>
              <a:t>      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ETM</a:t>
            </a:r>
            <a:r>
              <a:rPr lang="en-US" altLang="zh-CN" sz="2000" b="1" dirty="0">
                <a:latin typeface="Arial Unicode MS"/>
              </a:rPr>
              <a:t> 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EU</a:t>
            </a:r>
            <a:r>
              <a:rPr lang="en-US" altLang="zh-CN" sz="2000" b="1" dirty="0">
                <a:latin typeface="Arial Unicode MS"/>
              </a:rPr>
              <a:t>),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RBC&amp;UKQCD</a:t>
            </a:r>
            <a:r>
              <a:rPr lang="en-US" altLang="zh-CN" sz="2000" b="1" dirty="0">
                <a:latin typeface="Arial Unicode MS"/>
              </a:rPr>
              <a:t>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US&amp;UK</a:t>
            </a:r>
            <a:r>
              <a:rPr lang="en-US" altLang="zh-CN" sz="2000" b="1" dirty="0">
                <a:latin typeface="Arial Unicode MS"/>
              </a:rPr>
              <a:t>), </a:t>
            </a:r>
            <a:r>
              <a:rPr lang="en-US" altLang="zh-CN" sz="2000" b="1" dirty="0">
                <a:solidFill>
                  <a:srgbClr val="0000FF"/>
                </a:solidFill>
                <a:latin typeface="Arial Unicode MS"/>
              </a:rPr>
              <a:t>HSC</a:t>
            </a:r>
            <a:r>
              <a:rPr lang="en-US" altLang="zh-CN" sz="2000" b="1" dirty="0">
                <a:latin typeface="Arial Unicode MS"/>
              </a:rPr>
              <a:t>(</a:t>
            </a:r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US</a:t>
            </a:r>
            <a:r>
              <a:rPr lang="en-US" altLang="zh-CN" sz="2000" b="1" dirty="0">
                <a:latin typeface="Arial Unicode MS"/>
              </a:rPr>
              <a:t>)</a:t>
            </a:r>
            <a:endParaRPr lang="zh-CN" altLang="en-US" sz="2000" b="1" dirty="0"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1925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C16DB8EA-25BD-4CE0-B590-2BC9F8A54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7273925" cy="513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>
            <a:extLst>
              <a:ext uri="{FF2B5EF4-FFF2-40B4-BE49-F238E27FC236}">
                <a16:creationId xmlns:a16="http://schemas.microsoft.com/office/drawing/2014/main" id="{D550A97D-0ECE-4951-9685-31F21E712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692696"/>
            <a:ext cx="76209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Latest </a:t>
            </a:r>
            <a:r>
              <a:rPr lang="en-US" altLang="zh-CN" sz="2000" b="1" dirty="0" err="1"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charmonium</a:t>
            </a:r>
            <a:r>
              <a:rPr lang="en-US" altLang="zh-CN" sz="2000" b="1" dirty="0"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spectrum from lattice QCD  (</a:t>
            </a: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L. Liu et al.)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3360BB9-0A13-46ED-89AA-E95BA6BEC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548680"/>
            <a:ext cx="5280956" cy="509698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3588263-8154-4783-8716-83AADFC4E247}"/>
              </a:ext>
            </a:extLst>
          </p:cNvPr>
          <p:cNvSpPr txBox="1"/>
          <p:nvPr/>
        </p:nvSpPr>
        <p:spPr>
          <a:xfrm>
            <a:off x="1475656" y="58052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Spectroscopy for </a:t>
            </a:r>
            <a:r>
              <a:rPr lang="en-US" altLang="zh-CN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mesonic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 systems with one or two heavy </a:t>
            </a:r>
          </a:p>
          <a:p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quarks . </a:t>
            </a:r>
            <a:endParaRPr lang="zh-CN" alt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871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74BDA22-4F15-4960-8CBD-5ACB9D779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2736"/>
            <a:ext cx="7812360" cy="4143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57CCAB4-7050-41D9-A04B-5B3862C969B6}"/>
                  </a:ext>
                </a:extLst>
              </p:cNvPr>
              <p:cNvSpPr txBox="1"/>
              <p:nvPr/>
            </p:nvSpPr>
            <p:spPr>
              <a:xfrm>
                <a:off x="683568" y="5517232"/>
                <a:ext cx="812754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Spin-identified spectrum of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nucleons and deltas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from lattice QCD</a:t>
                </a:r>
              </a:p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</m:sSub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𝟑𝟗𝟔</m:t>
                    </m:r>
                  </m:oMath>
                </a14:m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MeV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 in units of the calculated 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mass.  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57CCAB4-7050-41D9-A04B-5B3862C96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517232"/>
                <a:ext cx="8127546" cy="707886"/>
              </a:xfrm>
              <a:prstGeom prst="rect">
                <a:avLst/>
              </a:prstGeom>
              <a:blipFill>
                <a:blip r:embed="rId4"/>
                <a:stretch>
                  <a:fillRect l="-750" t="-3448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5047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143706D-F70F-44A4-8A1B-009B8E343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700808"/>
            <a:ext cx="7740352" cy="3966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63ADA9B-9FF6-43E0-8929-23D56E9166CF}"/>
                  </a:ext>
                </a:extLst>
              </p:cNvPr>
              <p:cNvSpPr txBox="1"/>
              <p:nvPr/>
            </p:nvSpPr>
            <p:spPr>
              <a:xfrm>
                <a:off x="755576" y="838377"/>
                <a:ext cx="66299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Isoscalar and </a:t>
                </a:r>
                <a:r>
                  <a:rPr lang="en-US" altLang="zh-CN" sz="1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isovector</a:t>
                </a:r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meson spectrum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</m:sSub>
                    <m:r>
                      <a:rPr lang="en-US" altLang="zh-CN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𝟑𝟗𝟐</m:t>
                    </m:r>
                  </m:oMath>
                </a14:m>
                <a:r>
                  <a:rPr lang="zh-CN" altLang="en-US" sz="18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MeV.</a:t>
                </a:r>
                <a:endParaRPr lang="zh-CN" alt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63ADA9B-9FF6-43E0-8929-23D56E916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838377"/>
                <a:ext cx="6629957" cy="369332"/>
              </a:xfrm>
              <a:prstGeom prst="rect">
                <a:avLst/>
              </a:prstGeom>
              <a:blipFill>
                <a:blip r:embed="rId4"/>
                <a:stretch>
                  <a:fillRect l="-827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72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0982900-2231-42F9-AC6E-6DA554EBA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967" y="1412776"/>
            <a:ext cx="3565071" cy="357187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B3D3503-1A76-49F0-80C1-56E5A4620F03}"/>
              </a:ext>
            </a:extLst>
          </p:cNvPr>
          <p:cNvSpPr txBox="1"/>
          <p:nvPr/>
        </p:nvSpPr>
        <p:spPr>
          <a:xfrm>
            <a:off x="827584" y="611530"/>
            <a:ext cx="4968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LQCD predictions for 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glueball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masses. </a:t>
            </a:r>
          </a:p>
        </p:txBody>
      </p:sp>
      <p:pic>
        <p:nvPicPr>
          <p:cNvPr id="4" name="Picture 28">
            <a:extLst>
              <a:ext uri="{FF2B5EF4-FFF2-40B4-BE49-F238E27FC236}">
                <a16:creationId xmlns:a16="http://schemas.microsoft.com/office/drawing/2014/main" id="{78EB63EF-C4D2-40C2-A6EC-44B9A1CFF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9" y="1331709"/>
            <a:ext cx="3942746" cy="357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7">
            <a:extLst>
              <a:ext uri="{FF2B5EF4-FFF2-40B4-BE49-F238E27FC236}">
                <a16:creationId xmlns:a16="http://schemas.microsoft.com/office/drawing/2014/main" id="{4672A3B7-1EB4-44D5-B5E1-81FC8FDD8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5125201"/>
            <a:ext cx="32038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Y. Chen et al,      </a:t>
            </a:r>
          </a:p>
          <a:p>
            <a:pPr eaLnBrk="1" hangingPunct="1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Phys. Rev. D 73, 014516 (2006)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5254328-9A9E-4784-8331-24C767BFC6C3}"/>
              </a:ext>
            </a:extLst>
          </p:cNvPr>
          <p:cNvSpPr/>
          <p:nvPr/>
        </p:nvSpPr>
        <p:spPr>
          <a:xfrm>
            <a:off x="5004048" y="5122639"/>
            <a:ext cx="35650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and closed circles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             full QCD calculation. </a:t>
            </a:r>
          </a:p>
          <a:p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Squares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: the quenched results.</a:t>
            </a:r>
          </a:p>
          <a:p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Bursts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: experimental states 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09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5D0008F-40C1-4B2D-A297-CFD9F048EFFB}"/>
              </a:ext>
            </a:extLst>
          </p:cNvPr>
          <p:cNvSpPr/>
          <p:nvPr/>
        </p:nvSpPr>
        <p:spPr>
          <a:xfrm>
            <a:off x="336549" y="281544"/>
            <a:ext cx="3485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Hadron resonances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142B616-1616-4136-A552-33773DE2D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538" y="2852936"/>
            <a:ext cx="2040352" cy="10710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5166F54-E3C6-4B53-8938-D7D29B92A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495" y="2420888"/>
            <a:ext cx="1512168" cy="49627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A279D01-1158-4194-B1E8-C9C91748F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556792"/>
            <a:ext cx="2975592" cy="24482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F709B81-97C8-49E8-BF6C-85A7E6F780A7}"/>
                  </a:ext>
                </a:extLst>
              </p:cNvPr>
              <p:cNvSpPr txBox="1"/>
              <p:nvPr/>
            </p:nvSpPr>
            <p:spPr>
              <a:xfrm>
                <a:off x="638836" y="879011"/>
                <a:ext cx="3857146" cy="400110"/>
              </a:xfrm>
              <a:prstGeom prst="rect">
                <a:avLst/>
              </a:prstGeom>
              <a:solidFill>
                <a:srgbClr val="FFFF66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1) 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resonance on the lattice </a:t>
                </a:r>
                <a:endParaRPr lang="zh-CN" alt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F709B81-97C8-49E8-BF6C-85A7E6F78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36" y="879011"/>
                <a:ext cx="3857146" cy="400110"/>
              </a:xfrm>
              <a:prstGeom prst="rect">
                <a:avLst/>
              </a:prstGeom>
              <a:blipFill>
                <a:blip r:embed="rId5"/>
                <a:stretch>
                  <a:fillRect l="-1738" t="-6061" r="-632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BFD85BB1-3AEA-4BA9-8340-AAF4C7D624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3520" y="1556792"/>
            <a:ext cx="3830389" cy="60344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C3A8092-9F30-4DB2-80BE-08383B84C6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6279" y="4005064"/>
            <a:ext cx="5019341" cy="24482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2EBC5C47-E5B7-4D57-859D-484619DC8D2E}"/>
                  </a:ext>
                </a:extLst>
              </p:cNvPr>
              <p:cNvSpPr/>
              <p:nvPr/>
            </p:nvSpPr>
            <p:spPr>
              <a:xfrm>
                <a:off x="914416" y="4479411"/>
                <a:ext cx="2574705" cy="1499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zh-CN" altLang="en-US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resonance </a:t>
                </a:r>
              </a:p>
              <a:p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parameters </a:t>
                </a:r>
              </a:p>
              <a:p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altLang="zh-CN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d>
                      <m:dPr>
                        <m:ctrlP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lattice </a:t>
                </a:r>
              </a:p>
              <a:p>
                <a:r>
                  <a:rPr lang="en-US" altLang="zh-CN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QCD till now.  </a:t>
                </a:r>
                <a:endParaRPr lang="zh-CN" altLang="en-US" sz="1800" b="1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2EBC5C47-E5B7-4D57-859D-484619DC8D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16" y="4479411"/>
                <a:ext cx="2574705" cy="1499578"/>
              </a:xfrm>
              <a:prstGeom prst="rect">
                <a:avLst/>
              </a:prstGeom>
              <a:blipFill>
                <a:blip r:embed="rId9"/>
                <a:stretch>
                  <a:fillRect l="-1896" t="-2439" b="-6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88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9E4A715-B980-4F48-8866-182B7722C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>
                <a:solidFill>
                  <a:srgbClr val="FF5050"/>
                </a:solidFill>
                <a:latin typeface="Rockwell Extra Bold" panose="02060903040505020403" pitchFamily="18" charset="0"/>
              </a:rPr>
              <a:t>Outline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1B56EA2-17C3-4BA9-A17D-94A4353E39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088" y="2060575"/>
            <a:ext cx="7777162" cy="3505200"/>
          </a:xfrm>
        </p:spPr>
        <p:txBody>
          <a:bodyPr/>
          <a:lstStyle/>
          <a:p>
            <a:pPr marL="812800" indent="-812800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I.     Introduction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II.    Present status of hadron spectroscopy from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       lattice QCD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III.   Lattice hadron spectroscopy in China</a:t>
            </a:r>
          </a:p>
          <a:p>
            <a:pPr marL="812800" indent="-812800"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IV   Summary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3DCD89DD-B61C-4A14-B9EE-0CE9F624F942}"/>
                  </a:ext>
                </a:extLst>
              </p:cNvPr>
              <p:cNvSpPr txBox="1"/>
              <p:nvPr/>
            </p:nvSpPr>
            <p:spPr>
              <a:xfrm>
                <a:off x="954192" y="5033271"/>
                <a:ext cx="7041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b="1" dirty="0">
                    <a:latin typeface="Arial Unicode MS"/>
                  </a:rPr>
                  <a:t>The pole of the amplitude approaches smoothly towards the experimental value 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</m:sSub>
                  </m:oMath>
                </a14:m>
                <a:r>
                  <a:rPr lang="zh-CN" altLang="en-US" sz="1800" b="1" dirty="0">
                    <a:latin typeface="Arial Unicode MS"/>
                  </a:rPr>
                  <a:t> </a:t>
                </a:r>
                <a:r>
                  <a:rPr lang="en-US" altLang="zh-CN" sz="1800" b="1" dirty="0">
                    <a:latin typeface="Arial Unicode MS"/>
                  </a:rPr>
                  <a:t>goes to the physical point.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3DCD89DD-B61C-4A14-B9EE-0CE9F624F9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192" y="5033271"/>
                <a:ext cx="7041450" cy="646331"/>
              </a:xfrm>
              <a:prstGeom prst="rect">
                <a:avLst/>
              </a:prstGeom>
              <a:blipFill>
                <a:blip r:embed="rId6"/>
                <a:stretch>
                  <a:fillRect l="-779" t="-5660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>
            <a:extLst>
              <a:ext uri="{FF2B5EF4-FFF2-40B4-BE49-F238E27FC236}">
                <a16:creationId xmlns:a16="http://schemas.microsoft.com/office/drawing/2014/main" id="{353EC6DC-0351-444F-9985-4211BF10E0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192" y="1857676"/>
            <a:ext cx="3203128" cy="26639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0D54DD0-3DDC-4363-8848-4909B57604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4917" y="1771199"/>
            <a:ext cx="3456384" cy="27254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B2F3E7A-A3F3-4232-B73A-E992EF29C33A}"/>
                  </a:ext>
                </a:extLst>
              </p:cNvPr>
              <p:cNvSpPr txBox="1"/>
              <p:nvPr/>
            </p:nvSpPr>
            <p:spPr>
              <a:xfrm>
                <a:off x="755576" y="435527"/>
                <a:ext cx="2362570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Resonance</a:t>
                </a:r>
                <a:endParaRPr lang="zh-CN" alt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B2F3E7A-A3F3-4232-B73A-E992EF29C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35527"/>
                <a:ext cx="2362570" cy="400110"/>
              </a:xfrm>
              <a:prstGeom prst="rect">
                <a:avLst/>
              </a:prstGeom>
              <a:blipFill>
                <a:blip r:embed="rId9"/>
                <a:stretch>
                  <a:fillRect l="-2835" t="-6061" r="-1546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50DB9D5E-1DEE-4814-B5D7-3CA9B139817F}"/>
              </a:ext>
            </a:extLst>
          </p:cNvPr>
          <p:cNvSpPr txBox="1"/>
          <p:nvPr/>
        </p:nvSpPr>
        <p:spPr>
          <a:xfrm>
            <a:off x="1239709" y="978969"/>
            <a:ext cx="6664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D.J. Wilson et al (HSC Collab.), Phys. Rev. Lett. 123,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042002 (2019) </a:t>
            </a:r>
          </a:p>
          <a:p>
            <a:r>
              <a:rPr lang="en-US" altLang="zh-CN" sz="1600" b="1" dirty="0" err="1"/>
              <a:t>arXiv</a:t>
            </a:r>
            <a:r>
              <a:rPr lang="en-US" altLang="zh-CN" sz="1600" b="1" dirty="0"/>
              <a:t>: 1904.03188 (hep-</a:t>
            </a:r>
            <a:r>
              <a:rPr lang="en-US" altLang="zh-CN" sz="1600" b="1" dirty="0" err="1"/>
              <a:t>lat</a:t>
            </a:r>
            <a:r>
              <a:rPr lang="en-US" altLang="zh-CN" sz="1600" b="1" dirty="0"/>
              <a:t>)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753165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A0425FA-50A6-46FF-A868-E0B13657C9C9}"/>
              </a:ext>
            </a:extLst>
          </p:cNvPr>
          <p:cNvSpPr/>
          <p:nvPr/>
        </p:nvSpPr>
        <p:spPr>
          <a:xfrm>
            <a:off x="521175" y="317847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CKM matrix elements relevant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2483EAE-1CD3-4F99-8D20-A5EF97F551C6}"/>
                  </a:ext>
                </a:extLst>
              </p:cNvPr>
              <p:cNvSpPr txBox="1"/>
              <p:nvPr/>
            </p:nvSpPr>
            <p:spPr>
              <a:xfrm>
                <a:off x="539552" y="4003266"/>
                <a:ext cx="83868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latin typeface="Arial Unicode MS"/>
                  </a:rPr>
                  <a:t>“Master” equation:</a:t>
                </a:r>
              </a:p>
              <a:p>
                <a:endParaRPr lang="en-US" altLang="zh-CN" b="1" dirty="0">
                  <a:solidFill>
                    <a:srgbClr val="0000FF"/>
                  </a:solidFill>
                  <a:latin typeface="Arial Unicode MS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𝐸𝑥𝑝𝑡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.#=(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𝑆𝑀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𝑝𝑎𝑟𝑎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𝑚𝑎𝑡𝑟𝑖𝑥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𝑒𝑙𝑒𝑚𝑒𝑛𝑡𝑠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𝑘𝑒𝑛𝑖𝑚𝑎𝑡𝑖𝑐𝑠</m:t>
                      </m:r>
                      <m:r>
                        <a:rPr lang="en-US" altLang="zh-CN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2483EAE-1CD3-4F99-8D20-A5EF97F55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03266"/>
                <a:ext cx="8386848" cy="1200329"/>
              </a:xfrm>
              <a:prstGeom prst="rect">
                <a:avLst/>
              </a:prstGeom>
              <a:blipFill>
                <a:blip r:embed="rId2"/>
                <a:stretch>
                  <a:fillRect l="-1164" t="-3553" b="-65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5B346CDC-B664-4CBD-AC53-CAA500775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949133"/>
            <a:ext cx="4062018" cy="278049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B81B28A-FC81-44BB-B7FF-3084DB9AE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5373216"/>
            <a:ext cx="5610621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35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2FDE37F-B2B0-4562-A22B-76787EA54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43" y="1317087"/>
            <a:ext cx="4320480" cy="63396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AA38A37-D57A-4419-A942-4C430E740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231" y="1301155"/>
            <a:ext cx="3295832" cy="55294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B7C08E6-708F-4C5D-AF52-5B625422E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071" y="1808651"/>
            <a:ext cx="2546971" cy="57523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6A7120C-0CFD-4FCC-9E2A-029116012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28" y="2224163"/>
            <a:ext cx="3575883" cy="1968974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F59AFEE7-4758-475D-A4F4-13C068FAE8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031" y="2646561"/>
            <a:ext cx="3835050" cy="112417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BFEEC20-80C5-430C-8E3E-069A01DA6A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2381" y="5013176"/>
            <a:ext cx="5347260" cy="720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F6C7B13-BEC1-426A-8E7C-FDB2B9A7671D}"/>
                  </a:ext>
                </a:extLst>
              </p:cNvPr>
              <p:cNvSpPr txBox="1"/>
              <p:nvPr/>
            </p:nvSpPr>
            <p:spPr>
              <a:xfrm>
                <a:off x="694650" y="758658"/>
                <a:ext cx="57014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For example,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𝒄𝒙</m:t>
                        </m:r>
                      </m:sub>
                    </m:sSub>
                  </m:oMath>
                </a14:m>
                <a:r>
                  <a: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relevant processes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𝑫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𝑷𝒍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𝝂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zh-CN" alt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F6C7B13-BEC1-426A-8E7C-FDB2B9A76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50" y="758658"/>
                <a:ext cx="5701433" cy="400110"/>
              </a:xfrm>
              <a:prstGeom prst="rect">
                <a:avLst/>
              </a:prstGeom>
              <a:blipFill>
                <a:blip r:embed="rId8"/>
                <a:stretch>
                  <a:fillRect l="-1176" t="-6061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77E9D940-768A-4916-A402-06358BB53C98}"/>
              </a:ext>
            </a:extLst>
          </p:cNvPr>
          <p:cNvSpPr txBox="1"/>
          <p:nvPr/>
        </p:nvSpPr>
        <p:spPr>
          <a:xfrm>
            <a:off x="844580" y="4466251"/>
            <a:ext cx="7242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lattice, one can calculate the three-point functions 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459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1B97185-5B81-471C-A770-FB5AA35C4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6948264" cy="89028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2FA36C9-3EA6-47C5-B1D1-743141FAB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896" y="2295436"/>
            <a:ext cx="3888207" cy="3560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0B5361F-D365-4CEE-8387-7DE60D989D1B}"/>
                  </a:ext>
                </a:extLst>
              </p:cNvPr>
              <p:cNvSpPr txBox="1"/>
              <p:nvPr/>
            </p:nvSpPr>
            <p:spPr>
              <a:xfrm>
                <a:off x="1907704" y="5942754"/>
                <a:ext cx="49159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Unitary triangle</a:t>
                </a: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 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𝟏𝟖𝟎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endParaRPr lang="zh-CN" alt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0B5361F-D365-4CEE-8387-7DE60D989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5942754"/>
                <a:ext cx="4915961" cy="400110"/>
              </a:xfrm>
              <a:prstGeom prst="rect">
                <a:avLst/>
              </a:prstGeom>
              <a:blipFill>
                <a:blip r:embed="rId5"/>
                <a:stretch>
                  <a:fillRect l="-1365" t="-7692" b="-29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9C2C7C4A-2B4D-4265-B34E-2D57BC9FE55D}"/>
              </a:ext>
            </a:extLst>
          </p:cNvPr>
          <p:cNvSpPr txBox="1"/>
          <p:nvPr/>
        </p:nvSpPr>
        <p:spPr>
          <a:xfrm>
            <a:off x="755576" y="481120"/>
            <a:ext cx="3616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CKM determination 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241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9">
            <a:extLst>
              <a:ext uri="{FF2B5EF4-FFF2-40B4-BE49-F238E27FC236}">
                <a16:creationId xmlns:a16="http://schemas.microsoft.com/office/drawing/2014/main" id="{B8965BCA-2EA6-44A7-8482-55F3DC74F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404664"/>
            <a:ext cx="4464496" cy="52322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 III. Lattice HS in China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EE5E786-988A-41F0-A2F7-9D715309B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17" y="1628800"/>
            <a:ext cx="7092280" cy="4671018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E1C7C0BC-183C-4EA1-99FB-91005F25BFA6}"/>
              </a:ext>
            </a:extLst>
          </p:cNvPr>
          <p:cNvSpPr/>
          <p:nvPr/>
        </p:nvSpPr>
        <p:spPr>
          <a:xfrm>
            <a:off x="899592" y="980728"/>
            <a:ext cx="70152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269875" algn="l"/>
              </a:tabLst>
            </a:pPr>
            <a:r>
              <a:rPr lang="zh-CN" altLang="en-US" sz="2000" b="1" kern="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nos"/>
              </a:rPr>
              <a:t>密切结合</a:t>
            </a:r>
            <a:r>
              <a:rPr lang="zh-TW" altLang="zh-CN" sz="2000" b="1" kern="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nos"/>
              </a:rPr>
              <a:t>BEPCII/BESIII上相关物理</a:t>
            </a:r>
            <a:r>
              <a:rPr lang="zh-CN" altLang="en-US" sz="2000" b="1" kern="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nos"/>
              </a:rPr>
              <a:t>进行</a:t>
            </a:r>
            <a:r>
              <a:rPr lang="zh-TW" altLang="zh-CN" sz="2000" b="1" kern="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nos"/>
              </a:rPr>
              <a:t>格点QCD理论研究</a:t>
            </a:r>
            <a:endParaRPr lang="zh-CN" altLang="zh-CN" sz="2000" b="1" kern="100" dirty="0">
              <a:solidFill>
                <a:srgbClr val="0000FF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nos"/>
            </a:endParaRPr>
          </a:p>
        </p:txBody>
      </p:sp>
    </p:spTree>
    <p:extLst>
      <p:ext uri="{BB962C8B-B14F-4D97-AF65-F5344CB8AC3E}">
        <p14:creationId xmlns:p14="http://schemas.microsoft.com/office/powerpoint/2010/main" val="3904161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12993908-7D47-411C-8943-C246FA7DB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6144353" cy="276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9">
            <a:extLst>
              <a:ext uri="{FF2B5EF4-FFF2-40B4-BE49-F238E27FC236}">
                <a16:creationId xmlns:a16="http://schemas.microsoft.com/office/drawing/2014/main" id="{7C71A521-8802-4992-81F1-0BC58E519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806" y="495800"/>
            <a:ext cx="3672408" cy="46166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 1 Glueball relevant</a:t>
            </a:r>
          </a:p>
        </p:txBody>
      </p:sp>
      <p:sp>
        <p:nvSpPr>
          <p:cNvPr id="4" name="文本框 2">
            <a:extLst>
              <a:ext uri="{FF2B5EF4-FFF2-40B4-BE49-F238E27FC236}">
                <a16:creationId xmlns:a16="http://schemas.microsoft.com/office/drawing/2014/main" id="{8E3EB2DB-2DE4-4C5B-ACBA-5FF7DCCCC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774" y="913456"/>
            <a:ext cx="24432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Scalar mesons </a:t>
            </a:r>
            <a:endParaRPr lang="zh-CN" alt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13">
            <a:extLst>
              <a:ext uri="{FF2B5EF4-FFF2-40B4-BE49-F238E27FC236}">
                <a16:creationId xmlns:a16="http://schemas.microsoft.com/office/drawing/2014/main" id="{9666C491-A536-4DD0-9001-896941332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774" y="3674190"/>
            <a:ext cx="50385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Pseudoscalar</a:t>
            </a:r>
            <a:r>
              <a:rPr lang="en-US" altLang="zh-C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glueball candidate </a:t>
            </a:r>
            <a:endParaRPr lang="zh-CN" alt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E2FE0DE-203D-4214-B7CD-EE876B0E8C26}"/>
                  </a:ext>
                </a:extLst>
              </p:cNvPr>
              <p:cNvSpPr txBox="1"/>
              <p:nvPr/>
            </p:nvSpPr>
            <p:spPr>
              <a:xfrm>
                <a:off x="1771862" y="4227565"/>
                <a:ext cx="4203212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(1295)/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(1405)/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(1475)</m:t>
                    </m:r>
                  </m:oMath>
                </a14:m>
                <a:r>
                  <a:rPr lang="en-US" altLang="zh-CN" dirty="0"/>
                  <a:t>???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E2FE0DE-203D-4214-B7CD-EE876B0E8C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62" y="4227565"/>
                <a:ext cx="4203212" cy="369332"/>
              </a:xfrm>
              <a:prstGeom prst="rect">
                <a:avLst/>
              </a:prstGeom>
              <a:blipFill>
                <a:blip r:embed="rId3"/>
                <a:stretch>
                  <a:fillRect l="-2612" t="-24590" b="-49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F64C0D2C-17C5-46EA-AA0C-FAA469153019}"/>
              </a:ext>
            </a:extLst>
          </p:cNvPr>
          <p:cNvSpPr txBox="1"/>
          <p:nvPr/>
        </p:nvSpPr>
        <p:spPr>
          <a:xfrm>
            <a:off x="1627846" y="4689677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If only two states, there is unnecessarily a glueball </a:t>
            </a:r>
          </a:p>
          <a:p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candidate here. </a:t>
            </a:r>
            <a:endParaRPr lang="zh-CN" altLang="en-US" sz="1800" b="1" dirty="0">
              <a:solidFill>
                <a:srgbClr val="FF0000"/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id="{B3AB2149-ADA9-446C-8DBD-6A9EA1CDD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774" y="5428165"/>
            <a:ext cx="62888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Tensor glueball candidate  ??? </a:t>
            </a:r>
            <a:endParaRPr lang="zh-CN" altLang="en-US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1206921-FE6C-4335-9A06-D38D4665B7FB}"/>
                  </a:ext>
                </a:extLst>
              </p:cNvPr>
              <p:cNvSpPr txBox="1"/>
              <p:nvPr/>
            </p:nvSpPr>
            <p:spPr>
              <a:xfrm>
                <a:off x="1219448" y="5883028"/>
                <a:ext cx="70479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Previous  </a:t>
                </a:r>
                <a14:m>
                  <m:oMath xmlns:m="http://schemas.openxmlformats.org/officeDocument/2006/math">
                    <m:r>
                      <a:rPr lang="zh-CN" altLang="en-US" sz="1800" b="1" i="1" smtClean="0"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</a:rPr>
                          <m:t>𝟐𝟐𝟑𝟎</m:t>
                        </m:r>
                      </m:e>
                    </m:d>
                  </m:oMath>
                </a14:m>
                <a:r>
                  <a:rPr lang="zh-CN" alt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observed by BES, but not confirmed by 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BESII and BESIII</a:t>
                </a:r>
                <a:endParaRPr lang="zh-CN" alt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1206921-FE6C-4335-9A06-D38D4665B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448" y="5883028"/>
                <a:ext cx="7047955" cy="646331"/>
              </a:xfrm>
              <a:prstGeom prst="rect">
                <a:avLst/>
              </a:prstGeom>
              <a:blipFill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421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C831B5-282A-4ED7-981B-68535F4D6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412369" cy="533029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61C70A46-B3DE-46AF-A586-8AFF832ED817}"/>
              </a:ext>
            </a:extLst>
          </p:cNvPr>
          <p:cNvSpPr txBox="1"/>
          <p:nvPr/>
        </p:nvSpPr>
        <p:spPr>
          <a:xfrm>
            <a:off x="1827891" y="4698750"/>
            <a:ext cx="15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</a:rPr>
              <a:t>  </a:t>
            </a:r>
            <a:r>
              <a:rPr lang="zh-CN" altLang="en-US" sz="20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格点</a:t>
            </a:r>
            <a:r>
              <a:rPr lang="en-US" altLang="zh-CN" sz="20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QCD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3BE39A2-97FC-4FF6-85D9-CABE92F6B07E}"/>
              </a:ext>
            </a:extLst>
          </p:cNvPr>
          <p:cNvSpPr txBox="1"/>
          <p:nvPr/>
        </p:nvSpPr>
        <p:spPr>
          <a:xfrm>
            <a:off x="5120786" y="36679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胶球研究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8FBA431-4CC7-4D20-BAA0-31A48887259F}"/>
              </a:ext>
            </a:extLst>
          </p:cNvPr>
          <p:cNvSpPr txBox="1"/>
          <p:nvPr/>
        </p:nvSpPr>
        <p:spPr>
          <a:xfrm>
            <a:off x="1519981" y="1225800"/>
            <a:ext cx="148470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未来</a:t>
            </a:r>
            <a:r>
              <a:rPr lang="en-US" altLang="zh-CN" sz="2000" b="1" dirty="0">
                <a:solidFill>
                  <a:srgbClr val="FF0000"/>
                </a:solidFill>
              </a:rPr>
              <a:t>BESIII</a:t>
            </a:r>
          </a:p>
          <a:p>
            <a:r>
              <a:rPr lang="zh-CN" altLang="en-US" sz="2000" b="1" dirty="0">
                <a:solidFill>
                  <a:srgbClr val="FF0000"/>
                </a:solidFill>
              </a:rPr>
              <a:t>新结果</a:t>
            </a: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箭头: 直角上 5">
            <a:extLst>
              <a:ext uri="{FF2B5EF4-FFF2-40B4-BE49-F238E27FC236}">
                <a16:creationId xmlns:a16="http://schemas.microsoft.com/office/drawing/2014/main" id="{C969D809-3DAE-4689-8BBB-C42E74355111}"/>
              </a:ext>
            </a:extLst>
          </p:cNvPr>
          <p:cNvSpPr/>
          <p:nvPr/>
        </p:nvSpPr>
        <p:spPr>
          <a:xfrm rot="10800000" flipH="1">
            <a:off x="3032126" y="1776710"/>
            <a:ext cx="1441197" cy="402105"/>
          </a:xfrm>
          <a:prstGeom prst="bentUpArrow">
            <a:avLst>
              <a:gd name="adj1" fmla="val 25000"/>
              <a:gd name="adj2" fmla="val 23587"/>
              <a:gd name="adj3" fmla="val 34217"/>
            </a:avLst>
          </a:prstGeom>
          <a:solidFill>
            <a:srgbClr val="00B0F0">
              <a:alpha val="66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8B7F093-4686-4EBF-8321-3DF1A5BFC127}"/>
              </a:ext>
            </a:extLst>
          </p:cNvPr>
          <p:cNvSpPr txBox="1"/>
          <p:nvPr/>
        </p:nvSpPr>
        <p:spPr>
          <a:xfrm>
            <a:off x="6890382" y="4659871"/>
            <a:ext cx="1023037" cy="707886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QCD</a:t>
            </a:r>
          </a:p>
          <a:p>
            <a:r>
              <a:rPr lang="zh-CN" altLang="en-US" sz="2000" b="1" dirty="0">
                <a:solidFill>
                  <a:srgbClr val="FF0000"/>
                </a:solidFill>
              </a:rPr>
              <a:t>唯象学</a:t>
            </a: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箭头: 直角上 7">
            <a:extLst>
              <a:ext uri="{FF2B5EF4-FFF2-40B4-BE49-F238E27FC236}">
                <a16:creationId xmlns:a16="http://schemas.microsoft.com/office/drawing/2014/main" id="{5B53BD8F-EF99-41CD-8416-D04BF81062B3}"/>
              </a:ext>
            </a:extLst>
          </p:cNvPr>
          <p:cNvSpPr/>
          <p:nvPr/>
        </p:nvSpPr>
        <p:spPr>
          <a:xfrm rot="5400000" flipH="1" flipV="1">
            <a:off x="5520078" y="2609873"/>
            <a:ext cx="1831032" cy="2266124"/>
          </a:xfrm>
          <a:prstGeom prst="bentUpArrow">
            <a:avLst>
              <a:gd name="adj1" fmla="val 5295"/>
              <a:gd name="adj2" fmla="val 6789"/>
              <a:gd name="adj3" fmla="val 22833"/>
            </a:avLst>
          </a:prstGeom>
          <a:solidFill>
            <a:srgbClr val="00B0F0">
              <a:alpha val="51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637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9">
            <a:extLst>
              <a:ext uri="{FF2B5EF4-FFF2-40B4-BE49-F238E27FC236}">
                <a16:creationId xmlns:a16="http://schemas.microsoft.com/office/drawing/2014/main" id="{A536BF66-502B-4DCC-A56A-5FA2828FF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4" y="403225"/>
            <a:ext cx="8137599" cy="39687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The production rates of glueballs in the J/psi radiative decays</a:t>
            </a:r>
          </a:p>
        </p:txBody>
      </p:sp>
      <p:pic>
        <p:nvPicPr>
          <p:cNvPr id="30723" name="Picture 10">
            <a:extLst>
              <a:ext uri="{FF2B5EF4-FFF2-40B4-BE49-F238E27FC236}">
                <a16:creationId xmlns:a16="http://schemas.microsoft.com/office/drawing/2014/main" id="{AAE9505C-CA5B-4471-B992-C43291A76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908050"/>
            <a:ext cx="3171825" cy="1047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11">
            <a:extLst>
              <a:ext uri="{FF2B5EF4-FFF2-40B4-BE49-F238E27FC236}">
                <a16:creationId xmlns:a16="http://schemas.microsoft.com/office/drawing/2014/main" id="{51435466-307D-4D6C-AD9E-144949D61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32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060575"/>
            <a:ext cx="3959225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2">
            <a:extLst>
              <a:ext uri="{FF2B5EF4-FFF2-40B4-BE49-F238E27FC236}">
                <a16:creationId xmlns:a16="http://schemas.microsoft.com/office/drawing/2014/main" id="{DBDF55ED-550D-4FA2-BD90-E036E239E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32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852738"/>
            <a:ext cx="439261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3">
            <a:extLst>
              <a:ext uri="{FF2B5EF4-FFF2-40B4-BE49-F238E27FC236}">
                <a16:creationId xmlns:a16="http://schemas.microsoft.com/office/drawing/2014/main" id="{DB8EF95B-F707-4265-A681-8A2D6F2AE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787775"/>
            <a:ext cx="2663825" cy="819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7" name="Text Box 14">
            <a:extLst>
              <a:ext uri="{FF2B5EF4-FFF2-40B4-BE49-F238E27FC236}">
                <a16:creationId xmlns:a16="http://schemas.microsoft.com/office/drawing/2014/main" id="{77507438-E0C3-4F20-A92C-B7EF9F8F8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195388"/>
            <a:ext cx="28130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zh-CN" sz="1800" b="1">
                <a:latin typeface="Arial Unicode MS" pitchFamily="34" charset="-122"/>
                <a:ea typeface="Arial Unicode MS" pitchFamily="34" charset="-122"/>
              </a:rPr>
              <a:t>Radiative decay width:</a:t>
            </a:r>
          </a:p>
        </p:txBody>
      </p:sp>
      <p:sp>
        <p:nvSpPr>
          <p:cNvPr id="30728" name="Text Box 15">
            <a:extLst>
              <a:ext uri="{FF2B5EF4-FFF2-40B4-BE49-F238E27FC236}">
                <a16:creationId xmlns:a16="http://schemas.microsoft.com/office/drawing/2014/main" id="{56A90178-1EA0-4BE1-9679-4DE1B50AC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987550"/>
            <a:ext cx="27622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zh-CN" sz="1800" b="1">
                <a:latin typeface="Arial Unicode MS" pitchFamily="34" charset="-122"/>
                <a:ea typeface="Arial Unicode MS" pitchFamily="34" charset="-122"/>
              </a:rPr>
              <a:t>Transition amplitudes:</a:t>
            </a:r>
          </a:p>
        </p:txBody>
      </p:sp>
      <p:sp>
        <p:nvSpPr>
          <p:cNvPr id="30729" name="Text Box 16">
            <a:extLst>
              <a:ext uri="{FF2B5EF4-FFF2-40B4-BE49-F238E27FC236}">
                <a16:creationId xmlns:a16="http://schemas.microsoft.com/office/drawing/2014/main" id="{CBC9C134-674E-41E1-A3AD-B598B9790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419350"/>
            <a:ext cx="3109912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zh-CN" sz="1800" b="1">
                <a:latin typeface="Arial Unicode MS" pitchFamily="34" charset="-122"/>
                <a:ea typeface="Arial Unicode MS" pitchFamily="34" charset="-122"/>
              </a:rPr>
              <a:t>Multipole decomposition:</a:t>
            </a:r>
            <a:r>
              <a:rPr kumimoji="0" lang="en-US" altLang="zh-CN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0730" name="Text Box 17">
            <a:extLst>
              <a:ext uri="{FF2B5EF4-FFF2-40B4-BE49-F238E27FC236}">
                <a16:creationId xmlns:a16="http://schemas.microsoft.com/office/drawing/2014/main" id="{EE563DC6-EE1E-4E2B-A0BC-25C89F86C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313" y="3355975"/>
            <a:ext cx="56705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zh-CN" sz="1800" b="1">
                <a:latin typeface="Arial Unicode MS" pitchFamily="34" charset="-122"/>
                <a:ea typeface="Arial Unicode MS" pitchFamily="34" charset="-122"/>
              </a:rPr>
              <a:t>Decay width expressed in terms of the form factors</a:t>
            </a:r>
          </a:p>
        </p:txBody>
      </p:sp>
      <p:sp>
        <p:nvSpPr>
          <p:cNvPr id="30731" name="Text Box 18">
            <a:extLst>
              <a:ext uri="{FF2B5EF4-FFF2-40B4-BE49-F238E27FC236}">
                <a16:creationId xmlns:a16="http://schemas.microsoft.com/office/drawing/2014/main" id="{94082001-482D-40A0-9F0E-E0ED031C4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724400"/>
            <a:ext cx="73342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zh-CN" sz="1800" b="1">
                <a:latin typeface="Arial Unicode MS" pitchFamily="34" charset="-122"/>
                <a:ea typeface="Arial Unicode MS" pitchFamily="34" charset="-122"/>
              </a:rPr>
              <a:t>So the major task is to calculate the matrix elements, which can be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kumimoji="0" lang="en-US" altLang="zh-CN" sz="1800" b="1">
                <a:latin typeface="Arial Unicode MS" pitchFamily="34" charset="-122"/>
                <a:ea typeface="Arial Unicode MS" pitchFamily="34" charset="-122"/>
              </a:rPr>
              <a:t>    derived from the three-point functions</a:t>
            </a:r>
          </a:p>
        </p:txBody>
      </p:sp>
      <p:sp>
        <p:nvSpPr>
          <p:cNvPr id="30732" name="Line 19">
            <a:extLst>
              <a:ext uri="{FF2B5EF4-FFF2-40B4-BE49-F238E27FC236}">
                <a16:creationId xmlns:a16="http://schemas.microsoft.com/office/drawing/2014/main" id="{371B9F6A-1D6B-4E14-BB41-8A8246D1B39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59563" y="2419350"/>
            <a:ext cx="577850" cy="2160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30733" name="Object 20">
            <a:extLst>
              <a:ext uri="{FF2B5EF4-FFF2-40B4-BE49-F238E27FC236}">
                <a16:creationId xmlns:a16="http://schemas.microsoft.com/office/drawing/2014/main" id="{81BAB82B-7019-4B11-9B86-73AEBC46D6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7813" y="5445125"/>
          <a:ext cx="709295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8" name="公式" r:id="rId7" imgW="4114800" imgH="444500" progId="Equation.3">
                  <p:embed/>
                </p:oleObj>
              </mc:Choice>
              <mc:Fallback>
                <p:oleObj name="公式" r:id="rId7" imgW="4114800" imgH="4445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5445125"/>
                        <a:ext cx="7092950" cy="7667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4" name="Rectangle 21">
            <a:extLst>
              <a:ext uri="{FF2B5EF4-FFF2-40B4-BE49-F238E27FC236}">
                <a16:creationId xmlns:a16="http://schemas.microsoft.com/office/drawing/2014/main" id="{85F7318F-DF07-459F-A582-08241DE7F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551656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>
            <a:extLst>
              <a:ext uri="{FF2B5EF4-FFF2-40B4-BE49-F238E27FC236}">
                <a16:creationId xmlns:a16="http://schemas.microsoft.com/office/drawing/2014/main" id="{57B90510-31AF-475E-BB10-2668AFC49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58763"/>
            <a:ext cx="5819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A). J/psi radiatively decaying to the scalar glueball</a:t>
            </a:r>
          </a:p>
        </p:txBody>
      </p:sp>
      <p:graphicFrame>
        <p:nvGraphicFramePr>
          <p:cNvPr id="31747" name="Object 3">
            <a:extLst>
              <a:ext uri="{FF2B5EF4-FFF2-40B4-BE49-F238E27FC236}">
                <a16:creationId xmlns:a16="http://schemas.microsoft.com/office/drawing/2014/main" id="{E0422A37-7A12-48C2-B624-BCE93B6A2C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84438" y="1052513"/>
          <a:ext cx="417512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8" name="公式" r:id="rId3" imgW="2298700" imgH="444500" progId="Equation.3">
                  <p:embed/>
                </p:oleObj>
              </mc:Choice>
              <mc:Fallback>
                <p:oleObj name="公式" r:id="rId3" imgW="22987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1052513"/>
                        <a:ext cx="4175125" cy="8064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505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Text Box 4">
            <a:extLst>
              <a:ext uri="{FF2B5EF4-FFF2-40B4-BE49-F238E27FC236}">
                <a16:creationId xmlns:a16="http://schemas.microsoft.com/office/drawing/2014/main" id="{E5D5B222-208E-4DBE-96CC-5D732111B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49275"/>
            <a:ext cx="7027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(L.Gui, et al. (CLQCD Collaboration),   Phys. Rev. Lett. 110, 021601 (2013))</a:t>
            </a:r>
          </a:p>
        </p:txBody>
      </p:sp>
      <p:pic>
        <p:nvPicPr>
          <p:cNvPr id="31749" name="Picture 20">
            <a:extLst>
              <a:ext uri="{FF2B5EF4-FFF2-40B4-BE49-F238E27FC236}">
                <a16:creationId xmlns:a16="http://schemas.microsoft.com/office/drawing/2014/main" id="{19673CE7-180C-4107-8FA7-3DF892246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24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76475"/>
            <a:ext cx="31686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1">
            <a:extLst>
              <a:ext uri="{FF2B5EF4-FFF2-40B4-BE49-F238E27FC236}">
                <a16:creationId xmlns:a16="http://schemas.microsoft.com/office/drawing/2014/main" id="{97AC9B2E-C07A-441B-B1E3-D51EF6735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-24000" contras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365625"/>
            <a:ext cx="3313113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22">
            <a:extLst>
              <a:ext uri="{FF2B5EF4-FFF2-40B4-BE49-F238E27FC236}">
                <a16:creationId xmlns:a16="http://schemas.microsoft.com/office/drawing/2014/main" id="{E9CB946C-39A1-40AA-A7B4-75A2A2F73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487613"/>
            <a:ext cx="4826000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 Box 23">
            <a:extLst>
              <a:ext uri="{FF2B5EF4-FFF2-40B4-BE49-F238E27FC236}">
                <a16:creationId xmlns:a16="http://schemas.microsoft.com/office/drawing/2014/main" id="{2969521B-8AF4-4E42-9E5C-0A25CB1DB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898650"/>
            <a:ext cx="7254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Comic Sans MS" panose="030F0702030302020204" pitchFamily="66" charset="0"/>
              </a:rPr>
              <a:t>Interpolated on-shell form factor E1(0) and its continuum limit</a:t>
            </a:r>
          </a:p>
        </p:txBody>
      </p:sp>
      <p:graphicFrame>
        <p:nvGraphicFramePr>
          <p:cNvPr id="31753" name="Object 24">
            <a:extLst>
              <a:ext uri="{FF2B5EF4-FFF2-40B4-BE49-F238E27FC236}">
                <a16:creationId xmlns:a16="http://schemas.microsoft.com/office/drawing/2014/main" id="{31C0FD7D-9F02-4B5A-8091-F914CBD4F0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4797425"/>
          <a:ext cx="5051425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9" name="公式" r:id="rId8" imgW="3162300" imgH="685800" progId="Equation.3">
                  <p:embed/>
                </p:oleObj>
              </mc:Choice>
              <mc:Fallback>
                <p:oleObj name="公式" r:id="rId8" imgW="3162300" imgH="6858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797425"/>
                        <a:ext cx="5051425" cy="10953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4" name="Text Box 25">
            <a:extLst>
              <a:ext uri="{FF2B5EF4-FFF2-40B4-BE49-F238E27FC236}">
                <a16:creationId xmlns:a16="http://schemas.microsoft.com/office/drawing/2014/main" id="{8E8CC319-D675-48BC-A4AC-52D55C52F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149725"/>
            <a:ext cx="5365750" cy="396875"/>
          </a:xfrm>
          <a:prstGeom prst="rect">
            <a:avLst/>
          </a:prstGeom>
          <a:solidFill>
            <a:schemeClr val="accent1">
              <a:alpha val="4196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Comic Sans MS" panose="030F0702030302020204" pitchFamily="66" charset="0"/>
              </a:rPr>
              <a:t>The predicted width and the branch ratio</a:t>
            </a:r>
          </a:p>
        </p:txBody>
      </p:sp>
      <p:sp>
        <p:nvSpPr>
          <p:cNvPr id="31755" name="Oval 27">
            <a:extLst>
              <a:ext uri="{FF2B5EF4-FFF2-40B4-BE49-F238E27FC236}">
                <a16:creationId xmlns:a16="http://schemas.microsoft.com/office/drawing/2014/main" id="{858C7D2C-DDD2-40DC-9B8A-F9FF3CA2A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445125"/>
            <a:ext cx="2089150" cy="50323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>
            <a:extLst>
              <a:ext uri="{FF2B5EF4-FFF2-40B4-BE49-F238E27FC236}">
                <a16:creationId xmlns:a16="http://schemas.microsoft.com/office/drawing/2014/main" id="{77BC79A4-3F11-406F-9AD4-0E16CFCD8B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57725" y="5410200"/>
          <a:ext cx="80963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5" name="公式" r:id="rId3" imgW="114151" imgH="215619" progId="Equation.3">
                  <p:embed/>
                </p:oleObj>
              </mc:Choice>
              <mc:Fallback>
                <p:oleObj name="公式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7725" y="5410200"/>
                        <a:ext cx="80963" cy="15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5">
            <a:extLst>
              <a:ext uri="{FF2B5EF4-FFF2-40B4-BE49-F238E27FC236}">
                <a16:creationId xmlns:a16="http://schemas.microsoft.com/office/drawing/2014/main" id="{E5493A9F-3DAC-4D73-83B2-CB3178F3C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196975"/>
            <a:ext cx="7200900" cy="366713"/>
          </a:xfrm>
          <a:prstGeom prst="rect">
            <a:avLst/>
          </a:prstGeom>
          <a:solidFill>
            <a:srgbClr val="FFFF00">
              <a:alpha val="5803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Experimental results for J/psi radiatively decaying to scalars</a:t>
            </a:r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</a:p>
        </p:txBody>
      </p:sp>
      <p:sp>
        <p:nvSpPr>
          <p:cNvPr id="33796" name="Text Box 6">
            <a:extLst>
              <a:ext uri="{FF2B5EF4-FFF2-40B4-BE49-F238E27FC236}">
                <a16:creationId xmlns:a16="http://schemas.microsoft.com/office/drawing/2014/main" id="{3C173272-A97E-44F8-BCDF-C87FEA4E8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485900"/>
            <a:ext cx="724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C. Amsler et al. (Particle Data Group), Phy. Rev. D 86, 010001 (2012)</a:t>
            </a:r>
          </a:p>
        </p:txBody>
      </p:sp>
      <p:graphicFrame>
        <p:nvGraphicFramePr>
          <p:cNvPr id="33797" name="Object 2">
            <a:extLst>
              <a:ext uri="{FF2B5EF4-FFF2-40B4-BE49-F238E27FC236}">
                <a16:creationId xmlns:a16="http://schemas.microsoft.com/office/drawing/2014/main" id="{F7D3E385-58F6-49D7-B891-B3E18E7768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2060575"/>
          <a:ext cx="4230688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6" name="公式" r:id="rId5" imgW="3035300" imgH="1930400" progId="Equation.3">
                  <p:embed/>
                </p:oleObj>
              </mc:Choice>
              <mc:Fallback>
                <p:oleObj name="公式" r:id="rId5" imgW="3035300" imgH="1930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060575"/>
                        <a:ext cx="4230688" cy="269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Object 3">
            <a:extLst>
              <a:ext uri="{FF2B5EF4-FFF2-40B4-BE49-F238E27FC236}">
                <a16:creationId xmlns:a16="http://schemas.microsoft.com/office/drawing/2014/main" id="{201F4BD3-0D6D-41E1-9611-456A994E84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95738" y="2420938"/>
          <a:ext cx="34258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7" name="公式" r:id="rId7" imgW="2273300" imgH="241300" progId="Equation.3">
                  <p:embed/>
                </p:oleObj>
              </mc:Choice>
              <mc:Fallback>
                <p:oleObj name="公式" r:id="rId7" imgW="22733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2420938"/>
                        <a:ext cx="3425825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799" name="直線接點 10">
            <a:extLst>
              <a:ext uri="{FF2B5EF4-FFF2-40B4-BE49-F238E27FC236}">
                <a16:creationId xmlns:a16="http://schemas.microsoft.com/office/drawing/2014/main" id="{57B01051-7ECC-4267-A145-57CE6DDF6FE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5650" y="4437063"/>
            <a:ext cx="460851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0" name="文字方塊 11">
            <a:extLst>
              <a:ext uri="{FF2B5EF4-FFF2-40B4-BE49-F238E27FC236}">
                <a16:creationId xmlns:a16="http://schemas.microsoft.com/office/drawing/2014/main" id="{90A33B82-0FA3-48AC-8FB1-90ADBF596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725988"/>
            <a:ext cx="78374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Using Br(f</a:t>
            </a:r>
            <a:r>
              <a:rPr lang="en-US" altLang="zh-TW" sz="2000" b="1" baseline="-2500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0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(1710)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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K</a:t>
            </a:r>
            <a:r>
              <a:rPr lang="en-US" altLang="zh-TW" sz="2000" b="1" u="sng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K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)=0.36   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   Br(J/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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f</a:t>
            </a:r>
            <a:r>
              <a:rPr lang="en-US" altLang="zh-TW" sz="2000" b="1" baseline="-2500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0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(1710))= 2.4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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10</a:t>
            </a:r>
            <a:r>
              <a:rPr lang="en-US" altLang="zh-TW" sz="2000" b="1" baseline="3000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-3</a:t>
            </a:r>
            <a:endParaRPr lang="en-US" altLang="zh-TW" sz="2000" b="1">
              <a:solidFill>
                <a:srgbClr val="0000FF"/>
              </a:solidFill>
              <a:latin typeface="Arial" panose="020B0604020202020204" pitchFamily="34" charset="0"/>
              <a:ea typeface="新細明體" panose="02020500000000000000" pitchFamily="18" charset="-12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           Br(f</a:t>
            </a:r>
            <a:r>
              <a:rPr lang="en-US" altLang="zh-TW" sz="2000" b="1" baseline="-2500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0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(1710)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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 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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)= 0.15      Br(J/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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f</a:t>
            </a:r>
            <a:r>
              <a:rPr lang="en-US" altLang="zh-TW" sz="2000" b="1" baseline="-2500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0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(1710))= 2.7</a:t>
            </a:r>
            <a:r>
              <a:rPr lang="en-US" altLang="zh-TW" sz="2000" b="1">
                <a:solidFill>
                  <a:srgbClr val="0000FF"/>
                </a:solidFill>
                <a:latin typeface="Symbol" panose="05050102010706020507" pitchFamily="18" charset="2"/>
                <a:ea typeface="新細明體" panose="02020500000000000000" pitchFamily="18" charset="-120"/>
                <a:sym typeface="Symbol" panose="05050102010706020507" pitchFamily="18" charset="2"/>
              </a:rPr>
              <a:t></a:t>
            </a:r>
            <a:r>
              <a:rPr lang="en-US" altLang="zh-TW" sz="2000" b="1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10</a:t>
            </a:r>
            <a:r>
              <a:rPr lang="en-US" altLang="zh-TW" sz="2000" b="1" baseline="3000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sym typeface="Symbol" panose="05050102010706020507" pitchFamily="18" charset="2"/>
              </a:rPr>
              <a:t>-3</a:t>
            </a:r>
            <a:endParaRPr lang="zh-TW" altLang="en-US" sz="2000" b="1" baseline="30000">
              <a:solidFill>
                <a:srgbClr val="0000FF"/>
              </a:solidFill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graphicFrame>
        <p:nvGraphicFramePr>
          <p:cNvPr id="33801" name="Object 11">
            <a:extLst>
              <a:ext uri="{FF2B5EF4-FFF2-40B4-BE49-F238E27FC236}">
                <a16:creationId xmlns:a16="http://schemas.microsoft.com/office/drawing/2014/main" id="{6F404377-DA38-4654-9C99-65110D97EF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2420938"/>
          <a:ext cx="3097213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" name="公式" r:id="rId9" imgW="2222500" imgH="228600" progId="Equation.3">
                  <p:embed/>
                </p:oleObj>
              </mc:Choice>
              <mc:Fallback>
                <p:oleObj name="公式" r:id="rId9" imgW="22225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420938"/>
                        <a:ext cx="3097213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2" name="Oval 12">
            <a:extLst>
              <a:ext uri="{FF2B5EF4-FFF2-40B4-BE49-F238E27FC236}">
                <a16:creationId xmlns:a16="http://schemas.microsoft.com/office/drawing/2014/main" id="{3260A592-6E99-4F67-B96B-725B08B1F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2347913"/>
            <a:ext cx="1296987" cy="5762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3803" name="Oval 13">
            <a:extLst>
              <a:ext uri="{FF2B5EF4-FFF2-40B4-BE49-F238E27FC236}">
                <a16:creationId xmlns:a16="http://schemas.microsoft.com/office/drawing/2014/main" id="{BD501B07-EE70-4DE5-B65E-E26871C7F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654550"/>
            <a:ext cx="1655763" cy="11525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33804" name="Object 14">
            <a:extLst>
              <a:ext uri="{FF2B5EF4-FFF2-40B4-BE49-F238E27FC236}">
                <a16:creationId xmlns:a16="http://schemas.microsoft.com/office/drawing/2014/main" id="{33988181-57B3-49E5-8CF5-B55A8F77A6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38588" y="26733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9" name="公式" r:id="rId11" imgW="114151" imgH="215619" progId="Equation.3">
                  <p:embed/>
                </p:oleObj>
              </mc:Choice>
              <mc:Fallback>
                <p:oleObj name="公式" r:id="rId11" imgW="114151" imgH="21561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588" y="26733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5" name="Object 2">
            <a:extLst>
              <a:ext uri="{FF2B5EF4-FFF2-40B4-BE49-F238E27FC236}">
                <a16:creationId xmlns:a16="http://schemas.microsoft.com/office/drawing/2014/main" id="{890F6189-D740-4115-B587-8D739B2480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03800" y="3068638"/>
          <a:ext cx="3694113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0" name="公式" r:id="rId12" imgW="2844800" imgH="482600" progId="Equation.3">
                  <p:embed/>
                </p:oleObj>
              </mc:Choice>
              <mc:Fallback>
                <p:oleObj name="公式" r:id="rId12" imgW="2844800" imgH="482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3068638"/>
                        <a:ext cx="3694113" cy="6270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6" name="Rectangle 16">
            <a:extLst>
              <a:ext uri="{FF2B5EF4-FFF2-40B4-BE49-F238E27FC236}">
                <a16:creationId xmlns:a16="http://schemas.microsoft.com/office/drawing/2014/main" id="{B4B83F36-CD20-4F4B-A7A9-33D02F3D0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465296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3807" name="Text Box 17">
            <a:extLst>
              <a:ext uri="{FF2B5EF4-FFF2-40B4-BE49-F238E27FC236}">
                <a16:creationId xmlns:a16="http://schemas.microsoft.com/office/drawing/2014/main" id="{D1B85B68-B0FF-4853-8776-BA58AE11F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7988" y="3763963"/>
            <a:ext cx="3057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BESIII results (PRD87, 092009</a:t>
            </a:r>
            <a:r>
              <a:rPr lang="en-US" altLang="zh-CN" sz="16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)</a:t>
            </a:r>
          </a:p>
        </p:txBody>
      </p:sp>
      <p:sp>
        <p:nvSpPr>
          <p:cNvPr id="33808" name="Text Box 18">
            <a:extLst>
              <a:ext uri="{FF2B5EF4-FFF2-40B4-BE49-F238E27FC236}">
                <a16:creationId xmlns:a16="http://schemas.microsoft.com/office/drawing/2014/main" id="{47BD064F-84F6-439D-A8FC-87C82469C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90538"/>
            <a:ext cx="2252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Arial Unicode MS" pitchFamily="34" charset="-122"/>
                <a:ea typeface="Arial Unicode MS" pitchFamily="34" charset="-122"/>
              </a:rPr>
              <a:t>Lattice prediction: </a:t>
            </a:r>
          </a:p>
        </p:txBody>
      </p:sp>
      <p:graphicFrame>
        <p:nvGraphicFramePr>
          <p:cNvPr id="33809" name="Object 19">
            <a:extLst>
              <a:ext uri="{FF2B5EF4-FFF2-40B4-BE49-F238E27FC236}">
                <a16:creationId xmlns:a16="http://schemas.microsoft.com/office/drawing/2014/main" id="{C9EA6DEF-6709-4697-885B-2CB0D7E10C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19475" y="203200"/>
          <a:ext cx="4248150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1" name="公式" r:id="rId14" imgW="3162300" imgH="685800" progId="Equation.3">
                  <p:embed/>
                </p:oleObj>
              </mc:Choice>
              <mc:Fallback>
                <p:oleObj name="公式" r:id="rId14" imgW="3162300" imgH="685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03200"/>
                        <a:ext cx="4248150" cy="9223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0" name="Text Box 20">
            <a:extLst>
              <a:ext uri="{FF2B5EF4-FFF2-40B4-BE49-F238E27FC236}">
                <a16:creationId xmlns:a16="http://schemas.microsoft.com/office/drawing/2014/main" id="{A5D5EA37-19BE-45E3-BF20-F4EBA1E59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38" y="5900738"/>
            <a:ext cx="7468711" cy="36933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This result support f0(1710) as the candidate for the scalar glueball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3">
            <a:extLst>
              <a:ext uri="{FF2B5EF4-FFF2-40B4-BE49-F238E27FC236}">
                <a16:creationId xmlns:a16="http://schemas.microsoft.com/office/drawing/2014/main" id="{CE8813A8-C83B-474B-936F-24E671C5D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488950"/>
            <a:ext cx="23166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Arial Unicode MS" pitchFamily="34" charset="-122"/>
              </a:rPr>
              <a:t>I. Introduction </a:t>
            </a:r>
            <a:endParaRPr lang="zh-CN" altLang="en-US" b="1" dirty="0">
              <a:solidFill>
                <a:srgbClr val="FF0000"/>
              </a:solidFill>
              <a:latin typeface="Arial Unicode MS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CC0F8D7-C684-4EA6-80C6-3174AF364AA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1340768"/>
            <a:ext cx="3762568" cy="1200329"/>
          </a:xfrm>
          <a:prstGeom prst="rect">
            <a:avLst/>
          </a:prstGeom>
          <a:blipFill>
            <a:blip r:embed="rId2"/>
            <a:stretch>
              <a:fillRect l="-1459" t="-2538" r="-324" b="-7614"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5124" name="图片 5">
            <a:extLst>
              <a:ext uri="{FF2B5EF4-FFF2-40B4-BE49-F238E27FC236}">
                <a16:creationId xmlns:a16="http://schemas.microsoft.com/office/drawing/2014/main" id="{646FDECC-944E-4763-9317-42DE977FE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1311275"/>
            <a:ext cx="7096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6">
            <a:extLst>
              <a:ext uri="{FF2B5EF4-FFF2-40B4-BE49-F238E27FC236}">
                <a16:creationId xmlns:a16="http://schemas.microsoft.com/office/drawing/2014/main" id="{A36DCB5C-4EFB-4066-BFD8-F33E47177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278731"/>
            <a:ext cx="75565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AA55D7C-55E0-4655-AFA4-7D00D3A34BE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2780928"/>
            <a:ext cx="3762568" cy="1200329"/>
          </a:xfrm>
          <a:prstGeom prst="rect">
            <a:avLst/>
          </a:prstGeom>
          <a:blipFill>
            <a:blip r:embed="rId5"/>
            <a:stretch>
              <a:fillRect l="-1459" t="-2030" b="-7614"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5127" name="图片 8">
            <a:extLst>
              <a:ext uri="{FF2B5EF4-FFF2-40B4-BE49-F238E27FC236}">
                <a16:creationId xmlns:a16="http://schemas.microsoft.com/office/drawing/2014/main" id="{4C026E12-11B6-46F9-887E-6C8280BF5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2909888"/>
            <a:ext cx="100012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图片 9">
            <a:extLst>
              <a:ext uri="{FF2B5EF4-FFF2-40B4-BE49-F238E27FC236}">
                <a16:creationId xmlns:a16="http://schemas.microsoft.com/office/drawing/2014/main" id="{3859D624-E83C-4542-8613-874BF21B3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88" y="2962275"/>
            <a:ext cx="6858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图片 10">
            <a:extLst>
              <a:ext uri="{FF2B5EF4-FFF2-40B4-BE49-F238E27FC236}">
                <a16:creationId xmlns:a16="http://schemas.microsoft.com/office/drawing/2014/main" id="{AF944701-973F-4917-8E41-CD6C7AE48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0" y="2838450"/>
            <a:ext cx="8636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3F4502B-CF94-4BB1-B1C9-79889B3795B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5" y="4498086"/>
            <a:ext cx="3772251" cy="1477328"/>
          </a:xfrm>
          <a:prstGeom prst="rect">
            <a:avLst/>
          </a:prstGeom>
          <a:blipFill>
            <a:blip r:embed="rId9"/>
            <a:stretch>
              <a:fillRect l="-1454" t="-2066" b="-6198"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5131" name="图片 12">
            <a:extLst>
              <a:ext uri="{FF2B5EF4-FFF2-40B4-BE49-F238E27FC236}">
                <a16:creationId xmlns:a16="http://schemas.microsoft.com/office/drawing/2014/main" id="{22F46DA7-2B24-4AE1-BDBD-E4D50CF64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518025"/>
            <a:ext cx="7112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图片 13">
            <a:extLst>
              <a:ext uri="{FF2B5EF4-FFF2-40B4-BE49-F238E27FC236}">
                <a16:creationId xmlns:a16="http://schemas.microsoft.com/office/drawing/2014/main" id="{4C4A224D-2FE1-4678-BA62-69EB7FCC4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4540250"/>
            <a:ext cx="7493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Text Box 9">
            <a:extLst>
              <a:ext uri="{FF2B5EF4-FFF2-40B4-BE49-F238E27FC236}">
                <a16:creationId xmlns:a16="http://schemas.microsoft.com/office/drawing/2014/main" id="{9F8529A7-E767-47AB-91CC-8AF1C0F88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1775" y="2117725"/>
            <a:ext cx="9096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>
                <a:solidFill>
                  <a:srgbClr val="FF0000"/>
                </a:solidFill>
                <a:latin typeface="Calibri" panose="020F0502020204030204" pitchFamily="34" charset="0"/>
              </a:rPr>
              <a:t>meson</a:t>
            </a:r>
            <a:endParaRPr kumimoji="0" lang="zh-CN" altLang="en-GB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34" name="Text Box 9">
            <a:extLst>
              <a:ext uri="{FF2B5EF4-FFF2-40B4-BE49-F238E27FC236}">
                <a16:creationId xmlns:a16="http://schemas.microsoft.com/office/drawing/2014/main" id="{F8AFCD02-767C-4796-9BA7-A0D03C159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142331"/>
            <a:ext cx="9080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baryon</a:t>
            </a:r>
            <a:endParaRPr kumimoji="0" lang="zh-CN" altLang="en-GB" sz="18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35" name="Text Box 9">
            <a:extLst>
              <a:ext uri="{FF2B5EF4-FFF2-40B4-BE49-F238E27FC236}">
                <a16:creationId xmlns:a16="http://schemas.microsoft.com/office/drawing/2014/main" id="{4FB9BC4C-346F-41FE-8C7A-B39E98299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4863" y="3800475"/>
            <a:ext cx="1236662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>
                <a:solidFill>
                  <a:srgbClr val="FF0000"/>
                </a:solidFill>
                <a:latin typeface="Calibri" panose="020F0502020204030204" pitchFamily="34" charset="0"/>
              </a:rPr>
              <a:t>hadron molecule</a:t>
            </a:r>
            <a:endParaRPr kumimoji="0" lang="zh-CN" altLang="en-GB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36" name="Text Box 9">
            <a:extLst>
              <a:ext uri="{FF2B5EF4-FFF2-40B4-BE49-F238E27FC236}">
                <a16:creationId xmlns:a16="http://schemas.microsoft.com/office/drawing/2014/main" id="{906D1CF2-CDD1-4ECE-84DD-5FA778CE8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9938" y="3816350"/>
            <a:ext cx="12954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>
                <a:solidFill>
                  <a:srgbClr val="FF0000"/>
                </a:solidFill>
                <a:latin typeface="Calibri" panose="020F0502020204030204" pitchFamily="34" charset="0"/>
              </a:rPr>
              <a:t>tetraquark</a:t>
            </a:r>
            <a:endParaRPr kumimoji="0" lang="zh-CN" altLang="en-GB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37" name="Text Box 9">
            <a:extLst>
              <a:ext uri="{FF2B5EF4-FFF2-40B4-BE49-F238E27FC236}">
                <a16:creationId xmlns:a16="http://schemas.microsoft.com/office/drawing/2014/main" id="{58F1C4E3-6557-40FD-BA32-70B866AF3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8675" y="3814763"/>
            <a:ext cx="13446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>
                <a:solidFill>
                  <a:srgbClr val="FF0000"/>
                </a:solidFill>
                <a:latin typeface="Calibri" panose="020F0502020204030204" pitchFamily="34" charset="0"/>
              </a:rPr>
              <a:t>pentaquark</a:t>
            </a:r>
            <a:endParaRPr kumimoji="0" lang="zh-CN" altLang="en-GB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138" name="直接连接符 22">
            <a:extLst>
              <a:ext uri="{FF2B5EF4-FFF2-40B4-BE49-F238E27FC236}">
                <a16:creationId xmlns:a16="http://schemas.microsoft.com/office/drawing/2014/main" id="{42AA7D6B-4925-4EB0-976E-9662D1984B9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72675" y="2924175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9" name="Text Box 9">
            <a:extLst>
              <a:ext uri="{FF2B5EF4-FFF2-40B4-BE49-F238E27FC236}">
                <a16:creationId xmlns:a16="http://schemas.microsoft.com/office/drawing/2014/main" id="{D1DAFE44-79DF-4E6D-8A32-7AD2FBA70B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9788" y="5457825"/>
            <a:ext cx="9096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>
                <a:solidFill>
                  <a:srgbClr val="FF0000"/>
                </a:solidFill>
                <a:latin typeface="Calibri" panose="020F0502020204030204" pitchFamily="34" charset="0"/>
              </a:rPr>
              <a:t>hybrid</a:t>
            </a:r>
            <a:endParaRPr kumimoji="0" lang="zh-CN" altLang="en-GB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40" name="Text Box 9">
            <a:extLst>
              <a:ext uri="{FF2B5EF4-FFF2-40B4-BE49-F238E27FC236}">
                <a16:creationId xmlns:a16="http://schemas.microsoft.com/office/drawing/2014/main" id="{011BE647-22B5-4D42-A6A8-2B1CC49E8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788" y="5457825"/>
            <a:ext cx="11557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r>
              <a:rPr kumimoji="0" lang="en-US" altLang="zh-CN" sz="1800" b="1">
                <a:solidFill>
                  <a:srgbClr val="FF0000"/>
                </a:solidFill>
                <a:latin typeface="Calibri" panose="020F0502020204030204" pitchFamily="34" charset="0"/>
              </a:rPr>
              <a:t>glueball</a:t>
            </a:r>
            <a:endParaRPr kumimoji="0" lang="zh-CN" altLang="en-GB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141" name="矩形 27">
            <a:extLst>
              <a:ext uri="{FF2B5EF4-FFF2-40B4-BE49-F238E27FC236}">
                <a16:creationId xmlns:a16="http://schemas.microsoft.com/office/drawing/2014/main" id="{577D8831-C59D-4C94-A9D8-4D663A083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2475" y="2790825"/>
            <a:ext cx="3960813" cy="3086100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1FAAB7B-F738-4B11-AA3E-C4342597958C}"/>
              </a:ext>
            </a:extLst>
          </p:cNvPr>
          <p:cNvSpPr txBox="1"/>
          <p:nvPr/>
        </p:nvSpPr>
        <p:spPr>
          <a:xfrm>
            <a:off x="5697259" y="5975414"/>
            <a:ext cx="2307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Arial Unicode MS"/>
              </a:rPr>
              <a:t>Exotic hadrons</a:t>
            </a:r>
            <a:r>
              <a:rPr lang="zh-CN" altLang="en-US" dirty="0">
                <a:latin typeface="Arial" panose="020B0604020202020204" pitchFamily="34" charset="0"/>
                <a:ea typeface="Arial Unicode MS"/>
              </a:rPr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23F717C-E5DD-44BF-8D70-4B7581836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76672"/>
            <a:ext cx="8270843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93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9">
            <a:extLst>
              <a:ext uri="{FF2B5EF4-FFF2-40B4-BE49-F238E27FC236}">
                <a16:creationId xmlns:a16="http://schemas.microsoft.com/office/drawing/2014/main" id="{B1AFC586-3CAF-45C9-A837-A6A6858B2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276475"/>
            <a:ext cx="315277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10">
            <a:extLst>
              <a:ext uri="{FF2B5EF4-FFF2-40B4-BE49-F238E27FC236}">
                <a16:creationId xmlns:a16="http://schemas.microsoft.com/office/drawing/2014/main" id="{0F2433C6-0118-45D6-8FE7-07B2C75D6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657725"/>
            <a:ext cx="4202112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buFontTx/>
              <a:buChar char="•"/>
            </a:pPr>
            <a:r>
              <a:rPr kumimoji="0" lang="en-US" altLang="zh-CN" sz="1800">
                <a:latin typeface="Arial" panose="020B0604020202020204" pitchFamily="34" charset="0"/>
              </a:rPr>
              <a:t> </a:t>
            </a:r>
            <a:r>
              <a:rPr kumimoji="0" lang="en-US" altLang="zh-CN" sz="1600" b="1">
                <a:latin typeface="Arial Unicode MS" pitchFamily="34" charset="-122"/>
                <a:ea typeface="Arial Unicode MS" pitchFamily="34" charset="-122"/>
              </a:rPr>
              <a:t>We also carry out a similar lattice study on </a:t>
            </a:r>
          </a:p>
          <a:p>
            <a:pPr eaLnBrk="1" hangingPunct="1"/>
            <a:r>
              <a:rPr kumimoji="0" lang="en-US" altLang="zh-CN" sz="1600" b="1">
                <a:latin typeface="Arial Unicode MS" pitchFamily="34" charset="-122"/>
                <a:ea typeface="Arial Unicode MS" pitchFamily="34" charset="-122"/>
              </a:rPr>
              <a:t>  the tensor glueball production rate in J/psi</a:t>
            </a:r>
          </a:p>
          <a:p>
            <a:pPr eaLnBrk="1" hangingPunct="1"/>
            <a:r>
              <a:rPr kumimoji="0" lang="en-US" altLang="zh-CN" sz="1600" b="1">
                <a:latin typeface="Arial Unicode MS" pitchFamily="34" charset="-122"/>
                <a:ea typeface="Arial Unicode MS" pitchFamily="34" charset="-122"/>
              </a:rPr>
              <a:t>  radiative decay.</a:t>
            </a:r>
          </a:p>
        </p:txBody>
      </p:sp>
      <p:graphicFrame>
        <p:nvGraphicFramePr>
          <p:cNvPr id="34820" name="Object 11">
            <a:extLst>
              <a:ext uri="{FF2B5EF4-FFF2-40B4-BE49-F238E27FC236}">
                <a16:creationId xmlns:a16="http://schemas.microsoft.com/office/drawing/2014/main" id="{6F06DB58-6CD1-40E3-B57A-2ED52D5473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1913" y="5661025"/>
          <a:ext cx="36893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0" name="公式" r:id="rId4" imgW="2181055" imgH="504638" progId="Equation.3">
                  <p:embed/>
                </p:oleObj>
              </mc:Choice>
              <mc:Fallback>
                <p:oleObj name="公式" r:id="rId4" imgW="2181055" imgH="504638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661025"/>
                        <a:ext cx="368935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Text Box 13">
            <a:extLst>
              <a:ext uri="{FF2B5EF4-FFF2-40B4-BE49-F238E27FC236}">
                <a16:creationId xmlns:a16="http://schemas.microsoft.com/office/drawing/2014/main" id="{D38734CC-C042-43E5-AAAE-38FC4F0BE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276475"/>
            <a:ext cx="38258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buFontTx/>
              <a:buChar char="•"/>
            </a:pPr>
            <a:r>
              <a:rPr kumimoji="0" lang="en-US" altLang="zh-CN" sz="1800">
                <a:latin typeface="Arial" panose="020B0604020202020204" pitchFamily="34" charset="0"/>
              </a:rPr>
              <a:t> </a:t>
            </a:r>
            <a:r>
              <a:rPr kumimoji="0" lang="en-US" altLang="zh-CN" sz="1600" b="1">
                <a:latin typeface="Arial Unicode MS" pitchFamily="34" charset="-122"/>
                <a:ea typeface="Arial Unicode MS" pitchFamily="34" charset="-122"/>
              </a:rPr>
              <a:t>The form factors we obtained from the </a:t>
            </a:r>
          </a:p>
          <a:p>
            <a:pPr eaLnBrk="1" hangingPunct="1"/>
            <a:r>
              <a:rPr kumimoji="0" lang="en-US" altLang="zh-CN" sz="1600" b="1">
                <a:latin typeface="Arial Unicode MS" pitchFamily="34" charset="-122"/>
                <a:ea typeface="Arial Unicode MS" pitchFamily="34" charset="-122"/>
              </a:rPr>
              <a:t>  lattice QCD</a:t>
            </a:r>
          </a:p>
        </p:txBody>
      </p:sp>
      <p:pic>
        <p:nvPicPr>
          <p:cNvPr id="34822" name="Picture 14">
            <a:extLst>
              <a:ext uri="{FF2B5EF4-FFF2-40B4-BE49-F238E27FC236}">
                <a16:creationId xmlns:a16="http://schemas.microsoft.com/office/drawing/2014/main" id="{7D483196-DE4F-4D73-987A-56D40190C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-32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148013"/>
            <a:ext cx="47053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15">
            <a:extLst>
              <a:ext uri="{FF2B5EF4-FFF2-40B4-BE49-F238E27FC236}">
                <a16:creationId xmlns:a16="http://schemas.microsoft.com/office/drawing/2014/main" id="{04BE38B3-C460-478D-B4E9-6175EE59D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6640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B). J/psi radiatively decaying to the tensor glueball</a:t>
            </a:r>
          </a:p>
        </p:txBody>
      </p:sp>
      <p:graphicFrame>
        <p:nvGraphicFramePr>
          <p:cNvPr id="34824" name="Object 16">
            <a:extLst>
              <a:ext uri="{FF2B5EF4-FFF2-40B4-BE49-F238E27FC236}">
                <a16:creationId xmlns:a16="http://schemas.microsoft.com/office/drawing/2014/main" id="{26CD913B-1A4A-42F5-AB1F-ADEAA590A6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486072"/>
              </p:ext>
            </p:extLst>
          </p:nvPr>
        </p:nvGraphicFramePr>
        <p:xfrm>
          <a:off x="1979712" y="1376363"/>
          <a:ext cx="5184775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1" name="公式" r:id="rId7" imgW="3594100" imgH="444500" progId="Equation.3">
                  <p:embed/>
                </p:oleObj>
              </mc:Choice>
              <mc:Fallback>
                <p:oleObj name="公式" r:id="rId7" imgW="3594100" imgH="4445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376363"/>
                        <a:ext cx="5184775" cy="6397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5" name="Text Box 17">
            <a:extLst>
              <a:ext uri="{FF2B5EF4-FFF2-40B4-BE49-F238E27FC236}">
                <a16:creationId xmlns:a16="http://schemas.microsoft.com/office/drawing/2014/main" id="{07EAE3EC-B036-410B-8CAB-3282727E1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836613"/>
            <a:ext cx="8135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(Y.B. Yang ,et al .(CLQCD Collaboration),  Phys. Rev. Lett. 111, 091601 (2013))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11">
                <a:extLst>
                  <a:ext uri="{FF2B5EF4-FFF2-40B4-BE49-F238E27FC236}">
                    <a16:creationId xmlns:a16="http://schemas.microsoft.com/office/drawing/2014/main" id="{61422113-4CB0-47B4-A3ED-9C0EBC77B8DE}"/>
                  </a:ext>
                </a:extLst>
              </p:cNvPr>
              <p:cNvSpPr txBox="1"/>
              <p:nvPr/>
            </p:nvSpPr>
            <p:spPr bwMode="auto">
              <a:xfrm>
                <a:off x="4584051" y="993799"/>
                <a:ext cx="4104183" cy="646332"/>
              </a:xfrm>
              <a:prstGeom prst="rect">
                <a:avLst/>
              </a:prstGeom>
              <a:solidFill>
                <a:srgbClr val="FFFF00">
                  <a:alpha val="11000"/>
                </a:srgbClr>
              </a:solidFill>
              <a:ln>
                <a:noFill/>
              </a:ln>
              <a:effectLst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sSup>
                            <m:sSupPr>
                              <m:ctrlPr>
                                <a:rPr lang="zh-CN" alt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zh-CN" alt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)=1.01(22)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𝑘𝑒𝑉</m:t>
                      </m:r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sSup>
                            <m:sSupPr>
                              <m:ctrlPr>
                                <a:rPr lang="zh-CN" alt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zh-CN" alt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sSub>
                        <m:sSubPr>
                          <m:ctrlP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zh-CN" alt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=1.1(2)×1</m:t>
                      </m:r>
                      <m:sSup>
                        <m:sSupPr>
                          <m:ctrlP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zh-CN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zh-CN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" name="Object 11">
                <a:extLst>
                  <a:ext uri="{FF2B5EF4-FFF2-40B4-BE49-F238E27FC236}">
                    <a16:creationId xmlns:a16="http://schemas.microsoft.com/office/drawing/2014/main" id="{61422113-4CB0-47B4-A3ED-9C0EBC77B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84051" y="993799"/>
                <a:ext cx="4104183" cy="646332"/>
              </a:xfrm>
              <a:prstGeom prst="rect">
                <a:avLst/>
              </a:prstGeom>
              <a:blipFill>
                <a:blip r:embed="rId2"/>
                <a:stretch>
                  <a:fillRect b="-377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6">
                <a:extLst>
                  <a:ext uri="{FF2B5EF4-FFF2-40B4-BE49-F238E27FC236}">
                    <a16:creationId xmlns:a16="http://schemas.microsoft.com/office/drawing/2014/main" id="{90B28F20-297A-46EB-A97D-F925441B51B9}"/>
                  </a:ext>
                </a:extLst>
              </p:cNvPr>
              <p:cNvSpPr txBox="1"/>
              <p:nvPr/>
            </p:nvSpPr>
            <p:spPr bwMode="auto">
              <a:xfrm>
                <a:off x="1251443" y="1962066"/>
                <a:ext cx="2253619" cy="40011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zh-CN" altLang="en-US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𝛾𝜂𝜂</m:t>
                      </m:r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3" name="Object 6">
                <a:extLst>
                  <a:ext uri="{FF2B5EF4-FFF2-40B4-BE49-F238E27FC236}">
                    <a16:creationId xmlns:a16="http://schemas.microsoft.com/office/drawing/2014/main" id="{90B28F20-297A-46EB-A97D-F925441B5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1443" y="1962066"/>
                <a:ext cx="2253619" cy="400110"/>
              </a:xfrm>
              <a:prstGeom prst="rect">
                <a:avLst/>
              </a:prstGeom>
              <a:blipFill>
                <a:blip r:embed="rId3"/>
                <a:stretch>
                  <a:fillRect l="-1075" t="-102985" b="-153731"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2100C113-8464-45D7-967D-F191EA657589}"/>
              </a:ext>
            </a:extLst>
          </p:cNvPr>
          <p:cNvSpPr txBox="1"/>
          <p:nvPr/>
        </p:nvSpPr>
        <p:spPr>
          <a:xfrm>
            <a:off x="3843731" y="1992844"/>
            <a:ext cx="350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ThArial Unicode MS"/>
              </a:rPr>
              <a:t>BESIII,  PRD87(2013)092009</a:t>
            </a:r>
            <a:endParaRPr lang="zh-CN" altLang="en-US" sz="1800" dirty="0">
              <a:latin typeface="ThArial Unicode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5EF9A309-8C8C-4299-8EEC-7BF43D8D7F0B}"/>
                  </a:ext>
                </a:extLst>
              </p:cNvPr>
              <p:cNvSpPr/>
              <p:nvPr/>
            </p:nvSpPr>
            <p:spPr>
              <a:xfrm>
                <a:off x="1539475" y="2492564"/>
                <a:ext cx="6408712" cy="404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𝐵𝑟</m:t>
                      </m:r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zh-CN" alt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234</m:t>
                      </m:r>
                      <m:r>
                        <a:rPr lang="zh-CN" alt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0)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𝛾𝜂𝜂</m:t>
                      </m:r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altLang="zh-CN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5.60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−0.65−2.07</m:t>
                              </m:r>
                            </m:sub>
                            <m:sup>
                              <m:r>
                                <a:rPr lang="zh-CN" alt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+0.</m:t>
                              </m:r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62+2.37</m:t>
                              </m:r>
                            </m:sup>
                          </m:sSubSup>
                        </m:e>
                      </m:d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5EF9A309-8C8C-4299-8EEC-7BF43D8D7F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475" y="2492564"/>
                <a:ext cx="6408712" cy="404983"/>
              </a:xfrm>
              <a:prstGeom prst="rect">
                <a:avLst/>
              </a:prstGeom>
              <a:blipFill>
                <a:blip r:embed="rId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6">
                <a:extLst>
                  <a:ext uri="{FF2B5EF4-FFF2-40B4-BE49-F238E27FC236}">
                    <a16:creationId xmlns:a16="http://schemas.microsoft.com/office/drawing/2014/main" id="{04886F2A-3666-43D0-9964-CC5DFA92E971}"/>
                  </a:ext>
                </a:extLst>
              </p:cNvPr>
              <p:cNvSpPr txBox="1"/>
              <p:nvPr/>
            </p:nvSpPr>
            <p:spPr bwMode="auto">
              <a:xfrm>
                <a:off x="1251443" y="4272054"/>
                <a:ext cx="2253618" cy="40011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zh-CN" altLang="en-US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𝛾𝜑𝜑</m:t>
                      </m:r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6" name="Object 6">
                <a:extLst>
                  <a:ext uri="{FF2B5EF4-FFF2-40B4-BE49-F238E27FC236}">
                    <a16:creationId xmlns:a16="http://schemas.microsoft.com/office/drawing/2014/main" id="{04886F2A-3666-43D0-9964-CC5DFA92E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1443" y="4272054"/>
                <a:ext cx="2253618" cy="400110"/>
              </a:xfrm>
              <a:prstGeom prst="rect">
                <a:avLst/>
              </a:prstGeom>
              <a:blipFill>
                <a:blip r:embed="rId5"/>
                <a:stretch>
                  <a:fillRect l="-2419" t="-102985" b="-153731"/>
                </a:stretch>
              </a:blipFill>
              <a:ln>
                <a:solidFill>
                  <a:srgbClr val="FF0000"/>
                </a:solidFill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998D6DF4-1DF5-4C62-8E4F-288D3B1F624C}"/>
              </a:ext>
            </a:extLst>
          </p:cNvPr>
          <p:cNvSpPr txBox="1"/>
          <p:nvPr/>
        </p:nvSpPr>
        <p:spPr>
          <a:xfrm>
            <a:off x="3843731" y="4302832"/>
            <a:ext cx="350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ThArial Unicode MS"/>
              </a:rPr>
              <a:t>BESIII,  PRD93(2016)112011</a:t>
            </a:r>
            <a:endParaRPr lang="zh-CN" altLang="en-US" sz="1800" dirty="0">
              <a:latin typeface="ThArial Unicode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A50CB44-6F77-45F6-B0F5-BF3A5ECFA92C}"/>
                  </a:ext>
                </a:extLst>
              </p:cNvPr>
              <p:cNvSpPr/>
              <p:nvPr/>
            </p:nvSpPr>
            <p:spPr>
              <a:xfrm>
                <a:off x="1683491" y="4807425"/>
                <a:ext cx="6408712" cy="404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𝐵𝑟</m:t>
                      </m:r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zh-CN" alt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234</m:t>
                      </m:r>
                      <m:r>
                        <a:rPr lang="zh-CN" alt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0)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𝛾𝜙𝜙</m:t>
                      </m:r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altLang="zh-CN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1.91±0.14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−0.73</m:t>
                              </m:r>
                            </m:sub>
                            <m:sup>
                              <m:r>
                                <a:rPr lang="zh-CN" alt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+0.</m:t>
                              </m:r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72</m:t>
                              </m:r>
                            </m:sup>
                          </m:sSubSup>
                        </m:e>
                      </m:d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A50CB44-6F77-45F6-B0F5-BF3A5ECFA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3491" y="4807425"/>
                <a:ext cx="6408712" cy="404983"/>
              </a:xfrm>
              <a:prstGeom prst="rect">
                <a:avLst/>
              </a:prstGeom>
              <a:blipFill>
                <a:blip r:embed="rId6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6">
                <a:extLst>
                  <a:ext uri="{FF2B5EF4-FFF2-40B4-BE49-F238E27FC236}">
                    <a16:creationId xmlns:a16="http://schemas.microsoft.com/office/drawing/2014/main" id="{BED0C102-9B7E-4B00-A90F-F703035D5339}"/>
                  </a:ext>
                </a:extLst>
              </p:cNvPr>
              <p:cNvSpPr txBox="1"/>
              <p:nvPr/>
            </p:nvSpPr>
            <p:spPr bwMode="auto">
              <a:xfrm>
                <a:off x="1251444" y="3096837"/>
                <a:ext cx="2253619" cy="40011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zh-CN" altLang="en-US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9" name="Object 6">
                <a:extLst>
                  <a:ext uri="{FF2B5EF4-FFF2-40B4-BE49-F238E27FC236}">
                    <a16:creationId xmlns:a16="http://schemas.microsoft.com/office/drawing/2014/main" id="{BED0C102-9B7E-4B00-A90F-F703035D5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1444" y="3096837"/>
                <a:ext cx="2253619" cy="400110"/>
              </a:xfrm>
              <a:prstGeom prst="rect">
                <a:avLst/>
              </a:prstGeom>
              <a:blipFill>
                <a:blip r:embed="rId7"/>
                <a:stretch>
                  <a:fillRect l="-5914" t="-101471" b="-150000"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88277BF3-F481-4A39-B995-9B3369CA9B46}"/>
                  </a:ext>
                </a:extLst>
              </p:cNvPr>
              <p:cNvSpPr/>
              <p:nvPr/>
            </p:nvSpPr>
            <p:spPr>
              <a:xfrm>
                <a:off x="1763688" y="3645024"/>
                <a:ext cx="6248320" cy="404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𝐵𝑟</m:t>
                      </m:r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zh-CN" alt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2340</m:t>
                      </m:r>
                      <m:r>
                        <a:rPr lang="zh-CN" altLang="en-US" sz="1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en-US" altLang="zh-CN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ctrlP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5.54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−0.40−1.49</m:t>
                              </m:r>
                            </m:sub>
                            <m:sup>
                              <m:r>
                                <a:rPr lang="zh-CN" alt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zh-CN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0.34+3.82</m:t>
                              </m:r>
                            </m:sup>
                          </m:sSubSup>
                        </m:e>
                      </m:d>
                      <m:r>
                        <a:rPr lang="zh-CN" alt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zh-CN" alt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88277BF3-F481-4A39-B995-9B3369CA9B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645024"/>
                <a:ext cx="6248320" cy="404983"/>
              </a:xfrm>
              <a:prstGeom prst="rect">
                <a:avLst/>
              </a:prstGeom>
              <a:blipFill>
                <a:blip r:embed="rId8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B01CD67F-B3F2-44FC-AD2B-FF19AA4C17CF}"/>
              </a:ext>
            </a:extLst>
          </p:cNvPr>
          <p:cNvSpPr txBox="1"/>
          <p:nvPr/>
        </p:nvSpPr>
        <p:spPr>
          <a:xfrm>
            <a:off x="3843731" y="3127615"/>
            <a:ext cx="350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ThArial Unicode MS"/>
              </a:rPr>
              <a:t>BESIII,  arXiv:1808.06946 (hep-ex)</a:t>
            </a:r>
            <a:endParaRPr lang="zh-CN" altLang="en-US" sz="1800" dirty="0">
              <a:latin typeface="ThArial Unicode MS"/>
            </a:endParaRP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2B46555-A502-419D-83EA-2463B6995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746" y="5441008"/>
            <a:ext cx="67922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latin typeface="Arial Unicode MS" pitchFamily="34" charset="-122"/>
                <a:ea typeface="Arial Unicode MS" pitchFamily="34" charset="-122"/>
              </a:rPr>
              <a:t>It is desirable to do a systematic analysis of  decay modes  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A2E13A01-DA04-483F-ADB1-9DE9B86001D2}"/>
                  </a:ext>
                </a:extLst>
              </p:cNvPr>
              <p:cNvSpPr txBox="1"/>
              <p:nvPr/>
            </p:nvSpPr>
            <p:spPr bwMode="auto">
              <a:xfrm>
                <a:off x="7312457" y="5429582"/>
                <a:ext cx="1390451" cy="457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𝑉𝑉</m:t>
                      </m:r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A2E13A01-DA04-483F-ADB1-9DE9B8600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12457" y="5429582"/>
                <a:ext cx="1390451" cy="4572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D61A5BF3-8A6B-4CCC-BA44-8C000BBA37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6492" y="971436"/>
            <a:ext cx="3865508" cy="31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941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1331F847-F5DC-41BD-AC5C-2797FFEA1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052513"/>
            <a:ext cx="2505075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E24C26E4-5816-42BE-9F3A-033C94D23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29000"/>
            <a:ext cx="2449513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392276B1-16D8-463B-ADC8-A20CEF7E2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445125"/>
            <a:ext cx="1203325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CAA57AFD-7C0D-49B3-9817-CA0A27429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06863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6691B7A4-2119-4E33-AC4A-4030EB01F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92150"/>
            <a:ext cx="14938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7B7AD520-F4B2-441E-8F93-B5DA209A2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08050"/>
            <a:ext cx="4537075" cy="446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">
            <a:extLst>
              <a:ext uri="{FF2B5EF4-FFF2-40B4-BE49-F238E27FC236}">
                <a16:creationId xmlns:a16="http://schemas.microsoft.com/office/drawing/2014/main" id="{A18AAC89-5ACC-4424-8C9C-97D4FACABA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836613"/>
            <a:ext cx="0" cy="5400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BB89B3C9-46B9-422E-8D24-92169E0CF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938" y="5684838"/>
            <a:ext cx="311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BESIII, PRD93(2016)112011</a:t>
            </a:r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id="{9466B6FD-448B-4CF9-96B6-E52E31F8E6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5805488"/>
            <a:ext cx="32496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BESIII, PRL117(2016)042002</a:t>
            </a:r>
          </a:p>
          <a:p>
            <a:pPr eaLnBrk="1" hangingPunct="1"/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arXiv:1603.09653</a:t>
            </a:r>
          </a:p>
        </p:txBody>
      </p:sp>
      <p:sp>
        <p:nvSpPr>
          <p:cNvPr id="11" name="Oval 13">
            <a:extLst>
              <a:ext uri="{FF2B5EF4-FFF2-40B4-BE49-F238E27FC236}">
                <a16:creationId xmlns:a16="http://schemas.microsoft.com/office/drawing/2014/main" id="{B8561D92-6903-44B8-85EF-6DF1E744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997200"/>
            <a:ext cx="4608513" cy="5048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884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829DA9DF-DF17-4357-BC86-DDD4704A3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877" y="1571327"/>
            <a:ext cx="5473700" cy="4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5">
            <a:extLst>
              <a:ext uri="{FF2B5EF4-FFF2-40B4-BE49-F238E27FC236}">
                <a16:creationId xmlns:a16="http://schemas.microsoft.com/office/drawing/2014/main" id="{B2DD00E7-66F7-4A7D-BCCE-66970DADD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759" y="764877"/>
            <a:ext cx="2662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dirty="0"/>
              <a:t> </a:t>
            </a:r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 new results for</a:t>
            </a:r>
            <a:r>
              <a:rPr lang="en-US" altLang="zh-CN" sz="18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</a:p>
        </p:txBody>
      </p:sp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FF468345-178A-46A8-A873-1CC0D38A92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85204"/>
              </p:ext>
            </p:extLst>
          </p:nvPr>
        </p:nvGraphicFramePr>
        <p:xfrm>
          <a:off x="3419872" y="752971"/>
          <a:ext cx="2163762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1" name="公式" r:id="rId4" imgW="774360" imgH="203040" progId="Equation.3">
                  <p:embed/>
                </p:oleObj>
              </mc:Choice>
              <mc:Fallback>
                <p:oleObj name="公式" r:id="rId4" imgW="774360" imgH="203040" progId="Equation.3">
                  <p:embed/>
                  <p:pic>
                    <p:nvPicPr>
                      <p:cNvPr id="347142" name="Object 6">
                        <a:extLst>
                          <a:ext uri="{FF2B5EF4-FFF2-40B4-BE49-F238E27FC236}">
                            <a16:creationId xmlns:a16="http://schemas.microsoft.com/office/drawing/2014/main" id="{EE2AE6B6-A51A-4C6A-BCBD-9577E87349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752971"/>
                        <a:ext cx="2163762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8">
            <a:extLst>
              <a:ext uri="{FF2B5EF4-FFF2-40B4-BE49-F238E27FC236}">
                <a16:creationId xmlns:a16="http://schemas.microsoft.com/office/drawing/2014/main" id="{F112B35B-EF9E-4C21-B5BE-2604E205B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4869160"/>
            <a:ext cx="6553200" cy="5048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7367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>
            <a:extLst>
              <a:ext uri="{FF2B5EF4-FFF2-40B4-BE49-F238E27FC236}">
                <a16:creationId xmlns:a16="http://schemas.microsoft.com/office/drawing/2014/main" id="{EBDC8839-1F61-4481-9E9F-D1DC5AF10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989138"/>
            <a:ext cx="53625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5">
            <a:extLst>
              <a:ext uri="{FF2B5EF4-FFF2-40B4-BE49-F238E27FC236}">
                <a16:creationId xmlns:a16="http://schemas.microsoft.com/office/drawing/2014/main" id="{A9980272-9EF3-4087-9811-1E57D823A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692150"/>
            <a:ext cx="2662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/>
              <a:t> </a:t>
            </a:r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 new results for</a:t>
            </a:r>
            <a:r>
              <a:rPr lang="en-US" altLang="zh-CN" sz="1800" b="1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</a:p>
        </p:txBody>
      </p:sp>
      <p:graphicFrame>
        <p:nvGraphicFramePr>
          <p:cNvPr id="36868" name="Object 6">
            <a:extLst>
              <a:ext uri="{FF2B5EF4-FFF2-40B4-BE49-F238E27FC236}">
                <a16:creationId xmlns:a16="http://schemas.microsoft.com/office/drawing/2014/main" id="{E801F1FD-E897-4C28-A1FF-51B693C530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24300" y="620713"/>
          <a:ext cx="2087563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3" name="公式" r:id="rId4" imgW="812447" imgH="203112" progId="Equation.3">
                  <p:embed/>
                </p:oleObj>
              </mc:Choice>
              <mc:Fallback>
                <p:oleObj name="公式" r:id="rId4" imgW="812447" imgH="20311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620713"/>
                        <a:ext cx="2087563" cy="5222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Text Box 7">
            <a:extLst>
              <a:ext uri="{FF2B5EF4-FFF2-40B4-BE49-F238E27FC236}">
                <a16:creationId xmlns:a16="http://schemas.microsoft.com/office/drawing/2014/main" id="{08308E7B-AFD7-4F1C-9541-E4439F307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196975"/>
            <a:ext cx="7775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(M. Ablikim et al. (BES Collaboration),  </a:t>
            </a:r>
          </a:p>
          <a:p>
            <a:pPr eaLnBrk="1" hangingPunct="1"/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Phys. Rev. D 87, 092009 (2013) (arXiv:1301.0053)</a:t>
            </a:r>
          </a:p>
        </p:txBody>
      </p:sp>
      <p:sp>
        <p:nvSpPr>
          <p:cNvPr id="36870" name="Oval 8">
            <a:extLst>
              <a:ext uri="{FF2B5EF4-FFF2-40B4-BE49-F238E27FC236}">
                <a16:creationId xmlns:a16="http://schemas.microsoft.com/office/drawing/2014/main" id="{05734EA2-D2A8-491D-91FC-5FF54279F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076700"/>
            <a:ext cx="6553200" cy="5048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6871" name="Text Box 9">
            <a:extLst>
              <a:ext uri="{FF2B5EF4-FFF2-40B4-BE49-F238E27FC236}">
                <a16:creationId xmlns:a16="http://schemas.microsoft.com/office/drawing/2014/main" id="{312BA303-B7F6-4985-A69B-44B15B0E2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867275"/>
            <a:ext cx="71516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In this analysis, the best fit favors the presence of f2(2340) with a mass</a:t>
            </a:r>
          </a:p>
          <a:p>
            <a:pPr eaLnBrk="1" hangingPunct="1"/>
            <a:r>
              <a:rPr lang="en-US" altLang="zh-CN" sz="16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of 2362(30)MeV and a width of 334(60) MeV. No evident narrow peak around</a:t>
            </a:r>
          </a:p>
          <a:p>
            <a:pPr eaLnBrk="1" hangingPunct="1"/>
            <a:r>
              <a:rPr lang="en-US" altLang="zh-CN" sz="16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2.2GeV over the broad bump is observed in the eta-eta mass specturm. 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9">
            <a:extLst>
              <a:ext uri="{FF2B5EF4-FFF2-40B4-BE49-F238E27FC236}">
                <a16:creationId xmlns:a16="http://schemas.microsoft.com/office/drawing/2014/main" id="{0FE7BFF2-F222-4558-9BCD-0E2301EB1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69" y="331748"/>
            <a:ext cx="6552703" cy="40011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2000" b="1" dirty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</a:rPr>
              <a:t>C.  </a:t>
            </a:r>
            <a:r>
              <a:rPr lang="en-US" altLang="zh-CN" sz="2000" b="1" dirty="0" err="1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</a:rPr>
              <a:t>Pseudoscalar</a:t>
            </a:r>
            <a:r>
              <a:rPr lang="en-US" altLang="zh-CN" sz="2000" b="1" dirty="0">
                <a:solidFill>
                  <a:schemeClr val="accent2"/>
                </a:solidFill>
                <a:latin typeface="Arial Unicode MS" pitchFamily="34" charset="-122"/>
                <a:ea typeface="Arial Unicode MS" pitchFamily="34" charset="-122"/>
              </a:rPr>
              <a:t> glueball  relevant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2">
                <a:extLst>
                  <a:ext uri="{FF2B5EF4-FFF2-40B4-BE49-F238E27FC236}">
                    <a16:creationId xmlns:a16="http://schemas.microsoft.com/office/drawing/2014/main" id="{76132889-AC24-42C9-8706-ADC46D08BC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3549" y="975918"/>
                <a:ext cx="8280920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b="1" dirty="0">
                    <a:solidFill>
                      <a:schemeClr val="tx1"/>
                    </a:solidFill>
                    <a:latin typeface="Arial Unicode MS" pitchFamily="34" charset="-122"/>
                    <a:ea typeface="Arial Unicode MS" pitchFamily="34" charset="-122"/>
                  </a:rPr>
                  <a:t> The production rate of 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 Unicode MS" pitchFamily="34" charset="-122"/>
                    <a:ea typeface="Arial Unicode MS" pitchFamily="34" charset="-122"/>
                  </a:rPr>
                  <a:t>the </a:t>
                </a:r>
                <a:r>
                  <a:rPr lang="en-US" altLang="zh-CN" sz="1800" b="1" dirty="0" err="1">
                    <a:solidFill>
                      <a:srgbClr val="0000FF"/>
                    </a:solidFill>
                    <a:latin typeface="Arial Unicode MS" pitchFamily="34" charset="-122"/>
                    <a:ea typeface="Arial Unicode MS" pitchFamily="34" charset="-122"/>
                  </a:rPr>
                  <a:t>pseudoscalar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 Unicode MS" pitchFamily="34" charset="-122"/>
                    <a:ea typeface="Arial Unicode MS" pitchFamily="34" charset="-122"/>
                  </a:rPr>
                  <a:t> glueball 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Arial Unicode MS" pitchFamily="34" charset="-122"/>
                    <a:ea typeface="Arial Unicode MS" pitchFamily="34" charset="-122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34" charset="-122"/>
                      </a:rPr>
                      <m:t>𝑱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34" charset="-122"/>
                      </a:rPr>
                      <m:t>/</m:t>
                    </m:r>
                    <m:r>
                      <a:rPr lang="en-US" altLang="zh-CN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34" charset="-122"/>
                      </a:rPr>
                      <m:t>𝝍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Arial Unicode MS" pitchFamily="34" charset="-122"/>
                    <a:ea typeface="Arial Unicode MS" pitchFamily="34" charset="-122"/>
                  </a:rPr>
                  <a:t> radiative decays   </a:t>
                </a:r>
              </a:p>
              <a:p>
                <a:pPr eaLnBrk="1" hangingPunct="1"/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Arial Unicode MS" pitchFamily="34" charset="-122"/>
                    <a:ea typeface="Arial Unicode MS" pitchFamily="34" charset="-122"/>
                  </a:rPr>
                  <a:t>from  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 Unicode MS" pitchFamily="34" charset="-122"/>
                    <a:ea typeface="Arial Unicode MS" pitchFamily="34" charset="-122"/>
                  </a:rPr>
                  <a:t>LQCD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Arial Unicode MS" pitchFamily="34" charset="-122"/>
                    <a:ea typeface="Arial Unicode MS" pitchFamily="34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 Box 2">
                <a:extLst>
                  <a:ext uri="{FF2B5EF4-FFF2-40B4-BE49-F238E27FC236}">
                    <a16:creationId xmlns:a16="http://schemas.microsoft.com/office/drawing/2014/main" id="{76132889-AC24-42C9-8706-ADC46D08BC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549" y="975918"/>
                <a:ext cx="8280920" cy="646331"/>
              </a:xfrm>
              <a:prstGeom prst="rect">
                <a:avLst/>
              </a:prstGeom>
              <a:blipFill>
                <a:blip r:embed="rId3"/>
                <a:stretch>
                  <a:fillRect t="-4717" r="-810" b="-141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2ECF5300-E926-41E9-93C4-EB56DAD67187}"/>
              </a:ext>
            </a:extLst>
          </p:cNvPr>
          <p:cNvSpPr txBox="1"/>
          <p:nvPr/>
        </p:nvSpPr>
        <p:spPr>
          <a:xfrm>
            <a:off x="2267744" y="1269345"/>
            <a:ext cx="4886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(L.-C. </a:t>
            </a:r>
            <a:r>
              <a:rPr lang="en-US" altLang="zh-CN" sz="1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</a:t>
            </a:r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al, Phys. Rev. D 100, 054511(2019)) </a:t>
            </a:r>
            <a:endParaRPr lang="zh-CN" alt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915D949-A264-4C0F-8D16-F68DEBD0CE6C}"/>
                  </a:ext>
                </a:extLst>
              </p:cNvPr>
              <p:cNvSpPr txBox="1"/>
              <p:nvPr/>
            </p:nvSpPr>
            <p:spPr>
              <a:xfrm>
                <a:off x="2028568" y="1804754"/>
                <a:ext cx="4176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𝐵𝑟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(2395))</m:t>
                    </m:r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</a:rPr>
                  <a:t>=2.3(7)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915D949-A264-4C0F-8D16-F68DEBD0C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8568" y="1804754"/>
                <a:ext cx="4176464" cy="400110"/>
              </a:xfrm>
              <a:prstGeom prst="rect">
                <a:avLst/>
              </a:prstGeom>
              <a:blipFill>
                <a:blip r:embed="rId4"/>
                <a:stretch>
                  <a:fillRect t="-115152" b="-1787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874D3B31-371F-4CFC-AA72-CB78829C7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950" y="2914383"/>
            <a:ext cx="2696174" cy="65906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3AA76B4-0CA2-4D78-8422-18AE594504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576" y="4170413"/>
            <a:ext cx="3204498" cy="6463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2A0A307-B333-40DE-9072-3B3A430BCF72}"/>
                  </a:ext>
                </a:extLst>
              </p:cNvPr>
              <p:cNvSpPr txBox="1"/>
              <p:nvPr/>
            </p:nvSpPr>
            <p:spPr>
              <a:xfrm>
                <a:off x="778126" y="5589218"/>
                <a:ext cx="730199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The effective couplings are comparable for glueball and mesons.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d>
                      <m:dPr>
                        <m:ctrlP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zh-CN" altLang="en-US" sz="1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anomaly </a:t>
                </a:r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may play an important role here. </a:t>
                </a:r>
                <a:endParaRPr lang="zh-CN" alt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2A0A307-B333-40DE-9072-3B3A430BCF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26" y="5589218"/>
                <a:ext cx="7301999" cy="646331"/>
              </a:xfrm>
              <a:prstGeom prst="rect">
                <a:avLst/>
              </a:prstGeom>
              <a:blipFill>
                <a:blip r:embed="rId11"/>
                <a:stretch>
                  <a:fillRect l="-752" t="-5660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91282726-2111-4F7F-B3E4-E09E682DDD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25066" y="2743813"/>
            <a:ext cx="3959931" cy="216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276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2">
                <a:extLst>
                  <a:ext uri="{FF2B5EF4-FFF2-40B4-BE49-F238E27FC236}">
                    <a16:creationId xmlns:a16="http://schemas.microsoft.com/office/drawing/2014/main" id="{D6000BFD-1FFD-48C3-B8F4-E76997CCF1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7544" y="404664"/>
                <a:ext cx="504056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000" b="1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Pseudoscalar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glueball candidate (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−+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" name="文本框 2">
                <a:extLst>
                  <a:ext uri="{FF2B5EF4-FFF2-40B4-BE49-F238E27FC236}">
                    <a16:creationId xmlns:a16="http://schemas.microsoft.com/office/drawing/2014/main" id="{D6000BFD-1FFD-48C3-B8F4-E76997CCF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404664"/>
                <a:ext cx="5040560" cy="400110"/>
              </a:xfrm>
              <a:prstGeom prst="rect">
                <a:avLst/>
              </a:prstGeom>
              <a:blipFill>
                <a:blip r:embed="rId2"/>
                <a:stretch>
                  <a:fillRect l="-1330" t="-6061" b="-2727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4">
            <a:extLst>
              <a:ext uri="{FF2B5EF4-FFF2-40B4-BE49-F238E27FC236}">
                <a16:creationId xmlns:a16="http://schemas.microsoft.com/office/drawing/2014/main" id="{9249212C-7D50-4BF4-82EA-4345A10EE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757" y="952500"/>
            <a:ext cx="2505075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990A6766-FC4E-4BE4-B351-03024A457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537" y="3468914"/>
            <a:ext cx="2449513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380A9EE5-9258-4E5E-8EA8-F8A834CF8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445125"/>
            <a:ext cx="1203325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A3D4C03E-1383-448B-A89E-21AC6488A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06863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A255896C-C12C-493C-B47B-3AF2D0DA6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187" y="736600"/>
            <a:ext cx="14938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F3C3D133-550E-4F4D-8E02-088BE88AE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39" y="1988840"/>
            <a:ext cx="4109417" cy="404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0">
            <a:extLst>
              <a:ext uri="{FF2B5EF4-FFF2-40B4-BE49-F238E27FC236}">
                <a16:creationId xmlns:a16="http://schemas.microsoft.com/office/drawing/2014/main" id="{6D673D71-D590-4842-8C35-AA7D50ADE25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7179" y="996950"/>
            <a:ext cx="0" cy="5400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F906DCD3-F197-48F0-BFE4-3CFBFE0F3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203" y="6106737"/>
            <a:ext cx="311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BESIII, PRD93(2016)112011</a:t>
            </a: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DD5FE2A0-6FB6-40DF-8BEA-9073628AA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179" y="5808525"/>
            <a:ext cx="32496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BESIII, PRL117(2016)042002</a:t>
            </a:r>
          </a:p>
          <a:p>
            <a:pPr eaLnBrk="1" hangingPunct="1"/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arXiv:1603.09653</a:t>
            </a:r>
          </a:p>
        </p:txBody>
      </p:sp>
      <p:sp>
        <p:nvSpPr>
          <p:cNvPr id="12" name="Oval 13">
            <a:extLst>
              <a:ext uri="{FF2B5EF4-FFF2-40B4-BE49-F238E27FC236}">
                <a16:creationId xmlns:a16="http://schemas.microsoft.com/office/drawing/2014/main" id="{2ADCCC9C-1C63-44BE-9C3F-F9AFEFA17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92" y="3883819"/>
            <a:ext cx="4608513" cy="5048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AC4C7166-91DF-47A8-B2E5-DE25737D5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360" y="993361"/>
            <a:ext cx="2662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dirty="0"/>
              <a:t> </a:t>
            </a:r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BESIII new results for</a:t>
            </a:r>
            <a:r>
              <a:rPr lang="en-US" altLang="zh-CN" sz="18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6">
                <a:extLst>
                  <a:ext uri="{FF2B5EF4-FFF2-40B4-BE49-F238E27FC236}">
                    <a16:creationId xmlns:a16="http://schemas.microsoft.com/office/drawing/2014/main" id="{C997A945-26CE-4B40-ADEC-18F669AEC532}"/>
                  </a:ext>
                </a:extLst>
              </p:cNvPr>
              <p:cNvSpPr txBox="1"/>
              <p:nvPr/>
            </p:nvSpPr>
            <p:spPr bwMode="auto">
              <a:xfrm>
                <a:off x="3269185" y="921924"/>
                <a:ext cx="2163762" cy="5683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𝛾𝜑𝜑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14" name="Object 6">
                <a:extLst>
                  <a:ext uri="{FF2B5EF4-FFF2-40B4-BE49-F238E27FC236}">
                    <a16:creationId xmlns:a16="http://schemas.microsoft.com/office/drawing/2014/main" id="{C997A945-26CE-4B40-ADEC-18F669AEC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69185" y="921924"/>
                <a:ext cx="2163762" cy="56832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84649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6">
                <a:extLst>
                  <a:ext uri="{FF2B5EF4-FFF2-40B4-BE49-F238E27FC236}">
                    <a16:creationId xmlns:a16="http://schemas.microsoft.com/office/drawing/2014/main" id="{D54D4FD5-8DEC-4EF1-9D50-98A7F35643BC}"/>
                  </a:ext>
                </a:extLst>
              </p:cNvPr>
              <p:cNvSpPr txBox="1"/>
              <p:nvPr/>
            </p:nvSpPr>
            <p:spPr bwMode="auto">
              <a:xfrm>
                <a:off x="965915" y="1973939"/>
                <a:ext cx="3240360" cy="40011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zh-CN" altLang="en-US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(2370)→</m:t>
                      </m:r>
                      <m:r>
                        <a:rPr lang="zh-CN" alt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2" name="Object 6">
                <a:extLst>
                  <a:ext uri="{FF2B5EF4-FFF2-40B4-BE49-F238E27FC236}">
                    <a16:creationId xmlns:a16="http://schemas.microsoft.com/office/drawing/2014/main" id="{D54D4FD5-8DEC-4EF1-9D50-98A7F3564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5915" y="1973939"/>
                <a:ext cx="3240360" cy="400110"/>
              </a:xfrm>
              <a:prstGeom prst="rect">
                <a:avLst/>
              </a:prstGeom>
              <a:blipFill>
                <a:blip r:embed="rId2"/>
                <a:stretch>
                  <a:fillRect l="-4494" t="-102985" b="-153731"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5BD9BEF1-CBA4-4225-BD7A-27331F3E8A7C}"/>
                  </a:ext>
                </a:extLst>
              </p:cNvPr>
              <p:cNvSpPr/>
              <p:nvPr/>
            </p:nvSpPr>
            <p:spPr>
              <a:xfrm>
                <a:off x="4206275" y="1979740"/>
                <a:ext cx="4032448" cy="4036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zh-CN" alt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1.86±0.39±0.29</m:t>
                          </m:r>
                        </m:e>
                      </m:d>
                      <m:r>
                        <a:rPr lang="zh-CN" alt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zh-CN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zh-CN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5BD9BEF1-CBA4-4225-BD7A-27331F3E8A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275" y="1979740"/>
                <a:ext cx="4032448" cy="403637"/>
              </a:xfrm>
              <a:prstGeom prst="rect">
                <a:avLst/>
              </a:prstGeom>
              <a:blipFill>
                <a:blip r:embed="rId3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6">
                <a:extLst>
                  <a:ext uri="{FF2B5EF4-FFF2-40B4-BE49-F238E27FC236}">
                    <a16:creationId xmlns:a16="http://schemas.microsoft.com/office/drawing/2014/main" id="{7D321400-3FDF-4C07-8712-2986777230D8}"/>
                  </a:ext>
                </a:extLst>
              </p:cNvPr>
              <p:cNvSpPr txBox="1"/>
              <p:nvPr/>
            </p:nvSpPr>
            <p:spPr bwMode="auto">
              <a:xfrm>
                <a:off x="965915" y="2636912"/>
                <a:ext cx="3240360" cy="40011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zh-CN" alt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zh-CN" altLang="en-US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(2370)→</m:t>
                      </m:r>
                      <m:r>
                        <a:rPr lang="zh-CN" alt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sSubSup>
                        <m:sSubSupPr>
                          <m:ctrlP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a:rPr lang="en-US" altLang="zh-CN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altLang="zh-CN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4" name="Object 6">
                <a:extLst>
                  <a:ext uri="{FF2B5EF4-FFF2-40B4-BE49-F238E27FC236}">
                    <a16:creationId xmlns:a16="http://schemas.microsoft.com/office/drawing/2014/main" id="{7D321400-3FDF-4C07-8712-2986777230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5915" y="2636912"/>
                <a:ext cx="3240360" cy="400110"/>
              </a:xfrm>
              <a:prstGeom prst="rect">
                <a:avLst/>
              </a:prstGeom>
              <a:blipFill>
                <a:blip r:embed="rId4"/>
                <a:stretch>
                  <a:fillRect l="-3933" t="-100000" b="-156716"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22BBE00B-56BF-456B-8A95-9F63B11ECC4D}"/>
                  </a:ext>
                </a:extLst>
              </p:cNvPr>
              <p:cNvSpPr/>
              <p:nvPr/>
            </p:nvSpPr>
            <p:spPr>
              <a:xfrm>
                <a:off x="4206275" y="2610172"/>
                <a:ext cx="4032448" cy="4036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zh-CN" alt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1.19±0.37±0.18</m:t>
                          </m:r>
                        </m:e>
                      </m:d>
                      <m:r>
                        <a:rPr lang="zh-CN" alt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zh-CN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zh-CN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22BBE00B-56BF-456B-8A95-9F63B11ECC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275" y="2610172"/>
                <a:ext cx="4032448" cy="403637"/>
              </a:xfrm>
              <a:prstGeom prst="rect">
                <a:avLst/>
              </a:prstGeom>
              <a:blipFill>
                <a:blip r:embed="rId5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B0F9B97A-BAA0-4C04-9450-F33B449C8E01}"/>
              </a:ext>
            </a:extLst>
          </p:cNvPr>
          <p:cNvSpPr/>
          <p:nvPr/>
        </p:nvSpPr>
        <p:spPr>
          <a:xfrm>
            <a:off x="936837" y="6071582"/>
            <a:ext cx="6255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ThArial Unicode MS"/>
              </a:rPr>
              <a:t>V. Prasad (for BESIII) ,  arXiv:1810.00180 (hep-ex)</a:t>
            </a:r>
            <a:endParaRPr lang="zh-CN" altLang="en-US" dirty="0">
              <a:solidFill>
                <a:srgbClr val="FF0000"/>
              </a:solidFill>
              <a:latin typeface="ThArial Unicode M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3260EFB-4F13-42F6-A4B1-29F03B3F8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849" y="3063762"/>
            <a:ext cx="7204100" cy="31376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B3735A4-05B3-4877-92A5-6CCB47C999B3}"/>
                  </a:ext>
                </a:extLst>
              </p:cNvPr>
              <p:cNvSpPr txBox="1"/>
              <p:nvPr/>
            </p:nvSpPr>
            <p:spPr>
              <a:xfrm>
                <a:off x="3599892" y="555585"/>
                <a:ext cx="4248472" cy="423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𝐵𝑟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𝛾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𝑝𝑠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2000" dirty="0"/>
                  <a:t>=6.8(2.3)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B3735A4-05B3-4877-92A5-6CCB47C99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892" y="555585"/>
                <a:ext cx="4248472" cy="423770"/>
              </a:xfrm>
              <a:prstGeom prst="rect">
                <a:avLst/>
              </a:prstGeom>
              <a:blipFill>
                <a:blip r:embed="rId7"/>
                <a:stretch>
                  <a:fillRect t="-108571" b="-16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1B5934A-C128-4A47-95C6-B16E783B3351}"/>
                  </a:ext>
                </a:extLst>
              </p:cNvPr>
              <p:cNvSpPr txBox="1"/>
              <p:nvPr/>
            </p:nvSpPr>
            <p:spPr>
              <a:xfrm>
                <a:off x="3563888" y="1012802"/>
                <a:ext cx="4973737" cy="403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𝐵𝑟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(2370))</m:t>
                    </m:r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</a:rPr>
                  <a:t>=1.5(5)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1B5934A-C128-4A47-95C6-B16E783B33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1012802"/>
                <a:ext cx="4973737" cy="403637"/>
              </a:xfrm>
              <a:prstGeom prst="rect">
                <a:avLst/>
              </a:prstGeom>
              <a:blipFill>
                <a:blip r:embed="rId8"/>
                <a:stretch>
                  <a:fillRect t="-115152" b="-1787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21836951-4E38-4D33-91E0-B72B8CFDC39E}"/>
              </a:ext>
            </a:extLst>
          </p:cNvPr>
          <p:cNvCxnSpPr/>
          <p:nvPr/>
        </p:nvCxnSpPr>
        <p:spPr bwMode="auto">
          <a:xfrm>
            <a:off x="755576" y="1269723"/>
            <a:ext cx="4968552" cy="7104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705511D4-E09F-4FDE-8836-E809DEB13C3D}"/>
              </a:ext>
            </a:extLst>
          </p:cNvPr>
          <p:cNvCxnSpPr/>
          <p:nvPr/>
        </p:nvCxnSpPr>
        <p:spPr bwMode="auto">
          <a:xfrm>
            <a:off x="5934466" y="2132856"/>
            <a:ext cx="914400" cy="914400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C7FD31FC-7492-4995-8A8E-F2F14E0DC9D0}"/>
              </a:ext>
            </a:extLst>
          </p:cNvPr>
          <p:cNvSpPr txBox="1"/>
          <p:nvPr/>
        </p:nvSpPr>
        <p:spPr>
          <a:xfrm>
            <a:off x="1043608" y="567415"/>
            <a:ext cx="2126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  <a:latin typeface="ThArial Unicode MS"/>
              </a:rPr>
              <a:t>Lattice QCD result:</a:t>
            </a:r>
            <a:endParaRPr lang="zh-CN" altLang="en-US" sz="2000" dirty="0">
              <a:solidFill>
                <a:srgbClr val="0000FF"/>
              </a:solidFill>
              <a:latin typeface="ThArial Unicode MS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F74651B9-B2E2-469A-8FDB-ABD9C1C62C33}"/>
              </a:ext>
            </a:extLst>
          </p:cNvPr>
          <p:cNvCxnSpPr/>
          <p:nvPr/>
        </p:nvCxnSpPr>
        <p:spPr bwMode="auto">
          <a:xfrm>
            <a:off x="791580" y="1556792"/>
            <a:ext cx="756084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143163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>
            <a:extLst>
              <a:ext uri="{FF2B5EF4-FFF2-40B4-BE49-F238E27FC236}">
                <a16:creationId xmlns:a16="http://schemas.microsoft.com/office/drawing/2014/main" id="{8E72C2A4-78B9-4A72-9AEB-56E2AF97A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476672"/>
            <a:ext cx="5437187" cy="5191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 2.  XYZ particles on the lattice</a:t>
            </a:r>
          </a:p>
        </p:txBody>
      </p:sp>
      <p:sp>
        <p:nvSpPr>
          <p:cNvPr id="12291" name="Text Box 5">
            <a:extLst>
              <a:ext uri="{FF2B5EF4-FFF2-40B4-BE49-F238E27FC236}">
                <a16:creationId xmlns:a16="http://schemas.microsoft.com/office/drawing/2014/main" id="{CA258319-784A-41B9-9C60-5D7502C8E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206377"/>
            <a:ext cx="1648143" cy="46166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kumimoji="0" lang="en-US" altLang="zh-CN" b="1" dirty="0">
                <a:solidFill>
                  <a:srgbClr val="0000FF"/>
                </a:solidFill>
                <a:latin typeface="Calibri" panose="020F0502020204030204" pitchFamily="34" charset="0"/>
              </a:rPr>
              <a:t>A. </a:t>
            </a:r>
            <a:r>
              <a:rPr kumimoji="0" lang="en-US" altLang="zh-CN" b="1" dirty="0" err="1">
                <a:solidFill>
                  <a:srgbClr val="0000FF"/>
                </a:solidFill>
                <a:latin typeface="Calibri" panose="020F0502020204030204" pitchFamily="34" charset="0"/>
              </a:rPr>
              <a:t>Zc</a:t>
            </a:r>
            <a:r>
              <a:rPr kumimoji="0" lang="en-US" altLang="zh-CN" b="1" dirty="0">
                <a:solidFill>
                  <a:srgbClr val="0000FF"/>
                </a:solidFill>
                <a:latin typeface="Calibri" panose="020F0502020204030204" pitchFamily="34" charset="0"/>
              </a:rPr>
              <a:t> States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4" name="Text Box 8">
                <a:extLst>
                  <a:ext uri="{FF2B5EF4-FFF2-40B4-BE49-F238E27FC236}">
                    <a16:creationId xmlns:a16="http://schemas.microsoft.com/office/drawing/2014/main" id="{448B1659-7480-43FE-BA17-1B949EF1D1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650" y="1797051"/>
                <a:ext cx="8136830" cy="1200329"/>
              </a:xfrm>
              <a:prstGeom prst="rect">
                <a:avLst/>
              </a:prstGeom>
              <a:solidFill>
                <a:srgbClr val="00FFFF">
                  <a:alpha val="10196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Zc(3900) :  first observed as a structure in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𝑱</m:t>
                    </m:r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/</m:t>
                    </m:r>
                    <m:r>
                      <a:rPr lang="zh-CN" altLang="en-US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𝝍</m:t>
                    </m:r>
                    <m:sSup>
                      <m:sSup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sSupPr>
                      <m:e>
                        <m:r>
                          <a:rPr lang="zh-CN" altLang="en-US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𝝅</m:t>
                        </m:r>
                      </m:e>
                      <m:sup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invariant mass      </a:t>
                </a:r>
              </a:p>
              <a:p>
                <a:pPr eaLnBrk="1" hangingPunct="1"/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                  spectrum, its “mass” is close to the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𝑫</m:t>
                    </m:r>
                    <m:acc>
                      <m:accPr>
                        <m:chr m:val="̅"/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zh-CN" sz="1800" b="1" i="1" smtClean="0">
                                <a:latin typeface="Cambria Math" panose="02040503050406030204" pitchFamily="18" charset="0"/>
                                <a:ea typeface="Arial Unicode MS" pitchFamily="34" charset="-122"/>
                              </a:rPr>
                            </m:ctrlPr>
                          </m:sSupPr>
                          <m:e>
                            <m:r>
                              <a:rPr lang="en-US" altLang="zh-CN" sz="1800" b="1" i="1" smtClean="0">
                                <a:latin typeface="Cambria Math" panose="02040503050406030204" pitchFamily="18" charset="0"/>
                                <a:ea typeface="Arial Unicode MS" pitchFamily="34" charset="-122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1800" b="1" i="1" smtClean="0">
                                <a:latin typeface="Cambria Math" panose="02040503050406030204" pitchFamily="18" charset="0"/>
                                <a:ea typeface="Arial Unicode MS" pitchFamily="34" charset="-122"/>
                              </a:rPr>
                              <m:t>∗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threshold</a:t>
                </a:r>
              </a:p>
              <a:p>
                <a:pPr eaLnBrk="1" hangingPunct="1"/>
                <a:r>
                  <a:rPr lang="en-US" altLang="zh-CN" sz="1800" b="1" dirty="0" err="1">
                    <a:latin typeface="Arial Unicode MS" pitchFamily="34" charset="-122"/>
                    <a:ea typeface="Arial Unicode MS" pitchFamily="34" charset="-122"/>
                  </a:rPr>
                  <a:t>Zc</a:t>
                </a:r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(4025) :  first observed as a structure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𝒉</m:t>
                        </m:r>
                      </m:e>
                      <m:sub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𝒄</m:t>
                        </m:r>
                      </m:sub>
                    </m:sSub>
                    <m:sSup>
                      <m:sSup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sSupPr>
                      <m:e>
                        <m:r>
                          <a:rPr lang="zh-CN" altLang="en-US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𝝅</m:t>
                        </m:r>
                      </m:e>
                      <m:sup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invariant mass spectrum, </a:t>
                </a:r>
              </a:p>
              <a:p>
                <a:pPr eaLnBrk="1" hangingPunct="1"/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                  its “mass” is close to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sSup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𝑫</m:t>
                        </m:r>
                      </m:e>
                      <m:sup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∗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zh-CN" sz="1800" b="1" i="1" smtClean="0">
                                <a:latin typeface="Cambria Math" panose="02040503050406030204" pitchFamily="18" charset="0"/>
                                <a:ea typeface="Arial Unicode MS" pitchFamily="34" charset="-122"/>
                              </a:rPr>
                            </m:ctrlPr>
                          </m:sSupPr>
                          <m:e>
                            <m:r>
                              <a:rPr lang="en-US" altLang="zh-CN" sz="1800" b="1" i="1" smtClean="0">
                                <a:latin typeface="Cambria Math" panose="02040503050406030204" pitchFamily="18" charset="0"/>
                                <a:ea typeface="Arial Unicode MS" pitchFamily="34" charset="-122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1800" b="1" i="1" smtClean="0">
                                <a:latin typeface="Cambria Math" panose="02040503050406030204" pitchFamily="18" charset="0"/>
                                <a:ea typeface="Arial Unicode MS" pitchFamily="34" charset="-122"/>
                              </a:rPr>
                              <m:t>∗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threshold.</a:t>
                </a:r>
              </a:p>
            </p:txBody>
          </p:sp>
        </mc:Choice>
        <mc:Fallback xmlns="">
          <p:sp>
            <p:nvSpPr>
              <p:cNvPr id="12294" name="Text Box 8">
                <a:extLst>
                  <a:ext uri="{FF2B5EF4-FFF2-40B4-BE49-F238E27FC236}">
                    <a16:creationId xmlns:a16="http://schemas.microsoft.com/office/drawing/2014/main" id="{448B1659-7480-43FE-BA17-1B949EF1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650" y="1797051"/>
                <a:ext cx="8136830" cy="1200329"/>
              </a:xfrm>
              <a:prstGeom prst="rect">
                <a:avLst/>
              </a:prstGeom>
              <a:blipFill>
                <a:blip r:embed="rId3"/>
                <a:stretch>
                  <a:fillRect l="-674" t="-3046" r="-1124" b="-7107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8D82C22A-4AB0-4C68-BB19-110BB5C8BEC5}"/>
                  </a:ext>
                </a:extLst>
              </p:cNvPr>
              <p:cNvSpPr txBox="1"/>
              <p:nvPr/>
            </p:nvSpPr>
            <p:spPr>
              <a:xfrm>
                <a:off x="683568" y="3573016"/>
                <a:ext cx="7522380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Lattice studies from three aspects:</a:t>
                </a:r>
              </a:p>
              <a:p>
                <a:endParaRPr lang="en-US" altLang="zh-CN" sz="1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1800" b="1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a.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𝑫</m:t>
                    </m:r>
                    <m:acc>
                      <m:accPr>
                        <m:chr m:val="̅"/>
                        <m:ctrlPr>
                          <a:rPr lang="en-US" altLang="zh-CN" sz="1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1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𝑫</m:t>
                        </m:r>
                      </m:e>
                    </m:acc>
                  </m:oMath>
                </a14:m>
                <a:r>
                  <a:rPr lang="en-US" altLang="zh-CN" sz="18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scattering (</a:t>
                </a:r>
                <a:r>
                  <a:rPr kumimoji="0" lang="en-US" altLang="zh-CN" sz="1600" dirty="0">
                    <a:solidFill>
                      <a:srgbClr val="FF5050"/>
                    </a:solidFill>
                    <a:latin typeface="Arial" panose="020B0604020202020204" pitchFamily="34" charset="0"/>
                  </a:rPr>
                  <a:t>Y. Chen et al., PRD89(2014)094506, PRD92(2015)054507 </a:t>
                </a:r>
                <a:r>
                  <a:rPr kumimoji="0" lang="en-US" altLang="zh-CN" sz="1800" b="1" dirty="0">
                    <a:latin typeface="Arial" panose="020B0604020202020204" pitchFamily="34" charset="0"/>
                  </a:rPr>
                  <a:t>)</a:t>
                </a:r>
                <a:endParaRPr lang="en-US" altLang="zh-C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b. Spectroscopy study </a:t>
                </a:r>
                <a:r>
                  <a:rPr lang="en-US" altLang="zh-CN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(S. </a:t>
                </a:r>
                <a:r>
                  <a:rPr lang="en-US" altLang="zh-CN" sz="16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Prelovsek</a:t>
                </a:r>
                <a:r>
                  <a:rPr lang="en-US" altLang="zh-CN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et al., PRD91(2015)014504)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c. Potential matrix  and scattering amplitudes </a:t>
                </a:r>
              </a:p>
              <a:p>
                <a:r>
                  <a:rPr lang="en-US" altLang="zh-CN" sz="18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</a:t>
                </a:r>
                <a:r>
                  <a:rPr lang="en-US" altLang="zh-CN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(Y. Ikeda et al (HAL Collab.), PRL117(2016) 242001)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8D82C22A-4AB0-4C68-BB19-110BB5C8B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573016"/>
                <a:ext cx="7522380" cy="1754326"/>
              </a:xfrm>
              <a:prstGeom prst="rect">
                <a:avLst/>
              </a:prstGeom>
              <a:blipFill>
                <a:blip r:embed="rId4"/>
                <a:stretch>
                  <a:fillRect l="-648" t="-1736" b="-3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940D5DC-654B-4FEC-B0B6-697827944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36712"/>
            <a:ext cx="4521324" cy="44012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077BA58-AA25-4A65-94B0-171E6CD95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36" y="1556792"/>
            <a:ext cx="7524328" cy="43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166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9">
            <a:extLst>
              <a:ext uri="{FF2B5EF4-FFF2-40B4-BE49-F238E27FC236}">
                <a16:creationId xmlns:a16="http://schemas.microsoft.com/office/drawing/2014/main" id="{9BFA27C9-8BE3-46E7-84BB-001C17C2B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801663"/>
            <a:ext cx="374441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a. Scattering</a:t>
            </a:r>
            <a:r>
              <a:rPr lang="en-US" altLang="zh-CN" sz="20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:</a:t>
            </a:r>
          </a:p>
        </p:txBody>
      </p:sp>
      <p:sp>
        <p:nvSpPr>
          <p:cNvPr id="13319" name="Text Box 10">
            <a:extLst>
              <a:ext uri="{FF2B5EF4-FFF2-40B4-BE49-F238E27FC236}">
                <a16:creationId xmlns:a16="http://schemas.microsoft.com/office/drawing/2014/main" id="{15E988F8-393D-403B-B88B-B6A8A9D18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666131"/>
            <a:ext cx="698477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/>
              <a:t>i</a:t>
            </a:r>
            <a:r>
              <a:rPr lang="en-US" altLang="zh-CN" sz="1600" dirty="0"/>
              <a:t>)  </a:t>
            </a:r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The masses of D mesons</a:t>
            </a:r>
          </a:p>
          <a:p>
            <a:pPr eaLnBrk="1" hangingPunct="1"/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ii)  The energies of DD*bar system</a:t>
            </a:r>
          </a:p>
          <a:p>
            <a:pPr marL="0" indent="0" eaLnBrk="1" hangingPunct="1"/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iii) Define the scattering momenta of D mesons in the </a:t>
            </a:r>
          </a:p>
          <a:p>
            <a:pPr eaLnBrk="1" hangingPunct="1"/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      DD*bar system</a:t>
            </a:r>
          </a:p>
        </p:txBody>
      </p:sp>
      <p:pic>
        <p:nvPicPr>
          <p:cNvPr id="13320" name="Picture 11">
            <a:extLst>
              <a:ext uri="{FF2B5EF4-FFF2-40B4-BE49-F238E27FC236}">
                <a16:creationId xmlns:a16="http://schemas.microsoft.com/office/drawing/2014/main" id="{0337D9DF-4A83-42F7-A66F-D5BAC9867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650" y="2964839"/>
            <a:ext cx="2951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2">
            <a:extLst>
              <a:ext uri="{FF2B5EF4-FFF2-40B4-BE49-F238E27FC236}">
                <a16:creationId xmlns:a16="http://schemas.microsoft.com/office/drawing/2014/main" id="{1E64937D-7923-4B40-91A1-870D6B2BF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02165"/>
            <a:ext cx="19446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Text Box 13">
            <a:extLst>
              <a:ext uri="{FF2B5EF4-FFF2-40B4-BE49-F238E27FC236}">
                <a16:creationId xmlns:a16="http://schemas.microsoft.com/office/drawing/2014/main" id="{A50D5C26-44B3-485A-A437-269904F50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596" y="3375900"/>
            <a:ext cx="584807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iv)  Use the </a:t>
            </a:r>
            <a:r>
              <a:rPr lang="en-US" altLang="zh-CN" sz="1600" dirty="0" err="1">
                <a:latin typeface="Arial Unicode MS" pitchFamily="34" charset="-122"/>
                <a:ea typeface="Arial Unicode MS" pitchFamily="34" charset="-122"/>
              </a:rPr>
              <a:t>Leuscher</a:t>
            </a:r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1600" dirty="0" err="1">
                <a:latin typeface="Arial Unicode MS" pitchFamily="34" charset="-122"/>
                <a:ea typeface="Arial Unicode MS" pitchFamily="34" charset="-122"/>
              </a:rPr>
              <a:t>formular</a:t>
            </a:r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 to get the scattering phase shift</a:t>
            </a:r>
          </a:p>
        </p:txBody>
      </p:sp>
      <p:pic>
        <p:nvPicPr>
          <p:cNvPr id="13323" name="Picture 14">
            <a:extLst>
              <a:ext uri="{FF2B5EF4-FFF2-40B4-BE49-F238E27FC236}">
                <a16:creationId xmlns:a16="http://schemas.microsoft.com/office/drawing/2014/main" id="{FC11B719-6700-4FD0-8C6B-3EFC1697C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61359"/>
            <a:ext cx="280828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Text Box 15">
            <a:extLst>
              <a:ext uri="{FF2B5EF4-FFF2-40B4-BE49-F238E27FC236}">
                <a16:creationId xmlns:a16="http://schemas.microsoft.com/office/drawing/2014/main" id="{EFD7B3D9-5685-46A7-AF26-A8A6A0320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596" y="4339209"/>
            <a:ext cx="61873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marL="0" indent="0" eaLnBrk="1" hangingPunct="1"/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v)   For near threshold scattering, one can use the effective range </a:t>
            </a:r>
          </a:p>
          <a:p>
            <a:pPr eaLnBrk="1" hangingPunct="1"/>
            <a:r>
              <a:rPr lang="en-US" altLang="zh-CN" sz="1600" dirty="0">
                <a:latin typeface="Arial Unicode MS" pitchFamily="34" charset="-122"/>
                <a:ea typeface="Arial Unicode MS" pitchFamily="34" charset="-122"/>
              </a:rPr>
              <a:t>       expansion to parameterize the phase shift versus q. </a:t>
            </a:r>
          </a:p>
        </p:txBody>
      </p:sp>
      <p:pic>
        <p:nvPicPr>
          <p:cNvPr id="13325" name="Picture 16">
            <a:extLst>
              <a:ext uri="{FF2B5EF4-FFF2-40B4-BE49-F238E27FC236}">
                <a16:creationId xmlns:a16="http://schemas.microsoft.com/office/drawing/2014/main" id="{E33E789D-3385-4E0A-89DE-4384A6D34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899551"/>
            <a:ext cx="3490912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22D44B1-A5BC-4777-A756-3CCEFDB64723}"/>
              </a:ext>
            </a:extLst>
          </p:cNvPr>
          <p:cNvSpPr txBox="1"/>
          <p:nvPr/>
        </p:nvSpPr>
        <p:spPr>
          <a:xfrm>
            <a:off x="1060013" y="1268760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</a:rPr>
              <a:t>Calculation procedure: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7">
            <a:extLst>
              <a:ext uri="{FF2B5EF4-FFF2-40B4-BE49-F238E27FC236}">
                <a16:creationId xmlns:a16="http://schemas.microsoft.com/office/drawing/2014/main" id="{D2065A41-9948-4427-A55E-0033B8C04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70" y="2989174"/>
            <a:ext cx="3233143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8">
            <a:extLst>
              <a:ext uri="{FF2B5EF4-FFF2-40B4-BE49-F238E27FC236}">
                <a16:creationId xmlns:a16="http://schemas.microsoft.com/office/drawing/2014/main" id="{C464E7A3-C594-4AB4-A805-AF2922638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98" y="4387374"/>
            <a:ext cx="7364412" cy="1323439"/>
          </a:xfrm>
          <a:prstGeom prst="rect">
            <a:avLst/>
          </a:prstGeom>
          <a:solidFill>
            <a:schemeClr val="accent1">
              <a:alpha val="43921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kumimoji="0" lang="en-US" altLang="zh-CN" sz="1600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In the J^P=1^+ channel, the scattering lengths are negative, indicating a weak repulsive interaction between D(D*) and D*bar.</a:t>
            </a:r>
            <a:r>
              <a:rPr kumimoji="0" lang="en-US" altLang="zh-CN" sz="1600" dirty="0">
                <a:latin typeface="Arial Unicode MS" pitchFamily="34" charset="-122"/>
                <a:ea typeface="Arial Unicode MS" pitchFamily="34" charset="-122"/>
              </a:rPr>
              <a:t> These results does not support a bound state in this channel. However, since the pion mass is still much higher than the physical pion mass, we cannot rule out the possible appearance of a bound state. A more systematic lattice study is demanding. </a:t>
            </a: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E29805E2-C94A-4B45-8E01-59CAAE6E1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22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894" y="2924944"/>
            <a:ext cx="3456384" cy="113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02B698D0-D3E4-4048-B043-03896D41C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24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78" y="1217524"/>
            <a:ext cx="32956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A26392D5-31E5-47DE-B59C-83F7B115E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94" y="1357412"/>
            <a:ext cx="2502251" cy="163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>
            <a:extLst>
              <a:ext uri="{FF2B5EF4-FFF2-40B4-BE49-F238E27FC236}">
                <a16:creationId xmlns:a16="http://schemas.microsoft.com/office/drawing/2014/main" id="{636359E9-BBEE-44D6-A9FB-7E37A6686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81075"/>
            <a:ext cx="2627312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>
            <a:extLst>
              <a:ext uri="{FF2B5EF4-FFF2-40B4-BE49-F238E27FC236}">
                <a16:creationId xmlns:a16="http://schemas.microsoft.com/office/drawing/2014/main" id="{E2F1D2A0-C594-431E-A70C-002447C92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054100"/>
            <a:ext cx="2374900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>
            <a:extLst>
              <a:ext uri="{FF2B5EF4-FFF2-40B4-BE49-F238E27FC236}">
                <a16:creationId xmlns:a16="http://schemas.microsoft.com/office/drawing/2014/main" id="{1044E4CC-4EEB-433C-89EC-6868115D8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32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54100"/>
            <a:ext cx="2376487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6">
            <a:extLst>
              <a:ext uri="{FF2B5EF4-FFF2-40B4-BE49-F238E27FC236}">
                <a16:creationId xmlns:a16="http://schemas.microsoft.com/office/drawing/2014/main" id="{354D235C-7D1E-4C00-B9D2-F6D418DBF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140075"/>
            <a:ext cx="2520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BaBar,PRL95,142001(05)</a:t>
            </a:r>
          </a:p>
        </p:txBody>
      </p:sp>
      <p:sp>
        <p:nvSpPr>
          <p:cNvPr id="21510" name="Text Box 7">
            <a:extLst>
              <a:ext uri="{FF2B5EF4-FFF2-40B4-BE49-F238E27FC236}">
                <a16:creationId xmlns:a16="http://schemas.microsoft.com/office/drawing/2014/main" id="{FC4D0020-F49B-4A67-8479-D777B2035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2924175"/>
            <a:ext cx="17478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CLEO-III,PRD74,</a:t>
            </a:r>
          </a:p>
          <a:p>
            <a:pPr eaLnBrk="1" hangingPunct="1"/>
            <a:r>
              <a:rPr lang="en-US" altLang="zh-CN" sz="1600" b="1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091104(R)(2006)</a:t>
            </a:r>
          </a:p>
        </p:txBody>
      </p:sp>
      <p:sp>
        <p:nvSpPr>
          <p:cNvPr id="21511" name="Text Box 8">
            <a:extLst>
              <a:ext uri="{FF2B5EF4-FFF2-40B4-BE49-F238E27FC236}">
                <a16:creationId xmlns:a16="http://schemas.microsoft.com/office/drawing/2014/main" id="{7EA9ABF8-EDC1-4641-901E-3260C2B4E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140075"/>
            <a:ext cx="2409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Belle,PRL99,182004(07)</a:t>
            </a:r>
          </a:p>
        </p:txBody>
      </p:sp>
      <p:sp>
        <p:nvSpPr>
          <p:cNvPr id="21512" name="Text Box 9">
            <a:extLst>
              <a:ext uri="{FF2B5EF4-FFF2-40B4-BE49-F238E27FC236}">
                <a16:creationId xmlns:a16="http://schemas.microsoft.com/office/drawing/2014/main" id="{E471F4D9-3383-4A5D-8A86-6350FEB7F3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113" y="3740150"/>
            <a:ext cx="499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1.</a:t>
            </a:r>
            <a:r>
              <a:rPr lang="en-US" altLang="zh-CN" sz="180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Observed in the initial state radiation process</a:t>
            </a:r>
          </a:p>
        </p:txBody>
      </p:sp>
      <p:graphicFrame>
        <p:nvGraphicFramePr>
          <p:cNvPr id="21513" name="Object 10">
            <a:extLst>
              <a:ext uri="{FF2B5EF4-FFF2-40B4-BE49-F238E27FC236}">
                <a16:creationId xmlns:a16="http://schemas.microsoft.com/office/drawing/2014/main" id="{FDFD8C82-CC77-4AFE-B8C1-68E40EC7A9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43663" y="3644900"/>
          <a:ext cx="1655762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公式" r:id="rId6" imgW="1000318" imgH="719046" progId="Equation.3">
                  <p:embed/>
                </p:oleObj>
              </mc:Choice>
              <mc:Fallback>
                <p:oleObj name="公式" r:id="rId6" imgW="1000318" imgH="71904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3644900"/>
                        <a:ext cx="1655762" cy="1193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4" name="Text Box 11">
            <a:extLst>
              <a:ext uri="{FF2B5EF4-FFF2-40B4-BE49-F238E27FC236}">
                <a16:creationId xmlns:a16="http://schemas.microsoft.com/office/drawing/2014/main" id="{3D310EB6-EDA1-4F31-8D72-F1E601CE9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4175125"/>
            <a:ext cx="428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2. The resonance parameter (PDG2012)</a:t>
            </a:r>
          </a:p>
        </p:txBody>
      </p:sp>
      <p:graphicFrame>
        <p:nvGraphicFramePr>
          <p:cNvPr id="21515" name="Object 12">
            <a:extLst>
              <a:ext uri="{FF2B5EF4-FFF2-40B4-BE49-F238E27FC236}">
                <a16:creationId xmlns:a16="http://schemas.microsoft.com/office/drawing/2014/main" id="{C163BCF3-5D9F-44E5-8D64-0D43E7E5D9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4537075"/>
          <a:ext cx="201612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9" name="公式" r:id="rId8" imgW="1231900" imgH="457200" progId="Equation.3">
                  <p:embed/>
                </p:oleObj>
              </mc:Choice>
              <mc:Fallback>
                <p:oleObj name="公式" r:id="rId8" imgW="12319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37075"/>
                        <a:ext cx="201612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6" name="Text Box 14">
            <a:extLst>
              <a:ext uri="{FF2B5EF4-FFF2-40B4-BE49-F238E27FC236}">
                <a16:creationId xmlns:a16="http://schemas.microsoft.com/office/drawing/2014/main" id="{C132E4BA-BB55-472F-8D06-0F8038E47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327650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3. The leptonic decay width</a:t>
            </a:r>
          </a:p>
        </p:txBody>
      </p:sp>
      <p:graphicFrame>
        <p:nvGraphicFramePr>
          <p:cNvPr id="21517" name="Object 15">
            <a:extLst>
              <a:ext uri="{FF2B5EF4-FFF2-40B4-BE49-F238E27FC236}">
                <a16:creationId xmlns:a16="http://schemas.microsoft.com/office/drawing/2014/main" id="{3470A43E-E248-4DBE-A8C5-C9D0328957C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3713" y="5761038"/>
          <a:ext cx="61118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0" name="公式" r:id="rId10" imgW="3581400" imgH="241300" progId="Equation.3">
                  <p:embed/>
                </p:oleObj>
              </mc:Choice>
              <mc:Fallback>
                <p:oleObj name="公式" r:id="rId10" imgW="3581400" imgH="2413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5761038"/>
                        <a:ext cx="6111875" cy="412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8" name="Text Box 16">
            <a:extLst>
              <a:ext uri="{FF2B5EF4-FFF2-40B4-BE49-F238E27FC236}">
                <a16:creationId xmlns:a16="http://schemas.microsoft.com/office/drawing/2014/main" id="{B06FB768-6C74-4931-B078-4A22C367B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6911975" cy="4572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kumimoji="0" lang="en-US" altLang="zh-CN" b="1" dirty="0">
                <a:solidFill>
                  <a:srgbClr val="0000FF"/>
                </a:solidFill>
                <a:latin typeface="Calibri" panose="020F0502020204030204" pitchFamily="34" charset="0"/>
              </a:rPr>
              <a:t>B. Y(4260) relevant study from quenched lattice QCD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FEF5111B-6AF2-4FA5-AC33-38D7D5AD8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620713"/>
            <a:ext cx="6335712" cy="36671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A.</a:t>
            </a:r>
            <a:r>
              <a:rPr lang="en-US" altLang="zh-CN" sz="1800">
                <a:latin typeface="Arial Unicode MS" pitchFamily="34" charset="-122"/>
                <a:ea typeface="Arial Unicode MS" pitchFamily="34" charset="-122"/>
              </a:rPr>
              <a:t>    1–</a:t>
            </a:r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 hybrid-like interpolation field operator</a:t>
            </a:r>
            <a:endParaRPr lang="en-US" altLang="zh-CN" sz="1800">
              <a:latin typeface="Arial Unicode MS" pitchFamily="34" charset="-122"/>
              <a:ea typeface="Arial Unicode MS" pitchFamily="34" charset="-122"/>
            </a:endParaRPr>
          </a:p>
        </p:txBody>
      </p:sp>
      <p:graphicFrame>
        <p:nvGraphicFramePr>
          <p:cNvPr id="23555" name="Object 3">
            <a:extLst>
              <a:ext uri="{FF2B5EF4-FFF2-40B4-BE49-F238E27FC236}">
                <a16:creationId xmlns:a16="http://schemas.microsoft.com/office/drawing/2014/main" id="{0703A46E-8C53-4659-8A07-07A0FAB1B4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836476"/>
              </p:ext>
            </p:extLst>
          </p:nvPr>
        </p:nvGraphicFramePr>
        <p:xfrm>
          <a:off x="3340596" y="1449537"/>
          <a:ext cx="194468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公式" r:id="rId3" imgW="748975" imgH="253890" progId="Equation.3">
                  <p:embed/>
                </p:oleObj>
              </mc:Choice>
              <mc:Fallback>
                <p:oleObj name="公式" r:id="rId3" imgW="748975" imgH="25389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0596" y="1449537"/>
                        <a:ext cx="1944688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6" name="Picture 4">
            <a:extLst>
              <a:ext uri="{FF2B5EF4-FFF2-40B4-BE49-F238E27FC236}">
                <a16:creationId xmlns:a16="http://schemas.microsoft.com/office/drawing/2014/main" id="{BD949905-2716-4AEE-8555-B51D8C5ED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3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4824412" cy="167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Rectangle 5">
            <a:extLst>
              <a:ext uri="{FF2B5EF4-FFF2-40B4-BE49-F238E27FC236}">
                <a16:creationId xmlns:a16="http://schemas.microsoft.com/office/drawing/2014/main" id="{E05AA47E-FF11-488D-8FD0-FDBA76EB9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646" y="4149800"/>
            <a:ext cx="6207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58" name="Text Box 6">
            <a:extLst>
              <a:ext uri="{FF2B5EF4-FFF2-40B4-BE49-F238E27FC236}">
                <a16:creationId xmlns:a16="http://schemas.microsoft.com/office/drawing/2014/main" id="{99DDC84D-81C4-43E0-A429-389E44165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609" y="2133675"/>
            <a:ext cx="45577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Nonrelativistic decomposition</a:t>
            </a:r>
          </a:p>
        </p:txBody>
      </p:sp>
      <p:graphicFrame>
        <p:nvGraphicFramePr>
          <p:cNvPr id="23559" name="Object 7">
            <a:extLst>
              <a:ext uri="{FF2B5EF4-FFF2-40B4-BE49-F238E27FC236}">
                <a16:creationId xmlns:a16="http://schemas.microsoft.com/office/drawing/2014/main" id="{F91E6EF7-0249-4D11-A994-1FC09A6E45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5140204"/>
              </p:ext>
            </p:extLst>
          </p:nvPr>
        </p:nvGraphicFramePr>
        <p:xfrm>
          <a:off x="6012359" y="2852812"/>
          <a:ext cx="266541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0" name="公式" r:id="rId6" imgW="1905000" imgH="698500" progId="Equation.3">
                  <p:embed/>
                </p:oleObj>
              </mc:Choice>
              <mc:Fallback>
                <p:oleObj name="公式" r:id="rId6" imgW="1905000" imgH="698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359" y="2852812"/>
                        <a:ext cx="2665412" cy="1079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60" name="Picture 8">
            <a:extLst>
              <a:ext uri="{FF2B5EF4-FFF2-40B4-BE49-F238E27FC236}">
                <a16:creationId xmlns:a16="http://schemas.microsoft.com/office/drawing/2014/main" id="{18418F18-4EB7-463C-A493-C2B3988EC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09" y="4726062"/>
            <a:ext cx="39528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 Box 9">
            <a:extLst>
              <a:ext uri="{FF2B5EF4-FFF2-40B4-BE49-F238E27FC236}">
                <a16:creationId xmlns:a16="http://schemas.microsoft.com/office/drawing/2014/main" id="{26F28AEB-F36B-426C-B457-9A5704C66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921" y="5373762"/>
            <a:ext cx="192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c-cbar spin triplet</a:t>
            </a:r>
          </a:p>
        </p:txBody>
      </p:sp>
      <p:sp>
        <p:nvSpPr>
          <p:cNvPr id="23562" name="Text Box 10">
            <a:extLst>
              <a:ext uri="{FF2B5EF4-FFF2-40B4-BE49-F238E27FC236}">
                <a16:creationId xmlns:a16="http://schemas.microsoft.com/office/drawing/2014/main" id="{200699D9-7B3D-4F27-B7D1-D7717DF72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921" y="4868937"/>
            <a:ext cx="2025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c-cbar spin singlet</a:t>
            </a:r>
          </a:p>
        </p:txBody>
      </p:sp>
      <p:sp>
        <p:nvSpPr>
          <p:cNvPr id="23563" name="Line 11">
            <a:extLst>
              <a:ext uri="{FF2B5EF4-FFF2-40B4-BE49-F238E27FC236}">
                <a16:creationId xmlns:a16="http://schemas.microsoft.com/office/drawing/2014/main" id="{1EC8EE89-4B30-4086-BF19-CEB31B52F24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7684" y="5014987"/>
            <a:ext cx="431800" cy="7143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3564" name="Line 12">
            <a:extLst>
              <a:ext uri="{FF2B5EF4-FFF2-40B4-BE49-F238E27FC236}">
                <a16:creationId xmlns:a16="http://schemas.microsoft.com/office/drawing/2014/main" id="{250614C3-C1E4-4EB8-9254-CAE971BA2D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4659" y="5518225"/>
            <a:ext cx="504825" cy="730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D8D5D7E0-A2D8-4352-AD47-1D4DAAB11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929" y="1029015"/>
            <a:ext cx="56717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</a:rPr>
              <a:t>Y. Chen, W. Chiu  et al., Chin. Phys. C40, 081002 (2016)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2">
            <a:extLst>
              <a:ext uri="{FF2B5EF4-FFF2-40B4-BE49-F238E27FC236}">
                <a16:creationId xmlns:a16="http://schemas.microsoft.com/office/drawing/2014/main" id="{05D8E28F-D913-48FE-B6E1-CBA8A35F1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278063"/>
            <a:ext cx="431800" cy="431800"/>
          </a:xfrm>
          <a:prstGeom prst="ellipse">
            <a:avLst/>
          </a:prstGeom>
          <a:solidFill>
            <a:srgbClr val="3333FF"/>
          </a:solidFill>
          <a:ln w="9525" algn="ctr">
            <a:solidFill>
              <a:srgbClr val="FF5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79" name="Oval 3">
            <a:extLst>
              <a:ext uri="{FF2B5EF4-FFF2-40B4-BE49-F238E27FC236}">
                <a16:creationId xmlns:a16="http://schemas.microsoft.com/office/drawing/2014/main" id="{4B4A485F-65F5-4F66-8539-1C083D0D4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09863"/>
            <a:ext cx="431800" cy="4318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80" name="Line 4">
            <a:extLst>
              <a:ext uri="{FF2B5EF4-FFF2-40B4-BE49-F238E27FC236}">
                <a16:creationId xmlns:a16="http://schemas.microsoft.com/office/drawing/2014/main" id="{E1EB752C-38BB-47BF-BD8C-BBA90795EBB0}"/>
              </a:ext>
            </a:extLst>
          </p:cNvPr>
          <p:cNvSpPr>
            <a:spLocks noChangeShapeType="1"/>
          </p:cNvSpPr>
          <p:nvPr/>
        </p:nvSpPr>
        <p:spPr bwMode="auto">
          <a:xfrm>
            <a:off x="2197100" y="2709863"/>
            <a:ext cx="143986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4581" name="Oval 5">
            <a:extLst>
              <a:ext uri="{FF2B5EF4-FFF2-40B4-BE49-F238E27FC236}">
                <a16:creationId xmlns:a16="http://schemas.microsoft.com/office/drawing/2014/main" id="{C31D1FC2-C1E2-44AE-A259-40123B52C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6963" y="2349500"/>
            <a:ext cx="720725" cy="720725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24582" name="Object 6">
            <a:extLst>
              <a:ext uri="{FF2B5EF4-FFF2-40B4-BE49-F238E27FC236}">
                <a16:creationId xmlns:a16="http://schemas.microsoft.com/office/drawing/2014/main" id="{876818BD-278B-4291-AED2-7F044AE54E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44800" y="2206625"/>
          <a:ext cx="341313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公式" r:id="rId3" imgW="126780" imgH="164814" progId="Equation.3">
                  <p:embed/>
                </p:oleObj>
              </mc:Choice>
              <mc:Fallback>
                <p:oleObj name="公式" r:id="rId3" imgW="126780" imgH="16481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06625"/>
                        <a:ext cx="341313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7">
            <a:extLst>
              <a:ext uri="{FF2B5EF4-FFF2-40B4-BE49-F238E27FC236}">
                <a16:creationId xmlns:a16="http://schemas.microsoft.com/office/drawing/2014/main" id="{BC4FC823-A98C-4C50-AA86-1A7D77E154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2863" y="3141663"/>
          <a:ext cx="9429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8" name="公式" r:id="rId5" imgW="444307" imgH="241195" progId="Equation.3">
                  <p:embed/>
                </p:oleObj>
              </mc:Choice>
              <mc:Fallback>
                <p:oleObj name="公式" r:id="rId5" imgW="444307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2863" y="3141663"/>
                        <a:ext cx="942975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8">
            <a:extLst>
              <a:ext uri="{FF2B5EF4-FFF2-40B4-BE49-F238E27FC236}">
                <a16:creationId xmlns:a16="http://schemas.microsoft.com/office/drawing/2014/main" id="{38387E51-7D16-405C-84CE-DABBA4A757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76375" y="1990725"/>
          <a:ext cx="411163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9" name="公式" r:id="rId7" imgW="114201" imgH="139579" progId="Equation.3">
                  <p:embed/>
                </p:oleObj>
              </mc:Choice>
              <mc:Fallback>
                <p:oleObj name="公式" r:id="rId7" imgW="114201" imgH="13957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990725"/>
                        <a:ext cx="411163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Object 9">
            <a:extLst>
              <a:ext uri="{FF2B5EF4-FFF2-40B4-BE49-F238E27FC236}">
                <a16:creationId xmlns:a16="http://schemas.microsoft.com/office/drawing/2014/main" id="{9B419501-CC5E-4B69-A60B-202C1E4BEA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54150" y="2879725"/>
          <a:ext cx="4572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0" name="公式" r:id="rId9" imgW="126780" imgH="164814" progId="Equation.3">
                  <p:embed/>
                </p:oleObj>
              </mc:Choice>
              <mc:Fallback>
                <p:oleObj name="公式" r:id="rId9" imgW="126780" imgH="16481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2879725"/>
                        <a:ext cx="4572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Object 10">
            <a:extLst>
              <a:ext uri="{FF2B5EF4-FFF2-40B4-BE49-F238E27FC236}">
                <a16:creationId xmlns:a16="http://schemas.microsoft.com/office/drawing/2014/main" id="{2D0B9299-3078-433D-8ABC-F482DFE45A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1275" y="1196975"/>
          <a:ext cx="374491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1" name="公式" r:id="rId11" imgW="1612900" imgH="254000" progId="Equation.3">
                  <p:embed/>
                </p:oleObj>
              </mc:Choice>
              <mc:Fallback>
                <p:oleObj name="公式" r:id="rId11" imgW="1612900" imgH="2540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1196975"/>
                        <a:ext cx="3744913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Rectangle 11">
            <a:extLst>
              <a:ext uri="{FF2B5EF4-FFF2-40B4-BE49-F238E27FC236}">
                <a16:creationId xmlns:a16="http://schemas.microsoft.com/office/drawing/2014/main" id="{6FD98189-B51A-4F57-BA3E-0458B935E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844675"/>
            <a:ext cx="3960812" cy="2016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88" name="Text Box 12">
            <a:extLst>
              <a:ext uri="{FF2B5EF4-FFF2-40B4-BE49-F238E27FC236}">
                <a16:creationId xmlns:a16="http://schemas.microsoft.com/office/drawing/2014/main" id="{8756E676-4FE4-466F-8743-112C9199E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268413"/>
            <a:ext cx="2495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In the Coulomb gauge,</a:t>
            </a:r>
          </a:p>
        </p:txBody>
      </p:sp>
      <p:sp>
        <p:nvSpPr>
          <p:cNvPr id="24589" name="Text Box 13">
            <a:extLst>
              <a:ext uri="{FF2B5EF4-FFF2-40B4-BE49-F238E27FC236}">
                <a16:creationId xmlns:a16="http://schemas.microsoft.com/office/drawing/2014/main" id="{9F23399B-870C-466A-9A14-9AB3379BC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2063750"/>
            <a:ext cx="30956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This is equivalent to giave a c-cbar center of mass motion, which describes the recoil of the c-cbar </a:t>
            </a:r>
          </a:p>
          <a:p>
            <a:pPr eaLnBrk="1" hangingPunct="1"/>
            <a:r>
              <a:rPr lang="en-US" altLang="zh-CN" sz="18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against additional degrees of freedom.  </a:t>
            </a:r>
          </a:p>
        </p:txBody>
      </p:sp>
      <p:sp>
        <p:nvSpPr>
          <p:cNvPr id="24590" name="Text Box 14">
            <a:extLst>
              <a:ext uri="{FF2B5EF4-FFF2-40B4-BE49-F238E27FC236}">
                <a16:creationId xmlns:a16="http://schemas.microsoft.com/office/drawing/2014/main" id="{BF3B0629-BCCA-47D4-B38C-1AA8A6C37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6335713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B. Spatially extended interpolation field operator for          </a:t>
            </a:r>
          </a:p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     the vector charmonium-like state</a:t>
            </a:r>
            <a:endParaRPr lang="en-US" altLang="zh-CN" sz="1800">
              <a:latin typeface="Arial Unicode MS" pitchFamily="34" charset="-122"/>
              <a:ea typeface="Arial Unicode MS" pitchFamily="34" charset="-122"/>
            </a:endParaRPr>
          </a:p>
        </p:txBody>
      </p:sp>
      <p:sp>
        <p:nvSpPr>
          <p:cNvPr id="24591" name="Text Box 15">
            <a:extLst>
              <a:ext uri="{FF2B5EF4-FFF2-40B4-BE49-F238E27FC236}">
                <a16:creationId xmlns:a16="http://schemas.microsoft.com/office/drawing/2014/main" id="{638E3C9C-1EEA-471A-8A01-7CF0A32E9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938" y="4175125"/>
            <a:ext cx="68008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Intuitively, the coupling of this kind of operators to conventional</a:t>
            </a:r>
          </a:p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vector charmonia can be suppressed from two aspects:</a:t>
            </a:r>
          </a:p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    a)  </a:t>
            </a:r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spin states of the c-cbar (spin flipping is suppressed by the 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         heavy quark mass.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    b)  center-of-mass motion ( to the leading order of NR, there is 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         no cneter-of-mass motions for conventional charmonia.)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A0D70FC4-E78A-42CB-B993-0698225BF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476250"/>
            <a:ext cx="650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This kind of operator does couple strongly to a state with mass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near 4.3 GeV, as seen in the effective mass plateau</a:t>
            </a:r>
          </a:p>
        </p:txBody>
      </p:sp>
      <p:pic>
        <p:nvPicPr>
          <p:cNvPr id="25603" name="Picture 3">
            <a:extLst>
              <a:ext uri="{FF2B5EF4-FFF2-40B4-BE49-F238E27FC236}">
                <a16:creationId xmlns:a16="http://schemas.microsoft.com/office/drawing/2014/main" id="{DE3A957A-8086-4DF2-BDB0-BA7EEAAB0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341438"/>
            <a:ext cx="5762625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>
            <a:extLst>
              <a:ext uri="{FF2B5EF4-FFF2-40B4-BE49-F238E27FC236}">
                <a16:creationId xmlns:a16="http://schemas.microsoft.com/office/drawing/2014/main" id="{D4B59291-EB63-4A5E-B1C1-BC5053BC08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7813" y="2276475"/>
          <a:ext cx="61118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7" name="公式" r:id="rId3" imgW="3581400" imgH="241300" progId="Equation.3">
                  <p:embed/>
                </p:oleObj>
              </mc:Choice>
              <mc:Fallback>
                <p:oleObj name="公式" r:id="rId3" imgW="3581400" imgH="241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276475"/>
                        <a:ext cx="6111875" cy="412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Text Box 3">
            <a:extLst>
              <a:ext uri="{FF2B5EF4-FFF2-40B4-BE49-F238E27FC236}">
                <a16:creationId xmlns:a16="http://schemas.microsoft.com/office/drawing/2014/main" id="{34E24F71-B0BA-4F34-A74E-6C00BCA90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195388"/>
            <a:ext cx="64198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The leptonic decay width of this exotic vector chamonium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     is an important quantity, which can shed light on the 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     nature of Y(4260).</a:t>
            </a:r>
            <a:r>
              <a:rPr lang="en-US" altLang="zh-CN" sz="1800" b="1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6628" name="Text Box 4">
            <a:extLst>
              <a:ext uri="{FF2B5EF4-FFF2-40B4-BE49-F238E27FC236}">
                <a16:creationId xmlns:a16="http://schemas.microsoft.com/office/drawing/2014/main" id="{C99B1A11-1BD0-41B5-B3E3-4EC7924E3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938463"/>
            <a:ext cx="6076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2.   The leptonic decay constant of the exotic state can be </a:t>
            </a:r>
          </a:p>
          <a:p>
            <a:pPr eaLnBrk="1" hangingPunct="1"/>
            <a:r>
              <a:rPr lang="en-US" altLang="zh-CN" sz="1800" b="1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       calculated directly in lattice QCD.</a:t>
            </a:r>
          </a:p>
        </p:txBody>
      </p:sp>
      <p:graphicFrame>
        <p:nvGraphicFramePr>
          <p:cNvPr id="26629" name="Object 5">
            <a:extLst>
              <a:ext uri="{FF2B5EF4-FFF2-40B4-BE49-F238E27FC236}">
                <a16:creationId xmlns:a16="http://schemas.microsoft.com/office/drawing/2014/main" id="{9B6FA8EF-2B1D-4796-9F72-8AFE99F506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11413" y="4021138"/>
          <a:ext cx="39624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" name="公式" r:id="rId5" imgW="2019300" imgH="254000" progId="Equation.3">
                  <p:embed/>
                </p:oleObj>
              </mc:Choice>
              <mc:Fallback>
                <p:oleObj name="公式" r:id="rId5" imgW="2019300" imgH="254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021138"/>
                        <a:ext cx="3962400" cy="4984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Text Box 6">
            <a:extLst>
              <a:ext uri="{FF2B5EF4-FFF2-40B4-BE49-F238E27FC236}">
                <a16:creationId xmlns:a16="http://schemas.microsoft.com/office/drawing/2014/main" id="{205EAEB1-A799-4DA1-999F-B8D32BF21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3589338"/>
            <a:ext cx="548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 </a:t>
            </a:r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The decay constant of a vector meson is defined as</a:t>
            </a:r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id="{4C25F58F-6C12-436C-B992-F330674BB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522788"/>
            <a:ext cx="48720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Arial Unicode MS" pitchFamily="34" charset="-122"/>
                <a:ea typeface="Arial Unicode MS" pitchFamily="34" charset="-122"/>
              </a:rPr>
              <a:t>where the matrix element on the left can be derived </a:t>
            </a:r>
          </a:p>
          <a:p>
            <a:pPr eaLnBrk="1" hangingPunct="1"/>
            <a:r>
              <a:rPr lang="en-US" altLang="zh-CN" sz="1600" b="1">
                <a:latin typeface="Arial Unicode MS" pitchFamily="34" charset="-122"/>
                <a:ea typeface="Arial Unicode MS" pitchFamily="34" charset="-122"/>
              </a:rPr>
              <a:t>by calculate the two point function </a:t>
            </a:r>
          </a:p>
        </p:txBody>
      </p:sp>
      <p:graphicFrame>
        <p:nvGraphicFramePr>
          <p:cNvPr id="26632" name="Object 8">
            <a:extLst>
              <a:ext uri="{FF2B5EF4-FFF2-40B4-BE49-F238E27FC236}">
                <a16:creationId xmlns:a16="http://schemas.microsoft.com/office/drawing/2014/main" id="{86323D80-039A-4A50-8487-61D5E07E00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7813" y="5173663"/>
          <a:ext cx="6696075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9" name="公式" r:id="rId7" imgW="4114800" imgH="431800" progId="Equation.3">
                  <p:embed/>
                </p:oleObj>
              </mc:Choice>
              <mc:Fallback>
                <p:oleObj name="公式" r:id="rId7" imgW="4114800" imgH="431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5173663"/>
                        <a:ext cx="6696075" cy="703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Text Box 9">
            <a:extLst>
              <a:ext uri="{FF2B5EF4-FFF2-40B4-BE49-F238E27FC236}">
                <a16:creationId xmlns:a16="http://schemas.microsoft.com/office/drawing/2014/main" id="{8DD35C61-A42F-4E74-9A8C-E42754ED5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71500"/>
            <a:ext cx="635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>
                <a:latin typeface="Arial Unicode MS" pitchFamily="34" charset="-122"/>
                <a:ea typeface="Arial Unicode MS" pitchFamily="34" charset="-122"/>
              </a:rPr>
              <a:t>IV) The leptonic decay width of the exotic vector charnomium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0">
            <a:extLst>
              <a:ext uri="{FF2B5EF4-FFF2-40B4-BE49-F238E27FC236}">
                <a16:creationId xmlns:a16="http://schemas.microsoft.com/office/drawing/2014/main" id="{D25FED04-F71C-4278-84C6-73DAA55E1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827" y="1493500"/>
            <a:ext cx="2735262" cy="46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2">
            <a:extLst>
              <a:ext uri="{FF2B5EF4-FFF2-40B4-BE49-F238E27FC236}">
                <a16:creationId xmlns:a16="http://schemas.microsoft.com/office/drawing/2014/main" id="{99659B8E-E35A-4623-A19D-6E36A1024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836712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Using the formula</a:t>
            </a:r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31D549F7-75B7-4BAD-9122-540275839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32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764704"/>
            <a:ext cx="3527425" cy="6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7">
            <a:extLst>
              <a:ext uri="{FF2B5EF4-FFF2-40B4-BE49-F238E27FC236}">
                <a16:creationId xmlns:a16="http://schemas.microsoft.com/office/drawing/2014/main" id="{4C55AB28-3EB0-4ABB-9BB7-2FCBDEE1F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493500"/>
            <a:ext cx="19287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One can predict</a:t>
            </a:r>
            <a:endParaRPr lang="en-US" altLang="zh-CN" b="1" dirty="0">
              <a:solidFill>
                <a:srgbClr val="0000FF"/>
              </a:solidFill>
              <a:latin typeface="Arial Unicode MS" pitchFamily="34" charset="-122"/>
              <a:ea typeface="Arial Unicode MS" pitchFamily="34" charset="-122"/>
            </a:endParaRPr>
          </a:p>
        </p:txBody>
      </p:sp>
      <p:graphicFrame>
        <p:nvGraphicFramePr>
          <p:cNvPr id="25" name="Object 10">
            <a:extLst>
              <a:ext uri="{FF2B5EF4-FFF2-40B4-BE49-F238E27FC236}">
                <a16:creationId xmlns:a16="http://schemas.microsoft.com/office/drawing/2014/main" id="{CB1016CF-5682-49BB-82EF-9104C97DE6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65816"/>
              </p:ext>
            </p:extLst>
          </p:nvPr>
        </p:nvGraphicFramePr>
        <p:xfrm>
          <a:off x="755576" y="2198607"/>
          <a:ext cx="68484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7" name="公式" r:id="rId5" imgW="4012920" imgH="241200" progId="Equation.3">
                  <p:embed/>
                </p:oleObj>
              </mc:Choice>
              <mc:Fallback>
                <p:oleObj name="公式" r:id="rId5" imgW="4012920" imgH="241200" progId="Equation.3">
                  <p:embed/>
                  <p:pic>
                    <p:nvPicPr>
                      <p:cNvPr id="17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98607"/>
                        <a:ext cx="6848475" cy="4127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Oval 12">
            <a:extLst>
              <a:ext uri="{FF2B5EF4-FFF2-40B4-BE49-F238E27FC236}">
                <a16:creationId xmlns:a16="http://schemas.microsoft.com/office/drawing/2014/main" id="{60E6FB95-B655-472D-B084-CCA81A3F7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497" y="2054145"/>
            <a:ext cx="3672408" cy="720725"/>
          </a:xfrm>
          <a:prstGeom prst="ellips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zh-CN" altLang="en-US"/>
          </a:p>
        </p:txBody>
      </p:sp>
      <p:sp>
        <p:nvSpPr>
          <p:cNvPr id="27" name="Line 13">
            <a:extLst>
              <a:ext uri="{FF2B5EF4-FFF2-40B4-BE49-F238E27FC236}">
                <a16:creationId xmlns:a16="http://schemas.microsoft.com/office/drawing/2014/main" id="{703EC199-A4DD-4F69-9348-7C1FF563B1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3759" y="2774870"/>
            <a:ext cx="0" cy="287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aphicFrame>
        <p:nvGraphicFramePr>
          <p:cNvPr id="28" name="Object 14">
            <a:extLst>
              <a:ext uri="{FF2B5EF4-FFF2-40B4-BE49-F238E27FC236}">
                <a16:creationId xmlns:a16="http://schemas.microsoft.com/office/drawing/2014/main" id="{EB0020E6-5870-4417-80E6-98984B55C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769391"/>
              </p:ext>
            </p:extLst>
          </p:nvPr>
        </p:nvGraphicFramePr>
        <p:xfrm>
          <a:off x="4665910" y="2859141"/>
          <a:ext cx="1017588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8" name="公式" r:id="rId7" imgW="431640" imgH="164880" progId="Equation.3">
                  <p:embed/>
                </p:oleObj>
              </mc:Choice>
              <mc:Fallback>
                <p:oleObj name="公式" r:id="rId7" imgW="431640" imgH="164880" progId="Equation.3">
                  <p:embed/>
                  <p:pic>
                    <p:nvPicPr>
                      <p:cNvPr id="2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5910" y="2859141"/>
                        <a:ext cx="1017588" cy="350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5">
            <a:extLst>
              <a:ext uri="{FF2B5EF4-FFF2-40B4-BE49-F238E27FC236}">
                <a16:creationId xmlns:a16="http://schemas.microsoft.com/office/drawing/2014/main" id="{A5255191-9C84-41F8-A4F6-657098F6D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3243370"/>
            <a:ext cx="784936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“Halo </a:t>
            </a:r>
            <a:r>
              <a:rPr lang="en-US" altLang="zh-CN" sz="1600" b="1" dirty="0" err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charmonium</a:t>
            </a:r>
            <a:r>
              <a:rPr lang="en-US" altLang="zh-CN" sz="1600" b="1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</a:rPr>
              <a:t>”:</a:t>
            </a:r>
            <a:r>
              <a:rPr lang="en-US" altLang="zh-CN" sz="1600" dirty="0"/>
              <a:t>  </a:t>
            </a:r>
          </a:p>
          <a:p>
            <a:endParaRPr lang="en-US" altLang="zh-CN" sz="1600" dirty="0"/>
          </a:p>
          <a:p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     A relatively localized </a:t>
            </a:r>
            <a:r>
              <a:rPr lang="en-US" altLang="zh-CN" sz="1600" b="1" dirty="0" err="1">
                <a:latin typeface="Arial Unicode MS" pitchFamily="34" charset="-122"/>
                <a:ea typeface="Arial Unicode MS" pitchFamily="34" charset="-122"/>
              </a:rPr>
              <a:t>kernal</a:t>
            </a:r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of color octet  </a:t>
            </a:r>
            <a:r>
              <a:rPr lang="en-US" altLang="zh-CN" sz="1600" b="1" dirty="0" err="1">
                <a:latin typeface="Arial Unicode MS" pitchFamily="34" charset="-122"/>
                <a:ea typeface="Arial Unicode MS" pitchFamily="34" charset="-122"/>
              </a:rPr>
              <a:t>ccbar</a:t>
            </a:r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surrounded by a   </a:t>
            </a:r>
          </a:p>
          <a:p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     gluonic cloud. </a:t>
            </a:r>
          </a:p>
          <a:p>
            <a:endParaRPr lang="en-US" altLang="zh-CN" sz="1600" b="1" dirty="0">
              <a:latin typeface="Arial Unicode MS" pitchFamily="34" charset="-122"/>
              <a:ea typeface="Arial Unicode MS" pitchFamily="34" charset="-122"/>
            </a:endParaRPr>
          </a:p>
          <a:p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     The </a:t>
            </a:r>
            <a:r>
              <a:rPr lang="en-US" altLang="zh-CN" sz="1600" b="1" dirty="0" err="1">
                <a:latin typeface="Arial Unicode MS" pitchFamily="34" charset="-122"/>
                <a:ea typeface="Arial Unicode MS" pitchFamily="34" charset="-122"/>
              </a:rPr>
              <a:t>glounic</a:t>
            </a:r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cloud can be  easily hadronized into light hadrons </a:t>
            </a:r>
          </a:p>
          <a:p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     by emitting or absorbing  a  soft gluon. </a:t>
            </a:r>
          </a:p>
          <a:p>
            <a:endParaRPr lang="en-US" altLang="zh-CN" sz="1600" b="1" dirty="0">
              <a:latin typeface="Arial Unicode MS" pitchFamily="34" charset="-122"/>
              <a:ea typeface="Arial Unicode MS" pitchFamily="34" charset="-122"/>
            </a:endParaRPr>
          </a:p>
          <a:p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     Consequently halo </a:t>
            </a:r>
            <a:r>
              <a:rPr lang="en-US" altLang="zh-CN" sz="1600" b="1" dirty="0" err="1">
                <a:latin typeface="Arial Unicode MS" pitchFamily="34" charset="-122"/>
                <a:ea typeface="Arial Unicode MS" pitchFamily="34" charset="-122"/>
              </a:rPr>
              <a:t>charmonium</a:t>
            </a:r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has large branching ratios to      </a:t>
            </a:r>
          </a:p>
          <a:p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      decay into a conventional </a:t>
            </a:r>
            <a:r>
              <a:rPr lang="en-US" altLang="zh-CN" sz="1600" b="1" dirty="0" err="1">
                <a:latin typeface="Arial Unicode MS" pitchFamily="34" charset="-122"/>
                <a:ea typeface="Arial Unicode MS" pitchFamily="34" charset="-122"/>
              </a:rPr>
              <a:t>charmoium</a:t>
            </a:r>
            <a:r>
              <a:rPr lang="en-US" altLang="zh-CN" sz="1600" b="1" dirty="0">
                <a:latin typeface="Arial Unicode MS" pitchFamily="34" charset="-122"/>
                <a:ea typeface="Arial Unicode MS" pitchFamily="34" charset="-122"/>
              </a:rPr>
              <a:t> by emitting light  hadrons.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67C7D918-3550-4529-BA09-D740B6800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29" y="1815969"/>
            <a:ext cx="5616624" cy="180318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C2EA84E-0A72-443A-829B-59DADEEFF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253" y="1887977"/>
            <a:ext cx="2664296" cy="157896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03D81D3-E115-425B-BB43-C5714A596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77" y="3619155"/>
            <a:ext cx="7668344" cy="1650520"/>
          </a:xfrm>
          <a:prstGeom prst="rect">
            <a:avLst/>
          </a:prstGeom>
        </p:spPr>
      </p:pic>
      <p:sp>
        <p:nvSpPr>
          <p:cNvPr id="10" name="椭圆 9">
            <a:extLst>
              <a:ext uri="{FF2B5EF4-FFF2-40B4-BE49-F238E27FC236}">
                <a16:creationId xmlns:a16="http://schemas.microsoft.com/office/drawing/2014/main" id="{7B972E4C-719B-4C6C-9175-29E458C843CD}"/>
              </a:ext>
            </a:extLst>
          </p:cNvPr>
          <p:cNvSpPr/>
          <p:nvPr/>
        </p:nvSpPr>
        <p:spPr>
          <a:xfrm>
            <a:off x="424661" y="4233814"/>
            <a:ext cx="80648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4461E13C-D7FB-482E-8B18-344A41488D24}"/>
                  </a:ext>
                </a:extLst>
              </p:cNvPr>
              <p:cNvSpPr/>
              <p:nvPr/>
            </p:nvSpPr>
            <p:spPr>
              <a:xfrm>
                <a:off x="496669" y="733171"/>
                <a:ext cx="304795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280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sz="2800" b="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en-US" altLang="zh-CN" sz="2800" b="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zh-CN" altLang="en-US" sz="2800" b="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sSup>
                        <m:sSupPr>
                          <m:ctrlP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4461E13C-D7FB-482E-8B18-344A41488D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69" y="733171"/>
                <a:ext cx="304795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EF91EC36-E5E3-4C8A-99DC-810F2A903ABE}"/>
              </a:ext>
            </a:extLst>
          </p:cNvPr>
          <p:cNvSpPr txBox="1"/>
          <p:nvPr/>
        </p:nvSpPr>
        <p:spPr>
          <a:xfrm>
            <a:off x="539552" y="1268760"/>
            <a:ext cx="7805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Arial Unicode MS"/>
              </a:rPr>
              <a:t>BESIII, PRL118(2017)092001 [</a:t>
            </a:r>
            <a:r>
              <a:rPr lang="en-US" altLang="zh-CN" sz="1600" b="1" dirty="0" err="1">
                <a:solidFill>
                  <a:srgbClr val="FF0000"/>
                </a:solidFill>
                <a:latin typeface="Arial Unicode MS"/>
              </a:rPr>
              <a:t>arXiv</a:t>
            </a:r>
            <a:r>
              <a:rPr lang="en-US" altLang="zh-CN" sz="1600" b="1" dirty="0">
                <a:solidFill>
                  <a:srgbClr val="FF0000"/>
                </a:solidFill>
                <a:latin typeface="Arial Unicode MS"/>
              </a:rPr>
              <a:t>: 1611.01317(hep-ex)]</a:t>
            </a:r>
            <a:endParaRPr lang="zh-CN" altLang="en-US" sz="1600" b="1" dirty="0">
              <a:solidFill>
                <a:srgbClr val="FF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607076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DE1A902A-0DDC-42E0-A63C-F5B396BCE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05" y="1164056"/>
            <a:ext cx="3990043" cy="26251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B8BC5ADF-0F43-46A4-98D6-F5BD3F95D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5976822"/>
            <a:ext cx="3168352" cy="3420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F2CEE18-2BE7-4B0A-9888-1DD6481343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020" y="5228169"/>
            <a:ext cx="2888444" cy="37387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A3F653D-05DE-42AB-8059-8761EF161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4020" y="5632105"/>
            <a:ext cx="2391729" cy="31255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DA443D2-6618-4804-B035-896ED97FE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4736" y="2059280"/>
            <a:ext cx="501386" cy="24086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B0E08E32-2815-4060-B4C0-9DE98AFE34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8949" y="2006901"/>
            <a:ext cx="2950534" cy="3493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993E6020-12FA-4AA1-931A-BE3DC9AA95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4735" y="2387136"/>
            <a:ext cx="2843443" cy="32999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B2CDEFD0-6F58-42DF-9D63-822C48DB1B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54736" y="2731852"/>
            <a:ext cx="2907912" cy="346815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8465B95F-80F4-4117-A6EA-7034C98CB54F}"/>
              </a:ext>
            </a:extLst>
          </p:cNvPr>
          <p:cNvSpPr txBox="1"/>
          <p:nvPr/>
        </p:nvSpPr>
        <p:spPr>
          <a:xfrm>
            <a:off x="4938985" y="1248526"/>
            <a:ext cx="2983888" cy="58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Arial Unicode MS"/>
              </a:rPr>
              <a:t>BESIII, PRL118(2017)092002</a:t>
            </a:r>
          </a:p>
          <a:p>
            <a:r>
              <a:rPr lang="en-US" altLang="zh-CN" sz="1600" b="1" dirty="0" err="1">
                <a:solidFill>
                  <a:srgbClr val="FF0000"/>
                </a:solidFill>
                <a:latin typeface="Arial Unicode MS"/>
              </a:rPr>
              <a:t>arXiv</a:t>
            </a:r>
            <a:r>
              <a:rPr lang="en-US" altLang="zh-CN" sz="1600" b="1" dirty="0">
                <a:solidFill>
                  <a:srgbClr val="FF0000"/>
                </a:solidFill>
                <a:latin typeface="Arial Unicode MS"/>
              </a:rPr>
              <a:t>: 1610.07044(hep-ex)</a:t>
            </a:r>
            <a:endParaRPr lang="zh-CN" altLang="en-US" sz="1600" b="1" dirty="0">
              <a:solidFill>
                <a:srgbClr val="FF0000"/>
              </a:solidFill>
              <a:latin typeface="Arial Unicode M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墨迹 23">
                <a:extLst>
                  <a:ext uri="{FF2B5EF4-FFF2-40B4-BE49-F238E27FC236}">
                    <a16:creationId xmlns:a16="http://schemas.microsoft.com/office/drawing/2014/main" id="{BDB39A04-9D2F-4DE2-A6DD-729CDABDB3A8}"/>
                  </a:ext>
                </a:extLst>
              </p14:cNvPr>
              <p14:cNvContentPartPr/>
              <p14:nvPr/>
            </p14:nvContentPartPr>
            <p14:xfrm>
              <a:off x="3791728" y="4397156"/>
              <a:ext cx="45719" cy="45719"/>
            </p14:xfrm>
          </p:contentPart>
        </mc:Choice>
        <mc:Fallback xmlns="">
          <p:pic>
            <p:nvPicPr>
              <p:cNvPr id="24" name="墨迹 23">
                <a:extLst>
                  <a:ext uri="{FF2B5EF4-FFF2-40B4-BE49-F238E27FC236}">
                    <a16:creationId xmlns:a16="http://schemas.microsoft.com/office/drawing/2014/main" id="{BDB39A04-9D2F-4DE2-A6DD-729CDABDB3A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8753" y="3254181"/>
                <a:ext cx="2285950" cy="22859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CE223E0C-369E-41B6-98F2-16838F6A6CD0}"/>
                  </a:ext>
                </a:extLst>
              </p:cNvPr>
              <p:cNvSpPr txBox="1"/>
              <p:nvPr/>
            </p:nvSpPr>
            <p:spPr>
              <a:xfrm>
                <a:off x="4510732" y="3602082"/>
                <a:ext cx="3578968" cy="4337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280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zh-CN" altLang="en-US" sz="280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CE223E0C-369E-41B6-98F2-16838F6A6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732" y="3602082"/>
                <a:ext cx="3578968" cy="43374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83824805-AACC-49E6-948E-88E5CBD087A5}"/>
                  </a:ext>
                </a:extLst>
              </p:cNvPr>
              <p:cNvSpPr/>
              <p:nvPr/>
            </p:nvSpPr>
            <p:spPr>
              <a:xfrm>
                <a:off x="4827319" y="615965"/>
                <a:ext cx="2923337" cy="526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sz="2800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sz="2800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280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83824805-AACC-49E6-948E-88E5CBD087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319" y="615965"/>
                <a:ext cx="2923337" cy="52669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图片 26">
            <a:extLst>
              <a:ext uri="{FF2B5EF4-FFF2-40B4-BE49-F238E27FC236}">
                <a16:creationId xmlns:a16="http://schemas.microsoft.com/office/drawing/2014/main" id="{EDC0351A-8CDB-4324-8E5D-748AC4454EC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2256" y="3573015"/>
            <a:ext cx="4399148" cy="302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9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26DF70F-A9AA-4DE6-87B4-8DA73545A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6672"/>
            <a:ext cx="6120680" cy="3965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F777CF0-D5D7-49FA-86B8-93D38C04F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052736"/>
            <a:ext cx="7668344" cy="534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303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>
            <a:extLst>
              <a:ext uri="{FF2B5EF4-FFF2-40B4-BE49-F238E27FC236}">
                <a16:creationId xmlns:a16="http://schemas.microsoft.com/office/drawing/2014/main" id="{1CA36FED-2E13-4E65-92AD-799A7FC94B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323383"/>
              </p:ext>
            </p:extLst>
          </p:nvPr>
        </p:nvGraphicFramePr>
        <p:xfrm>
          <a:off x="1187624" y="976296"/>
          <a:ext cx="900460" cy="317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4" name="公式" r:id="rId3" imgW="647640" imgH="228600" progId="Equation.3">
                  <p:embed/>
                </p:oleObj>
              </mc:Choice>
              <mc:Fallback>
                <p:oleObj name="公式" r:id="rId3" imgW="647640" imgH="228600" progId="Equation.3">
                  <p:embed/>
                  <p:pic>
                    <p:nvPicPr>
                      <p:cNvPr id="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976296"/>
                        <a:ext cx="900460" cy="317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7">
                <a:extLst>
                  <a:ext uri="{FF2B5EF4-FFF2-40B4-BE49-F238E27FC236}">
                    <a16:creationId xmlns:a16="http://schemas.microsoft.com/office/drawing/2014/main" id="{DFD39AB8-8384-4FEE-9C30-55BFE9A6EC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95736" y="908720"/>
                <a:ext cx="4871847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mode:   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 Unicode MS" pitchFamily="34" charset="-122"/>
                    <a:ea typeface="Arial Unicode MS" pitchFamily="34" charset="-122"/>
                  </a:rPr>
                  <a:t>relative S-wave </a:t>
                </a:r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between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  </m:t>
                    </m:r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𝑱</m:t>
                    </m:r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/</m:t>
                    </m:r>
                    <m:r>
                      <a:rPr lang="zh-CN" altLang="en-US" sz="1800" b="1" i="1" smtClean="0">
                        <a:latin typeface="Cambria Math" panose="02040503050406030204" pitchFamily="18" charset="0"/>
                        <a:ea typeface="Arial Unicode MS" pitchFamily="34" charset="-122"/>
                      </a:rPr>
                      <m:t>𝝍</m:t>
                    </m:r>
                  </m:oMath>
                </a14:m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and </a:t>
                </a:r>
              </a:p>
            </p:txBody>
          </p:sp>
        </mc:Choice>
        <mc:Fallback xmlns="">
          <p:sp>
            <p:nvSpPr>
              <p:cNvPr id="3" name="Text Box 7">
                <a:extLst>
                  <a:ext uri="{FF2B5EF4-FFF2-40B4-BE49-F238E27FC236}">
                    <a16:creationId xmlns:a16="http://schemas.microsoft.com/office/drawing/2014/main" id="{DFD39AB8-8384-4FEE-9C30-55BFE9A6E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5736" y="908720"/>
                <a:ext cx="4871847" cy="369332"/>
              </a:xfrm>
              <a:prstGeom prst="rect">
                <a:avLst/>
              </a:prstGeom>
              <a:blipFill>
                <a:blip r:embed="rId5"/>
                <a:stretch>
                  <a:fillRect l="-1001" t="-8197" b="-245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8">
            <a:extLst>
              <a:ext uri="{FF2B5EF4-FFF2-40B4-BE49-F238E27FC236}">
                <a16:creationId xmlns:a16="http://schemas.microsoft.com/office/drawing/2014/main" id="{529E286C-7D51-4AF7-AC80-9B69EA9A68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571812"/>
              </p:ext>
            </p:extLst>
          </p:nvPr>
        </p:nvGraphicFramePr>
        <p:xfrm>
          <a:off x="6896324" y="886495"/>
          <a:ext cx="64770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5" name="公式" r:id="rId6" imgW="368280" imgH="203040" progId="Equation.3">
                  <p:embed/>
                </p:oleObj>
              </mc:Choice>
              <mc:Fallback>
                <p:oleObj name="公式" r:id="rId6" imgW="368280" imgH="203040" progId="Equation.3">
                  <p:embed/>
                  <p:pic>
                    <p:nvPicPr>
                      <p:cNvPr id="3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6324" y="886495"/>
                        <a:ext cx="647700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>
            <a:extLst>
              <a:ext uri="{FF2B5EF4-FFF2-40B4-BE49-F238E27FC236}">
                <a16:creationId xmlns:a16="http://schemas.microsoft.com/office/drawing/2014/main" id="{F104B1F9-0D92-498F-833A-2749F35E2D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722662"/>
              </p:ext>
            </p:extLst>
          </p:nvPr>
        </p:nvGraphicFramePr>
        <p:xfrm>
          <a:off x="1187624" y="1894557"/>
          <a:ext cx="91281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6" name="公式" r:id="rId8" imgW="482400" imgH="241200" progId="Equation.3">
                  <p:embed/>
                </p:oleObj>
              </mc:Choice>
              <mc:Fallback>
                <p:oleObj name="公式" r:id="rId8" imgW="482400" imgH="241200" progId="Equation.3">
                  <p:embed/>
                  <p:pic>
                    <p:nvPicPr>
                      <p:cNvPr id="3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894557"/>
                        <a:ext cx="912813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11">
                <a:extLst>
                  <a:ext uri="{FF2B5EF4-FFF2-40B4-BE49-F238E27FC236}">
                    <a16:creationId xmlns:a16="http://schemas.microsoft.com/office/drawing/2014/main" id="{0A15359F-2E2E-45C6-8C63-291160CF84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1611" y="1905670"/>
                <a:ext cx="4767587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mode:   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 Unicode MS" pitchFamily="34" charset="-122"/>
                    <a:ea typeface="Arial Unicode MS" pitchFamily="34" charset="-122"/>
                  </a:rPr>
                  <a:t>relative P-wave </a:t>
                </a:r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between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𝒉</m:t>
                        </m:r>
                      </m:e>
                      <m:sub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altLang="zh-CN" sz="1800" b="1" dirty="0">
                    <a:latin typeface="Arial Unicode MS" pitchFamily="34" charset="-122"/>
                    <a:ea typeface="Arial Unicode MS" pitchFamily="34" charset="-122"/>
                  </a:rPr>
                  <a:t> and </a:t>
                </a:r>
              </a:p>
            </p:txBody>
          </p:sp>
        </mc:Choice>
        <mc:Fallback xmlns="">
          <p:sp>
            <p:nvSpPr>
              <p:cNvPr id="6" name="Text Box 11">
                <a:extLst>
                  <a:ext uri="{FF2B5EF4-FFF2-40B4-BE49-F238E27FC236}">
                    <a16:creationId xmlns:a16="http://schemas.microsoft.com/office/drawing/2014/main" id="{0A15359F-2E2E-45C6-8C63-291160CF8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611" y="1905670"/>
                <a:ext cx="4767587" cy="369332"/>
              </a:xfrm>
              <a:prstGeom prst="rect">
                <a:avLst/>
              </a:prstGeom>
              <a:blipFill>
                <a:blip r:embed="rId10"/>
                <a:stretch>
                  <a:fillRect l="-1151" t="-10000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12">
            <a:extLst>
              <a:ext uri="{FF2B5EF4-FFF2-40B4-BE49-F238E27FC236}">
                <a16:creationId xmlns:a16="http://schemas.microsoft.com/office/drawing/2014/main" id="{DD5861F6-1BF4-4E26-8899-BB126E5DD8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476731"/>
              </p:ext>
            </p:extLst>
          </p:nvPr>
        </p:nvGraphicFramePr>
        <p:xfrm>
          <a:off x="6896324" y="1908845"/>
          <a:ext cx="64770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7" name="公式" r:id="rId11" imgW="368280" imgH="203040" progId="Equation.3">
                  <p:embed/>
                </p:oleObj>
              </mc:Choice>
              <mc:Fallback>
                <p:oleObj name="公式" r:id="rId11" imgW="368280" imgH="203040" progId="Equation.3">
                  <p:embed/>
                  <p:pic>
                    <p:nvPicPr>
                      <p:cNvPr id="35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6324" y="1908845"/>
                        <a:ext cx="647700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3">
            <a:extLst>
              <a:ext uri="{FF2B5EF4-FFF2-40B4-BE49-F238E27FC236}">
                <a16:creationId xmlns:a16="http://schemas.microsoft.com/office/drawing/2014/main" id="{B24C8C71-1A95-4FE3-BFA1-549C58AC9B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044283"/>
              </p:ext>
            </p:extLst>
          </p:nvPr>
        </p:nvGraphicFramePr>
        <p:xfrm>
          <a:off x="1206724" y="1389732"/>
          <a:ext cx="6492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8" name="公式" r:id="rId12" imgW="342720" imgH="228600" progId="Equation.3">
                  <p:embed/>
                </p:oleObj>
              </mc:Choice>
              <mc:Fallback>
                <p:oleObj name="公式" r:id="rId12" imgW="342720" imgH="228600" progId="Equation.3">
                  <p:embed/>
                  <p:pic>
                    <p:nvPicPr>
                      <p:cNvPr id="36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724" y="1389732"/>
                        <a:ext cx="64928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4">
            <a:extLst>
              <a:ext uri="{FF2B5EF4-FFF2-40B4-BE49-F238E27FC236}">
                <a16:creationId xmlns:a16="http://schemas.microsoft.com/office/drawing/2014/main" id="{AB91D00F-E365-402B-8CBB-70A7FA05C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1611" y="1389732"/>
            <a:ext cx="4839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800" b="1" dirty="0">
                <a:latin typeface="Arial Unicode MS" pitchFamily="34" charset="-122"/>
                <a:ea typeface="Arial Unicode MS" pitchFamily="34" charset="-122"/>
              </a:rPr>
              <a:t>mode:   </a:t>
            </a:r>
            <a:r>
              <a:rPr lang="en-US" altLang="zh-CN" sz="1800" b="1" dirty="0">
                <a:solidFill>
                  <a:srgbClr val="0000FF"/>
                </a:solidFill>
                <a:latin typeface="Arial Unicode MS" pitchFamily="34" charset="-122"/>
                <a:ea typeface="Arial Unicode MS" pitchFamily="34" charset="-122"/>
              </a:rPr>
              <a:t>relative S-wave </a:t>
            </a:r>
            <a:r>
              <a:rPr lang="en-US" altLang="zh-CN" sz="1800" b="1" dirty="0">
                <a:latin typeface="Arial Unicode MS" pitchFamily="34" charset="-122"/>
                <a:ea typeface="Arial Unicode MS" pitchFamily="34" charset="-122"/>
              </a:rPr>
              <a:t>between          and </a:t>
            </a:r>
          </a:p>
        </p:txBody>
      </p:sp>
      <p:graphicFrame>
        <p:nvGraphicFramePr>
          <p:cNvPr id="10" name="Object 15">
            <a:extLst>
              <a:ext uri="{FF2B5EF4-FFF2-40B4-BE49-F238E27FC236}">
                <a16:creationId xmlns:a16="http://schemas.microsoft.com/office/drawing/2014/main" id="{C013B9E6-CA42-49C8-9392-38157B70FF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836967"/>
              </p:ext>
            </p:extLst>
          </p:nvPr>
        </p:nvGraphicFramePr>
        <p:xfrm>
          <a:off x="5940152" y="1338842"/>
          <a:ext cx="4556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9" name="公式" r:id="rId14" imgW="241200" imgH="228600" progId="Equation.3">
                  <p:embed/>
                </p:oleObj>
              </mc:Choice>
              <mc:Fallback>
                <p:oleObj name="公式" r:id="rId14" imgW="241200" imgH="228600" progId="Equation.3">
                  <p:embed/>
                  <p:pic>
                    <p:nvPicPr>
                      <p:cNvPr id="38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1338842"/>
                        <a:ext cx="455613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6">
            <a:extLst>
              <a:ext uri="{FF2B5EF4-FFF2-40B4-BE49-F238E27FC236}">
                <a16:creationId xmlns:a16="http://schemas.microsoft.com/office/drawing/2014/main" id="{939089EC-F32A-411F-8C15-402AED74B1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091371"/>
              </p:ext>
            </p:extLst>
          </p:nvPr>
        </p:nvGraphicFramePr>
        <p:xfrm>
          <a:off x="6955061" y="1473869"/>
          <a:ext cx="28892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0" name="公式" r:id="rId16" imgW="152280" imgH="139680" progId="Equation.3">
                  <p:embed/>
                </p:oleObj>
              </mc:Choice>
              <mc:Fallback>
                <p:oleObj name="公式" r:id="rId16" imgW="152280" imgH="139680" progId="Equation.3">
                  <p:embed/>
                  <p:pic>
                    <p:nvPicPr>
                      <p:cNvPr id="39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5061" y="1473869"/>
                        <a:ext cx="288925" cy="26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17">
                <a:extLst>
                  <a:ext uri="{FF2B5EF4-FFF2-40B4-BE49-F238E27FC236}">
                    <a16:creationId xmlns:a16="http://schemas.microsoft.com/office/drawing/2014/main" id="{E5AE38F5-5787-4B31-9E80-49A13C96F7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616" y="2775763"/>
                <a:ext cx="6812891" cy="2585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Arial Unicode MS"/>
                        <a:cs typeface="Arial" panose="020B0604020202020204" pitchFamily="34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1800" b="1" i="1" smtClean="0"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in the halo </a:t>
                </a:r>
                <a:r>
                  <a:rPr lang="en-US" altLang="zh-CN" sz="1800" b="1" dirty="0" err="1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charmonium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is 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spin singlet (S=0)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, </a:t>
                </a:r>
              </a:p>
              <a:p>
                <a:endParaRPr lang="en-US" altLang="zh-CN" sz="1800" b="1" dirty="0"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endParaRPr>
              </a:p>
              <a:p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Arial Unicode MS"/>
                        <a:cs typeface="Arial" panose="020B0604020202020204" pitchFamily="34" charset="0"/>
                      </a:rPr>
                      <m:t>𝑱</m:t>
                    </m:r>
                    <m:r>
                      <a:rPr lang="en-US" altLang="zh-CN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Arial Unicode MS"/>
                        <a:cs typeface="Arial" panose="020B0604020202020204" pitchFamily="34" charset="0"/>
                      </a:rPr>
                      <m:t>/</m:t>
                    </m:r>
                    <m:r>
                      <a:rPr lang="zh-CN" alt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Arial Unicode MS"/>
                        <a:cs typeface="Arial" panose="020B0604020202020204" pitchFamily="34" charset="0"/>
                      </a:rPr>
                      <m:t>𝝍</m:t>
                    </m:r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 mode:  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 panose="02040503050406030204" pitchFamily="18" charset="0"/>
                        <a:ea typeface="Arial Unicode MS" pitchFamily="34" charset="-122"/>
                      </a:rPr>
                      <m:t>𝑱</m:t>
                    </m:r>
                    <m:r>
                      <a:rPr lang="en-US" altLang="zh-CN" sz="1800" b="1" i="1">
                        <a:latin typeface="Cambria Math" panose="02040503050406030204" pitchFamily="18" charset="0"/>
                        <a:ea typeface="Arial Unicode MS" pitchFamily="34" charset="-122"/>
                      </a:rPr>
                      <m:t>/</m:t>
                    </m:r>
                    <m:r>
                      <a:rPr lang="zh-CN" altLang="en-US" sz="1800" b="1" i="1">
                        <a:latin typeface="Cambria Math" panose="02040503050406030204" pitchFamily="18" charset="0"/>
                        <a:ea typeface="Arial Unicode MS" pitchFamily="34" charset="-122"/>
                      </a:rPr>
                      <m:t>𝝍</m:t>
                    </m:r>
                  </m:oMath>
                </a14:m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(S=1),  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spin flipping,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suppressed,  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                               no </a:t>
                </a:r>
                <a:r>
                  <a:rPr lang="en-US" altLang="zh-CN" sz="1800" b="1" dirty="0" err="1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refugal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barrier</a:t>
                </a:r>
              </a:p>
              <a:p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𝝌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  <m:r>
                      <a:rPr lang="zh-CN" alt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Arial Unicode MS"/>
                        <a:cs typeface="Arial" panose="020B0604020202020204" pitchFamily="34" charset="0"/>
                      </a:rPr>
                      <m:t>𝝎</m:t>
                    </m:r>
                  </m:oMath>
                </a14:m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        mode: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𝝌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(S=1)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,   spin flipping,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𝒎</m:t>
                        </m:r>
                      </m:e>
                      <m:sub>
                        <m:r>
                          <a:rPr lang="en-US" altLang="zh-CN" sz="1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suppressed,</a:t>
                </a:r>
              </a:p>
              <a:p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                               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no </a:t>
                </a:r>
                <a:r>
                  <a:rPr lang="en-US" altLang="zh-CN" sz="1800" b="1" dirty="0" err="1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refugal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barrier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𝒉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</m:sub>
                    </m:sSub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zh-CN" alt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   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mode: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𝒉</m:t>
                        </m:r>
                      </m:e>
                      <m:sub>
                        <m: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/>
                            <a:cs typeface="Arial" panose="020B060402020202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(S=0)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, no spin flipping, </a:t>
                </a:r>
              </a:p>
              <a:p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                               but suppressed by the </a:t>
                </a:r>
                <a:r>
                  <a:rPr lang="en-US" altLang="zh-CN" sz="1800" b="1" dirty="0" err="1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refugal</a:t>
                </a:r>
                <a:r>
                  <a:rPr lang="en-US" altLang="zh-CN" sz="1800" b="1" dirty="0"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 barrier . </a:t>
                </a:r>
              </a:p>
              <a:p>
                <a:endParaRPr lang="en-US" altLang="zh-CN" sz="1800" b="1" dirty="0">
                  <a:ea typeface="Arial Unicode MS" pitchFamily="34" charset="-122"/>
                </a:endParaRPr>
              </a:p>
            </p:txBody>
          </p:sp>
        </mc:Choice>
        <mc:Fallback xmlns="">
          <p:sp>
            <p:nvSpPr>
              <p:cNvPr id="12" name="Text Box 17">
                <a:extLst>
                  <a:ext uri="{FF2B5EF4-FFF2-40B4-BE49-F238E27FC236}">
                    <a16:creationId xmlns:a16="http://schemas.microsoft.com/office/drawing/2014/main" id="{E5AE38F5-5787-4B31-9E80-49A13C96F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2775763"/>
                <a:ext cx="6812891" cy="2585323"/>
              </a:xfrm>
              <a:prstGeom prst="rect">
                <a:avLst/>
              </a:prstGeom>
              <a:blipFill>
                <a:blip r:embed="rId18"/>
                <a:stretch>
                  <a:fillRect l="-716" t="-117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20">
                <a:extLst>
                  <a:ext uri="{FF2B5EF4-FFF2-40B4-BE49-F238E27FC236}">
                    <a16:creationId xmlns:a16="http://schemas.microsoft.com/office/drawing/2014/main" id="{048336EA-1F87-4144-8D22-05F712BFD2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62463" y="5361086"/>
                <a:ext cx="6263253" cy="6513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FF0000"/>
                    </a:solidFill>
                    <a:latin typeface="Arial Unicode MS" pitchFamily="34" charset="-122"/>
                    <a:ea typeface="Arial Unicode MS" pitchFamily="34" charset="-122"/>
                  </a:rPr>
                  <a:t>In this picture, it is understandable that the above three</a:t>
                </a:r>
              </a:p>
              <a:p>
                <a:r>
                  <a:rPr lang="en-US" altLang="zh-CN" sz="1800" b="1" dirty="0">
                    <a:solidFill>
                      <a:srgbClr val="FF0000"/>
                    </a:solidFill>
                    <a:latin typeface="Arial Unicode MS" pitchFamily="34" charset="-122"/>
                    <a:ea typeface="Arial Unicode MS" pitchFamily="34" charset="-122"/>
                  </a:rPr>
                  <a:t>modes have similar cross section at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34" charset="-122"/>
                          </a:rPr>
                        </m:ctrlPr>
                      </m:radPr>
                      <m:deg/>
                      <m:e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34" charset="-122"/>
                          </a:rPr>
                          <m:t>𝒔</m:t>
                        </m:r>
                      </m:e>
                    </m:rad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𝟐𝟐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𝑮𝒆𝑽</m:t>
                    </m:r>
                  </m:oMath>
                </a14:m>
                <a:endParaRPr lang="en-US" altLang="zh-CN" sz="1800" b="1" dirty="0">
                  <a:solidFill>
                    <a:srgbClr val="FF0000"/>
                  </a:solidFill>
                  <a:latin typeface="Arial Unicode MS" pitchFamily="34" charset="-122"/>
                  <a:ea typeface="Arial Unicode MS" pitchFamily="34" charset="-122"/>
                </a:endParaRPr>
              </a:p>
            </p:txBody>
          </p:sp>
        </mc:Choice>
        <mc:Fallback xmlns="">
          <p:sp>
            <p:nvSpPr>
              <p:cNvPr id="13" name="Text Box 20">
                <a:extLst>
                  <a:ext uri="{FF2B5EF4-FFF2-40B4-BE49-F238E27FC236}">
                    <a16:creationId xmlns:a16="http://schemas.microsoft.com/office/drawing/2014/main" id="{048336EA-1F87-4144-8D22-05F712BFD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62463" y="5361086"/>
                <a:ext cx="6263253" cy="651397"/>
              </a:xfrm>
              <a:prstGeom prst="rect">
                <a:avLst/>
              </a:prstGeom>
              <a:blipFill>
                <a:blip r:embed="rId19"/>
                <a:stretch>
                  <a:fillRect l="-876" t="-4673" b="-140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679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7">
            <a:extLst>
              <a:ext uri="{FF2B5EF4-FFF2-40B4-BE49-F238E27FC236}">
                <a16:creationId xmlns:a16="http://schemas.microsoft.com/office/drawing/2014/main" id="{6D9C16AD-FD1D-48B9-9A31-3405E49EA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896" y="1052736"/>
            <a:ext cx="1506246" cy="52322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 IV. </a:t>
            </a:r>
            <a:r>
              <a:rPr lang="zh-CN" altLang="en-US" sz="2800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小结</a:t>
            </a:r>
            <a:endParaRPr lang="en-US" altLang="zh-CN" sz="2800" b="1" dirty="0">
              <a:solidFill>
                <a:srgbClr val="FF5050"/>
              </a:solidFill>
              <a:latin typeface="Arial Unicode MS" pitchFamily="34" charset="-122"/>
              <a:ea typeface="Arial Unicode MS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5ED9E01-8779-4A37-8AF3-A38F3F340C46}"/>
              </a:ext>
            </a:extLst>
          </p:cNvPr>
          <p:cNvSpPr txBox="1"/>
          <p:nvPr/>
        </p:nvSpPr>
        <p:spPr>
          <a:xfrm>
            <a:off x="1331640" y="1988840"/>
            <a:ext cx="718799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zh-CN" altLang="en-US" b="1" dirty="0">
                <a:solidFill>
                  <a:srgbClr val="0000FF"/>
                </a:solidFill>
              </a:rPr>
              <a:t>格点强子谱学研究内容很广泛；</a:t>
            </a:r>
            <a:endParaRPr lang="en-US" altLang="zh-CN" b="1" dirty="0">
              <a:solidFill>
                <a:srgbClr val="0000FF"/>
              </a:solidFill>
            </a:endParaRPr>
          </a:p>
          <a:p>
            <a:pPr marL="457200" indent="-457200">
              <a:buAutoNum type="arabicPeriod"/>
            </a:pPr>
            <a:r>
              <a:rPr lang="zh-CN" altLang="en-US" b="1" dirty="0">
                <a:solidFill>
                  <a:srgbClr val="0000FF"/>
                </a:solidFill>
              </a:rPr>
              <a:t>基态强子性质可以高精度计算；</a:t>
            </a:r>
            <a:endParaRPr lang="en-US" altLang="zh-CN" b="1" dirty="0">
              <a:solidFill>
                <a:srgbClr val="0000FF"/>
              </a:solidFill>
            </a:endParaRPr>
          </a:p>
          <a:p>
            <a:pPr marL="457200" indent="-457200">
              <a:buAutoNum type="arabicPeriod"/>
            </a:pPr>
            <a:r>
              <a:rPr lang="zh-CN" altLang="en-US" b="1" dirty="0">
                <a:solidFill>
                  <a:srgbClr val="0000FF"/>
                </a:solidFill>
              </a:rPr>
              <a:t>简单的强子共振态能够通过格点上的强子</a:t>
            </a:r>
            <a:r>
              <a:rPr lang="en-US" altLang="zh-CN" b="1" dirty="0">
                <a:solidFill>
                  <a:srgbClr val="0000FF"/>
                </a:solidFill>
              </a:rPr>
              <a:t>-</a:t>
            </a:r>
            <a:r>
              <a:rPr lang="zh-CN" altLang="en-US" b="1" dirty="0">
                <a:solidFill>
                  <a:srgbClr val="0000FF"/>
                </a:solidFill>
              </a:rPr>
              <a:t>强子</a:t>
            </a:r>
            <a:endParaRPr lang="en-US" altLang="zh-CN" b="1" dirty="0">
              <a:solidFill>
                <a:srgbClr val="0000FF"/>
              </a:solidFill>
            </a:endParaRPr>
          </a:p>
          <a:p>
            <a:r>
              <a:rPr lang="en-US" altLang="zh-CN" b="1" dirty="0">
                <a:solidFill>
                  <a:srgbClr val="0000FF"/>
                </a:solidFill>
              </a:rPr>
              <a:t>      </a:t>
            </a:r>
            <a:r>
              <a:rPr lang="zh-CN" altLang="en-US" b="1" dirty="0">
                <a:solidFill>
                  <a:srgbClr val="0000FF"/>
                </a:solidFill>
              </a:rPr>
              <a:t>散射来研究；</a:t>
            </a:r>
            <a:endParaRPr lang="en-US" altLang="zh-CN" b="1" dirty="0">
              <a:solidFill>
                <a:srgbClr val="0000FF"/>
              </a:solidFill>
            </a:endParaRPr>
          </a:p>
          <a:p>
            <a:pPr marL="457200" indent="-457200">
              <a:buAutoNum type="arabicPeriod" startAt="4"/>
            </a:pPr>
            <a:r>
              <a:rPr lang="zh-CN" altLang="en-US" b="1" dirty="0">
                <a:solidFill>
                  <a:srgbClr val="0000FF"/>
                </a:solidFill>
              </a:rPr>
              <a:t>衰变性质复杂的强子的格点研究还有挑战；</a:t>
            </a:r>
            <a:endParaRPr lang="en-US" altLang="zh-CN" b="1" dirty="0">
              <a:solidFill>
                <a:srgbClr val="0000FF"/>
              </a:solidFill>
            </a:endParaRPr>
          </a:p>
          <a:p>
            <a:pPr marL="457200" indent="-457200">
              <a:buAutoNum type="arabicPeriod" startAt="4"/>
            </a:pPr>
            <a:r>
              <a:rPr lang="zh-CN" altLang="en-US" b="1" dirty="0">
                <a:solidFill>
                  <a:srgbClr val="0000FF"/>
                </a:solidFill>
              </a:rPr>
              <a:t>中国的格点谱学研究一直并将继续结合国内的</a:t>
            </a:r>
            <a:endParaRPr lang="en-US" altLang="zh-CN" b="1" dirty="0">
              <a:solidFill>
                <a:srgbClr val="0000FF"/>
              </a:solidFill>
            </a:endParaRPr>
          </a:p>
          <a:p>
            <a:r>
              <a:rPr lang="en-US" altLang="zh-CN" b="1" dirty="0">
                <a:solidFill>
                  <a:srgbClr val="0000FF"/>
                </a:solidFill>
              </a:rPr>
              <a:t>      </a:t>
            </a:r>
            <a:r>
              <a:rPr lang="zh-CN" altLang="en-US" b="1" dirty="0">
                <a:solidFill>
                  <a:srgbClr val="0000FF"/>
                </a:solidFill>
              </a:rPr>
              <a:t>重要物理实验 （</a:t>
            </a:r>
            <a:r>
              <a:rPr lang="en-US" altLang="zh-CN" b="1" dirty="0">
                <a:solidFill>
                  <a:srgbClr val="FF0000"/>
                </a:solidFill>
              </a:rPr>
              <a:t>BESIII, </a:t>
            </a:r>
            <a:r>
              <a:rPr lang="en-US" altLang="zh-CN" b="1" dirty="0" err="1">
                <a:solidFill>
                  <a:srgbClr val="FF0000"/>
                </a:solidFill>
              </a:rPr>
              <a:t>EicC</a:t>
            </a:r>
            <a:r>
              <a:rPr lang="en-US" altLang="zh-CN" b="1" dirty="0">
                <a:solidFill>
                  <a:srgbClr val="FF0000"/>
                </a:solidFill>
              </a:rPr>
              <a:t>, STCF </a:t>
            </a:r>
            <a:r>
              <a:rPr lang="zh-CN" altLang="en-US" b="1" dirty="0">
                <a:solidFill>
                  <a:srgbClr val="0000FF"/>
                </a:solidFill>
              </a:rPr>
              <a:t>等）开展。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>
            <a:extLst>
              <a:ext uri="{FF2B5EF4-FFF2-40B4-BE49-F238E27FC236}">
                <a16:creationId xmlns:a16="http://schemas.microsoft.com/office/drawing/2014/main" id="{641083AD-8A27-4393-BA55-55E3DDBDC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2492375"/>
            <a:ext cx="29400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FF0000"/>
                </a:solidFill>
                <a:latin typeface="Comic Sans MS" panose="030F0702030302020204" pitchFamily="66" charset="0"/>
              </a:rPr>
              <a:t>Thanks!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8732A585-254C-4412-A6A7-5BBC81EDE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075"/>
            <a:ext cx="8745538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4F87917-D981-49F5-BD44-008E9D41A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68760"/>
            <a:ext cx="7848872" cy="504056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555AD1C-A541-4351-AD27-46B845C6F519}"/>
              </a:ext>
            </a:extLst>
          </p:cNvPr>
          <p:cNvSpPr txBox="1"/>
          <p:nvPr/>
        </p:nvSpPr>
        <p:spPr>
          <a:xfrm>
            <a:off x="539552" y="548680"/>
            <a:ext cx="6801862" cy="369332"/>
          </a:xfrm>
          <a:prstGeom prst="rect">
            <a:avLst/>
          </a:prstGeom>
          <a:solidFill>
            <a:srgbClr val="FFFF00">
              <a:alpha val="43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Arial Unicode MS"/>
              </a:rPr>
              <a:t>Present status of lattice QCD study on hadron spectroscopy</a:t>
            </a:r>
            <a:endParaRPr lang="zh-CN" altLang="en-US" sz="1800" b="1" dirty="0">
              <a:solidFill>
                <a:srgbClr val="FF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019178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9">
            <a:extLst>
              <a:ext uri="{FF2B5EF4-FFF2-40B4-BE49-F238E27FC236}">
                <a16:creationId xmlns:a16="http://schemas.microsoft.com/office/drawing/2014/main" id="{86526830-7CF0-46D2-A52E-91CF286C6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620688"/>
            <a:ext cx="5616847" cy="52322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5050"/>
                </a:solidFill>
                <a:latin typeface="Arial Unicode MS" pitchFamily="34" charset="-122"/>
                <a:ea typeface="Arial Unicode MS" pitchFamily="34" charset="-122"/>
              </a:rPr>
              <a:t> II. Present status of lattice HS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5848E21-693B-46F0-B3DA-4BC38E09FEC1}"/>
              </a:ext>
            </a:extLst>
          </p:cNvPr>
          <p:cNvSpPr txBox="1"/>
          <p:nvPr/>
        </p:nvSpPr>
        <p:spPr>
          <a:xfrm>
            <a:off x="1331640" y="2132856"/>
            <a:ext cx="5381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 masses</a:t>
            </a:r>
          </a:p>
          <a:p>
            <a:pPr marL="457200" indent="-457200">
              <a:buAutoNum type="arabicPeriod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Masses of ground state hadrons</a:t>
            </a:r>
          </a:p>
          <a:p>
            <a:pPr marL="457200" indent="-457200">
              <a:buAutoNum type="arabicPeriod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 resonances</a:t>
            </a:r>
          </a:p>
          <a:p>
            <a:pPr marL="457200" indent="-457200">
              <a:buAutoNum type="arabicPeriod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CKM matrix elements relevant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205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6F90687-21DC-4FCF-842B-91589A297F87}"/>
              </a:ext>
            </a:extLst>
          </p:cNvPr>
          <p:cNvSpPr/>
          <p:nvPr/>
        </p:nvSpPr>
        <p:spPr>
          <a:xfrm>
            <a:off x="395536" y="476672"/>
            <a:ext cx="2752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AutoNum type="arabicPeriod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 masses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189E659-903A-4FFA-8567-A4547361F0FA}"/>
                  </a:ext>
                </a:extLst>
              </p:cNvPr>
              <p:cNvSpPr txBox="1"/>
              <p:nvPr/>
            </p:nvSpPr>
            <p:spPr>
              <a:xfrm>
                <a:off x="770222" y="949825"/>
                <a:ext cx="7603556" cy="4054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 Unicode MS"/>
                  </a:rPr>
                  <a:t>Bare quark masses are inputs of lattice QCD calculations,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𝓛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𝑸𝑪𝑫</m:t>
                          </m:r>
                        </m:sub>
                      </m:sSub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p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</m:acc>
                      <m:d>
                        <m:dPr>
                          <m:ctrlPr>
                            <a:rPr lang="en-US" altLang="zh-CN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US" altLang="zh-CN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zh-CN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n-US" altLang="zh-CN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altLang="zh-CN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</m:d>
                      <m:r>
                        <a:rPr lang="en-US" altLang="zh-CN" sz="2000" b="1" i="1" dirty="0" smtClean="0">
                          <a:latin typeface="Cambria Math" panose="02040503050406030204" pitchFamily="18" charset="0"/>
                        </a:rPr>
                        <m:t>𝝍</m:t>
                      </m:r>
                    </m:oMath>
                  </m:oMathPara>
                </a14:m>
                <a:endParaRPr lang="en-US" altLang="zh-CN" sz="2000" b="1" dirty="0">
                  <a:latin typeface="Arial Unicode MS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 Unicode MS"/>
                  </a:rPr>
                  <a:t>Tuning the bare quark masses to give the physical values </a:t>
                </a:r>
              </a:p>
              <a:p>
                <a:r>
                  <a:rPr lang="en-US" altLang="zh-CN" sz="2000" b="1" dirty="0">
                    <a:latin typeface="Arial Unicode MS"/>
                  </a:rPr>
                  <a:t>     of some physical quantities dependent of quark masses</a:t>
                </a:r>
              </a:p>
              <a:p>
                <a:endParaRPr lang="en-US" altLang="zh-CN" sz="2000" b="1" dirty="0">
                  <a:latin typeface="Arial Unicode MS"/>
                </a:endParaRPr>
              </a:p>
              <a:p>
                <a:endParaRPr lang="en-US" altLang="zh-CN" sz="2000" b="1" dirty="0">
                  <a:latin typeface="Arial Unicode MS"/>
                </a:endParaRPr>
              </a:p>
              <a:p>
                <a:endParaRPr lang="en-US" altLang="zh-CN" sz="2000" b="1" dirty="0">
                  <a:latin typeface="Arial Unicode MS"/>
                </a:endParaRPr>
              </a:p>
              <a:p>
                <a:endParaRPr lang="en-US" altLang="zh-CN" sz="2000" b="1" dirty="0">
                  <a:latin typeface="Arial Unicode MS"/>
                </a:endParaRPr>
              </a:p>
              <a:p>
                <a:endParaRPr lang="en-US" altLang="zh-CN" sz="2000" b="1" dirty="0">
                  <a:latin typeface="Arial Unicode MS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 Unicode MS"/>
                  </a:rPr>
                  <a:t>Nonperturbative renormalization of quark masses</a:t>
                </a:r>
              </a:p>
              <a:p>
                <a:endParaRPr lang="en-US" altLang="zh-CN" sz="2000" b="1" dirty="0">
                  <a:latin typeface="Arial Unicode MS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 Unicode MS"/>
                  </a:rPr>
                  <a:t>Matching 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</a:rPr>
                          <m:t>𝑴𝑺</m:t>
                        </m:r>
                      </m:e>
                    </m:acc>
                  </m:oMath>
                </a14:m>
                <a:r>
                  <a:rPr lang="zh-CN" altLang="en-US" sz="2000" b="1" dirty="0">
                    <a:latin typeface="Arial Unicode MS"/>
                  </a:rPr>
                  <a:t> </a:t>
                </a:r>
                <a:r>
                  <a:rPr lang="en-US" altLang="zh-CN" sz="2000" b="1" dirty="0">
                    <a:latin typeface="Arial Unicode MS"/>
                  </a:rPr>
                  <a:t>scheme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189E659-903A-4FFA-8567-A4547361F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22" y="949825"/>
                <a:ext cx="7603556" cy="4054764"/>
              </a:xfrm>
              <a:prstGeom prst="rect">
                <a:avLst/>
              </a:prstGeom>
              <a:blipFill>
                <a:blip r:embed="rId3"/>
                <a:stretch>
                  <a:fillRect l="-721" t="-752" b="-18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2A58F788-77C6-487F-8119-B06553C02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2636912"/>
            <a:ext cx="3153713" cy="12321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AD5C4A3-FF4F-4FCF-A774-A62FAE050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147" y="4514382"/>
            <a:ext cx="2019750" cy="57247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E8D6B44-1902-43B7-8BE1-FB13206790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0084" y="5279025"/>
            <a:ext cx="3201938" cy="42378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E00F8BB-624E-441E-96B3-95DD4516A0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0084" y="5908931"/>
            <a:ext cx="5703218" cy="7460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D1B256C-A6E9-4525-87AA-DC8F2461D183}"/>
              </a:ext>
            </a:extLst>
          </p:cNvPr>
          <p:cNvSpPr txBox="1"/>
          <p:nvPr/>
        </p:nvSpPr>
        <p:spPr>
          <a:xfrm>
            <a:off x="1187624" y="5670261"/>
            <a:ext cx="1651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Arial Unicode MS"/>
              </a:rPr>
              <a:t>RGI masses</a:t>
            </a:r>
            <a:endParaRPr lang="zh-CN" altLang="en-US" sz="2000" b="1" dirty="0">
              <a:solidFill>
                <a:srgbClr val="FF0000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00262966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SimSun"/>
        <a:cs typeface=""/>
      </a:majorFont>
      <a:minorFont>
        <a:latin typeface="Times New Roman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12906</TotalTime>
  <Words>2382</Words>
  <Application>Microsoft Office PowerPoint</Application>
  <PresentationFormat>全屏显示(4:3)</PresentationFormat>
  <Paragraphs>308</Paragraphs>
  <Slides>52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5" baseType="lpstr">
      <vt:lpstr>Arial Unicode MS</vt:lpstr>
      <vt:lpstr>ThArial Unicode MS</vt:lpstr>
      <vt:lpstr>黑体</vt:lpstr>
      <vt:lpstr>微软雅黑</vt:lpstr>
      <vt:lpstr>Arial</vt:lpstr>
      <vt:lpstr>Calibri</vt:lpstr>
      <vt:lpstr>Cambria Math</vt:lpstr>
      <vt:lpstr>Comic Sans MS</vt:lpstr>
      <vt:lpstr>Rockwell Extra Bold</vt:lpstr>
      <vt:lpstr>Symbol</vt:lpstr>
      <vt:lpstr>Times New Roman</vt:lpstr>
      <vt:lpstr>默认设计模板</vt:lpstr>
      <vt:lpstr>公式</vt:lpstr>
      <vt:lpstr>Hadron Spectroscopy in Lattice QCD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X(3872), Y(4260), and Z(4430) on the lattice</dc:title>
  <dc:creator>xzy</dc:creator>
  <cp:lastModifiedBy>ying chen</cp:lastModifiedBy>
  <cp:revision>147</cp:revision>
  <dcterms:created xsi:type="dcterms:W3CDTF">2008-06-01T07:32:21Z</dcterms:created>
  <dcterms:modified xsi:type="dcterms:W3CDTF">2019-11-24T00:33:12Z</dcterms:modified>
</cp:coreProperties>
</file>