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(null)" ContentType="image/x-em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58" r:id="rId3"/>
    <p:sldId id="260" r:id="rId4"/>
    <p:sldId id="281" r:id="rId5"/>
    <p:sldId id="261" r:id="rId6"/>
    <p:sldId id="1708" r:id="rId7"/>
    <p:sldId id="1709" r:id="rId8"/>
    <p:sldId id="1710" r:id="rId9"/>
    <p:sldId id="1704" r:id="rId10"/>
    <p:sldId id="282" r:id="rId11"/>
    <p:sldId id="278" r:id="rId12"/>
    <p:sldId id="279" r:id="rId13"/>
    <p:sldId id="275" r:id="rId14"/>
    <p:sldId id="1705" r:id="rId15"/>
    <p:sldId id="276" r:id="rId16"/>
    <p:sldId id="277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 snapToObjects="1">
      <p:cViewPr varScale="1">
        <p:scale>
          <a:sx n="64" d="100"/>
          <a:sy n="64" d="100"/>
        </p:scale>
        <p:origin x="13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5147D-856F-724D-BB07-928E09B62966}" type="datetimeFigureOut">
              <a:t>2019/11/23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38FC2-FAA0-3245-959C-B23FEDA63746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5666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de-DE"/>
              <a:t>顺便介绍 </a:t>
            </a:r>
            <a:r>
              <a:rPr lang="de-DE"/>
              <a:t>Lattice EFT</a:t>
            </a:r>
            <a:r>
              <a:rPr lang="zh-CN" altLang="de-DE"/>
              <a:t>，提到李宁的报告。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238FC2-FAA0-3245-959C-B23FEDA63746}" type="slidenum"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685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de-DE"/>
              <a:t>格点计算与实验类比，组态类似于实验研究中的加速器。。。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238FC2-FAA0-3245-959C-B23FEDA63746}" type="slidenum"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795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de-DE"/>
              <a:t>格点计算与实验类比，组态类似于实验研究中的加速器。。。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238FC2-FAA0-3245-959C-B23FEDA63746}" type="slidenum"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631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de-DE"/>
              <a:t>格点计算与实验类比，组态类似于实验研究中的加速器。。。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238FC2-FAA0-3245-959C-B23FEDA63746}" type="slidenum"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7922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奇特</a:t>
            </a:r>
            <a:r>
              <a:rPr lang="zh-CN" altLang="de-D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强子态在</a:t>
            </a:r>
            <a:r>
              <a:rPr lang="de-DE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QCD</a:t>
            </a:r>
            <a:r>
              <a:rPr lang="zh-CN" altLang="de-DE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的框架内并不奇特，只不过人们在过去的五六十年里只看到这些普通的强子，只是从这个世纪初才开始发现这些所谓的奇特强子态。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A7EF6-50A4-446D-9DC2-2DA943250025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3872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4D55-EA0D-D344-A0E7-4753DA701334}" type="datetimeFigureOut">
              <a:t>2019/11/23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5CCD-EFB9-C848-95CE-38F46C7A02CF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3908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4D55-EA0D-D344-A0E7-4753DA701334}" type="datetimeFigureOut">
              <a:t>2019/11/23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5CCD-EFB9-C848-95CE-38F46C7A02CF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670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4D55-EA0D-D344-A0E7-4753DA701334}" type="datetimeFigureOut">
              <a:t>2019/11/23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5CCD-EFB9-C848-95CE-38F46C7A02CF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6204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4D55-EA0D-D344-A0E7-4753DA701334}" type="datetimeFigureOut">
              <a:t>2019/11/23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5CCD-EFB9-C848-95CE-38F46C7A02CF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5777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4D55-EA0D-D344-A0E7-4753DA701334}" type="datetimeFigureOut">
              <a:t>2019/11/23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5CCD-EFB9-C848-95CE-38F46C7A02CF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9079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4D55-EA0D-D344-A0E7-4753DA701334}" type="datetimeFigureOut">
              <a:t>2019/11/23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5CCD-EFB9-C848-95CE-38F46C7A02CF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0923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4D55-EA0D-D344-A0E7-4753DA701334}" type="datetimeFigureOut">
              <a:t>2019/11/23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5CCD-EFB9-C848-95CE-38F46C7A02CF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8798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4D55-EA0D-D344-A0E7-4753DA701334}" type="datetimeFigureOut">
              <a:t>2019/11/23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5CCD-EFB9-C848-95CE-38F46C7A02CF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249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4D55-EA0D-D344-A0E7-4753DA701334}" type="datetimeFigureOut">
              <a:t>2019/11/23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5CCD-EFB9-C848-95CE-38F46C7A02CF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5861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4D55-EA0D-D344-A0E7-4753DA701334}" type="datetimeFigureOut">
              <a:t>2019/11/23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5CCD-EFB9-C848-95CE-38F46C7A02CF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896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4D55-EA0D-D344-A0E7-4753DA701334}" type="datetimeFigureOut">
              <a:t>2019/11/23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5CCD-EFB9-C848-95CE-38F46C7A02CF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9974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A4D55-EA0D-D344-A0E7-4753DA701334}" type="datetimeFigureOut">
              <a:t>2019/11/23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F5CCD-EFB9-C848-95CE-38F46C7A02CF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0399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(null)"/><Relationship Id="rId4" Type="http://schemas.openxmlformats.org/officeDocument/2006/relationships/image" Target="../media/image13.(null)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BC53D-D66B-8A45-A9A0-4118F6D7A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1" y="1391483"/>
            <a:ext cx="8801099" cy="1122459"/>
          </a:xfrm>
        </p:spPr>
        <p:txBody>
          <a:bodyPr>
            <a:normAutofit fontScale="90000"/>
          </a:bodyPr>
          <a:lstStyle/>
          <a:p>
            <a:r>
              <a:rPr lang="zh-CN" altLang="de-DE" b="1" dirty="0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  <a:cs typeface="Simplified Arabic" panose="020F0502020204030204" pitchFamily="34" charset="0"/>
              </a:rPr>
              <a:t>南方核科学计算中心</a:t>
            </a:r>
            <a:r>
              <a:rPr lang="de-DE" altLang="zh-CN" sz="4050" b="1" dirty="0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  <a:cs typeface="Simplified Arabic" panose="020F0502020204030204" pitchFamily="34" charset="0"/>
              </a:rPr>
              <a:t/>
            </a:r>
            <a:br>
              <a:rPr lang="de-DE" altLang="zh-CN" sz="4050" b="1" dirty="0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  <a:cs typeface="Simplified Arabic" panose="020F0502020204030204" pitchFamily="34" charset="0"/>
              </a:rPr>
            </a:br>
            <a:r>
              <a:rPr lang="zh-CN" altLang="de-DE" sz="4900" b="1" dirty="0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  <a:cs typeface="Simplified Arabic" panose="020F0502020204030204" pitchFamily="34" charset="0"/>
              </a:rPr>
              <a:t>物理目标和超算架构讨论</a:t>
            </a:r>
            <a:endParaRPr lang="de-DE" sz="4900" b="1" dirty="0">
              <a:solidFill>
                <a:srgbClr val="C00000"/>
              </a:solidFill>
              <a:latin typeface="STZhongsong" panose="02010600040101010101" pitchFamily="2" charset="-122"/>
              <a:ea typeface="STZhongsong" panose="02010600040101010101" pitchFamily="2" charset="-122"/>
              <a:cs typeface="Simplified Arabic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14A1D4-C73C-5C4C-820B-534A623450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2421" y="2713523"/>
            <a:ext cx="6858000" cy="1829472"/>
          </a:xfrm>
        </p:spPr>
        <p:txBody>
          <a:bodyPr>
            <a:normAutofit/>
          </a:bodyPr>
          <a:lstStyle/>
          <a:p>
            <a:r>
              <a:rPr lang="zh-CN" altLang="en-US" sz="2400" dirty="0" err="1">
                <a:latin typeface="STZhongsong" panose="02010600040101010101" pitchFamily="2" charset="-122"/>
                <a:ea typeface="STZhongsong" panose="02010600040101010101" pitchFamily="2" charset="-122"/>
              </a:rPr>
              <a:t>刘</a:t>
            </a:r>
            <a:r>
              <a:rPr lang="zh-CN" altLang="de-DE" sz="2400" dirty="0" err="1">
                <a:latin typeface="STZhongsong" panose="02010600040101010101" pitchFamily="2" charset="-122"/>
                <a:ea typeface="STZhongsong" panose="02010600040101010101" pitchFamily="2" charset="-122"/>
              </a:rPr>
              <a:t>柳明</a:t>
            </a:r>
            <a:endParaRPr lang="de-DE" altLang="zh-CN" sz="2400" dirty="0" err="1">
              <a:latin typeface="STZhongsong" panose="02010600040101010101" pitchFamily="2" charset="-122"/>
              <a:ea typeface="STZhongsong" panose="02010600040101010101" pitchFamily="2" charset="-122"/>
            </a:endParaRPr>
          </a:p>
          <a:p>
            <a:r>
              <a:rPr lang="zh-CN" altLang="de-DE" sz="2400" dirty="0" err="1">
                <a:latin typeface="STZhongsong" panose="02010600040101010101" pitchFamily="2" charset="-122"/>
                <a:ea typeface="STZhongsong" panose="02010600040101010101" pitchFamily="2" charset="-122"/>
              </a:rPr>
              <a:t>中科院近代物理研究所</a:t>
            </a:r>
            <a:endParaRPr lang="de-DE" altLang="zh-CN" sz="2400" dirty="0" err="1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DAE23F-D139-FB4F-979A-12CD1ECBF9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398" y="3690255"/>
            <a:ext cx="1085906" cy="10523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F31067-9ED2-D94A-9872-36C434FCEBE6}"/>
              </a:ext>
            </a:extLst>
          </p:cNvPr>
          <p:cNvSpPr txBox="1"/>
          <p:nvPr/>
        </p:nvSpPr>
        <p:spPr>
          <a:xfrm>
            <a:off x="3482171" y="4946848"/>
            <a:ext cx="2018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de-DE" dirty="0">
                <a:latin typeface="STZhongsong" panose="02010600040101010101" pitchFamily="2" charset="-122"/>
                <a:ea typeface="STZhongsong" panose="02010600040101010101" pitchFamily="2" charset="-122"/>
              </a:rPr>
              <a:t>华南师范大学</a:t>
            </a:r>
            <a:endParaRPr lang="de-DE" altLang="zh-CN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  <a:p>
            <a:pPr algn="ctr"/>
            <a:r>
              <a:rPr lang="de-DE" altLang="zh-CN" dirty="0">
                <a:latin typeface="STZhongsong" panose="02010600040101010101" pitchFamily="2" charset="-122"/>
                <a:ea typeface="STZhongsong" panose="02010600040101010101" pitchFamily="2" charset="-122"/>
              </a:rPr>
              <a:t>2019</a:t>
            </a:r>
            <a:r>
              <a:rPr lang="zh-CN" altLang="de-DE" dirty="0">
                <a:latin typeface="STZhongsong" panose="02010600040101010101" pitchFamily="2" charset="-122"/>
                <a:ea typeface="STZhongsong" panose="02010600040101010101" pitchFamily="2" charset="-122"/>
              </a:rPr>
              <a:t>年</a:t>
            </a:r>
            <a:r>
              <a:rPr lang="de-DE" altLang="zh-CN" dirty="0">
                <a:latin typeface="STZhongsong" panose="02010600040101010101" pitchFamily="2" charset="-122"/>
                <a:ea typeface="STZhongsong" panose="02010600040101010101" pitchFamily="2" charset="-122"/>
              </a:rPr>
              <a:t>11</a:t>
            </a:r>
            <a:r>
              <a:rPr lang="zh-CN" altLang="de-DE" dirty="0">
                <a:latin typeface="STZhongsong" panose="02010600040101010101" pitchFamily="2" charset="-122"/>
                <a:ea typeface="STZhongsong" panose="02010600040101010101" pitchFamily="2" charset="-122"/>
              </a:rPr>
              <a:t>月</a:t>
            </a:r>
            <a:r>
              <a:rPr lang="de-DE" altLang="zh-CN" dirty="0">
                <a:latin typeface="STZhongsong" panose="02010600040101010101" pitchFamily="2" charset="-122"/>
                <a:ea typeface="STZhongsong" panose="02010600040101010101" pitchFamily="2" charset="-122"/>
              </a:rPr>
              <a:t>23</a:t>
            </a:r>
            <a:r>
              <a:rPr lang="zh-CN" altLang="de-DE" dirty="0">
                <a:latin typeface="STZhongsong" panose="02010600040101010101" pitchFamily="2" charset="-122"/>
                <a:ea typeface="STZhongsong" panose="02010600040101010101" pitchFamily="2" charset="-122"/>
              </a:rPr>
              <a:t>日</a:t>
            </a:r>
            <a:endParaRPr lang="de-DE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189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84B87-F8D1-6F46-858E-3D8D1D2DF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0834"/>
            <a:ext cx="7886700" cy="733287"/>
          </a:xfrm>
        </p:spPr>
        <p:txBody>
          <a:bodyPr/>
          <a:lstStyle/>
          <a:p>
            <a:pPr algn="ctr"/>
            <a:r>
              <a:rPr lang="zh-CN" altLang="de-DE" b="1">
                <a:solidFill>
                  <a:srgbClr val="C00000"/>
                </a:solidFill>
                <a:latin typeface="Apple Color Emoji" pitchFamily="2" charset="0"/>
                <a:ea typeface="Apple Color Emoji" pitchFamily="2" charset="0"/>
              </a:rPr>
              <a:t>核子结构</a:t>
            </a:r>
            <a:endParaRPr lang="de-DE" b="1">
              <a:solidFill>
                <a:srgbClr val="C00000"/>
              </a:solidFill>
              <a:latin typeface="Apple Color Emoji" pitchFamily="2" charset="0"/>
              <a:ea typeface="Apple Color Emoji" pitchFamily="2" charset="0"/>
            </a:endParaRPr>
          </a:p>
        </p:txBody>
      </p: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1232BBC1-41BB-4E43-A13E-58D8F103CA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768" y="1775450"/>
            <a:ext cx="1201318" cy="1547853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7DDF07-7DEC-E84C-A98E-58B67C052BED}"/>
              </a:ext>
            </a:extLst>
          </p:cNvPr>
          <p:cNvSpPr txBox="1"/>
          <p:nvPr/>
        </p:nvSpPr>
        <p:spPr>
          <a:xfrm>
            <a:off x="628650" y="1170401"/>
            <a:ext cx="3770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zh-CN" altLang="de-DE" sz="2000" b="1">
                <a:solidFill>
                  <a:srgbClr val="C00000"/>
                </a:solidFill>
              </a:rPr>
              <a:t>核子内部结构：</a:t>
            </a:r>
            <a:r>
              <a:rPr lang="en-US" altLang="zh-CN" sz="2000" b="1">
                <a:solidFill>
                  <a:srgbClr val="C00000"/>
                </a:solidFill>
              </a:rPr>
              <a:t>PDF, GPD, TMD</a:t>
            </a:r>
            <a:endParaRPr lang="de-DE" sz="2000" b="1">
              <a:solidFill>
                <a:srgbClr val="C0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790D70-BE6D-2F4B-B31C-971675BBAB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214" y="1722416"/>
            <a:ext cx="1155114" cy="1547853"/>
          </a:xfrm>
          <a:prstGeom prst="rect">
            <a:avLst/>
          </a:prstGeom>
        </p:spPr>
      </p:pic>
      <p:sp>
        <p:nvSpPr>
          <p:cNvPr id="14" name="Right Arrow 13">
            <a:extLst>
              <a:ext uri="{FF2B5EF4-FFF2-40B4-BE49-F238E27FC236}">
                <a16:creationId xmlns:a16="http://schemas.microsoft.com/office/drawing/2014/main" id="{2E324F50-4A07-D044-84A4-9585FC79B0B5}"/>
              </a:ext>
            </a:extLst>
          </p:cNvPr>
          <p:cNvSpPr/>
          <p:nvPr/>
        </p:nvSpPr>
        <p:spPr>
          <a:xfrm>
            <a:off x="2359929" y="2297734"/>
            <a:ext cx="887793" cy="276999"/>
          </a:xfrm>
          <a:prstGeom prst="rightArrow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2700000" scaled="1"/>
            <a:tileRect/>
          </a:gra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DF0569-1EB6-714F-A404-D08C16F5B694}"/>
              </a:ext>
            </a:extLst>
          </p:cNvPr>
          <p:cNvSpPr txBox="1"/>
          <p:nvPr/>
        </p:nvSpPr>
        <p:spPr>
          <a:xfrm>
            <a:off x="628650" y="3557418"/>
            <a:ext cx="1499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de-DE" sz="2000" b="1">
                <a:solidFill>
                  <a:srgbClr val="C00000"/>
                </a:solidFill>
              </a:rPr>
              <a:t>质子质量</a:t>
            </a:r>
            <a:endParaRPr lang="de-DE" altLang="zh-CN" sz="2000" b="1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D9640D-F170-F840-8EB1-0014C679688F}"/>
              </a:ext>
            </a:extLst>
          </p:cNvPr>
          <p:cNvSpPr txBox="1"/>
          <p:nvPr/>
        </p:nvSpPr>
        <p:spPr>
          <a:xfrm>
            <a:off x="5211257" y="1170401"/>
            <a:ext cx="1499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de-DE" sz="2000" b="1">
                <a:solidFill>
                  <a:srgbClr val="C00000"/>
                </a:solidFill>
              </a:rPr>
              <a:t>质子自旋</a:t>
            </a:r>
            <a:endParaRPr lang="de-DE" sz="2000" b="1">
              <a:solidFill>
                <a:srgbClr val="C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41AD9A-AD49-2D46-88FA-D6942B82FB0F}"/>
              </a:ext>
            </a:extLst>
          </p:cNvPr>
          <p:cNvSpPr txBox="1"/>
          <p:nvPr/>
        </p:nvSpPr>
        <p:spPr>
          <a:xfrm>
            <a:off x="5211257" y="3557418"/>
            <a:ext cx="1499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de-DE" sz="2000" b="1">
                <a:solidFill>
                  <a:srgbClr val="C00000"/>
                </a:solidFill>
              </a:rPr>
              <a:t>质子半径</a:t>
            </a:r>
            <a:endParaRPr lang="de-DE" sz="2000" b="1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4D771E-B7D3-3647-981B-7E5852820625}"/>
              </a:ext>
            </a:extLst>
          </p:cNvPr>
          <p:cNvSpPr txBox="1"/>
          <p:nvPr/>
        </p:nvSpPr>
        <p:spPr>
          <a:xfrm>
            <a:off x="845573" y="4080387"/>
            <a:ext cx="3903407" cy="1711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Symbol" pitchFamily="2" charset="2"/>
              <a:buChar char="-"/>
            </a:pPr>
            <a:r>
              <a:rPr lang="zh-CN" altLang="de-DE"/>
              <a:t>夸克质量对质子贡献只有</a:t>
            </a:r>
            <a:r>
              <a:rPr lang="de-DE" altLang="zh-CN"/>
              <a:t>10%</a:t>
            </a:r>
            <a:r>
              <a:rPr lang="zh-CN" altLang="de-DE"/>
              <a:t>左右</a:t>
            </a:r>
            <a:endParaRPr lang="de-DE" altLang="zh-CN"/>
          </a:p>
          <a:p>
            <a:pPr marL="285750" indent="-285750">
              <a:lnSpc>
                <a:spcPct val="150000"/>
              </a:lnSpc>
              <a:buFont typeface="Symbol" pitchFamily="2" charset="2"/>
              <a:buChar char="-"/>
            </a:pPr>
            <a:r>
              <a:rPr lang="zh-CN" altLang="de-DE"/>
              <a:t>质子质量绝大部份来自强相互作用</a:t>
            </a:r>
            <a:endParaRPr lang="de-DE" altLang="zh-CN"/>
          </a:p>
          <a:p>
            <a:pPr marL="285750" indent="-285750">
              <a:lnSpc>
                <a:spcPct val="150000"/>
              </a:lnSpc>
              <a:buFont typeface="Symbol" pitchFamily="2" charset="2"/>
              <a:buChar char="-"/>
            </a:pPr>
            <a:r>
              <a:rPr lang="zh-CN" altLang="de-DE"/>
              <a:t>质子质量可以分解为夸克质量项和</a:t>
            </a:r>
            <a:r>
              <a:rPr lang="zh-CN" altLang="de-DE" u="sng"/>
              <a:t>迹反常</a:t>
            </a:r>
            <a:r>
              <a:rPr lang="zh-CN" altLang="de-DE"/>
              <a:t>。</a:t>
            </a:r>
            <a:endParaRPr lang="de-DE" altLang="zh-C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C2BB86B-080C-D840-AC27-2DF38C852729}"/>
                  </a:ext>
                </a:extLst>
              </p:cNvPr>
              <p:cNvSpPr txBox="1"/>
              <p:nvPr/>
            </p:nvSpPr>
            <p:spPr>
              <a:xfrm>
                <a:off x="5497456" y="1570511"/>
                <a:ext cx="2425857" cy="15370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altLang="zh-CN" b="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altLang="zh-CN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ΔΣ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de-DE"/>
                  <a:t>: 夸克自旋</a:t>
                </a:r>
                <a:r>
                  <a:rPr lang="zh-CN" altLang="de-DE"/>
                  <a:t> ～</a:t>
                </a:r>
                <a:r>
                  <a:rPr lang="de-DE" altLang="zh-CN"/>
                  <a:t>30%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de-DE"/>
                  <a:t>  夸克轨道角动量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de-DE"/>
                  <a:t>:   胶子角动量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C2BB86B-080C-D840-AC27-2DF38C8527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7456" y="1570511"/>
                <a:ext cx="2425857" cy="1537024"/>
              </a:xfrm>
              <a:prstGeom prst="rect">
                <a:avLst/>
              </a:prstGeom>
              <a:blipFill>
                <a:blip r:embed="rId4"/>
                <a:stretch>
                  <a:fillRect r="-521" b="-409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>
            <a:extLst>
              <a:ext uri="{FF2B5EF4-FFF2-40B4-BE49-F238E27FC236}">
                <a16:creationId xmlns:a16="http://schemas.microsoft.com/office/drawing/2014/main" id="{CAE03112-7CBC-294A-9E08-AED33F3487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0820" y="4080387"/>
            <a:ext cx="1499127" cy="49970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D578EA8-E2C8-9F4A-81E0-13AE40043DE0}"/>
              </a:ext>
            </a:extLst>
          </p:cNvPr>
          <p:cNvSpPr txBox="1"/>
          <p:nvPr/>
        </p:nvSpPr>
        <p:spPr>
          <a:xfrm>
            <a:off x="5359533" y="4513828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0.8751(61)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DA73AD-8E58-7E4B-8D23-606CA24CBD3D}"/>
              </a:ext>
            </a:extLst>
          </p:cNvPr>
          <p:cNvSpPr txBox="1"/>
          <p:nvPr/>
        </p:nvSpPr>
        <p:spPr>
          <a:xfrm>
            <a:off x="6917170" y="4513828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0.8408(4)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36B61F-7C23-2143-83F8-242D786B8218}"/>
              </a:ext>
            </a:extLst>
          </p:cNvPr>
          <p:cNvSpPr txBox="1"/>
          <p:nvPr/>
        </p:nvSpPr>
        <p:spPr>
          <a:xfrm>
            <a:off x="5283549" y="5318267"/>
            <a:ext cx="3267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de-DE"/>
              <a:t>最新</a:t>
            </a:r>
            <a:r>
              <a:rPr lang="en-US" altLang="zh-CN"/>
              <a:t>e-p</a:t>
            </a:r>
            <a:r>
              <a:rPr lang="zh-CN" altLang="en-US"/>
              <a:t>实验</a:t>
            </a:r>
            <a:r>
              <a:rPr lang="zh-CN" altLang="de-DE"/>
              <a:t>结果：</a:t>
            </a:r>
            <a:r>
              <a:rPr lang="de-DE" altLang="zh-CN"/>
              <a:t>0.831</a:t>
            </a:r>
            <a:r>
              <a:rPr lang="en-US" altLang="zh-CN"/>
              <a:t>(7)(12)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7560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8E930-24A0-3E49-BE21-3B059887D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6027"/>
            <a:ext cx="7886700" cy="669141"/>
          </a:xfrm>
        </p:spPr>
        <p:txBody>
          <a:bodyPr>
            <a:normAutofit fontScale="90000"/>
          </a:bodyPr>
          <a:lstStyle/>
          <a:p>
            <a:r>
              <a:rPr lang="de-DE" b="1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Code test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3323B5-CEAA-A446-A82B-3616F30B79B2}"/>
              </a:ext>
            </a:extLst>
          </p:cNvPr>
          <p:cNvSpPr txBox="1"/>
          <p:nvPr/>
        </p:nvSpPr>
        <p:spPr>
          <a:xfrm>
            <a:off x="529253" y="1104571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de-DE" sz="2400" b="1"/>
              <a:t>测试机器配置：</a:t>
            </a:r>
            <a:endParaRPr lang="de-DE" sz="2400" b="1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1F1447D-A931-C149-9E66-F533A0F879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840238"/>
              </p:ext>
            </p:extLst>
          </p:nvPr>
        </p:nvGraphicFramePr>
        <p:xfrm>
          <a:off x="529253" y="2625483"/>
          <a:ext cx="7886700" cy="30831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04609">
                  <a:extLst>
                    <a:ext uri="{9D8B030D-6E8A-4147-A177-3AD203B41FA5}">
                      <a16:colId xmlns:a16="http://schemas.microsoft.com/office/drawing/2014/main" val="3236308444"/>
                    </a:ext>
                  </a:extLst>
                </a:gridCol>
                <a:gridCol w="1314242">
                  <a:extLst>
                    <a:ext uri="{9D8B030D-6E8A-4147-A177-3AD203B41FA5}">
                      <a16:colId xmlns:a16="http://schemas.microsoft.com/office/drawing/2014/main" val="3696268705"/>
                    </a:ext>
                  </a:extLst>
                </a:gridCol>
                <a:gridCol w="1197132">
                  <a:extLst>
                    <a:ext uri="{9D8B030D-6E8A-4147-A177-3AD203B41FA5}">
                      <a16:colId xmlns:a16="http://schemas.microsoft.com/office/drawing/2014/main" val="416995470"/>
                    </a:ext>
                  </a:extLst>
                </a:gridCol>
                <a:gridCol w="1311435">
                  <a:extLst>
                    <a:ext uri="{9D8B030D-6E8A-4147-A177-3AD203B41FA5}">
                      <a16:colId xmlns:a16="http://schemas.microsoft.com/office/drawing/2014/main" val="171403408"/>
                    </a:ext>
                  </a:extLst>
                </a:gridCol>
                <a:gridCol w="1199535">
                  <a:extLst>
                    <a:ext uri="{9D8B030D-6E8A-4147-A177-3AD203B41FA5}">
                      <a16:colId xmlns:a16="http://schemas.microsoft.com/office/drawing/2014/main" val="3162626806"/>
                    </a:ext>
                  </a:extLst>
                </a:gridCol>
                <a:gridCol w="1159747">
                  <a:extLst>
                    <a:ext uri="{9D8B030D-6E8A-4147-A177-3AD203B41FA5}">
                      <a16:colId xmlns:a16="http://schemas.microsoft.com/office/drawing/2014/main" val="597726588"/>
                    </a:ext>
                  </a:extLst>
                </a:gridCol>
              </a:tblGrid>
              <a:tr h="473606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DGX-2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DGX-1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DGX-2H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AGX-5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AGX-2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1237101"/>
                  </a:ext>
                </a:extLst>
              </a:tr>
              <a:tr h="473606"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GPU</a:t>
                      </a:r>
                      <a:r>
                        <a:rPr lang="zh-CN" altLang="de-DE"/>
                        <a:t> 数量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zh-CN"/>
                        <a:t>16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zh-CN"/>
                        <a:t>8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zh-CN"/>
                        <a:t>16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zh-CN"/>
                        <a:t>16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zh-CN"/>
                        <a:t>8</a:t>
                      </a:r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562557"/>
                  </a:ext>
                </a:extLst>
              </a:tr>
              <a:tr h="473606"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GPU</a:t>
                      </a:r>
                      <a:r>
                        <a:rPr lang="zh-CN" altLang="de-DE"/>
                        <a:t> 连接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Nvswitch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Nvlink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Nvswitch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Nvswith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Nvlink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409182"/>
                  </a:ext>
                </a:extLst>
              </a:tr>
              <a:tr h="473606">
                <a:tc>
                  <a:txBody>
                    <a:bodyPr/>
                    <a:lstStyle/>
                    <a:p>
                      <a:pPr algn="ctr"/>
                      <a:r>
                        <a:rPr lang="zh-CN" altLang="de-DE"/>
                        <a:t>功耗</a:t>
                      </a:r>
                      <a:r>
                        <a:rPr lang="de-DE" altLang="zh-CN"/>
                        <a:t>/GPU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zh-CN"/>
                        <a:t>350w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350w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450w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350w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350w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9283328"/>
                  </a:ext>
                </a:extLst>
              </a:tr>
              <a:tr h="1172970"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Intel Xeon Platinum 8168 2.7GHz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Intel Xeon E5-2698V4</a:t>
                      </a:r>
                    </a:p>
                    <a:p>
                      <a:r>
                        <a:rPr lang="de-DE"/>
                        <a:t>2.2GHz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Intel Xeon</a:t>
                      </a:r>
                    </a:p>
                    <a:p>
                      <a:r>
                        <a:rPr lang="de-DE"/>
                        <a:t>Platinum</a:t>
                      </a:r>
                    </a:p>
                    <a:p>
                      <a:r>
                        <a:rPr lang="de-DE"/>
                        <a:t>8174</a:t>
                      </a:r>
                    </a:p>
                    <a:p>
                      <a:r>
                        <a:rPr lang="de-DE"/>
                        <a:t>3.1GHz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Intel Xeon Glod 6126 2.6GHz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21349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527CD66-3D9B-184C-9629-CDA4C8CE54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052056"/>
              </p:ext>
            </p:extLst>
          </p:nvPr>
        </p:nvGraphicFramePr>
        <p:xfrm>
          <a:off x="529253" y="2254643"/>
          <a:ext cx="7886700" cy="37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1051">
                  <a:extLst>
                    <a:ext uri="{9D8B030D-6E8A-4147-A177-3AD203B41FA5}">
                      <a16:colId xmlns:a16="http://schemas.microsoft.com/office/drawing/2014/main" val="3869346157"/>
                    </a:ext>
                  </a:extLst>
                </a:gridCol>
                <a:gridCol w="3816367">
                  <a:extLst>
                    <a:ext uri="{9D8B030D-6E8A-4147-A177-3AD203B41FA5}">
                      <a16:colId xmlns:a16="http://schemas.microsoft.com/office/drawing/2014/main" val="3959938123"/>
                    </a:ext>
                  </a:extLst>
                </a:gridCol>
                <a:gridCol w="2359282">
                  <a:extLst>
                    <a:ext uri="{9D8B030D-6E8A-4147-A177-3AD203B41FA5}">
                      <a16:colId xmlns:a16="http://schemas.microsoft.com/office/drawing/2014/main" val="7148684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de-DE"/>
                        <a:t>英伟达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de-DE"/>
                        <a:t>浪潮</a:t>
                      </a:r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86327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86BF21B-FB0E-B845-BBC0-B7D3DF0F0D2F}"/>
              </a:ext>
            </a:extLst>
          </p:cNvPr>
          <p:cNvSpPr txBox="1"/>
          <p:nvPr/>
        </p:nvSpPr>
        <p:spPr>
          <a:xfrm>
            <a:off x="529253" y="1623575"/>
            <a:ext cx="3124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GPU: Nvidia V100 32GB</a:t>
            </a:r>
          </a:p>
        </p:txBody>
      </p:sp>
    </p:spTree>
    <p:extLst>
      <p:ext uri="{BB962C8B-B14F-4D97-AF65-F5344CB8AC3E}">
        <p14:creationId xmlns:p14="http://schemas.microsoft.com/office/powerpoint/2010/main" val="4294278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8E930-24A0-3E49-BE21-3B059887D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6027"/>
            <a:ext cx="7886700" cy="669141"/>
          </a:xfrm>
        </p:spPr>
        <p:txBody>
          <a:bodyPr>
            <a:normAutofit fontScale="90000"/>
          </a:bodyPr>
          <a:lstStyle/>
          <a:p>
            <a:r>
              <a:rPr lang="de-DE" b="1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Code test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3323B5-CEAA-A446-A82B-3616F30B79B2}"/>
              </a:ext>
            </a:extLst>
          </p:cNvPr>
          <p:cNvSpPr txBox="1"/>
          <p:nvPr/>
        </p:nvSpPr>
        <p:spPr>
          <a:xfrm>
            <a:off x="529253" y="1104571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de-DE" sz="2400" b="1"/>
              <a:t>测试机器配置：</a:t>
            </a:r>
            <a:endParaRPr lang="de-DE" sz="2400" b="1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1F1447D-A931-C149-9E66-F533A0F879BB}"/>
              </a:ext>
            </a:extLst>
          </p:cNvPr>
          <p:cNvGraphicFramePr>
            <a:graphicFrameLocks noGrp="1"/>
          </p:cNvGraphicFramePr>
          <p:nvPr/>
        </p:nvGraphicFramePr>
        <p:xfrm>
          <a:off x="529253" y="2625483"/>
          <a:ext cx="7886700" cy="30831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04609">
                  <a:extLst>
                    <a:ext uri="{9D8B030D-6E8A-4147-A177-3AD203B41FA5}">
                      <a16:colId xmlns:a16="http://schemas.microsoft.com/office/drawing/2014/main" val="3236308444"/>
                    </a:ext>
                  </a:extLst>
                </a:gridCol>
                <a:gridCol w="1314242">
                  <a:extLst>
                    <a:ext uri="{9D8B030D-6E8A-4147-A177-3AD203B41FA5}">
                      <a16:colId xmlns:a16="http://schemas.microsoft.com/office/drawing/2014/main" val="3696268705"/>
                    </a:ext>
                  </a:extLst>
                </a:gridCol>
                <a:gridCol w="1197132">
                  <a:extLst>
                    <a:ext uri="{9D8B030D-6E8A-4147-A177-3AD203B41FA5}">
                      <a16:colId xmlns:a16="http://schemas.microsoft.com/office/drawing/2014/main" val="416995470"/>
                    </a:ext>
                  </a:extLst>
                </a:gridCol>
                <a:gridCol w="1311435">
                  <a:extLst>
                    <a:ext uri="{9D8B030D-6E8A-4147-A177-3AD203B41FA5}">
                      <a16:colId xmlns:a16="http://schemas.microsoft.com/office/drawing/2014/main" val="171403408"/>
                    </a:ext>
                  </a:extLst>
                </a:gridCol>
                <a:gridCol w="1199535">
                  <a:extLst>
                    <a:ext uri="{9D8B030D-6E8A-4147-A177-3AD203B41FA5}">
                      <a16:colId xmlns:a16="http://schemas.microsoft.com/office/drawing/2014/main" val="3162626806"/>
                    </a:ext>
                  </a:extLst>
                </a:gridCol>
                <a:gridCol w="1159747">
                  <a:extLst>
                    <a:ext uri="{9D8B030D-6E8A-4147-A177-3AD203B41FA5}">
                      <a16:colId xmlns:a16="http://schemas.microsoft.com/office/drawing/2014/main" val="597726588"/>
                    </a:ext>
                  </a:extLst>
                </a:gridCol>
              </a:tblGrid>
              <a:tr h="473606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DGX-2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DGX-1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DGX-2H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AGX-5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AGX-2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1237101"/>
                  </a:ext>
                </a:extLst>
              </a:tr>
              <a:tr h="473606"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GPU</a:t>
                      </a:r>
                      <a:r>
                        <a:rPr lang="zh-CN" altLang="de-DE"/>
                        <a:t> 数量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zh-CN"/>
                        <a:t>16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zh-CN"/>
                        <a:t>8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zh-CN"/>
                        <a:t>16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zh-CN"/>
                        <a:t>16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zh-CN"/>
                        <a:t>8</a:t>
                      </a:r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562557"/>
                  </a:ext>
                </a:extLst>
              </a:tr>
              <a:tr h="473606"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GPU</a:t>
                      </a:r>
                      <a:r>
                        <a:rPr lang="zh-CN" altLang="de-DE"/>
                        <a:t> 连接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Nvswitch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Nvlink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Nvswitch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Nvswith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Nvlink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409182"/>
                  </a:ext>
                </a:extLst>
              </a:tr>
              <a:tr h="473606">
                <a:tc>
                  <a:txBody>
                    <a:bodyPr/>
                    <a:lstStyle/>
                    <a:p>
                      <a:pPr algn="ctr"/>
                      <a:r>
                        <a:rPr lang="zh-CN" altLang="de-DE"/>
                        <a:t>功耗</a:t>
                      </a:r>
                      <a:r>
                        <a:rPr lang="de-DE" altLang="zh-CN"/>
                        <a:t>/GPU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zh-CN"/>
                        <a:t>350w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350w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450w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350w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350w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9283328"/>
                  </a:ext>
                </a:extLst>
              </a:tr>
              <a:tr h="1172970"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Intel Xeon Platinum 8168 2.7GHz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Intel Xeon E5-2698V4</a:t>
                      </a:r>
                    </a:p>
                    <a:p>
                      <a:r>
                        <a:rPr lang="de-DE"/>
                        <a:t>2.2GHz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Intel Xeon</a:t>
                      </a:r>
                    </a:p>
                    <a:p>
                      <a:r>
                        <a:rPr lang="de-DE"/>
                        <a:t>Platinum</a:t>
                      </a:r>
                    </a:p>
                    <a:p>
                      <a:r>
                        <a:rPr lang="de-DE"/>
                        <a:t>8174</a:t>
                      </a:r>
                    </a:p>
                    <a:p>
                      <a:r>
                        <a:rPr lang="de-DE"/>
                        <a:t>3.1GHz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Intel Xeon Glod 6126 2.6GHz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21349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527CD66-3D9B-184C-9629-CDA4C8CE54D2}"/>
              </a:ext>
            </a:extLst>
          </p:cNvPr>
          <p:cNvGraphicFramePr>
            <a:graphicFrameLocks noGrp="1"/>
          </p:cNvGraphicFramePr>
          <p:nvPr/>
        </p:nvGraphicFramePr>
        <p:xfrm>
          <a:off x="529253" y="2254643"/>
          <a:ext cx="7886700" cy="37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1051">
                  <a:extLst>
                    <a:ext uri="{9D8B030D-6E8A-4147-A177-3AD203B41FA5}">
                      <a16:colId xmlns:a16="http://schemas.microsoft.com/office/drawing/2014/main" val="3869346157"/>
                    </a:ext>
                  </a:extLst>
                </a:gridCol>
                <a:gridCol w="3816367">
                  <a:extLst>
                    <a:ext uri="{9D8B030D-6E8A-4147-A177-3AD203B41FA5}">
                      <a16:colId xmlns:a16="http://schemas.microsoft.com/office/drawing/2014/main" val="3959938123"/>
                    </a:ext>
                  </a:extLst>
                </a:gridCol>
                <a:gridCol w="2359282">
                  <a:extLst>
                    <a:ext uri="{9D8B030D-6E8A-4147-A177-3AD203B41FA5}">
                      <a16:colId xmlns:a16="http://schemas.microsoft.com/office/drawing/2014/main" val="7148684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de-DE"/>
                        <a:t>英伟达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de-DE"/>
                        <a:t>浪潮</a:t>
                      </a:r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86327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86BF21B-FB0E-B845-BBC0-B7D3DF0F0D2F}"/>
              </a:ext>
            </a:extLst>
          </p:cNvPr>
          <p:cNvSpPr txBox="1"/>
          <p:nvPr/>
        </p:nvSpPr>
        <p:spPr>
          <a:xfrm>
            <a:off x="529253" y="1623575"/>
            <a:ext cx="3124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GPU: Nvidia V100 32GB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3E680C-7EC6-DC49-92A0-8F607B50616B}"/>
              </a:ext>
            </a:extLst>
          </p:cNvPr>
          <p:cNvSpPr/>
          <p:nvPr/>
        </p:nvSpPr>
        <p:spPr>
          <a:xfrm>
            <a:off x="2231923" y="2625483"/>
            <a:ext cx="2507225" cy="308314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0576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8E930-24A0-3E49-BE21-3B059887D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6027"/>
            <a:ext cx="7886700" cy="669141"/>
          </a:xfrm>
        </p:spPr>
        <p:txBody>
          <a:bodyPr>
            <a:normAutofit fontScale="90000"/>
          </a:bodyPr>
          <a:lstStyle/>
          <a:p>
            <a:r>
              <a:rPr lang="de-DE" b="1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Code test</a:t>
            </a:r>
          </a:p>
        </p:txBody>
      </p:sp>
      <p:pic>
        <p:nvPicPr>
          <p:cNvPr id="5" name="Picture 4" descr="A picture containing clock&#10;&#10;Description automatically generated">
            <a:extLst>
              <a:ext uri="{FF2B5EF4-FFF2-40B4-BE49-F238E27FC236}">
                <a16:creationId xmlns:a16="http://schemas.microsoft.com/office/drawing/2014/main" id="{614ACECF-18BC-CD4C-80C9-64497931B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14" y="1762254"/>
            <a:ext cx="4560729" cy="2125988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17EFCF94-C40C-E148-8707-C314BCC88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8243" y="1855583"/>
            <a:ext cx="4168243" cy="18049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D3323B5-CEAA-A446-A82B-3616F30B79B2}"/>
              </a:ext>
            </a:extLst>
          </p:cNvPr>
          <p:cNvSpPr txBox="1"/>
          <p:nvPr/>
        </p:nvSpPr>
        <p:spPr>
          <a:xfrm>
            <a:off x="411266" y="1071214"/>
            <a:ext cx="5412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b="1"/>
              <a:t>Chroma/hmc: generate configurations.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14BD0EFD-1241-7E45-B521-61FD718C07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2938" y="4198714"/>
            <a:ext cx="6118123" cy="185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3416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8E930-24A0-3E49-BE21-3B059887D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6027"/>
            <a:ext cx="7886700" cy="669141"/>
          </a:xfrm>
        </p:spPr>
        <p:txBody>
          <a:bodyPr>
            <a:normAutofit fontScale="90000"/>
          </a:bodyPr>
          <a:lstStyle/>
          <a:p>
            <a:r>
              <a:rPr lang="de-DE" b="1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Code test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3323B5-CEAA-A446-A82B-3616F30B79B2}"/>
              </a:ext>
            </a:extLst>
          </p:cNvPr>
          <p:cNvSpPr txBox="1"/>
          <p:nvPr/>
        </p:nvSpPr>
        <p:spPr>
          <a:xfrm>
            <a:off x="411266" y="1071214"/>
            <a:ext cx="5412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b="1"/>
              <a:t>Chroma/hmc: generate configurations.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000258-FA76-134F-BFF9-25FD85CD226F}"/>
              </a:ext>
            </a:extLst>
          </p:cNvPr>
          <p:cNvSpPr txBox="1"/>
          <p:nvPr/>
        </p:nvSpPr>
        <p:spPr>
          <a:xfrm>
            <a:off x="580447" y="1570431"/>
            <a:ext cx="4937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de-DE"/>
              <a:t>以</a:t>
            </a:r>
            <a:r>
              <a:rPr lang="en-US" altLang="zh-CN"/>
              <a:t>PDF</a:t>
            </a:r>
            <a:r>
              <a:rPr lang="zh-CN" altLang="en-US"/>
              <a:t>的</a:t>
            </a:r>
            <a:r>
              <a:rPr lang="zh-CN" altLang="de-DE"/>
              <a:t>计算为例，估算所需要的格子的体积：</a:t>
            </a:r>
            <a:endParaRPr lang="de-DE" altLang="zh-CN"/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152AD86A-BBEA-4C41-9A7D-E5C90B4E4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3710" y="1124471"/>
            <a:ext cx="3064546" cy="20693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4D2A62-1CE0-3D47-A8D6-584974719D8B}"/>
              </a:ext>
            </a:extLst>
          </p:cNvPr>
          <p:cNvSpPr txBox="1"/>
          <p:nvPr/>
        </p:nvSpPr>
        <p:spPr>
          <a:xfrm>
            <a:off x="1439015" y="5695707"/>
            <a:ext cx="586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u="sng">
                <a:solidFill>
                  <a:schemeClr val="accent1"/>
                </a:solidFill>
              </a:rPr>
              <a:t>Huey-Wen Lin et al. Phys.Rev.Lett. 121 (2018) no.24, 242003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119AC6A-DE69-9245-B200-E7A776EFEBDC}"/>
                  </a:ext>
                </a:extLst>
              </p:cNvPr>
              <p:cNvSpPr txBox="1"/>
              <p:nvPr/>
            </p:nvSpPr>
            <p:spPr>
              <a:xfrm>
                <a:off x="580447" y="2059860"/>
                <a:ext cx="17171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Symbol" pitchFamily="2" charset="2"/>
                  <a:buChar char="-"/>
                </a:pP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=0.09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𝑓𝑚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de-DE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119AC6A-DE69-9245-B200-E7A776EFEB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447" y="2059860"/>
                <a:ext cx="1717137" cy="369332"/>
              </a:xfrm>
              <a:prstGeom prst="rect">
                <a:avLst/>
              </a:prstGeom>
              <a:blipFill>
                <a:blip r:embed="rId3"/>
                <a:stretch>
                  <a:fillRect l="-2941" t="-10000" b="-2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3DAC08E-6A5F-2A44-A107-42688B5664CB}"/>
                  </a:ext>
                </a:extLst>
              </p:cNvPr>
              <p:cNvSpPr txBox="1"/>
              <p:nvPr/>
            </p:nvSpPr>
            <p:spPr>
              <a:xfrm>
                <a:off x="580447" y="2492428"/>
                <a:ext cx="52827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Symbol" pitchFamily="2" charset="2"/>
                  <a:buChar char="-"/>
                </a:pPr>
                <a:r>
                  <a:rPr lang="de-DE"/>
                  <a:t>Maximum boosted nucleon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de-DE"/>
                  <a:t>GeV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3DAC08E-6A5F-2A44-A107-42688B5664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447" y="2492428"/>
                <a:ext cx="5282793" cy="369332"/>
              </a:xfrm>
              <a:prstGeom prst="rect">
                <a:avLst/>
              </a:prstGeom>
              <a:blipFill>
                <a:blip r:embed="rId4"/>
                <a:stretch>
                  <a:fillRect l="-959" t="-10000" b="-2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4D8EDD0-F162-1E4E-B88E-6D8643A327FD}"/>
                  </a:ext>
                </a:extLst>
              </p:cNvPr>
              <p:cNvSpPr txBox="1"/>
              <p:nvPr/>
            </p:nvSpPr>
            <p:spPr>
              <a:xfrm>
                <a:off x="580446" y="3448403"/>
                <a:ext cx="655339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Symbol" pitchFamily="2" charset="2"/>
                  <a:buChar char="-"/>
                </a:pPr>
                <a:r>
                  <a:rPr lang="de-DE"/>
                  <a:t>At physical pion mass,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&gt; 5</m:t>
                    </m:r>
                    <m:r>
                      <m:rPr>
                        <m:sty m:val="p"/>
                      </m:rPr>
                      <a:rPr lang="en-US" b="0" i="0"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r>
                  <a:rPr lang="de-DE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&gt;3.5)</m:t>
                    </m:r>
                  </m:oMath>
                </a14:m>
                <a:r>
                  <a:rPr lang="de-DE"/>
                  <a:t> to guranteer there is no severe finite volumn effects.</a:t>
                </a:r>
              </a:p>
              <a:p>
                <a:r>
                  <a:rPr lang="de-DE"/>
                  <a:t>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4D8EDD0-F162-1E4E-B88E-6D8643A327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446" y="3448403"/>
                <a:ext cx="6553397" cy="923330"/>
              </a:xfrm>
              <a:prstGeom prst="rect">
                <a:avLst/>
              </a:prstGeom>
              <a:blipFill>
                <a:blip r:embed="rId5"/>
                <a:stretch>
                  <a:fillRect l="-774" t="-411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3DCB07A-770D-5947-A7BC-66A2AF556EB2}"/>
                  </a:ext>
                </a:extLst>
              </p:cNvPr>
              <p:cNvSpPr txBox="1"/>
              <p:nvPr/>
            </p:nvSpPr>
            <p:spPr>
              <a:xfrm>
                <a:off x="580447" y="2952400"/>
                <a:ext cx="60061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Symbol" pitchFamily="2" charset="2"/>
                  <a:buChar char="-"/>
                </a:pPr>
                <a:r>
                  <a:rPr lang="de-DE"/>
                  <a:t>If we want to push to smaller x region: 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de-DE"/>
                  <a:t>, smaller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de-DE"/>
                  <a:t> 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3DCB07A-770D-5947-A7BC-66A2AF556E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447" y="2952400"/>
                <a:ext cx="6006196" cy="369332"/>
              </a:xfrm>
              <a:prstGeom prst="rect">
                <a:avLst/>
              </a:prstGeom>
              <a:blipFill>
                <a:blip r:embed="rId6"/>
                <a:stretch>
                  <a:fillRect l="-844" t="-6452" b="-2258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70B68D4-0EC0-B649-B560-48A80040C6CC}"/>
                  </a:ext>
                </a:extLst>
              </p:cNvPr>
              <p:cNvSpPr txBox="1"/>
              <p:nvPr/>
            </p:nvSpPr>
            <p:spPr>
              <a:xfrm>
                <a:off x="580446" y="4202680"/>
                <a:ext cx="47949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Symbol" pitchFamily="2" charset="2"/>
                  <a:buChar char="-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de-DE"/>
                  <a:t> = 0.06fm,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de-DE"/>
                  <a:t> = 84;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de-DE"/>
                  <a:t> = 0.05fm,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de-DE"/>
                  <a:t> = 100;  </a:t>
                </a:r>
              </a:p>
              <a:p>
                <a:pPr marL="285750" indent="-285750">
                  <a:buFont typeface="Symbol" pitchFamily="2" charset="2"/>
                  <a:buChar char="-"/>
                </a:pPr>
                <a:endParaRPr lang="de-DE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70B68D4-0EC0-B649-B560-48A80040C6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446" y="4202680"/>
                <a:ext cx="4794902" cy="646331"/>
              </a:xfrm>
              <a:prstGeom prst="rect">
                <a:avLst/>
              </a:prstGeom>
              <a:blipFill>
                <a:blip r:embed="rId7"/>
                <a:stretch>
                  <a:fillRect l="-1058" t="-576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300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8E930-24A0-3E49-BE21-3B059887D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6027"/>
            <a:ext cx="7886700" cy="669141"/>
          </a:xfrm>
        </p:spPr>
        <p:txBody>
          <a:bodyPr>
            <a:normAutofit fontScale="90000"/>
          </a:bodyPr>
          <a:lstStyle/>
          <a:p>
            <a:r>
              <a:rPr lang="de-DE" b="1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Code test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3B9614-0AC5-3246-93E1-99A6BEE77DB6}"/>
              </a:ext>
            </a:extLst>
          </p:cNvPr>
          <p:cNvSpPr txBox="1"/>
          <p:nvPr/>
        </p:nvSpPr>
        <p:spPr>
          <a:xfrm>
            <a:off x="589415" y="1111288"/>
            <a:ext cx="7817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Gwu-code: compute quark propagator for overlap fermion.</a:t>
            </a:r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95BDB030-4BFF-B049-B305-93380C601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024" y="1641399"/>
            <a:ext cx="4497659" cy="2124356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C5A8882E-C851-8949-99F5-7D6196A3F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415" y="3918418"/>
            <a:ext cx="3982585" cy="1877624"/>
          </a:xfrm>
          <a:prstGeom prst="rect">
            <a:avLst/>
          </a:prstGeom>
        </p:spPr>
      </p:pic>
      <p:pic>
        <p:nvPicPr>
          <p:cNvPr id="13" name="Picture 12" descr="A screenshot of a map&#10;&#10;Description automatically generated">
            <a:extLst>
              <a:ext uri="{FF2B5EF4-FFF2-40B4-BE49-F238E27FC236}">
                <a16:creationId xmlns:a16="http://schemas.microsoft.com/office/drawing/2014/main" id="{792AEFB5-97BF-D145-80A6-517E65DD2D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4683" y="1978438"/>
            <a:ext cx="3657001" cy="26406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EE46062-C437-564E-8D3D-27B81F2F3EED}"/>
              </a:ext>
            </a:extLst>
          </p:cNvPr>
          <p:cNvSpPr txBox="1"/>
          <p:nvPr/>
        </p:nvSpPr>
        <p:spPr>
          <a:xfrm>
            <a:off x="5810864" y="4616336"/>
            <a:ext cx="2467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Performance on Summit</a:t>
            </a:r>
          </a:p>
        </p:txBody>
      </p:sp>
    </p:spTree>
    <p:extLst>
      <p:ext uri="{BB962C8B-B14F-4D97-AF65-F5344CB8AC3E}">
        <p14:creationId xmlns:p14="http://schemas.microsoft.com/office/powerpoint/2010/main" val="10436935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8E930-24A0-3E49-BE21-3B059887D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6027"/>
            <a:ext cx="7886700" cy="669141"/>
          </a:xfrm>
        </p:spPr>
        <p:txBody>
          <a:bodyPr>
            <a:normAutofit fontScale="90000"/>
          </a:bodyPr>
          <a:lstStyle/>
          <a:p>
            <a:r>
              <a:rPr lang="de-DE" b="1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Code test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B4F116-B387-794E-8562-74CB0EC92A5C}"/>
              </a:ext>
            </a:extLst>
          </p:cNvPr>
          <p:cNvSpPr txBox="1"/>
          <p:nvPr/>
        </p:nvSpPr>
        <p:spPr>
          <a:xfrm>
            <a:off x="648929" y="1219201"/>
            <a:ext cx="51099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NLEFT-code: generate configurations.</a:t>
            </a:r>
          </a:p>
        </p:txBody>
      </p:sp>
      <p:pic>
        <p:nvPicPr>
          <p:cNvPr id="12" name="Picture 11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4F099595-D9FD-0041-BDB7-2BECC4DA7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929" y="1849554"/>
            <a:ext cx="7697429" cy="289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8497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C2175-14A2-7647-9E68-E1B608B18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68481"/>
            <a:ext cx="7886700" cy="686926"/>
          </a:xfrm>
        </p:spPr>
        <p:txBody>
          <a:bodyPr>
            <a:normAutofit fontScale="90000"/>
          </a:bodyPr>
          <a:lstStyle/>
          <a:p>
            <a:r>
              <a:rPr lang="de-DE" b="1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Summary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443112-C847-2B42-B113-E0124DA7B91E}"/>
              </a:ext>
            </a:extLst>
          </p:cNvPr>
          <p:cNvSpPr txBox="1"/>
          <p:nvPr/>
        </p:nvSpPr>
        <p:spPr>
          <a:xfrm>
            <a:off x="1040814" y="1414089"/>
            <a:ext cx="610205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The origion of proton mass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Precise detemination of proton charge radius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Netrinoless double beta decay (Ca48)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GPD, TMD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Glueball, pentaquark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……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E5425D-2DD4-754B-8EA8-31EDA8D4AF10}"/>
              </a:ext>
            </a:extLst>
          </p:cNvPr>
          <p:cNvSpPr txBox="1"/>
          <p:nvPr/>
        </p:nvSpPr>
        <p:spPr>
          <a:xfrm>
            <a:off x="628650" y="890869"/>
            <a:ext cx="2813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/>
              <a:t>Physics highlights: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53EDCA-1DD2-F742-9B76-2FE77208A02F}"/>
              </a:ext>
            </a:extLst>
          </p:cNvPr>
          <p:cNvSpPr txBox="1"/>
          <p:nvPr/>
        </p:nvSpPr>
        <p:spPr>
          <a:xfrm>
            <a:off x="628650" y="3984023"/>
            <a:ext cx="1661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/>
              <a:t>Code test: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0AC301-6A0E-8544-8419-4D2C47BEDD62}"/>
              </a:ext>
            </a:extLst>
          </p:cNvPr>
          <p:cNvSpPr txBox="1"/>
          <p:nvPr/>
        </p:nvSpPr>
        <p:spPr>
          <a:xfrm>
            <a:off x="1040814" y="4693210"/>
            <a:ext cx="72101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Larger volumn test on multi-nodes.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gwu-code and NLEFT code need furthre investigation. </a:t>
            </a:r>
          </a:p>
        </p:txBody>
      </p:sp>
    </p:spTree>
    <p:extLst>
      <p:ext uri="{BB962C8B-B14F-4D97-AF65-F5344CB8AC3E}">
        <p14:creationId xmlns:p14="http://schemas.microsoft.com/office/powerpoint/2010/main" val="33339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4950D0-4104-E149-9DF2-C5224931EE59}"/>
              </a:ext>
            </a:extLst>
          </p:cNvPr>
          <p:cNvSpPr txBox="1"/>
          <p:nvPr/>
        </p:nvSpPr>
        <p:spPr>
          <a:xfrm>
            <a:off x="2879710" y="2455080"/>
            <a:ext cx="34291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de-DE" sz="7200" b="1">
                <a:solidFill>
                  <a:srgbClr val="C00000"/>
                </a:solidFill>
                <a:latin typeface="SimHei" panose="02010609060101010101" pitchFamily="49" charset="-122"/>
                <a:ea typeface="SimHei" panose="02010609060101010101" pitchFamily="49" charset="-122"/>
              </a:rPr>
              <a:t>谢 谢！</a:t>
            </a:r>
            <a:endParaRPr lang="de-DE" sz="7200" b="1">
              <a:solidFill>
                <a:srgbClr val="C00000"/>
              </a:solidFill>
              <a:latin typeface="SimHei" panose="02010609060101010101" pitchFamily="49" charset="-122"/>
              <a:ea typeface="SimHe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1235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9B713-72BE-2840-9AFA-7D837AD6B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72333"/>
            <a:ext cx="7886700" cy="599735"/>
          </a:xfrm>
        </p:spPr>
        <p:txBody>
          <a:bodyPr>
            <a:normAutofit fontScale="90000"/>
          </a:bodyPr>
          <a:lstStyle/>
          <a:p>
            <a:r>
              <a:rPr lang="de-DE" b="1">
                <a:solidFill>
                  <a:srgbClr val="C00000"/>
                </a:solidFill>
                <a:latin typeface="+mn-lt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41E85-D69B-514B-9C31-502D0C4F5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8801"/>
            <a:ext cx="7886700" cy="366117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zh-CN" altLang="de-DE" b="1">
                <a:latin typeface="Apple Color Emoji" pitchFamily="2" charset="0"/>
                <a:ea typeface="Apple Color Emoji" pitchFamily="2" charset="0"/>
                <a:cs typeface="Arial Unicode MS" panose="020B0604020202020204" pitchFamily="34" charset="-128"/>
              </a:rPr>
              <a:t>物理目标</a:t>
            </a:r>
            <a:endParaRPr lang="de-DE" altLang="zh-CN" b="1">
              <a:latin typeface="Apple Color Emoji" pitchFamily="2" charset="0"/>
              <a:ea typeface="Apple Color Emoji" pitchFamily="2" charset="0"/>
              <a:cs typeface="Arial Unicode MS" panose="020B0604020202020204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zh-CN" altLang="de-DE" b="1">
                <a:latin typeface="Apple Color Emoji" pitchFamily="2" charset="0"/>
                <a:ea typeface="Apple Color Emoji" pitchFamily="2" charset="0"/>
                <a:cs typeface="Arial Unicode MS" panose="020B0604020202020204" pitchFamily="34" charset="-128"/>
              </a:rPr>
              <a:t>研究方法</a:t>
            </a:r>
            <a:r>
              <a:rPr lang="de-DE" b="1">
                <a:latin typeface="Apple Color Emoji" pitchFamily="2" charset="0"/>
                <a:ea typeface="Apple Color Emoji" pitchFamily="2" charset="0"/>
                <a:cs typeface="Arial Unicode MS" panose="020B0604020202020204" pitchFamily="34" charset="-128"/>
              </a:rPr>
              <a:t> </a:t>
            </a:r>
          </a:p>
          <a:p>
            <a:pPr lvl="1"/>
            <a:r>
              <a:rPr lang="de-DE">
                <a:latin typeface="STZhongsong" panose="02010600040101010101" pitchFamily="2" charset="-122"/>
                <a:ea typeface="STZhongsong" panose="02010600040101010101" pitchFamily="2" charset="-122"/>
              </a:rPr>
              <a:t>Lattice QCD</a:t>
            </a:r>
          </a:p>
          <a:p>
            <a:pPr lvl="1"/>
            <a:r>
              <a:rPr lang="de-DE">
                <a:latin typeface="STZhongsong" panose="02010600040101010101" pitchFamily="2" charset="-122"/>
                <a:ea typeface="STZhongsong" panose="02010600040101010101" pitchFamily="2" charset="-122"/>
              </a:rPr>
              <a:t>Lattice EFT</a:t>
            </a:r>
          </a:p>
          <a:p>
            <a:pPr lvl="1"/>
            <a:r>
              <a:rPr lang="de-DE">
                <a:latin typeface="STZhongsong" panose="02010600040101010101" pitchFamily="2" charset="-122"/>
                <a:ea typeface="STZhongsong" panose="02010600040101010101" pitchFamily="2" charset="-122"/>
              </a:rPr>
              <a:t>……</a:t>
            </a:r>
          </a:p>
          <a:p>
            <a:pPr>
              <a:buFont typeface="Wingdings" pitchFamily="2" charset="2"/>
              <a:buChar char="Ø"/>
            </a:pPr>
            <a:r>
              <a:rPr lang="zh-CN" altLang="de-DE" b="1">
                <a:latin typeface="Apple Color Emoji" pitchFamily="2" charset="0"/>
                <a:ea typeface="Apple Color Emoji" pitchFamily="2" charset="0"/>
              </a:rPr>
              <a:t>计算软硬件环境测试</a:t>
            </a:r>
            <a:endParaRPr lang="de-DE" b="1">
              <a:latin typeface="Apple Color Emoji" pitchFamily="2" charset="0"/>
              <a:ea typeface="Apple Color Emoj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209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6F238-FE56-D040-8CAE-6C2AB2BCE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8560" y="396671"/>
            <a:ext cx="6526622" cy="651188"/>
          </a:xfrm>
        </p:spPr>
        <p:txBody>
          <a:bodyPr>
            <a:normAutofit fontScale="90000"/>
          </a:bodyPr>
          <a:lstStyle/>
          <a:p>
            <a:r>
              <a:rPr lang="zh-Hans" altLang="de-DE">
                <a:solidFill>
                  <a:srgbClr val="C00000"/>
                </a:solidFill>
                <a:latin typeface="+mn-lt"/>
                <a:ea typeface="Apple Color Emoji" pitchFamily="2" charset="0"/>
              </a:rPr>
              <a:t>      </a:t>
            </a:r>
            <a:r>
              <a:rPr lang="zh-CN" altLang="de-DE">
                <a:solidFill>
                  <a:srgbClr val="C00000"/>
                </a:solidFill>
                <a:latin typeface="+mn-lt"/>
                <a:ea typeface="Apple Color Emoji" pitchFamily="2" charset="0"/>
              </a:rPr>
              <a:t>   </a:t>
            </a:r>
            <a:r>
              <a:rPr lang="zh-Hans" altLang="de-DE" b="1">
                <a:solidFill>
                  <a:srgbClr val="C00000"/>
                </a:solidFill>
                <a:latin typeface="+mn-lt"/>
                <a:ea typeface="Apple Color Emoji" pitchFamily="2" charset="0"/>
              </a:rPr>
              <a:t>核物理中的前沿领域</a:t>
            </a:r>
            <a:endParaRPr lang="de-DE" b="1">
              <a:solidFill>
                <a:srgbClr val="C00000"/>
              </a:solidFill>
              <a:latin typeface="+mn-lt"/>
              <a:ea typeface="Apple Color Emoji" pitchFamily="2" charset="0"/>
            </a:endParaRPr>
          </a:p>
        </p:txBody>
      </p:sp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9FD65298-21F7-5344-A7E6-C11237B0BE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66" y="1726009"/>
            <a:ext cx="2527790" cy="2480027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2039E59-CDDD-1042-8641-42FE5FA913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700" y="1726009"/>
            <a:ext cx="2305553" cy="24800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297997B-C48A-2A41-A917-D5F897ECBD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597" y="1726009"/>
            <a:ext cx="3442179" cy="248002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F2DA0A3-2404-6946-A50B-25892522DB81}"/>
              </a:ext>
            </a:extLst>
          </p:cNvPr>
          <p:cNvSpPr txBox="1"/>
          <p:nvPr/>
        </p:nvSpPr>
        <p:spPr>
          <a:xfrm>
            <a:off x="851384" y="4265369"/>
            <a:ext cx="1723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Hans" altLang="de-DE" b="1">
                <a:latin typeface="+mn-ea"/>
              </a:rPr>
              <a:t>核物质</a:t>
            </a:r>
            <a:r>
              <a:rPr lang="zh-CN" altLang="de-DE" b="1">
                <a:latin typeface="+mn-ea"/>
              </a:rPr>
              <a:t>相</a:t>
            </a:r>
            <a:r>
              <a:rPr lang="zh-Hans" altLang="de-DE" b="1">
                <a:latin typeface="+mn-ea"/>
              </a:rPr>
              <a:t>结构</a:t>
            </a:r>
            <a:endParaRPr lang="de-DE" b="1"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6128D5-51D3-C742-A4B0-2B3DD18DA8A3}"/>
              </a:ext>
            </a:extLst>
          </p:cNvPr>
          <p:cNvSpPr txBox="1"/>
          <p:nvPr/>
        </p:nvSpPr>
        <p:spPr>
          <a:xfrm>
            <a:off x="3325701" y="4265369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Hans" altLang="de-DE" b="1">
                <a:latin typeface="+mn-ea"/>
              </a:rPr>
              <a:t>核子</a:t>
            </a:r>
            <a:r>
              <a:rPr lang="en-US" altLang="zh-Hans" b="1">
                <a:latin typeface="+mn-ea"/>
              </a:rPr>
              <a:t>(</a:t>
            </a:r>
            <a:r>
              <a:rPr lang="zh-Hans" altLang="de-DE" b="1">
                <a:latin typeface="+mn-ea"/>
              </a:rPr>
              <a:t>强子</a:t>
            </a:r>
            <a:r>
              <a:rPr lang="en-US" altLang="zh-Hans" b="1">
                <a:latin typeface="+mn-ea"/>
              </a:rPr>
              <a:t>)</a:t>
            </a:r>
            <a:r>
              <a:rPr lang="zh-Hans" altLang="de-DE" b="1">
                <a:latin typeface="+mn-ea"/>
              </a:rPr>
              <a:t>结构</a:t>
            </a:r>
            <a:endParaRPr lang="de-DE" b="1">
              <a:latin typeface="+mn-e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336474-7EA3-0947-A5AB-4321ADBEF14D}"/>
              </a:ext>
            </a:extLst>
          </p:cNvPr>
          <p:cNvSpPr txBox="1"/>
          <p:nvPr/>
        </p:nvSpPr>
        <p:spPr>
          <a:xfrm>
            <a:off x="6583025" y="424201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Hans" altLang="de-DE" b="1"/>
              <a:t>原子核结构</a:t>
            </a:r>
            <a:endParaRPr lang="de-DE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FE0C10-2276-E740-8C99-8FC525730D58}"/>
              </a:ext>
            </a:extLst>
          </p:cNvPr>
          <p:cNvSpPr txBox="1"/>
          <p:nvPr/>
        </p:nvSpPr>
        <p:spPr>
          <a:xfrm>
            <a:off x="2572093" y="5245268"/>
            <a:ext cx="3999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de-DE" sz="2400" b="1">
                <a:solidFill>
                  <a:srgbClr val="C00000"/>
                </a:solidFill>
                <a:latin typeface="Apple Color Emoji" pitchFamily="2" charset="0"/>
                <a:ea typeface="Apple Color Emoji" pitchFamily="2" charset="0"/>
              </a:rPr>
              <a:t>强相互作用基本理论：</a:t>
            </a:r>
            <a:r>
              <a:rPr lang="en-US" altLang="zh-CN" sz="2400" b="1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QCD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6290C1F-C924-C448-AA8E-3258967515DE}"/>
              </a:ext>
            </a:extLst>
          </p:cNvPr>
          <p:cNvSpPr/>
          <p:nvPr/>
        </p:nvSpPr>
        <p:spPr>
          <a:xfrm>
            <a:off x="2563814" y="5210955"/>
            <a:ext cx="4008092" cy="495978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50"/>
          </a:p>
        </p:txBody>
      </p:sp>
    </p:spTree>
    <p:extLst>
      <p:ext uri="{BB962C8B-B14F-4D97-AF65-F5344CB8AC3E}">
        <p14:creationId xmlns:p14="http://schemas.microsoft.com/office/powerpoint/2010/main" val="1097231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524E0-F4E4-8A43-A4B4-FBA80E532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8817"/>
            <a:ext cx="7886700" cy="1001558"/>
          </a:xfrm>
        </p:spPr>
        <p:txBody>
          <a:bodyPr>
            <a:normAutofit/>
          </a:bodyPr>
          <a:lstStyle/>
          <a:p>
            <a:pPr algn="ctr"/>
            <a:r>
              <a:rPr lang="de-DE" sz="4000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Lattice QCD vs Lattice EFT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20CFEAF-BB33-624F-9715-79003E807F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221" y="1528916"/>
            <a:ext cx="4315652" cy="4017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AA4F10-FF9C-CA4A-AF59-567A2C4E6808}"/>
              </a:ext>
            </a:extLst>
          </p:cNvPr>
          <p:cNvSpPr txBox="1"/>
          <p:nvPr/>
        </p:nvSpPr>
        <p:spPr>
          <a:xfrm>
            <a:off x="5053780" y="1912375"/>
            <a:ext cx="359899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>
                <a:solidFill>
                  <a:srgbClr val="C00000"/>
                </a:solidFill>
              </a:rPr>
              <a:t>Lattice QCD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/>
              <a:t>Quarks and gluons -&gt; Hadrons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/>
              <a:t>Strong color force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3EB44D-1CA6-BB4C-98EA-9030D6EC1125}"/>
              </a:ext>
            </a:extLst>
          </p:cNvPr>
          <p:cNvSpPr txBox="1"/>
          <p:nvPr/>
        </p:nvSpPr>
        <p:spPr>
          <a:xfrm>
            <a:off x="5107045" y="3608438"/>
            <a:ext cx="373050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>
                <a:solidFill>
                  <a:srgbClr val="C00000"/>
                </a:solidFill>
              </a:rPr>
              <a:t>Lattice EFT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/>
              <a:t>Nucleons and mesons -&gt; Nuclei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/>
              <a:t>Residual color force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246252-873B-CB44-B3D8-C9E47ED534EE}"/>
              </a:ext>
            </a:extLst>
          </p:cNvPr>
          <p:cNvSpPr/>
          <p:nvPr/>
        </p:nvSpPr>
        <p:spPr>
          <a:xfrm>
            <a:off x="5053780" y="1912375"/>
            <a:ext cx="3783773" cy="107721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00310A-E194-C949-94B1-84FA3DA7EA8D}"/>
              </a:ext>
            </a:extLst>
          </p:cNvPr>
          <p:cNvSpPr/>
          <p:nvPr/>
        </p:nvSpPr>
        <p:spPr>
          <a:xfrm>
            <a:off x="5053779" y="3608438"/>
            <a:ext cx="3783773" cy="107721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7481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8CD8E-40E7-F84C-8E45-2B02C5526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166" y="269338"/>
            <a:ext cx="7886700" cy="509928"/>
          </a:xfrm>
        </p:spPr>
        <p:txBody>
          <a:bodyPr>
            <a:normAutofit fontScale="90000"/>
          </a:bodyPr>
          <a:lstStyle/>
          <a:p>
            <a:r>
              <a:rPr lang="de-DE" b="1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Lattice QCD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5EB4A29-8203-5F4F-B9AF-8392485C35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8235" y="2032349"/>
            <a:ext cx="2867011" cy="304221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29F18B-393A-B84F-8B92-1AB55BFC53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986735"/>
            <a:ext cx="2241755" cy="2335162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F91AA482-AC3A-3249-A76F-82AAA7CAEA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1741" y="1120671"/>
            <a:ext cx="4014099" cy="6627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D07BC4E-E3B2-BB48-BF1C-781A56B2FE39}"/>
              </a:ext>
            </a:extLst>
          </p:cNvPr>
          <p:cNvSpPr txBox="1"/>
          <p:nvPr/>
        </p:nvSpPr>
        <p:spPr>
          <a:xfrm>
            <a:off x="3795246" y="4815648"/>
            <a:ext cx="40140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itchFamily="2" charset="2"/>
              <a:buChar char="Ø"/>
            </a:pPr>
            <a:r>
              <a:rPr lang="de-DE" sz="2000"/>
              <a:t>A </a:t>
            </a:r>
            <a:r>
              <a:rPr lang="de-DE" sz="2000">
                <a:solidFill>
                  <a:srgbClr val="C00000"/>
                </a:solidFill>
              </a:rPr>
              <a:t>rigorous definition </a:t>
            </a:r>
            <a:r>
              <a:rPr lang="de-DE" sz="2000"/>
              <a:t>of QCD.</a:t>
            </a:r>
          </a:p>
          <a:p>
            <a:pPr marL="214313" indent="-214313">
              <a:buFont typeface="Wingdings" pitchFamily="2" charset="2"/>
              <a:buChar char="Ø"/>
            </a:pPr>
            <a:r>
              <a:rPr lang="de-DE" sz="2000"/>
              <a:t>A </a:t>
            </a:r>
            <a:r>
              <a:rPr lang="de-DE" sz="2000">
                <a:solidFill>
                  <a:srgbClr val="C00000"/>
                </a:solidFill>
              </a:rPr>
              <a:t>computational tool </a:t>
            </a:r>
            <a:r>
              <a:rPr lang="de-DE" sz="2000"/>
              <a:t>to solve QCD in the non-perturbative regime.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CAB7D13-0AFD-364D-8E4C-E370C00A94CE}"/>
              </a:ext>
            </a:extLst>
          </p:cNvPr>
          <p:cNvSpPr/>
          <p:nvPr/>
        </p:nvSpPr>
        <p:spPr>
          <a:xfrm>
            <a:off x="3795246" y="4815648"/>
            <a:ext cx="3942741" cy="1015663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0842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8CD8E-40E7-F84C-8E45-2B02C5526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56" y="248211"/>
            <a:ext cx="7886700" cy="509928"/>
          </a:xfrm>
        </p:spPr>
        <p:txBody>
          <a:bodyPr>
            <a:normAutofit fontScale="90000"/>
          </a:bodyPr>
          <a:lstStyle/>
          <a:p>
            <a:r>
              <a:rPr lang="de-DE" b="1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Lattice QCD</a:t>
            </a: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1EA53DDA-1AFC-8048-9F16-FD68E3268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070" y="1621786"/>
            <a:ext cx="3039832" cy="694819"/>
          </a:xfrm>
          <a:prstGeom prst="rect">
            <a:avLst/>
          </a:prstGeom>
        </p:spPr>
      </p:pic>
      <p:pic>
        <p:nvPicPr>
          <p:cNvPr id="12" name="Picture 11" descr="A drawing of a person&#10;&#10;Description automatically generated">
            <a:extLst>
              <a:ext uri="{FF2B5EF4-FFF2-40B4-BE49-F238E27FC236}">
                <a16:creationId xmlns:a16="http://schemas.microsoft.com/office/drawing/2014/main" id="{3B074ECB-04A7-704E-9C95-76D609E4E2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9" y="1621787"/>
            <a:ext cx="3269137" cy="64558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2775350-B370-994B-AFAD-BD0535A08896}"/>
              </a:ext>
            </a:extLst>
          </p:cNvPr>
          <p:cNvSpPr txBox="1"/>
          <p:nvPr/>
        </p:nvSpPr>
        <p:spPr>
          <a:xfrm>
            <a:off x="550606" y="1081549"/>
            <a:ext cx="1911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Path integral: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948161-8B11-C24E-A192-F22DE4E2DE5C}"/>
              </a:ext>
            </a:extLst>
          </p:cNvPr>
          <p:cNvSpPr txBox="1"/>
          <p:nvPr/>
        </p:nvSpPr>
        <p:spPr>
          <a:xfrm>
            <a:off x="549262" y="2594231"/>
            <a:ext cx="4916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Generate configurations with the desired distribution probability.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718D4A-4DE2-CE49-81BE-0D5CA681182A}"/>
                  </a:ext>
                </a:extLst>
              </p:cNvPr>
              <p:cNvSpPr txBox="1"/>
              <p:nvPr/>
            </p:nvSpPr>
            <p:spPr>
              <a:xfrm>
                <a:off x="561850" y="4222354"/>
                <a:ext cx="7268400" cy="8317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2400"/>
                  <a:t>Compute the relavent correlation function &lt;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)</m:t>
                    </m:r>
                    <m:acc>
                      <m:accPr>
                        <m:chr m:val="̅"/>
                        <m:ctrlPr>
                          <a:rPr lang="en-US" sz="2400" b="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</m:oMath>
                </a14:m>
                <a:r>
                  <a:rPr lang="de-DE" sz="2400"/>
                  <a:t>(0)&gt;</a:t>
                </a:r>
              </a:p>
              <a:p>
                <a:r>
                  <a:rPr lang="de-DE" sz="2400"/>
                  <a:t>    or matrix elements, e.g. &lt;N|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de-DE" sz="2400"/>
                  <a:t>|N&gt; .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718D4A-4DE2-CE49-81BE-0D5CA68118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850" y="4222354"/>
                <a:ext cx="7268400" cy="831766"/>
              </a:xfrm>
              <a:prstGeom prst="rect">
                <a:avLst/>
              </a:prstGeom>
              <a:blipFill>
                <a:blip r:embed="rId5"/>
                <a:stretch>
                  <a:fillRect l="-1045" t="-2985" r="-348" b="-1492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9BD966FC-83B0-DF45-99D5-9D0D6687C24B}"/>
              </a:ext>
            </a:extLst>
          </p:cNvPr>
          <p:cNvSpPr txBox="1"/>
          <p:nvPr/>
        </p:nvSpPr>
        <p:spPr>
          <a:xfrm>
            <a:off x="549262" y="5117241"/>
            <a:ext cx="7126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Extract the physical quantities form matrix elements. </a:t>
            </a:r>
          </a:p>
        </p:txBody>
      </p:sp>
    </p:spTree>
    <p:extLst>
      <p:ext uri="{BB962C8B-B14F-4D97-AF65-F5344CB8AC3E}">
        <p14:creationId xmlns:p14="http://schemas.microsoft.com/office/powerpoint/2010/main" val="4252900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8CD8E-40E7-F84C-8E45-2B02C5526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56" y="248211"/>
            <a:ext cx="7886700" cy="509928"/>
          </a:xfrm>
        </p:spPr>
        <p:txBody>
          <a:bodyPr>
            <a:normAutofit fontScale="90000"/>
          </a:bodyPr>
          <a:lstStyle/>
          <a:p>
            <a:r>
              <a:rPr lang="de-DE" b="1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Lattice QCD</a:t>
            </a: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1EA53DDA-1AFC-8048-9F16-FD68E3268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070" y="1621786"/>
            <a:ext cx="3039832" cy="694819"/>
          </a:xfrm>
          <a:prstGeom prst="rect">
            <a:avLst/>
          </a:prstGeom>
        </p:spPr>
      </p:pic>
      <p:pic>
        <p:nvPicPr>
          <p:cNvPr id="12" name="Picture 11" descr="A drawing of a person&#10;&#10;Description automatically generated">
            <a:extLst>
              <a:ext uri="{FF2B5EF4-FFF2-40B4-BE49-F238E27FC236}">
                <a16:creationId xmlns:a16="http://schemas.microsoft.com/office/drawing/2014/main" id="{3B074ECB-04A7-704E-9C95-76D609E4E2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9" y="1621787"/>
            <a:ext cx="3269137" cy="64558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2775350-B370-994B-AFAD-BD0535A08896}"/>
              </a:ext>
            </a:extLst>
          </p:cNvPr>
          <p:cNvSpPr txBox="1"/>
          <p:nvPr/>
        </p:nvSpPr>
        <p:spPr>
          <a:xfrm>
            <a:off x="550606" y="1081549"/>
            <a:ext cx="1911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Path integral: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948161-8B11-C24E-A192-F22DE4E2DE5C}"/>
              </a:ext>
            </a:extLst>
          </p:cNvPr>
          <p:cNvSpPr txBox="1"/>
          <p:nvPr/>
        </p:nvSpPr>
        <p:spPr>
          <a:xfrm>
            <a:off x="549262" y="2594231"/>
            <a:ext cx="4916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Generate configurations with the desired distribution probability.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718D4A-4DE2-CE49-81BE-0D5CA681182A}"/>
                  </a:ext>
                </a:extLst>
              </p:cNvPr>
              <p:cNvSpPr txBox="1"/>
              <p:nvPr/>
            </p:nvSpPr>
            <p:spPr>
              <a:xfrm>
                <a:off x="561850" y="4222354"/>
                <a:ext cx="7268400" cy="8317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2400"/>
                  <a:t>Compute the relavent correlation function &lt;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)</m:t>
                    </m:r>
                    <m:acc>
                      <m:accPr>
                        <m:chr m:val="̅"/>
                        <m:ctrlPr>
                          <a:rPr lang="en-US" sz="2400" b="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</m:oMath>
                </a14:m>
                <a:r>
                  <a:rPr lang="de-DE" sz="2400"/>
                  <a:t>(0)&gt;</a:t>
                </a:r>
              </a:p>
              <a:p>
                <a:r>
                  <a:rPr lang="de-DE" sz="2400"/>
                  <a:t>    or matrix elements, e.g. &lt;N|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de-DE" sz="2400"/>
                  <a:t>|N&gt; .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718D4A-4DE2-CE49-81BE-0D5CA68118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850" y="4222354"/>
                <a:ext cx="7268400" cy="831766"/>
              </a:xfrm>
              <a:prstGeom prst="rect">
                <a:avLst/>
              </a:prstGeom>
              <a:blipFill>
                <a:blip r:embed="rId5"/>
                <a:stretch>
                  <a:fillRect l="-1045" t="-2985" r="-348" b="-1492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55527F6B-2785-4B48-93B2-D42827C99B23}"/>
              </a:ext>
            </a:extLst>
          </p:cNvPr>
          <p:cNvSpPr txBox="1"/>
          <p:nvPr/>
        </p:nvSpPr>
        <p:spPr>
          <a:xfrm>
            <a:off x="549262" y="3508924"/>
            <a:ext cx="4397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Compute the quark propagator.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D966FC-83B0-DF45-99D5-9D0D6687C24B}"/>
              </a:ext>
            </a:extLst>
          </p:cNvPr>
          <p:cNvSpPr txBox="1"/>
          <p:nvPr/>
        </p:nvSpPr>
        <p:spPr>
          <a:xfrm>
            <a:off x="549262" y="5117241"/>
            <a:ext cx="7126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Extract the physical quantities form matrix elements. </a:t>
            </a:r>
          </a:p>
        </p:txBody>
      </p:sp>
    </p:spTree>
    <p:extLst>
      <p:ext uri="{BB962C8B-B14F-4D97-AF65-F5344CB8AC3E}">
        <p14:creationId xmlns:p14="http://schemas.microsoft.com/office/powerpoint/2010/main" val="2503335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8CD8E-40E7-F84C-8E45-2B02C5526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56" y="248211"/>
            <a:ext cx="7886700" cy="509928"/>
          </a:xfrm>
        </p:spPr>
        <p:txBody>
          <a:bodyPr>
            <a:normAutofit fontScale="90000"/>
          </a:bodyPr>
          <a:lstStyle/>
          <a:p>
            <a:r>
              <a:rPr lang="de-DE" b="1">
                <a:solidFill>
                  <a:srgbClr val="C00000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Lattice QCD</a:t>
            </a: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1EA53DDA-1AFC-8048-9F16-FD68E3268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070" y="1621786"/>
            <a:ext cx="3039832" cy="694819"/>
          </a:xfrm>
          <a:prstGeom prst="rect">
            <a:avLst/>
          </a:prstGeom>
        </p:spPr>
      </p:pic>
      <p:pic>
        <p:nvPicPr>
          <p:cNvPr id="12" name="Picture 11" descr="A drawing of a person&#10;&#10;Description automatically generated">
            <a:extLst>
              <a:ext uri="{FF2B5EF4-FFF2-40B4-BE49-F238E27FC236}">
                <a16:creationId xmlns:a16="http://schemas.microsoft.com/office/drawing/2014/main" id="{3B074ECB-04A7-704E-9C95-76D609E4E2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9" y="1621787"/>
            <a:ext cx="3269137" cy="64558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2775350-B370-994B-AFAD-BD0535A08896}"/>
              </a:ext>
            </a:extLst>
          </p:cNvPr>
          <p:cNvSpPr txBox="1"/>
          <p:nvPr/>
        </p:nvSpPr>
        <p:spPr>
          <a:xfrm>
            <a:off x="550606" y="1081549"/>
            <a:ext cx="1911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Path integral: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948161-8B11-C24E-A192-F22DE4E2DE5C}"/>
              </a:ext>
            </a:extLst>
          </p:cNvPr>
          <p:cNvSpPr txBox="1"/>
          <p:nvPr/>
        </p:nvSpPr>
        <p:spPr>
          <a:xfrm>
            <a:off x="549262" y="2594231"/>
            <a:ext cx="4916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Generate configurations with the desired distribution probability.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718D4A-4DE2-CE49-81BE-0D5CA681182A}"/>
                  </a:ext>
                </a:extLst>
              </p:cNvPr>
              <p:cNvSpPr txBox="1"/>
              <p:nvPr/>
            </p:nvSpPr>
            <p:spPr>
              <a:xfrm>
                <a:off x="561850" y="4222354"/>
                <a:ext cx="7268400" cy="8317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2400"/>
                  <a:t>Compute the relavent correlation function &lt;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)</m:t>
                    </m:r>
                    <m:acc>
                      <m:accPr>
                        <m:chr m:val="̅"/>
                        <m:ctrlPr>
                          <a:rPr lang="en-US" sz="2400" b="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</m:oMath>
                </a14:m>
                <a:r>
                  <a:rPr lang="de-DE" sz="2400"/>
                  <a:t>(0)&gt;</a:t>
                </a:r>
              </a:p>
              <a:p>
                <a:r>
                  <a:rPr lang="de-DE" sz="2400"/>
                  <a:t>    or matrix elements, e.g. &lt;N|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de-DE" sz="2400"/>
                  <a:t>|N&gt; .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718D4A-4DE2-CE49-81BE-0D5CA68118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850" y="4222354"/>
                <a:ext cx="7268400" cy="831766"/>
              </a:xfrm>
              <a:prstGeom prst="rect">
                <a:avLst/>
              </a:prstGeom>
              <a:blipFill>
                <a:blip r:embed="rId5"/>
                <a:stretch>
                  <a:fillRect l="-1045" t="-2985" r="-348" b="-1492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55527F6B-2785-4B48-93B2-D42827C99B23}"/>
              </a:ext>
            </a:extLst>
          </p:cNvPr>
          <p:cNvSpPr txBox="1"/>
          <p:nvPr/>
        </p:nvSpPr>
        <p:spPr>
          <a:xfrm>
            <a:off x="549262" y="3508924"/>
            <a:ext cx="4397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Compute the quark propagator.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D966FC-83B0-DF45-99D5-9D0D6687C24B}"/>
              </a:ext>
            </a:extLst>
          </p:cNvPr>
          <p:cNvSpPr txBox="1"/>
          <p:nvPr/>
        </p:nvSpPr>
        <p:spPr>
          <a:xfrm>
            <a:off x="549262" y="5117241"/>
            <a:ext cx="7126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/>
              <a:t>Extract the physical quantities form matrix elements.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D121D1-5202-B242-9760-BDE94B090A4C}"/>
              </a:ext>
            </a:extLst>
          </p:cNvPr>
          <p:cNvSpPr txBox="1"/>
          <p:nvPr/>
        </p:nvSpPr>
        <p:spPr>
          <a:xfrm>
            <a:off x="5592049" y="2700400"/>
            <a:ext cx="2245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Fermion matrix: </a:t>
            </a:r>
          </a:p>
        </p:txBody>
      </p:sp>
      <p:pic>
        <p:nvPicPr>
          <p:cNvPr id="20" name="Picture 19" descr="A picture containing furniture, table, stool&#10;&#10;Description automatically generated">
            <a:extLst>
              <a:ext uri="{FF2B5EF4-FFF2-40B4-BE49-F238E27FC236}">
                <a16:creationId xmlns:a16="http://schemas.microsoft.com/office/drawing/2014/main" id="{BF9A6E0E-91DD-0140-8606-9F2B995D55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2441" y="2733022"/>
            <a:ext cx="802297" cy="4093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4CCFE19-464B-8041-876D-BEDB667062D0}"/>
                  </a:ext>
                </a:extLst>
              </p:cNvPr>
              <p:cNvSpPr txBox="1"/>
              <p:nvPr/>
            </p:nvSpPr>
            <p:spPr>
              <a:xfrm>
                <a:off x="5933664" y="3167346"/>
                <a:ext cx="238719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/>
                  <a:t>Dimension: 12</a:t>
                </a:r>
                <a14:m>
                  <m:oMath xmlns:m="http://schemas.openxmlformats.org/officeDocument/2006/math">
                    <m:r>
                      <a:rPr lang="de-DE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</m:oMath>
                </a14:m>
                <a:endParaRPr lang="de-DE" sz="240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4CCFE19-464B-8041-876D-BEDB667062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3664" y="3167346"/>
                <a:ext cx="2387192" cy="461665"/>
              </a:xfrm>
              <a:prstGeom prst="rect">
                <a:avLst/>
              </a:prstGeom>
              <a:blipFill>
                <a:blip r:embed="rId7"/>
                <a:stretch>
                  <a:fillRect l="-3704" t="-5263" b="-2631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B917D10-F1FD-6F41-9036-3CA8926ABCD3}"/>
                  </a:ext>
                </a:extLst>
              </p:cNvPr>
              <p:cNvSpPr txBox="1"/>
              <p:nvPr/>
            </p:nvSpPr>
            <p:spPr>
              <a:xfrm>
                <a:off x="6236407" y="3629011"/>
                <a:ext cx="17817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/>
                  <a:t> </a:t>
                </a:r>
                <a14:m>
                  <m:oMath xmlns:m="http://schemas.openxmlformats.org/officeDocument/2006/math">
                    <m:r>
                      <a:rPr lang="de-DE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de-DE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sup>
                    </m:sSup>
                    <m:r>
                      <a:rPr lang="en-US" sz="24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endParaRPr lang="de-DE" sz="240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B917D10-F1FD-6F41-9036-3CA8926ABC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407" y="3629011"/>
                <a:ext cx="1781706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131FCF30-7F0C-FB4B-84E8-3BE5BF4D9A17}"/>
              </a:ext>
            </a:extLst>
          </p:cNvPr>
          <p:cNvSpPr/>
          <p:nvPr/>
        </p:nvSpPr>
        <p:spPr>
          <a:xfrm>
            <a:off x="5592049" y="2700400"/>
            <a:ext cx="3002689" cy="136163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5248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B598088-01B6-404D-ADB2-C7F742493324}"/>
              </a:ext>
            </a:extLst>
          </p:cNvPr>
          <p:cNvSpPr/>
          <p:nvPr/>
        </p:nvSpPr>
        <p:spPr>
          <a:xfrm>
            <a:off x="3356773" y="1351314"/>
            <a:ext cx="5580112" cy="3178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5A3299-A1D3-CD49-8D96-A00FDB0EF070}"/>
              </a:ext>
            </a:extLst>
          </p:cNvPr>
          <p:cNvSpPr/>
          <p:nvPr/>
        </p:nvSpPr>
        <p:spPr>
          <a:xfrm>
            <a:off x="460225" y="1351314"/>
            <a:ext cx="2520280" cy="3178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矩形 72"/>
          <p:cNvSpPr>
            <a:spLocks noChangeArrowheads="1"/>
          </p:cNvSpPr>
          <p:nvPr/>
        </p:nvSpPr>
        <p:spPr bwMode="auto">
          <a:xfrm>
            <a:off x="0" y="-99392"/>
            <a:ext cx="8676456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Hans" altLang="de-DE" sz="3600" dirty="0">
                <a:solidFill>
                  <a:srgbClr val="FFFFFF"/>
                </a:solidFill>
                <a:ea typeface="黑体" pitchFamily="2" charset="-122"/>
                <a:cs typeface="Arial" charset="0"/>
              </a:rPr>
              <a:t>二</a:t>
            </a:r>
            <a:r>
              <a:rPr lang="zh-CN" altLang="en-US" sz="3600" dirty="0">
                <a:solidFill>
                  <a:srgbClr val="FFFFFF"/>
                </a:solidFill>
                <a:ea typeface="黑体" pitchFamily="2" charset="-122"/>
                <a:cs typeface="Arial" charset="0"/>
              </a:rPr>
              <a:t>、</a:t>
            </a:r>
            <a:r>
              <a:rPr lang="zh-Hans" altLang="de-DE" sz="3600" dirty="0">
                <a:solidFill>
                  <a:srgbClr val="FFFFFF"/>
                </a:solidFill>
                <a:ea typeface="黑体" pitchFamily="2" charset="-122"/>
                <a:cs typeface="Arial" charset="0"/>
              </a:rPr>
              <a:t>研究内容</a:t>
            </a:r>
            <a:endParaRPr lang="zh-CN" altLang="en-US" sz="3600" dirty="0">
              <a:solidFill>
                <a:srgbClr val="FFFFFF"/>
              </a:solidFill>
              <a:ea typeface="黑体" pitchFamily="2" charset="-122"/>
              <a:cs typeface="Arial" charset="0"/>
            </a:endParaRPr>
          </a:p>
        </p:txBody>
      </p:sp>
      <p:sp>
        <p:nvSpPr>
          <p:cNvPr id="1083394" name="AutoShape 2" descr="“nobel prize”的图片搜索结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83396" name="AutoShape 4" descr="“nobel prize”的图片搜索结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83398" name="AutoShape 6" descr="“nobel prize”的图片搜索结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EF6862-2B88-2741-BA9B-A4C242D7E7ED}"/>
              </a:ext>
            </a:extLst>
          </p:cNvPr>
          <p:cNvSpPr txBox="1"/>
          <p:nvPr/>
        </p:nvSpPr>
        <p:spPr>
          <a:xfrm>
            <a:off x="922477" y="150093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de-DE" b="1"/>
              <a:t>经典</a:t>
            </a:r>
            <a:r>
              <a:rPr lang="zh-Hans" altLang="de-DE" b="1"/>
              <a:t>夸克模型</a:t>
            </a:r>
            <a:endParaRPr lang="de-DE" b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2D204A-E2DA-3C4E-841C-3E607C1823CA}"/>
              </a:ext>
            </a:extLst>
          </p:cNvPr>
          <p:cNvSpPr txBox="1"/>
          <p:nvPr/>
        </p:nvSpPr>
        <p:spPr>
          <a:xfrm>
            <a:off x="4701582" y="1408808"/>
            <a:ext cx="297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Hans" altLang="de-DE" b="1"/>
              <a:t>超出夸克模型：</a:t>
            </a:r>
            <a:r>
              <a:rPr lang="zh-CN" altLang="de-DE" b="1"/>
              <a:t>奇特强子态</a:t>
            </a:r>
            <a:endParaRPr lang="de-DE" b="1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8547867-9933-CB49-ADBC-3854667A1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886" y="1835634"/>
            <a:ext cx="5143886" cy="26435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3D157B4-2A5B-404B-AAF9-777F6C9217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991" y="2196921"/>
            <a:ext cx="818747" cy="8141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C07919E-3D19-C748-99F4-CF75EE376B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33" y="3384493"/>
            <a:ext cx="870204" cy="86536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C51D861-AF1C-EA4F-8357-7995C1105C47}"/>
              </a:ext>
            </a:extLst>
          </p:cNvPr>
          <p:cNvSpPr txBox="1"/>
          <p:nvPr/>
        </p:nvSpPr>
        <p:spPr>
          <a:xfrm>
            <a:off x="677526" y="241935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Hans" altLang="de-DE" b="1"/>
              <a:t>介子：</a:t>
            </a:r>
            <a:endParaRPr lang="de-DE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BD7AA2-13F2-9644-951D-E6DE5A76197A}"/>
              </a:ext>
            </a:extLst>
          </p:cNvPr>
          <p:cNvSpPr txBox="1"/>
          <p:nvPr/>
        </p:nvSpPr>
        <p:spPr>
          <a:xfrm>
            <a:off x="677526" y="3633638"/>
            <a:ext cx="727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Hans" altLang="de-DE" b="1"/>
              <a:t>重子：</a:t>
            </a:r>
            <a:endParaRPr lang="de-DE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0D87B4-2A4F-4743-B14B-402277B07FE6}"/>
              </a:ext>
            </a:extLst>
          </p:cNvPr>
          <p:cNvSpPr txBox="1"/>
          <p:nvPr/>
        </p:nvSpPr>
        <p:spPr>
          <a:xfrm>
            <a:off x="1940509" y="255215"/>
            <a:ext cx="52629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de-DE" sz="4400" b="1">
                <a:solidFill>
                  <a:srgbClr val="C00000"/>
                </a:solidFill>
                <a:latin typeface="Apple Color Emoji" pitchFamily="2" charset="0"/>
                <a:ea typeface="Apple Color Emoji" pitchFamily="2" charset="0"/>
              </a:rPr>
              <a:t>强子谱和奇特强子态</a:t>
            </a:r>
            <a:endParaRPr lang="de-DE" sz="4400" b="1">
              <a:solidFill>
                <a:srgbClr val="C00000"/>
              </a:solidFill>
              <a:latin typeface="Apple Color Emoji" pitchFamily="2" charset="0"/>
              <a:ea typeface="Apple Color Emoji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D26530-843D-1947-B6B6-97878283704E}"/>
              </a:ext>
            </a:extLst>
          </p:cNvPr>
          <p:cNvSpPr txBox="1"/>
          <p:nvPr/>
        </p:nvSpPr>
        <p:spPr>
          <a:xfrm>
            <a:off x="851269" y="4882238"/>
            <a:ext cx="6925294" cy="8099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ts val="2880"/>
              </a:lnSpc>
              <a:buFont typeface="Wingdings" pitchFamily="2" charset="2"/>
              <a:buChar char="Ø"/>
            </a:pPr>
            <a:r>
              <a:rPr lang="zh-CN" altLang="de-DE" sz="2000" b="1">
                <a:latin typeface="Apple Color Emoji" pitchFamily="2" charset="0"/>
                <a:ea typeface="Apple Color Emoji" pitchFamily="2" charset="0"/>
              </a:rPr>
              <a:t>弄清实验上发现的奇特强子态的结构并预言新的强子态。</a:t>
            </a:r>
            <a:endParaRPr lang="de-DE" altLang="zh-CN" sz="2000" b="1">
              <a:latin typeface="Apple Color Emoji" pitchFamily="2" charset="0"/>
              <a:ea typeface="Apple Color Emoji" pitchFamily="2" charset="0"/>
            </a:endParaRPr>
          </a:p>
          <a:p>
            <a:pPr marL="285750" indent="-285750">
              <a:lnSpc>
                <a:spcPts val="2880"/>
              </a:lnSpc>
              <a:buFont typeface="Wingdings" pitchFamily="2" charset="2"/>
              <a:buChar char="Ø"/>
            </a:pPr>
            <a:r>
              <a:rPr lang="zh-CN" altLang="de-DE" sz="2000" b="1">
                <a:latin typeface="Apple Color Emoji" pitchFamily="2" charset="0"/>
                <a:ea typeface="Apple Color Emoji" pitchFamily="2" charset="0"/>
              </a:rPr>
              <a:t>找出强子谱新的“</a:t>
            </a:r>
            <a:r>
              <a:rPr lang="zh-CN" altLang="en-US" sz="2000" b="1">
                <a:latin typeface="Apple Color Emoji" pitchFamily="2" charset="0"/>
                <a:ea typeface="Apple Color Emoji" pitchFamily="2" charset="0"/>
              </a:rPr>
              <a:t>周期律</a:t>
            </a:r>
            <a:r>
              <a:rPr lang="zh-CN" altLang="de-DE" sz="2000" b="1">
                <a:latin typeface="Apple Color Emoji" pitchFamily="2" charset="0"/>
                <a:ea typeface="Apple Color Emoji" pitchFamily="2" charset="0"/>
              </a:rPr>
              <a:t>”。</a:t>
            </a:r>
            <a:endParaRPr lang="de-DE" sz="2000" b="1">
              <a:latin typeface="Apple Color Emoji" pitchFamily="2" charset="0"/>
              <a:ea typeface="Apple Color Emoj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94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5526</TotalTime>
  <Words>711</Words>
  <Application>Microsoft Office PowerPoint</Application>
  <PresentationFormat>全屏显示(4:3)</PresentationFormat>
  <Paragraphs>185</Paragraphs>
  <Slides>18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Apple Color Emoji</vt:lpstr>
      <vt:lpstr>Arial Unicode MS</vt:lpstr>
      <vt:lpstr>Simplified Arabic</vt:lpstr>
      <vt:lpstr>等线</vt:lpstr>
      <vt:lpstr>SimHei</vt:lpstr>
      <vt:lpstr>SimHei</vt:lpstr>
      <vt:lpstr>STZhongsong</vt:lpstr>
      <vt:lpstr>Arial</vt:lpstr>
      <vt:lpstr>Calibri</vt:lpstr>
      <vt:lpstr>Calibri Light</vt:lpstr>
      <vt:lpstr>Cambria Math</vt:lpstr>
      <vt:lpstr>Symbol</vt:lpstr>
      <vt:lpstr>Wingdings</vt:lpstr>
      <vt:lpstr>Office Theme</vt:lpstr>
      <vt:lpstr>南方核科学计算中心 物理目标和超算架构讨论</vt:lpstr>
      <vt:lpstr>Outline</vt:lpstr>
      <vt:lpstr>         核物理中的前沿领域</vt:lpstr>
      <vt:lpstr>Lattice QCD vs Lattice EFT</vt:lpstr>
      <vt:lpstr>Lattice QCD</vt:lpstr>
      <vt:lpstr>Lattice QCD</vt:lpstr>
      <vt:lpstr>Lattice QCD</vt:lpstr>
      <vt:lpstr>Lattice QCD</vt:lpstr>
      <vt:lpstr>PowerPoint 演示文稿</vt:lpstr>
      <vt:lpstr>核子结构</vt:lpstr>
      <vt:lpstr>Code test</vt:lpstr>
      <vt:lpstr>Code test</vt:lpstr>
      <vt:lpstr>Code test</vt:lpstr>
      <vt:lpstr>Code test</vt:lpstr>
      <vt:lpstr>Code test</vt:lpstr>
      <vt:lpstr>Code test</vt:lpstr>
      <vt:lpstr>Summary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SNSC: Physics and Computing System</dc:title>
  <dc:creator>Pjxrysc</dc:creator>
  <cp:lastModifiedBy>user</cp:lastModifiedBy>
  <cp:revision>76</cp:revision>
  <dcterms:created xsi:type="dcterms:W3CDTF">2019-11-18T14:16:44Z</dcterms:created>
  <dcterms:modified xsi:type="dcterms:W3CDTF">2019-11-23T02:00:42Z</dcterms:modified>
</cp:coreProperties>
</file>