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7" r:id="rId2"/>
    <p:sldId id="259" r:id="rId3"/>
    <p:sldId id="280" r:id="rId4"/>
    <p:sldId id="303" r:id="rId5"/>
    <p:sldId id="281" r:id="rId6"/>
    <p:sldId id="286" r:id="rId7"/>
    <p:sldId id="287" r:id="rId8"/>
    <p:sldId id="288" r:id="rId9"/>
    <p:sldId id="293" r:id="rId10"/>
    <p:sldId id="294" r:id="rId11"/>
    <p:sldId id="295" r:id="rId12"/>
    <p:sldId id="289" r:id="rId13"/>
    <p:sldId id="290" r:id="rId14"/>
    <p:sldId id="302" r:id="rId15"/>
    <p:sldId id="308" r:id="rId16"/>
    <p:sldId id="291" r:id="rId17"/>
    <p:sldId id="260" r:id="rId18"/>
    <p:sldId id="261" r:id="rId19"/>
    <p:sldId id="262" r:id="rId20"/>
    <p:sldId id="267" r:id="rId21"/>
    <p:sldId id="268" r:id="rId22"/>
    <p:sldId id="269" r:id="rId23"/>
    <p:sldId id="276" r:id="rId24"/>
    <p:sldId id="277" r:id="rId25"/>
    <p:sldId id="270" r:id="rId26"/>
    <p:sldId id="304" r:id="rId27"/>
    <p:sldId id="271" r:id="rId28"/>
    <p:sldId id="273" r:id="rId29"/>
    <p:sldId id="274" r:id="rId30"/>
    <p:sldId id="313" r:id="rId31"/>
    <p:sldId id="310" r:id="rId32"/>
    <p:sldId id="312" r:id="rId33"/>
    <p:sldId id="275" r:id="rId3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87" d="100"/>
          <a:sy n="87" d="100"/>
        </p:scale>
        <p:origin x="66" y="1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93571-7DE0-44B0-9393-B37DD53279AC}" type="datetimeFigureOut">
              <a:rPr lang="zh-CN" altLang="en-US" smtClean="0"/>
              <a:t>2019/12/1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C4A7A-6CBD-44AD-90F8-850437E12A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02782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C4A7A-6CBD-44AD-90F8-850437E12A6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5715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CCAD-A970-493A-9133-3BCAFFE35CDA}" type="datetimeFigureOut">
              <a:rPr lang="zh-CN" altLang="en-US" smtClean="0"/>
              <a:t>2019/12/1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36062-409D-45B2-9286-E3D0E641CE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3348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CCAD-A970-493A-9133-3BCAFFE35CDA}" type="datetimeFigureOut">
              <a:rPr lang="zh-CN" altLang="en-US" smtClean="0"/>
              <a:t>2019/12/1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36062-409D-45B2-9286-E3D0E641CE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7510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CCAD-A970-493A-9133-3BCAFFE35CDA}" type="datetimeFigureOut">
              <a:rPr lang="zh-CN" altLang="en-US" smtClean="0"/>
              <a:t>2019/12/1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36062-409D-45B2-9286-E3D0E641CE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429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CCAD-A970-493A-9133-3BCAFFE35CDA}" type="datetimeFigureOut">
              <a:rPr lang="zh-CN" altLang="en-US" smtClean="0"/>
              <a:t>2019/12/1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36062-409D-45B2-9286-E3D0E641CE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1585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CCAD-A970-493A-9133-3BCAFFE35CDA}" type="datetimeFigureOut">
              <a:rPr lang="zh-CN" altLang="en-US" smtClean="0"/>
              <a:t>2019/12/1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36062-409D-45B2-9286-E3D0E641CE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0969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CCAD-A970-493A-9133-3BCAFFE35CDA}" type="datetimeFigureOut">
              <a:rPr lang="zh-CN" altLang="en-US" smtClean="0"/>
              <a:t>2019/12/1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36062-409D-45B2-9286-E3D0E641CE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717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CCAD-A970-493A-9133-3BCAFFE35CDA}" type="datetimeFigureOut">
              <a:rPr lang="zh-CN" altLang="en-US" smtClean="0"/>
              <a:t>2019/12/1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36062-409D-45B2-9286-E3D0E641CE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472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CCAD-A970-493A-9133-3BCAFFE35CDA}" type="datetimeFigureOut">
              <a:rPr lang="zh-CN" altLang="en-US" smtClean="0"/>
              <a:t>2019/12/1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36062-409D-45B2-9286-E3D0E641CE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8912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CCAD-A970-493A-9133-3BCAFFE35CDA}" type="datetimeFigureOut">
              <a:rPr lang="zh-CN" altLang="en-US" smtClean="0"/>
              <a:t>2019/12/1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36062-409D-45B2-9286-E3D0E641CE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9743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CCAD-A970-493A-9133-3BCAFFE35CDA}" type="datetimeFigureOut">
              <a:rPr lang="zh-CN" altLang="en-US" smtClean="0"/>
              <a:t>2019/12/1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36062-409D-45B2-9286-E3D0E641CE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6265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3CCAD-A970-493A-9133-3BCAFFE35CDA}" type="datetimeFigureOut">
              <a:rPr lang="zh-CN" altLang="en-US" smtClean="0"/>
              <a:t>2019/12/1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36062-409D-45B2-9286-E3D0E641CE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5487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3CCAD-A970-493A-9133-3BCAFFE35CDA}" type="datetimeFigureOut">
              <a:rPr lang="zh-CN" altLang="en-US" smtClean="0"/>
              <a:t>2019/12/1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36062-409D-45B2-9286-E3D0E641CE9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3317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304042" y="826793"/>
            <a:ext cx="9144000" cy="1691008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Master Integrals for Higher Order QCD Corrections to </a:t>
            </a:r>
            <a:r>
              <a:rPr lang="en-US" sz="4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Heavy</a:t>
            </a:r>
            <a:r>
              <a:rPr lang="en-US" altLang="zh-CN" sz="4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sz="4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Quarks</a:t>
            </a:r>
            <a:r>
              <a:rPr lang="en-US" sz="4400" b="1" dirty="0" smtClean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sz="4400" b="1" dirty="0" smtClean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Production and Decay</a:t>
            </a:r>
            <a:endParaRPr lang="en-US" sz="3600" b="1" dirty="0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04042" y="4961318"/>
            <a:ext cx="9144000" cy="1655762"/>
          </a:xfrm>
        </p:spPr>
        <p:txBody>
          <a:bodyPr>
            <a:normAutofit/>
          </a:bodyPr>
          <a:lstStyle/>
          <a:p>
            <a:r>
              <a:rPr lang="en-US" altLang="zh-CN" b="1" dirty="0" smtClean="0"/>
              <a:t>Long-Bin Chen(</a:t>
            </a:r>
            <a:r>
              <a:rPr lang="zh-CN" altLang="en-US" b="1" dirty="0" smtClean="0"/>
              <a:t>陈龙斌</a:t>
            </a:r>
            <a:r>
              <a:rPr lang="en-US" altLang="zh-CN" b="1" dirty="0" smtClean="0"/>
              <a:t>)</a:t>
            </a:r>
          </a:p>
          <a:p>
            <a:r>
              <a:rPr lang="en-US" altLang="zh-CN" b="1" dirty="0" smtClean="0"/>
              <a:t>2019.12.01</a:t>
            </a:r>
          </a:p>
          <a:p>
            <a:endParaRPr lang="en-US" altLang="zh-CN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4572000" y="3175761"/>
            <a:ext cx="39313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chemeClr val="accent6">
                    <a:lumMod val="50000"/>
                  </a:schemeClr>
                </a:solidFill>
              </a:rPr>
              <a:t>        Based on</a:t>
            </a:r>
          </a:p>
          <a:p>
            <a:r>
              <a:rPr lang="en-US" altLang="zh-CN" sz="2000" b="1" dirty="0" smtClean="0"/>
              <a:t>JHEP </a:t>
            </a:r>
            <a:r>
              <a:rPr lang="en-US" altLang="zh-CN" sz="2000" b="1" dirty="0"/>
              <a:t>1802 </a:t>
            </a:r>
            <a:r>
              <a:rPr lang="en-US" altLang="zh-CN" sz="2000" b="1" dirty="0" smtClean="0"/>
              <a:t> </a:t>
            </a:r>
            <a:r>
              <a:rPr lang="en-US" altLang="zh-CN" sz="2000" b="1" dirty="0"/>
              <a:t>066</a:t>
            </a:r>
            <a:r>
              <a:rPr lang="en-US" altLang="zh-CN" sz="20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r>
              <a:rPr lang="en-US" altLang="zh-CN" sz="2000" b="1" dirty="0" err="1" smtClean="0"/>
              <a:t>Phys.Lett</a:t>
            </a:r>
            <a:r>
              <a:rPr lang="en-US" altLang="zh-CN" sz="2000" b="1" dirty="0"/>
              <a:t>. B786 </a:t>
            </a:r>
            <a:r>
              <a:rPr lang="en-US" altLang="zh-CN" sz="2000" b="1" dirty="0" smtClean="0"/>
              <a:t> </a:t>
            </a:r>
            <a:r>
              <a:rPr lang="en-US" altLang="zh-CN" sz="2000" b="1" dirty="0" smtClean="0"/>
              <a:t>453</a:t>
            </a:r>
          </a:p>
          <a:p>
            <a:r>
              <a:rPr lang="en-US" altLang="zh-CN" sz="2000" b="1" dirty="0" err="1" smtClean="0"/>
              <a:t>Phys.Lett</a:t>
            </a:r>
            <a:r>
              <a:rPr lang="en-US" altLang="zh-CN" sz="2000" b="1" dirty="0" smtClean="0"/>
              <a:t>. B792 </a:t>
            </a:r>
            <a:r>
              <a:rPr lang="en-US" altLang="zh-CN" sz="2000" b="1" dirty="0" smtClean="0"/>
              <a:t> </a:t>
            </a:r>
            <a:r>
              <a:rPr lang="en-US" altLang="zh-CN" sz="2000" b="1" dirty="0" smtClean="0"/>
              <a:t>50</a:t>
            </a:r>
            <a:r>
              <a:rPr lang="en-US" altLang="zh-CN" sz="2000" dirty="0" smtClean="0"/>
              <a:t> </a:t>
            </a:r>
            <a:endParaRPr lang="zh-CN" alt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755612" y="618726"/>
            <a:ext cx="10403353" cy="2047818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91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953192" y="269412"/>
            <a:ext cx="75479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/>
              <a:t>A suitable choice of basis (canonical basis) </a:t>
            </a:r>
          </a:p>
          <a:p>
            <a:r>
              <a:rPr lang="en-US" altLang="zh-CN" sz="2000" b="1" dirty="0" smtClean="0"/>
              <a:t>arXiv:1304.1806</a:t>
            </a:r>
            <a:endParaRPr lang="zh-CN" altLang="en-US" sz="2000" b="1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4990" y="3291845"/>
            <a:ext cx="3144048" cy="136242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2128" y="1791528"/>
            <a:ext cx="8003964" cy="115923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2964" y="4995352"/>
            <a:ext cx="7782292" cy="1078844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 flipV="1">
            <a:off x="49876" y="1651462"/>
            <a:ext cx="12142124" cy="1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/>
              <p:cNvSpPr txBox="1"/>
              <p:nvPr/>
            </p:nvSpPr>
            <p:spPr>
              <a:xfrm>
                <a:off x="10537883" y="4284934"/>
                <a:ext cx="172736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/>
                  <a:t> </a:t>
                </a:r>
                <a:r>
                  <a:rPr lang="en-US" altLang="zh-CN" dirty="0" smtClean="0"/>
                  <a:t>d=4-2</a:t>
                </a:r>
                <a14:m>
                  <m:oMath xmlns:m="http://schemas.openxmlformats.org/officeDocument/2006/math">
                    <m:r>
                      <a:rPr lang="zh-CN" altLang="en-US" dirty="0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37883" y="4284934"/>
                <a:ext cx="1727361" cy="369332"/>
              </a:xfrm>
              <a:prstGeom prst="rect">
                <a:avLst/>
              </a:prstGeom>
              <a:blipFill>
                <a:blip r:embed="rId6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圆角矩形 3"/>
          <p:cNvSpPr/>
          <p:nvPr/>
        </p:nvSpPr>
        <p:spPr>
          <a:xfrm>
            <a:off x="10537883" y="4284934"/>
            <a:ext cx="1081020" cy="3693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3083" y="3291845"/>
            <a:ext cx="1593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New Strategy</a:t>
            </a:r>
            <a:endParaRPr lang="zh-CN" altLang="en-US" dirty="0"/>
          </a:p>
        </p:txBody>
      </p:sp>
      <p:sp>
        <p:nvSpPr>
          <p:cNvPr id="6" name="椭圆 5"/>
          <p:cNvSpPr/>
          <p:nvPr/>
        </p:nvSpPr>
        <p:spPr>
          <a:xfrm>
            <a:off x="49876" y="3256466"/>
            <a:ext cx="1636562" cy="4395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35084" y="78842"/>
            <a:ext cx="5140344" cy="1432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91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69148" y="3465462"/>
            <a:ext cx="6062228" cy="209852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219" y="1016614"/>
            <a:ext cx="10047316" cy="1999961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870855" y="1061891"/>
            <a:ext cx="10640291" cy="199996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669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8185796" y="3328626"/>
            <a:ext cx="1870658" cy="36933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Canonical Basis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3672" y="492791"/>
            <a:ext cx="6408812" cy="5879126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1215550" y="328527"/>
            <a:ext cx="6970246" cy="6165356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119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1066" y="1257987"/>
            <a:ext cx="4753430" cy="64375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654" y="2327561"/>
            <a:ext cx="9867937" cy="158268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122026" y="3205018"/>
            <a:ext cx="705464" cy="3417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374564" y="607087"/>
            <a:ext cx="62253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Differential Equations In Canonical Form: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9143999" y="3999345"/>
            <a:ext cx="683491" cy="31403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877109" y="4128716"/>
            <a:ext cx="4285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 smtClean="0">
                <a:solidFill>
                  <a:srgbClr val="00B050"/>
                </a:solidFill>
              </a:rPr>
              <a:t>A_i</a:t>
            </a:r>
            <a:r>
              <a:rPr lang="en-US" altLang="zh-CN" b="1" dirty="0" smtClean="0">
                <a:solidFill>
                  <a:srgbClr val="00B050"/>
                </a:solidFill>
              </a:rPr>
              <a:t> are rational matrices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0054" y="5289608"/>
            <a:ext cx="5350577" cy="856022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>
          <a:xfrm>
            <a:off x="571018" y="2280213"/>
            <a:ext cx="10212729" cy="1797934"/>
          </a:xfrm>
          <a:prstGeom prst="roundRect">
            <a:avLst/>
          </a:prstGeom>
          <a:noFill/>
          <a:ln w="19050">
            <a:solidFill>
              <a:srgbClr val="FFC0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2726774" y="5218103"/>
            <a:ext cx="5810515" cy="1124146"/>
          </a:xfrm>
          <a:prstGeom prst="roundRect">
            <a:avLst/>
          </a:prstGeom>
          <a:noFill/>
          <a:ln w="28575">
            <a:solidFill>
              <a:srgbClr val="FFC00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857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3113" y="1973493"/>
            <a:ext cx="6469206" cy="114766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3098" y="4062784"/>
            <a:ext cx="3279727" cy="129572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695928" y="706333"/>
            <a:ext cx="45117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00B050"/>
                </a:solidFill>
              </a:rPr>
              <a:t>Determination of Boundary </a:t>
            </a:r>
            <a:r>
              <a:rPr lang="en-US" altLang="zh-CN" b="1" dirty="0" smtClean="0">
                <a:solidFill>
                  <a:srgbClr val="00B050"/>
                </a:solidFill>
              </a:rPr>
              <a:t>Conditions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023909" y="3444057"/>
            <a:ext cx="9554659" cy="5476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圆角矩形 1"/>
          <p:cNvSpPr/>
          <p:nvPr/>
        </p:nvSpPr>
        <p:spPr>
          <a:xfrm>
            <a:off x="3537140" y="607775"/>
            <a:ext cx="4522721" cy="56397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076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6178" y="1331332"/>
            <a:ext cx="7755374" cy="244586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204" y="3787031"/>
            <a:ext cx="9821131" cy="136497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641" y="5449231"/>
            <a:ext cx="11892703" cy="110787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0452660" y="2053293"/>
            <a:ext cx="1631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GINAC</a:t>
            </a:r>
          </a:p>
          <a:p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958204" y="240920"/>
            <a:ext cx="3142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 smtClean="0">
                <a:solidFill>
                  <a:srgbClr val="00B050"/>
                </a:solidFill>
              </a:rPr>
              <a:t>Goncharov</a:t>
            </a:r>
            <a:r>
              <a:rPr lang="en-US" altLang="zh-CN" b="1" dirty="0" smtClean="0">
                <a:solidFill>
                  <a:srgbClr val="00B050"/>
                </a:solidFill>
              </a:rPr>
              <a:t> </a:t>
            </a:r>
            <a:r>
              <a:rPr lang="en-US" altLang="zh-CN" b="1" dirty="0" err="1" smtClean="0">
                <a:solidFill>
                  <a:srgbClr val="00B050"/>
                </a:solidFill>
              </a:rPr>
              <a:t>Polylogarithms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10452660" y="2053293"/>
            <a:ext cx="947225" cy="416135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4399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190" y="4029931"/>
            <a:ext cx="9880013" cy="2303815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0" y="3586579"/>
            <a:ext cx="12192000" cy="47433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606" y="47835"/>
            <a:ext cx="11509394" cy="331614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7375" y="1231977"/>
            <a:ext cx="963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00B050"/>
                </a:solidFill>
              </a:rPr>
              <a:t>Results: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4792" y="4812506"/>
            <a:ext cx="963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Check: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237083" y="3219564"/>
            <a:ext cx="28308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Goncharov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Polylogarithms</a:t>
            </a:r>
            <a:endParaRPr lang="zh-CN" altLang="en-US" dirty="0"/>
          </a:p>
        </p:txBody>
      </p:sp>
      <p:sp>
        <p:nvSpPr>
          <p:cNvPr id="3" name="圆角矩形 2"/>
          <p:cNvSpPr/>
          <p:nvPr/>
        </p:nvSpPr>
        <p:spPr>
          <a:xfrm>
            <a:off x="9198754" y="3192187"/>
            <a:ext cx="2993246" cy="441825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64792" y="4812506"/>
            <a:ext cx="963679" cy="369332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21900" y="1231977"/>
            <a:ext cx="1028471" cy="369332"/>
          </a:xfrm>
          <a:prstGeom prst="round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042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95171"/>
            <a:ext cx="10515600" cy="1024344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2. Three-Loop Heavy-to-light Form factors</a:t>
            </a:r>
            <a:endParaRPr lang="zh-CN" altLang="en-US" sz="3600" b="1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19458" y="1538362"/>
            <a:ext cx="4291730" cy="435133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201989" y="5737373"/>
            <a:ext cx="31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t</a:t>
            </a:r>
            <a:endParaRPr lang="zh-CN" altLang="en-US" sz="2400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5738271" y="1620733"/>
            <a:ext cx="3577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/>
              <a:t>W</a:t>
            </a:r>
            <a:endParaRPr lang="zh-CN" altLang="en-US" sz="2000" b="1" dirty="0"/>
          </a:p>
        </p:txBody>
      </p:sp>
      <p:sp>
        <p:nvSpPr>
          <p:cNvPr id="6" name="文本框 5"/>
          <p:cNvSpPr txBox="1"/>
          <p:nvPr/>
        </p:nvSpPr>
        <p:spPr>
          <a:xfrm>
            <a:off x="7331626" y="5820402"/>
            <a:ext cx="4106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b</a:t>
            </a:r>
            <a:endParaRPr lang="zh-CN" altLang="en-US" sz="2400" b="1" dirty="0"/>
          </a:p>
        </p:txBody>
      </p:sp>
      <p:sp>
        <p:nvSpPr>
          <p:cNvPr id="7" name="圆角矩形 6"/>
          <p:cNvSpPr/>
          <p:nvPr/>
        </p:nvSpPr>
        <p:spPr>
          <a:xfrm>
            <a:off x="1358096" y="1234633"/>
            <a:ext cx="7878501" cy="5397661"/>
          </a:xfrm>
          <a:prstGeom prst="roundRect">
            <a:avLst/>
          </a:prstGeom>
          <a:noFill/>
          <a:ln>
            <a:solidFill>
              <a:srgbClr val="FFC0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202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64408" y="20179"/>
            <a:ext cx="6989933" cy="1074912"/>
          </a:xfrm>
        </p:spPr>
        <p:txBody>
          <a:bodyPr>
            <a:normAutofit fontScale="90000"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</a:rPr>
              <a:t>Color-planar diagrams</a:t>
            </a:r>
            <a:br>
              <a:rPr lang="en-US" altLang="zh-CN" sz="4000" b="1" dirty="0" smtClean="0">
                <a:solidFill>
                  <a:srgbClr val="FF0000"/>
                </a:solidFill>
              </a:rPr>
            </a:br>
            <a:r>
              <a:rPr lang="zh-CN" altLang="en-US" sz="4000" b="1" dirty="0" smtClean="0">
                <a:solidFill>
                  <a:srgbClr val="FF0000"/>
                </a:solidFill>
              </a:rPr>
              <a:t>（</a:t>
            </a:r>
            <a:r>
              <a:rPr lang="en-US" altLang="zh-CN" sz="4000" b="1" dirty="0" smtClean="0">
                <a:solidFill>
                  <a:srgbClr val="FF0000"/>
                </a:solidFill>
              </a:rPr>
              <a:t>Leading Color Contribution</a:t>
            </a:r>
            <a:r>
              <a:rPr lang="zh-CN" altLang="en-US" b="1" dirty="0" smtClean="0">
                <a:solidFill>
                  <a:srgbClr val="FF0000"/>
                </a:solidFill>
              </a:rPr>
              <a:t>）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45681" y="1117259"/>
            <a:ext cx="8569078" cy="5656139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内容占位符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4465" y="1217697"/>
            <a:ext cx="7500082" cy="548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02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5413" y="176705"/>
            <a:ext cx="10515600" cy="814351"/>
          </a:xfrm>
        </p:spPr>
        <p:txBody>
          <a:bodyPr>
            <a:normAutofit/>
          </a:bodyPr>
          <a:lstStyle/>
          <a:p>
            <a:r>
              <a:rPr lang="en-US" altLang="zh-CN" sz="4000" b="1" dirty="0" smtClean="0"/>
              <a:t>Integrals can be parameterized by</a:t>
            </a:r>
            <a:endParaRPr lang="zh-CN" altLang="en-US" sz="4000" b="1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2065" y="1048570"/>
            <a:ext cx="10515600" cy="224078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4811" y="3377181"/>
            <a:ext cx="7779326" cy="278068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90386" y="1004660"/>
            <a:ext cx="11072552" cy="2328611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C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/>
              <p:cNvSpPr txBox="1"/>
              <p:nvPr/>
            </p:nvSpPr>
            <p:spPr>
              <a:xfrm>
                <a:off x="10318865" y="518829"/>
                <a:ext cx="172736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/>
                  <a:t> </a:t>
                </a:r>
                <a:r>
                  <a:rPr lang="en-US" altLang="zh-CN" dirty="0" smtClean="0"/>
                  <a:t>d=4-2</a:t>
                </a:r>
                <a14:m>
                  <m:oMath xmlns:m="http://schemas.openxmlformats.org/officeDocument/2006/math">
                    <m:r>
                      <a:rPr lang="zh-CN" altLang="en-US" dirty="0" smtClean="0">
                        <a:latin typeface="Cambria Math" panose="02040503050406030204" pitchFamily="18" charset="0"/>
                      </a:rPr>
                      <m:t>∈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18865" y="518829"/>
                <a:ext cx="1727361" cy="369332"/>
              </a:xfrm>
              <a:prstGeom prst="rect">
                <a:avLst/>
              </a:prstGeom>
              <a:blipFill>
                <a:blip r:embed="rId4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椭圆 5"/>
          <p:cNvSpPr/>
          <p:nvPr/>
        </p:nvSpPr>
        <p:spPr>
          <a:xfrm>
            <a:off x="10208028" y="505225"/>
            <a:ext cx="1241368" cy="3693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460485" y="6296769"/>
            <a:ext cx="5502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0070C0"/>
                </a:solidFill>
              </a:rPr>
              <a:t>All integrals can be reduced to 71 Master </a:t>
            </a:r>
            <a:r>
              <a:rPr lang="en-US" altLang="zh-CN" b="1" dirty="0" smtClean="0">
                <a:solidFill>
                  <a:srgbClr val="0070C0"/>
                </a:solidFill>
              </a:rPr>
              <a:t>Integrals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3265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287913" cy="1070823"/>
          </a:xfrm>
        </p:spPr>
        <p:txBody>
          <a:bodyPr/>
          <a:lstStyle/>
          <a:p>
            <a:r>
              <a:rPr lang="en-US" altLang="zh-CN" b="1" dirty="0" smtClean="0"/>
              <a:t>Heavy quark (Top quark) 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05196" y="1690688"/>
            <a:ext cx="8811135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zh-CN" b="1" dirty="0" smtClean="0">
                <a:solidFill>
                  <a:srgbClr val="7030A0"/>
                </a:solidFill>
              </a:rPr>
              <a:t>1. The heaviest  particle in standard model</a:t>
            </a:r>
          </a:p>
          <a:p>
            <a:pPr marL="0" indent="0">
              <a:buNone/>
            </a:pPr>
            <a:endParaRPr lang="en-US" altLang="zh-CN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altLang="zh-CN" b="1" dirty="0" smtClean="0">
                <a:solidFill>
                  <a:srgbClr val="7030A0"/>
                </a:solidFill>
              </a:rPr>
              <a:t>2. </a:t>
            </a:r>
            <a:r>
              <a:rPr lang="en-US" altLang="zh-CN" b="1" dirty="0">
                <a:solidFill>
                  <a:srgbClr val="7030A0"/>
                </a:solidFill>
              </a:rPr>
              <a:t>Suitable for QCD perturbative calculations</a:t>
            </a:r>
            <a:endParaRPr lang="zh-CN" altLang="en-US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US" altLang="zh-CN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altLang="zh-CN" b="1" dirty="0">
                <a:solidFill>
                  <a:srgbClr val="7030A0"/>
                </a:solidFill>
              </a:rPr>
              <a:t>3</a:t>
            </a:r>
            <a:r>
              <a:rPr lang="en-US" altLang="zh-CN" b="1" dirty="0" smtClean="0">
                <a:solidFill>
                  <a:srgbClr val="7030A0"/>
                </a:solidFill>
              </a:rPr>
              <a:t>. Huge samples of top quarks at the LHC</a:t>
            </a:r>
          </a:p>
          <a:p>
            <a:pPr marL="0" indent="0">
              <a:buNone/>
            </a:pPr>
            <a:endParaRPr lang="en-US" altLang="zh-CN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altLang="zh-CN" b="1" dirty="0">
                <a:solidFill>
                  <a:srgbClr val="7030A0"/>
                </a:solidFill>
              </a:rPr>
              <a:t>4</a:t>
            </a:r>
            <a:r>
              <a:rPr lang="en-US" altLang="zh-CN" b="1" dirty="0" smtClean="0">
                <a:solidFill>
                  <a:srgbClr val="7030A0"/>
                </a:solidFill>
              </a:rPr>
              <a:t>. Study of CKM </a:t>
            </a:r>
            <a:r>
              <a:rPr lang="en-US" altLang="zh-CN" b="1" dirty="0">
                <a:solidFill>
                  <a:srgbClr val="7030A0"/>
                </a:solidFill>
              </a:rPr>
              <a:t>m</a:t>
            </a:r>
            <a:r>
              <a:rPr lang="en-US" altLang="zh-CN" b="1" dirty="0" smtClean="0">
                <a:solidFill>
                  <a:srgbClr val="7030A0"/>
                </a:solidFill>
              </a:rPr>
              <a:t>atrix element </a:t>
            </a:r>
          </a:p>
          <a:p>
            <a:pPr marL="0" indent="0">
              <a:buNone/>
            </a:pPr>
            <a:endParaRPr lang="en-US" altLang="zh-CN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altLang="zh-CN" b="1" dirty="0">
                <a:solidFill>
                  <a:srgbClr val="7030A0"/>
                </a:solidFill>
              </a:rPr>
              <a:t>5</a:t>
            </a:r>
            <a:r>
              <a:rPr lang="en-US" altLang="zh-CN" b="1" dirty="0" smtClean="0">
                <a:solidFill>
                  <a:srgbClr val="7030A0"/>
                </a:solidFill>
              </a:rPr>
              <a:t>. Search for new physics beyond standard model</a:t>
            </a:r>
          </a:p>
          <a:p>
            <a:pPr marL="0" indent="0">
              <a:buNone/>
            </a:pPr>
            <a:endParaRPr lang="en-US" altLang="zh-CN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altLang="zh-CN" b="1" dirty="0" smtClean="0">
                <a:solidFill>
                  <a:srgbClr val="7030A0"/>
                </a:solidFill>
              </a:rPr>
              <a:t>………………………….</a:t>
            </a:r>
            <a:endParaRPr lang="en-US" altLang="zh-CN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4" name="矩形 3"/>
          <p:cNvSpPr/>
          <p:nvPr/>
        </p:nvSpPr>
        <p:spPr>
          <a:xfrm>
            <a:off x="520168" y="1533126"/>
            <a:ext cx="9242558" cy="4763640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72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3113" y="114024"/>
            <a:ext cx="4024052" cy="125019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0167" y="1700462"/>
            <a:ext cx="6729736" cy="457372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43344" y="3291840"/>
            <a:ext cx="2427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Canonical Basis:</a:t>
            </a:r>
            <a:endParaRPr lang="zh-CN" altLang="en-US" sz="2400" b="1" dirty="0"/>
          </a:p>
        </p:txBody>
      </p:sp>
      <p:sp>
        <p:nvSpPr>
          <p:cNvPr id="8" name="文本框 7"/>
          <p:cNvSpPr txBox="1"/>
          <p:nvPr/>
        </p:nvSpPr>
        <p:spPr>
          <a:xfrm>
            <a:off x="3469178" y="6348820"/>
            <a:ext cx="67111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………………………………………………………………</a:t>
            </a:r>
            <a:endParaRPr lang="zh-CN" altLang="en-US" sz="2800" dirty="0"/>
          </a:p>
        </p:txBody>
      </p:sp>
      <p:sp>
        <p:nvSpPr>
          <p:cNvPr id="2" name="圆角矩形 1"/>
          <p:cNvSpPr/>
          <p:nvPr/>
        </p:nvSpPr>
        <p:spPr>
          <a:xfrm>
            <a:off x="3862647" y="114024"/>
            <a:ext cx="4782589" cy="1250191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804932" y="1524000"/>
            <a:ext cx="7118430" cy="5262623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74318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284" y="357818"/>
            <a:ext cx="9994357" cy="595766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63284" y="289367"/>
            <a:ext cx="9905030" cy="6211747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273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5146" y="1308014"/>
            <a:ext cx="6416241" cy="155412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090193" y="3902015"/>
            <a:ext cx="39131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</a:rPr>
              <a:t>P and Q are 71*71 rational matrices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2113523" y="1116992"/>
            <a:ext cx="7156412" cy="1905456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2652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604" y="228808"/>
            <a:ext cx="10332295" cy="651281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935883" y="44142"/>
            <a:ext cx="3718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DE for non-canonical basis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76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412" y="291712"/>
            <a:ext cx="9867524" cy="6277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252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87829" y="91630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zh-CN" sz="3200" b="1" dirty="0" smtClean="0">
                <a:solidFill>
                  <a:srgbClr val="FF0000"/>
                </a:solidFill>
              </a:rPr>
              <a:t>Boundary Conditions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0380" y="1356834"/>
            <a:ext cx="6827236" cy="226227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492" y="4030487"/>
            <a:ext cx="6741032" cy="157549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55320" y="2154995"/>
            <a:ext cx="1173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Known</a:t>
            </a:r>
            <a:endParaRPr lang="zh-CN" altLang="en-US" dirty="0"/>
          </a:p>
        </p:txBody>
      </p:sp>
      <p:cxnSp>
        <p:nvCxnSpPr>
          <p:cNvPr id="8" name="直接连接符 7"/>
          <p:cNvCxnSpPr/>
          <p:nvPr/>
        </p:nvCxnSpPr>
        <p:spPr>
          <a:xfrm>
            <a:off x="0" y="3696393"/>
            <a:ext cx="12192000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1064" y="5752715"/>
            <a:ext cx="8515915" cy="813837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448801" y="3990110"/>
            <a:ext cx="1474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Regular at x=0</a:t>
            </a:r>
            <a:endParaRPr lang="zh-CN" altLang="en-US" dirty="0"/>
          </a:p>
        </p:txBody>
      </p:sp>
      <p:sp>
        <p:nvSpPr>
          <p:cNvPr id="7" name="椭圆 6"/>
          <p:cNvSpPr/>
          <p:nvPr/>
        </p:nvSpPr>
        <p:spPr>
          <a:xfrm>
            <a:off x="9271462" y="3967942"/>
            <a:ext cx="1557251" cy="72597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207046" y="1327441"/>
            <a:ext cx="7064416" cy="2368952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20" y="3730450"/>
            <a:ext cx="1285875" cy="600075"/>
          </a:xfrm>
          <a:prstGeom prst="rect">
            <a:avLst/>
          </a:prstGeom>
        </p:spPr>
      </p:pic>
      <p:sp>
        <p:nvSpPr>
          <p:cNvPr id="12" name="椭圆 11"/>
          <p:cNvSpPr/>
          <p:nvPr/>
        </p:nvSpPr>
        <p:spPr>
          <a:xfrm>
            <a:off x="1581064" y="5975593"/>
            <a:ext cx="379147" cy="40330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0747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12" y="1670987"/>
            <a:ext cx="11477625" cy="2895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239" y="4912577"/>
            <a:ext cx="11287125" cy="1381125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43804" y="4566587"/>
            <a:ext cx="12148196" cy="4374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0849" y="218225"/>
            <a:ext cx="6543675" cy="1304925"/>
          </a:xfrm>
          <a:prstGeom prst="rect">
            <a:avLst/>
          </a:prstGeom>
        </p:spPr>
      </p:pic>
      <p:sp>
        <p:nvSpPr>
          <p:cNvPr id="13" name="圆角矩形 12"/>
          <p:cNvSpPr/>
          <p:nvPr/>
        </p:nvSpPr>
        <p:spPr>
          <a:xfrm>
            <a:off x="2670849" y="268297"/>
            <a:ext cx="6429347" cy="1254853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47239" y="5658017"/>
            <a:ext cx="379147" cy="40330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514812" y="5154115"/>
            <a:ext cx="379147" cy="40330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766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8087" y="443344"/>
            <a:ext cx="7460631" cy="5499135"/>
          </a:xfrm>
          <a:prstGeom prst="rect">
            <a:avLst/>
          </a:prstGeom>
        </p:spPr>
      </p:pic>
      <p:sp>
        <p:nvSpPr>
          <p:cNvPr id="2" name="圆角矩形 1"/>
          <p:cNvSpPr/>
          <p:nvPr/>
        </p:nvSpPr>
        <p:spPr>
          <a:xfrm>
            <a:off x="1560503" y="443344"/>
            <a:ext cx="7682055" cy="5694634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9642266" y="2690496"/>
            <a:ext cx="22777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Results of Boundary conditions are expressed in terms of zeta functions.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0200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305" y="434134"/>
            <a:ext cx="8554656" cy="592209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167982" y="2971892"/>
            <a:ext cx="1878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H are Harmonic </a:t>
            </a:r>
            <a:r>
              <a:rPr lang="en-US" altLang="zh-CN" dirty="0" err="1" smtClean="0"/>
              <a:t>Polylogarithms</a:t>
            </a:r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8961120" y="2657749"/>
            <a:ext cx="2194560" cy="1274618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26720" y="434134"/>
            <a:ext cx="8534400" cy="5922091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73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03906" y="250140"/>
            <a:ext cx="4095179" cy="1325563"/>
          </a:xfrm>
        </p:spPr>
        <p:txBody>
          <a:bodyPr/>
          <a:lstStyle/>
          <a:p>
            <a:r>
              <a:rPr lang="en-US" altLang="zh-CN" sz="3600" dirty="0" smtClean="0"/>
              <a:t>Check:</a:t>
            </a:r>
            <a:r>
              <a:rPr lang="zh-CN" altLang="en-US" sz="2400" dirty="0" smtClean="0">
                <a:solidFill>
                  <a:srgbClr val="00B0F0"/>
                </a:solidFill>
                <a:sym typeface="Wingdings" panose="05000000000000000000" pitchFamily="2" charset="2"/>
              </a:rPr>
              <a:t>（</a:t>
            </a:r>
            <a:r>
              <a:rPr lang="en-US" altLang="zh-CN" sz="2400" dirty="0" smtClean="0">
                <a:solidFill>
                  <a:srgbClr val="00B0F0"/>
                </a:solidFill>
                <a:sym typeface="Wingdings" panose="05000000000000000000" pitchFamily="2" charset="2"/>
              </a:rPr>
              <a:t>s=-1.3,m=1.0</a:t>
            </a:r>
            <a:r>
              <a:rPr lang="zh-CN" altLang="en-US" sz="2400" dirty="0" smtClean="0">
                <a:solidFill>
                  <a:srgbClr val="00B0F0"/>
                </a:solidFill>
                <a:sym typeface="Wingdings" panose="05000000000000000000" pitchFamily="2" charset="2"/>
              </a:rPr>
              <a:t>）</a:t>
            </a:r>
            <a:endParaRPr lang="zh-CN" altLang="en-US" sz="2400" dirty="0">
              <a:solidFill>
                <a:srgbClr val="00B0F0"/>
              </a:solidFill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1091" y="1435331"/>
            <a:ext cx="10692244" cy="24207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254" y="4100978"/>
            <a:ext cx="11398554" cy="2235526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 flipV="1">
            <a:off x="0" y="3900371"/>
            <a:ext cx="12192000" cy="4333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9310254" y="5885411"/>
            <a:ext cx="2043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C000"/>
                </a:solidFill>
              </a:rPr>
              <a:t>FIESTA packages</a:t>
            </a:r>
            <a:endParaRPr lang="zh-CN" altLang="en-US" b="1" dirty="0">
              <a:solidFill>
                <a:srgbClr val="FFC000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9171709" y="5791200"/>
            <a:ext cx="2182090" cy="653935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728235" y="443511"/>
            <a:ext cx="3986127" cy="910059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689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内容占位符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199" y="796240"/>
            <a:ext cx="5900119" cy="4351338"/>
          </a:xfrm>
        </p:spPr>
      </p:pic>
      <p:sp>
        <p:nvSpPr>
          <p:cNvPr id="2" name="圆角矩形 1"/>
          <p:cNvSpPr/>
          <p:nvPr/>
        </p:nvSpPr>
        <p:spPr>
          <a:xfrm>
            <a:off x="1166271" y="344953"/>
            <a:ext cx="9204230" cy="5508302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838290" y="6181782"/>
            <a:ext cx="4139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Top pairs production at hadron colliders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196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2506" y="1056761"/>
            <a:ext cx="6972300" cy="42100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23" y="5500695"/>
            <a:ext cx="7648575" cy="145732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519799" y="2160783"/>
            <a:ext cx="24749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Planar master integrals for top quark pairs </a:t>
            </a:r>
            <a:r>
              <a:rPr lang="en-US" altLang="zh-CN" dirty="0" err="1" smtClean="0"/>
              <a:t>hardron</a:t>
            </a:r>
            <a:r>
              <a:rPr lang="en-US" altLang="zh-CN" dirty="0" smtClean="0"/>
              <a:t> productions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8415463" y="2160783"/>
            <a:ext cx="2529657" cy="919875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604304" y="49103"/>
            <a:ext cx="960941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  <a:p>
            <a:r>
              <a:rPr lang="en-US" altLang="zh-CN" dirty="0"/>
              <a:t> </a:t>
            </a:r>
            <a:r>
              <a:rPr lang="en-US" altLang="zh-CN" sz="2000" b="1" dirty="0" smtClean="0"/>
              <a:t>3. Master </a:t>
            </a:r>
            <a:r>
              <a:rPr lang="en-US" altLang="zh-CN" sz="2000" b="1" dirty="0"/>
              <a:t>integrals of a planar double-box family for top-quark pair production</a:t>
            </a:r>
            <a:endParaRPr lang="zh-CN" altLang="en-US" sz="2000" b="1" dirty="0"/>
          </a:p>
        </p:txBody>
      </p:sp>
      <p:sp>
        <p:nvSpPr>
          <p:cNvPr id="7" name="圆角矩形 6"/>
          <p:cNvSpPr/>
          <p:nvPr/>
        </p:nvSpPr>
        <p:spPr>
          <a:xfrm>
            <a:off x="1571452" y="193200"/>
            <a:ext cx="9538234" cy="629677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58911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5370" y="475778"/>
            <a:ext cx="10515600" cy="329714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293" y="3939429"/>
            <a:ext cx="10455918" cy="2918571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899372" y="124610"/>
            <a:ext cx="8104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Two-loop </a:t>
            </a:r>
            <a:r>
              <a:rPr lang="en-US" altLang="zh-CN" b="1" dirty="0" smtClean="0"/>
              <a:t>Master </a:t>
            </a:r>
            <a:r>
              <a:rPr lang="en-US" altLang="zh-CN" b="1" dirty="0" smtClean="0"/>
              <a:t>integrals whose analytic results are </a:t>
            </a:r>
            <a:r>
              <a:rPr lang="en-US" altLang="zh-CN" b="1" dirty="0" smtClean="0"/>
              <a:t>unknown  (gg-&gt;t </a:t>
            </a:r>
            <a:r>
              <a:rPr lang="en-US" altLang="zh-CN" b="1" dirty="0" err="1" smtClean="0"/>
              <a:t>tbar</a:t>
            </a:r>
            <a:r>
              <a:rPr lang="en-US" altLang="zh-CN" b="1" dirty="0" smtClean="0"/>
              <a:t>)</a:t>
            </a:r>
            <a:endParaRPr lang="zh-CN" altLang="en-US" b="1" dirty="0"/>
          </a:p>
        </p:txBody>
      </p:sp>
      <p:sp>
        <p:nvSpPr>
          <p:cNvPr id="3" name="圆角矩形 2"/>
          <p:cNvSpPr/>
          <p:nvPr/>
        </p:nvSpPr>
        <p:spPr>
          <a:xfrm>
            <a:off x="826793" y="607775"/>
            <a:ext cx="9658692" cy="3235990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673480" y="3939429"/>
            <a:ext cx="10605945" cy="2844652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666175" y="1834275"/>
            <a:ext cx="1111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Planar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11318238" y="4593902"/>
            <a:ext cx="831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Non-Planar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902169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88152" y="247101"/>
            <a:ext cx="5464697" cy="5310479"/>
          </a:xfrm>
          <a:prstGeom prst="rect">
            <a:avLst/>
          </a:prstGeom>
        </p:spPr>
      </p:pic>
      <p:pic>
        <p:nvPicPr>
          <p:cNvPr id="6" name="内容占位符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055" y="6042128"/>
            <a:ext cx="4276725" cy="704850"/>
          </a:xfrm>
          <a:prstGeom prst="rect">
            <a:avLst/>
          </a:prstGeom>
        </p:spPr>
      </p:pic>
      <p:sp>
        <p:nvSpPr>
          <p:cNvPr id="2" name="圆角矩形 1"/>
          <p:cNvSpPr/>
          <p:nvPr/>
        </p:nvSpPr>
        <p:spPr>
          <a:xfrm>
            <a:off x="2518707" y="60230"/>
            <a:ext cx="6521259" cy="5765648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37021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7734" y="1570701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                    </a:t>
            </a:r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                                      </a:t>
            </a:r>
            <a:r>
              <a:rPr lang="en-US" altLang="zh-CN" sz="6000" dirty="0" smtClean="0">
                <a:solidFill>
                  <a:srgbClr val="FF0000"/>
                </a:solidFill>
              </a:rPr>
              <a:t>Thanks!</a:t>
            </a:r>
            <a:endParaRPr lang="zh-CN" altLang="en-US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35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38528" y="162535"/>
            <a:ext cx="9022171" cy="1009212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The need for higher order QCD corrections</a:t>
            </a:r>
            <a:endParaRPr lang="zh-CN" altLang="en-US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860101" y="1469721"/>
                <a:ext cx="10742375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altLang="zh-CN" dirty="0" smtClean="0"/>
                  <a:t>                                  </a:t>
                </a:r>
                <a:r>
                  <a:rPr lang="en-US" altLang="zh-CN" b="1" dirty="0" smtClean="0"/>
                  <a:t>QED</a:t>
                </a:r>
                <a:r>
                  <a:rPr lang="en-US" altLang="zh-CN" dirty="0" smtClean="0"/>
                  <a:t>    </a:t>
                </a:r>
                <a14:m>
                  <m:oMath xmlns:m="http://schemas.openxmlformats.org/officeDocument/2006/math">
                    <m:r>
                      <a:rPr lang="zh-CN" altLang="en-US" i="1" dirty="0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0.01</m:t>
                        </m:r>
                      </m:e>
                    </m:d>
                  </m:oMath>
                </a14:m>
                <a:endParaRPr lang="en-US" altLang="zh-CN" b="0" dirty="0" smtClean="0"/>
              </a:p>
              <a:p>
                <a:pPr marL="0" indent="0">
                  <a:buNone/>
                </a:pPr>
                <a:endParaRPr lang="en-US" altLang="zh-CN" dirty="0" smtClean="0"/>
              </a:p>
              <a:p>
                <a:pPr marL="0" indent="0">
                  <a:buNone/>
                </a:pPr>
                <a:r>
                  <a:rPr lang="en-US" altLang="zh-CN" dirty="0" smtClean="0"/>
                  <a:t>                                  </a:t>
                </a:r>
                <a:r>
                  <a:rPr lang="en-US" altLang="zh-CN" b="1" dirty="0" smtClean="0">
                    <a:solidFill>
                      <a:srgbClr val="FF0000"/>
                    </a:solidFill>
                  </a:rPr>
                  <a:t>Q</a:t>
                </a:r>
                <a:r>
                  <a:rPr lang="en-US" altLang="zh-CN" b="1" dirty="0" smtClean="0">
                    <a:solidFill>
                      <a:srgbClr val="00B050"/>
                    </a:solidFill>
                  </a:rPr>
                  <a:t>C</a:t>
                </a:r>
                <a:r>
                  <a:rPr lang="en-US" altLang="zh-CN" b="1" dirty="0" smtClean="0">
                    <a:solidFill>
                      <a:srgbClr val="00B0F0"/>
                    </a:solidFill>
                  </a:rPr>
                  <a:t>D</a:t>
                </a:r>
                <a:r>
                  <a:rPr lang="en-US" altLang="zh-CN" dirty="0" smtClean="0"/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zh-CN" alt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i="1" dirty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zh-CN" altLang="en-US" i="1" dirty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(0.1)</m:t>
                    </m:r>
                  </m:oMath>
                </a14:m>
                <a:r>
                  <a:rPr lang="en-US" altLang="zh-CN" dirty="0" smtClean="0"/>
                  <a:t> (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dirty="0" smtClean="0">
                            <a:latin typeface="Cambria Math" panose="02040503050406030204" pitchFamily="18" charset="0"/>
                          </a:rPr>
                          <m:t>∧</m:t>
                        </m:r>
                      </m:e>
                      <m:sub>
                        <m:r>
                          <a:rPr lang="en-US" altLang="zh-CN" i="1" dirty="0" smtClean="0">
                            <a:latin typeface="Cambria Math" panose="02040503050406030204" pitchFamily="18" charset="0"/>
                          </a:rPr>
                          <m:t>𝑄𝐶</m:t>
                        </m:r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altLang="zh-CN" dirty="0" smtClean="0"/>
                  <a:t>)</a:t>
                </a:r>
              </a:p>
              <a:p>
                <a:pPr marL="0" indent="0">
                  <a:buNone/>
                </a:pPr>
                <a:endParaRPr lang="en-US" altLang="zh-CN" dirty="0" smtClean="0"/>
              </a:p>
              <a:p>
                <a:pPr marL="0" indent="0">
                  <a:buNone/>
                </a:pPr>
                <a:r>
                  <a:rPr lang="en-US" altLang="zh-CN" dirty="0"/>
                  <a:t> </a:t>
                </a:r>
                <a:r>
                  <a:rPr lang="en-US" altLang="zh-CN" dirty="0" smtClean="0"/>
                  <a:t>                          </a:t>
                </a:r>
                <a:r>
                  <a:rPr lang="en-US" altLang="zh-CN" b="1" dirty="0" smtClean="0"/>
                  <a:t>QED</a:t>
                </a:r>
                <a:r>
                  <a:rPr lang="en-US" altLang="zh-CN" dirty="0" smtClean="0"/>
                  <a:t> are more </a:t>
                </a:r>
                <a:r>
                  <a:rPr lang="en-US" altLang="zh-CN" dirty="0"/>
                  <a:t>c</a:t>
                </a:r>
                <a:r>
                  <a:rPr lang="en-US" altLang="zh-CN" dirty="0" smtClean="0"/>
                  <a:t>onvergence </a:t>
                </a:r>
              </a:p>
              <a:p>
                <a:pPr marL="0" indent="0">
                  <a:buNone/>
                </a:pPr>
                <a:r>
                  <a:rPr lang="en-US" altLang="zh-CN" dirty="0" smtClean="0"/>
                  <a:t>                       in </a:t>
                </a:r>
                <a:r>
                  <a:rPr lang="en-US" altLang="zh-CN" dirty="0"/>
                  <a:t>p</a:t>
                </a:r>
                <a:r>
                  <a:rPr lang="en-US" altLang="zh-CN" dirty="0" smtClean="0"/>
                  <a:t>erturbation </a:t>
                </a:r>
                <a:r>
                  <a:rPr lang="en-US" altLang="zh-CN" dirty="0"/>
                  <a:t>e</a:t>
                </a:r>
                <a:r>
                  <a:rPr lang="en-US" altLang="zh-CN" dirty="0" smtClean="0"/>
                  <a:t>xpansion </a:t>
                </a:r>
                <a:r>
                  <a:rPr lang="en-US" altLang="zh-CN" dirty="0"/>
                  <a:t>t</a:t>
                </a:r>
                <a:r>
                  <a:rPr lang="en-US" altLang="zh-CN" dirty="0" smtClean="0"/>
                  <a:t>han </a:t>
                </a:r>
                <a:r>
                  <a:rPr lang="en-US" altLang="zh-CN" b="1" dirty="0">
                    <a:solidFill>
                      <a:srgbClr val="FF0000"/>
                    </a:solidFill>
                  </a:rPr>
                  <a:t>Q</a:t>
                </a:r>
                <a:r>
                  <a:rPr lang="en-US" altLang="zh-CN" b="1" dirty="0">
                    <a:solidFill>
                      <a:srgbClr val="00B050"/>
                    </a:solidFill>
                  </a:rPr>
                  <a:t>C</a:t>
                </a:r>
                <a:r>
                  <a:rPr lang="en-US" altLang="zh-CN" b="1" dirty="0">
                    <a:solidFill>
                      <a:srgbClr val="00B0F0"/>
                    </a:solidFill>
                  </a:rPr>
                  <a:t>D</a:t>
                </a:r>
                <a:r>
                  <a:rPr lang="en-US" altLang="zh-CN" dirty="0"/>
                  <a:t>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60101" y="1469721"/>
                <a:ext cx="10742375" cy="4351338"/>
              </a:xfrm>
              <a:blipFill>
                <a:blip r:embed="rId2"/>
                <a:stretch>
                  <a:fillRect t="-238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圆角矩形 3"/>
          <p:cNvSpPr/>
          <p:nvPr/>
        </p:nvSpPr>
        <p:spPr>
          <a:xfrm>
            <a:off x="2233983" y="1194524"/>
            <a:ext cx="7090707" cy="3905221"/>
          </a:xfrm>
          <a:prstGeom prst="round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861653" y="5439276"/>
            <a:ext cx="87990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/>
              <a:t>For </a:t>
            </a:r>
            <a:r>
              <a:rPr lang="en-US" altLang="zh-CN" sz="3200" dirty="0" smtClean="0"/>
              <a:t>higher order </a:t>
            </a:r>
            <a:r>
              <a:rPr lang="en-US" altLang="zh-CN" sz="3200" dirty="0" smtClean="0"/>
              <a:t>corrections, the most difficult part is the calculation of loop-integrals.</a:t>
            </a:r>
            <a:endParaRPr lang="zh-CN" altLang="en-US" sz="3200" dirty="0"/>
          </a:p>
        </p:txBody>
      </p:sp>
      <p:sp>
        <p:nvSpPr>
          <p:cNvPr id="6" name="矩形 5"/>
          <p:cNvSpPr/>
          <p:nvPr/>
        </p:nvSpPr>
        <p:spPr>
          <a:xfrm>
            <a:off x="1587880" y="5261907"/>
            <a:ext cx="9072819" cy="139623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900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b="1" dirty="0" smtClean="0"/>
              <a:t>1. </a:t>
            </a:r>
            <a:r>
              <a:rPr lang="en-US" altLang="zh-CN" b="1" dirty="0"/>
              <a:t>Two-loop </a:t>
            </a:r>
            <a:r>
              <a:rPr lang="en-US" altLang="zh-CN" b="1" dirty="0">
                <a:solidFill>
                  <a:srgbClr val="FF0000"/>
                </a:solidFill>
              </a:rPr>
              <a:t>master integrals</a:t>
            </a:r>
            <a:r>
              <a:rPr lang="en-US" altLang="zh-CN" b="1" dirty="0"/>
              <a:t> for heavy-to-light form factors of two different massive fermions</a:t>
            </a:r>
            <a:endParaRPr lang="zh-CN" altLang="en-US" b="1" dirty="0"/>
          </a:p>
        </p:txBody>
      </p:sp>
      <p:sp>
        <p:nvSpPr>
          <p:cNvPr id="4" name="文本框 3"/>
          <p:cNvSpPr txBox="1"/>
          <p:nvPr/>
        </p:nvSpPr>
        <p:spPr>
          <a:xfrm>
            <a:off x="1439828" y="3142542"/>
            <a:ext cx="60537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Massive quark decays to  massive quark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pic>
        <p:nvPicPr>
          <p:cNvPr id="5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0580" y="4025879"/>
            <a:ext cx="7890226" cy="769087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0" y="1859302"/>
            <a:ext cx="12192000" cy="0"/>
          </a:xfrm>
          <a:prstGeom prst="line">
            <a:avLst/>
          </a:prstGeom>
          <a:ln w="3810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" name="圆角矩形 9"/>
          <p:cNvSpPr/>
          <p:nvPr/>
        </p:nvSpPr>
        <p:spPr>
          <a:xfrm>
            <a:off x="519838" y="3097267"/>
            <a:ext cx="9171709" cy="1857223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678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74300" y="4895527"/>
            <a:ext cx="8433388" cy="132080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Sample of Two-loop Feynman diagrams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832" y="1040026"/>
            <a:ext cx="6353175" cy="2800350"/>
          </a:xfrm>
        </p:spPr>
      </p:pic>
      <p:sp>
        <p:nvSpPr>
          <p:cNvPr id="3" name="圆角矩形 2"/>
          <p:cNvSpPr/>
          <p:nvPr/>
        </p:nvSpPr>
        <p:spPr>
          <a:xfrm>
            <a:off x="1172901" y="420547"/>
            <a:ext cx="9012821" cy="428649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61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43000" y="184734"/>
            <a:ext cx="8015910" cy="537555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687781" y="5657671"/>
            <a:ext cx="4498110" cy="12003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       40 Master Integrals</a:t>
            </a:r>
          </a:p>
          <a:p>
            <a:r>
              <a:rPr lang="en-US" altLang="zh-CN" sz="2400" dirty="0" smtClean="0"/>
              <a:t>Solid: Heavy; Dash solid: Light;</a:t>
            </a:r>
          </a:p>
          <a:p>
            <a:r>
              <a:rPr lang="en-US" altLang="zh-CN" sz="2400" dirty="0" smtClean="0"/>
              <a:t>Thick:  massless.</a:t>
            </a:r>
            <a:endParaRPr lang="zh-CN" altLang="en-US" sz="2400" dirty="0"/>
          </a:p>
        </p:txBody>
      </p:sp>
      <p:sp>
        <p:nvSpPr>
          <p:cNvPr id="3" name="圆角矩形 2"/>
          <p:cNvSpPr/>
          <p:nvPr/>
        </p:nvSpPr>
        <p:spPr>
          <a:xfrm>
            <a:off x="651578" y="138545"/>
            <a:ext cx="9198755" cy="5421746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0118630" y="2496805"/>
            <a:ext cx="18342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Tensor integrals are reduced by IBP (integrate-by-parts) method.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344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9380" y="150160"/>
            <a:ext cx="7435762" cy="532014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900220" y="5740923"/>
            <a:ext cx="3232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Three scales: s,m1,m2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04618" y="5698603"/>
            <a:ext cx="3788779" cy="555584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963677" y="76659"/>
            <a:ext cx="8087238" cy="5491875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399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 smtClean="0"/>
              <a:t>Method: Differential Equations (DE)</a:t>
            </a:r>
            <a:endParaRPr lang="zh-CN" altLang="en-US" b="1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7778" y="1960124"/>
            <a:ext cx="10515600" cy="282464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942820" y="5859361"/>
            <a:ext cx="3507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 x are Lorentz invariant kinematics</a:t>
            </a:r>
            <a:endParaRPr lang="zh-CN" altLang="en-US" dirty="0"/>
          </a:p>
        </p:txBody>
      </p:sp>
      <p:sp>
        <p:nvSpPr>
          <p:cNvPr id="5" name="圆角矩形 4"/>
          <p:cNvSpPr/>
          <p:nvPr/>
        </p:nvSpPr>
        <p:spPr>
          <a:xfrm>
            <a:off x="295674" y="1690688"/>
            <a:ext cx="11153490" cy="3675252"/>
          </a:xfrm>
          <a:prstGeom prst="round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 flipH="1" flipV="1">
            <a:off x="3889484" y="5800416"/>
            <a:ext cx="3655685" cy="4854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709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754</TotalTime>
  <Words>341</Words>
  <Application>Microsoft Office PowerPoint</Application>
  <PresentationFormat>宽屏</PresentationFormat>
  <Paragraphs>81</Paragraphs>
  <Slides>33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0" baseType="lpstr">
      <vt:lpstr>等线</vt:lpstr>
      <vt:lpstr>等线 Light</vt:lpstr>
      <vt:lpstr>黑体</vt:lpstr>
      <vt:lpstr>Arial</vt:lpstr>
      <vt:lpstr>Cambria Math</vt:lpstr>
      <vt:lpstr>Wingdings</vt:lpstr>
      <vt:lpstr>Office 主题​​</vt:lpstr>
      <vt:lpstr>Master Integrals for Higher Order QCD Corrections to Heavy-Quarks Production and Decay</vt:lpstr>
      <vt:lpstr>Heavy quark (Top quark) </vt:lpstr>
      <vt:lpstr>PowerPoint 演示文稿</vt:lpstr>
      <vt:lpstr>The need for higher order QCD corrections</vt:lpstr>
      <vt:lpstr>1. Two-loop master integrals for heavy-to-light form factors of two different massive fermions</vt:lpstr>
      <vt:lpstr>Sample of Two-loop Feynman diagrams</vt:lpstr>
      <vt:lpstr>PowerPoint 演示文稿</vt:lpstr>
      <vt:lpstr>PowerPoint 演示文稿</vt:lpstr>
      <vt:lpstr>Method: Differential Equations (DE)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2. Three-Loop Heavy-to-light Form factors</vt:lpstr>
      <vt:lpstr>Color-planar diagrams （Leading Color Contribution）</vt:lpstr>
      <vt:lpstr>Integrals can be parameterized by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Boundary Conditions</vt:lpstr>
      <vt:lpstr>PowerPoint 演示文稿</vt:lpstr>
      <vt:lpstr>PowerPoint 演示文稿</vt:lpstr>
      <vt:lpstr>PowerPoint 演示文稿</vt:lpstr>
      <vt:lpstr>Check:（s=-1.3,m=1.0）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Three-loop planar master integrals for heavy to light form factors</dc:title>
  <dc:creator>longbin chen</dc:creator>
  <cp:lastModifiedBy>longbin chen</cp:lastModifiedBy>
  <cp:revision>147</cp:revision>
  <dcterms:created xsi:type="dcterms:W3CDTF">2018-11-01T11:48:53Z</dcterms:created>
  <dcterms:modified xsi:type="dcterms:W3CDTF">2019-12-01T07:18:04Z</dcterms:modified>
</cp:coreProperties>
</file>