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58" r:id="rId3"/>
    <p:sldId id="273" r:id="rId4"/>
    <p:sldId id="277" r:id="rId5"/>
    <p:sldId id="279" r:id="rId6"/>
    <p:sldId id="275" r:id="rId7"/>
    <p:sldId id="259" r:id="rId8"/>
    <p:sldId id="280" r:id="rId9"/>
    <p:sldId id="281" r:id="rId10"/>
    <p:sldId id="282" r:id="rId11"/>
    <p:sldId id="274" r:id="rId12"/>
    <p:sldId id="286" r:id="rId13"/>
    <p:sldId id="283" r:id="rId14"/>
    <p:sldId id="284" r:id="rId15"/>
    <p:sldId id="285" r:id="rId16"/>
    <p:sldId id="287" r:id="rId17"/>
    <p:sldId id="288" r:id="rId18"/>
    <p:sldId id="290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>
        <p:scale>
          <a:sx n="100" d="100"/>
          <a:sy n="100" d="100"/>
        </p:scale>
        <p:origin x="68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DCD386-0760-4862-A1C7-F452B7667C1A}" type="datetimeFigureOut">
              <a:rPr lang="zh-CN" altLang="en-US" smtClean="0"/>
              <a:t>2019/12/1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889F3D-C1C8-40DC-B841-C10891F48E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0759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SNSC Progresses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1969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666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3898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7675" indent="-447675">
              <a:defRPr/>
            </a:lvl1pPr>
            <a:lvl2pPr marL="804863" indent="-357188">
              <a:defRPr/>
            </a:lvl2pPr>
            <a:lvl3pPr marL="1166813" indent="-361950">
              <a:defRPr/>
            </a:lvl3pPr>
            <a:lvl4pPr marL="1433513" indent="-266700">
              <a:defRPr/>
            </a:lvl4pPr>
            <a:lvl5pPr marL="1614488" indent="-180975">
              <a:defRPr/>
            </a:lvl5pPr>
          </a:lstStyle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 flipV="1">
            <a:off x="628650" y="6340484"/>
            <a:ext cx="7886700" cy="14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 userDrawn="1"/>
        </p:nvCxnSpPr>
        <p:spPr>
          <a:xfrm flipV="1">
            <a:off x="613460" y="1171574"/>
            <a:ext cx="7886700" cy="14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177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SNSC Progresses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2773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/>
              <a:t>SNSC Progresses</a:t>
            </a:r>
            <a:endParaRPr lang="zh-CN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885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7407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17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164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128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50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57313"/>
            <a:ext cx="7886700" cy="4881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41C70-B476-4D8D-B660-F7296EA0EC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713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p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863315/" TargetMode="External"/><Relationship Id="rId2" Type="http://schemas.openxmlformats.org/officeDocument/2006/relationships/hyperlink" Target="https://indico.ihep.ac.cn/event/9155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南方核科学计算中心</a:t>
            </a:r>
            <a:br>
              <a:rPr lang="zh-CN" altLang="en-US" dirty="0"/>
            </a:br>
            <a:r>
              <a:rPr lang="zh-CN" altLang="en-US" dirty="0" smtClean="0"/>
              <a:t>设计</a:t>
            </a:r>
            <a:r>
              <a:rPr lang="zh-CN" altLang="en-US" dirty="0"/>
              <a:t>及进展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938588"/>
            <a:ext cx="6858000" cy="1319212"/>
          </a:xfrm>
        </p:spPr>
        <p:txBody>
          <a:bodyPr>
            <a:normAutofit lnSpcReduction="10000"/>
          </a:bodyPr>
          <a:lstStyle/>
          <a:p>
            <a:r>
              <a:rPr lang="zh-CN" altLang="en-US" dirty="0"/>
              <a:t>刘 国 明</a:t>
            </a:r>
          </a:p>
          <a:p>
            <a:r>
              <a:rPr lang="zh-CN" altLang="en-US" dirty="0"/>
              <a:t>华南师范大学量子物质研究院</a:t>
            </a:r>
          </a:p>
          <a:p>
            <a:r>
              <a:rPr lang="en-US" altLang="zh-CN" dirty="0" smtClean="0"/>
              <a:t>2019-12-01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5764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 smtClean="0"/>
              <a:t>机房设计</a:t>
            </a:r>
            <a:r>
              <a:rPr lang="zh-CN" altLang="en-US" dirty="0"/>
              <a:t>输入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CN" altLang="en-US" dirty="0"/>
              <a:t>计算中心机房：参照</a:t>
            </a:r>
            <a:r>
              <a:rPr lang="en-US" altLang="zh-CN" dirty="0"/>
              <a:t>《</a:t>
            </a:r>
            <a:r>
              <a:rPr lang="zh-CN" altLang="en-US" dirty="0"/>
              <a:t>数据中心设计规范 </a:t>
            </a:r>
            <a:r>
              <a:rPr lang="en-US" altLang="zh-CN" dirty="0"/>
              <a:t>GB50174-2017》B</a:t>
            </a:r>
            <a:r>
              <a:rPr lang="zh-CN" altLang="en-US" dirty="0"/>
              <a:t>级</a:t>
            </a:r>
            <a:endParaRPr lang="en-US" altLang="zh-CN" dirty="0"/>
          </a:p>
          <a:p>
            <a:r>
              <a:rPr lang="zh-CN" altLang="en-US" dirty="0"/>
              <a:t>基础设施主要参数估算：空间，功耗，制冷</a:t>
            </a:r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pPr marL="0" indent="0">
              <a:buNone/>
            </a:pPr>
            <a:r>
              <a:rPr lang="zh-CN" altLang="en-US" dirty="0"/>
              <a:t>* </a:t>
            </a:r>
            <a:r>
              <a:rPr lang="zh-CN" altLang="en-US" sz="2000" dirty="0"/>
              <a:t>估算是参照当前的流行设备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10</a:t>
            </a:fld>
            <a:endParaRPr lang="zh-CN" altLang="en-US"/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795745"/>
              </p:ext>
            </p:extLst>
          </p:nvPr>
        </p:nvGraphicFramePr>
        <p:xfrm>
          <a:off x="1396999" y="2700812"/>
          <a:ext cx="6350001" cy="2521601"/>
        </p:xfrm>
        <a:graphic>
          <a:graphicData uri="http://schemas.openxmlformats.org/drawingml/2006/table">
            <a:tbl>
              <a:tblPr/>
              <a:tblGrid>
                <a:gridCol w="2046515">
                  <a:extLst>
                    <a:ext uri="{9D8B030D-6E8A-4147-A177-3AD203B41FA5}">
                      <a16:colId xmlns:a16="http://schemas.microsoft.com/office/drawing/2014/main" val="439356955"/>
                    </a:ext>
                  </a:extLst>
                </a:gridCol>
                <a:gridCol w="2090607">
                  <a:extLst>
                    <a:ext uri="{9D8B030D-6E8A-4147-A177-3AD203B41FA5}">
                      <a16:colId xmlns:a16="http://schemas.microsoft.com/office/drawing/2014/main" val="4209804402"/>
                    </a:ext>
                  </a:extLst>
                </a:gridCol>
                <a:gridCol w="2212879">
                  <a:extLst>
                    <a:ext uri="{9D8B030D-6E8A-4147-A177-3AD203B41FA5}">
                      <a16:colId xmlns:a16="http://schemas.microsoft.com/office/drawing/2014/main" val="1831768760"/>
                    </a:ext>
                  </a:extLst>
                </a:gridCol>
              </a:tblGrid>
              <a:tr h="519787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　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一期</a:t>
                      </a:r>
                      <a:br>
                        <a:rPr lang="zh-CN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altLang="zh-CN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(5 </a:t>
                      </a: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PFLOPS)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zh-CN" alt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终期</a:t>
                      </a:r>
                      <a:br>
                        <a:rPr lang="zh-CN" alt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US" altLang="zh-CN" sz="1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(20 </a:t>
                      </a:r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PFLOPS)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0960777"/>
                  </a:ext>
                </a:extLst>
              </a:tr>
              <a:tr h="537529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800" b="1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机柜数量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343703"/>
                  </a:ext>
                </a:extLst>
              </a:tr>
              <a:tr h="44967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altLang="zh-CN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IT</a:t>
                      </a:r>
                      <a:r>
                        <a:rPr lang="zh-CN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设备功耗 </a:t>
                      </a:r>
                      <a:r>
                        <a:rPr lang="en-US" altLang="zh-CN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(KW)</a:t>
                      </a:r>
                      <a:endParaRPr lang="zh-CN" alt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1700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790036"/>
                  </a:ext>
                </a:extLst>
              </a:tr>
              <a:tr h="499135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制冷</a:t>
                      </a:r>
                      <a:r>
                        <a:rPr lang="en-US" altLang="zh-CN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en-US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KW)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530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1750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7735866"/>
                  </a:ext>
                </a:extLst>
              </a:tr>
              <a:tr h="481918">
                <a:tc>
                  <a:txBody>
                    <a:bodyPr/>
                    <a:lstStyle/>
                    <a:p>
                      <a:pPr algn="l" rtl="0" fontAlgn="ctr"/>
                      <a:r>
                        <a:rPr lang="zh-CN" alt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总供电</a:t>
                      </a:r>
                      <a:r>
                        <a:rPr lang="zh-CN" altLang="en-US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需求</a:t>
                      </a:r>
                      <a:r>
                        <a:rPr lang="en-US" altLang="zh-CN" sz="1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(KW)</a:t>
                      </a:r>
                      <a:endParaRPr lang="zh-CN" alt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2400</a:t>
                      </a:r>
                    </a:p>
                  </a:txBody>
                  <a:tcPr marL="4702" marR="4702" marT="4702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F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9269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674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7380" y="2305155"/>
            <a:ext cx="6383189" cy="399245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 smtClean="0"/>
              <a:t>机房设计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新建一层建筑，</a:t>
            </a:r>
            <a:r>
              <a:rPr lang="zh-CN" altLang="en-US" dirty="0"/>
              <a:t>总面积约</a:t>
            </a:r>
            <a:r>
              <a:rPr lang="en-US" altLang="zh-CN" dirty="0"/>
              <a:t>1100m²</a:t>
            </a:r>
            <a:r>
              <a:rPr lang="zh-CN" altLang="en-US" dirty="0"/>
              <a:t>（包括机房，供配电等功能区域，展厅，会议室）</a:t>
            </a:r>
          </a:p>
        </p:txBody>
      </p:sp>
      <p:sp>
        <p:nvSpPr>
          <p:cNvPr id="15" name="线形标注 2 14"/>
          <p:cNvSpPr/>
          <p:nvPr/>
        </p:nvSpPr>
        <p:spPr>
          <a:xfrm>
            <a:off x="347793" y="3500152"/>
            <a:ext cx="991913" cy="446983"/>
          </a:xfrm>
          <a:prstGeom prst="borderCallout2">
            <a:avLst>
              <a:gd name="adj1" fmla="val 108401"/>
              <a:gd name="adj2" fmla="val 54723"/>
              <a:gd name="adj3" fmla="val 182645"/>
              <a:gd name="adj4" fmla="val 70694"/>
              <a:gd name="adj5" fmla="val 198299"/>
              <a:gd name="adj6" fmla="val 193644"/>
            </a:avLst>
          </a:prstGeom>
          <a:solidFill>
            <a:schemeClr val="bg1"/>
          </a:solidFill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会议室</a:t>
            </a:r>
          </a:p>
        </p:txBody>
      </p:sp>
      <p:sp>
        <p:nvSpPr>
          <p:cNvPr id="16" name="线形标注 2 15"/>
          <p:cNvSpPr/>
          <p:nvPr/>
        </p:nvSpPr>
        <p:spPr>
          <a:xfrm>
            <a:off x="7640414" y="5747057"/>
            <a:ext cx="858218" cy="446983"/>
          </a:xfrm>
          <a:prstGeom prst="borderCallout2">
            <a:avLst>
              <a:gd name="adj1" fmla="val 51560"/>
              <a:gd name="adj2" fmla="val 1996"/>
              <a:gd name="adj3" fmla="val 33555"/>
              <a:gd name="adj4" fmla="val -19373"/>
              <a:gd name="adj5" fmla="val -177283"/>
              <a:gd name="adj6" fmla="val -213305"/>
            </a:avLst>
          </a:prstGeom>
          <a:solidFill>
            <a:schemeClr val="bg1"/>
          </a:solidFill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展厅</a:t>
            </a:r>
          </a:p>
        </p:txBody>
      </p:sp>
      <p:sp>
        <p:nvSpPr>
          <p:cNvPr id="17" name="线形标注 2 16"/>
          <p:cNvSpPr/>
          <p:nvPr/>
        </p:nvSpPr>
        <p:spPr>
          <a:xfrm>
            <a:off x="2682413" y="6190583"/>
            <a:ext cx="858218" cy="446983"/>
          </a:xfrm>
          <a:prstGeom prst="borderCallout2">
            <a:avLst>
              <a:gd name="adj1" fmla="val 54405"/>
              <a:gd name="adj2" fmla="val 100556"/>
              <a:gd name="adj3" fmla="val 52245"/>
              <a:gd name="adj4" fmla="val 124444"/>
              <a:gd name="adj5" fmla="val -272521"/>
              <a:gd name="adj6" fmla="val 209923"/>
            </a:avLst>
          </a:prstGeom>
          <a:solidFill>
            <a:schemeClr val="bg1"/>
          </a:solidFill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机房</a:t>
            </a:r>
          </a:p>
        </p:txBody>
      </p:sp>
      <p:sp>
        <p:nvSpPr>
          <p:cNvPr id="18" name="线形标注 2 17"/>
          <p:cNvSpPr/>
          <p:nvPr/>
        </p:nvSpPr>
        <p:spPr>
          <a:xfrm>
            <a:off x="211959" y="5879139"/>
            <a:ext cx="1095421" cy="446983"/>
          </a:xfrm>
          <a:prstGeom prst="borderCallout2">
            <a:avLst>
              <a:gd name="adj1" fmla="val 54405"/>
              <a:gd name="adj2" fmla="val 100556"/>
              <a:gd name="adj3" fmla="val 52245"/>
              <a:gd name="adj4" fmla="val 124444"/>
              <a:gd name="adj5" fmla="val -200775"/>
              <a:gd name="adj6" fmla="val 303283"/>
            </a:avLst>
          </a:prstGeom>
          <a:solidFill>
            <a:schemeClr val="bg1"/>
          </a:solidFill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chemeClr val="tx1"/>
                </a:solidFill>
              </a:rPr>
              <a:t>供配电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256130" y="3591854"/>
            <a:ext cx="762514" cy="13571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4018643" y="3591853"/>
            <a:ext cx="1402443" cy="13571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日期占位符 2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24" name="页脚占位符 23"/>
          <p:cNvSpPr>
            <a:spLocks noGrp="1"/>
          </p:cNvSpPr>
          <p:nvPr>
            <p:ph type="ftr" sz="quarter" idx="11"/>
          </p:nvPr>
        </p:nvSpPr>
        <p:spPr>
          <a:xfrm>
            <a:off x="3028950" y="6354632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25" name="灯片编号占位符 2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40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/>
              <a:t>核心机房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49" y="1357313"/>
            <a:ext cx="4001407" cy="4881561"/>
          </a:xfrm>
        </p:spPr>
        <p:txBody>
          <a:bodyPr/>
          <a:lstStyle/>
          <a:p>
            <a:r>
              <a:rPr lang="zh-CN" altLang="en-US" dirty="0"/>
              <a:t>核心</a:t>
            </a:r>
            <a:r>
              <a:rPr lang="zh-CN" altLang="en-US" dirty="0" smtClean="0"/>
              <a:t>机房 </a:t>
            </a:r>
            <a:r>
              <a:rPr lang="en-US" altLang="zh-CN" dirty="0"/>
              <a:t>~ 400m²</a:t>
            </a:r>
            <a:endParaRPr lang="en-US" altLang="zh-CN" dirty="0"/>
          </a:p>
          <a:p>
            <a:pPr lvl="1"/>
            <a:r>
              <a:rPr lang="en-US" altLang="zh-CN" dirty="0"/>
              <a:t>54</a:t>
            </a:r>
            <a:r>
              <a:rPr lang="zh-CN" altLang="en-US" dirty="0"/>
              <a:t>个高热密的计算节点机柜， 最大功率</a:t>
            </a:r>
            <a:r>
              <a:rPr lang="en-US" altLang="zh-CN" dirty="0"/>
              <a:t>30KW/ </a:t>
            </a:r>
            <a:r>
              <a:rPr lang="zh-CN" altLang="en-US" dirty="0"/>
              <a:t>机柜</a:t>
            </a:r>
            <a:endParaRPr lang="en-US" altLang="zh-CN" dirty="0"/>
          </a:p>
          <a:p>
            <a:pPr lvl="1"/>
            <a:r>
              <a:rPr lang="en-US" altLang="zh-CN" dirty="0"/>
              <a:t>14</a:t>
            </a:r>
            <a:r>
              <a:rPr lang="zh-CN" altLang="en-US" dirty="0"/>
              <a:t>个普通机柜，最大功率</a:t>
            </a:r>
            <a:r>
              <a:rPr lang="en-US" altLang="zh-CN" dirty="0"/>
              <a:t>16KW/</a:t>
            </a:r>
            <a:r>
              <a:rPr lang="zh-CN" altLang="en-US" dirty="0"/>
              <a:t>机柜，网络，管理、登录节点，存储</a:t>
            </a:r>
            <a:endParaRPr lang="en-US" altLang="zh-CN" dirty="0"/>
          </a:p>
          <a:p>
            <a:pPr lvl="1"/>
            <a:r>
              <a:rPr lang="zh-CN" altLang="en-US" dirty="0"/>
              <a:t>容纳的机柜数可根据需要调整</a:t>
            </a:r>
            <a:endParaRPr lang="en-US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2230" y="1255715"/>
            <a:ext cx="3911844" cy="4316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88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/>
              <a:t>供配电系统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57313"/>
            <a:ext cx="4538436" cy="488156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zh-CN" altLang="en-US" dirty="0"/>
              <a:t>两路市电</a:t>
            </a:r>
            <a:r>
              <a:rPr lang="en-US" altLang="zh-CN" dirty="0"/>
              <a:t>10KV</a:t>
            </a:r>
            <a:r>
              <a:rPr lang="zh-CN" altLang="en-US" dirty="0"/>
              <a:t>高压输入：理</a:t>
            </a:r>
            <a:r>
              <a:rPr lang="en-US" altLang="zh-CN" dirty="0"/>
              <a:t>6</a:t>
            </a:r>
            <a:r>
              <a:rPr lang="zh-CN" altLang="en-US" dirty="0"/>
              <a:t>楼和文科楼总高压</a:t>
            </a:r>
            <a:endParaRPr lang="en-US" altLang="zh-CN" dirty="0"/>
          </a:p>
          <a:p>
            <a:r>
              <a:rPr lang="zh-CN" altLang="zh-CN" dirty="0"/>
              <a:t>每路电源后端承载</a:t>
            </a:r>
            <a:r>
              <a:rPr lang="en-US" altLang="zh-CN" dirty="0"/>
              <a:t>1</a:t>
            </a:r>
            <a:r>
              <a:rPr lang="zh-CN" altLang="zh-CN" dirty="0"/>
              <a:t>台</a:t>
            </a:r>
            <a:r>
              <a:rPr lang="en-US" altLang="zh-CN" dirty="0"/>
              <a:t>2500kVA</a:t>
            </a:r>
            <a:r>
              <a:rPr lang="zh-CN" altLang="zh-CN" dirty="0"/>
              <a:t>变压器，</a:t>
            </a:r>
            <a:r>
              <a:rPr lang="en-US" altLang="zh-CN" dirty="0"/>
              <a:t>1+1</a:t>
            </a:r>
            <a:r>
              <a:rPr lang="zh-CN" altLang="en-US" dirty="0" smtClean="0"/>
              <a:t>冗余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13</a:t>
            </a:fld>
            <a:endParaRPr lang="zh-CN" altLang="en-US"/>
          </a:p>
        </p:txBody>
      </p:sp>
      <p:pic>
        <p:nvPicPr>
          <p:cNvPr id="7" name="图片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168" y="1503890"/>
            <a:ext cx="3457575" cy="458840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459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/>
              <a:t>供配电系统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计算节点机柜（功率</a:t>
            </a:r>
            <a:r>
              <a:rPr lang="en-US" altLang="zh-CN" dirty="0"/>
              <a:t>30KW/</a:t>
            </a:r>
            <a:r>
              <a:rPr lang="zh-CN" altLang="en-US" dirty="0"/>
              <a:t>机柜）由两路市电冗余供电，</a:t>
            </a:r>
            <a:r>
              <a:rPr lang="en-US" altLang="zh-CN" dirty="0"/>
              <a:t>1+1</a:t>
            </a:r>
            <a:r>
              <a:rPr lang="zh-CN" altLang="en-US" dirty="0"/>
              <a:t>冗余</a:t>
            </a:r>
            <a:endParaRPr lang="en-US" altLang="zh-CN" dirty="0"/>
          </a:p>
          <a:p>
            <a:pPr marL="447675" lvl="1" indent="-447675">
              <a:spcBef>
                <a:spcPts val="1000"/>
              </a:spcBef>
              <a:buFont typeface="Wingdings" panose="05000000000000000000" pitchFamily="2" charset="2"/>
              <a:buChar char="p"/>
            </a:pPr>
            <a:r>
              <a:rPr lang="zh-CN" altLang="en-US" sz="2800" dirty="0"/>
              <a:t>网络、存储等关键节点机柜（</a:t>
            </a:r>
            <a:r>
              <a:rPr lang="zh-CN" altLang="en-US" sz="2800" dirty="0" smtClean="0"/>
              <a:t>功率</a:t>
            </a:r>
            <a:r>
              <a:rPr lang="en-US" altLang="zh-CN" sz="2800" dirty="0" smtClean="0"/>
              <a:t>10KW </a:t>
            </a:r>
            <a:r>
              <a:rPr lang="en-US" altLang="zh-CN" sz="2800" dirty="0"/>
              <a:t>/</a:t>
            </a:r>
            <a:r>
              <a:rPr lang="zh-CN" altLang="en-US" sz="2800" dirty="0" smtClean="0"/>
              <a:t>机柜），</a:t>
            </a:r>
            <a:r>
              <a:rPr lang="zh-CN" altLang="en-US" sz="2800" dirty="0"/>
              <a:t>由双路</a:t>
            </a:r>
            <a:r>
              <a:rPr lang="en-US" altLang="zh-CN" sz="2800" dirty="0"/>
              <a:t>UPS</a:t>
            </a:r>
            <a:r>
              <a:rPr lang="zh-CN" altLang="en-US" sz="2800" dirty="0"/>
              <a:t>供电，保护存储系统</a:t>
            </a:r>
            <a:endParaRPr lang="en-US" altLang="zh-CN" sz="2800" dirty="0"/>
          </a:p>
          <a:p>
            <a:pPr lvl="1"/>
            <a:r>
              <a:rPr lang="zh-CN" altLang="en-US" dirty="0" smtClean="0"/>
              <a:t>保障</a:t>
            </a:r>
            <a:r>
              <a:rPr lang="zh-CN" altLang="en-US" dirty="0"/>
              <a:t>关键节点运行所需要的制冷</a:t>
            </a:r>
            <a:endParaRPr lang="en-US" altLang="zh-CN" dirty="0"/>
          </a:p>
          <a:p>
            <a:pPr lvl="1"/>
            <a:r>
              <a:rPr lang="zh-CN" altLang="en-US" dirty="0"/>
              <a:t>消防、动环监控等，也由</a:t>
            </a:r>
            <a:r>
              <a:rPr lang="en-US" altLang="zh-CN" dirty="0"/>
              <a:t>UPS</a:t>
            </a:r>
            <a:r>
              <a:rPr lang="zh-CN" altLang="en-US" dirty="0" smtClean="0"/>
              <a:t>供电</a:t>
            </a:r>
            <a:endParaRPr lang="en-US" altLang="zh-CN" dirty="0" smtClean="0"/>
          </a:p>
          <a:p>
            <a:pPr lvl="1"/>
            <a:r>
              <a:rPr lang="en-US" altLang="zh-CN" dirty="0"/>
              <a:t>UPS</a:t>
            </a:r>
            <a:r>
              <a:rPr lang="zh-CN" altLang="en-US" dirty="0"/>
              <a:t>容量：</a:t>
            </a:r>
            <a:r>
              <a:rPr lang="en-US" altLang="zh-CN" dirty="0"/>
              <a:t>300KVA</a:t>
            </a:r>
            <a:r>
              <a:rPr lang="zh-CN" altLang="en-US" dirty="0"/>
              <a:t>， </a:t>
            </a:r>
            <a:r>
              <a:rPr lang="en-US" altLang="zh-CN" dirty="0"/>
              <a:t>30</a:t>
            </a:r>
            <a:r>
              <a:rPr lang="zh-CN" altLang="en-US" dirty="0" smtClean="0"/>
              <a:t>分钟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628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/>
              <a:t>空调系统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400" dirty="0"/>
              <a:t>计算节点采用</a:t>
            </a:r>
            <a:r>
              <a:rPr lang="zh-CN" altLang="en-US" sz="2400" b="1" dirty="0"/>
              <a:t>机柜级的</a:t>
            </a:r>
            <a:r>
              <a:rPr lang="zh-CN" altLang="zh-CN" sz="2400" b="1" dirty="0"/>
              <a:t>冷冻水型</a:t>
            </a:r>
            <a:r>
              <a:rPr lang="zh-CN" altLang="en-US" sz="2400" dirty="0"/>
              <a:t>空调</a:t>
            </a:r>
            <a:endParaRPr lang="en-US" altLang="zh-CN" sz="2400" dirty="0"/>
          </a:p>
          <a:p>
            <a:pPr lvl="1"/>
            <a:r>
              <a:rPr lang="zh-CN" altLang="en-US" sz="2000" dirty="0"/>
              <a:t>直接冷却机柜内的</a:t>
            </a:r>
            <a:r>
              <a:rPr lang="en-US" altLang="zh-CN" sz="2000" dirty="0"/>
              <a:t>IT</a:t>
            </a:r>
            <a:r>
              <a:rPr lang="zh-CN" altLang="en-US" sz="2000" dirty="0"/>
              <a:t>设备，冷却效率高，其气流组织更适合在单机柜发热量很大的高性能计算上应用</a:t>
            </a:r>
            <a:endParaRPr lang="en-US" altLang="zh-CN" sz="2000" dirty="0"/>
          </a:p>
          <a:p>
            <a:pPr lvl="1"/>
            <a:r>
              <a:rPr lang="zh-CN" altLang="en-US" sz="2000" dirty="0"/>
              <a:t>一拖一的方式，每个机柜配置一台</a:t>
            </a:r>
            <a:r>
              <a:rPr lang="en-US" altLang="zh-CN" sz="2000" dirty="0"/>
              <a:t>30KW</a:t>
            </a:r>
            <a:r>
              <a:rPr lang="zh-CN" altLang="en-US" sz="2000" dirty="0"/>
              <a:t>制冷量的柜内冷却空调</a:t>
            </a:r>
            <a:r>
              <a:rPr lang="en-US" altLang="zh-CN" sz="2000" dirty="0"/>
              <a:t> </a:t>
            </a:r>
            <a:r>
              <a:rPr lang="zh-CN" altLang="en-US" sz="2000" dirty="0"/>
              <a:t>，每一列 </a:t>
            </a:r>
            <a:r>
              <a:rPr lang="en-US" altLang="zh-CN" sz="2000" dirty="0"/>
              <a:t>N+1 </a:t>
            </a:r>
            <a:r>
              <a:rPr lang="zh-CN" altLang="en-US" sz="2000" dirty="0"/>
              <a:t>冗余</a:t>
            </a:r>
            <a:endParaRPr lang="en-US" altLang="zh-CN" sz="2000" dirty="0"/>
          </a:p>
          <a:p>
            <a:pPr marL="0" indent="0">
              <a:buNone/>
            </a:pPr>
            <a:endParaRPr lang="zh-CN" altLang="en-US" sz="24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7" name="内容占位符 3">
            <a:extLst>
              <a:ext uri="{FF2B5EF4-FFF2-40B4-BE49-F238E27FC236}">
                <a16:creationId xmlns:a16="http://schemas.microsoft.com/office/drawing/2014/main" id="{5A698766-0541-45B8-873D-92228DC553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924" y="3376846"/>
            <a:ext cx="4056736" cy="239504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3" y="3370355"/>
            <a:ext cx="4200153" cy="2401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5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 smtClean="0"/>
              <a:t>目前进展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设计院已经</a:t>
            </a:r>
            <a:r>
              <a:rPr lang="zh-CN" altLang="en-US" dirty="0" smtClean="0"/>
              <a:t>完成</a:t>
            </a:r>
            <a:r>
              <a:rPr lang="zh-CN" altLang="en-US" dirty="0"/>
              <a:t>初步</a:t>
            </a:r>
            <a:r>
              <a:rPr lang="zh-CN" altLang="en-US" dirty="0" smtClean="0"/>
              <a:t>设计方案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11</a:t>
            </a:r>
            <a:r>
              <a:rPr lang="zh-CN" altLang="en-US" dirty="0"/>
              <a:t>月</a:t>
            </a:r>
            <a:r>
              <a:rPr lang="en-US" altLang="zh-CN" dirty="0"/>
              <a:t>20</a:t>
            </a:r>
            <a:r>
              <a:rPr lang="zh-CN" altLang="en-US" dirty="0"/>
              <a:t>日召开了设计方案的</a:t>
            </a:r>
            <a:r>
              <a:rPr lang="zh-CN" altLang="en-US" dirty="0" smtClean="0"/>
              <a:t>论证会，与会</a:t>
            </a:r>
            <a:r>
              <a:rPr lang="zh-CN" altLang="en-US" dirty="0"/>
              <a:t>专家充分肯定了目前的设计方案，同时提出了不少的优化建议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r>
              <a:rPr lang="zh-CN" altLang="en-US" dirty="0" smtClean="0"/>
              <a:t>设计院正在进行深化设计</a:t>
            </a:r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58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 smtClean="0"/>
              <a:t>下一步计划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2020</a:t>
            </a:r>
            <a:r>
              <a:rPr lang="zh-CN" altLang="en-US" dirty="0" smtClean="0"/>
              <a:t>年</a:t>
            </a:r>
            <a:r>
              <a:rPr lang="en-US" altLang="zh-CN" dirty="0" smtClean="0"/>
              <a:t>6</a:t>
            </a:r>
            <a:r>
              <a:rPr lang="zh-CN" altLang="en-US" dirty="0" smtClean="0"/>
              <a:t>月机房建设完成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2020</a:t>
            </a:r>
            <a:r>
              <a:rPr lang="zh-CN" altLang="en-US" dirty="0" smtClean="0"/>
              <a:t>年</a:t>
            </a:r>
            <a:r>
              <a:rPr lang="en-US" altLang="zh-CN" dirty="0" smtClean="0"/>
              <a:t>8</a:t>
            </a:r>
            <a:r>
              <a:rPr lang="zh-CN" altLang="en-US" dirty="0" smtClean="0"/>
              <a:t>月计算设备安装调试，进行试运行</a:t>
            </a:r>
            <a:endParaRPr lang="en-US" altLang="zh-CN" dirty="0" smtClean="0"/>
          </a:p>
          <a:p>
            <a:endParaRPr lang="en-US" altLang="zh-CN" dirty="0" smtClean="0"/>
          </a:p>
          <a:p>
            <a:r>
              <a:rPr lang="en-US" altLang="zh-CN" dirty="0" smtClean="0"/>
              <a:t>2021</a:t>
            </a:r>
            <a:r>
              <a:rPr lang="zh-CN" altLang="en-US" dirty="0" smtClean="0"/>
              <a:t>年开始正式运行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532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71600" y="2123849"/>
            <a:ext cx="7772400" cy="2387600"/>
          </a:xfrm>
        </p:spPr>
        <p:txBody>
          <a:bodyPr>
            <a:normAutofit/>
          </a:bodyPr>
          <a:lstStyle/>
          <a:p>
            <a:r>
              <a:rPr lang="zh-CN" altLang="en-US" sz="115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谢谢！</a:t>
            </a:r>
            <a:endParaRPr lang="zh-CN" altLang="en-US" sz="115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246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南方核科学计算中心介绍</a:t>
            </a:r>
          </a:p>
          <a:p>
            <a:endParaRPr lang="zh-CN" altLang="en-US" dirty="0"/>
          </a:p>
          <a:p>
            <a:r>
              <a:rPr lang="zh-CN" altLang="en-US" dirty="0"/>
              <a:t>设计方案及进展</a:t>
            </a:r>
          </a:p>
          <a:p>
            <a:endParaRPr lang="zh-CN" altLang="en-US" dirty="0"/>
          </a:p>
          <a:p>
            <a:r>
              <a:rPr lang="zh-CN" altLang="en-US" dirty="0"/>
              <a:t>下一步</a:t>
            </a:r>
            <a:r>
              <a:rPr lang="zh-CN" altLang="en-US" dirty="0" smtClean="0"/>
              <a:t>计划</a:t>
            </a:r>
            <a:endParaRPr lang="en-US" altLang="zh-CN" dirty="0"/>
          </a:p>
          <a:p>
            <a:pPr marL="0" indent="0"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提纲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41C70-B476-4D8D-B660-F7296EA0ECD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32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/>
              <a:t>南方核科学</a:t>
            </a:r>
            <a:r>
              <a:rPr lang="zh-CN" altLang="en-US" dirty="0" smtClean="0"/>
              <a:t>计算中心</a:t>
            </a:r>
            <a:r>
              <a:rPr lang="zh-CN" altLang="en-US" dirty="0"/>
              <a:t>介绍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dirty="0"/>
              <a:t>南方核科学计算中心（</a:t>
            </a:r>
            <a:r>
              <a:rPr lang="en-US" altLang="zh-CN" dirty="0"/>
              <a:t>Southern Nuclear Science Computing Center, SNSC)</a:t>
            </a:r>
          </a:p>
          <a:p>
            <a:pPr lvl="1">
              <a:lnSpc>
                <a:spcPct val="100000"/>
              </a:lnSpc>
            </a:pPr>
            <a:r>
              <a:rPr lang="zh-CN" altLang="en-US" dirty="0"/>
              <a:t>华南师范大学与中科院</a:t>
            </a:r>
            <a:r>
              <a:rPr lang="zh-CN" altLang="en-US" dirty="0" smtClean="0"/>
              <a:t>近代物理所</a:t>
            </a:r>
            <a:r>
              <a:rPr lang="zh-CN" altLang="en-US" dirty="0"/>
              <a:t>联合</a:t>
            </a:r>
            <a:r>
              <a:rPr lang="zh-CN" altLang="en-US" dirty="0" smtClean="0"/>
              <a:t>建设</a:t>
            </a:r>
            <a:endParaRPr lang="en-US" altLang="zh-CN" dirty="0" smtClean="0"/>
          </a:p>
          <a:p>
            <a:pPr lvl="1">
              <a:lnSpc>
                <a:spcPct val="100000"/>
              </a:lnSpc>
            </a:pPr>
            <a:r>
              <a:rPr lang="zh-CN" altLang="en-US" dirty="0" smtClean="0"/>
              <a:t>用于</a:t>
            </a:r>
            <a:r>
              <a:rPr lang="zh-CN" altLang="en-US" dirty="0"/>
              <a:t>核物理相关的研究</a:t>
            </a:r>
          </a:p>
          <a:p>
            <a:pPr lvl="1">
              <a:lnSpc>
                <a:spcPct val="100000"/>
              </a:lnSpc>
            </a:pPr>
            <a:r>
              <a:rPr lang="zh-CN" altLang="en-US" dirty="0"/>
              <a:t>目标是建立世界一流的专用高性能计算中心</a:t>
            </a:r>
          </a:p>
          <a:p>
            <a:pPr lvl="1">
              <a:lnSpc>
                <a:spcPct val="100000"/>
              </a:lnSpc>
            </a:pPr>
            <a:r>
              <a:rPr lang="zh-CN" altLang="en-US" dirty="0" smtClean="0"/>
              <a:t>分期建设</a:t>
            </a:r>
            <a:endParaRPr lang="en-US" altLang="zh-CN" dirty="0" smtClean="0"/>
          </a:p>
          <a:p>
            <a:pPr lvl="2">
              <a:lnSpc>
                <a:spcPct val="100000"/>
              </a:lnSpc>
            </a:pPr>
            <a:r>
              <a:rPr lang="zh-CN" altLang="en-US" dirty="0"/>
              <a:t>一</a:t>
            </a:r>
            <a:r>
              <a:rPr lang="zh-CN" altLang="en-US" dirty="0" smtClean="0"/>
              <a:t>期建设，</a:t>
            </a:r>
            <a:r>
              <a:rPr lang="en-US" altLang="zh-CN" dirty="0" smtClean="0"/>
              <a:t>3</a:t>
            </a:r>
            <a:r>
              <a:rPr lang="zh-CN" altLang="en-US" dirty="0" smtClean="0"/>
              <a:t>年：双精度浮点</a:t>
            </a:r>
            <a:r>
              <a:rPr lang="zh-CN" altLang="en-US" dirty="0"/>
              <a:t>（</a:t>
            </a:r>
            <a:r>
              <a:rPr lang="en-US" altLang="zh-CN" dirty="0"/>
              <a:t>FP64</a:t>
            </a:r>
            <a:r>
              <a:rPr lang="zh-CN" altLang="en-US" dirty="0"/>
              <a:t>）</a:t>
            </a:r>
            <a:r>
              <a:rPr lang="zh-CN" altLang="en-US" dirty="0" smtClean="0"/>
              <a:t>运算性能峰值 </a:t>
            </a:r>
            <a:r>
              <a:rPr lang="en-US" altLang="zh-CN" dirty="0" smtClean="0"/>
              <a:t>5 </a:t>
            </a:r>
            <a:r>
              <a:rPr lang="en-US" altLang="zh-CN" dirty="0" err="1" smtClean="0"/>
              <a:t>PetaFLOPS</a:t>
            </a:r>
            <a:endParaRPr lang="en-US" altLang="zh-CN" dirty="0" smtClean="0"/>
          </a:p>
          <a:p>
            <a:pPr marL="804863" lvl="2" indent="0">
              <a:lnSpc>
                <a:spcPct val="100000"/>
              </a:lnSpc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2019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月份</a:t>
            </a:r>
            <a:r>
              <a:rPr lang="en-US" altLang="zh-CN" dirty="0" smtClean="0"/>
              <a:t>TOP500</a:t>
            </a:r>
            <a:r>
              <a:rPr lang="zh-CN" altLang="en-US" dirty="0" smtClean="0"/>
              <a:t>排名，前</a:t>
            </a:r>
            <a:r>
              <a:rPr lang="en-US" altLang="zh-CN" dirty="0" smtClean="0"/>
              <a:t>100</a:t>
            </a:r>
            <a:r>
              <a:rPr lang="zh-CN" altLang="en-US" dirty="0" smtClean="0"/>
              <a:t>）</a:t>
            </a:r>
            <a:endParaRPr lang="en-US" altLang="zh-CN" dirty="0"/>
          </a:p>
          <a:p>
            <a:pPr lvl="2">
              <a:lnSpc>
                <a:spcPct val="100000"/>
              </a:lnSpc>
            </a:pPr>
            <a:r>
              <a:rPr lang="zh-CN" altLang="en-US" dirty="0" smtClean="0"/>
              <a:t>终期：</a:t>
            </a:r>
            <a:r>
              <a:rPr lang="en-US" altLang="zh-CN" dirty="0" smtClean="0"/>
              <a:t>FP64</a:t>
            </a:r>
            <a:r>
              <a:rPr lang="zh-CN" altLang="en-US" dirty="0" smtClean="0"/>
              <a:t>运算</a:t>
            </a:r>
            <a:r>
              <a:rPr lang="zh-CN" altLang="en-US" dirty="0"/>
              <a:t>性能峰值 </a:t>
            </a:r>
            <a:r>
              <a:rPr lang="en-US" altLang="zh-CN" dirty="0" smtClean="0"/>
              <a:t>20 </a:t>
            </a:r>
            <a:r>
              <a:rPr lang="en-US" altLang="zh-CN" dirty="0" err="1" smtClean="0"/>
              <a:t>PetaFLOPS</a:t>
            </a:r>
            <a:endParaRPr lang="en-US" altLang="zh-CN" dirty="0" smtClean="0"/>
          </a:p>
          <a:p>
            <a:pPr marL="804863" lvl="2" indent="0">
              <a:lnSpc>
                <a:spcPct val="100000"/>
              </a:lnSpc>
              <a:buNone/>
            </a:pPr>
            <a:r>
              <a:rPr lang="zh-CN" altLang="en-US" dirty="0"/>
              <a:t>（</a:t>
            </a:r>
            <a:r>
              <a:rPr lang="en-US" altLang="zh-CN" dirty="0"/>
              <a:t>2019</a:t>
            </a:r>
            <a:r>
              <a:rPr lang="zh-CN" altLang="en-US" dirty="0"/>
              <a:t>年</a:t>
            </a:r>
            <a:r>
              <a:rPr lang="en-US" altLang="zh-CN" dirty="0"/>
              <a:t>11</a:t>
            </a:r>
            <a:r>
              <a:rPr lang="zh-CN" altLang="en-US" dirty="0"/>
              <a:t>月份</a:t>
            </a:r>
            <a:r>
              <a:rPr lang="en-US" altLang="zh-CN" dirty="0"/>
              <a:t>TOP500</a:t>
            </a:r>
            <a:r>
              <a:rPr lang="zh-CN" altLang="en-US" dirty="0"/>
              <a:t>排名，</a:t>
            </a:r>
            <a:r>
              <a:rPr lang="zh-CN" altLang="en-US" dirty="0" smtClean="0"/>
              <a:t>前</a:t>
            </a:r>
            <a:r>
              <a:rPr lang="en-US" altLang="zh-CN" dirty="0" smtClean="0"/>
              <a:t>20</a:t>
            </a:r>
            <a:r>
              <a:rPr lang="zh-CN" altLang="en-US" dirty="0" smtClean="0"/>
              <a:t>）</a:t>
            </a:r>
            <a:endParaRPr lang="en-US" altLang="zh-CN" dirty="0"/>
          </a:p>
          <a:p>
            <a:pPr marL="804863" lvl="2" indent="0">
              <a:lnSpc>
                <a:spcPct val="100000"/>
              </a:lnSpc>
              <a:buNone/>
            </a:pP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3848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/>
              <a:t>南方核科学</a:t>
            </a:r>
            <a:r>
              <a:rPr lang="zh-CN" altLang="en-US" dirty="0" smtClean="0"/>
              <a:t>计算中心绍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49" y="1357313"/>
            <a:ext cx="5331875" cy="488156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/>
              <a:t>南方核科学</a:t>
            </a:r>
            <a:r>
              <a:rPr lang="zh-CN" altLang="en-US" sz="2400" dirty="0" smtClean="0"/>
              <a:t>计算中心方案论证</a:t>
            </a:r>
            <a:endParaRPr lang="en-US" altLang="zh-CN" sz="2400" dirty="0" smtClean="0"/>
          </a:p>
          <a:p>
            <a:pPr lvl="1">
              <a:lnSpc>
                <a:spcPct val="100000"/>
              </a:lnSpc>
            </a:pPr>
            <a:r>
              <a:rPr lang="en-US" altLang="zh-CN" sz="1800" dirty="0" smtClean="0"/>
              <a:t>2019</a:t>
            </a:r>
            <a:r>
              <a:rPr lang="zh-CN" altLang="en-US" sz="1800" dirty="0" smtClean="0"/>
              <a:t>年</a:t>
            </a:r>
            <a:r>
              <a:rPr lang="en-US" altLang="zh-CN" sz="1800" dirty="0" smtClean="0"/>
              <a:t>1</a:t>
            </a:r>
            <a:r>
              <a:rPr lang="zh-CN" altLang="en-US" sz="1800" dirty="0" smtClean="0"/>
              <a:t>月</a:t>
            </a:r>
            <a:r>
              <a:rPr lang="en-US" altLang="zh-CN" sz="1800" dirty="0" smtClean="0"/>
              <a:t>8</a:t>
            </a:r>
            <a:r>
              <a:rPr lang="zh-CN" altLang="en-US" sz="1800" dirty="0" smtClean="0"/>
              <a:t>至</a:t>
            </a:r>
            <a:r>
              <a:rPr lang="en-US" altLang="zh-CN" sz="1800" dirty="0" smtClean="0"/>
              <a:t>10</a:t>
            </a:r>
            <a:r>
              <a:rPr lang="zh-CN" altLang="en-US" sz="1800" dirty="0" smtClean="0"/>
              <a:t>日召开第一次研讨会</a:t>
            </a:r>
            <a:endParaRPr lang="en-US" altLang="zh-CN" sz="1800" dirty="0" smtClean="0"/>
          </a:p>
          <a:p>
            <a:pPr marL="447675" lvl="1" indent="0">
              <a:lnSpc>
                <a:spcPct val="100000"/>
              </a:lnSpc>
              <a:buNone/>
            </a:pPr>
            <a:r>
              <a:rPr lang="en-US" altLang="zh-CN" sz="1800" dirty="0">
                <a:hlinkClick r:id="rId2"/>
              </a:rPr>
              <a:t>https://indico.ihep.ac.cn/event/9155/</a:t>
            </a:r>
            <a:endParaRPr lang="en-US" altLang="zh-CN" sz="1800" dirty="0" smtClean="0"/>
          </a:p>
          <a:p>
            <a:pPr lvl="1">
              <a:lnSpc>
                <a:spcPct val="100000"/>
              </a:lnSpc>
            </a:pPr>
            <a:r>
              <a:rPr lang="en-US" altLang="zh-CN" sz="1800" dirty="0" smtClean="0"/>
              <a:t>2019</a:t>
            </a:r>
            <a:r>
              <a:rPr lang="zh-CN" altLang="en-US" sz="1800" dirty="0"/>
              <a:t>年</a:t>
            </a:r>
            <a:r>
              <a:rPr lang="en-US" altLang="zh-CN" sz="1800" dirty="0" smtClean="0"/>
              <a:t>11</a:t>
            </a:r>
            <a:r>
              <a:rPr lang="zh-CN" altLang="en-US" sz="1800" dirty="0" smtClean="0"/>
              <a:t>月</a:t>
            </a:r>
            <a:r>
              <a:rPr lang="en-US" altLang="zh-CN" sz="1800" dirty="0" smtClean="0"/>
              <a:t>22</a:t>
            </a:r>
            <a:r>
              <a:rPr lang="zh-CN" altLang="en-US" sz="1800" dirty="0" smtClean="0"/>
              <a:t>至</a:t>
            </a:r>
            <a:r>
              <a:rPr lang="en-US" altLang="zh-CN" sz="1800" dirty="0" smtClean="0"/>
              <a:t>24</a:t>
            </a:r>
            <a:r>
              <a:rPr lang="zh-CN" altLang="en-US" sz="1800" dirty="0" smtClean="0"/>
              <a:t>日召开第二次研讨会</a:t>
            </a:r>
            <a:endParaRPr lang="en-US" altLang="zh-CN" sz="1800" dirty="0" smtClean="0"/>
          </a:p>
          <a:p>
            <a:pPr marL="447675" lvl="1" indent="0">
              <a:lnSpc>
                <a:spcPct val="100000"/>
              </a:lnSpc>
              <a:buNone/>
            </a:pPr>
            <a:r>
              <a:rPr lang="en-US" altLang="zh-CN" sz="1800" dirty="0">
                <a:hlinkClick r:id="rId3"/>
              </a:rPr>
              <a:t>https://indico.cern.ch/event/863315</a:t>
            </a:r>
            <a:r>
              <a:rPr lang="en-US" altLang="zh-CN" sz="1800" dirty="0" smtClean="0">
                <a:hlinkClick r:id="rId3"/>
              </a:rPr>
              <a:t>/</a:t>
            </a:r>
            <a:endParaRPr lang="en-US" altLang="zh-CN" sz="1800" dirty="0" smtClean="0"/>
          </a:p>
          <a:p>
            <a:pPr marL="447675" lvl="1" indent="0">
              <a:lnSpc>
                <a:spcPct val="100000"/>
              </a:lnSpc>
              <a:buNone/>
            </a:pPr>
            <a:endParaRPr lang="en-US" altLang="zh-CN" sz="2000" dirty="0" smtClean="0"/>
          </a:p>
          <a:p>
            <a:pPr marL="447675" lvl="1" indent="-447675">
              <a:lnSpc>
                <a:spcPct val="100000"/>
              </a:lnSpc>
              <a:spcBef>
                <a:spcPts val="1000"/>
              </a:spcBef>
              <a:buFont typeface="Wingdings" panose="05000000000000000000" pitchFamily="2" charset="2"/>
              <a:buChar char="p"/>
            </a:pPr>
            <a:r>
              <a:rPr lang="zh-CN" altLang="en-US" dirty="0" smtClean="0"/>
              <a:t>两</a:t>
            </a:r>
            <a:r>
              <a:rPr lang="zh-CN" altLang="en-US" dirty="0"/>
              <a:t>次</a:t>
            </a:r>
            <a:r>
              <a:rPr lang="zh-CN" altLang="en-US" dirty="0" smtClean="0"/>
              <a:t>研讨会确定了基本的设计</a:t>
            </a:r>
            <a:r>
              <a:rPr lang="zh-CN" altLang="en-US" dirty="0"/>
              <a:t>参数和初期的物理目标：</a:t>
            </a:r>
            <a:endParaRPr lang="en-US" altLang="zh-CN" dirty="0"/>
          </a:p>
          <a:p>
            <a:pPr lvl="1">
              <a:lnSpc>
                <a:spcPct val="100000"/>
              </a:lnSpc>
            </a:pPr>
            <a:r>
              <a:rPr lang="en-US" altLang="zh-CN" sz="1800" dirty="0"/>
              <a:t>Lattice </a:t>
            </a:r>
            <a:r>
              <a:rPr lang="en-US" altLang="zh-CN" sz="1800" dirty="0" smtClean="0"/>
              <a:t>QCD, Lattice EFT, Experimental </a:t>
            </a:r>
            <a:r>
              <a:rPr lang="en-US" altLang="zh-CN" sz="1800" dirty="0"/>
              <a:t>Data </a:t>
            </a:r>
            <a:r>
              <a:rPr lang="en-US" altLang="zh-CN" sz="1800" dirty="0" smtClean="0"/>
              <a:t>analyses …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dirty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0524" y="1438275"/>
            <a:ext cx="2988212" cy="3634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8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>
            <a:normAutofit/>
          </a:bodyPr>
          <a:lstStyle/>
          <a:p>
            <a:r>
              <a:rPr lang="zh-CN" altLang="en-US" dirty="0"/>
              <a:t>南方核科学计算中心介绍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选址：华南</a:t>
            </a:r>
            <a:r>
              <a:rPr lang="zh-CN" altLang="en-US" dirty="0"/>
              <a:t>师范大学大学城校区，理八栋中庭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983" y="1948695"/>
            <a:ext cx="7170844" cy="4348918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grpSp>
        <p:nvGrpSpPr>
          <p:cNvPr id="14" name="组合 13"/>
          <p:cNvGrpSpPr/>
          <p:nvPr/>
        </p:nvGrpSpPr>
        <p:grpSpPr>
          <a:xfrm>
            <a:off x="4182896" y="3508109"/>
            <a:ext cx="1253570" cy="781789"/>
            <a:chOff x="4182896" y="3508109"/>
            <a:chExt cx="1253570" cy="781789"/>
          </a:xfrm>
        </p:grpSpPr>
        <p:sp>
          <p:nvSpPr>
            <p:cNvPr id="10" name="文本框 9"/>
            <p:cNvSpPr txBox="1"/>
            <p:nvPr/>
          </p:nvSpPr>
          <p:spPr>
            <a:xfrm>
              <a:off x="4661895" y="3508109"/>
              <a:ext cx="77457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SNSC</a:t>
              </a:r>
              <a:endParaRPr lang="zh-CN" alt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直接箭头连接符 10"/>
            <p:cNvCxnSpPr/>
            <p:nvPr/>
          </p:nvCxnSpPr>
          <p:spPr>
            <a:xfrm flipH="1">
              <a:off x="4182896" y="3877441"/>
              <a:ext cx="833604" cy="41245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9351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/>
              <a:t>南方核科学计算中心介绍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理八栋截面图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7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970" y="2012546"/>
            <a:ext cx="6881260" cy="4111554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236389" y="4378735"/>
            <a:ext cx="7745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SNSC</a:t>
            </a:r>
            <a:endParaRPr lang="zh-CN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341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 smtClean="0"/>
              <a:t>计算架构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/>
              <a:t>架构：异构</a:t>
            </a:r>
            <a:r>
              <a:rPr lang="zh-CN" altLang="en-US" dirty="0"/>
              <a:t>计算集群 </a:t>
            </a:r>
            <a:r>
              <a:rPr lang="en-US" altLang="zh-CN" dirty="0"/>
              <a:t>CPU + GPU</a:t>
            </a:r>
          </a:p>
          <a:p>
            <a:pPr lvl="1"/>
            <a:r>
              <a:rPr lang="zh-CN" altLang="en-US" dirty="0" smtClean="0"/>
              <a:t>主要</a:t>
            </a:r>
            <a:r>
              <a:rPr lang="zh-CN" altLang="en-US" dirty="0"/>
              <a:t>计算设备组成：计算节点、交换设备、管理</a:t>
            </a:r>
            <a:r>
              <a:rPr lang="en-US" altLang="zh-CN" dirty="0"/>
              <a:t>/</a:t>
            </a:r>
            <a:r>
              <a:rPr lang="zh-CN" altLang="en-US" dirty="0"/>
              <a:t>登录节点、 </a:t>
            </a:r>
            <a:r>
              <a:rPr lang="en-US" altLang="zh-CN" dirty="0"/>
              <a:t>I/O</a:t>
            </a:r>
            <a:r>
              <a:rPr lang="zh-CN" altLang="en-US" dirty="0"/>
              <a:t>设备和存储设备</a:t>
            </a:r>
          </a:p>
          <a:p>
            <a:pPr lvl="1"/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7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121" y="2907051"/>
            <a:ext cx="6593757" cy="281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394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 smtClean="0"/>
              <a:t>计算节点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66839"/>
            <a:ext cx="7886700" cy="4881561"/>
          </a:xfrm>
        </p:spPr>
        <p:txBody>
          <a:bodyPr>
            <a:normAutofit/>
          </a:bodyPr>
          <a:lstStyle/>
          <a:p>
            <a:r>
              <a:rPr lang="zh-CN" altLang="en-US" sz="2400" dirty="0"/>
              <a:t>计算节点</a:t>
            </a:r>
            <a:r>
              <a:rPr lang="zh-CN" altLang="en-US" sz="2400" dirty="0" smtClean="0"/>
              <a:t>以</a:t>
            </a:r>
            <a:r>
              <a:rPr lang="en-US" altLang="zh-CN" sz="2400" dirty="0" smtClean="0"/>
              <a:t>GPU</a:t>
            </a:r>
            <a:r>
              <a:rPr lang="zh-CN" altLang="en-US" sz="2400" dirty="0"/>
              <a:t>加速的</a:t>
            </a:r>
            <a:r>
              <a:rPr lang="zh-CN" altLang="en-US" sz="2400" dirty="0" smtClean="0"/>
              <a:t>高性能服务器为主，加上一部分</a:t>
            </a:r>
            <a:r>
              <a:rPr lang="en-US" altLang="zh-CN" sz="2400" dirty="0" smtClean="0"/>
              <a:t>CPU</a:t>
            </a:r>
            <a:r>
              <a:rPr lang="zh-CN" altLang="en-US" sz="2400" dirty="0" smtClean="0"/>
              <a:t>服务器</a:t>
            </a:r>
            <a:endParaRPr lang="zh-CN" altLang="en-US" sz="2400" dirty="0"/>
          </a:p>
          <a:p>
            <a:r>
              <a:rPr lang="zh-CN" altLang="en-US" sz="2400" dirty="0" smtClean="0"/>
              <a:t>基于英伟</a:t>
            </a:r>
            <a:r>
              <a:rPr lang="zh-CN" altLang="en-US" sz="2400" dirty="0"/>
              <a:t>达</a:t>
            </a:r>
            <a:r>
              <a:rPr lang="en-US" altLang="zh-CN" sz="2400" dirty="0" smtClean="0"/>
              <a:t>GPU</a:t>
            </a:r>
            <a:r>
              <a:rPr lang="zh-CN" altLang="en-US" sz="2400" dirty="0" smtClean="0"/>
              <a:t>的计算节点</a:t>
            </a:r>
            <a:endParaRPr lang="en-US" altLang="zh-CN" sz="2400" dirty="0" smtClean="0"/>
          </a:p>
          <a:p>
            <a:pPr lvl="1"/>
            <a:r>
              <a:rPr lang="zh-CN" altLang="en-US" sz="2000" dirty="0"/>
              <a:t>英伟达</a:t>
            </a:r>
            <a:r>
              <a:rPr lang="en-US" altLang="zh-CN" sz="2000" dirty="0" smtClean="0"/>
              <a:t>Tesla V100 </a:t>
            </a:r>
            <a:r>
              <a:rPr lang="zh-CN" altLang="zh-CN" sz="2000" dirty="0"/>
              <a:t>数据中心</a:t>
            </a:r>
            <a:r>
              <a:rPr lang="en-US" altLang="zh-CN" sz="2000" dirty="0"/>
              <a:t>GPU</a:t>
            </a:r>
            <a:r>
              <a:rPr lang="zh-CN" altLang="en-US" sz="2000" dirty="0"/>
              <a:t>加速卡</a:t>
            </a:r>
            <a:endParaRPr lang="en-US" altLang="zh-CN" sz="2000" dirty="0"/>
          </a:p>
          <a:p>
            <a:pPr lvl="2"/>
            <a:r>
              <a:rPr lang="en-US" altLang="zh-CN" sz="1800" dirty="0" smtClean="0"/>
              <a:t>FP64</a:t>
            </a:r>
            <a:r>
              <a:rPr lang="zh-CN" altLang="en-US" sz="1800" dirty="0" smtClean="0"/>
              <a:t>运算性能 </a:t>
            </a:r>
            <a:r>
              <a:rPr lang="en-US" altLang="zh-CN" sz="1800" dirty="0"/>
              <a:t>7.8 </a:t>
            </a:r>
            <a:r>
              <a:rPr lang="en-US" altLang="zh-CN" sz="1800" dirty="0" err="1" smtClean="0"/>
              <a:t>TeraFLOPS</a:t>
            </a:r>
            <a:endParaRPr lang="en-US" altLang="zh-CN" sz="1800" dirty="0" smtClean="0"/>
          </a:p>
          <a:p>
            <a:pPr lvl="2"/>
            <a:r>
              <a:rPr lang="zh-CN" altLang="en-US" sz="1800" dirty="0" smtClean="0"/>
              <a:t>功耗 </a:t>
            </a:r>
            <a:r>
              <a:rPr lang="en-US" altLang="zh-CN" sz="1800" dirty="0"/>
              <a:t>350W</a:t>
            </a:r>
            <a:r>
              <a:rPr lang="zh-CN" altLang="en-US" sz="1800" dirty="0"/>
              <a:t>􂋋􄮽􂶥􂯯􁼻􅪠􄪖􄿼􂆚􆾳</a:t>
            </a:r>
            <a:endParaRPr lang="en-US" altLang="zh-CN" sz="1800" dirty="0"/>
          </a:p>
          <a:p>
            <a:pPr lvl="1"/>
            <a:r>
              <a:rPr lang="en-US" altLang="zh-CN" sz="2000" dirty="0" smtClean="0"/>
              <a:t>16 </a:t>
            </a:r>
            <a:r>
              <a:rPr lang="zh-CN" altLang="en-US" sz="2000" dirty="0" smtClean="0"/>
              <a:t>卡</a:t>
            </a:r>
            <a:r>
              <a:rPr lang="en-US" altLang="zh-CN" sz="2000" dirty="0" smtClean="0"/>
              <a:t>GPU</a:t>
            </a:r>
            <a:r>
              <a:rPr lang="zh-CN" altLang="en-US" sz="2000" dirty="0" smtClean="0"/>
              <a:t>服务器 </a:t>
            </a:r>
            <a:r>
              <a:rPr lang="en-US" altLang="zh-CN" sz="2000" dirty="0" smtClean="0"/>
              <a:t>NVIDIA </a:t>
            </a:r>
            <a:r>
              <a:rPr lang="en-US" altLang="zh-CN" sz="2000" dirty="0"/>
              <a:t>DGX-2 </a:t>
            </a:r>
            <a:r>
              <a:rPr lang="en-US" altLang="zh-CN" sz="2000" dirty="0" smtClean="0"/>
              <a:t>/</a:t>
            </a:r>
            <a:r>
              <a:rPr lang="zh-CN" altLang="en-US" sz="2000" dirty="0" smtClean="0"/>
              <a:t>浪潮</a:t>
            </a:r>
            <a:r>
              <a:rPr lang="en-US" altLang="zh-CN" sz="2000" dirty="0" smtClean="0"/>
              <a:t>AGX-5</a:t>
            </a:r>
            <a:endParaRPr lang="en-US" altLang="zh-CN" sz="2000" dirty="0"/>
          </a:p>
          <a:p>
            <a:pPr lvl="2"/>
            <a:r>
              <a:rPr lang="en-US" altLang="zh-CN" sz="1800" dirty="0" smtClean="0"/>
              <a:t>16</a:t>
            </a:r>
            <a:r>
              <a:rPr lang="zh-CN" altLang="en-US" sz="1800" dirty="0"/>
              <a:t>张 </a:t>
            </a:r>
            <a:r>
              <a:rPr lang="en-US" altLang="zh-CN" sz="1800" dirty="0"/>
              <a:t>Tesla V100</a:t>
            </a:r>
            <a:r>
              <a:rPr lang="zh-CN" altLang="en-US" sz="1800" dirty="0"/>
              <a:t>加速</a:t>
            </a:r>
            <a:r>
              <a:rPr lang="zh-CN" altLang="en-US" sz="1800" dirty="0" smtClean="0"/>
              <a:t>卡</a:t>
            </a:r>
            <a:endParaRPr lang="en-US" altLang="zh-CN" sz="1800" dirty="0" smtClean="0"/>
          </a:p>
          <a:p>
            <a:pPr lvl="2"/>
            <a:r>
              <a:rPr lang="en-US" altLang="zh-CN" sz="1800" dirty="0"/>
              <a:t>FP64</a:t>
            </a:r>
            <a:r>
              <a:rPr lang="zh-CN" altLang="en-US" sz="1800" dirty="0"/>
              <a:t>运算性能 </a:t>
            </a:r>
            <a:r>
              <a:rPr lang="en-US" altLang="zh-CN" sz="1800" dirty="0"/>
              <a:t>~125 </a:t>
            </a:r>
            <a:r>
              <a:rPr lang="en-US" altLang="zh-CN" sz="1800" dirty="0" err="1"/>
              <a:t>TeraFLOPS</a:t>
            </a:r>
            <a:endParaRPr lang="en-US" altLang="zh-CN" sz="1800" dirty="0"/>
          </a:p>
          <a:p>
            <a:pPr lvl="2"/>
            <a:r>
              <a:rPr lang="en-US" altLang="zh-CN" sz="1800" dirty="0" err="1" smtClean="0"/>
              <a:t>NVSwitch</a:t>
            </a:r>
            <a:r>
              <a:rPr lang="zh-CN" altLang="en-US" sz="1800" dirty="0"/>
              <a:t>高速通信</a:t>
            </a:r>
            <a:endParaRPr lang="en-US" altLang="zh-CN" sz="1800" dirty="0"/>
          </a:p>
          <a:p>
            <a:pPr lvl="2"/>
            <a:r>
              <a:rPr lang="zh-CN" altLang="en-US" sz="1800" dirty="0"/>
              <a:t>最大功耗</a:t>
            </a:r>
            <a:r>
              <a:rPr lang="en-US" altLang="zh-CN" sz="1800" dirty="0"/>
              <a:t>: </a:t>
            </a:r>
            <a:r>
              <a:rPr lang="en-US" altLang="zh-CN" sz="1800" dirty="0" smtClean="0"/>
              <a:t>10KW</a:t>
            </a:r>
          </a:p>
          <a:p>
            <a:pPr lvl="1"/>
            <a:r>
              <a:rPr lang="en-US" altLang="zh-CN" sz="2000" dirty="0" smtClean="0"/>
              <a:t>8</a:t>
            </a:r>
            <a:r>
              <a:rPr lang="zh-CN" altLang="en-US" sz="2000" dirty="0"/>
              <a:t>卡</a:t>
            </a:r>
            <a:r>
              <a:rPr lang="en-US" altLang="zh-CN" sz="2000" dirty="0" smtClean="0"/>
              <a:t>GPU</a:t>
            </a:r>
            <a:r>
              <a:rPr lang="zh-CN" altLang="en-US" sz="2000" dirty="0" smtClean="0"/>
              <a:t>服务器</a:t>
            </a:r>
            <a:endParaRPr lang="en-US" altLang="zh-CN" sz="2000" dirty="0"/>
          </a:p>
          <a:p>
            <a:pPr lvl="1"/>
            <a:endParaRPr lang="en-US" altLang="zh-CN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5898" y="2282261"/>
            <a:ext cx="2540913" cy="1835611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6309" y="4260568"/>
            <a:ext cx="2569855" cy="183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5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5973"/>
          </a:xfrm>
        </p:spPr>
        <p:txBody>
          <a:bodyPr/>
          <a:lstStyle/>
          <a:p>
            <a:r>
              <a:rPr lang="zh-CN" altLang="en-US" dirty="0" smtClean="0"/>
              <a:t>机柜内部布置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每个机柜规划放置</a:t>
            </a:r>
            <a:r>
              <a:rPr lang="en-US" altLang="zh-CN" dirty="0"/>
              <a:t>3</a:t>
            </a:r>
            <a:r>
              <a:rPr lang="zh-CN" altLang="zh-CN" dirty="0"/>
              <a:t>台</a:t>
            </a:r>
            <a:r>
              <a:rPr lang="en-US" altLang="zh-CN" dirty="0"/>
              <a:t>16</a:t>
            </a:r>
            <a:r>
              <a:rPr lang="zh-CN" altLang="zh-CN" dirty="0"/>
              <a:t>卡服务器</a:t>
            </a:r>
            <a:r>
              <a:rPr lang="en-US" altLang="zh-CN" dirty="0"/>
              <a:t>DGX-2</a:t>
            </a:r>
            <a:r>
              <a:rPr lang="zh-CN" altLang="zh-CN" dirty="0"/>
              <a:t>，最大功率为</a:t>
            </a:r>
            <a:r>
              <a:rPr lang="en-US" altLang="zh-CN" dirty="0"/>
              <a:t>30KW/</a:t>
            </a:r>
            <a:r>
              <a:rPr lang="zh-CN" altLang="zh-CN" dirty="0"/>
              <a:t>柜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</p:spPr>
        <p:txBody>
          <a:bodyPr/>
          <a:lstStyle/>
          <a:p>
            <a:r>
              <a:rPr lang="en-US" altLang="zh-CN" smtClean="0"/>
              <a:t>2019/12/01</a:t>
            </a:r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</p:spPr>
        <p:txBody>
          <a:bodyPr/>
          <a:lstStyle/>
          <a:p>
            <a:r>
              <a:rPr lang="en-US" altLang="zh-CN" smtClean="0"/>
              <a:t>SNSC Progresses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FEC41C70-B476-4D8D-B660-F7296EA0ECD7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7350" y="2424669"/>
            <a:ext cx="6137893" cy="369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7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789</TotalTime>
  <Words>743</Words>
  <Application>Microsoft Office PowerPoint</Application>
  <PresentationFormat>全屏显示(4:3)</PresentationFormat>
  <Paragraphs>165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等线</vt:lpstr>
      <vt:lpstr>等线 Light</vt:lpstr>
      <vt:lpstr>楷体</vt:lpstr>
      <vt:lpstr>Arial</vt:lpstr>
      <vt:lpstr>Calibri</vt:lpstr>
      <vt:lpstr>Calibri Light</vt:lpstr>
      <vt:lpstr>Times New Roman</vt:lpstr>
      <vt:lpstr>Wingdings</vt:lpstr>
      <vt:lpstr>Office 主题​​</vt:lpstr>
      <vt:lpstr>南方核科学计算中心 设计及进展</vt:lpstr>
      <vt:lpstr>提纲</vt:lpstr>
      <vt:lpstr>南方核科学计算中心介绍</vt:lpstr>
      <vt:lpstr>南方核科学计算中心绍</vt:lpstr>
      <vt:lpstr>南方核科学计算中心介绍</vt:lpstr>
      <vt:lpstr>南方核科学计算中心介绍</vt:lpstr>
      <vt:lpstr>计算架构</vt:lpstr>
      <vt:lpstr>计算节点</vt:lpstr>
      <vt:lpstr>机柜内部布置</vt:lpstr>
      <vt:lpstr>机房设计输入</vt:lpstr>
      <vt:lpstr>机房设计</vt:lpstr>
      <vt:lpstr>核心机房</vt:lpstr>
      <vt:lpstr>供配电系统</vt:lpstr>
      <vt:lpstr>供配电系统</vt:lpstr>
      <vt:lpstr>空调系统</vt:lpstr>
      <vt:lpstr>目前进展</vt:lpstr>
      <vt:lpstr>下一步计划</vt:lpstr>
      <vt:lpstr>谢谢！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Liu Guoming</dc:creator>
  <cp:lastModifiedBy>Liu Guoming</cp:lastModifiedBy>
  <cp:revision>72</cp:revision>
  <dcterms:created xsi:type="dcterms:W3CDTF">2019-11-26T12:00:10Z</dcterms:created>
  <dcterms:modified xsi:type="dcterms:W3CDTF">2019-12-01T00:23:10Z</dcterms:modified>
</cp:coreProperties>
</file>