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3"/>
  </p:notesMasterIdLst>
  <p:handoutMasterIdLst>
    <p:handoutMasterId r:id="rId34"/>
  </p:handoutMasterIdLst>
  <p:sldIdLst>
    <p:sldId id="270" r:id="rId2"/>
    <p:sldId id="303" r:id="rId3"/>
    <p:sldId id="273" r:id="rId4"/>
    <p:sldId id="275" r:id="rId5"/>
    <p:sldId id="276" r:id="rId6"/>
    <p:sldId id="307" r:id="rId7"/>
    <p:sldId id="304" r:id="rId8"/>
    <p:sldId id="305" r:id="rId9"/>
    <p:sldId id="293" r:id="rId10"/>
    <p:sldId id="300" r:id="rId11"/>
    <p:sldId id="277" r:id="rId12"/>
    <p:sldId id="279" r:id="rId13"/>
    <p:sldId id="281" r:id="rId14"/>
    <p:sldId id="278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302" r:id="rId26"/>
    <p:sldId id="294" r:id="rId27"/>
    <p:sldId id="295" r:id="rId28"/>
    <p:sldId id="296" r:id="rId29"/>
    <p:sldId id="297" r:id="rId30"/>
    <p:sldId id="301" r:id="rId31"/>
    <p:sldId id="308" r:id="rId3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63" autoAdjust="0"/>
    <p:restoredTop sz="94643"/>
  </p:normalViewPr>
  <p:slideViewPr>
    <p:cSldViewPr snapToGrid="0" snapToObjects="1">
      <p:cViewPr varScale="1">
        <p:scale>
          <a:sx n="78" d="100"/>
          <a:sy n="78" d="100"/>
        </p:scale>
        <p:origin x="1642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706AA-E00C-45A8-AE3F-00E411D56806}" type="datetimeFigureOut">
              <a:rPr lang="zh-CN" altLang="en-US" smtClean="0"/>
              <a:t>2019/7/22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smtClean="0"/>
              <a:t>杨勇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266A7-5711-43AF-811D-6675DB637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4292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B9FE3-BFCE-4945-A608-8B4AFC106ACF}" type="datetimeFigureOut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zh-CN" smtClean="0"/>
              <a:t>Click to edit Master text styles</a:t>
            </a:r>
          </a:p>
          <a:p>
            <a:pPr lvl="1"/>
            <a:r>
              <a:rPr kumimoji="1" lang="en-US" altLang="zh-CN" smtClean="0"/>
              <a:t>Second level</a:t>
            </a:r>
          </a:p>
          <a:p>
            <a:pPr lvl="2"/>
            <a:r>
              <a:rPr kumimoji="1" lang="en-US" altLang="zh-CN" smtClean="0"/>
              <a:t>Third level</a:t>
            </a:r>
          </a:p>
          <a:p>
            <a:pPr lvl="3"/>
            <a:r>
              <a:rPr kumimoji="1" lang="en-US" altLang="zh-CN" smtClean="0"/>
              <a:t>Fourth level</a:t>
            </a:r>
          </a:p>
          <a:p>
            <a:pPr lvl="4"/>
            <a:r>
              <a:rPr kumimoji="1" lang="en-US" altLang="zh-CN" smtClean="0"/>
              <a:t>Fifth level</a:t>
            </a:r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zh-CN" altLang="en-US" smtClean="0"/>
              <a:t>杨勇</a:t>
            </a:r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0FD13-B8C8-5448-BE7E-871A23C4580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973891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30D78F-BE0E-4E3C-956B-F13BBDC02C91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741196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3225"/>
            <a:ext cx="7772400" cy="1470025"/>
          </a:xfrm>
        </p:spPr>
        <p:txBody>
          <a:bodyPr>
            <a:normAutofit/>
          </a:bodyPr>
          <a:lstStyle>
            <a:lvl1pPr>
              <a:defRPr sz="4000" b="0" i="0">
                <a:latin typeface="+mn-lt"/>
                <a:ea typeface="STHeiti" charset="-122"/>
                <a:cs typeface="STHeiti" charset="-122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37560"/>
            <a:ext cx="6400800" cy="2301240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59F04-EA26-45FC-A8FB-5F4AFDFDC54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521"/>
            <a:ext cx="1941936" cy="6031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9461" y="9939"/>
            <a:ext cx="1244600" cy="124460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0B5-204E-45C3-99E0-913E1EEC34F8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155-0417-4010-9581-9FBF010CC973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1600" y="1850923"/>
            <a:ext cx="8984343" cy="4505426"/>
          </a:xfrm>
          <a:ln>
            <a:noFill/>
          </a:ln>
        </p:spPr>
        <p:txBody>
          <a:bodyPr/>
          <a:lstStyle>
            <a:lvl1pPr marL="342900" indent="-342900">
              <a:spcBef>
                <a:spcPts val="1200"/>
              </a:spcBef>
              <a:buFont typeface="Wingdings" panose="05000000000000000000" pitchFamily="2" charset="2"/>
              <a:buChar char="Ø"/>
              <a:defRPr sz="2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000"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57200" y="1184274"/>
            <a:ext cx="8195733" cy="408251"/>
          </a:xfrm>
          <a:ln w="3175">
            <a:noFill/>
          </a:ln>
        </p:spPr>
        <p:txBody>
          <a:bodyPr/>
          <a:lstStyle>
            <a:lvl1pPr marL="0" indent="0">
              <a:spcBef>
                <a:spcPts val="1200"/>
              </a:spcBef>
              <a:buNone/>
              <a:defRPr sz="2800" b="1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 b="1"/>
            </a:lvl2pPr>
            <a:lvl3pPr>
              <a:defRPr sz="1600" b="1"/>
            </a:lvl3pPr>
            <a:lvl4pPr>
              <a:defRPr sz="1400" b="1"/>
            </a:lvl4pPr>
            <a:lvl5pPr>
              <a:defRPr sz="1200" b="1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9D3024-1D67-435A-AAFE-D68EB63556E0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76D0FD79-E959-254D-87D8-0DB990F23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cxnSp>
        <p:nvCxnSpPr>
          <p:cNvPr id="10" name="直接连接符 6"/>
          <p:cNvCxnSpPr/>
          <p:nvPr/>
        </p:nvCxnSpPr>
        <p:spPr bwMode="auto">
          <a:xfrm>
            <a:off x="0" y="1125536"/>
            <a:ext cx="9144000" cy="0"/>
          </a:xfrm>
          <a:prstGeom prst="line">
            <a:avLst/>
          </a:prstGeom>
          <a:ln w="1270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457200" y="1214"/>
            <a:ext cx="8229600" cy="1065589"/>
          </a:xfrm>
        </p:spPr>
        <p:txBody>
          <a:bodyPr/>
          <a:lstStyle>
            <a:lvl1pPr algn="l">
              <a:defRPr sz="28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90" y="126151"/>
            <a:ext cx="8641080" cy="688913"/>
          </a:xfrm>
        </p:spPr>
        <p:txBody>
          <a:bodyPr>
            <a:normAutofit/>
          </a:bodyPr>
          <a:lstStyle>
            <a:lvl1pPr algn="l">
              <a:defRPr sz="3200" b="0" i="0">
                <a:latin typeface="+mn-lt"/>
                <a:ea typeface="STHeiti" charset="-122"/>
                <a:cs typeface="STHeiti" charset="-122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890" y="960120"/>
            <a:ext cx="8641080" cy="5888955"/>
          </a:xfrm>
        </p:spPr>
        <p:txBody>
          <a:bodyPr>
            <a:normAutofit/>
          </a:bodyPr>
          <a:lstStyle>
            <a:lvl1pPr marL="180000" algn="l">
              <a:buSzPct val="100000"/>
              <a:defRPr sz="2400" b="0" i="0">
                <a:latin typeface="+mn-lt"/>
                <a:ea typeface="STHeiti" charset="-122"/>
                <a:cs typeface="STHeiti" charset="-122"/>
              </a:defRPr>
            </a:lvl1pPr>
            <a:lvl2pPr>
              <a:defRPr sz="2000" b="0" i="0">
                <a:latin typeface="+mn-lt"/>
                <a:ea typeface="STHeiti" charset="-122"/>
                <a:cs typeface="STHeiti" charset="-122"/>
              </a:defRPr>
            </a:lvl2pPr>
            <a:lvl3pPr>
              <a:defRPr sz="1800" b="0" i="0">
                <a:latin typeface="+mn-lt"/>
                <a:ea typeface="STHeiti" charset="-122"/>
                <a:cs typeface="STHeiti" charset="-122"/>
              </a:defRPr>
            </a:lvl3pPr>
            <a:lvl4pPr>
              <a:defRPr sz="1600" b="0" i="0">
                <a:latin typeface="+mn-lt"/>
                <a:ea typeface="STHeiti" charset="-122"/>
                <a:cs typeface="STHeiti" charset="-122"/>
              </a:defRPr>
            </a:lvl4pPr>
            <a:lvl5pPr>
              <a:defRPr sz="1400" b="0" i="0">
                <a:latin typeface="+mn-lt"/>
                <a:ea typeface="STHeiti" charset="-122"/>
                <a:cs typeface="STHeiti" charset="-122"/>
              </a:defRPr>
            </a:lvl5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3950"/>
            <a:ext cx="2895600" cy="365125"/>
          </a:xfr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83950"/>
            <a:ext cx="2133600" cy="365125"/>
          </a:xfrm>
        </p:spPr>
        <p:txBody>
          <a:bodyPr/>
          <a:lstStyle/>
          <a:p>
            <a:fld id="{76D0FD79-E959-254D-87D8-0DB990F23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62890" y="883644"/>
            <a:ext cx="864108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A8B8A-7339-4722-8E69-3168C3E31D15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7C04-DBF7-4ED8-A245-926B19D5E8D1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E5439-2C2A-4A6E-827C-944F49C67CAE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CD04A-E0D0-47E0-8C61-094BDA3261FC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67BB3-9D9C-40C8-ADBD-A8CEACAFF3C6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BF1A-1540-4F4D-A36B-228A23F8E018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052D-E969-4F37-9B7D-6C983BDD5B46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DE12A-75DC-4F64-83B1-1CCE571B67FC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0FD79-E959-254D-87D8-0DB990F23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02676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med">
    <p:push/>
  </p:transition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1" latinLnBrk="0" hangingPunct="1">
        <a:spcBef>
          <a:spcPct val="0"/>
        </a:spcBef>
        <a:buNone/>
        <a:defRPr sz="4400" b="1" i="0" kern="1200">
          <a:solidFill>
            <a:schemeClr val="tx1"/>
          </a:solidFill>
          <a:latin typeface="Calibri Light" charset="0"/>
          <a:ea typeface="Calibri Light" charset="0"/>
          <a:cs typeface="Calibri Light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Calibri Light" charset="0"/>
          <a:ea typeface="Calibri Light" charset="0"/>
          <a:cs typeface="Calibri Light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Calibri Light" charset="0"/>
          <a:ea typeface="Calibri Light" charset="0"/>
          <a:cs typeface="Calibri Light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Calibri Light" charset="0"/>
          <a:ea typeface="Calibri Light" charset="0"/>
          <a:cs typeface="Calibri Light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Calibri Light" charset="0"/>
          <a:ea typeface="Calibri Light" charset="0"/>
          <a:cs typeface="Calibri Light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Calibri Light" charset="0"/>
          <a:ea typeface="Calibri Light" charset="0"/>
          <a:cs typeface="Calibri Light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7.jpeg"/><Relationship Id="rId7" Type="http://schemas.openxmlformats.org/officeDocument/2006/relationships/image" Target="../media/image71.pn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DF0CC15-7D9D-4E6B-838F-E45B6BBED693}" type="datetime1">
              <a:rPr lang="zh-CN" altLang="en-US" smtClean="0"/>
              <a:t>2019/7/22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8FAAB4-4719-4549-B0CF-77AA37529CF1}" type="slidenum">
              <a:rPr lang="zh-CN" altLang="en-US"/>
              <a:pPr>
                <a:defRPr/>
              </a:pPr>
              <a:t>1</a:t>
            </a:fld>
            <a:endParaRPr lang="zh-CN" altLang="en-US"/>
          </a:p>
        </p:txBody>
      </p:sp>
      <p:sp>
        <p:nvSpPr>
          <p:cNvPr id="5126" name="TextBox 1"/>
          <p:cNvSpPr txBox="1">
            <a:spLocks noChangeArrowheads="1"/>
          </p:cNvSpPr>
          <p:nvPr/>
        </p:nvSpPr>
        <p:spPr bwMode="auto">
          <a:xfrm>
            <a:off x="949938" y="2445235"/>
            <a:ext cx="6855619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Recent results and status of </a:t>
            </a:r>
            <a:r>
              <a:rPr lang="en-US" altLang="zh-CN" sz="4000" dirty="0" err="1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PandaX</a:t>
            </a:r>
            <a:r>
              <a:rPr lang="en-US" altLang="zh-CN" sz="4000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DM experiments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4000" dirty="0" smtClean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3000" dirty="0" smtClean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878973" y="4635841"/>
            <a:ext cx="685561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Yong Yang, Shanghai Jiao Tong University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on behalf of </a:t>
            </a:r>
            <a:r>
              <a:rPr lang="en-US" altLang="zh-CN" sz="2400" dirty="0" err="1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PandaX</a:t>
            </a:r>
            <a:r>
              <a:rPr lang="en-US" altLang="zh-CN" sz="2400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collaboration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2400" dirty="0" smtClean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2019/07/22, FLASY 2019</a:t>
            </a:r>
          </a:p>
        </p:txBody>
      </p:sp>
    </p:spTree>
    <p:extLst>
      <p:ext uri="{BB962C8B-B14F-4D97-AF65-F5344CB8AC3E}">
        <p14:creationId xmlns:p14="http://schemas.microsoft.com/office/powerpoint/2010/main" val="59029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PandaX</a:t>
            </a:r>
            <a:r>
              <a:rPr lang="en-US" altLang="zh-CN" dirty="0" smtClean="0"/>
              <a:t>-II “end-of-run” completed </a:t>
            </a:r>
            <a:endParaRPr lang="zh-CN" alt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9604" y="1370197"/>
            <a:ext cx="6047652" cy="415471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10</a:t>
            </a:fld>
            <a:endParaRPr kumimoji="1"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915872" y="5524914"/>
            <a:ext cx="5335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2019/6, On-site crew preparing for recuperating Xenon</a:t>
            </a:r>
          </a:p>
          <a:p>
            <a:r>
              <a:rPr lang="en-US" altLang="zh-CN" dirty="0" smtClean="0"/>
              <a:t>1.16 Ton of Xenon has been recuperated.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369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PandaX</a:t>
            </a:r>
            <a:r>
              <a:rPr lang="en-US" altLang="zh-CN" dirty="0" smtClean="0"/>
              <a:t>-II DM search results  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36127" y="5874520"/>
            <a:ext cx="8641080" cy="791992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000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(*) collaborating with theorists: Hai-</a:t>
            </a:r>
            <a:r>
              <a:rPr lang="en-US" altLang="zh-CN" sz="2000" dirty="0" err="1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bo</a:t>
            </a:r>
            <a:r>
              <a:rPr lang="en-US" altLang="zh-CN" sz="2000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Yu (UCI) and </a:t>
            </a:r>
            <a:r>
              <a:rPr lang="en-US" altLang="zh-CN" sz="2000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    </a:t>
            </a:r>
          </a:p>
          <a:p>
            <a:pPr marL="0" indent="0">
              <a:buNone/>
            </a:pPr>
            <a:r>
              <a:rPr lang="en-US" altLang="zh-CN" sz="2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000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   Wick </a:t>
            </a:r>
            <a:r>
              <a:rPr lang="en-US" altLang="zh-CN" sz="2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C. </a:t>
            </a:r>
            <a:r>
              <a:rPr lang="en-US" altLang="zh-CN" sz="2000" dirty="0" err="1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Haxton</a:t>
            </a:r>
            <a:r>
              <a:rPr lang="en-US" altLang="zh-CN" sz="2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(</a:t>
            </a:r>
            <a:r>
              <a:rPr lang="en-US" altLang="zh-CN" sz="2000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UCB&amp;LBNL</a:t>
            </a:r>
            <a:r>
              <a:rPr lang="en-US" altLang="zh-CN" sz="2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11</a:t>
            </a:fld>
            <a:endParaRPr kumimoji="1" lang="zh-CN" altLang="en-US"/>
          </a:p>
        </p:txBody>
      </p: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928480"/>
              </p:ext>
            </p:extLst>
          </p:nvPr>
        </p:nvGraphicFramePr>
        <p:xfrm>
          <a:off x="262890" y="1232448"/>
          <a:ext cx="8704383" cy="4450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0909">
                  <a:extLst>
                    <a:ext uri="{9D8B030D-6E8A-4147-A177-3AD203B41FA5}">
                      <a16:colId xmlns:a16="http://schemas.microsoft.com/office/drawing/2014/main" val="872516211"/>
                    </a:ext>
                  </a:extLst>
                </a:gridCol>
                <a:gridCol w="1660665">
                  <a:extLst>
                    <a:ext uri="{9D8B030D-6E8A-4147-A177-3AD203B41FA5}">
                      <a16:colId xmlns:a16="http://schemas.microsoft.com/office/drawing/2014/main" val="3469602475"/>
                    </a:ext>
                  </a:extLst>
                </a:gridCol>
                <a:gridCol w="2952809">
                  <a:extLst>
                    <a:ext uri="{9D8B030D-6E8A-4147-A177-3AD203B41FA5}">
                      <a16:colId xmlns:a16="http://schemas.microsoft.com/office/drawing/2014/main" val="919515021"/>
                    </a:ext>
                  </a:extLst>
                </a:gridCol>
              </a:tblGrid>
              <a:tr h="670729">
                <a:tc>
                  <a:txBody>
                    <a:bodyPr/>
                    <a:lstStyle/>
                    <a:p>
                      <a:r>
                        <a:rPr lang="en-US" altLang="zh-CN" sz="1900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Dark</a:t>
                      </a:r>
                      <a:r>
                        <a:rPr lang="en-US" altLang="zh-CN" sz="1900" baseline="0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matter models</a:t>
                      </a:r>
                      <a:endParaRPr lang="zh-CN" altLang="en-US" sz="1900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tc>
                  <a:txBody>
                    <a:bodyPr/>
                    <a:lstStyle/>
                    <a:p>
                      <a:r>
                        <a:rPr lang="en-US" altLang="zh-CN" sz="1900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Exposure (Ton-day)</a:t>
                      </a:r>
                      <a:endParaRPr lang="zh-CN" altLang="en-US" sz="1900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tc>
                  <a:txBody>
                    <a:bodyPr/>
                    <a:lstStyle/>
                    <a:p>
                      <a:r>
                        <a:rPr lang="en-US" altLang="zh-CN" sz="1900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Publications</a:t>
                      </a:r>
                      <a:endParaRPr lang="zh-CN" altLang="en-US" sz="1900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extLst>
                  <a:ext uri="{0D108BD9-81ED-4DB2-BD59-A6C34878D82A}">
                    <a16:rowId xmlns:a16="http://schemas.microsoft.com/office/drawing/2014/main" val="812283231"/>
                  </a:ext>
                </a:extLst>
              </a:tr>
              <a:tr h="568602"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WIMP-nucleon</a:t>
                      </a:r>
                      <a:r>
                        <a:rPr lang="en-US" altLang="zh-CN" sz="2000" b="0" baseline="0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Spin-Independent </a:t>
                      </a:r>
                      <a:endParaRPr lang="zh-CN" altLang="en-US" sz="2000" b="0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33</a:t>
                      </a:r>
                      <a:endParaRPr lang="zh-CN" altLang="en-US" sz="2000" b="0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tc>
                  <a:txBody>
                    <a:bodyPr/>
                    <a:lstStyle/>
                    <a:p>
                      <a:r>
                        <a:rPr kumimoji="1" lang="en-US" altLang="zh-CN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PRL 117, 121303 (2016)</a:t>
                      </a:r>
                      <a:r>
                        <a:rPr kumimoji="1" lang="en-US" altLang="zh-CN" sz="20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kumimoji="1" lang="en-US" altLang="zh-CN" sz="20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extLst>
                  <a:ext uri="{0D108BD9-81ED-4DB2-BD59-A6C34878D82A}">
                    <a16:rowId xmlns:a16="http://schemas.microsoft.com/office/drawing/2014/main" val="3959142061"/>
                  </a:ext>
                </a:extLst>
              </a:tr>
              <a:tr h="467301"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WIMP-nucleon</a:t>
                      </a:r>
                      <a:r>
                        <a:rPr lang="en-US" altLang="zh-CN" sz="2000" b="0" baseline="0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Spin-dependent</a:t>
                      </a:r>
                      <a:endParaRPr lang="zh-CN" altLang="en-US" sz="2000" b="0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33</a:t>
                      </a:r>
                      <a:endParaRPr lang="zh-CN" altLang="en-US" sz="2000" b="0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PRL 118, 071301 (2017)</a:t>
                      </a:r>
                    </a:p>
                  </a:txBody>
                  <a:tcPr marL="91464" marR="91464" marT="45733" marB="45733"/>
                </a:tc>
                <a:extLst>
                  <a:ext uri="{0D108BD9-81ED-4DB2-BD59-A6C34878D82A}">
                    <a16:rowId xmlns:a16="http://schemas.microsoft.com/office/drawing/2014/main" val="2718182167"/>
                  </a:ext>
                </a:extLst>
              </a:tr>
              <a:tr h="442494"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Inelastic</a:t>
                      </a:r>
                      <a:r>
                        <a:rPr lang="en-US" altLang="zh-CN" sz="2000" b="0" baseline="0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scattering</a:t>
                      </a:r>
                      <a:endParaRPr lang="zh-CN" altLang="en-US" sz="2000" b="0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27</a:t>
                      </a:r>
                      <a:endParaRPr lang="zh-CN" altLang="en-US" sz="2000" b="0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PRD 96, 102007 (2017)</a:t>
                      </a:r>
                    </a:p>
                  </a:txBody>
                  <a:tcPr marL="91464" marR="91464" marT="45733" marB="45733"/>
                </a:tc>
                <a:extLst>
                  <a:ext uri="{0D108BD9-81ED-4DB2-BD59-A6C34878D82A}">
                    <a16:rowId xmlns:a16="http://schemas.microsoft.com/office/drawing/2014/main" val="321550835"/>
                  </a:ext>
                </a:extLst>
              </a:tr>
              <a:tr h="4424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000" b="0" dirty="0" err="1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Axion</a:t>
                      </a:r>
                      <a:r>
                        <a:rPr kumimoji="1" lang="en-US" altLang="zh-CN" sz="2000" b="0" baseline="0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and ALP</a:t>
                      </a:r>
                      <a:endParaRPr lang="zh-CN" altLang="en-US" sz="2000" b="0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27</a:t>
                      </a:r>
                      <a:endParaRPr lang="zh-CN" altLang="en-US" sz="2000" b="0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PRL 119, 181806 (2017)</a:t>
                      </a:r>
                    </a:p>
                  </a:txBody>
                  <a:tcPr marL="91464" marR="91464" marT="45733" marB="45733"/>
                </a:tc>
                <a:extLst>
                  <a:ext uri="{0D108BD9-81ED-4DB2-BD59-A6C34878D82A}">
                    <a16:rowId xmlns:a16="http://schemas.microsoft.com/office/drawing/2014/main" val="2090140591"/>
                  </a:ext>
                </a:extLst>
              </a:tr>
              <a:tr h="456832">
                <a:tc>
                  <a:txBody>
                    <a:bodyPr/>
                    <a:lstStyle/>
                    <a:p>
                      <a:r>
                        <a:rPr lang="en-US" altLang="zh-CN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WIMP-nucleon SI </a:t>
                      </a:r>
                      <a:endParaRPr lang="zh-CN" altLang="en-US" sz="20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0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54</a:t>
                      </a:r>
                      <a:endParaRPr kumimoji="1" lang="zh-CN" altLang="en-US" sz="20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0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PRL 119, 181302 (2017)</a:t>
                      </a:r>
                      <a:r>
                        <a:rPr kumimoji="1" lang="en-US" altLang="zh-CN" sz="2000" b="1" kern="12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kumimoji="1" lang="en-US" altLang="zh-CN" sz="20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extLst>
                  <a:ext uri="{0D108BD9-81ED-4DB2-BD59-A6C34878D82A}">
                    <a16:rowId xmlns:a16="http://schemas.microsoft.com/office/drawing/2014/main" val="4018540875"/>
                  </a:ext>
                </a:extLst>
              </a:tr>
              <a:tr h="4873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DM models with a light mediator, self-interacting DM (*)</a:t>
                      </a:r>
                      <a:endParaRPr lang="zh-CN" altLang="en-US" sz="20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tc>
                  <a:txBody>
                    <a:bodyPr/>
                    <a:lstStyle/>
                    <a:p>
                      <a:r>
                        <a:rPr lang="en-US" altLang="zh-CN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54</a:t>
                      </a:r>
                      <a:endParaRPr lang="zh-CN" altLang="en-US" sz="20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PRL 121, 021304 (2018)</a:t>
                      </a:r>
                      <a:r>
                        <a:rPr lang="en-US" altLang="zh-CN" sz="2000" b="1" kern="12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kumimoji="1" lang="en-US" altLang="zh-CN" sz="20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extLst>
                  <a:ext uri="{0D108BD9-81ED-4DB2-BD59-A6C34878D82A}">
                    <a16:rowId xmlns:a16="http://schemas.microsoft.com/office/drawing/2014/main" val="207519138"/>
                  </a:ext>
                </a:extLst>
              </a:tr>
              <a:tr h="4424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EFT</a:t>
                      </a:r>
                      <a:r>
                        <a:rPr kumimoji="1" lang="en-US" altLang="zh-CN" sz="20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models and SD (*)</a:t>
                      </a:r>
                      <a:endParaRPr lang="zh-CN" altLang="en-US" sz="20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tc>
                  <a:txBody>
                    <a:bodyPr/>
                    <a:lstStyle/>
                    <a:p>
                      <a:r>
                        <a:rPr lang="en-US" altLang="zh-CN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54</a:t>
                      </a:r>
                      <a:endParaRPr lang="zh-CN" altLang="en-US" sz="20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tc>
                  <a:txBody>
                    <a:bodyPr/>
                    <a:lstStyle/>
                    <a:p>
                      <a:r>
                        <a:rPr lang="en-US" altLang="zh-CN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PLB 792, 193–198 (2019) </a:t>
                      </a:r>
                      <a:endParaRPr lang="en-US" altLang="zh-CN" sz="20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64" marR="91464" marT="45733" marB="45733"/>
                </a:tc>
                <a:extLst>
                  <a:ext uri="{0D108BD9-81ED-4DB2-BD59-A6C34878D82A}">
                    <a16:rowId xmlns:a16="http://schemas.microsoft.com/office/drawing/2014/main" val="12974417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240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PandaX</a:t>
            </a:r>
            <a:r>
              <a:rPr lang="en-US" altLang="zh-CN" dirty="0" smtClean="0"/>
              <a:t>-II 54 ton-day DM data distribution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12</a:t>
            </a:fld>
            <a:endParaRPr kumimoji="1" lang="zh-CN" altLang="en-US"/>
          </a:p>
        </p:txBody>
      </p:sp>
      <p:pic>
        <p:nvPicPr>
          <p:cNvPr id="7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116" y="1052255"/>
            <a:ext cx="4620705" cy="3317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1"/>
          <p:cNvGrpSpPr>
            <a:grpSpLocks/>
          </p:cNvGrpSpPr>
          <p:nvPr/>
        </p:nvGrpSpPr>
        <p:grpSpPr bwMode="auto">
          <a:xfrm>
            <a:off x="163379" y="1077480"/>
            <a:ext cx="4413250" cy="3238500"/>
            <a:chOff x="1688636" y="1040639"/>
            <a:chExt cx="4412127" cy="3239261"/>
          </a:xfrm>
        </p:grpSpPr>
        <p:pic>
          <p:nvPicPr>
            <p:cNvPr id="9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8636" y="1040639"/>
              <a:ext cx="4412127" cy="3239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Straight Connector 7"/>
            <p:cNvCxnSpPr/>
            <p:nvPr/>
          </p:nvCxnSpPr>
          <p:spPr>
            <a:xfrm>
              <a:off x="3537603" y="1407437"/>
              <a:ext cx="750696" cy="0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1" name="TextBox 8"/>
            <p:cNvSpPr txBox="1">
              <a:spLocks noChangeArrowheads="1"/>
            </p:cNvSpPr>
            <p:nvPr/>
          </p:nvSpPr>
          <p:spPr bwMode="auto">
            <a:xfrm>
              <a:off x="4651375" y="1238120"/>
              <a:ext cx="1197459" cy="338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 dirty="0" smtClean="0">
                  <a:solidFill>
                    <a:srgbClr val="0000CC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ER median</a:t>
              </a:r>
              <a:endParaRPr lang="zh-CN" altLang="en-US" sz="1600" dirty="0">
                <a:solidFill>
                  <a:srgbClr val="0000CC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  <p:cxnSp>
          <p:nvCxnSpPr>
            <p:cNvPr id="12" name="Straight Connector 13"/>
            <p:cNvCxnSpPr/>
            <p:nvPr/>
          </p:nvCxnSpPr>
          <p:spPr>
            <a:xfrm>
              <a:off x="3537603" y="1739303"/>
              <a:ext cx="75069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3" name="TextBox 15"/>
            <p:cNvSpPr txBox="1">
              <a:spLocks noChangeArrowheads="1"/>
            </p:cNvSpPr>
            <p:nvPr/>
          </p:nvSpPr>
          <p:spPr bwMode="auto">
            <a:xfrm>
              <a:off x="4651375" y="1549400"/>
              <a:ext cx="1208677" cy="338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 dirty="0" smtClean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NR median</a:t>
              </a:r>
              <a:endParaRPr lang="zh-CN" altLang="en-US" sz="16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274" y="4461036"/>
            <a:ext cx="3979726" cy="2160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5508" y="4667296"/>
            <a:ext cx="4138462" cy="1800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767635" y="865565"/>
            <a:ext cx="5309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RUN9                                                                      RUN10 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146467" y="6554852"/>
            <a:ext cx="3158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mDRU</a:t>
            </a:r>
            <a:r>
              <a:rPr lang="en-US" altLang="zh-CN" dirty="0" smtClean="0"/>
              <a:t>=10</a:t>
            </a:r>
            <a:r>
              <a:rPr lang="en-US" altLang="zh-CN" baseline="30000" dirty="0" smtClean="0"/>
              <a:t>-3</a:t>
            </a:r>
            <a:r>
              <a:rPr lang="en-US" altLang="zh-CN" dirty="0" smtClean="0"/>
              <a:t> events/kg/day/</a:t>
            </a:r>
            <a:r>
              <a:rPr lang="en-US" altLang="zh-CN" dirty="0" err="1" smtClean="0"/>
              <a:t>keV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750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WIMP-nucleon SI cross section limits 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13</a:t>
            </a:fld>
            <a:endParaRPr kumimoji="1" lang="zh-CN" altLang="en-US"/>
          </a:p>
        </p:txBody>
      </p:sp>
      <p:pic>
        <p:nvPicPr>
          <p:cNvPr id="6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1"/>
          <a:stretch>
            <a:fillRect/>
          </a:stretch>
        </p:blipFill>
        <p:spPr bwMode="auto">
          <a:xfrm>
            <a:off x="184150" y="1138238"/>
            <a:ext cx="4489450" cy="412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9" descr="2017-09-03_14-31-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213" y="1265238"/>
            <a:ext cx="4346575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10"/>
          <p:cNvSpPr txBox="1"/>
          <p:nvPr/>
        </p:nvSpPr>
        <p:spPr>
          <a:xfrm>
            <a:off x="319088" y="5402263"/>
            <a:ext cx="90297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indent="-342900" defTabSz="685800"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/>
            </a:pPr>
            <a:r>
              <a:rPr lang="en-US" altLang="en-US" sz="2000" dirty="0">
                <a:latin typeface="+mn-lt"/>
                <a:ea typeface="+mn-ea"/>
                <a:cs typeface="Calibri" panose="020F0502020204030204" pitchFamily="34" charset="0"/>
              </a:rPr>
              <a:t>Improved from PandaX-II 2016 limit about 2.5 time at high masses</a:t>
            </a:r>
            <a:endParaRPr lang="en-US" altLang="en-US" sz="2000" baseline="30000" dirty="0">
              <a:latin typeface="+mn-lt"/>
              <a:ea typeface="+mn-ea"/>
              <a:cs typeface="Calibri" panose="020F0502020204030204" pitchFamily="34" charset="0"/>
            </a:endParaRPr>
          </a:p>
          <a:p>
            <a:pPr marL="342900" lvl="1" indent="-342900" defTabSz="685800"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/>
            </a:pPr>
            <a:r>
              <a:rPr lang="en-US" altLang="en-US" sz="2000" dirty="0">
                <a:latin typeface="+mn-lt"/>
                <a:ea typeface="+mn-ea"/>
                <a:cs typeface="Calibri" panose="020F0502020204030204" pitchFamily="34" charset="0"/>
              </a:rPr>
              <a:t>Lowest exclusion at 8.6×10</a:t>
            </a:r>
            <a:r>
              <a:rPr lang="en-US" altLang="en-US" sz="2000" baseline="30000" dirty="0">
                <a:latin typeface="+mn-lt"/>
                <a:ea typeface="+mn-ea"/>
                <a:cs typeface="Calibri" panose="020F0502020204030204" pitchFamily="34" charset="0"/>
              </a:rPr>
              <a:t>-47</a:t>
            </a:r>
            <a:r>
              <a:rPr lang="en-US" altLang="en-US" sz="2000" dirty="0">
                <a:latin typeface="+mn-lt"/>
                <a:ea typeface="+mn-ea"/>
                <a:cs typeface="Calibri" panose="020F0502020204030204" pitchFamily="34" charset="0"/>
              </a:rPr>
              <a:t>cm</a:t>
            </a:r>
            <a:r>
              <a:rPr lang="en-US" altLang="en-US" sz="2000" baseline="30000" dirty="0">
                <a:latin typeface="+mn-lt"/>
                <a:ea typeface="+mn-ea"/>
                <a:cs typeface="Calibri" panose="020F0502020204030204" pitchFamily="34" charset="0"/>
              </a:rPr>
              <a:t>2</a:t>
            </a:r>
            <a:r>
              <a:rPr lang="en-US" altLang="en-US" sz="2000" dirty="0">
                <a:latin typeface="+mn-lt"/>
                <a:ea typeface="+mn-ea"/>
                <a:cs typeface="Calibri" panose="020F0502020204030204" pitchFamily="34" charset="0"/>
              </a:rPr>
              <a:t> at </a:t>
            </a:r>
            <a:r>
              <a:rPr lang="en-US" altLang="en-US" sz="2000" dirty="0" smtClean="0">
                <a:latin typeface="+mn-lt"/>
                <a:ea typeface="+mn-ea"/>
                <a:cs typeface="Calibri" panose="020F0502020204030204" pitchFamily="34" charset="0"/>
              </a:rPr>
              <a:t>40 GeV</a:t>
            </a:r>
            <a:r>
              <a:rPr lang="en-US" altLang="en-US" sz="2000" dirty="0">
                <a:latin typeface="+mn-lt"/>
                <a:cs typeface="Calibri" panose="020F0502020204030204" pitchFamily="34" charset="0"/>
              </a:rPr>
              <a:t>, most stringent for </a:t>
            </a:r>
            <a:r>
              <a:rPr kumimoji="1" lang="en-US" altLang="zh-CN" sz="2000" dirty="0"/>
              <a:t>m</a:t>
            </a:r>
            <a:r>
              <a:rPr kumimoji="1" lang="en-US" altLang="zh-CN" sz="2000" baseline="-25000" dirty="0">
                <a:latin typeface="Symbol" panose="05050102010706020507" pitchFamily="18" charset="2"/>
              </a:rPr>
              <a:t>c </a:t>
            </a:r>
            <a:r>
              <a:rPr kumimoji="1" lang="en-US" altLang="zh-CN" sz="2000" dirty="0"/>
              <a:t>&gt; 40 GeV </a:t>
            </a:r>
          </a:p>
          <a:p>
            <a:pPr marL="0" lvl="1" defTabSz="685800">
              <a:buClr>
                <a:schemeClr val="tx1"/>
              </a:buClr>
              <a:buSzPct val="50000"/>
              <a:defRPr/>
            </a:pPr>
            <a:r>
              <a:rPr kumimoji="1" lang="en-US" altLang="en-US" sz="2000" dirty="0">
                <a:latin typeface="+mn-lt"/>
                <a:cs typeface="Calibri" panose="020F0502020204030204" pitchFamily="34" charset="0"/>
              </a:rPr>
              <a:t>      when published</a:t>
            </a:r>
            <a:r>
              <a:rPr lang="en-US" altLang="en-US" sz="2000" dirty="0">
                <a:latin typeface="+mn-lt"/>
                <a:cs typeface="Calibri" panose="020F0502020204030204" pitchFamily="34" charset="0"/>
              </a:rPr>
              <a:t> </a:t>
            </a:r>
            <a:endParaRPr lang="en-US" altLang="en-US" sz="2000" dirty="0"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519863" y="1019175"/>
            <a:ext cx="24050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i="1">
                <a:solidFill>
                  <a:srgbClr val="002060"/>
                </a:solidFill>
              </a:rPr>
              <a:t>PRL 119, 181302 (2017)</a:t>
            </a: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1363663" y="989013"/>
            <a:ext cx="2130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err="1"/>
              <a:t>PandaX</a:t>
            </a:r>
            <a:r>
              <a:rPr lang="en-US" altLang="zh-CN" dirty="0"/>
              <a:t>-II 54 ton-day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643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WIMP-nucleon SI and SD cross section limits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XENON1T published DM search results in 1ton-year of data, no DM observed,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14</a:t>
            </a:fld>
            <a:endParaRPr kumimoji="1" lang="zh-CN" altLang="en-US"/>
          </a:p>
        </p:txBody>
      </p:sp>
      <p:sp>
        <p:nvSpPr>
          <p:cNvPr id="6" name="矩形 11"/>
          <p:cNvSpPr/>
          <p:nvPr/>
        </p:nvSpPr>
        <p:spPr>
          <a:xfrm>
            <a:off x="744556" y="5629334"/>
            <a:ext cx="30383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  <a:buSzPct val="50000"/>
              <a:defRPr/>
            </a:pPr>
            <a:r>
              <a:rPr lang="en-US" altLang="zh-CN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Spin-independent: </a:t>
            </a:r>
          </a:p>
          <a:p>
            <a:pPr>
              <a:buClr>
                <a:schemeClr val="tx1"/>
              </a:buClr>
              <a:buSzPct val="50000"/>
              <a:defRPr/>
            </a:pPr>
            <a:r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LUX, PRL 118, 021303 (2017)</a:t>
            </a:r>
          </a:p>
          <a:p>
            <a:pPr>
              <a:buClr>
                <a:schemeClr val="tx1"/>
              </a:buClr>
              <a:buSzPct val="50000"/>
              <a:defRPr/>
            </a:pPr>
            <a:r>
              <a:rPr lang="en-US" altLang="zh-CN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PandaX</a:t>
            </a:r>
            <a:r>
              <a:rPr lang="en-US" altLang="zh-CN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-II, PRL </a:t>
            </a:r>
            <a:r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119, </a:t>
            </a:r>
            <a:r>
              <a:rPr lang="en-US" altLang="zh-CN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181302 (2017)</a:t>
            </a:r>
          </a:p>
          <a:p>
            <a:pPr>
              <a:buClr>
                <a:schemeClr val="tx1"/>
              </a:buClr>
              <a:buSzPct val="50000"/>
              <a:defRPr/>
            </a:pPr>
            <a:r>
              <a:rPr lang="en-US" altLang="zh-CN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XENON1T, PRL 121, 111302 (2018)</a:t>
            </a:r>
            <a:endParaRPr lang="en-US" altLang="zh-CN" sz="1600" baseline="30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64458"/>
            <a:ext cx="4527474" cy="3240000"/>
          </a:xfrm>
          <a:prstGeom prst="rect">
            <a:avLst/>
          </a:prstGeom>
        </p:spPr>
      </p:pic>
      <p:sp>
        <p:nvSpPr>
          <p:cNvPr id="9" name="矩形 11"/>
          <p:cNvSpPr/>
          <p:nvPr/>
        </p:nvSpPr>
        <p:spPr>
          <a:xfrm>
            <a:off x="5682622" y="5625068"/>
            <a:ext cx="322134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  <a:buSzPct val="50000"/>
              <a:defRPr/>
            </a:pPr>
            <a:r>
              <a:rPr lang="en-US" altLang="zh-CN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Spin-dependent</a:t>
            </a:r>
            <a:r>
              <a:rPr lang="en-US" altLang="zh-CN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buClr>
                <a:schemeClr val="tx1"/>
              </a:buClr>
              <a:buSzPct val="50000"/>
              <a:defRPr/>
            </a:pPr>
            <a:r>
              <a:rPr lang="en-US" altLang="zh-CN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LUX, PRL118</a:t>
            </a:r>
            <a:r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251302 (</a:t>
            </a:r>
            <a:r>
              <a:rPr lang="en-US" altLang="zh-CN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2017)</a:t>
            </a:r>
            <a:endParaRPr lang="en-US" altLang="zh-CN" sz="1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tx1"/>
              </a:buClr>
              <a:buSzPct val="50000"/>
              <a:defRPr/>
            </a:pPr>
            <a:r>
              <a:rPr lang="en-US" altLang="zh-CN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PandaX</a:t>
            </a:r>
            <a:r>
              <a:rPr lang="en-US" altLang="zh-CN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-II, </a:t>
            </a:r>
            <a:r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PLB 792, 193–198 (2019</a:t>
            </a:r>
            <a:r>
              <a:rPr lang="en-US" altLang="zh-CN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Clr>
                <a:schemeClr val="tx1"/>
              </a:buClr>
              <a:buSzPct val="50000"/>
              <a:defRPr/>
            </a:pPr>
            <a:r>
              <a:rPr lang="en-US" altLang="zh-CN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XENON1T, PRL </a:t>
            </a:r>
            <a:r>
              <a:rPr lang="en-US" altLang="zh-CN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122, 141301 (2019)</a:t>
            </a:r>
            <a:endParaRPr lang="en-US" altLang="zh-CN" sz="14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tx1"/>
              </a:buClr>
              <a:buSzPct val="50000"/>
              <a:defRPr/>
            </a:pPr>
            <a:endParaRPr lang="en-US" altLang="zh-CN" sz="1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2038" y="2264458"/>
            <a:ext cx="4459492" cy="316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93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Exploring light-mediator DM models using same data 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15</a:t>
            </a:fld>
            <a:endParaRPr kumimoji="1" lang="zh-CN" altLang="en-US"/>
          </a:p>
        </p:txBody>
      </p:sp>
      <p:pic>
        <p:nvPicPr>
          <p:cNvPr id="6" name="图片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1470025"/>
            <a:ext cx="1554162" cy="245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1897063"/>
            <a:ext cx="1719263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左右箭头 24"/>
          <p:cNvSpPr>
            <a:spLocks noChangeArrowheads="1"/>
          </p:cNvSpPr>
          <p:nvPr/>
        </p:nvSpPr>
        <p:spPr bwMode="auto">
          <a:xfrm>
            <a:off x="1822450" y="2651125"/>
            <a:ext cx="1087438" cy="211138"/>
          </a:xfrm>
          <a:prstGeom prst="leftRightArrow">
            <a:avLst>
              <a:gd name="adj1" fmla="val 50000"/>
              <a:gd name="adj2" fmla="val 49739"/>
            </a:avLst>
          </a:prstGeom>
          <a:solidFill>
            <a:srgbClr val="FFFFB7"/>
          </a:solidFill>
          <a:ln w="28575" algn="ctr">
            <a:solidFill>
              <a:srgbClr val="A50021"/>
            </a:solidFill>
            <a:round/>
            <a:headEnd type="arrow" w="med" len="med"/>
            <a:tailEnd type="arrow" w="med" len="med"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zh-CN" altLang="en-US" sz="2400" b="1">
              <a:latin typeface="Arial" panose="020B0604020202020204" pitchFamily="34" charset="0"/>
            </a:endParaRPr>
          </a:p>
        </p:txBody>
      </p:sp>
      <p:sp>
        <p:nvSpPr>
          <p:cNvPr id="9" name="文本框 2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422716" y="1971163"/>
            <a:ext cx="2028213" cy="563680"/>
          </a:xfrm>
          <a:prstGeom prst="rect">
            <a:avLst/>
          </a:prstGeom>
          <a:blipFill>
            <a:blip r:embed="rId4"/>
            <a:stretch>
              <a:fillRect b="-1075"/>
            </a:stretch>
          </a:blipFill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pic>
        <p:nvPicPr>
          <p:cNvPr id="10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6"/>
          <a:stretch>
            <a:fillRect/>
          </a:stretch>
        </p:blipFill>
        <p:spPr bwMode="auto">
          <a:xfrm>
            <a:off x="4886325" y="1065213"/>
            <a:ext cx="4129088" cy="334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76250" y="4641850"/>
            <a:ext cx="8293100" cy="20621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kumimoji="1" lang="en-US" altLang="zh-CN" sz="2400" dirty="0"/>
              <a:t>Heavy mediator   </a:t>
            </a:r>
            <a:r>
              <a:rPr kumimoji="1" lang="en-US" altLang="zh-CN" sz="2400" dirty="0">
                <a:sym typeface="Wingdings"/>
              </a:rPr>
              <a:t> EFT contact interaction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1" lang="en-US" altLang="zh-CN" sz="2000" dirty="0">
                <a:sym typeface="Wingdings"/>
              </a:rPr>
              <a:t> Foundation of “main” SI/SD results in direct detection</a:t>
            </a:r>
          </a:p>
          <a:p>
            <a:pPr lvl="1">
              <a:defRPr/>
            </a:pPr>
            <a:endParaRPr kumimoji="1" lang="en-US" altLang="zh-CN" sz="2000" dirty="0">
              <a:sym typeface="Wingdings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kumimoji="1" lang="en-US" altLang="zh-CN" sz="2400" dirty="0">
                <a:sym typeface="Wingdings"/>
              </a:rPr>
              <a:t>Light mediator: mediator </a:t>
            </a:r>
            <a:r>
              <a:rPr kumimoji="1" lang="en-US" altLang="zh-CN" sz="2400" b="1" i="1" dirty="0">
                <a:sym typeface="Wingdings"/>
              </a:rPr>
              <a:t>m</a:t>
            </a:r>
            <a:r>
              <a:rPr kumimoji="1" lang="en-US" altLang="zh-CN" sz="2400" b="1" i="1" baseline="-25000" dirty="0">
                <a:latin typeface="Symbol" charset="2"/>
                <a:ea typeface="Symbol" charset="2"/>
                <a:cs typeface="Symbol" charset="2"/>
                <a:sym typeface="Wingdings"/>
              </a:rPr>
              <a:t>f</a:t>
            </a:r>
            <a:r>
              <a:rPr kumimoji="1" lang="en-US" altLang="zh-CN" sz="2400" dirty="0">
                <a:sym typeface="Wingdings"/>
              </a:rPr>
              <a:t> is compared to or smaller than </a:t>
            </a:r>
            <a:r>
              <a:rPr kumimoji="1" lang="en-US" altLang="zh-CN" sz="2400" b="1" i="1" dirty="0">
                <a:sym typeface="Wingdings"/>
              </a:rPr>
              <a:t>q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1" lang="en-US" altLang="zh-CN" sz="2000" dirty="0">
                <a:sym typeface="Wingdings"/>
              </a:rPr>
              <a:t> Signal spectrum more peaked towards to low-energy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1" lang="en-US" altLang="zh-CN" sz="2000" dirty="0">
                <a:sym typeface="Wingdings"/>
              </a:rPr>
              <a:t> </a:t>
            </a:r>
            <a:r>
              <a:rPr kumimoji="1" lang="en-US" altLang="zh-CN" sz="2000" i="1" dirty="0">
                <a:sym typeface="Wingdings"/>
              </a:rPr>
              <a:t>q</a:t>
            </a:r>
            <a:r>
              <a:rPr kumimoji="1" lang="en-US" altLang="zh-CN" sz="2000" dirty="0">
                <a:sym typeface="Wingdings"/>
              </a:rPr>
              <a:t> can not be simply ignored</a:t>
            </a:r>
            <a:endParaRPr kumimoji="1"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7693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Constraining DM-nucleon cross section with a mediator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16</a:t>
            </a:fld>
            <a:endParaRPr kumimoji="1" lang="zh-CN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1301750"/>
            <a:ext cx="91376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570663" y="990600"/>
            <a:ext cx="2419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1800" b="1" i="1">
                <a:solidFill>
                  <a:srgbClr val="002060"/>
                </a:solidFill>
              </a:rPr>
              <a:t>PRL 121, 021304 (2018)</a:t>
            </a:r>
          </a:p>
        </p:txBody>
      </p:sp>
      <p:pic>
        <p:nvPicPr>
          <p:cNvPr id="8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921849"/>
            <a:ext cx="60579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11"/>
          <p:cNvSpPr txBox="1">
            <a:spLocks noChangeArrowheads="1"/>
          </p:cNvSpPr>
          <p:nvPr/>
        </p:nvSpPr>
        <p:spPr bwMode="auto">
          <a:xfrm>
            <a:off x="4690089" y="6020399"/>
            <a:ext cx="27844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rgbClr val="C00000"/>
                </a:solidFill>
              </a:rPr>
              <a:t>For light-mediator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rgbClr val="C00000"/>
                </a:solidFill>
              </a:rPr>
              <a:t>(scalar/vector)  DM models </a:t>
            </a:r>
            <a:endParaRPr lang="zh-CN" altLang="en-US" sz="1800" dirty="0">
              <a:solidFill>
                <a:srgbClr val="C00000"/>
              </a:solidFill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289175" y="1022350"/>
            <a:ext cx="2130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/>
              <a:t>PandaX-II 54 ton-day</a:t>
            </a:r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 rot="20729549">
            <a:off x="7143381" y="3829037"/>
            <a:ext cx="1960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</a:t>
            </a:r>
            <a:r>
              <a:rPr lang="en-US" altLang="zh-CN" dirty="0" smtClean="0"/>
              <a:t>gree with SI limits</a:t>
            </a:r>
            <a:endParaRPr lang="zh-CN" altLang="en-US" dirty="0"/>
          </a:p>
        </p:txBody>
      </p:sp>
      <p:sp>
        <p:nvSpPr>
          <p:cNvPr id="12" name="文本框 17"/>
          <p:cNvSpPr txBox="1">
            <a:spLocks noChangeArrowheads="1"/>
          </p:cNvSpPr>
          <p:nvPr/>
        </p:nvSpPr>
        <p:spPr bwMode="auto">
          <a:xfrm>
            <a:off x="2126890" y="5878261"/>
            <a:ext cx="1463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rgbClr val="FF3300"/>
                </a:solidFill>
              </a:rPr>
              <a:t>      Our Limits</a:t>
            </a:r>
            <a:endParaRPr lang="zh-CN" altLang="en-US" sz="1800" dirty="0">
              <a:solidFill>
                <a:srgbClr val="FF3300"/>
              </a:solidFill>
            </a:endParaRPr>
          </a:p>
        </p:txBody>
      </p:sp>
      <p:cxnSp>
        <p:nvCxnSpPr>
          <p:cNvPr id="13" name="直接连接符 10"/>
          <p:cNvCxnSpPr>
            <a:cxnSpLocks noChangeShapeType="1"/>
          </p:cNvCxnSpPr>
          <p:nvPr/>
        </p:nvCxnSpPr>
        <p:spPr bwMode="auto">
          <a:xfrm>
            <a:off x="4852628" y="6059236"/>
            <a:ext cx="1346200" cy="0"/>
          </a:xfrm>
          <a:prstGeom prst="line">
            <a:avLst/>
          </a:prstGeom>
          <a:noFill/>
          <a:ln w="28575" algn="ctr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直接连接符 12"/>
          <p:cNvCxnSpPr>
            <a:cxnSpLocks noChangeShapeType="1"/>
          </p:cNvCxnSpPr>
          <p:nvPr/>
        </p:nvCxnSpPr>
        <p:spPr bwMode="auto">
          <a:xfrm>
            <a:off x="2615840" y="5859211"/>
            <a:ext cx="809625" cy="4763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57378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Self-Interacting DM with a light mediator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17</a:t>
            </a:fld>
            <a:endParaRPr kumimoji="1" lang="zh-CN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"/>
          <a:stretch/>
        </p:blipFill>
        <p:spPr bwMode="auto">
          <a:xfrm>
            <a:off x="44143" y="1898650"/>
            <a:ext cx="8912532" cy="352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3088" y="1446213"/>
            <a:ext cx="37576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/>
              <a:t>State-of-art </a:t>
            </a:r>
            <a:r>
              <a:rPr lang="en-US" altLang="zh-CN" dirty="0" err="1"/>
              <a:t>hydrodynamical</a:t>
            </a:r>
            <a:endParaRPr lang="en-US" altLang="zh-CN" dirty="0"/>
          </a:p>
          <a:p>
            <a:r>
              <a:rPr lang="en-US" altLang="zh-CN" dirty="0"/>
              <a:t>CDM simulations</a:t>
            </a:r>
            <a:endParaRPr lang="zh-CN" altLang="en-US" dirty="0"/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4754141" y="1713912"/>
            <a:ext cx="45125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/>
              <a:t>From our collaborator, Hai-Bo </a:t>
            </a:r>
            <a:r>
              <a:rPr lang="en-US" altLang="zh-CN" dirty="0"/>
              <a:t>Yu (PBSM-2018)</a:t>
            </a:r>
            <a:endParaRPr lang="zh-CN" altLang="en-US" dirty="0"/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138113" y="5416550"/>
            <a:ext cx="53403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/>
              <a:t>Points : Observed galaxy rotation curves </a:t>
            </a:r>
          </a:p>
          <a:p>
            <a:r>
              <a:rPr lang="en-US" altLang="zh-CN" sz="2400" dirty="0"/>
              <a:t>Gray lines : CDM </a:t>
            </a:r>
            <a:r>
              <a:rPr lang="en-US" altLang="zh-CN" sz="2400" dirty="0" smtClean="0"/>
              <a:t>Simulation   </a:t>
            </a:r>
            <a:endParaRPr lang="zh-CN" altLang="en-US" sz="2400" dirty="0"/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5675313" y="5416550"/>
            <a:ext cx="256689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/>
              <a:t>Solid </a:t>
            </a:r>
            <a:r>
              <a:rPr lang="en-US" altLang="zh-CN" sz="2400" dirty="0" smtClean="0"/>
              <a:t>color lines</a:t>
            </a:r>
            <a:r>
              <a:rPr lang="en-US" altLang="zh-CN" sz="2400" dirty="0"/>
              <a:t>: </a:t>
            </a:r>
            <a:endParaRPr lang="en-US" altLang="zh-CN" sz="2400" dirty="0" smtClean="0"/>
          </a:p>
          <a:p>
            <a:r>
              <a:rPr lang="en-US" altLang="zh-CN" sz="2400" dirty="0" smtClean="0"/>
              <a:t>SIDM </a:t>
            </a:r>
            <a:r>
              <a:rPr lang="en-US" altLang="zh-CN" sz="2400" dirty="0"/>
              <a:t>Fits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1890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Detecting SIDM in direct detection experiments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18</a:t>
            </a:fld>
            <a:endParaRPr kumimoji="1" lang="zh-CN" altLang="en-US"/>
          </a:p>
        </p:txBody>
      </p:sp>
      <p:pic>
        <p:nvPicPr>
          <p:cNvPr id="7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200" y="1075313"/>
            <a:ext cx="5831598" cy="330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5900" y="4511675"/>
            <a:ext cx="9264650" cy="283154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zh-CN" sz="2200" dirty="0">
                <a:latin typeface="+mn-lt"/>
              </a:rPr>
              <a:t>If the mediator mixes with SM particles (through g/Z/H mixing ), SIDM </a:t>
            </a:r>
          </a:p>
          <a:p>
            <a:pPr>
              <a:defRPr/>
            </a:pPr>
            <a:r>
              <a:rPr lang="en-US" altLang="zh-CN" sz="2200" dirty="0">
                <a:latin typeface="+mn-lt"/>
              </a:rPr>
              <a:t>      could be detected at direct detection experiments.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zh-CN" sz="2200" dirty="0">
                <a:latin typeface="+mn-lt"/>
              </a:rPr>
              <a:t>Two previous </a:t>
            </a:r>
            <a:r>
              <a:rPr lang="en-US" altLang="zh-CN" sz="2200" dirty="0" err="1">
                <a:latin typeface="+mn-lt"/>
              </a:rPr>
              <a:t>pheno</a:t>
            </a:r>
            <a:r>
              <a:rPr lang="en-US" altLang="zh-CN" sz="2200" dirty="0">
                <a:latin typeface="+mn-lt"/>
              </a:rPr>
              <a:t> studies directly comparable to our study: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+mn-lt"/>
              </a:rPr>
              <a:t>“Direct Detection Portals for Self-interacting Dark Matter</a:t>
            </a:r>
            <a:r>
              <a:rPr lang="en-US" altLang="zh-CN" sz="1600" dirty="0" smtClean="0">
                <a:latin typeface="+mn-lt"/>
              </a:rPr>
              <a:t>”,</a:t>
            </a:r>
          </a:p>
          <a:p>
            <a:pPr lvl="1">
              <a:defRPr/>
            </a:pPr>
            <a:r>
              <a:rPr lang="en-US" altLang="zh-CN" sz="1600" dirty="0"/>
              <a:t> </a:t>
            </a:r>
            <a:r>
              <a:rPr lang="en-US" altLang="zh-CN" sz="1600" dirty="0" smtClean="0"/>
              <a:t>      </a:t>
            </a:r>
            <a:r>
              <a:rPr lang="en-US" altLang="zh-CN" sz="1600" dirty="0" smtClean="0">
                <a:latin typeface="+mn-lt"/>
              </a:rPr>
              <a:t>M</a:t>
            </a:r>
            <a:r>
              <a:rPr lang="en-US" altLang="zh-CN" sz="1600" dirty="0">
                <a:latin typeface="+mn-lt"/>
              </a:rPr>
              <a:t>. </a:t>
            </a:r>
            <a:r>
              <a:rPr lang="en-US" altLang="zh-CN" sz="1600" dirty="0" err="1">
                <a:latin typeface="+mn-lt"/>
              </a:rPr>
              <a:t>Kaplingha</a:t>
            </a:r>
            <a:r>
              <a:rPr lang="en-US" altLang="zh-CN" sz="1600" dirty="0">
                <a:latin typeface="+mn-lt"/>
              </a:rPr>
              <a:t> </a:t>
            </a:r>
            <a:r>
              <a:rPr lang="en-US" altLang="zh-CN" sz="1600" i="1" dirty="0">
                <a:latin typeface="+mn-lt"/>
              </a:rPr>
              <a:t>et. al</a:t>
            </a:r>
            <a:r>
              <a:rPr lang="en-US" altLang="zh-CN" sz="1600" dirty="0">
                <a:latin typeface="+mn-lt"/>
              </a:rPr>
              <a:t>, PRD  89,035009(2014)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+mn-lt"/>
              </a:rPr>
              <a:t> “Direct Detection Signatures of Self-Interacting Dark Matter with a Light Mediator”, </a:t>
            </a:r>
          </a:p>
          <a:p>
            <a:pPr lvl="1">
              <a:defRPr/>
            </a:pPr>
            <a:r>
              <a:rPr lang="en-US" altLang="zh-CN" sz="1600" dirty="0">
                <a:latin typeface="+mn-lt"/>
              </a:rPr>
              <a:t>       E. Del. Nobile, JCAP1510, 055 (2015)</a:t>
            </a:r>
          </a:p>
          <a:p>
            <a:pPr>
              <a:defRPr/>
            </a:pPr>
            <a:r>
              <a:rPr lang="en-US" altLang="zh-CN" sz="2400" dirty="0"/>
              <a:t>       </a:t>
            </a:r>
          </a:p>
          <a:p>
            <a:pPr>
              <a:defRPr/>
            </a:pPr>
            <a:r>
              <a:rPr lang="en-US" altLang="zh-CN" sz="2400" dirty="0"/>
              <a:t>   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7404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SIDM particle-physics </a:t>
            </a:r>
            <a:r>
              <a:rPr lang="en-US" altLang="zh-CN" dirty="0" smtClean="0"/>
              <a:t>model at direct detections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19</a:t>
            </a:fld>
            <a:endParaRPr kumimoji="1" lang="zh-CN" alt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03873" y="1314450"/>
            <a:ext cx="88773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1pPr>
          </a:lstStyle>
          <a:p>
            <a:endParaRPr lang="zh-CN" altLang="en-US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654064"/>
              </p:ext>
            </p:extLst>
          </p:nvPr>
        </p:nvGraphicFramePr>
        <p:xfrm>
          <a:off x="3209925" y="1419225"/>
          <a:ext cx="5386388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394">
                  <a:extLst>
                    <a:ext uri="{9D8B030D-6E8A-4147-A177-3AD203B41FA5}">
                      <a16:colId xmlns:a16="http://schemas.microsoft.com/office/drawing/2014/main" val="1416395455"/>
                    </a:ext>
                  </a:extLst>
                </a:gridCol>
                <a:gridCol w="3694994">
                  <a:extLst>
                    <a:ext uri="{9D8B030D-6E8A-4147-A177-3AD203B41FA5}">
                      <a16:colId xmlns:a16="http://schemas.microsoft.com/office/drawing/2014/main" val="1052224304"/>
                    </a:ext>
                  </a:extLst>
                </a:gridCol>
              </a:tblGrid>
              <a:tr h="325155"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New Parameter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Description</a:t>
                      </a:r>
                    </a:p>
                  </a:txBody>
                  <a:tcPr marL="91437" marR="91437"/>
                </a:tc>
                <a:extLst>
                  <a:ext uri="{0D108BD9-81ED-4DB2-BD59-A6C34878D82A}">
                    <a16:rowId xmlns:a16="http://schemas.microsoft.com/office/drawing/2014/main" val="2432071182"/>
                  </a:ext>
                </a:extLst>
              </a:tr>
              <a:tr h="3251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 smtClean="0">
                          <a:solidFill>
                            <a:srgbClr val="FF3300"/>
                          </a:solidFill>
                          <a:latin typeface="Symbol" panose="05050102010706020507" pitchFamily="18" charset="2"/>
                        </a:rPr>
                        <a:t> e</a:t>
                      </a:r>
                      <a:r>
                        <a:rPr lang="en-US" altLang="zh-CN" sz="1800" baseline="-25000" dirty="0" smtClean="0">
                          <a:solidFill>
                            <a:srgbClr val="FF3300"/>
                          </a:solidFill>
                          <a:latin typeface="Symbol" panose="05050102010706020507" pitchFamily="18" charset="2"/>
                        </a:rPr>
                        <a:t>g</a:t>
                      </a:r>
                      <a:endParaRPr lang="zh-CN" altLang="en-US" sz="1800" baseline="-25000" dirty="0" smtClean="0"/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Mixing</a:t>
                      </a:r>
                      <a:r>
                        <a:rPr lang="en-US" altLang="zh-CN" baseline="0" dirty="0" smtClean="0">
                          <a:solidFill>
                            <a:schemeClr val="tx1"/>
                          </a:solidFill>
                        </a:rPr>
                        <a:t> parameter between mediator and photon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/>
                </a:tc>
                <a:extLst>
                  <a:ext uri="{0D108BD9-81ED-4DB2-BD59-A6C34878D82A}">
                    <a16:rowId xmlns:a16="http://schemas.microsoft.com/office/drawing/2014/main" val="754919213"/>
                  </a:ext>
                </a:extLst>
              </a:tr>
              <a:tr h="325155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 </a:t>
                      </a:r>
                      <a:r>
                        <a:rPr lang="en-US" altLang="zh-CN" dirty="0" smtClean="0">
                          <a:solidFill>
                            <a:srgbClr val="FF3300"/>
                          </a:solidFill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en-US" altLang="zh-CN" baseline="-25000" dirty="0" smtClean="0">
                          <a:solidFill>
                            <a:srgbClr val="FF3300"/>
                          </a:solidFill>
                          <a:latin typeface="Symbol" panose="05050102010706020507" pitchFamily="18" charset="2"/>
                        </a:rPr>
                        <a:t>c</a:t>
                      </a:r>
                      <a:endParaRPr lang="zh-CN" altLang="en-US" dirty="0"/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Fine</a:t>
                      </a:r>
                      <a:r>
                        <a:rPr lang="en-US" altLang="zh-CN" baseline="0" dirty="0" smtClean="0">
                          <a:solidFill>
                            <a:schemeClr val="tx1"/>
                          </a:solidFill>
                        </a:rPr>
                        <a:t> structure in DM sector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/>
                </a:tc>
                <a:extLst>
                  <a:ext uri="{0D108BD9-81ED-4DB2-BD59-A6C34878D82A}">
                    <a16:rowId xmlns:a16="http://schemas.microsoft.com/office/drawing/2014/main" val="3620606607"/>
                  </a:ext>
                </a:extLst>
              </a:tr>
            </a:tbl>
          </a:graphicData>
        </a:graphic>
      </p:graphicFrame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138113" y="1881188"/>
            <a:ext cx="2474912" cy="3668712"/>
            <a:chOff x="138113" y="1157972"/>
            <a:chExt cx="2475644" cy="3668713"/>
          </a:xfrm>
        </p:grpSpPr>
        <p:grpSp>
          <p:nvGrpSpPr>
            <p:cNvPr id="9" name="Group 15"/>
            <p:cNvGrpSpPr>
              <a:grpSpLocks/>
            </p:cNvGrpSpPr>
            <p:nvPr/>
          </p:nvGrpSpPr>
          <p:grpSpPr bwMode="auto">
            <a:xfrm>
              <a:off x="138113" y="1157972"/>
              <a:ext cx="2475644" cy="3668713"/>
              <a:chOff x="5057196" y="956652"/>
              <a:chExt cx="2475739" cy="3669254"/>
            </a:xfrm>
          </p:grpSpPr>
          <p:pic>
            <p:nvPicPr>
              <p:cNvPr id="11" name="图片 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1713"/>
              <a:stretch>
                <a:fillRect/>
              </a:stretch>
            </p:blipFill>
            <p:spPr bwMode="auto">
              <a:xfrm>
                <a:off x="5057196" y="956652"/>
                <a:ext cx="2475739" cy="36692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矩形 14"/>
              <p:cNvSpPr>
                <a:spLocks noChangeArrowheads="1"/>
              </p:cNvSpPr>
              <p:nvPr/>
            </p:nvSpPr>
            <p:spPr bwMode="auto">
              <a:xfrm>
                <a:off x="6373764" y="2423372"/>
                <a:ext cx="348185" cy="3693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>
                    <a:solidFill>
                      <a:srgbClr val="FF3300"/>
                    </a:solidFill>
                    <a:latin typeface="Symbol" panose="05050102010706020507" pitchFamily="18" charset="2"/>
                  </a:rPr>
                  <a:t>e</a:t>
                </a:r>
                <a:r>
                  <a:rPr lang="en-US" altLang="zh-CN" sz="1800" baseline="-25000">
                    <a:solidFill>
                      <a:srgbClr val="FF3300"/>
                    </a:solidFill>
                    <a:latin typeface="Symbol" panose="05050102010706020507" pitchFamily="18" charset="2"/>
                  </a:rPr>
                  <a:t>g</a:t>
                </a:r>
                <a:endParaRPr lang="zh-CN" altLang="en-US" sz="1800" baseline="-25000"/>
              </a:p>
            </p:txBody>
          </p:sp>
        </p:grp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1145885" y="1769152"/>
              <a:ext cx="46839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/>
                <a:t> </a:t>
              </a:r>
              <a:r>
                <a:rPr lang="en-US" altLang="zh-CN">
                  <a:solidFill>
                    <a:srgbClr val="FF3300"/>
                  </a:solidFill>
                  <a:latin typeface="Symbol" panose="05050102010706020507" pitchFamily="18" charset="2"/>
                </a:rPr>
                <a:t>a</a:t>
              </a:r>
              <a:r>
                <a:rPr lang="en-US" altLang="zh-CN" baseline="-25000">
                  <a:solidFill>
                    <a:srgbClr val="FF3300"/>
                  </a:solidFill>
                  <a:latin typeface="Symbol" panose="05050102010706020507" pitchFamily="18" charset="2"/>
                </a:rPr>
                <a:t>c</a:t>
              </a:r>
              <a:endParaRPr lang="zh-CN" altLang="en-US"/>
            </a:p>
          </p:txBody>
        </p:sp>
      </p:grpSp>
      <p:sp>
        <p:nvSpPr>
          <p:cNvPr id="13" name="文本框 8"/>
          <p:cNvSpPr txBox="1"/>
          <p:nvPr/>
        </p:nvSpPr>
        <p:spPr>
          <a:xfrm>
            <a:off x="3118438" y="2926684"/>
            <a:ext cx="5567362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zh-CN" sz="2000" dirty="0"/>
              <a:t>For Symmetric SIDM models, where DM and anti-DM are equally populated in early Universe, </a:t>
            </a:r>
            <a:r>
              <a:rPr lang="en-US" altLang="zh-CN" sz="2000" dirty="0">
                <a:solidFill>
                  <a:srgbClr val="002060"/>
                </a:solidFill>
                <a:latin typeface="Symbol" panose="05050102010706020507" pitchFamily="18" charset="2"/>
              </a:rPr>
              <a:t>a</a:t>
            </a:r>
            <a:r>
              <a:rPr lang="en-US" altLang="zh-CN" sz="2000" baseline="-25000" dirty="0">
                <a:solidFill>
                  <a:srgbClr val="002060"/>
                </a:solidFill>
                <a:latin typeface="Symbol" panose="05050102010706020507" pitchFamily="18" charset="2"/>
              </a:rPr>
              <a:t>c </a:t>
            </a:r>
            <a:r>
              <a:rPr lang="en-US" altLang="zh-CN" sz="2000" dirty="0">
                <a:solidFill>
                  <a:srgbClr val="002060"/>
                </a:solidFill>
                <a:latin typeface="+mn-lt"/>
              </a:rPr>
              <a:t>can be fixed </a:t>
            </a:r>
            <a:r>
              <a:rPr lang="en-US" altLang="zh-CN" sz="2000" dirty="0">
                <a:latin typeface="+mn-lt"/>
              </a:rPr>
              <a:t>by the observed DM relic density. </a:t>
            </a:r>
          </a:p>
          <a:p>
            <a:pPr>
              <a:defRPr/>
            </a:pPr>
            <a:endParaRPr lang="en-US" altLang="zh-CN" sz="2000" dirty="0">
              <a:latin typeface="+mn-lt"/>
            </a:endParaRPr>
          </a:p>
          <a:p>
            <a:pPr>
              <a:defRPr/>
            </a:pPr>
            <a:endParaRPr lang="zh-CN" altLang="en-US" sz="2000" dirty="0"/>
          </a:p>
        </p:txBody>
      </p:sp>
      <p:pic>
        <p:nvPicPr>
          <p:cNvPr id="14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5" y="4874176"/>
            <a:ext cx="2579688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11"/>
          <p:cNvSpPr txBox="1">
            <a:spLocks noChangeArrowheads="1"/>
          </p:cNvSpPr>
          <p:nvPr/>
        </p:nvSpPr>
        <p:spPr bwMode="auto">
          <a:xfrm>
            <a:off x="5781675" y="5116513"/>
            <a:ext cx="1638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/>
              <a:t>, H mixing </a:t>
            </a:r>
            <a:endParaRPr lang="zh-CN" altLang="en-US" sz="1800" dirty="0"/>
          </a:p>
        </p:txBody>
      </p:sp>
      <p:pic>
        <p:nvPicPr>
          <p:cNvPr id="16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5" y="5184217"/>
            <a:ext cx="224155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5"/>
          <p:cNvSpPr>
            <a:spLocks noChangeArrowheads="1"/>
          </p:cNvSpPr>
          <p:nvPr/>
        </p:nvSpPr>
        <p:spPr bwMode="auto">
          <a:xfrm>
            <a:off x="6178550" y="4823634"/>
            <a:ext cx="18145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/>
              <a:t>, </a:t>
            </a:r>
            <a:r>
              <a:rPr lang="en-US" altLang="zh-CN" sz="1800" dirty="0">
                <a:latin typeface="Symbol" panose="05050102010706020507" pitchFamily="18" charset="2"/>
              </a:rPr>
              <a:t>g/</a:t>
            </a:r>
            <a:r>
              <a:rPr lang="en-US" altLang="zh-CN" sz="1800" dirty="0"/>
              <a:t>Z mixing </a:t>
            </a:r>
            <a:endParaRPr lang="zh-CN" altLang="en-US" sz="1800" dirty="0"/>
          </a:p>
        </p:txBody>
      </p:sp>
      <p:sp>
        <p:nvSpPr>
          <p:cNvPr id="18" name="文本框 8"/>
          <p:cNvSpPr txBox="1"/>
          <p:nvPr/>
        </p:nvSpPr>
        <p:spPr>
          <a:xfrm>
            <a:off x="3022600" y="5637213"/>
            <a:ext cx="5992813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zh-CN" sz="2000" dirty="0"/>
              <a:t>For Asymmetric SIDM models, </a:t>
            </a:r>
            <a:r>
              <a:rPr lang="en-US" altLang="zh-CN" sz="2000" dirty="0">
                <a:solidFill>
                  <a:srgbClr val="002060"/>
                </a:solidFill>
                <a:latin typeface="Symbol" panose="05050102010706020507" pitchFamily="18" charset="2"/>
              </a:rPr>
              <a:t>a</a:t>
            </a:r>
            <a:r>
              <a:rPr lang="en-US" altLang="zh-CN" sz="2000" baseline="-25000" dirty="0">
                <a:solidFill>
                  <a:srgbClr val="002060"/>
                </a:solidFill>
                <a:latin typeface="Symbol" panose="05050102010706020507" pitchFamily="18" charset="2"/>
              </a:rPr>
              <a:t>c</a:t>
            </a:r>
            <a:r>
              <a:rPr lang="en-US" altLang="zh-CN" sz="2000" dirty="0">
                <a:solidFill>
                  <a:srgbClr val="002060"/>
                </a:solidFill>
                <a:latin typeface="Symbol" panose="05050102010706020507" pitchFamily="18" charset="2"/>
              </a:rPr>
              <a:t> </a:t>
            </a:r>
            <a:r>
              <a:rPr lang="en-US" altLang="zh-CN" sz="2000" dirty="0">
                <a:solidFill>
                  <a:srgbClr val="002060"/>
                </a:solidFill>
                <a:latin typeface="+mn-lt"/>
              </a:rPr>
              <a:t>= 0.01 is assumed</a:t>
            </a:r>
          </a:p>
          <a:p>
            <a:pPr>
              <a:defRPr/>
            </a:pPr>
            <a:endParaRPr lang="en-US" altLang="zh-CN" sz="2000" dirty="0">
              <a:latin typeface="+mn-lt"/>
            </a:endParaRPr>
          </a:p>
          <a:p>
            <a:pPr>
              <a:defRPr/>
            </a:pPr>
            <a:endParaRPr lang="zh-CN" altLang="en-US" sz="2000" dirty="0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4576763" y="1036638"/>
            <a:ext cx="420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1"/>
            <a:r>
              <a:rPr lang="en-US" altLang="zh-CN" sz="1600"/>
              <a:t>M. Kaplingha </a:t>
            </a:r>
            <a:r>
              <a:rPr lang="en-US" altLang="zh-CN" sz="1600" i="1"/>
              <a:t>et. al, </a:t>
            </a:r>
            <a:r>
              <a:rPr lang="en-US" altLang="zh-CN" sz="1600"/>
              <a:t>PRD  89,035009(2014) </a:t>
            </a:r>
          </a:p>
        </p:txBody>
      </p:sp>
      <p:pic>
        <p:nvPicPr>
          <p:cNvPr id="20" name="内容占位符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73"/>
          <a:stretch>
            <a:fillRect/>
          </a:stretch>
        </p:blipFill>
        <p:spPr bwMode="auto">
          <a:xfrm>
            <a:off x="3540125" y="3937989"/>
            <a:ext cx="4618038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052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 Introduction </a:t>
            </a:r>
            <a:endParaRPr lang="en-US" altLang="zh-CN" dirty="0"/>
          </a:p>
          <a:p>
            <a:pPr lvl="1"/>
            <a:r>
              <a:rPr lang="en-US" altLang="zh-CN" dirty="0" err="1" smtClean="0"/>
              <a:t>PandaX</a:t>
            </a:r>
            <a:r>
              <a:rPr lang="en-US" altLang="zh-CN" dirty="0" smtClean="0"/>
              <a:t> </a:t>
            </a:r>
          </a:p>
          <a:p>
            <a:pPr lvl="1"/>
            <a:r>
              <a:rPr lang="en-US" altLang="zh-CN" dirty="0" smtClean="0"/>
              <a:t>China </a:t>
            </a:r>
            <a:r>
              <a:rPr lang="en-US" altLang="zh-CN" dirty="0" err="1" smtClean="0"/>
              <a:t>JinPing</a:t>
            </a:r>
            <a:r>
              <a:rPr lang="en-US" altLang="zh-CN" dirty="0" smtClean="0"/>
              <a:t> underground Lab(CJPL)</a:t>
            </a:r>
          </a:p>
          <a:p>
            <a:pPr marL="457200" lvl="1" indent="0">
              <a:buNone/>
            </a:pPr>
            <a:endParaRPr lang="en-US" altLang="zh-CN" dirty="0" smtClean="0"/>
          </a:p>
          <a:p>
            <a:r>
              <a:rPr lang="en-US" altLang="zh-CN" dirty="0" smtClean="0"/>
              <a:t> Recent results on </a:t>
            </a:r>
            <a:r>
              <a:rPr lang="en-US" altLang="zh-CN" dirty="0" err="1" smtClean="0"/>
              <a:t>PandaX</a:t>
            </a:r>
            <a:r>
              <a:rPr lang="en-US" altLang="zh-CN" dirty="0" smtClean="0"/>
              <a:t>-II DM experiment </a:t>
            </a:r>
          </a:p>
          <a:p>
            <a:pPr lvl="1"/>
            <a:r>
              <a:rPr lang="en-US" altLang="zh-CN" dirty="0" smtClean="0"/>
              <a:t>Spin-independent </a:t>
            </a:r>
          </a:p>
          <a:p>
            <a:pPr lvl="1"/>
            <a:r>
              <a:rPr lang="en-US" altLang="zh-CN" dirty="0" smtClean="0"/>
              <a:t>Light-mediator DM models</a:t>
            </a:r>
          </a:p>
          <a:p>
            <a:pPr lvl="1"/>
            <a:r>
              <a:rPr lang="en-US" altLang="zh-CN" dirty="0" smtClean="0"/>
              <a:t>Effective Field Theory interpretations </a:t>
            </a:r>
          </a:p>
          <a:p>
            <a:pPr marL="457200" lvl="1" indent="0">
              <a:buNone/>
            </a:pP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Status and Future 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4972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Constraining Self-interacting DM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20</a:t>
            </a:fld>
            <a:endParaRPr kumimoji="1" lang="zh-CN" altLang="en-US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368425"/>
            <a:ext cx="8802688" cy="368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8"/>
          <p:cNvSpPr txBox="1"/>
          <p:nvPr/>
        </p:nvSpPr>
        <p:spPr>
          <a:xfrm>
            <a:off x="604838" y="5233988"/>
            <a:ext cx="8147050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zh-CN" sz="2000" dirty="0"/>
              <a:t>Lower limits on mediator mass vs DM mass for Asymmetric (left) and Symmetric SIDM with photon kinetic mixing.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zh-CN" sz="2000" dirty="0">
                <a:latin typeface="+mn-lt"/>
              </a:rPr>
              <a:t>In the favored SIDM parameter space, PandaX-II is sensitive for as small as 10</a:t>
            </a:r>
            <a:r>
              <a:rPr lang="en-US" altLang="zh-CN" sz="2000" baseline="30000" dirty="0">
                <a:latin typeface="+mn-lt"/>
              </a:rPr>
              <a:t>-10 </a:t>
            </a:r>
            <a:r>
              <a:rPr lang="en-US" altLang="zh-CN" sz="2000" dirty="0">
                <a:latin typeface="+mn-lt"/>
              </a:rPr>
              <a:t>mixing</a:t>
            </a:r>
            <a:r>
              <a:rPr lang="en-US" altLang="zh-CN" sz="2000" baseline="30000" dirty="0">
                <a:latin typeface="+mn-lt"/>
              </a:rPr>
              <a:t> </a:t>
            </a:r>
            <a:r>
              <a:rPr lang="en-US" altLang="zh-CN" sz="2000" dirty="0">
                <a:latin typeface="+mn-lt"/>
              </a:rPr>
              <a:t>parameter</a:t>
            </a:r>
          </a:p>
          <a:p>
            <a:pPr>
              <a:defRPr/>
            </a:pPr>
            <a:endParaRPr lang="en-US" altLang="zh-CN" sz="2000" dirty="0">
              <a:latin typeface="+mn-lt"/>
            </a:endParaRPr>
          </a:p>
          <a:p>
            <a:pPr>
              <a:defRPr/>
            </a:pP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2033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General EFT DM-SM interaction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21</a:t>
            </a:fld>
            <a:endParaRPr kumimoji="1" lang="zh-CN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0663" y="1717675"/>
          <a:ext cx="8677275" cy="4068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2705">
                  <a:extLst>
                    <a:ext uri="{9D8B030D-6E8A-4147-A177-3AD203B41FA5}">
                      <a16:colId xmlns:a16="http://schemas.microsoft.com/office/drawing/2014/main" val="2885050165"/>
                    </a:ext>
                  </a:extLst>
                </a:gridCol>
                <a:gridCol w="3216463">
                  <a:extLst>
                    <a:ext uri="{9D8B030D-6E8A-4147-A177-3AD203B41FA5}">
                      <a16:colId xmlns:a16="http://schemas.microsoft.com/office/drawing/2014/main" val="1836661191"/>
                    </a:ext>
                  </a:extLst>
                </a:gridCol>
                <a:gridCol w="3058107">
                  <a:extLst>
                    <a:ext uri="{9D8B030D-6E8A-4147-A177-3AD203B41FA5}">
                      <a16:colId xmlns:a16="http://schemas.microsoft.com/office/drawing/2014/main" val="4162199114"/>
                    </a:ext>
                  </a:extLst>
                </a:gridCol>
              </a:tblGrid>
              <a:tr h="632970"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Dimension</a:t>
                      </a:r>
                      <a:endParaRPr lang="zh-CN" altLang="en-US" sz="1800" dirty="0"/>
                    </a:p>
                  </a:txBody>
                  <a:tcPr marL="91426" marR="91426" marT="45722" marB="45722"/>
                </a:tc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Operator</a:t>
                      </a:r>
                      <a:endParaRPr lang="zh-CN" altLang="en-US" sz="1800" dirty="0"/>
                    </a:p>
                  </a:txBody>
                  <a:tcPr marL="91426" marR="91426" marT="45722" marB="45722"/>
                </a:tc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Interactions</a:t>
                      </a:r>
                      <a:endParaRPr lang="zh-CN" altLang="en-US" sz="1800" dirty="0"/>
                    </a:p>
                  </a:txBody>
                  <a:tcPr marL="91426" marR="91426" marT="45722" marB="45722"/>
                </a:tc>
                <a:extLst>
                  <a:ext uri="{0D108BD9-81ED-4DB2-BD59-A6C34878D82A}">
                    <a16:rowId xmlns:a16="http://schemas.microsoft.com/office/drawing/2014/main" val="3952856425"/>
                  </a:ext>
                </a:extLst>
              </a:tr>
              <a:tr h="1154503"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4</a:t>
                      </a:r>
                      <a:endParaRPr lang="zh-CN" altLang="en-US" sz="1800" dirty="0"/>
                    </a:p>
                  </a:txBody>
                  <a:tcPr marL="91426" marR="91426" marT="45722" marB="45722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26" marR="91426" marT="45722" marB="45722"/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vector/axial-</a:t>
                      </a:r>
                    </a:p>
                    <a:p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vector interactions</a:t>
                      </a:r>
                    </a:p>
                    <a:p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(L5/15: standard SI/SD) 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6" marR="91426" marT="45722" marB="45722"/>
                </a:tc>
                <a:extLst>
                  <a:ext uri="{0D108BD9-81ED-4DB2-BD59-A6C34878D82A}">
                    <a16:rowId xmlns:a16="http://schemas.microsoft.com/office/drawing/2014/main" val="2965071207"/>
                  </a:ext>
                </a:extLst>
              </a:tr>
              <a:tr h="1188768"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5</a:t>
                      </a:r>
                      <a:endParaRPr lang="zh-CN" altLang="en-US" sz="1800" dirty="0"/>
                    </a:p>
                  </a:txBody>
                  <a:tcPr marL="91426" marR="91426" marT="45722" marB="45722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26" marR="91426" marT="45722" marB="45722"/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coupling the WIMP magnetic moment or electric dipole moment with the nucleon’s vector current</a:t>
                      </a:r>
                      <a:endParaRPr lang="en-US" altLang="zh-CN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6" marR="91426" marT="45722" marB="45722"/>
                </a:tc>
                <a:extLst>
                  <a:ext uri="{0D108BD9-81ED-4DB2-BD59-A6C34878D82A}">
                    <a16:rowId xmlns:a16="http://schemas.microsoft.com/office/drawing/2014/main" val="1915291067"/>
                  </a:ext>
                </a:extLst>
              </a:tr>
              <a:tr h="1092523"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6</a:t>
                      </a:r>
                      <a:endParaRPr lang="zh-CN" altLang="en-US" sz="1800" dirty="0"/>
                    </a:p>
                  </a:txBody>
                  <a:tcPr marL="91426" marR="91426" marT="45722" marB="45722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26" marR="91426" marT="45722" marB="45722"/>
                </a:tc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coupling WIMP and nucleon magnetic moments</a:t>
                      </a:r>
                      <a:endParaRPr lang="zh-CN" altLang="en-US" sz="1800" dirty="0"/>
                    </a:p>
                  </a:txBody>
                  <a:tcPr marL="91426" marR="91426" marT="45722" marB="45722"/>
                </a:tc>
                <a:extLst>
                  <a:ext uri="{0D108BD9-81ED-4DB2-BD59-A6C34878D82A}">
                    <a16:rowId xmlns:a16="http://schemas.microsoft.com/office/drawing/2014/main" val="2849286498"/>
                  </a:ext>
                </a:extLst>
              </a:tr>
            </a:tbl>
          </a:graphicData>
        </a:graphic>
      </p:graphicFrame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656431" y="993657"/>
            <a:ext cx="7102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en-US" altLang="zh-CN" sz="2400" dirty="0"/>
              <a:t>7 typical relativistic operators studied, complete list in   </a:t>
            </a: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5495925" y="1379538"/>
            <a:ext cx="35194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is-IS" altLang="zh-CN" b="1" i="1">
                <a:solidFill>
                  <a:srgbClr val="0070C0"/>
                </a:solidFill>
                <a:latin typeface="Arial" panose="020B0604020202020204" pitchFamily="34" charset="0"/>
              </a:rPr>
              <a:t>Phys. Rev. C89, 065501 (2014) </a:t>
            </a:r>
          </a:p>
        </p:txBody>
      </p:sp>
      <p:sp>
        <p:nvSpPr>
          <p:cNvPr id="9" name="TextBox 20"/>
          <p:cNvSpPr txBox="1">
            <a:spLocks noChangeArrowheads="1"/>
          </p:cNvSpPr>
          <p:nvPr/>
        </p:nvSpPr>
        <p:spPr bwMode="auto">
          <a:xfrm>
            <a:off x="1223963" y="5775325"/>
            <a:ext cx="61261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/>
              <a:t>A unit dimensionless coupling is assumed here, </a:t>
            </a:r>
          </a:p>
          <a:p>
            <a:r>
              <a:rPr lang="en-US" altLang="zh-CN" sz="2400"/>
              <a:t>this will be constrained by PandaX-II data. </a:t>
            </a:r>
            <a:endParaRPr lang="zh-CN" altLang="en-US" sz="2400"/>
          </a:p>
        </p:txBody>
      </p:sp>
      <p:pic>
        <p:nvPicPr>
          <p:cNvPr id="10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663" y="2400300"/>
            <a:ext cx="176053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775" y="3744913"/>
            <a:ext cx="2319338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013" y="4900613"/>
            <a:ext cx="3135312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7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Energy spectra for EFT operators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22</a:t>
            </a:fld>
            <a:endParaRPr kumimoji="1" lang="zh-CN" alt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38113" y="1628775"/>
            <a:ext cx="3900487" cy="588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en-US" altLang="zh-CN" dirty="0"/>
              <a:t>7 typical relativistic operator, leading to dramatically different spectra</a:t>
            </a:r>
          </a:p>
          <a:p>
            <a:pPr lvl="1"/>
            <a:r>
              <a:rPr kumimoji="1" lang="en-US" altLang="zh-CN" b="1" i="1" dirty="0">
                <a:solidFill>
                  <a:srgbClr val="FF0000"/>
                </a:solidFill>
              </a:rPr>
              <a:t>q</a:t>
            </a:r>
            <a:r>
              <a:rPr kumimoji="1" lang="en-US" altLang="zh-CN" dirty="0"/>
              <a:t> and </a:t>
            </a:r>
            <a:r>
              <a:rPr kumimoji="1" lang="en-US" altLang="zh-CN" b="1" i="1" dirty="0">
                <a:solidFill>
                  <a:srgbClr val="FF0000"/>
                </a:solidFill>
              </a:rPr>
              <a:t>v</a:t>
            </a:r>
            <a:r>
              <a:rPr kumimoji="1" lang="en-US" altLang="zh-CN" dirty="0"/>
              <a:t> dependence</a:t>
            </a:r>
          </a:p>
          <a:p>
            <a:pPr lvl="1"/>
            <a:r>
              <a:rPr kumimoji="1" lang="en-US" altLang="zh-CN" dirty="0"/>
              <a:t>Isospin scalar (coupling to proton and neutron with same sign) </a:t>
            </a:r>
          </a:p>
          <a:p>
            <a:pPr lvl="1"/>
            <a:r>
              <a:rPr kumimoji="1" lang="en-US" altLang="zh-CN" dirty="0"/>
              <a:t> isospin vector (</a:t>
            </a:r>
            <a:r>
              <a:rPr kumimoji="1" lang="en-US" altLang="zh-CN" dirty="0" err="1"/>
              <a:t>p,n</a:t>
            </a:r>
            <a:r>
              <a:rPr kumimoji="1" lang="en-US" altLang="zh-CN" dirty="0"/>
              <a:t> opposite sign)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888" y="1262063"/>
            <a:ext cx="5218112" cy="506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168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Upper limits on coupling 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23</a:t>
            </a:fld>
            <a:endParaRPr kumimoji="1" lang="zh-CN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1443038"/>
            <a:ext cx="4672012" cy="33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88" y="1474788"/>
            <a:ext cx="4672012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461963" y="5149850"/>
            <a:ext cx="82280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en-US" altLang="zh-CN" sz="2400" dirty="0"/>
              <a:t>Constraints strongly depending on the operator/isospin</a:t>
            </a:r>
            <a:endParaRPr kumimoji="1" lang="zh-CN" alt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6041242" y="1249029"/>
            <a:ext cx="2573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PLB 792, 193–198 (2019)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275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Updated DM data exposure in </a:t>
            </a:r>
            <a:r>
              <a:rPr lang="en-US" altLang="zh-CN" dirty="0" err="1" smtClean="0"/>
              <a:t>PandaX</a:t>
            </a:r>
            <a:r>
              <a:rPr lang="en-US" altLang="zh-CN" dirty="0" smtClean="0"/>
              <a:t>-II 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24</a:t>
            </a:fld>
            <a:endParaRPr kumimoji="1" lang="zh-CN" altLang="en-US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51" y="2349375"/>
            <a:ext cx="7620000" cy="41052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4946" y="1149046"/>
            <a:ext cx="79962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60000"/>
              <a:buFont typeface="Wingdings" panose="05000000000000000000" pitchFamily="2" charset="2"/>
              <a:buChar char="l"/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A factor of ~2 more DM data to be </a:t>
            </a:r>
            <a:r>
              <a:rPr lang="en-US" altLang="zh-CN" sz="2400" dirty="0" err="1" smtClean="0"/>
              <a:t>unblinded</a:t>
            </a:r>
            <a:r>
              <a:rPr lang="en-US" altLang="zh-CN" sz="2400" dirty="0" smtClean="0"/>
              <a:t>.  </a:t>
            </a:r>
          </a:p>
          <a:p>
            <a:pPr marL="342900" indent="-342900">
              <a:buSzPct val="60000"/>
              <a:buFont typeface="Wingdings" panose="05000000000000000000" pitchFamily="2" charset="2"/>
              <a:buChar char="l"/>
            </a:pPr>
            <a:r>
              <a:rPr lang="en-US" altLang="zh-CN" sz="2400" dirty="0" smtClean="0"/>
              <a:t>Analysis is ongoing, tentatively releasing new results </a:t>
            </a:r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 at next TAUP conference (2019/09)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1930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PandaX</a:t>
            </a:r>
            <a:r>
              <a:rPr lang="en-US" altLang="zh-CN" dirty="0"/>
              <a:t> </a:t>
            </a:r>
            <a:r>
              <a:rPr lang="en-US" altLang="zh-CN" dirty="0" smtClean="0"/>
              <a:t>Future 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25</a:t>
            </a:fld>
            <a:endParaRPr kumimoji="1" lang="zh-CN" altLang="en-US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490538" y="1947863"/>
            <a:ext cx="8107362" cy="3538537"/>
            <a:chOff x="636129" y="1172758"/>
            <a:chExt cx="8107821" cy="3539226"/>
          </a:xfrm>
        </p:grpSpPr>
        <p:pic>
          <p:nvPicPr>
            <p:cNvPr id="7" name="Picture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8338" y="1579735"/>
              <a:ext cx="1234585" cy="1494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6"/>
            <p:cNvSpPr txBox="1">
              <a:spLocks noChangeArrowheads="1"/>
            </p:cNvSpPr>
            <p:nvPr/>
          </p:nvSpPr>
          <p:spPr bwMode="auto">
            <a:xfrm>
              <a:off x="636129" y="3234344"/>
              <a:ext cx="1964172" cy="147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>
                  <a:solidFill>
                    <a:srgbClr val="FF0066"/>
                  </a:solidFill>
                  <a:latin typeface="Franklin Gothic Book" panose="020B0503020102020204" pitchFamily="34" charset="0"/>
                  <a:ea typeface="Arial Unicode MS" pitchFamily="34" charset="-122"/>
                </a:rPr>
                <a:t>PandaX-I: </a:t>
              </a:r>
              <a:r>
                <a:rPr lang="en-US" altLang="zh-CN" sz="1800" b="1">
                  <a:latin typeface="Franklin Gothic Book" panose="020B0503020102020204" pitchFamily="34" charset="0"/>
                  <a:ea typeface="Arial Unicode MS" pitchFamily="34" charset="-122"/>
                </a:rPr>
                <a:t>120 kg DM experiment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>
                  <a:solidFill>
                    <a:srgbClr val="FF0066"/>
                  </a:solidFill>
                  <a:latin typeface="Franklin Gothic Book" panose="020B0503020102020204" pitchFamily="34" charset="0"/>
                  <a:ea typeface="Arial Unicode MS" pitchFamily="34" charset="-122"/>
                </a:rPr>
                <a:t>2009-2014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800">
                <a:latin typeface="Franklin Gothic Book" panose="020B0503020102020204" pitchFamily="34" charset="0"/>
                <a:ea typeface="Arial Unicode MS" pitchFamily="34" charset="-122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800">
                <a:latin typeface="Franklin Gothic Book" panose="020B0503020102020204" pitchFamily="34" charset="0"/>
                <a:ea typeface="Arial Unicode MS" pitchFamily="34" charset="-122"/>
              </a:endParaRPr>
            </a:p>
          </p:txBody>
        </p:sp>
        <p:sp>
          <p:nvSpPr>
            <p:cNvPr id="9" name="TextBox 7"/>
            <p:cNvSpPr txBox="1">
              <a:spLocks noChangeArrowheads="1"/>
            </p:cNvSpPr>
            <p:nvPr/>
          </p:nvSpPr>
          <p:spPr bwMode="auto">
            <a:xfrm>
              <a:off x="2854630" y="3230324"/>
              <a:ext cx="1967534" cy="1200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>
                  <a:solidFill>
                    <a:srgbClr val="FF0066"/>
                  </a:solidFill>
                  <a:latin typeface="Franklin Gothic Book" panose="020B0503020102020204" pitchFamily="34" charset="0"/>
                  <a:ea typeface="Arial Unicode MS" pitchFamily="34" charset="-122"/>
                </a:rPr>
                <a:t>PandaX-II: </a:t>
              </a:r>
              <a:r>
                <a:rPr lang="en-US" altLang="zh-CN" sz="1800" b="1">
                  <a:latin typeface="Franklin Gothic Book" panose="020B0503020102020204" pitchFamily="34" charset="0"/>
                  <a:ea typeface="Arial Unicode MS" pitchFamily="34" charset="-122"/>
                </a:rPr>
                <a:t>500 kg DM experiment 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>
                  <a:solidFill>
                    <a:srgbClr val="FF0066"/>
                  </a:solidFill>
                  <a:latin typeface="Franklin Gothic Book" panose="020B0503020102020204" pitchFamily="34" charset="0"/>
                  <a:ea typeface="Arial Unicode MS" pitchFamily="34" charset="-122"/>
                </a:rPr>
                <a:t>2014-2018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800">
                <a:latin typeface="Franklin Gothic Book" panose="020B0503020102020204" pitchFamily="34" charset="0"/>
                <a:ea typeface="Arial Unicode MS" pitchFamily="34" charset="-122"/>
              </a:endParaRPr>
            </a:p>
          </p:txBody>
        </p:sp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6539097" y="3230323"/>
              <a:ext cx="2204853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 err="1">
                  <a:solidFill>
                    <a:srgbClr val="FF0066"/>
                  </a:solidFill>
                  <a:latin typeface="Franklin Gothic Book" panose="020B0503020102020204" pitchFamily="34" charset="0"/>
                  <a:ea typeface="Arial Unicode MS" pitchFamily="34" charset="-122"/>
                </a:rPr>
                <a:t>PandaX</a:t>
              </a:r>
              <a:r>
                <a:rPr lang="en-US" altLang="zh-CN" sz="1800" b="1" dirty="0">
                  <a:solidFill>
                    <a:srgbClr val="FF0066"/>
                  </a:solidFill>
                  <a:latin typeface="Franklin Gothic Book" panose="020B0503020102020204" pitchFamily="34" charset="0"/>
                  <a:ea typeface="Arial Unicode MS" pitchFamily="34" charset="-122"/>
                </a:rPr>
                <a:t>-III: </a:t>
              </a:r>
              <a:r>
                <a:rPr lang="en-US" altLang="zh-CN" sz="1800" b="1" dirty="0">
                  <a:latin typeface="Franklin Gothic Book" panose="020B0503020102020204" pitchFamily="34" charset="0"/>
                  <a:ea typeface="Arial Unicode MS" pitchFamily="34" charset="-122"/>
                </a:rPr>
                <a:t>200 kg to 1 ton HP gas </a:t>
              </a:r>
              <a:r>
                <a:rPr lang="en-US" altLang="zh-CN" sz="1800" b="1" baseline="30000" dirty="0">
                  <a:latin typeface="Franklin Gothic Book" panose="020B0503020102020204" pitchFamily="34" charset="0"/>
                  <a:ea typeface="Arial Unicode MS" pitchFamily="34" charset="-122"/>
                </a:rPr>
                <a:t>136</a:t>
              </a:r>
              <a:r>
                <a:rPr lang="en-US" altLang="zh-CN" sz="1800" b="1" dirty="0">
                  <a:latin typeface="Franklin Gothic Book" panose="020B0503020102020204" pitchFamily="34" charset="0"/>
                  <a:ea typeface="Arial Unicode MS" pitchFamily="34" charset="-122"/>
                </a:rPr>
                <a:t>Xe 0vDBD experiment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>
                  <a:solidFill>
                    <a:srgbClr val="FF0066"/>
                  </a:solidFill>
                  <a:latin typeface="Franklin Gothic Book" panose="020B0503020102020204" pitchFamily="34" charset="0"/>
                  <a:ea typeface="Arial Unicode MS" pitchFamily="34" charset="-122"/>
                </a:rPr>
                <a:t>Future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800" dirty="0">
                <a:latin typeface="Franklin Gothic Book" panose="020B0503020102020204" pitchFamily="34" charset="0"/>
                <a:ea typeface="Arial Unicode MS" pitchFamily="34" charset="-122"/>
              </a:endParaRPr>
            </a:p>
          </p:txBody>
        </p:sp>
        <p:sp>
          <p:nvSpPr>
            <p:cNvPr id="11" name="TextBox 12"/>
            <p:cNvSpPr txBox="1">
              <a:spLocks noChangeArrowheads="1"/>
            </p:cNvSpPr>
            <p:nvPr/>
          </p:nvSpPr>
          <p:spPr bwMode="auto">
            <a:xfrm>
              <a:off x="4715004" y="3230323"/>
              <a:ext cx="1914416" cy="120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 err="1">
                  <a:solidFill>
                    <a:srgbClr val="FF0066"/>
                  </a:solidFill>
                  <a:latin typeface="Franklin Gothic Book" panose="020B0503020102020204" pitchFamily="34" charset="0"/>
                  <a:ea typeface="Arial Unicode MS" pitchFamily="34" charset="-122"/>
                </a:rPr>
                <a:t>PandaX-xT</a:t>
              </a:r>
              <a:r>
                <a:rPr lang="en-US" altLang="zh-CN" sz="1800" b="1" dirty="0">
                  <a:solidFill>
                    <a:srgbClr val="FF0066"/>
                  </a:solidFill>
                  <a:latin typeface="Franklin Gothic Book" panose="020B0503020102020204" pitchFamily="34" charset="0"/>
                  <a:ea typeface="Arial Unicode MS" pitchFamily="34" charset="-122"/>
                </a:rPr>
                <a:t>:  </a:t>
              </a:r>
              <a:endParaRPr lang="en-US" altLang="zh-CN" sz="1800" b="1" dirty="0" smtClean="0">
                <a:solidFill>
                  <a:srgbClr val="FF0066"/>
                </a:solidFill>
                <a:latin typeface="Franklin Gothic Book" panose="020B0503020102020204" pitchFamily="34" charset="0"/>
                <a:ea typeface="Arial Unicode MS" pitchFamily="34" charset="-122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 smtClean="0">
                  <a:latin typeface="Franklin Gothic Book" panose="020B0503020102020204" pitchFamily="34" charset="0"/>
                  <a:ea typeface="Arial Unicode MS" pitchFamily="34" charset="-122"/>
                </a:rPr>
                <a:t>Next stage: 4-ton </a:t>
              </a:r>
              <a:r>
                <a:rPr lang="en-US" altLang="zh-CN" sz="1800" b="1" dirty="0">
                  <a:latin typeface="Franklin Gothic Book" panose="020B0503020102020204" pitchFamily="34" charset="0"/>
                  <a:ea typeface="Arial Unicode MS" pitchFamily="34" charset="-122"/>
                </a:rPr>
                <a:t>DM experiment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>
                  <a:solidFill>
                    <a:srgbClr val="FF0066"/>
                  </a:solidFill>
                  <a:latin typeface="Franklin Gothic Book" panose="020B0503020102020204" pitchFamily="34" charset="0"/>
                  <a:ea typeface="Arial Unicode MS" pitchFamily="34" charset="-122"/>
                </a:rPr>
                <a:t>Future</a:t>
              </a:r>
            </a:p>
          </p:txBody>
        </p:sp>
        <p:pic>
          <p:nvPicPr>
            <p:cNvPr id="12" name="Picture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6913" y="1172758"/>
              <a:ext cx="1758950" cy="2270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图片 4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313" y="1579846"/>
              <a:ext cx="1878012" cy="1471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3825" y="1500471"/>
              <a:ext cx="2114550" cy="1573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右大括号 18"/>
          <p:cNvSpPr/>
          <p:nvPr/>
        </p:nvSpPr>
        <p:spPr>
          <a:xfrm rot="5400000">
            <a:off x="2443957" y="3456781"/>
            <a:ext cx="285750" cy="3665537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右大括号 19"/>
          <p:cNvSpPr/>
          <p:nvPr/>
        </p:nvSpPr>
        <p:spPr>
          <a:xfrm rot="5400000">
            <a:off x="6473826" y="3444875"/>
            <a:ext cx="284162" cy="3665537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文本框 20"/>
          <p:cNvSpPr txBox="1">
            <a:spLocks noChangeArrowheads="1"/>
          </p:cNvSpPr>
          <p:nvPr/>
        </p:nvSpPr>
        <p:spPr bwMode="auto">
          <a:xfrm>
            <a:off x="2108200" y="5351463"/>
            <a:ext cx="10271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C00000"/>
                </a:solidFill>
              </a:rPr>
              <a:t>CJPL-I</a:t>
            </a:r>
          </a:p>
        </p:txBody>
      </p:sp>
      <p:sp>
        <p:nvSpPr>
          <p:cNvPr id="18" name="文本框 21"/>
          <p:cNvSpPr txBox="1">
            <a:spLocks noChangeArrowheads="1"/>
          </p:cNvSpPr>
          <p:nvPr/>
        </p:nvSpPr>
        <p:spPr bwMode="auto">
          <a:xfrm>
            <a:off x="6113463" y="5351463"/>
            <a:ext cx="11176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dirty="0">
                <a:solidFill>
                  <a:srgbClr val="C00000"/>
                </a:solidFill>
              </a:rPr>
              <a:t>CJPL-II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503238" y="1135380"/>
            <a:ext cx="8640762" cy="92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err="1"/>
              <a:t>PandaX-xT</a:t>
            </a:r>
            <a:r>
              <a:rPr lang="en-US" altLang="zh-CN" dirty="0"/>
              <a:t> for DM search</a:t>
            </a:r>
          </a:p>
          <a:p>
            <a:r>
              <a:rPr lang="en-US" altLang="zh-CN" dirty="0" err="1"/>
              <a:t>PandaX</a:t>
            </a:r>
            <a:r>
              <a:rPr lang="en-US" altLang="zh-CN" dirty="0"/>
              <a:t>-III for 0vbb search </a:t>
            </a:r>
            <a:r>
              <a:rPr lang="zh-CN" altLang="en-US" dirty="0"/>
              <a:t> </a:t>
            </a:r>
            <a:endParaRPr lang="en-US" altLang="zh-CN" dirty="0"/>
          </a:p>
        </p:txBody>
      </p:sp>
      <p:sp>
        <p:nvSpPr>
          <p:cNvPr id="3" name="文本框 2"/>
          <p:cNvSpPr txBox="1"/>
          <p:nvPr/>
        </p:nvSpPr>
        <p:spPr>
          <a:xfrm>
            <a:off x="6327904" y="5800206"/>
            <a:ext cx="2758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Ke</a:t>
            </a:r>
            <a:r>
              <a:rPr lang="en-US" altLang="zh-CN" dirty="0" smtClean="0"/>
              <a:t> Han’s talk this afternoon</a:t>
            </a:r>
          </a:p>
          <a:p>
            <a:r>
              <a:rPr lang="en-US" altLang="zh-CN" dirty="0" smtClean="0"/>
              <a:t>For 0NDBD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219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440" y="2754807"/>
            <a:ext cx="2710530" cy="20346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New experiment hall at CJPL-II 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26</a:t>
            </a:fld>
            <a:endParaRPr kumimoji="1" lang="zh-CN" altLang="en-US"/>
          </a:p>
        </p:txBody>
      </p:sp>
      <p:pic>
        <p:nvPicPr>
          <p:cNvPr id="6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54829"/>
            <a:ext cx="5860669" cy="3603171"/>
          </a:xfrm>
          <a:prstGeom prst="rect">
            <a:avLst/>
          </a:prstGeom>
        </p:spPr>
      </p:pic>
      <p:grpSp>
        <p:nvGrpSpPr>
          <p:cNvPr id="7" name="组合 2"/>
          <p:cNvGrpSpPr>
            <a:grpSpLocks noChangeAspect="1"/>
          </p:cNvGrpSpPr>
          <p:nvPr/>
        </p:nvGrpSpPr>
        <p:grpSpPr bwMode="auto">
          <a:xfrm>
            <a:off x="4413749" y="4705200"/>
            <a:ext cx="4583011" cy="2152800"/>
            <a:chOff x="3352006" y="2450518"/>
            <a:chExt cx="6606665" cy="3218833"/>
          </a:xfrm>
        </p:grpSpPr>
        <p:pic>
          <p:nvPicPr>
            <p:cNvPr id="8" name="图片 6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7224" b="6464"/>
            <a:stretch/>
          </p:blipFill>
          <p:spPr bwMode="auto">
            <a:xfrm>
              <a:off x="3352006" y="2450518"/>
              <a:ext cx="6606665" cy="3218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矩形 1"/>
            <p:cNvSpPr/>
            <p:nvPr/>
          </p:nvSpPr>
          <p:spPr>
            <a:xfrm rot="983650">
              <a:off x="7329974" y="3219451"/>
              <a:ext cx="701621" cy="2127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12149" y="1046747"/>
            <a:ext cx="8203201" cy="53179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342900" algn="l" defTabSz="457200" rtl="0" eaLnBrk="1" latinLnBrk="0" hangingPunct="1">
              <a:spcBef>
                <a:spcPct val="20000"/>
              </a:spcBef>
              <a:buSzPct val="100000"/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smtClean="0"/>
              <a:t>B2 Hall</a:t>
            </a:r>
          </a:p>
          <a:p>
            <a:r>
              <a:rPr lang="en-US" altLang="zh-CN" sz="2000" smtClean="0"/>
              <a:t>14m(H)x14m(W)x65m(L)</a:t>
            </a:r>
          </a:p>
          <a:p>
            <a:r>
              <a:rPr lang="en-US" altLang="zh-CN" sz="2000" smtClean="0"/>
              <a:t>Water</a:t>
            </a:r>
            <a:r>
              <a:rPr lang="zh-CN" altLang="en-US" sz="2000" smtClean="0"/>
              <a:t> </a:t>
            </a:r>
            <a:r>
              <a:rPr lang="en-US" altLang="zh-CN" sz="2000" smtClean="0"/>
              <a:t>Shielding</a:t>
            </a:r>
            <a:endParaRPr lang="en-US" altLang="zh-CN" sz="2000" smtClean="0">
              <a:solidFill>
                <a:srgbClr val="C00000"/>
              </a:solidFill>
            </a:endParaRPr>
          </a:p>
          <a:p>
            <a:pPr lvl="1"/>
            <a:r>
              <a:rPr lang="en-US" altLang="zh-CN" sz="1800" smtClean="0"/>
              <a:t>5000 Ton</a:t>
            </a:r>
            <a:r>
              <a:rPr lang="zh-CN" altLang="en-US" sz="1800" smtClean="0"/>
              <a:t> </a:t>
            </a:r>
            <a:r>
              <a:rPr lang="en-US" altLang="zh-CN" sz="1800" smtClean="0"/>
              <a:t>pure</a:t>
            </a:r>
            <a:r>
              <a:rPr lang="zh-CN" altLang="en-US" sz="1800" smtClean="0"/>
              <a:t> </a:t>
            </a:r>
            <a:r>
              <a:rPr lang="en-US" altLang="zh-CN" sz="1800" smtClean="0"/>
              <a:t>water</a:t>
            </a:r>
          </a:p>
          <a:p>
            <a:pPr lvl="1"/>
            <a:r>
              <a:rPr lang="en-US" altLang="zh-CN" sz="1800" smtClean="0"/>
              <a:t>U/Th</a:t>
            </a:r>
            <a:r>
              <a:rPr lang="zh-CN" altLang="en-US" sz="1800" smtClean="0"/>
              <a:t> </a:t>
            </a:r>
            <a:r>
              <a:rPr lang="en-US" altLang="zh-CN" sz="1800" smtClean="0"/>
              <a:t>&lt;10</a:t>
            </a:r>
            <a:r>
              <a:rPr lang="en-US" altLang="zh-CN" sz="1800" baseline="30000" smtClean="0"/>
              <a:t>-14</a:t>
            </a:r>
            <a:r>
              <a:rPr lang="zh-CN" altLang="en-US" sz="1800" smtClean="0"/>
              <a:t> </a:t>
            </a:r>
            <a:r>
              <a:rPr lang="en-US" altLang="zh-CN" sz="1800" smtClean="0"/>
              <a:t>g/g</a:t>
            </a:r>
          </a:p>
          <a:p>
            <a:endParaRPr lang="en-US" altLang="zh-CN" dirty="0">
              <a:latin typeface="+mj-lt"/>
              <a:ea typeface="+mj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6841" y="934309"/>
            <a:ext cx="2846599" cy="299795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4010" y="934309"/>
            <a:ext cx="2756985" cy="207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07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PandaX-xT</a:t>
            </a:r>
            <a:r>
              <a:rPr lang="en-US" altLang="zh-CN" dirty="0" smtClean="0"/>
              <a:t> facilities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27</a:t>
            </a:fld>
            <a:endParaRPr kumimoji="1" lang="zh-CN" altLang="en-US"/>
          </a:p>
        </p:txBody>
      </p:sp>
      <p:pic>
        <p:nvPicPr>
          <p:cNvPr id="6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049338"/>
            <a:ext cx="8755063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23863" y="5133975"/>
            <a:ext cx="8720137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200"/>
              </a:lnSpc>
            </a:pPr>
            <a:r>
              <a:rPr lang="en-US" altLang="zh-CN" sz="2400">
                <a:ea typeface="Open Sans"/>
                <a:cs typeface="Open Sans"/>
              </a:rPr>
              <a:t>Intermediate stage: </a:t>
            </a:r>
          </a:p>
          <a:p>
            <a:pPr lvl="1" eaLnBrk="1" hangingPunct="1">
              <a:lnSpc>
                <a:spcPts val="3200"/>
              </a:lnSpc>
            </a:pPr>
            <a:r>
              <a:rPr lang="en-US" altLang="zh-CN" sz="2000" b="1">
                <a:ea typeface="Open Sans"/>
                <a:cs typeface="Open Sans"/>
              </a:rPr>
              <a:t>PandaX-4T</a:t>
            </a:r>
            <a:r>
              <a:rPr lang="en-US" altLang="zh-CN" sz="2000">
                <a:ea typeface="Open Sans"/>
                <a:cs typeface="Open Sans"/>
              </a:rPr>
              <a:t> (4-ton in sensitive region) with SI sensitivity ~10</a:t>
            </a:r>
            <a:r>
              <a:rPr lang="en-US" altLang="zh-CN" sz="2000" baseline="30000">
                <a:ea typeface="Open Sans"/>
                <a:cs typeface="Open Sans"/>
              </a:rPr>
              <a:t>-47</a:t>
            </a:r>
            <a:r>
              <a:rPr lang="en-US" altLang="zh-CN" sz="2000">
                <a:ea typeface="Open Sans"/>
                <a:cs typeface="Open Sans"/>
              </a:rPr>
              <a:t> cm</a:t>
            </a:r>
            <a:r>
              <a:rPr lang="en-US" altLang="zh-CN" sz="2000" baseline="30000">
                <a:ea typeface="Open Sans"/>
                <a:cs typeface="Open Sans"/>
              </a:rPr>
              <a:t>2</a:t>
            </a:r>
          </a:p>
          <a:p>
            <a:pPr lvl="1" eaLnBrk="1" hangingPunct="1">
              <a:lnSpc>
                <a:spcPts val="3200"/>
              </a:lnSpc>
            </a:pPr>
            <a:r>
              <a:rPr lang="en-US" altLang="zh-CN" sz="2000">
                <a:ea typeface="Open Sans"/>
                <a:cs typeface="Open Sans"/>
              </a:rPr>
              <a:t>On-site assembly and commissioning: 2019-2020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14951" y="3549339"/>
            <a:ext cx="13213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zh-CN" dirty="0" smtClean="0"/>
              <a:t>Drift region:</a:t>
            </a:r>
          </a:p>
          <a:p>
            <a:pPr marL="0" lvl="1"/>
            <a:r>
              <a:rPr lang="en-US" altLang="zh-CN" dirty="0" smtClean="0"/>
              <a:t>Ф~1.2m</a:t>
            </a:r>
            <a:r>
              <a:rPr lang="en-US" altLang="zh-CN" dirty="0"/>
              <a:t>, </a:t>
            </a:r>
            <a:endParaRPr lang="en-US" altLang="zh-CN" dirty="0" smtClean="0"/>
          </a:p>
          <a:p>
            <a:pPr marL="0" lvl="1"/>
            <a:r>
              <a:rPr lang="en-US" altLang="zh-CN" dirty="0" smtClean="0"/>
              <a:t>H~1.2m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7879120" y="1546469"/>
            <a:ext cx="108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512 PMTs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128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074" y="3934456"/>
            <a:ext cx="3532360" cy="28842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PandaX-4T in preparation 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/>
              <a:t>2019-2020: assembly and commissioning</a:t>
            </a:r>
            <a:endParaRPr kumimoji="1" lang="zh-CN" altLang="en-US" dirty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28</a:t>
            </a:fld>
            <a:endParaRPr kumimoji="1" lang="zh-CN" altLang="en-US"/>
          </a:p>
        </p:txBody>
      </p:sp>
      <p:pic>
        <p:nvPicPr>
          <p:cNvPr id="6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38" y="1831975"/>
            <a:ext cx="2616200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3606800"/>
            <a:ext cx="2390775" cy="322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1862138"/>
            <a:ext cx="2390775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38" y="5337175"/>
            <a:ext cx="26162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363" y="1831975"/>
            <a:ext cx="3586162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38" y="3341688"/>
            <a:ext cx="2616200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2778125" y="4954588"/>
            <a:ext cx="1401763" cy="339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1600" b="1"/>
              <a:t>TPC prototype</a:t>
            </a:r>
            <a:endParaRPr kumimoji="1" lang="zh-CN" altLang="en-US" sz="1600" b="1"/>
          </a:p>
        </p:txBody>
      </p:sp>
      <p:sp>
        <p:nvSpPr>
          <p:cNvPr id="13" name="TextBox 14"/>
          <p:cNvSpPr txBox="1">
            <a:spLocks noChangeArrowheads="1"/>
          </p:cNvSpPr>
          <p:nvPr/>
        </p:nvSpPr>
        <p:spPr bwMode="auto">
          <a:xfrm>
            <a:off x="2768600" y="6469063"/>
            <a:ext cx="976313" cy="339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1600" b="1"/>
              <a:t>PMT test</a:t>
            </a:r>
            <a:endParaRPr kumimoji="1" lang="zh-CN" altLang="en-US" sz="1600" b="1"/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4100513" y="2930525"/>
            <a:ext cx="1217612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1600" b="1"/>
              <a:t>Cooling bus</a:t>
            </a:r>
            <a:endParaRPr kumimoji="1" lang="zh-CN" altLang="en-US" sz="1600" b="1"/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5521325" y="3756025"/>
            <a:ext cx="2120900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1600" b="1"/>
              <a:t>Krypton measurement</a:t>
            </a:r>
            <a:endParaRPr kumimoji="1" lang="zh-CN" altLang="en-US" sz="1600" b="1"/>
          </a:p>
        </p:txBody>
      </p:sp>
      <p:sp>
        <p:nvSpPr>
          <p:cNvPr id="16" name="TextBox 17"/>
          <p:cNvSpPr txBox="1">
            <a:spLocks noChangeArrowheads="1"/>
          </p:cNvSpPr>
          <p:nvPr/>
        </p:nvSpPr>
        <p:spPr bwMode="auto">
          <a:xfrm>
            <a:off x="277813" y="3417888"/>
            <a:ext cx="1216025" cy="338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1600" b="1" dirty="0"/>
              <a:t>Inner vessel</a:t>
            </a:r>
            <a:endParaRPr kumimoji="1" lang="zh-CN" altLang="en-US" sz="1600" b="1" dirty="0"/>
          </a:p>
        </p:txBody>
      </p: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5508625" y="6451600"/>
            <a:ext cx="1343025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1600" b="1"/>
              <a:t>DAQ board</a:t>
            </a:r>
            <a:endParaRPr kumimoji="1" lang="zh-CN" altLang="en-US" sz="1600" b="1"/>
          </a:p>
        </p:txBody>
      </p:sp>
    </p:spTree>
    <p:extLst>
      <p:ext uri="{BB962C8B-B14F-4D97-AF65-F5344CB8AC3E}">
        <p14:creationId xmlns:p14="http://schemas.microsoft.com/office/powerpoint/2010/main" val="338235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PandaX-4T sensitivity study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29</a:t>
            </a:fld>
            <a:endParaRPr kumimoji="1" lang="zh-CN" alt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8332" y="847254"/>
            <a:ext cx="5842747" cy="5888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342900" algn="l" defTabSz="457200" rtl="0" eaLnBrk="1" latinLnBrk="0" hangingPunct="1">
              <a:spcBef>
                <a:spcPct val="20000"/>
              </a:spcBef>
              <a:buSzPct val="100000"/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Simulated ER and NR events</a:t>
            </a:r>
          </a:p>
          <a:p>
            <a:pPr lvl="1"/>
            <a:r>
              <a:rPr lang="en-US" altLang="zh-CN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materials</a:t>
            </a:r>
            <a:endParaRPr lang="en-US" altLang="zh-CN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zh-CN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Radioactivity in xenon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zh-CN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85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Kr, </a:t>
            </a:r>
            <a:r>
              <a:rPr lang="en-US" altLang="zh-CN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222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Rn, </a:t>
            </a:r>
            <a:r>
              <a:rPr lang="en-US" altLang="zh-CN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136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Xe</a:t>
            </a:r>
          </a:p>
          <a:p>
            <a:pPr lvl="1"/>
            <a:r>
              <a:rPr lang="en-US" altLang="zh-CN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</a:t>
            </a:r>
            <a:endParaRPr lang="en-US" altLang="zh-CN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Background in signal region</a:t>
            </a:r>
          </a:p>
          <a:p>
            <a:pPr lvl="1"/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Total ER background: 0.05 </a:t>
            </a:r>
            <a:r>
              <a:rPr lang="en-US" altLang="zh-CN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mDRU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 (0.8 in </a:t>
            </a:r>
            <a:r>
              <a:rPr lang="en-US" altLang="zh-CN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PandaX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-II) </a:t>
            </a:r>
          </a:p>
          <a:p>
            <a:pPr lvl="1"/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Total NR background: 1 event/(ton-year)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With two-year exposure, SI DM-nucleon </a:t>
            </a:r>
          </a:p>
          <a:p>
            <a:pPr marL="0" indent="0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cross section sensitivity to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-47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cm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altLang="zh-CN" sz="18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634" y="4341789"/>
            <a:ext cx="3565931" cy="20419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710" y="981115"/>
            <a:ext cx="3363259" cy="25266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01444" y="6445106"/>
            <a:ext cx="3229128" cy="30777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 b="1" dirty="0">
                <a:solidFill>
                  <a:srgbClr val="C00000"/>
                </a:solidFill>
              </a:rPr>
              <a:t>Sci. China-Phys. Mech. Astron. 62 3 (2019)</a:t>
            </a:r>
            <a:endParaRPr kumimoji="1" lang="zh-CN" altLang="en-US" sz="1400" b="1" dirty="0">
              <a:solidFill>
                <a:srgbClr val="C0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76" r="8274"/>
          <a:stretch/>
        </p:blipFill>
        <p:spPr>
          <a:xfrm>
            <a:off x="5649230" y="3522558"/>
            <a:ext cx="3146218" cy="307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80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 smtClean="0"/>
              <a:t>PandaX</a:t>
            </a:r>
            <a:r>
              <a:rPr kumimoji="1" lang="en-US" altLang="zh-CN" dirty="0" smtClean="0"/>
              <a:t> Collaboration</a:t>
            </a:r>
            <a:endParaRPr kumimoji="1"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890" y="960120"/>
            <a:ext cx="8641080" cy="5888955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</a:rPr>
              <a:t>P</a:t>
            </a:r>
            <a:r>
              <a:rPr lang="en-US" altLang="zh-CN" dirty="0"/>
              <a:t>article </a:t>
            </a:r>
            <a:r>
              <a:rPr lang="en-US" altLang="zh-CN" b="1" dirty="0">
                <a:solidFill>
                  <a:srgbClr val="FF0000"/>
                </a:solidFill>
              </a:rPr>
              <a:t>and</a:t>
            </a:r>
            <a:r>
              <a:rPr lang="en-US" altLang="zh-CN" dirty="0"/>
              <a:t> </a:t>
            </a:r>
            <a:r>
              <a:rPr lang="en-US" altLang="zh-CN" b="1" dirty="0">
                <a:solidFill>
                  <a:srgbClr val="FF0000"/>
                </a:solidFill>
              </a:rPr>
              <a:t>A</a:t>
            </a:r>
            <a:r>
              <a:rPr lang="en-US" altLang="zh-CN" dirty="0"/>
              <a:t>strophysical </a:t>
            </a:r>
            <a:r>
              <a:rPr lang="en-US" altLang="zh-CN" b="1" dirty="0">
                <a:solidFill>
                  <a:srgbClr val="FF0000"/>
                </a:solidFill>
              </a:rPr>
              <a:t>X</a:t>
            </a:r>
            <a:r>
              <a:rPr lang="en-US" altLang="zh-CN" dirty="0"/>
              <a:t>enon Experiments</a:t>
            </a:r>
          </a:p>
          <a:p>
            <a:pPr lvl="1"/>
            <a:r>
              <a:rPr lang="en-US" altLang="zh-CN" dirty="0" smtClean="0"/>
              <a:t>Formed in 2009, ~50 people</a:t>
            </a:r>
            <a:r>
              <a:rPr kumimoji="1" lang="en-US" altLang="zh-CN" dirty="0" smtClean="0"/>
              <a:t> </a:t>
            </a:r>
            <a:endParaRPr kumimoji="1" lang="zh-CN" altLang="en-US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948156" y="1378558"/>
            <a:ext cx="4195844" cy="71231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2628" indent="-3429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Shanghai </a:t>
            </a:r>
            <a:r>
              <a:rPr lang="en-US" altLang="zh-CN" sz="18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Jiao Tong </a:t>
            </a: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University</a:t>
            </a:r>
            <a:endParaRPr lang="en-US" altLang="zh-CN" sz="1800" dirty="0">
              <a:latin typeface="Calibri" panose="020F0502020204030204" pitchFamily="34" charset="0"/>
              <a:ea typeface="等线" panose="02010600030101010101" pitchFamily="2" charset="-122"/>
              <a:cs typeface="Calibri" panose="020F0502020204030204" pitchFamily="34" charset="0"/>
            </a:endParaRPr>
          </a:p>
          <a:p>
            <a:pPr marL="452628" indent="-3429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en-US" altLang="zh-CN" sz="18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Peking </a:t>
            </a: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University</a:t>
            </a:r>
            <a:endParaRPr lang="en-US" altLang="zh-CN" sz="1800" dirty="0">
              <a:latin typeface="Calibri" panose="020F0502020204030204" pitchFamily="34" charset="0"/>
              <a:ea typeface="等线" panose="02010600030101010101" pitchFamily="2" charset="-122"/>
              <a:cs typeface="Calibri" panose="020F0502020204030204" pitchFamily="34" charset="0"/>
            </a:endParaRPr>
          </a:p>
          <a:p>
            <a:pPr marL="452628" indent="-3429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en-US" altLang="zh-CN" sz="18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Shandong </a:t>
            </a: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University</a:t>
            </a:r>
          </a:p>
          <a:p>
            <a:pPr marL="452628" indent="-3429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en-US" altLang="zh-CN" sz="1800" dirty="0" err="1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Nankai</a:t>
            </a: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 University</a:t>
            </a:r>
          </a:p>
          <a:p>
            <a:pPr marL="452628" indent="-3429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Shanghai </a:t>
            </a:r>
            <a:r>
              <a:rPr lang="en-US" altLang="zh-CN" sz="18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Institute of Applied </a:t>
            </a: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Physics</a:t>
            </a:r>
          </a:p>
          <a:p>
            <a:pPr marL="452628" indent="-3429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Blip>
                <a:blip r:embed="rId2"/>
              </a:buBlip>
              <a:defRPr/>
            </a:pPr>
            <a:r>
              <a:rPr lang="en-US" altLang="zh-CN" sz="1800" dirty="0" err="1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Yalong</a:t>
            </a:r>
            <a:r>
              <a:rPr lang="en-US" altLang="zh-CN" sz="18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 Hydropower </a:t>
            </a: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Company</a:t>
            </a:r>
            <a:endParaRPr lang="en-US" altLang="zh-CN" sz="1800" dirty="0">
              <a:latin typeface="Calibri" panose="020F0502020204030204" pitchFamily="34" charset="0"/>
              <a:ea typeface="等线" panose="02010600030101010101" pitchFamily="2" charset="-122"/>
              <a:cs typeface="Calibri" panose="020F0502020204030204" pitchFamily="34" charset="0"/>
            </a:endParaRPr>
          </a:p>
          <a:p>
            <a:pPr marL="452628" indent="-3429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University </a:t>
            </a:r>
            <a:r>
              <a:rPr lang="en-US" altLang="zh-CN" sz="18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of Science &amp; Technology of </a:t>
            </a: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China</a:t>
            </a:r>
            <a:endParaRPr lang="en-US" altLang="zh-CN" sz="1800" dirty="0">
              <a:latin typeface="Calibri" panose="020F0502020204030204" pitchFamily="34" charset="0"/>
              <a:ea typeface="等线" panose="02010600030101010101" pitchFamily="2" charset="-122"/>
              <a:cs typeface="Calibri" panose="020F0502020204030204" pitchFamily="34" charset="0"/>
            </a:endParaRPr>
          </a:p>
          <a:p>
            <a:pPr marL="452628" indent="-3429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en-US" altLang="zh-CN" sz="18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China Institute of Atomic </a:t>
            </a: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Energy</a:t>
            </a:r>
            <a:endParaRPr lang="en-US" altLang="zh-CN" sz="1800" dirty="0">
              <a:latin typeface="Calibri" panose="020F0502020204030204" pitchFamily="34" charset="0"/>
              <a:ea typeface="等线" panose="02010600030101010101" pitchFamily="2" charset="-122"/>
              <a:cs typeface="Calibri" panose="020F0502020204030204" pitchFamily="34" charset="0"/>
            </a:endParaRPr>
          </a:p>
          <a:p>
            <a:pPr marL="452628" indent="-3429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en-US" altLang="zh-CN" sz="18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Sun </a:t>
            </a:r>
            <a:r>
              <a:rPr lang="en-US" altLang="zh-CN" sz="1800" dirty="0" err="1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Yat</a:t>
            </a:r>
            <a:r>
              <a:rPr lang="en-US" altLang="zh-CN" sz="18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-Sen </a:t>
            </a: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University</a:t>
            </a:r>
          </a:p>
          <a:p>
            <a:pPr marL="452628" indent="-3429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en-US" altLang="zh-CN" sz="1800" dirty="0" err="1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Beihang</a:t>
            </a: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 University </a:t>
            </a:r>
          </a:p>
          <a:p>
            <a:pPr marL="452628" indent="-3429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en-US" altLang="zh-CN" sz="1800" dirty="0" err="1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Fudan</a:t>
            </a: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 University</a:t>
            </a:r>
          </a:p>
          <a:p>
            <a:pPr marL="452628" indent="-3429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Shanghai University of Science and Technology </a:t>
            </a:r>
          </a:p>
          <a:p>
            <a:pPr marL="452628" indent="-3429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Blip>
                <a:blip r:embed="rId3"/>
              </a:buBlip>
              <a:defRPr/>
            </a:pP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Lawrence </a:t>
            </a:r>
            <a:r>
              <a:rPr lang="en-US" altLang="zh-CN" sz="18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Berkeley National </a:t>
            </a: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Lab</a:t>
            </a:r>
          </a:p>
          <a:p>
            <a:pPr marL="452628" indent="-342900">
              <a:lnSpc>
                <a:spcPct val="100000"/>
              </a:lnSpc>
              <a:spcBef>
                <a:spcPts val="400"/>
              </a:spcBef>
              <a:buClr>
                <a:srgbClr val="990000"/>
              </a:buClr>
              <a:buSzPct val="68000"/>
              <a:buBlip>
                <a:blip r:embed="rId3"/>
              </a:buBlip>
              <a:defRPr/>
            </a:pPr>
            <a:r>
              <a:rPr lang="en-US" altLang="zh-CN" sz="18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University of </a:t>
            </a:r>
            <a:r>
              <a:rPr lang="en-US" altLang="zh-CN" sz="1800" dirty="0" smtClean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Maryland</a:t>
            </a:r>
            <a:endParaRPr lang="en-US" altLang="zh-CN" sz="1800" dirty="0">
              <a:latin typeface="Calibri" panose="020F0502020204030204" pitchFamily="34" charset="0"/>
              <a:ea typeface="等线" panose="02010600030101010101" pitchFamily="2" charset="-122"/>
              <a:cs typeface="Calibri" panose="020F0502020204030204" pitchFamily="34" charset="0"/>
            </a:endParaRPr>
          </a:p>
          <a:p>
            <a:pPr marL="109728" indent="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Font typeface="Arial" panose="020B0604020202020204" pitchFamily="34" charset="0"/>
              <a:buNone/>
              <a:defRPr/>
            </a:pPr>
            <a:endParaRPr lang="en-US" altLang="zh-C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852" y="1723910"/>
            <a:ext cx="2051512" cy="63717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B302-E819-9247-844A-56A9BB588BBC}" type="slidenum">
              <a:rPr kumimoji="1" lang="zh-CN" altLang="en-US" smtClean="0"/>
              <a:t>3</a:t>
            </a:fld>
            <a:endParaRPr kumimoji="1"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19523" y="5354388"/>
            <a:ext cx="4572000" cy="13029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2628" indent="-3429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Font typeface="Arial" panose="020B0604020202020204" pitchFamily="34" charset="0"/>
              <a:buBlip>
                <a:blip r:embed="rId5"/>
              </a:buBlip>
              <a:defRPr/>
            </a:pPr>
            <a:r>
              <a:rPr lang="en-US" altLang="zh-CN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Alternative Energies &amp; Atomic Energy Commission</a:t>
            </a:r>
          </a:p>
          <a:p>
            <a:pPr marL="452628" indent="-3429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Font typeface="Arial" panose="020B0604020202020204" pitchFamily="34" charset="0"/>
              <a:buBlip>
                <a:blip r:embed="rId6"/>
              </a:buBlip>
              <a:defRPr/>
            </a:pPr>
            <a:r>
              <a:rPr lang="en-US" altLang="zh-CN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University of Zaragoza</a:t>
            </a:r>
          </a:p>
          <a:p>
            <a:pPr marL="452628" indent="-342900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0000"/>
              </a:buClr>
              <a:buSzPct val="68000"/>
              <a:buFont typeface="Arial" panose="020B0604020202020204" pitchFamily="34" charset="0"/>
              <a:buBlip>
                <a:blip r:embed="rId7"/>
              </a:buBlip>
              <a:defRPr/>
            </a:pPr>
            <a:r>
              <a:rPr lang="en-US" altLang="zh-CN" dirty="0" err="1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Suranaree</a:t>
            </a:r>
            <a:r>
              <a:rPr lang="en-US" altLang="zh-CN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 University of Technology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8"/>
          <a:srcRect l="10620" r="8710"/>
          <a:stretch/>
        </p:blipFill>
        <p:spPr>
          <a:xfrm>
            <a:off x="157066" y="2314225"/>
            <a:ext cx="4551060" cy="308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59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30</a:t>
            </a:fld>
            <a:endParaRPr kumimoji="1" lang="zh-CN" alt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50825" y="1243013"/>
            <a:ext cx="8642350" cy="588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dirty="0" smtClean="0"/>
              <a:t> Recent results from PandaX-II are presented</a:t>
            </a:r>
          </a:p>
          <a:p>
            <a:pPr lvl="1">
              <a:defRPr/>
            </a:pPr>
            <a:r>
              <a:rPr lang="en-US" altLang="zh-CN" dirty="0" smtClean="0"/>
              <a:t> WIMP SI analysis  </a:t>
            </a:r>
          </a:p>
          <a:p>
            <a:pPr lvl="1">
              <a:defRPr/>
            </a:pPr>
            <a:r>
              <a:rPr lang="en-US" altLang="zh-CN" dirty="0" smtClean="0"/>
              <a:t> Interpretations with Light-mediator and SIDM models</a:t>
            </a:r>
          </a:p>
          <a:p>
            <a:pPr lvl="1">
              <a:defRPr/>
            </a:pPr>
            <a:r>
              <a:rPr lang="en-US" altLang="zh-CN" dirty="0" smtClean="0"/>
              <a:t> Generic EFT and SD analysis</a:t>
            </a:r>
          </a:p>
          <a:p>
            <a:pPr marL="457200" lvl="1" indent="0">
              <a:buNone/>
              <a:defRPr/>
            </a:pPr>
            <a:endParaRPr lang="en-US" altLang="zh-CN" dirty="0" smtClean="0"/>
          </a:p>
          <a:p>
            <a:pPr>
              <a:defRPr/>
            </a:pPr>
            <a:r>
              <a:rPr lang="en-US" altLang="zh-CN" dirty="0" smtClean="0"/>
              <a:t> PandaX-4T and </a:t>
            </a:r>
            <a:r>
              <a:rPr lang="en-US" altLang="zh-CN" dirty="0" err="1" smtClean="0"/>
              <a:t>PandaX</a:t>
            </a:r>
            <a:r>
              <a:rPr lang="en-US" altLang="zh-CN" dirty="0" smtClean="0"/>
              <a:t>-III under preparation</a:t>
            </a:r>
          </a:p>
          <a:p>
            <a:pPr lvl="1">
              <a:defRPr/>
            </a:pPr>
            <a:r>
              <a:rPr lang="en-US" altLang="zh-CN" dirty="0" smtClean="0"/>
              <a:t>For PandaX-4T, expect 10x improvement on sensitivity over </a:t>
            </a:r>
            <a:r>
              <a:rPr lang="en-US" altLang="zh-CN" dirty="0" err="1" smtClean="0"/>
              <a:t>PandaX</a:t>
            </a:r>
            <a:r>
              <a:rPr lang="en-US" altLang="zh-CN" dirty="0" smtClean="0"/>
              <a:t>-II. For SI interaction could reach 10</a:t>
            </a:r>
            <a:r>
              <a:rPr lang="en-US" altLang="zh-CN" baseline="30000" dirty="0" smtClean="0"/>
              <a:t>-47</a:t>
            </a:r>
            <a:r>
              <a:rPr lang="en-US" altLang="zh-CN" dirty="0" smtClean="0"/>
              <a:t> cm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, detector assembly and commissioning is scheduled in </a:t>
            </a:r>
            <a:r>
              <a:rPr lang="en-US" altLang="zh-CN" dirty="0"/>
              <a:t>l</a:t>
            </a:r>
            <a:r>
              <a:rPr lang="en-US" altLang="zh-CN" dirty="0" smtClean="0"/>
              <a:t>ate 2019 to 2020</a:t>
            </a:r>
          </a:p>
          <a:p>
            <a:pPr lvl="1">
              <a:defRPr/>
            </a:pPr>
            <a:r>
              <a:rPr lang="en-US" altLang="zh-CN" dirty="0" smtClean="0"/>
              <a:t> </a:t>
            </a:r>
            <a:r>
              <a:rPr lang="en-US" altLang="zh-CN" dirty="0" err="1" smtClean="0"/>
              <a:t>PandaX</a:t>
            </a:r>
            <a:r>
              <a:rPr lang="en-US" altLang="zh-CN" dirty="0" smtClean="0"/>
              <a:t>-III and 0NDBD, please </a:t>
            </a:r>
            <a:r>
              <a:rPr lang="en-US" altLang="zh-CN" dirty="0" smtClean="0"/>
              <a:t>attend </a:t>
            </a:r>
            <a:r>
              <a:rPr lang="en-US" altLang="zh-CN" dirty="0" err="1" smtClean="0"/>
              <a:t>Ke</a:t>
            </a:r>
            <a:r>
              <a:rPr lang="en-US" altLang="zh-CN" dirty="0" smtClean="0"/>
              <a:t> Han’s talk this afternoon</a:t>
            </a:r>
          </a:p>
        </p:txBody>
      </p:sp>
    </p:spTree>
    <p:extLst>
      <p:ext uri="{BB962C8B-B14F-4D97-AF65-F5344CB8AC3E}">
        <p14:creationId xmlns:p14="http://schemas.microsoft.com/office/powerpoint/2010/main" val="99874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2030400"/>
            <a:ext cx="8903970" cy="37818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3200" dirty="0" smtClean="0"/>
              <a:t>Thanks for your attention!</a:t>
            </a:r>
          </a:p>
          <a:p>
            <a:pPr marL="0" indent="0" algn="ctr">
              <a:buNone/>
            </a:pPr>
            <a:endParaRPr lang="en-US" altLang="zh-CN" sz="3200" dirty="0" smtClean="0"/>
          </a:p>
          <a:p>
            <a:pPr marL="0" indent="0" algn="ctr">
              <a:buNone/>
            </a:pPr>
            <a:r>
              <a:rPr lang="en-US" altLang="zh-CN" sz="3200" dirty="0" smtClean="0"/>
              <a:t>And many thanks to the particle-physics community </a:t>
            </a:r>
          </a:p>
          <a:p>
            <a:pPr marL="0" indent="0" algn="ctr">
              <a:buNone/>
            </a:pPr>
            <a:r>
              <a:rPr lang="en-US" altLang="zh-CN" sz="3200" dirty="0" smtClean="0"/>
              <a:t>for the support to </a:t>
            </a:r>
            <a:r>
              <a:rPr lang="en-US" altLang="zh-CN" sz="3200" dirty="0" err="1" smtClean="0"/>
              <a:t>PandaX</a:t>
            </a:r>
            <a:r>
              <a:rPr lang="en-US" altLang="zh-CN" sz="3200" dirty="0" smtClean="0"/>
              <a:t> in last 10 years!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31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6333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PandaX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 experiments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>
                <a:latin typeface="Arial" panose="020B0604020202020204" pitchFamily="34" charset="0"/>
                <a:cs typeface="Arial" panose="020B0604020202020204" pitchFamily="34" charset="0"/>
              </a:rPr>
              <a:t>2019/7/22</a:t>
            </a:fld>
            <a:endParaRPr kumimoji="1"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kumimoji="1"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240423" y="5352488"/>
            <a:ext cx="165275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 dirty="0" err="1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PandaX</a:t>
            </a:r>
            <a:r>
              <a:rPr lang="en-US" altLang="zh-CN" sz="16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-I: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120kg</a:t>
            </a:r>
            <a:r>
              <a:rPr lang="zh-CN" altLang="en-US" sz="16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16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L</a:t>
            </a:r>
            <a:r>
              <a:rPr lang="en-US" altLang="zh-CN" sz="1600" b="1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iquid xenon</a:t>
            </a:r>
            <a:endParaRPr lang="en-US" altLang="zh-CN" sz="1600" b="1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rgbClr val="FF0066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(2009-2014</a:t>
            </a:r>
            <a:r>
              <a:rPr lang="en-US" altLang="zh-CN" sz="1600" b="1" dirty="0">
                <a:solidFill>
                  <a:srgbClr val="FF0066"/>
                </a:solidFill>
                <a:latin typeface="Arial" panose="020B0604020202020204" pitchFamily="34" charset="0"/>
                <a:ea typeface="华文新魏" panose="02010800040101010101" pitchFamily="2" charset="-122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2" name="TextBox 9"/>
          <p:cNvSpPr txBox="1">
            <a:spLocks noChangeArrowheads="1"/>
          </p:cNvSpPr>
          <p:nvPr/>
        </p:nvSpPr>
        <p:spPr bwMode="auto">
          <a:xfrm>
            <a:off x="7010400" y="5335818"/>
            <a:ext cx="207310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 dirty="0" err="1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PandaX</a:t>
            </a:r>
            <a:r>
              <a:rPr lang="en-US" altLang="zh-CN" sz="16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-III: </a:t>
            </a:r>
            <a:r>
              <a:rPr lang="en-US" altLang="zh-CN" sz="1600" b="1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200kg-1ton High pressure gaseous xenon </a:t>
            </a:r>
            <a:endParaRPr lang="en-US" altLang="zh-CN" sz="1600" b="1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600" b="1" dirty="0">
                <a:solidFill>
                  <a:srgbClr val="FF0066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(future)</a:t>
            </a:r>
          </a:p>
        </p:txBody>
      </p:sp>
      <p:sp>
        <p:nvSpPr>
          <p:cNvPr id="33" name="TextBox 12"/>
          <p:cNvSpPr txBox="1">
            <a:spLocks noChangeArrowheads="1"/>
          </p:cNvSpPr>
          <p:nvPr/>
        </p:nvSpPr>
        <p:spPr bwMode="auto">
          <a:xfrm>
            <a:off x="4993425" y="5393574"/>
            <a:ext cx="160379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 dirty="0" err="1" smtClean="0">
                <a:latin typeface="Arial" panose="020B0604020202020204" pitchFamily="34" charset="0"/>
                <a:ea typeface="华文新魏" panose="02010800040101010101" pitchFamily="2" charset="-122"/>
                <a:cs typeface="Arial" panose="020B0604020202020204" pitchFamily="34" charset="0"/>
              </a:rPr>
              <a:t>PandaX-xT</a:t>
            </a:r>
            <a:r>
              <a:rPr lang="en-US" altLang="zh-CN" sz="1600" b="1" dirty="0">
                <a:latin typeface="Arial" panose="020B0604020202020204" pitchFamily="34" charset="0"/>
                <a:ea typeface="华文新魏" panose="02010800040101010101" pitchFamily="2" charset="-122"/>
                <a:cs typeface="Arial" panose="020B0604020202020204" pitchFamily="34" charset="0"/>
              </a:rPr>
              <a:t>: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Next step, 4ton </a:t>
            </a:r>
            <a:r>
              <a:rPr lang="en-US" altLang="zh-CN" sz="1600" b="1" dirty="0" err="1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LXe</a:t>
            </a:r>
            <a:endParaRPr lang="en-US" altLang="zh-CN" sz="1600" b="1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FF0066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（</a:t>
            </a:r>
            <a:r>
              <a:rPr lang="en-US" altLang="zh-CN" sz="1600" b="1" dirty="0">
                <a:solidFill>
                  <a:srgbClr val="FF0066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future</a:t>
            </a:r>
            <a:r>
              <a:rPr lang="zh-CN" altLang="en-US" sz="1600" b="1" dirty="0">
                <a:solidFill>
                  <a:srgbClr val="FF0066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）</a:t>
            </a:r>
            <a:endParaRPr lang="en-US" altLang="zh-CN" sz="1600" b="1" dirty="0">
              <a:solidFill>
                <a:srgbClr val="FF0066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4" name="TextBox 7"/>
          <p:cNvSpPr txBox="1">
            <a:spLocks noChangeArrowheads="1"/>
          </p:cNvSpPr>
          <p:nvPr/>
        </p:nvSpPr>
        <p:spPr bwMode="auto">
          <a:xfrm>
            <a:off x="2547556" y="5380903"/>
            <a:ext cx="16720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 dirty="0" err="1">
                <a:latin typeface="Arial" panose="020B0604020202020204" pitchFamily="34" charset="0"/>
                <a:ea typeface="华文新魏" panose="02010800040101010101" pitchFamily="2" charset="-122"/>
                <a:cs typeface="Arial" panose="020B0604020202020204" pitchFamily="34" charset="0"/>
              </a:rPr>
              <a:t>PandaX</a:t>
            </a:r>
            <a:r>
              <a:rPr lang="en-US" altLang="zh-CN" sz="1600" b="1" dirty="0">
                <a:latin typeface="Arial" panose="020B0604020202020204" pitchFamily="34" charset="0"/>
                <a:ea typeface="华文新魏" panose="02010800040101010101" pitchFamily="2" charset="-122"/>
                <a:cs typeface="Arial" panose="020B0604020202020204" pitchFamily="34" charset="0"/>
              </a:rPr>
              <a:t>-II: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  580kg </a:t>
            </a:r>
            <a:r>
              <a:rPr lang="en-US" altLang="zh-CN" sz="1600" b="1" dirty="0" err="1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LXe</a:t>
            </a:r>
            <a:endParaRPr lang="en-US" altLang="zh-CN" sz="1600" b="1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FF0066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（</a:t>
            </a:r>
            <a:r>
              <a:rPr lang="en-US" altLang="zh-CN" sz="1600" b="1" dirty="0" smtClean="0">
                <a:solidFill>
                  <a:srgbClr val="FF0066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2014-2019.6</a:t>
            </a:r>
            <a:r>
              <a:rPr lang="zh-CN" altLang="en-US" sz="1600" b="1" dirty="0" smtClean="0">
                <a:solidFill>
                  <a:srgbClr val="FF0066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）</a:t>
            </a:r>
            <a:endParaRPr lang="en-US" altLang="zh-CN" sz="1600" b="1" dirty="0">
              <a:solidFill>
                <a:srgbClr val="FF0066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35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857" y="2716835"/>
            <a:ext cx="1988934" cy="2417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860" y="2990515"/>
            <a:ext cx="2274140" cy="171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Content Placeholder 6"/>
          <p:cNvSpPr txBox="1">
            <a:spLocks/>
          </p:cNvSpPr>
          <p:nvPr/>
        </p:nvSpPr>
        <p:spPr bwMode="auto">
          <a:xfrm>
            <a:off x="274864" y="1218788"/>
            <a:ext cx="8294408" cy="1351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buSzPct val="60000"/>
              <a:buNone/>
            </a:pPr>
            <a:r>
              <a:rPr lang="en-US" altLang="zh-CN" sz="2400" dirty="0" smtClean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series of experiments base on xenon, searching for </a:t>
            </a:r>
          </a:p>
          <a:p>
            <a:pPr marL="1028700" lvl="1" indent="-342900">
              <a:buSzPct val="60000"/>
              <a:buFont typeface="Wingdings" panose="05000000000000000000" pitchFamily="2" charset="2"/>
              <a:buChar char="l"/>
            </a:pP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</a:t>
            </a:r>
            <a:r>
              <a:rPr lang="en-US" altLang="zh-CN" sz="2000" dirty="0" smtClean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ark matter with dual-phase time project chamber (TPC)</a:t>
            </a:r>
          </a:p>
          <a:p>
            <a:pPr marL="1028700" lvl="1" indent="-342900">
              <a:buSzPct val="60000"/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0</a:t>
            </a:r>
            <a:r>
              <a:rPr lang="en-US" altLang="zh-CN" sz="2000" dirty="0" smtClean="0">
                <a:latin typeface="Symbol" panose="05050102010706020507" pitchFamily="18" charset="2"/>
                <a:ea typeface="宋体" panose="02010600030101010101" pitchFamily="2" charset="-122"/>
                <a:cs typeface="Arial" panose="020B0604020202020204" pitchFamily="34" charset="0"/>
              </a:rPr>
              <a:t>n</a:t>
            </a:r>
            <a:r>
              <a:rPr lang="en-US" altLang="zh-CN" sz="2000" dirty="0" smtClean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</a:t>
            </a:r>
            <a:r>
              <a:rPr lang="en-US" altLang="zh-CN" sz="2000" dirty="0" smtClean="0">
                <a:latin typeface="Symbol" panose="05050102010706020507" pitchFamily="18" charset="2"/>
                <a:ea typeface="宋体" panose="02010600030101010101" pitchFamily="2" charset="-122"/>
                <a:cs typeface="Arial" panose="020B0604020202020204" pitchFamily="34" charset="0"/>
              </a:rPr>
              <a:t>b</a:t>
            </a:r>
            <a:r>
              <a:rPr lang="en-US" altLang="zh-CN" sz="2000" dirty="0" smtClean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decays with high pressure </a:t>
            </a:r>
            <a:r>
              <a:rPr lang="en-US" altLang="zh-CN" sz="2000" baseline="30000" dirty="0" smtClean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136</a:t>
            </a:r>
            <a:r>
              <a:rPr lang="en-US" altLang="zh-CN" sz="2000" dirty="0" smtClean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Xe TPC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67" y="3498600"/>
            <a:ext cx="2057764" cy="113622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852" y="2897017"/>
            <a:ext cx="2163374" cy="215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57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879" y="3627466"/>
            <a:ext cx="4243388" cy="282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China </a:t>
            </a:r>
            <a:r>
              <a:rPr lang="en-US" altLang="zh-CN" dirty="0" err="1" smtClean="0"/>
              <a:t>JinPing</a:t>
            </a:r>
            <a:r>
              <a:rPr lang="en-US" altLang="zh-CN" dirty="0" smtClean="0"/>
              <a:t> Underground Lab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2890" y="960120"/>
            <a:ext cx="8641080" cy="2593885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2009-2010 Tsinghua University and </a:t>
            </a:r>
            <a:r>
              <a:rPr lang="en-US" altLang="zh-CN" dirty="0" err="1" smtClean="0"/>
              <a:t>Yalong</a:t>
            </a:r>
            <a:r>
              <a:rPr lang="en-US" altLang="zh-CN" dirty="0" smtClean="0"/>
              <a:t> Hydropower company constructed world’ deepest underground lab (2400m)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Two DM experiment operated since then: </a:t>
            </a:r>
          </a:p>
          <a:p>
            <a:pPr lvl="1"/>
            <a:r>
              <a:rPr lang="en-US" altLang="zh-CN" dirty="0" err="1" smtClean="0"/>
              <a:t>PandaX</a:t>
            </a:r>
            <a:r>
              <a:rPr lang="en-US" altLang="zh-CN" dirty="0" smtClean="0"/>
              <a:t> (for high-mass(&gt;5GeV) WIMPs)</a:t>
            </a:r>
          </a:p>
          <a:p>
            <a:pPr lvl="1"/>
            <a:r>
              <a:rPr lang="en-US" altLang="zh-CN" dirty="0" smtClean="0"/>
              <a:t>CDEX( for lighter masses, 1-5 GeV) </a:t>
            </a:r>
          </a:p>
          <a:p>
            <a:pPr marL="0" indent="0">
              <a:buNone/>
            </a:pP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5</a:t>
            </a:fld>
            <a:endParaRPr kumimoji="1"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/>
          <a:srcRect t="6266" r="7158"/>
          <a:stretch/>
        </p:blipFill>
        <p:spPr>
          <a:xfrm>
            <a:off x="6128573" y="3953819"/>
            <a:ext cx="2979787" cy="2740284"/>
          </a:xfrm>
          <a:prstGeom prst="rect">
            <a:avLst/>
          </a:prstGeom>
        </p:spPr>
      </p:pic>
      <p:pic>
        <p:nvPicPr>
          <p:cNvPr id="19" name="Picture 17" descr="01(1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3643"/>
            <a:ext cx="2832246" cy="3129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2187" y="2353445"/>
            <a:ext cx="3662092" cy="155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50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Dual-phase Xenon Time Projection Chamber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6</a:t>
            </a:fld>
            <a:endParaRPr kumimoji="1"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23233"/>
          <a:stretch/>
        </p:blipFill>
        <p:spPr>
          <a:xfrm>
            <a:off x="78485" y="1962435"/>
            <a:ext cx="3098458" cy="396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r="51451" b="18661"/>
          <a:stretch/>
        </p:blipFill>
        <p:spPr>
          <a:xfrm>
            <a:off x="3362449" y="2195586"/>
            <a:ext cx="1866169" cy="15067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/>
          <a:srcRect l="52832" b="19543"/>
          <a:stretch/>
        </p:blipFill>
        <p:spPr>
          <a:xfrm>
            <a:off x="3362448" y="3702366"/>
            <a:ext cx="1839817" cy="151242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/>
          <a:srcRect l="19292" t="82500" r="22529" b="150"/>
          <a:stretch/>
        </p:blipFill>
        <p:spPr>
          <a:xfrm>
            <a:off x="3420037" y="5426707"/>
            <a:ext cx="1839817" cy="26440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931461" y="3702366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S1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25049" y="2488651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00FF"/>
                </a:solidFill>
              </a:rPr>
              <a:t>S2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5378345" y="1057061"/>
            <a:ext cx="3538802" cy="424970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sz="2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Advantages 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CN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Xenon has no long-lived </a:t>
            </a:r>
            <a:r>
              <a:rPr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radioactive </a:t>
            </a:r>
            <a:r>
              <a:rPr lang="en-US" altLang="zh-CN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isotopes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CN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Large A: large cross section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CN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High Z: self-shielding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CN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Excellent discrimination between nuclear </a:t>
            </a:r>
            <a:r>
              <a:rPr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and electron </a:t>
            </a:r>
            <a:r>
              <a:rPr lang="en-US" altLang="zh-CN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recoils and 3D </a:t>
            </a:r>
            <a:r>
              <a:rPr lang="en-US" altLang="zh-CN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fiducialization</a:t>
            </a:r>
            <a:endParaRPr lang="en-US" altLang="zh-CN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CN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Scalability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9% </a:t>
            </a:r>
            <a:r>
              <a:rPr lang="en-US" altLang="zh-CN" sz="2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136</a:t>
            </a:r>
            <a:r>
              <a:rPr lang="en-US" altLang="zh-CN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Xe for </a:t>
            </a:r>
            <a:r>
              <a:rPr lang="en-US" altLang="zh-CN" sz="26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0</a:t>
            </a:r>
            <a:r>
              <a:rPr lang="en-US" altLang="zh-CN" sz="2600" dirty="0">
                <a:latin typeface="Symbol" panose="05050102010706020507" pitchFamily="18" charset="2"/>
                <a:ea typeface="黑体" panose="02010609060101010101" pitchFamily="49" charset="-122"/>
                <a:cs typeface="Arial" panose="020B0604020202020204" pitchFamily="34" charset="0"/>
              </a:rPr>
              <a:t>n</a:t>
            </a:r>
            <a:r>
              <a:rPr lang="en-US" altLang="zh-CN" sz="26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en-US" altLang="zh-CN" sz="2600" dirty="0">
                <a:latin typeface="Symbol" panose="05050102010706020507" pitchFamily="18" charset="2"/>
                <a:ea typeface="黑体" panose="02010609060101010101" pitchFamily="49" charset="-122"/>
                <a:cs typeface="Arial" panose="020B0604020202020204" pitchFamily="34" charset="0"/>
              </a:rPr>
              <a:t>b</a:t>
            </a:r>
            <a:r>
              <a:rPr lang="en-US" altLang="zh-CN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12" name="内容占位符 2"/>
          <p:cNvSpPr txBox="1">
            <a:spLocks/>
          </p:cNvSpPr>
          <p:nvPr/>
        </p:nvSpPr>
        <p:spPr>
          <a:xfrm>
            <a:off x="262890" y="960121"/>
            <a:ext cx="8641080" cy="491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342900" algn="l" defTabSz="457200" rtl="0" eaLnBrk="1" latinLnBrk="0" hangingPunct="1">
              <a:spcBef>
                <a:spcPct val="20000"/>
              </a:spcBef>
              <a:buSzPct val="100000"/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altLang="zh-CN" dirty="0" smtClean="0">
                <a:solidFill>
                  <a:srgbClr val="002060"/>
                </a:solidFill>
              </a:rPr>
              <a:t>Detection principle </a:t>
            </a:r>
            <a:endParaRPr lang="zh-CN" alt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66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Assembling the detector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7</a:t>
            </a:fld>
            <a:endParaRPr kumimoji="1" lang="zh-CN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05" b="11365"/>
          <a:stretch>
            <a:fillRect/>
          </a:stretch>
        </p:blipFill>
        <p:spPr bwMode="auto">
          <a:xfrm>
            <a:off x="192088" y="1685925"/>
            <a:ext cx="1992312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88" y="1685925"/>
            <a:ext cx="2770187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55"/>
          <a:stretch>
            <a:fillRect/>
          </a:stretch>
        </p:blipFill>
        <p:spPr bwMode="auto">
          <a:xfrm>
            <a:off x="2197100" y="3843338"/>
            <a:ext cx="2752725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29"/>
          <a:stretch>
            <a:fillRect/>
          </a:stretch>
        </p:blipFill>
        <p:spPr bwMode="auto">
          <a:xfrm>
            <a:off x="190500" y="3833813"/>
            <a:ext cx="1974850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Content Placeholder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2" r="12106"/>
          <a:stretch>
            <a:fillRect/>
          </a:stretch>
        </p:blipFill>
        <p:spPr bwMode="auto">
          <a:xfrm>
            <a:off x="4830763" y="1690688"/>
            <a:ext cx="2065337" cy="371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8" r="9036" b="10049"/>
          <a:stretch>
            <a:fillRect/>
          </a:stretch>
        </p:blipFill>
        <p:spPr bwMode="auto">
          <a:xfrm>
            <a:off x="6934200" y="1709738"/>
            <a:ext cx="1954213" cy="370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227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CJPL-I </a:t>
            </a:r>
            <a:r>
              <a:rPr lang="en-US" altLang="zh-CN" dirty="0" err="1" smtClean="0"/>
              <a:t>PandaX</a:t>
            </a:r>
            <a:r>
              <a:rPr lang="en-US" altLang="zh-CN" dirty="0" smtClean="0"/>
              <a:t> Lab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8</a:t>
            </a:fld>
            <a:endParaRPr kumimoji="1" lang="zh-CN" altLang="en-US"/>
          </a:p>
        </p:txBody>
      </p:sp>
      <p:pic>
        <p:nvPicPr>
          <p:cNvPr id="6" name="内容占位符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136651"/>
            <a:ext cx="5320423" cy="3120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39" b="23602"/>
          <a:stretch>
            <a:fillRect/>
          </a:stretch>
        </p:blipFill>
        <p:spPr bwMode="auto">
          <a:xfrm>
            <a:off x="2977634" y="4164413"/>
            <a:ext cx="6051113" cy="2653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258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/>
              <a:t>PandaX</a:t>
            </a:r>
            <a:r>
              <a:rPr kumimoji="1" lang="en-US" altLang="zh-CN" dirty="0"/>
              <a:t>-II Run </a:t>
            </a:r>
            <a:r>
              <a:rPr kumimoji="1" lang="en-US" altLang="zh-CN" dirty="0" smtClean="0"/>
              <a:t>history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5396-490B-4401-A492-D626C6DEB912}" type="datetime1">
              <a:rPr kumimoji="1" lang="zh-CN" altLang="en-US" smtClean="0"/>
              <a:t>2019/7/22</a:t>
            </a:fld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0FD79-E959-254D-87D8-0DB990F23A24}" type="slidenum">
              <a:rPr kumimoji="1" lang="zh-CN" altLang="en-US" smtClean="0"/>
              <a:t>9</a:t>
            </a:fld>
            <a:endParaRPr kumimoji="1" lang="zh-CN" altLang="en-US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54008" y="3714890"/>
            <a:ext cx="9089992" cy="914400"/>
          </a:xfrm>
          <a:prstGeom prst="homePlate">
            <a:avLst>
              <a:gd name="adj" fmla="val 40030"/>
            </a:avLst>
          </a:prstGeom>
          <a:gradFill rotWithShape="1">
            <a:gsLst>
              <a:gs pos="0">
                <a:srgbClr val="B2B2B2">
                  <a:gamma/>
                  <a:tint val="5882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rgbClr val="EAEAE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57188" indent="-357188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 dirty="0">
              <a:solidFill>
                <a:srgbClr val="646464"/>
              </a:solidFill>
              <a:latin typeface="Franklin Gothic Book" panose="020B0503020102020204" pitchFamily="34" charset="0"/>
              <a:ea typeface="微软雅黑" pitchFamily="34" charset="-122"/>
            </a:endParaRPr>
          </a:p>
        </p:txBody>
      </p:sp>
      <p:sp>
        <p:nvSpPr>
          <p:cNvPr id="7" name="TextBox 18"/>
          <p:cNvSpPr txBox="1"/>
          <p:nvPr/>
        </p:nvSpPr>
        <p:spPr bwMode="auto">
          <a:xfrm>
            <a:off x="204186" y="4003815"/>
            <a:ext cx="72390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i="1">
                <a:solidFill>
                  <a:srgbClr val="646464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i="0" kern="0" dirty="0">
                <a:latin typeface="Franklin Gothic Book" panose="020B0503020102020204" pitchFamily="34" charset="0"/>
                <a:ea typeface="微软雅黑" pitchFamily="34" charset="-122"/>
              </a:rPr>
              <a:t>2015</a:t>
            </a:r>
            <a:endParaRPr lang="zh-CN" altLang="en-US" i="0" kern="0" dirty="0">
              <a:latin typeface="Franklin Gothic Book" panose="020B0503020102020204" pitchFamily="34" charset="0"/>
              <a:ea typeface="微软雅黑" pitchFamily="34" charset="-122"/>
            </a:endParaRPr>
          </a:p>
        </p:txBody>
      </p:sp>
      <p:sp>
        <p:nvSpPr>
          <p:cNvPr id="8" name="TextBox 18"/>
          <p:cNvSpPr txBox="1"/>
          <p:nvPr/>
        </p:nvSpPr>
        <p:spPr bwMode="auto">
          <a:xfrm>
            <a:off x="3152257" y="3986352"/>
            <a:ext cx="7223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i="1">
                <a:solidFill>
                  <a:srgbClr val="646464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i="0" kern="0" dirty="0">
                <a:latin typeface="Franklin Gothic Book" panose="020B0503020102020204" pitchFamily="34" charset="0"/>
                <a:ea typeface="微软雅黑" pitchFamily="34" charset="-122"/>
              </a:rPr>
              <a:t>2016</a:t>
            </a:r>
            <a:endParaRPr lang="zh-CN" altLang="en-US" i="0" kern="0" dirty="0">
              <a:latin typeface="Franklin Gothic Book" panose="020B0503020102020204" pitchFamily="34" charset="0"/>
              <a:ea typeface="微软雅黑" pitchFamily="34" charset="-122"/>
            </a:endParaRPr>
          </a:p>
        </p:txBody>
      </p:sp>
      <p:grpSp>
        <p:nvGrpSpPr>
          <p:cNvPr id="9" name="组合 32"/>
          <p:cNvGrpSpPr>
            <a:grpSpLocks/>
          </p:cNvGrpSpPr>
          <p:nvPr/>
        </p:nvGrpSpPr>
        <p:grpSpPr bwMode="auto">
          <a:xfrm>
            <a:off x="691972" y="4657159"/>
            <a:ext cx="2625128" cy="1747191"/>
            <a:chOff x="941884" y="3983470"/>
            <a:chExt cx="2137396" cy="1747177"/>
          </a:xfrm>
        </p:grpSpPr>
        <p:cxnSp>
          <p:nvCxnSpPr>
            <p:cNvPr id="10" name="直接连接符 33"/>
            <p:cNvCxnSpPr>
              <a:cxnSpLocks noChangeShapeType="1"/>
            </p:cNvCxnSpPr>
            <p:nvPr/>
          </p:nvCxnSpPr>
          <p:spPr bwMode="auto">
            <a:xfrm>
              <a:off x="941884" y="3983470"/>
              <a:ext cx="0" cy="1358533"/>
            </a:xfrm>
            <a:prstGeom prst="line">
              <a:avLst/>
            </a:prstGeom>
            <a:noFill/>
            <a:ln w="9525" algn="ctr">
              <a:solidFill>
                <a:srgbClr val="888888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TextBox 34"/>
            <p:cNvSpPr txBox="1">
              <a:spLocks noChangeArrowheads="1"/>
            </p:cNvSpPr>
            <p:nvPr/>
          </p:nvSpPr>
          <p:spPr bwMode="auto">
            <a:xfrm>
              <a:off x="1016856" y="4253331"/>
              <a:ext cx="2062424" cy="147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dirty="0">
                  <a:latin typeface="Franklin Gothic Book" panose="020B0503020102020204" pitchFamily="34" charset="0"/>
                </a:rPr>
                <a:t>Nov. 22 – Dec. 14, Physics commission (</a:t>
              </a:r>
              <a:r>
                <a:rPr lang="en-US" altLang="zh-CN" sz="1800" dirty="0">
                  <a:solidFill>
                    <a:srgbClr val="FF0000"/>
                  </a:solidFill>
                  <a:latin typeface="Franklin Gothic Book" panose="020B0503020102020204" pitchFamily="34" charset="0"/>
                </a:rPr>
                <a:t>Run8</a:t>
              </a:r>
              <a:r>
                <a:rPr lang="en-US" altLang="zh-CN" sz="1800" dirty="0">
                  <a:latin typeface="Franklin Gothic Book" panose="020B0503020102020204" pitchFamily="34" charset="0"/>
                </a:rPr>
                <a:t>, 19.1 days, stopped due to high Krypton background)</a:t>
              </a:r>
            </a:p>
          </p:txBody>
        </p:sp>
      </p:grpSp>
      <p:grpSp>
        <p:nvGrpSpPr>
          <p:cNvPr id="12" name="组合 32"/>
          <p:cNvGrpSpPr>
            <a:grpSpLocks/>
          </p:cNvGrpSpPr>
          <p:nvPr/>
        </p:nvGrpSpPr>
        <p:grpSpPr bwMode="auto">
          <a:xfrm>
            <a:off x="1943799" y="2198827"/>
            <a:ext cx="2064924" cy="2414494"/>
            <a:chOff x="941884" y="3746199"/>
            <a:chExt cx="1768079" cy="1595804"/>
          </a:xfrm>
        </p:grpSpPr>
        <p:cxnSp>
          <p:nvCxnSpPr>
            <p:cNvPr id="13" name="直接连接符 33"/>
            <p:cNvCxnSpPr>
              <a:cxnSpLocks noChangeShapeType="1"/>
            </p:cNvCxnSpPr>
            <p:nvPr/>
          </p:nvCxnSpPr>
          <p:spPr bwMode="auto">
            <a:xfrm>
              <a:off x="941884" y="3983470"/>
              <a:ext cx="0" cy="1358533"/>
            </a:xfrm>
            <a:prstGeom prst="line">
              <a:avLst/>
            </a:prstGeom>
            <a:noFill/>
            <a:ln w="9525" algn="ctr">
              <a:solidFill>
                <a:srgbClr val="888888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TextBox 34"/>
            <p:cNvSpPr txBox="1"/>
            <p:nvPr/>
          </p:nvSpPr>
          <p:spPr>
            <a:xfrm>
              <a:off x="986871" y="3746199"/>
              <a:ext cx="1723092" cy="9764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latin typeface="Franklin Gothic Book" panose="020B0503020102020204" pitchFamily="34" charset="0"/>
                </a:rPr>
                <a:t>Mar. 9 – June 30, low background with 10-fold reduction of Kr  (</a:t>
              </a:r>
              <a:r>
                <a:rPr lang="en-US" altLang="zh-CN" dirty="0">
                  <a:solidFill>
                    <a:srgbClr val="FF0000"/>
                  </a:solidFill>
                  <a:latin typeface="Franklin Gothic Book" panose="020B0503020102020204" pitchFamily="34" charset="0"/>
                </a:rPr>
                <a:t>Run9</a:t>
              </a:r>
              <a:r>
                <a:rPr lang="en-US" altLang="zh-CN" dirty="0">
                  <a:latin typeface="Franklin Gothic Book" panose="020B0503020102020204" pitchFamily="34" charset="0"/>
                </a:rPr>
                <a:t>, 79.6 days) </a:t>
              </a:r>
              <a:endParaRPr lang="zh-CN" altLang="en-US" kern="0" dirty="0">
                <a:solidFill>
                  <a:srgbClr val="646464"/>
                </a:solidFill>
                <a:latin typeface="Franklin Gothic Book" panose="020B05030201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15" name="组合 32"/>
          <p:cNvGrpSpPr>
            <a:grpSpLocks/>
          </p:cNvGrpSpPr>
          <p:nvPr/>
        </p:nvGrpSpPr>
        <p:grpSpPr bwMode="auto">
          <a:xfrm>
            <a:off x="4291765" y="2165221"/>
            <a:ext cx="2278063" cy="2444175"/>
            <a:chOff x="941884" y="3756653"/>
            <a:chExt cx="1956216" cy="2442303"/>
          </a:xfrm>
        </p:grpSpPr>
        <p:cxnSp>
          <p:nvCxnSpPr>
            <p:cNvPr id="16" name="直接连接符 33"/>
            <p:cNvCxnSpPr>
              <a:cxnSpLocks noChangeShapeType="1"/>
            </p:cNvCxnSpPr>
            <p:nvPr/>
          </p:nvCxnSpPr>
          <p:spPr bwMode="auto">
            <a:xfrm>
              <a:off x="941884" y="4110212"/>
              <a:ext cx="0" cy="2088744"/>
            </a:xfrm>
            <a:prstGeom prst="line">
              <a:avLst/>
            </a:prstGeom>
            <a:noFill/>
            <a:ln w="9525" algn="ctr">
              <a:solidFill>
                <a:srgbClr val="888888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TextBox 34"/>
            <p:cNvSpPr txBox="1"/>
            <p:nvPr/>
          </p:nvSpPr>
          <p:spPr>
            <a:xfrm>
              <a:off x="986871" y="3756653"/>
              <a:ext cx="1911229" cy="119940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latin typeface="Franklin Gothic Book" panose="020B0503020102020204" pitchFamily="34" charset="0"/>
                </a:rPr>
                <a:t>Nov. 2016 – Mar. 2017, 2</a:t>
              </a:r>
              <a:r>
                <a:rPr lang="en-US" altLang="zh-CN" baseline="30000" dirty="0">
                  <a:latin typeface="Franklin Gothic Book" panose="020B0503020102020204" pitchFamily="34" charset="0"/>
                </a:rPr>
                <a:t>nd</a:t>
              </a:r>
              <a:r>
                <a:rPr lang="en-US" altLang="zh-CN" dirty="0">
                  <a:latin typeface="Franklin Gothic Book" panose="020B0503020102020204" pitchFamily="34" charset="0"/>
                </a:rPr>
                <a:t> distillation  campaign and recommissioning</a:t>
              </a:r>
              <a:endParaRPr lang="zh-CN" altLang="en-US" kern="0" dirty="0">
                <a:solidFill>
                  <a:srgbClr val="646464"/>
                </a:solidFill>
                <a:latin typeface="Franklin Gothic Book" panose="020B05030201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18" name="TextBox 34"/>
          <p:cNvSpPr txBox="1">
            <a:spLocks noChangeArrowheads="1"/>
          </p:cNvSpPr>
          <p:nvPr/>
        </p:nvSpPr>
        <p:spPr bwMode="auto">
          <a:xfrm>
            <a:off x="3531290" y="4940899"/>
            <a:ext cx="181210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latin typeface="Franklin Gothic Book" panose="020B0503020102020204" pitchFamily="34" charset="0"/>
              </a:rPr>
              <a:t>Jul </a:t>
            </a:r>
            <a:r>
              <a:rPr lang="mr-IN" altLang="zh-CN" sz="1800" dirty="0">
                <a:latin typeface="Franklin Gothic Book" panose="020B0503020102020204" pitchFamily="34" charset="0"/>
              </a:rPr>
              <a:t>–</a:t>
            </a:r>
            <a:r>
              <a:rPr lang="en-US" altLang="zh-CN" sz="1800" dirty="0">
                <a:latin typeface="Franklin Gothic Book" panose="020B0503020102020204" pitchFamily="34" charset="0"/>
              </a:rPr>
              <a:t> Oct, ER calibration &amp; tritium removal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5991902" y="3986352"/>
            <a:ext cx="72327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i="1">
                <a:solidFill>
                  <a:srgbClr val="646464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i="0" kern="0" dirty="0">
                <a:latin typeface="Franklin Gothic Book" panose="020B0503020102020204" pitchFamily="34" charset="0"/>
                <a:ea typeface="微软雅黑" pitchFamily="34" charset="-122"/>
              </a:rPr>
              <a:t>2017</a:t>
            </a:r>
            <a:endParaRPr lang="zh-CN" altLang="en-US" i="0" kern="0" dirty="0">
              <a:latin typeface="Franklin Gothic Book" panose="020B0503020102020204" pitchFamily="34" charset="0"/>
              <a:ea typeface="微软雅黑" pitchFamily="34" charset="-122"/>
            </a:endParaRPr>
          </a:p>
        </p:txBody>
      </p:sp>
      <p:sp>
        <p:nvSpPr>
          <p:cNvPr id="20" name="TextBox 34"/>
          <p:cNvSpPr txBox="1">
            <a:spLocks noChangeArrowheads="1"/>
          </p:cNvSpPr>
          <p:nvPr/>
        </p:nvSpPr>
        <p:spPr bwMode="auto">
          <a:xfrm>
            <a:off x="5580957" y="4885241"/>
            <a:ext cx="189035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dirty="0">
                <a:latin typeface="Franklin Gothic Book" panose="020B0503020102020204" pitchFamily="34" charset="0"/>
              </a:rPr>
              <a:t>Apr.22 </a:t>
            </a:r>
            <a:r>
              <a:rPr lang="mr-IN" altLang="zh-CN" sz="1800" dirty="0">
                <a:latin typeface="Franklin Gothic Book" panose="020B0503020102020204" pitchFamily="34" charset="0"/>
              </a:rPr>
              <a:t>–</a:t>
            </a:r>
            <a:r>
              <a:rPr lang="en-US" altLang="zh-CN" sz="1800" dirty="0">
                <a:latin typeface="Franklin Gothic Book" panose="020B0503020102020204" pitchFamily="34" charset="0"/>
              </a:rPr>
              <a:t> July15, dark matter data taking (</a:t>
            </a:r>
            <a:r>
              <a:rPr lang="en-US" altLang="zh-CN" sz="1800" dirty="0">
                <a:solidFill>
                  <a:srgbClr val="FF0000"/>
                </a:solidFill>
                <a:latin typeface="Franklin Gothic Book" panose="020B0503020102020204" pitchFamily="34" charset="0"/>
              </a:rPr>
              <a:t>Run10</a:t>
            </a:r>
            <a:r>
              <a:rPr lang="en-US" altLang="zh-CN" sz="1800" dirty="0">
                <a:latin typeface="Franklin Gothic Book" panose="020B0503020102020204" pitchFamily="34" charset="0"/>
              </a:rPr>
              <a:t>, 77.1 days)</a:t>
            </a:r>
          </a:p>
        </p:txBody>
      </p:sp>
      <p:grpSp>
        <p:nvGrpSpPr>
          <p:cNvPr id="21" name="组合 32"/>
          <p:cNvGrpSpPr>
            <a:grpSpLocks/>
          </p:cNvGrpSpPr>
          <p:nvPr/>
        </p:nvGrpSpPr>
        <p:grpSpPr bwMode="auto">
          <a:xfrm>
            <a:off x="6642745" y="1982562"/>
            <a:ext cx="2427981" cy="2626105"/>
            <a:chOff x="941884" y="3574863"/>
            <a:chExt cx="2084954" cy="2624093"/>
          </a:xfrm>
        </p:grpSpPr>
        <p:cxnSp>
          <p:nvCxnSpPr>
            <p:cNvPr id="22" name="直接连接符 33"/>
            <p:cNvCxnSpPr>
              <a:cxnSpLocks noChangeShapeType="1"/>
            </p:cNvCxnSpPr>
            <p:nvPr/>
          </p:nvCxnSpPr>
          <p:spPr bwMode="auto">
            <a:xfrm>
              <a:off x="941884" y="4110212"/>
              <a:ext cx="0" cy="2088744"/>
            </a:xfrm>
            <a:prstGeom prst="line">
              <a:avLst/>
            </a:prstGeom>
            <a:noFill/>
            <a:ln w="9525" algn="ctr">
              <a:solidFill>
                <a:srgbClr val="888888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TextBox 34"/>
            <p:cNvSpPr txBox="1"/>
            <p:nvPr/>
          </p:nvSpPr>
          <p:spPr>
            <a:xfrm>
              <a:off x="1024484" y="3574863"/>
              <a:ext cx="2002354" cy="20297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dirty="0">
                  <a:latin typeface="Franklin Gothic Book" panose="020B0503020102020204" pitchFamily="34" charset="0"/>
                </a:rPr>
                <a:t>Jul. </a:t>
              </a:r>
              <a:r>
                <a:rPr lang="en-US" altLang="zh-CN" dirty="0" smtClean="0">
                  <a:latin typeface="Franklin Gothic Book" panose="020B0503020102020204" pitchFamily="34" charset="0"/>
                </a:rPr>
                <a:t>2017- June 2019, </a:t>
              </a:r>
              <a:r>
                <a:rPr lang="en-US" altLang="zh-CN" dirty="0">
                  <a:latin typeface="Franklin Gothic Book" panose="020B0503020102020204" pitchFamily="34" charset="0"/>
                </a:rPr>
                <a:t>a few </a:t>
              </a:r>
              <a:r>
                <a:rPr lang="en-US" altLang="zh-CN" dirty="0" smtClean="0">
                  <a:latin typeface="Franklin Gothic Book" panose="020B0503020102020204" pitchFamily="34" charset="0"/>
                </a:rPr>
                <a:t>months calibration, </a:t>
              </a:r>
              <a:r>
                <a:rPr lang="en-US" altLang="zh-CN" dirty="0">
                  <a:latin typeface="Franklin Gothic Book" panose="020B0503020102020204" pitchFamily="34" charset="0"/>
                </a:rPr>
                <a:t>followed by </a:t>
              </a:r>
              <a:r>
                <a:rPr lang="en-US" altLang="zh-CN" dirty="0" smtClean="0">
                  <a:latin typeface="Franklin Gothic Book" panose="020B0503020102020204" pitchFamily="34" charset="0"/>
                </a:rPr>
                <a:t>DM </a:t>
              </a:r>
              <a:r>
                <a:rPr lang="en-US" altLang="zh-CN" dirty="0">
                  <a:latin typeface="Franklin Gothic Book" panose="020B0503020102020204" pitchFamily="34" charset="0"/>
                </a:rPr>
                <a:t>data </a:t>
              </a:r>
              <a:r>
                <a:rPr lang="en-US" altLang="zh-CN" dirty="0" smtClean="0">
                  <a:latin typeface="Franklin Gothic Book" panose="020B0503020102020204" pitchFamily="34" charset="0"/>
                </a:rPr>
                <a:t>taking (</a:t>
              </a:r>
              <a:r>
                <a:rPr lang="en-US" altLang="zh-CN" dirty="0" smtClean="0">
                  <a:solidFill>
                    <a:srgbClr val="FF0000"/>
                  </a:solidFill>
                  <a:latin typeface="Franklin Gothic Book" panose="020B0503020102020204" pitchFamily="34" charset="0"/>
                </a:rPr>
                <a:t>Run11</a:t>
              </a:r>
              <a:r>
                <a:rPr lang="en-US" altLang="zh-CN" dirty="0" smtClean="0">
                  <a:latin typeface="Franklin Gothic Book" panose="020B0503020102020204" pitchFamily="34" charset="0"/>
                </a:rPr>
                <a:t>), </a:t>
              </a:r>
              <a:r>
                <a:rPr lang="en-US" altLang="zh-CN" dirty="0">
                  <a:latin typeface="Franklin Gothic Book" panose="020B0503020102020204" pitchFamily="34" charset="0"/>
                </a:rPr>
                <a:t>and R&amp;D runs for PandaX-4T</a:t>
              </a:r>
              <a:endParaRPr lang="zh-CN" altLang="en-US" dirty="0">
                <a:latin typeface="Franklin Gothic Book" panose="020B0503020102020204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rgbClr val="FF0000"/>
                </a:solidFill>
                <a:latin typeface="Franklin Gothic Book" panose="020B05030201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24" name="TextBox 18"/>
          <p:cNvSpPr txBox="1"/>
          <p:nvPr/>
        </p:nvSpPr>
        <p:spPr bwMode="auto">
          <a:xfrm>
            <a:off x="7753499" y="4013886"/>
            <a:ext cx="136608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i="1">
                <a:solidFill>
                  <a:srgbClr val="646464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i="0" kern="0" dirty="0" smtClean="0">
                <a:latin typeface="Franklin Gothic Book" panose="020B0503020102020204" pitchFamily="34" charset="0"/>
                <a:ea typeface="微软雅黑" pitchFamily="34" charset="-122"/>
              </a:rPr>
              <a:t>2018/2019</a:t>
            </a:r>
            <a:endParaRPr lang="zh-CN" altLang="en-US" i="0" kern="0" dirty="0">
              <a:latin typeface="Franklin Gothic Book" panose="020B0503020102020204" pitchFamily="34" charset="0"/>
              <a:ea typeface="微软雅黑" pitchFamily="34" charset="-122"/>
            </a:endParaRPr>
          </a:p>
        </p:txBody>
      </p:sp>
      <p:sp>
        <p:nvSpPr>
          <p:cNvPr id="25" name="Content Placeholder 36"/>
          <p:cNvSpPr txBox="1">
            <a:spLocks/>
          </p:cNvSpPr>
          <p:nvPr/>
        </p:nvSpPr>
        <p:spPr>
          <a:xfrm>
            <a:off x="628650" y="869053"/>
            <a:ext cx="7886700" cy="5495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342900" algn="l" defTabSz="457200" rtl="0" eaLnBrk="1" latinLnBrk="0" hangingPunct="1">
              <a:spcBef>
                <a:spcPct val="20000"/>
              </a:spcBef>
              <a:buSzPct val="100000"/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b="0" i="0" kern="1200">
                <a:solidFill>
                  <a:schemeClr val="tx1"/>
                </a:solidFill>
                <a:latin typeface="+mn-lt"/>
                <a:ea typeface="STHeiti" charset="-122"/>
                <a:cs typeface="STHeiti" charset="-122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Run9 =79.6 days, exposure:  26.2 ton-day</a:t>
            </a:r>
          </a:p>
          <a:p>
            <a:r>
              <a:rPr kumimoji="1" lang="en-US" altLang="zh-CN" dirty="0" smtClean="0"/>
              <a:t>Run10 = </a:t>
            </a:r>
            <a:r>
              <a:rPr lang="en-US" altLang="zh-CN" dirty="0" smtClean="0"/>
              <a:t>77.1 days, exposure:  27.9 ton-day</a:t>
            </a:r>
          </a:p>
          <a:p>
            <a:r>
              <a:rPr kumimoji="1" lang="en-US" altLang="zh-CN" dirty="0" smtClean="0"/>
              <a:t>Run11 ~ 254 days, exposure ~ 92 ton-day  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401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nda4-English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anda4-English" id="{C8248375-538A-C744-B25B-828EF985DCC2}" vid="{F7B626ED-0136-F147-8D5B-7D8EF961876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9483</TotalTime>
  <Words>1544</Words>
  <Application>Microsoft Office PowerPoint</Application>
  <PresentationFormat>全屏显示(4:3)</PresentationFormat>
  <Paragraphs>338</Paragraphs>
  <Slides>31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9" baseType="lpstr">
      <vt:lpstr>Arial Unicode MS</vt:lpstr>
      <vt:lpstr>Mangal</vt:lpstr>
      <vt:lpstr>STHeiti</vt:lpstr>
      <vt:lpstr>等线</vt:lpstr>
      <vt:lpstr>等线</vt:lpstr>
      <vt:lpstr>等线 Light</vt:lpstr>
      <vt:lpstr>黑体</vt:lpstr>
      <vt:lpstr>华文新魏</vt:lpstr>
      <vt:lpstr>宋体</vt:lpstr>
      <vt:lpstr>微软雅黑</vt:lpstr>
      <vt:lpstr>Arial</vt:lpstr>
      <vt:lpstr>Calibri</vt:lpstr>
      <vt:lpstr>Calibri Light</vt:lpstr>
      <vt:lpstr>Franklin Gothic Book</vt:lpstr>
      <vt:lpstr>Open Sans</vt:lpstr>
      <vt:lpstr>Symbol</vt:lpstr>
      <vt:lpstr>Wingdings</vt:lpstr>
      <vt:lpstr>panda4-English</vt:lpstr>
      <vt:lpstr>PowerPoint 演示文稿</vt:lpstr>
      <vt:lpstr>Outline</vt:lpstr>
      <vt:lpstr>PandaX Collaboration</vt:lpstr>
      <vt:lpstr>PandaX experiments</vt:lpstr>
      <vt:lpstr>China JinPing Underground Lab </vt:lpstr>
      <vt:lpstr>Dual-phase Xenon Time Projection Chamber </vt:lpstr>
      <vt:lpstr>Assembling the detector </vt:lpstr>
      <vt:lpstr>The CJPL-I PandaX Lab </vt:lpstr>
      <vt:lpstr>PandaX-II Run history</vt:lpstr>
      <vt:lpstr>PandaX-II “end-of-run” completed </vt:lpstr>
      <vt:lpstr>PandaX-II DM search results   </vt:lpstr>
      <vt:lpstr>PandaX-II 54 ton-day DM data distribution</vt:lpstr>
      <vt:lpstr>WIMP-nucleon SI cross section limits </vt:lpstr>
      <vt:lpstr>WIMP-nucleon SI and SD cross section limits</vt:lpstr>
      <vt:lpstr>Exploring light-mediator DM models using same data </vt:lpstr>
      <vt:lpstr>Constraining DM-nucleon cross section with a mediator</vt:lpstr>
      <vt:lpstr>Self-Interacting DM with a light mediator</vt:lpstr>
      <vt:lpstr>Detecting SIDM in direct detection experiments</vt:lpstr>
      <vt:lpstr>SIDM particle-physics model at direct detections</vt:lpstr>
      <vt:lpstr>Constraining Self-interacting DM</vt:lpstr>
      <vt:lpstr>General EFT DM-SM interaction</vt:lpstr>
      <vt:lpstr>Energy spectra for EFT operators</vt:lpstr>
      <vt:lpstr>Upper limits on coupling </vt:lpstr>
      <vt:lpstr>Updated DM data exposure in PandaX-II </vt:lpstr>
      <vt:lpstr>PandaX Future </vt:lpstr>
      <vt:lpstr>New experiment hall at CJPL-II </vt:lpstr>
      <vt:lpstr>PandaX-xT facilities</vt:lpstr>
      <vt:lpstr>PandaX-4T in preparation </vt:lpstr>
      <vt:lpstr>PandaX-4T sensitivity study</vt:lpstr>
      <vt:lpstr>Summary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electronics</dc:title>
  <dc:creator>yong yang</dc:creator>
  <cp:lastModifiedBy>yong yang</cp:lastModifiedBy>
  <cp:revision>1647</cp:revision>
  <dcterms:created xsi:type="dcterms:W3CDTF">2018-11-14T02:00:58Z</dcterms:created>
  <dcterms:modified xsi:type="dcterms:W3CDTF">2019-07-22T00:28:20Z</dcterms:modified>
</cp:coreProperties>
</file>