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516" r:id="rId2"/>
    <p:sldId id="810" r:id="rId3"/>
    <p:sldId id="746" r:id="rId4"/>
    <p:sldId id="747" r:id="rId5"/>
    <p:sldId id="750" r:id="rId6"/>
    <p:sldId id="611" r:id="rId7"/>
    <p:sldId id="825" r:id="rId8"/>
    <p:sldId id="829" r:id="rId9"/>
    <p:sldId id="830" r:id="rId10"/>
    <p:sldId id="831" r:id="rId11"/>
    <p:sldId id="832" r:id="rId12"/>
    <p:sldId id="755" r:id="rId13"/>
    <p:sldId id="756" r:id="rId14"/>
    <p:sldId id="833" r:id="rId15"/>
    <p:sldId id="757" r:id="rId16"/>
    <p:sldId id="834" r:id="rId17"/>
    <p:sldId id="835" r:id="rId18"/>
    <p:sldId id="759" r:id="rId19"/>
    <p:sldId id="836" r:id="rId20"/>
    <p:sldId id="760" r:id="rId21"/>
    <p:sldId id="761" r:id="rId22"/>
    <p:sldId id="837" r:id="rId23"/>
    <p:sldId id="838" r:id="rId24"/>
    <p:sldId id="839" r:id="rId25"/>
    <p:sldId id="763" r:id="rId26"/>
    <p:sldId id="764" r:id="rId27"/>
    <p:sldId id="840" r:id="rId28"/>
    <p:sldId id="841" r:id="rId29"/>
    <p:sldId id="842" r:id="rId30"/>
    <p:sldId id="843" r:id="rId31"/>
    <p:sldId id="844" r:id="rId32"/>
    <p:sldId id="848" r:id="rId33"/>
    <p:sldId id="845" r:id="rId34"/>
    <p:sldId id="846" r:id="rId35"/>
    <p:sldId id="768" r:id="rId36"/>
    <p:sldId id="847" r:id="rId37"/>
    <p:sldId id="807" r:id="rId38"/>
    <p:sldId id="778" r:id="rId39"/>
    <p:sldId id="784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2BF5"/>
    <a:srgbClr val="FF33CC"/>
    <a:srgbClr val="39E74E"/>
    <a:srgbClr val="FBFB05"/>
    <a:srgbClr val="DFDFDF"/>
    <a:srgbClr val="0036FA"/>
    <a:srgbClr val="9900CC"/>
    <a:srgbClr val="0026B0"/>
    <a:srgbClr val="2153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4" autoAdjust="0"/>
    <p:restoredTop sz="84780" autoAdjust="0"/>
  </p:normalViewPr>
  <p:slideViewPr>
    <p:cSldViewPr snapToGrid="0" snapToObjects="1">
      <p:cViewPr>
        <p:scale>
          <a:sx n="80" d="100"/>
          <a:sy n="80" d="100"/>
        </p:scale>
        <p:origin x="272" y="3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4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52425A-B869-ED44-AABC-864CA411AED4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4D4BE7-F420-8A48-AFA4-886DC486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5976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4C7EB-5FA1-2A48-96AC-B3FDC2A4A197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12964-9D25-F140-BCE5-41B8A8543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8710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12964-9D25-F140-BCE5-41B8A8543C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6397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12964-9D25-F140-BCE5-41B8A8543C5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639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12964-9D25-F140-BCE5-41B8A8543C54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813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Abundant</a:t>
            </a:r>
            <a:r>
              <a:rPr lang="en-US" altLang="zh-CN" baseline="0" dirty="0" smtClean="0"/>
              <a:t> physics topic are expected in the tau-charm energy region.</a:t>
            </a:r>
          </a:p>
          <a:p>
            <a:r>
              <a:rPr lang="en-US" altLang="zh-CN" baseline="0" dirty="0" smtClean="0"/>
              <a:t>For example, in 2-3GeV, it is ideal region to study the hadron form factors,</a:t>
            </a:r>
          </a:p>
          <a:p>
            <a:r>
              <a:rPr lang="en-US" altLang="zh-CN" baseline="0" dirty="0" smtClean="0"/>
              <a:t>Study the properties of Y(2175) and search for the </a:t>
            </a:r>
            <a:r>
              <a:rPr lang="en-US" altLang="zh-CN" baseline="0" dirty="0" err="1" smtClean="0"/>
              <a:t>mulitquaks</a:t>
            </a:r>
            <a:r>
              <a:rPr lang="en-US" altLang="zh-CN" baseline="0" dirty="0" smtClean="0"/>
              <a:t> states with s quark,</a:t>
            </a:r>
          </a:p>
          <a:p>
            <a:r>
              <a:rPr lang="en-US" altLang="zh-CN" baseline="0" dirty="0" smtClean="0"/>
              <a:t>It also can be used to test QC sum rule predictions.</a:t>
            </a:r>
          </a:p>
          <a:p>
            <a:r>
              <a:rPr lang="en-US" altLang="zh-CN" baseline="0" dirty="0" smtClean="0"/>
              <a:t>In the </a:t>
            </a:r>
            <a:r>
              <a:rPr lang="en-US" altLang="zh-CN" baseline="0" dirty="0" err="1" smtClean="0"/>
              <a:t>charmonium</a:t>
            </a:r>
            <a:r>
              <a:rPr lang="en-US" altLang="zh-CN" baseline="0" dirty="0" smtClean="0"/>
              <a:t> energy region, which can collect very </a:t>
            </a:r>
            <a:r>
              <a:rPr lang="en-US" altLang="zh-CN" baseline="0" dirty="0" err="1" smtClean="0"/>
              <a:t>very</a:t>
            </a:r>
            <a:r>
              <a:rPr lang="en-US" altLang="zh-CN" baseline="0" dirty="0" smtClean="0"/>
              <a:t> last data samples, and</a:t>
            </a:r>
          </a:p>
          <a:p>
            <a:r>
              <a:rPr lang="en-US" altLang="zh-CN" baseline="0" dirty="0" smtClean="0"/>
              <a:t> It can be used to study the light hadron spectroscopy And </a:t>
            </a:r>
            <a:r>
              <a:rPr lang="en-US" altLang="zh-CN" baseline="0" dirty="0" err="1" smtClean="0"/>
              <a:t>gluonic</a:t>
            </a:r>
            <a:r>
              <a:rPr lang="en-US" altLang="zh-CN" baseline="0" dirty="0" smtClean="0"/>
              <a:t> and </a:t>
            </a:r>
            <a:r>
              <a:rPr lang="en-US" altLang="zh-CN" baseline="0" dirty="0" err="1" smtClean="0"/>
              <a:t>exotis</a:t>
            </a:r>
            <a:r>
              <a:rPr lang="en-US" altLang="zh-CN" baseline="0" dirty="0" smtClean="0"/>
              <a:t> states.</a:t>
            </a:r>
          </a:p>
          <a:p>
            <a:r>
              <a:rPr lang="en-US" altLang="zh-CN" baseline="0" dirty="0" smtClean="0"/>
              <a:t> It also can be used to search for the LFV process, CPV process and rare and forbidden decays </a:t>
            </a:r>
            <a:r>
              <a:rPr lang="en-US" altLang="zh-CN" baseline="0" dirty="0" err="1" smtClean="0"/>
              <a:t>preocss</a:t>
            </a:r>
            <a:r>
              <a:rPr lang="en-US" altLang="zh-CN" baseline="0" dirty="0" smtClean="0"/>
              <a:t>.</a:t>
            </a:r>
          </a:p>
          <a:p>
            <a:r>
              <a:rPr lang="en-US" altLang="zh-CN" baseline="0" dirty="0" smtClean="0"/>
              <a:t>Of course tau physics can be one of landmark in this region.</a:t>
            </a:r>
          </a:p>
          <a:p>
            <a:r>
              <a:rPr lang="en-US" altLang="zh-CN" baseline="0" dirty="0" smtClean="0"/>
              <a:t>Above the 4GeV region, It is ideal place to study XYZ particle, Physics with D </a:t>
            </a:r>
            <a:r>
              <a:rPr lang="en-US" altLang="zh-CN" baseline="0" dirty="0" err="1" smtClean="0"/>
              <a:t>meason</a:t>
            </a:r>
            <a:endParaRPr lang="en-US" altLang="zh-CN" baseline="0" dirty="0" smtClean="0"/>
          </a:p>
          <a:p>
            <a:r>
              <a:rPr lang="en-US" altLang="zh-CN" baseline="0" dirty="0" smtClean="0"/>
              <a:t>And D-D0 mixing charm </a:t>
            </a:r>
            <a:r>
              <a:rPr lang="en-US" altLang="zh-CN" baseline="0" dirty="0" err="1" smtClean="0"/>
              <a:t>bayrons</a:t>
            </a:r>
            <a:r>
              <a:rPr lang="en-US" altLang="zh-CN" baseline="0" dirty="0" smtClean="0"/>
              <a:t>.</a:t>
            </a:r>
          </a:p>
          <a:p>
            <a:r>
              <a:rPr lang="en-US" altLang="zh-CN" baseline="0" dirty="0" smtClean="0"/>
              <a:t>Of course, the R </a:t>
            </a:r>
            <a:r>
              <a:rPr lang="en-US" altLang="zh-CN" baseline="0" dirty="0" err="1" smtClean="0"/>
              <a:t>scane</a:t>
            </a:r>
            <a:r>
              <a:rPr lang="en-US" altLang="zh-CN" baseline="0" dirty="0" smtClean="0"/>
              <a:t> in the whole energy region will </a:t>
            </a:r>
            <a:r>
              <a:rPr lang="en-US" altLang="zh-CN" baseline="0" dirty="0" err="1" smtClean="0"/>
              <a:t>definenalyy</a:t>
            </a:r>
            <a:r>
              <a:rPr lang="en-US" altLang="zh-CN" baseline="0" dirty="0" smtClean="0"/>
              <a:t> improve the </a:t>
            </a:r>
            <a:r>
              <a:rPr lang="en-US" altLang="zh-CN" baseline="0" dirty="0" err="1" smtClean="0"/>
              <a:t>presision</a:t>
            </a:r>
            <a:endParaRPr lang="en-US" altLang="zh-CN" baseline="0" dirty="0" smtClean="0"/>
          </a:p>
          <a:p>
            <a:r>
              <a:rPr lang="en-US" altLang="zh-CN" baseline="0" dirty="0" smtClean="0"/>
              <a:t>Of delta Alpha QDQ, charm quark mass extraction. </a:t>
            </a:r>
            <a:r>
              <a:rPr lang="en-US" altLang="zh-CN" baseline="0" dirty="0" err="1" smtClean="0"/>
              <a:t>Estpcaiilly</a:t>
            </a:r>
            <a:r>
              <a:rPr lang="en-US" altLang="zh-CN" baseline="0" dirty="0" smtClean="0"/>
              <a:t> in the range from 5-7 </a:t>
            </a:r>
            <a:r>
              <a:rPr lang="en-US" altLang="zh-CN" baseline="0" dirty="0" err="1" smtClean="0"/>
              <a:t>GeV</a:t>
            </a:r>
            <a:r>
              <a:rPr lang="en-US" altLang="zh-CN" baseline="0" dirty="0" smtClean="0"/>
              <a:t>,</a:t>
            </a:r>
          </a:p>
          <a:p>
            <a:r>
              <a:rPr lang="en-US" altLang="zh-CN" baseline="0" dirty="0" smtClean="0"/>
              <a:t>There are very rare experiment data to day.</a:t>
            </a:r>
          </a:p>
          <a:p>
            <a:r>
              <a:rPr lang="en-US" altLang="zh-CN" baseline="0" dirty="0" smtClean="0"/>
              <a:t>The data can also be use for the hadron from factor study.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12964-9D25-F140-BCE5-41B8A8543C5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769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BEPCII/BESIII will end her mission around 2020,</a:t>
            </a:r>
          </a:p>
          <a:p>
            <a:r>
              <a:rPr lang="en-US" altLang="zh-CN" dirty="0" smtClean="0"/>
              <a:t>Led</a:t>
            </a:r>
            <a:r>
              <a:rPr lang="en-US" altLang="zh-CN" baseline="0" dirty="0" smtClean="0"/>
              <a:t> by the high energy Physics association of China, we are exploring possible</a:t>
            </a:r>
          </a:p>
          <a:p>
            <a:r>
              <a:rPr lang="en-US" altLang="zh-CN" baseline="0" dirty="0" smtClean="0"/>
              <a:t>Future collider </a:t>
            </a:r>
            <a:r>
              <a:rPr lang="en-US" altLang="zh-CN" baseline="0" dirty="0" err="1" smtClean="0"/>
              <a:t>proejct</a:t>
            </a:r>
            <a:r>
              <a:rPr lang="en-US" altLang="zh-CN" baseline="0" dirty="0" smtClean="0"/>
              <a:t> post BEPCII and BESIII</a:t>
            </a:r>
          </a:p>
          <a:p>
            <a:r>
              <a:rPr lang="en-US" altLang="zh-CN" baseline="0" dirty="0" smtClean="0"/>
              <a:t>High intensity Electron Positron accelerator (HIEPA) is one of the options.</a:t>
            </a:r>
          </a:p>
          <a:p>
            <a:r>
              <a:rPr lang="en-US" altLang="zh-CN" baseline="0" dirty="0" smtClean="0"/>
              <a:t>HIEPA facility can be serviced  as a collider machine,</a:t>
            </a:r>
          </a:p>
          <a:p>
            <a:r>
              <a:rPr lang="en-US" altLang="zh-CN" baseline="0" dirty="0" smtClean="0"/>
              <a:t>Which provide peak </a:t>
            </a:r>
            <a:r>
              <a:rPr lang="en-US" altLang="zh-CN" baseline="0" dirty="0" err="1" smtClean="0"/>
              <a:t>lumin</a:t>
            </a:r>
            <a:r>
              <a:rPr lang="en-US" altLang="zh-CN" baseline="0" dirty="0" smtClean="0"/>
              <a:t>…..</a:t>
            </a:r>
          </a:p>
          <a:p>
            <a:r>
              <a:rPr lang="en-US" altLang="zh-CN" baseline="0" dirty="0" smtClean="0"/>
              <a:t>The energy range from 2-7Gev, polarization available on one beam </a:t>
            </a:r>
          </a:p>
          <a:p>
            <a:r>
              <a:rPr lang="en-US" altLang="zh-CN" baseline="0" dirty="0" smtClean="0"/>
              <a:t>And the </a:t>
            </a:r>
            <a:r>
              <a:rPr lang="en-US" altLang="zh-CN" baseline="0" dirty="0" err="1" smtClean="0"/>
              <a:t>symmertic</a:t>
            </a:r>
            <a:r>
              <a:rPr lang="en-US" altLang="zh-CN" baseline="0" dirty="0" smtClean="0"/>
              <a:t> machine with low currents and crabbed </a:t>
            </a:r>
            <a:r>
              <a:rPr lang="en-US" altLang="zh-CN" baseline="0" dirty="0" err="1" smtClean="0"/>
              <a:t>saist</a:t>
            </a:r>
            <a:r>
              <a:rPr lang="en-US" altLang="zh-CN" baseline="0" dirty="0" smtClean="0"/>
              <a:t> solution for the </a:t>
            </a:r>
            <a:r>
              <a:rPr lang="en-US" altLang="zh-CN" baseline="0" dirty="0" err="1" smtClean="0"/>
              <a:t>interation</a:t>
            </a:r>
            <a:r>
              <a:rPr lang="en-US" altLang="zh-CN" baseline="0" dirty="0" smtClean="0"/>
              <a:t>….</a:t>
            </a:r>
          </a:p>
          <a:p>
            <a:r>
              <a:rPr lang="en-US" altLang="zh-CN" baseline="0" dirty="0" smtClean="0"/>
              <a:t>It also can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12964-9D25-F140-BCE5-41B8A8543C5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452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12964-9D25-F140-BCE5-41B8A8543C5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7968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12964-9D25-F140-BCE5-41B8A8543C5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5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12964-9D25-F140-BCE5-41B8A8543C5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095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12964-9D25-F140-BCE5-41B8A8543C5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3673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+ even number or odd</a:t>
            </a:r>
            <a:r>
              <a:rPr lang="en-US" altLang="zh-CN" baseline="0" dirty="0" smtClean="0"/>
              <a:t> number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12964-9D25-F140-BCE5-41B8A8543C5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956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future, the statistical uncertainties of these measurements will be greatly reduced by using the large B meson samples recorded by </a:t>
            </a:r>
            <a:r>
              <a:rPr lang="en-US" altLang="zh-CN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LHCb</a:t>
            </a:r>
            <a:r>
              <a:rPr lang="en-US" altLang="zh-C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Belle II. Hence, limited knowledge of the strong phases of the D decays will systematically restrict the overall sensitivity. A 20 fb</a:t>
            </a:r>
            <a:r>
              <a:rPr lang="zh-CN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􀀀</a:t>
            </a:r>
            <a:r>
              <a:rPr lang="en-US" altLang="zh-C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of data set at 3.773 GeV at BESIII would lead to a systematic uncertainty of 0.4 for the  measurement. Hence, to match the future statistical uncertainty of less than 0:4 in the future </a:t>
            </a:r>
            <a:r>
              <a:rPr lang="en-US" altLang="zh-CN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LHCb</a:t>
            </a:r>
            <a:r>
              <a:rPr lang="en-US" altLang="zh-C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upgrade II (as shown in Table 2), STCF would provide important constraints to reduce the systematic uncertainty from D strong-phase to be less than 0.1 and allow detailed comparisons of the  results</a:t>
            </a:r>
          </a:p>
          <a:p>
            <a:r>
              <a:rPr lang="en-US" altLang="zh-C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 </a:t>
            </a:r>
            <a:r>
              <a:rPr lang="en-US" altLang="zh-CN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dierent</a:t>
            </a:r>
            <a:r>
              <a:rPr lang="en-US" altLang="zh-C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decay modes.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12964-9D25-F140-BCE5-41B8A8543C5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81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Hadron Physics </a:t>
            </a:r>
            <a:br>
              <a:rPr lang="en-US" dirty="0" smtClean="0"/>
            </a:br>
            <a:r>
              <a:rPr lang="en-US" dirty="0" smtClean="0"/>
              <a:t>in China and the Facilities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72067" y="3886200"/>
            <a:ext cx="73660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Zhengguo</a:t>
            </a:r>
            <a:r>
              <a:rPr lang="en-US" dirty="0" smtClean="0"/>
              <a:t> Zhao</a:t>
            </a:r>
          </a:p>
          <a:p>
            <a:r>
              <a:rPr lang="en-US" dirty="0" smtClean="0"/>
              <a:t>University of Science and Technology of China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84206" y="6356350"/>
            <a:ext cx="1853514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fld id="{C973300C-797F-D148-A78D-320196FBAF0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4" descr="C:\Users\penghp\Desktop\untitl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870" y="28575"/>
            <a:ext cx="819151" cy="74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169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solidFill>
                  <a:schemeClr val="tx1"/>
                </a:solidFill>
              </a:defRPr>
            </a:lvl1pPr>
          </a:lstStyle>
          <a:p>
            <a:fld id="{C973300C-797F-D148-A78D-320196FBAF0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4" descr="C:\Users\penghp\Desktop\untitl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0245" y="28575"/>
            <a:ext cx="819151" cy="74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537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0" baseline="0">
                <a:solidFill>
                  <a:schemeClr val="tx1"/>
                </a:solidFill>
              </a:defRPr>
            </a:lvl1pPr>
          </a:lstStyle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/>
            </a:lvl1pPr>
          </a:lstStyle>
          <a:p>
            <a:fld id="{C973300C-797F-D148-A78D-320196FBAF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485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73300C-797F-D148-A78D-320196FBAF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130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8480" y="50539"/>
            <a:ext cx="7762240" cy="714850"/>
          </a:xfrm>
          <a:prstGeom prst="rect">
            <a:avLst/>
          </a:prstGeom>
          <a:solidFill>
            <a:srgbClr val="0036FA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Hadron Physics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7075" y="1059768"/>
            <a:ext cx="8654105" cy="5066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C973300C-797F-D148-A78D-320196FBAF0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27075" y="808515"/>
            <a:ext cx="8654105" cy="0"/>
          </a:xfrm>
          <a:prstGeom prst="line">
            <a:avLst/>
          </a:prstGeom>
          <a:ln w="508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8"/>
          <p:cNvCxnSpPr/>
          <p:nvPr userDrawn="1"/>
        </p:nvCxnSpPr>
        <p:spPr>
          <a:xfrm>
            <a:off x="237235" y="6321585"/>
            <a:ext cx="8654105" cy="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5397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 baseline="0">
          <a:solidFill>
            <a:schemeClr val="bg1"/>
          </a:solidFill>
          <a:latin typeface="Cambria" panose="02040503050406030204" pitchFamily="18" charset="0"/>
          <a:ea typeface="Arial Unicode MS" panose="020B0604020202020204" pitchFamily="34" charset="-122"/>
          <a:cs typeface="Arial Unicode MS" panose="020B0604020202020204" pitchFamily="34" charset="-122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 baseline="0">
          <a:solidFill>
            <a:schemeClr val="tx1"/>
          </a:solidFill>
          <a:latin typeface="Arial Unicode MS" panose="020B0604020202020204" pitchFamily="34" charset="-122"/>
          <a:ea typeface="Arial Unicode MS" panose="020B0604020202020204" pitchFamily="34" charset="-122"/>
          <a:cs typeface="Arial Unicode MS" panose="020B0604020202020204" pitchFamily="34" charset="-122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 baseline="0">
          <a:solidFill>
            <a:schemeClr val="tx1"/>
          </a:solidFill>
          <a:latin typeface="Arial Unicode MS" panose="020B0604020202020204" pitchFamily="34" charset="-122"/>
          <a:ea typeface="Arial Unicode MS" panose="020B0604020202020204" pitchFamily="34" charset="-122"/>
          <a:cs typeface="Arial Unicode MS" panose="020B0604020202020204" pitchFamily="34" charset="-122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 baseline="0">
          <a:solidFill>
            <a:schemeClr val="tx1"/>
          </a:solidFill>
          <a:latin typeface="Arial Unicode MS" panose="020B0604020202020204" pitchFamily="34" charset="-122"/>
          <a:ea typeface="Arial Unicode MS" panose="020B0604020202020204" pitchFamily="34" charset="-122"/>
          <a:cs typeface="Arial Unicode MS" panose="020B0604020202020204" pitchFamily="34" charset="-122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 baseline="0">
          <a:solidFill>
            <a:schemeClr val="tx1"/>
          </a:solidFill>
          <a:latin typeface="Arial Unicode MS" panose="020B0604020202020204" pitchFamily="34" charset="-122"/>
          <a:ea typeface="Arial Unicode MS" panose="020B0604020202020204" pitchFamily="34" charset="-122"/>
          <a:cs typeface="Arial Unicode MS" panose="020B0604020202020204" pitchFamily="34" charset="-122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 baseline="0">
          <a:solidFill>
            <a:schemeClr val="tx1"/>
          </a:solidFill>
          <a:latin typeface="Arial Unicode MS" panose="020B0604020202020204" pitchFamily="34" charset="-122"/>
          <a:ea typeface="Arial Unicode MS" panose="020B0604020202020204" pitchFamily="34" charset="-122"/>
          <a:cs typeface="Arial Unicode MS" panose="020B0604020202020204" pitchFamily="34" charset="-122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enghp@ustc.edu.c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18" Type="http://schemas.openxmlformats.org/officeDocument/2006/relationships/image" Target="../media/image34.jpe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17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19" Type="http://schemas.openxmlformats.org/officeDocument/2006/relationships/image" Target="../media/image35.png"/><Relationship Id="rId4" Type="http://schemas.openxmlformats.org/officeDocument/2006/relationships/image" Target="../media/image20.jpeg"/><Relationship Id="rId9" Type="http://schemas.openxmlformats.org/officeDocument/2006/relationships/image" Target="../media/image25.jpeg"/><Relationship Id="rId1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70.png"/><Relationship Id="rId7" Type="http://schemas.openxmlformats.org/officeDocument/2006/relationships/image" Target="../media/image7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9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7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12" Type="http://schemas.openxmlformats.org/officeDocument/2006/relationships/image" Target="../media/image103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11" Type="http://schemas.openxmlformats.org/officeDocument/2006/relationships/image" Target="../media/image102.png"/><Relationship Id="rId5" Type="http://schemas.openxmlformats.org/officeDocument/2006/relationships/image" Target="../media/image96.png"/><Relationship Id="rId10" Type="http://schemas.openxmlformats.org/officeDocument/2006/relationships/image" Target="../media/image101.png"/><Relationship Id="rId4" Type="http://schemas.openxmlformats.org/officeDocument/2006/relationships/image" Target="../media/image95.png"/><Relationship Id="rId9" Type="http://schemas.openxmlformats.org/officeDocument/2006/relationships/image" Target="../media/image10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0.png"/><Relationship Id="rId7" Type="http://schemas.openxmlformats.org/officeDocument/2006/relationships/image" Target="../media/image106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11" Type="http://schemas.openxmlformats.org/officeDocument/2006/relationships/image" Target="../media/image109.png"/><Relationship Id="rId5" Type="http://schemas.openxmlformats.org/officeDocument/2006/relationships/image" Target="../media/image530.png"/><Relationship Id="rId10" Type="http://schemas.openxmlformats.org/officeDocument/2006/relationships/image" Target="../media/image108.png"/><Relationship Id="rId4" Type="http://schemas.openxmlformats.org/officeDocument/2006/relationships/image" Target="../media/image520.png"/><Relationship Id="rId9" Type="http://schemas.openxmlformats.org/officeDocument/2006/relationships/image" Target="../media/image107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emf"/><Relationship Id="rId3" Type="http://schemas.openxmlformats.org/officeDocument/2006/relationships/image" Target="../media/image111.png"/><Relationship Id="rId7" Type="http://schemas.openxmlformats.org/officeDocument/2006/relationships/image" Target="../media/image29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journals.aps.org/prd/pdf/10.1103/PhysRevD.97.032013" TargetMode="External"/><Relationship Id="rId5" Type="http://schemas.openxmlformats.org/officeDocument/2006/relationships/image" Target="../media/image113.png"/><Relationship Id="rId4" Type="http://schemas.openxmlformats.org/officeDocument/2006/relationships/image" Target="../media/image112.png"/><Relationship Id="rId9" Type="http://schemas.openxmlformats.org/officeDocument/2006/relationships/image" Target="../media/image11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cm.ustc.edu.cn/pub/CICPI2011/futureplans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>
            <a:spLocks noGrp="1"/>
          </p:cNvSpPr>
          <p:nvPr>
            <p:ph type="ctrTitle"/>
          </p:nvPr>
        </p:nvSpPr>
        <p:spPr>
          <a:xfrm>
            <a:off x="277248" y="906844"/>
            <a:ext cx="8409552" cy="1331531"/>
          </a:xfrm>
          <a:solidFill>
            <a:srgbClr val="0036FA"/>
          </a:solidFill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 smtClean="0">
                <a:solidFill>
                  <a:srgbClr val="FFC000"/>
                </a:solidFill>
                <a:latin typeface="+mj-lt"/>
              </a:rPr>
              <a:t>Prospects </a:t>
            </a:r>
            <a:r>
              <a:rPr lang="en-US" altLang="zh-CN" sz="3600" dirty="0" smtClean="0">
                <a:solidFill>
                  <a:srgbClr val="FFC000"/>
                </a:solidFill>
                <a:latin typeface="+mj-lt"/>
              </a:rPr>
              <a:t>of Charm</a:t>
            </a:r>
            <a:r>
              <a:rPr lang="en-US" altLang="zh-CN" sz="3600" dirty="0" smtClean="0">
                <a:solidFill>
                  <a:srgbClr val="FFC000"/>
                </a:solidFill>
                <a:latin typeface="+mj-lt"/>
              </a:rPr>
              <a:t> Physics at </a:t>
            </a:r>
            <a:r>
              <a:rPr lang="en-US" altLang="zh-CN" sz="3600" dirty="0" smtClean="0">
                <a:solidFill>
                  <a:srgbClr val="FFC000"/>
                </a:solidFill>
                <a:latin typeface="+mj-lt"/>
                <a:sym typeface="Symbol" panose="05050102010706020507" pitchFamily="18" charset="2"/>
              </a:rPr>
              <a:t></a:t>
            </a:r>
            <a:r>
              <a:rPr lang="en-US" altLang="zh-CN" sz="3600" dirty="0" smtClean="0">
                <a:solidFill>
                  <a:srgbClr val="FFC000"/>
                </a:solidFill>
                <a:latin typeface="+mj-lt"/>
              </a:rPr>
              <a:t>-c Facility</a:t>
            </a:r>
            <a:endParaRPr lang="zh-CN" altLang="en-US" sz="36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7927" y="2468895"/>
            <a:ext cx="8392836" cy="34132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400" b="1" dirty="0" smtClean="0">
                <a:latin typeface="+mj-lt"/>
                <a:cs typeface="Arial Unicode MS" panose="020B0604020202020204" pitchFamily="34" charset="-122"/>
              </a:rPr>
              <a:t>Hai-ping Peng   </a:t>
            </a:r>
          </a:p>
          <a:p>
            <a:pPr algn="ctr">
              <a:lnSpc>
                <a:spcPct val="140000"/>
              </a:lnSpc>
            </a:pPr>
            <a:r>
              <a:rPr lang="en-US" altLang="zh-CN" sz="2400" b="1" dirty="0" smtClean="0">
                <a:latin typeface="+mj-lt"/>
                <a:cs typeface="Arial Unicode MS" panose="020B0604020202020204" pitchFamily="34" charset="-122"/>
              </a:rPr>
              <a:t> </a:t>
            </a:r>
            <a:r>
              <a:rPr lang="en-US" altLang="zh-CN" sz="2400" b="1" dirty="0" smtClean="0">
                <a:latin typeface="+mj-lt"/>
                <a:cs typeface="Arial Unicode MS" panose="020B0604020202020204" pitchFamily="34" charset="-122"/>
                <a:hlinkClick r:id="rId3"/>
              </a:rPr>
              <a:t>penghp@ustc.edu.cn</a:t>
            </a:r>
            <a:endParaRPr lang="en-US" altLang="zh-CN" sz="2400" b="1" dirty="0" smtClean="0">
              <a:latin typeface="+mj-lt"/>
              <a:cs typeface="Arial Unicode MS" panose="020B0604020202020204" pitchFamily="34" charset="-122"/>
            </a:endParaRPr>
          </a:p>
          <a:p>
            <a:pPr algn="ctr">
              <a:lnSpc>
                <a:spcPct val="140000"/>
              </a:lnSpc>
            </a:pPr>
            <a:r>
              <a:rPr lang="en-US" altLang="zh-CN" sz="2200" b="1" dirty="0" smtClean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State Key Laboratory of Particle Detection and Electronics (SKLPE)</a:t>
            </a:r>
            <a:endParaRPr lang="en-US" altLang="zh-CN" sz="2200" b="1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>
              <a:lnSpc>
                <a:spcPct val="140000"/>
              </a:lnSpc>
            </a:pPr>
            <a:r>
              <a:rPr lang="en-US" altLang="zh-CN" sz="2200" b="1" dirty="0" smtClean="0">
                <a:latin typeface="+mj-lt"/>
                <a:ea typeface="华文隶书" panose="02010800040101010101" pitchFamily="2" charset="-122"/>
                <a:cs typeface="Arial Unicode MS" panose="020B0604020202020204" pitchFamily="34" charset="-122"/>
              </a:rPr>
              <a:t>University of Science and Technology of China (USTC)</a:t>
            </a:r>
          </a:p>
          <a:p>
            <a:pPr algn="ctr">
              <a:lnSpc>
                <a:spcPct val="150000"/>
              </a:lnSpc>
            </a:pPr>
            <a:endParaRPr lang="en-US" altLang="zh-CN" sz="2000" b="1" dirty="0">
              <a:latin typeface="Arial Narrow" panose="020B0606020202030204" pitchFamily="34" charset="0"/>
              <a:ea typeface="华文隶书" panose="02010800040101010101" pitchFamily="2" charset="-122"/>
              <a:cs typeface="Arial Unicode MS" panose="020B0604020202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000" b="1" dirty="0" smtClean="0">
                <a:solidFill>
                  <a:srgbClr val="FF33CC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r>
              <a:rPr lang="en-US" altLang="zh-CN" b="1" dirty="0" smtClean="0">
                <a:solidFill>
                  <a:srgbClr val="FF33CC"/>
                </a:solidFill>
                <a:latin typeface="Arial Narrow" panose="020B0606020202030204" pitchFamily="34" charset="0"/>
                <a:ea typeface="华文新魏" panose="02010800040101010101" pitchFamily="2" charset="-122"/>
                <a:cs typeface="Arial Unicode MS" panose="020B0604020202020204" pitchFamily="34" charset="-122"/>
              </a:rPr>
              <a:t>8</a:t>
            </a:r>
            <a:r>
              <a:rPr lang="en-US" altLang="zh-CN" b="1" baseline="30000" dirty="0" smtClean="0">
                <a:solidFill>
                  <a:srgbClr val="FF33CC"/>
                </a:solidFill>
                <a:latin typeface="Arial Narrow" panose="020B0606020202030204" pitchFamily="34" charset="0"/>
                <a:ea typeface="华文新魏" panose="02010800040101010101" pitchFamily="2" charset="-122"/>
                <a:cs typeface="Arial Unicode MS" panose="020B0604020202020204" pitchFamily="34" charset="-122"/>
              </a:rPr>
              <a:t>th</a:t>
            </a:r>
            <a:r>
              <a:rPr lang="en-US" altLang="zh-CN" b="1" dirty="0" smtClean="0">
                <a:solidFill>
                  <a:srgbClr val="FF33CC"/>
                </a:solidFill>
                <a:latin typeface="Arial Narrow" panose="020B0606020202030204" pitchFamily="34" charset="0"/>
                <a:ea typeface="华文新魏" panose="02010800040101010101" pitchFamily="2" charset="-122"/>
                <a:cs typeface="Arial Unicode MS" panose="020B0604020202020204" pitchFamily="34" charset="-122"/>
              </a:rPr>
              <a:t> workshop on Flavor Symmetries and Consequences in Accelerator and Cosmology </a:t>
            </a:r>
            <a:endParaRPr lang="en-US" altLang="zh-CN" b="1" dirty="0" smtClean="0">
              <a:solidFill>
                <a:srgbClr val="FF33CC"/>
              </a:solidFill>
              <a:latin typeface="Arial Narrow" panose="020B0606020202030204" pitchFamily="34" charset="0"/>
              <a:ea typeface="华文新魏" panose="02010800040101010101" pitchFamily="2" charset="-122"/>
              <a:cs typeface="Arial Unicode MS" panose="020B0604020202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b="1" dirty="0" smtClean="0">
                <a:solidFill>
                  <a:srgbClr val="FF33CC"/>
                </a:solidFill>
                <a:latin typeface="Arial Narrow" panose="020B0606020202030204" pitchFamily="34" charset="0"/>
                <a:ea typeface="华文新魏" panose="02010800040101010101" pitchFamily="2" charset="-122"/>
                <a:cs typeface="Arial Unicode MS" panose="020B0604020202020204" pitchFamily="34" charset="-122"/>
              </a:rPr>
              <a:t> Jul. </a:t>
            </a:r>
            <a:r>
              <a:rPr lang="en-US" altLang="zh-CN" b="1" dirty="0" smtClean="0">
                <a:solidFill>
                  <a:srgbClr val="FF33CC"/>
                </a:solidFill>
                <a:latin typeface="Arial Narrow" panose="020B0606020202030204" pitchFamily="34" charset="0"/>
                <a:ea typeface="华文新魏" panose="02010800040101010101" pitchFamily="2" charset="-122"/>
                <a:cs typeface="Arial Unicode MS" panose="020B0604020202020204" pitchFamily="34" charset="-122"/>
              </a:rPr>
              <a:t>22</a:t>
            </a:r>
            <a:r>
              <a:rPr lang="en-US" altLang="zh-CN" b="1" dirty="0" smtClean="0">
                <a:solidFill>
                  <a:srgbClr val="FF33CC"/>
                </a:solidFill>
                <a:latin typeface="Arial Narrow" panose="020B0606020202030204" pitchFamily="34" charset="0"/>
                <a:ea typeface="华文新魏" panose="02010800040101010101" pitchFamily="2" charset="-122"/>
                <a:cs typeface="Arial Unicode MS" panose="020B0604020202020204" pitchFamily="34" charset="-122"/>
              </a:rPr>
              <a:t>-27, </a:t>
            </a:r>
            <a:r>
              <a:rPr lang="en-US" altLang="zh-CN" b="1" dirty="0" smtClean="0">
                <a:solidFill>
                  <a:srgbClr val="FF33CC"/>
                </a:solidFill>
                <a:latin typeface="Arial Narrow" panose="020B0606020202030204" pitchFamily="34" charset="0"/>
                <a:ea typeface="华文新魏" panose="02010800040101010101" pitchFamily="2" charset="-122"/>
                <a:cs typeface="Arial Unicode MS" panose="020B0604020202020204" pitchFamily="34" charset="-122"/>
              </a:rPr>
              <a:t>2019,  </a:t>
            </a:r>
            <a:r>
              <a:rPr lang="en-US" altLang="zh-CN" b="1" dirty="0" smtClean="0">
                <a:solidFill>
                  <a:srgbClr val="FF33CC"/>
                </a:solidFill>
                <a:latin typeface="Arial Narrow" panose="020B0606020202030204" pitchFamily="34" charset="0"/>
                <a:ea typeface="华文新魏" panose="02010800040101010101" pitchFamily="2" charset="-122"/>
                <a:cs typeface="Arial Unicode MS" panose="020B0604020202020204" pitchFamily="34" charset="-122"/>
              </a:rPr>
              <a:t>SJTU/USTC</a:t>
            </a:r>
            <a:endParaRPr lang="en-US" altLang="zh-CN" b="1" dirty="0" smtClean="0">
              <a:solidFill>
                <a:srgbClr val="FF33CC"/>
              </a:solidFill>
              <a:latin typeface="Arial Narrow" panose="020B0606020202030204" pitchFamily="34" charset="0"/>
              <a:ea typeface="华文新魏" panose="02010800040101010101" pitchFamily="2" charset="-122"/>
              <a:cs typeface="Arial Unicode MS" panose="020B0604020202020204" pitchFamily="34" charset="-122"/>
            </a:endParaRPr>
          </a:p>
        </p:txBody>
      </p:sp>
      <p:pic>
        <p:nvPicPr>
          <p:cNvPr id="6148" name="Picture 4" descr="C:\Users\penghp\Desktop\untitl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870" y="28575"/>
            <a:ext cx="819151" cy="74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284205" y="6356350"/>
            <a:ext cx="2633165" cy="365125"/>
          </a:xfrm>
        </p:spPr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116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22"/>
    </mc:Choice>
    <mc:Fallback xmlns="">
      <p:transition spd="slow" advTm="5522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Lattice with FODO-Like Arc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810" y="1022696"/>
            <a:ext cx="7548215" cy="4560570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409" y="4430684"/>
            <a:ext cx="2835704" cy="1766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文本框 9"/>
          <p:cNvSpPr txBox="1"/>
          <p:nvPr/>
        </p:nvSpPr>
        <p:spPr>
          <a:xfrm>
            <a:off x="374072" y="415814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Ring </a:t>
            </a:r>
            <a:r>
              <a:rPr lang="en-US" altLang="zh-CN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 function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1688" y="4713316"/>
            <a:ext cx="2487476" cy="148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文本框 11"/>
          <p:cNvSpPr txBox="1"/>
          <p:nvPr/>
        </p:nvSpPr>
        <p:spPr>
          <a:xfrm>
            <a:off x="6568364" y="4430684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Ring </a:t>
            </a:r>
            <a:r>
              <a:rPr lang="en-US" altLang="zh-CN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Dispersion function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41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Spectrometer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灯片编号占位符 1"/>
          <p:cNvSpPr txBox="1">
            <a:spLocks/>
          </p:cNvSpPr>
          <p:nvPr/>
        </p:nvSpPr>
        <p:spPr>
          <a:xfrm>
            <a:off x="6553200" y="612358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CE8CDAF-82F5-48B1-94DA-61C027BB28F0}" type="slidenum">
              <a:rPr lang="zh-CN" altLang="en-US" smtClean="0"/>
              <a:pPr/>
              <a:t>11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594" y="2464522"/>
            <a:ext cx="2722643" cy="20730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538" y="2391935"/>
            <a:ext cx="2507591" cy="2118633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019400" y="885340"/>
            <a:ext cx="2449465" cy="1484889"/>
            <a:chOff x="101910" y="1028183"/>
            <a:chExt cx="2669890" cy="1749857"/>
          </a:xfrm>
        </p:grpSpPr>
        <p:pic>
          <p:nvPicPr>
            <p:cNvPr id="11" name="Picture 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1910" y="1028183"/>
              <a:ext cx="1332656" cy="888649"/>
            </a:xfrm>
            <a:prstGeom prst="rect">
              <a:avLst/>
            </a:prstGeom>
            <a:noFill/>
            <a:ln w="31750">
              <a:solidFill>
                <a:srgbClr val="0000FF"/>
              </a:solidFill>
              <a:miter lim="800000"/>
              <a:headEnd/>
              <a:tailEnd/>
            </a:ln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1910" y="1952076"/>
              <a:ext cx="1332656" cy="825964"/>
            </a:xfrm>
            <a:prstGeom prst="rect">
              <a:avLst/>
            </a:prstGeom>
            <a:ln w="31750">
              <a:solidFill>
                <a:srgbClr val="0000FF"/>
              </a:solidFill>
            </a:ln>
          </p:spPr>
        </p:pic>
        <p:pic>
          <p:nvPicPr>
            <p:cNvPr id="13" name="图片 26">
              <a:extLst>
                <a:ext uri="{FF2B5EF4-FFF2-40B4-BE49-F238E27FC236}">
                  <a16:creationId xmlns:a16="http://schemas.microsoft.com/office/drawing/2014/main" id="{9F3D43F5-9D60-2849-976A-ABC190C0E2C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4566" y="1028183"/>
              <a:ext cx="1337234" cy="888649"/>
            </a:xfrm>
            <a:prstGeom prst="rect">
              <a:avLst/>
            </a:prstGeom>
            <a:noFill/>
            <a:ln w="3175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图片 4">
              <a:extLst>
                <a:ext uri="{FF2B5EF4-FFF2-40B4-BE49-F238E27FC236}">
                  <a16:creationId xmlns:a16="http://schemas.microsoft.com/office/drawing/2014/main" id="{0CE7F55A-9319-CF4C-A118-F59C545D292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4566" y="1976275"/>
              <a:ext cx="1337233" cy="801765"/>
            </a:xfrm>
            <a:prstGeom prst="rect">
              <a:avLst/>
            </a:prstGeom>
            <a:ln w="31750">
              <a:solidFill>
                <a:srgbClr val="0000FF"/>
              </a:solidFill>
            </a:ln>
          </p:spPr>
        </p:pic>
      </p:grpSp>
      <p:grpSp>
        <p:nvGrpSpPr>
          <p:cNvPr id="15" name="组合 14"/>
          <p:cNvGrpSpPr/>
          <p:nvPr/>
        </p:nvGrpSpPr>
        <p:grpSpPr>
          <a:xfrm>
            <a:off x="4551469" y="888648"/>
            <a:ext cx="2673579" cy="1476323"/>
            <a:chOff x="3317475" y="1192151"/>
            <a:chExt cx="3235725" cy="1417395"/>
          </a:xfrm>
        </p:grpSpPr>
        <p:pic>
          <p:nvPicPr>
            <p:cNvPr id="16" name="Picture 5" descr="chamber-mdc">
              <a:extLst>
                <a:ext uri="{FF2B5EF4-FFF2-40B4-BE49-F238E27FC236}">
                  <a16:creationId xmlns:a16="http://schemas.microsoft.com/office/drawing/2014/main" id="{A7726D62-6501-5A48-8A68-E8B9C1EAE4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317475" y="1192151"/>
              <a:ext cx="1651220" cy="1417395"/>
            </a:xfrm>
            <a:prstGeom prst="rect">
              <a:avLst/>
            </a:prstGeom>
            <a:noFill/>
            <a:ln w="31750">
              <a:solidFill>
                <a:srgbClr val="0000FF"/>
              </a:solidFill>
              <a:miter lim="800000"/>
              <a:headEnd/>
              <a:tailEnd/>
            </a:ln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8695" y="1192151"/>
              <a:ext cx="1584505" cy="1417395"/>
            </a:xfrm>
            <a:prstGeom prst="rect">
              <a:avLst/>
            </a:prstGeom>
            <a:noFill/>
            <a:ln w="31750">
              <a:solidFill>
                <a:srgbClr val="0000FF"/>
              </a:solidFill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组合 17"/>
          <p:cNvGrpSpPr/>
          <p:nvPr/>
        </p:nvGrpSpPr>
        <p:grpSpPr>
          <a:xfrm>
            <a:off x="5802934" y="4621026"/>
            <a:ext cx="3181057" cy="1648930"/>
            <a:chOff x="4652057" y="5156798"/>
            <a:chExt cx="3181057" cy="1569675"/>
          </a:xfrm>
        </p:grpSpPr>
        <p:pic>
          <p:nvPicPr>
            <p:cNvPr id="19" name="Image 12"/>
            <p:cNvPicPr/>
            <p:nvPr/>
          </p:nvPicPr>
          <p:blipFill>
            <a:blip r:embed="rId11"/>
            <a:stretch>
              <a:fillRect/>
            </a:stretch>
          </p:blipFill>
          <p:spPr>
            <a:xfrm>
              <a:off x="4652057" y="5156798"/>
              <a:ext cx="1545777" cy="1569675"/>
            </a:xfrm>
            <a:prstGeom prst="rect">
              <a:avLst/>
            </a:prstGeom>
            <a:ln w="38100">
              <a:solidFill>
                <a:srgbClr val="0000FF"/>
              </a:solidFill>
            </a:ln>
          </p:spPr>
        </p:pic>
        <p:pic>
          <p:nvPicPr>
            <p:cNvPr id="20" name="Picture 3" descr="12 sectors SuperB">
              <a:extLst>
                <a:ext uri="{FF2B5EF4-FFF2-40B4-BE49-F238E27FC236}">
                  <a16:creationId xmlns:a16="http://schemas.microsoft.com/office/drawing/2014/main" id="{E9B37600-D258-C840-AB31-C37F83A337FA}"/>
                </a:ext>
              </a:extLst>
            </p:cNvPr>
            <p:cNvPicPr/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3231" y="5156798"/>
              <a:ext cx="1599883" cy="1551767"/>
            </a:xfrm>
            <a:prstGeom prst="rect">
              <a:avLst/>
            </a:prstGeom>
            <a:noFill/>
            <a:ln w="38100">
              <a:solidFill>
                <a:srgbClr val="0000FF"/>
              </a:solidFill>
            </a:ln>
          </p:spPr>
        </p:pic>
      </p:grpSp>
      <p:grpSp>
        <p:nvGrpSpPr>
          <p:cNvPr id="21" name="组合 20"/>
          <p:cNvGrpSpPr/>
          <p:nvPr/>
        </p:nvGrpSpPr>
        <p:grpSpPr>
          <a:xfrm>
            <a:off x="155225" y="4599719"/>
            <a:ext cx="3111110" cy="1690992"/>
            <a:chOff x="141461" y="5256736"/>
            <a:chExt cx="3111110" cy="1399745"/>
          </a:xfrm>
        </p:grpSpPr>
        <p:pic>
          <p:nvPicPr>
            <p:cNvPr id="22" name="Picture 7"/>
            <p:cNvPicPr>
              <a:picLocks noChangeAspect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41461" y="5256736"/>
              <a:ext cx="1515225" cy="1390497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miter lim="800000"/>
              <a:headEnd/>
              <a:tailEnd/>
            </a:ln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id="{185D3C54-2C12-4B46-A8EB-F0485A7F708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5892" y="5256737"/>
              <a:ext cx="1546679" cy="1399744"/>
            </a:xfrm>
            <a:prstGeom prst="rect">
              <a:avLst/>
            </a:prstGeom>
            <a:ln w="38100">
              <a:solidFill>
                <a:srgbClr val="0000FF"/>
              </a:solidFill>
            </a:ln>
          </p:spPr>
        </p:pic>
      </p:grpSp>
      <p:grpSp>
        <p:nvGrpSpPr>
          <p:cNvPr id="24" name="组合 23"/>
          <p:cNvGrpSpPr/>
          <p:nvPr/>
        </p:nvGrpSpPr>
        <p:grpSpPr>
          <a:xfrm>
            <a:off x="208664" y="1736982"/>
            <a:ext cx="1531221" cy="2490572"/>
            <a:chOff x="296172" y="2890114"/>
            <a:chExt cx="1205801" cy="2025008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172" y="3874779"/>
              <a:ext cx="1205801" cy="1040343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82B6A353-C145-4114-81FB-60A223F891FA" descr="F4BA984E-399A-4697-938C-76484F47131D">
              <a:extLst>
                <a:ext uri="{FF2B5EF4-FFF2-40B4-BE49-F238E27FC236}">
                  <a16:creationId xmlns:a16="http://schemas.microsoft.com/office/drawing/2014/main" id="{7C511754-4573-8945-8B38-EE937C089F8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83" t="5162" r="7661" b="33260"/>
            <a:stretch/>
          </p:blipFill>
          <p:spPr bwMode="auto">
            <a:xfrm>
              <a:off x="296172" y="2890114"/>
              <a:ext cx="1205801" cy="983217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7" name="Picture 2" descr="C:\Users\SONG\Desktop\图片2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826" y="4816741"/>
            <a:ext cx="2057286" cy="751161"/>
          </a:xfrm>
          <a:prstGeom prst="rect">
            <a:avLst/>
          </a:prstGeom>
          <a:solidFill>
            <a:schemeClr val="bg1"/>
          </a:solidFill>
          <a:ln w="38100">
            <a:solidFill>
              <a:srgbClr val="0000FF"/>
            </a:solidFill>
          </a:ln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" name="组合 27"/>
          <p:cNvGrpSpPr/>
          <p:nvPr/>
        </p:nvGrpSpPr>
        <p:grpSpPr>
          <a:xfrm>
            <a:off x="7429137" y="1689869"/>
            <a:ext cx="1614187" cy="2820699"/>
            <a:chOff x="7687290" y="2900281"/>
            <a:chExt cx="1226532" cy="2129287"/>
          </a:xfrm>
        </p:grpSpPr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id="{5DA261E3-0B58-C247-B284-ADFDA46EE3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9686" y="2900281"/>
              <a:ext cx="1224136" cy="1055849"/>
            </a:xfrm>
            <a:prstGeom prst="rect">
              <a:avLst/>
            </a:prstGeom>
            <a:ln w="38100">
              <a:solidFill>
                <a:srgbClr val="0000FF"/>
              </a:solidFill>
            </a:ln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7290" y="3989225"/>
              <a:ext cx="1226532" cy="1040343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31" name="直接箭头连接符 30"/>
          <p:cNvCxnSpPr/>
          <p:nvPr/>
        </p:nvCxnSpPr>
        <p:spPr>
          <a:xfrm>
            <a:off x="3059832" y="2391935"/>
            <a:ext cx="360040" cy="1092334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>
            <a:off x="3015080" y="2381708"/>
            <a:ext cx="2970253" cy="1045531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/>
          <p:nvPr/>
        </p:nvCxnSpPr>
        <p:spPr>
          <a:xfrm flipH="1">
            <a:off x="3411915" y="2394906"/>
            <a:ext cx="1721808" cy="1089363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>
            <a:off x="5137981" y="2376883"/>
            <a:ext cx="919360" cy="1074368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 flipV="1">
            <a:off x="1822938" y="3257320"/>
            <a:ext cx="1416914" cy="1305247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 flipH="1" flipV="1">
            <a:off x="6278297" y="3660073"/>
            <a:ext cx="960832" cy="939647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/>
          <p:nvPr/>
        </p:nvCxnSpPr>
        <p:spPr>
          <a:xfrm>
            <a:off x="1762868" y="3242868"/>
            <a:ext cx="1292706" cy="76006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 flipH="1">
            <a:off x="6314243" y="3242868"/>
            <a:ext cx="1126653" cy="38003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 flipV="1">
            <a:off x="4599960" y="3950438"/>
            <a:ext cx="845085" cy="866303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 flipH="1" flipV="1">
            <a:off x="3741698" y="3904252"/>
            <a:ext cx="879647" cy="899592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3411915" y="900680"/>
            <a:ext cx="839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MPGD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132452" y="918414"/>
            <a:ext cx="891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DMAPs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169748" y="862034"/>
            <a:ext cx="700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MDC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030749" y="4881533"/>
            <a:ext cx="770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RICH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620000" y="5066199"/>
            <a:ext cx="768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DIRC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95535" y="3195443"/>
            <a:ext cx="751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BCAL</a:t>
            </a:r>
          </a:p>
          <a:p>
            <a:r>
              <a:rPr lang="en-US" altLang="zh-CN" b="1" dirty="0" err="1" smtClean="0">
                <a:solidFill>
                  <a:srgbClr val="FF0000"/>
                </a:solidFill>
              </a:rPr>
              <a:t>pCsI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966632" y="3396227"/>
            <a:ext cx="751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E</a:t>
            </a:r>
            <a:r>
              <a:rPr lang="en-US" altLang="zh-CN" b="1" dirty="0" smtClean="0">
                <a:solidFill>
                  <a:srgbClr val="FF0000"/>
                </a:solidFill>
              </a:rPr>
              <a:t>CAL</a:t>
            </a: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LYSO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426618" y="4881533"/>
            <a:ext cx="2340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0000"/>
                </a:solidFill>
              </a:rPr>
              <a:t>MUC</a:t>
            </a:r>
          </a:p>
          <a:p>
            <a:pPr algn="ctr"/>
            <a:r>
              <a:rPr lang="en-US" altLang="zh-CN" b="1" dirty="0" err="1" smtClean="0">
                <a:solidFill>
                  <a:srgbClr val="FF0000"/>
                </a:solidFill>
              </a:rPr>
              <a:t>MRPC+RPC+Scintilator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 rot="-1620000">
            <a:off x="644333" y="2722742"/>
            <a:ext cx="7589520" cy="8359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</a:rPr>
              <a:t>Conceptual </a:t>
            </a:r>
            <a:r>
              <a:rPr lang="en-US" altLang="zh-CN" sz="2400" b="1" dirty="0" smtClean="0"/>
              <a:t>design almost done,</a:t>
            </a:r>
          </a:p>
          <a:p>
            <a:pPr algn="ctr"/>
            <a:r>
              <a:rPr lang="en-US" altLang="zh-CN" sz="2400" b="1" dirty="0" smtClean="0"/>
              <a:t> some components (PID</a:t>
            </a:r>
            <a:r>
              <a:rPr lang="zh-CN" altLang="en-US" sz="2400" b="1" dirty="0" smtClean="0"/>
              <a:t>，</a:t>
            </a:r>
            <a:r>
              <a:rPr lang="en-US" altLang="zh-CN" sz="2400" b="1" dirty="0" err="1" smtClean="0"/>
              <a:t>Ecal</a:t>
            </a:r>
            <a:r>
              <a:rPr lang="en-US" altLang="zh-CN" sz="2400" b="1" dirty="0" smtClean="0"/>
              <a:t>) </a:t>
            </a:r>
            <a:r>
              <a:rPr lang="en-US" altLang="zh-CN" sz="2400" b="1" dirty="0"/>
              <a:t>enter 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technological</a:t>
            </a:r>
            <a:r>
              <a:rPr lang="en-US" altLang="zh-CN" sz="2400" b="1" dirty="0" smtClean="0"/>
              <a:t> </a:t>
            </a:r>
            <a:r>
              <a:rPr lang="en-US" altLang="zh-CN" sz="2400" b="1" dirty="0"/>
              <a:t>design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5561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5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Facilities for Charm Study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13139" y="915017"/>
            <a:ext cx="7712025" cy="5111709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p"/>
            </a:pPr>
            <a:r>
              <a:rPr lang="en-US" altLang="zh-CN" sz="2400" dirty="0" err="1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LHCb</a:t>
            </a:r>
            <a:r>
              <a:rPr lang="en-US" altLang="zh-CN" sz="2400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: </a:t>
            </a:r>
            <a:r>
              <a:rPr lang="en-US" altLang="zh-CN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</a:t>
            </a:r>
            <a:r>
              <a:rPr lang="en-US" altLang="zh-CN" sz="2000" dirty="0" smtClean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Hadron</a:t>
            </a:r>
            <a:r>
              <a:rPr lang="en-US" altLang="zh-CN" sz="2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collider, </a:t>
            </a:r>
            <a:r>
              <a:rPr lang="zh-CN" altLang="en-US" sz="2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</a:t>
            </a:r>
            <a:r>
              <a:rPr lang="en-US" altLang="zh-CN" sz="2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huge cross, energy boost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2000" dirty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</a:t>
            </a:r>
            <a:r>
              <a:rPr lang="en-US" altLang="zh-CN" sz="2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                   9 fb</a:t>
            </a:r>
            <a:r>
              <a:rPr lang="en-US" altLang="zh-CN" sz="2000" baseline="30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-1</a:t>
            </a:r>
            <a:r>
              <a:rPr lang="en-US" altLang="zh-CN" sz="2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until now, 50 fb</a:t>
            </a:r>
            <a:r>
              <a:rPr lang="en-US" altLang="zh-CN" sz="2000" baseline="30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-1</a:t>
            </a:r>
            <a:r>
              <a:rPr lang="en-US" altLang="zh-CN" sz="2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upgrade I,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2000" dirty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</a:t>
            </a:r>
            <a:r>
              <a:rPr lang="en-US" altLang="zh-CN" sz="2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                   World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  <a:sym typeface="Symbol" panose="05050102010706020507" pitchFamily="18" charset="2"/>
              </a:rPr>
              <a:t></a:t>
            </a:r>
            <a:r>
              <a:rPr lang="en-US" altLang="zh-CN" sz="2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s </a:t>
            </a:r>
            <a:r>
              <a:rPr lang="en-US" altLang="zh-CN" sz="2000" dirty="0" smtClean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largest sample </a:t>
            </a:r>
            <a:r>
              <a:rPr lang="en-US" altLang="zh-CN" sz="2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of c-hadron decay in charged modes</a:t>
            </a: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  <a:cs typeface="Arial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p"/>
            </a:pPr>
            <a:r>
              <a:rPr lang="en-US" altLang="zh-CN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B-factories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(Belle(-II), </a:t>
            </a:r>
            <a:r>
              <a:rPr lang="en-US" altLang="zh-CN" sz="2400" dirty="0" err="1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BaBar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): </a:t>
            </a:r>
            <a:r>
              <a:rPr lang="en-US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</a:t>
            </a:r>
            <a:r>
              <a:rPr lang="en-US" altLang="zh-CN" sz="2000" dirty="0" err="1" smtClean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e</a:t>
            </a:r>
            <a:r>
              <a:rPr lang="en-US" altLang="zh-CN" sz="2000" baseline="30000" dirty="0" err="1" smtClean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+</a:t>
            </a:r>
            <a:r>
              <a:rPr lang="en-US" altLang="zh-CN" sz="2000" dirty="0" err="1" smtClean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e</a:t>
            </a:r>
            <a:r>
              <a:rPr lang="en-US" altLang="zh-CN" sz="2000" baseline="30000" dirty="0" smtClean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-</a:t>
            </a:r>
            <a:r>
              <a:rPr lang="en-US" altLang="zh-CN" sz="2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collider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2000" dirty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</a:t>
            </a:r>
            <a:r>
              <a:rPr lang="en-US" altLang="zh-CN" sz="2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                    ~ </a:t>
            </a:r>
            <a:r>
              <a:rPr lang="en-US" altLang="zh-CN" sz="2000" dirty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1 </a:t>
            </a:r>
            <a:r>
              <a:rPr lang="en-US" altLang="zh-CN" sz="2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ab</a:t>
            </a:r>
            <a:r>
              <a:rPr lang="en-US" altLang="zh-CN" sz="2000" baseline="30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-1</a:t>
            </a:r>
            <a:r>
              <a:rPr lang="en-US" altLang="zh-CN" sz="2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Belle, 50 ab</a:t>
            </a:r>
            <a:r>
              <a:rPr lang="en-US" altLang="zh-CN" sz="2000" baseline="30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-1</a:t>
            </a:r>
            <a:r>
              <a:rPr lang="en-US" altLang="zh-CN" sz="2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Belle-II (2024)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2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                     more </a:t>
            </a: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kinematic constrains</a:t>
            </a:r>
            <a:r>
              <a:rPr lang="en-US" altLang="zh-CN" sz="2000" dirty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, </a:t>
            </a: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clean environment</a:t>
            </a:r>
            <a:r>
              <a:rPr lang="en-US" altLang="zh-CN" sz="2000" dirty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, </a:t>
            </a:r>
            <a:endParaRPr lang="en-US" altLang="zh-CN" sz="2000" dirty="0" smtClean="0">
              <a:latin typeface="华文楷体" panose="02010600040101010101" pitchFamily="2" charset="-122"/>
              <a:ea typeface="华文楷体" panose="02010600040101010101" pitchFamily="2" charset="-122"/>
              <a:cs typeface="Arial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2000" dirty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</a:t>
            </a:r>
            <a:r>
              <a:rPr lang="en-US" altLang="zh-CN" sz="2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                    </a:t>
            </a:r>
            <a:r>
              <a:rPr lang="en-US" altLang="zh-CN" sz="2000" dirty="0" smtClean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~</a:t>
            </a: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100% </a:t>
            </a:r>
            <a:r>
              <a:rPr lang="en-US" altLang="zh-CN" sz="2000" dirty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trigger </a:t>
            </a:r>
            <a:r>
              <a:rPr lang="en-US" altLang="zh-CN" sz="2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efficiency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p"/>
            </a:pPr>
            <a:r>
              <a:rPr lang="en-US" altLang="zh-CN" sz="2400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  <a:sym typeface="Symbol" panose="05050102010706020507" pitchFamily="18" charset="2"/>
              </a:rPr>
              <a:t>-charm </a:t>
            </a:r>
            <a:r>
              <a:rPr lang="en-US" altLang="zh-CN" sz="2400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  <a:sym typeface="Symbol" panose="05050102010706020507" pitchFamily="18" charset="2"/>
              </a:rPr>
              <a:t>factories </a:t>
            </a:r>
            <a:r>
              <a:rPr lang="en-US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  <a:sym typeface="Symbol" panose="05050102010706020507" pitchFamily="18" charset="2"/>
              </a:rPr>
              <a:t>(BESIII, STCF)</a:t>
            </a:r>
            <a:r>
              <a:rPr lang="en-US" altLang="zh-CN" sz="28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:  </a:t>
            </a:r>
            <a:r>
              <a:rPr lang="en-US" altLang="zh-CN" sz="2000" dirty="0" err="1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e</a:t>
            </a:r>
            <a:r>
              <a:rPr lang="en-US" altLang="zh-CN" sz="2000" baseline="30000" dirty="0" err="1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+</a:t>
            </a:r>
            <a:r>
              <a:rPr lang="en-US" altLang="zh-CN" sz="2000" dirty="0" err="1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e</a:t>
            </a:r>
            <a:r>
              <a:rPr lang="en-US" altLang="zh-CN" sz="2000" baseline="30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-</a:t>
            </a:r>
            <a:r>
              <a:rPr lang="en-US" altLang="zh-CN" sz="2000" dirty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</a:t>
            </a:r>
            <a:r>
              <a:rPr lang="en-US" altLang="zh-CN" sz="2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collider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2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  <a:sym typeface="Symbol" panose="05050102010706020507" pitchFamily="18" charset="2"/>
              </a:rPr>
              <a:t>                      Pair production and double tag technique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2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                     </a:t>
            </a:r>
            <a:r>
              <a:rPr lang="en-US" altLang="zh-CN" sz="2000" dirty="0" smtClean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Low</a:t>
            </a:r>
            <a:r>
              <a:rPr lang="zh-CN" altLang="en-US" sz="2000" dirty="0" smtClean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</a:t>
            </a: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backgrounds</a:t>
            </a:r>
            <a:r>
              <a:rPr lang="zh-CN" altLang="en-US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</a:t>
            </a: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and</a:t>
            </a:r>
            <a:r>
              <a:rPr lang="zh-CN" altLang="en-US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</a:t>
            </a: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high</a:t>
            </a:r>
            <a:r>
              <a:rPr lang="zh-CN" altLang="en-US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</a:t>
            </a:r>
            <a:r>
              <a:rPr lang="en-US" altLang="zh-CN" sz="2000" dirty="0" smtClean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efficiency</a:t>
            </a:r>
            <a:r>
              <a:rPr lang="en-US" altLang="zh-CN" sz="20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, </a:t>
            </a:r>
            <a:endParaRPr lang="en-US" altLang="zh-CN" sz="2000" dirty="0" smtClean="0">
              <a:latin typeface="华文楷体" panose="02010600040101010101" pitchFamily="2" charset="-122"/>
              <a:ea typeface="华文楷体" panose="02010600040101010101" pitchFamily="2" charset="-122"/>
              <a:cs typeface="Arial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</a:t>
            </a:r>
            <a:r>
              <a:rPr lang="en-US" altLang="zh-CN" sz="2000" dirty="0" smtClean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                    </a:t>
            </a: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Quantum </a:t>
            </a: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correlations </a:t>
            </a: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(</a:t>
            </a: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J</a:t>
            </a:r>
            <a:r>
              <a:rPr lang="en-US" altLang="zh-CN" sz="2000" baseline="30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PC</a:t>
            </a: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=1</a:t>
            </a:r>
            <a:r>
              <a:rPr lang="en-US" altLang="zh-CN" sz="2000" baseline="30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-- </a:t>
            </a: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for </a:t>
            </a: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  <a:sym typeface="Wingdings"/>
              </a:rPr>
              <a:t>DD,</a:t>
            </a:r>
            <a:r>
              <a:rPr lang="zh-CN" altLang="en-US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  <a:sym typeface="Wingdings"/>
              </a:rPr>
              <a:t> </a:t>
            </a: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J</a:t>
            </a:r>
            <a:r>
              <a:rPr lang="en-US" altLang="zh-CN" sz="2000" baseline="30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PC</a:t>
            </a: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=0</a:t>
            </a:r>
            <a:r>
              <a:rPr lang="en-US" altLang="zh-CN" sz="2000" baseline="30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++</a:t>
            </a: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for </a:t>
            </a: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  <a:sym typeface="Symbol" panose="05050102010706020507" pitchFamily="18" charset="2"/>
              </a:rPr>
              <a:t></a:t>
            </a: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  <a:sym typeface="Wingdings"/>
              </a:rPr>
              <a:t>DD</a:t>
            </a: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) </a:t>
            </a:r>
            <a:endParaRPr lang="en-US" altLang="zh-CN" sz="2000" dirty="0" smtClean="0">
              <a:solidFill>
                <a:srgbClr val="392BF5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Arial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</a:t>
            </a:r>
            <a:r>
              <a:rPr lang="en-US" altLang="zh-CN" sz="2000" dirty="0" smtClean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                     and </a:t>
            </a: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CP-tagging are </a:t>
            </a:r>
            <a:r>
              <a:rPr lang="en-US" altLang="zh-CN" sz="2000" dirty="0">
                <a:solidFill>
                  <a:srgbClr val="392BF5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" charset="0"/>
              </a:rPr>
              <a:t>unique</a:t>
            </a:r>
            <a:endParaRPr lang="en-US" altLang="zh-CN" sz="2000" dirty="0">
              <a:solidFill>
                <a:srgbClr val="392BF5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Arial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99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Features for Charm Study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562" y="985882"/>
            <a:ext cx="6151116" cy="347845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9753" y="2619130"/>
            <a:ext cx="2292079" cy="2116277"/>
          </a:xfrm>
          <a:prstGeom prst="rect">
            <a:avLst/>
          </a:prstGeom>
        </p:spPr>
      </p:pic>
      <p:sp>
        <p:nvSpPr>
          <p:cNvPr id="11" name="文本框 9"/>
          <p:cNvSpPr txBox="1"/>
          <p:nvPr/>
        </p:nvSpPr>
        <p:spPr>
          <a:xfrm>
            <a:off x="7216551" y="2725109"/>
            <a:ext cx="18707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3.0  fb</a:t>
            </a:r>
            <a:r>
              <a:rPr lang="en-US" altLang="zh-CN" sz="14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altLang="zh-CN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 4000Events</a:t>
            </a:r>
          </a:p>
          <a:p>
            <a:pPr algn="ctr"/>
            <a:r>
              <a:rPr lang="en-US" altLang="zh-CN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60.0fb</a:t>
            </a:r>
            <a:r>
              <a:rPr lang="en-US" altLang="zh-CN" sz="14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 80000 Events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9678" y="890130"/>
            <a:ext cx="2292079" cy="1840981"/>
          </a:xfrm>
          <a:prstGeom prst="rect">
            <a:avLst/>
          </a:prstGeom>
        </p:spPr>
      </p:pic>
      <p:sp>
        <p:nvSpPr>
          <p:cNvPr id="13" name="文本框 8"/>
          <p:cNvSpPr txBox="1"/>
          <p:nvPr/>
        </p:nvSpPr>
        <p:spPr>
          <a:xfrm>
            <a:off x="7119456" y="1035743"/>
            <a:ext cx="2002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0.5fb</a:t>
            </a:r>
            <a:r>
              <a:rPr lang="en-US" altLang="zh-CN" sz="14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altLang="zh-CN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 80Events</a:t>
            </a:r>
          </a:p>
          <a:p>
            <a:pPr algn="ctr"/>
            <a:r>
              <a:rPr lang="en-US" altLang="zh-CN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1.0ab</a:t>
            </a:r>
            <a:r>
              <a:rPr lang="en-US" altLang="zh-CN" sz="14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 160000 Events</a:t>
            </a:r>
          </a:p>
        </p:txBody>
      </p:sp>
      <p:sp>
        <p:nvSpPr>
          <p:cNvPr id="14" name="TextBox 10"/>
          <p:cNvSpPr txBox="1"/>
          <p:nvPr/>
        </p:nvSpPr>
        <p:spPr>
          <a:xfrm>
            <a:off x="8569867" y="1517297"/>
            <a:ext cx="561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rgbClr val="FF0000"/>
                </a:solidFill>
              </a:rPr>
              <a:t>D</a:t>
            </a:r>
            <a:r>
              <a:rPr lang="en-US" altLang="zh-CN" b="1" baseline="-25000" dirty="0" smtClean="0">
                <a:solidFill>
                  <a:srgbClr val="FF0000"/>
                </a:solidFill>
              </a:rPr>
              <a:t>J2</a:t>
            </a:r>
            <a:endParaRPr lang="zh-CN" altLang="en-US" b="1" baseline="-25000" dirty="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39833" y="1330585"/>
            <a:ext cx="8110941" cy="93705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2200" dirty="0"/>
              <a:t>Most</a:t>
            </a:r>
            <a:r>
              <a:rPr kumimoji="1" lang="zh-CN" altLang="en-US" sz="2200" dirty="0"/>
              <a:t> </a:t>
            </a:r>
            <a:r>
              <a:rPr kumimoji="1" lang="en-US" altLang="zh-CN" sz="2200" dirty="0"/>
              <a:t>are</a:t>
            </a:r>
            <a:r>
              <a:rPr kumimoji="1" lang="zh-CN" altLang="en-US" sz="2200" dirty="0"/>
              <a:t> </a:t>
            </a:r>
            <a:r>
              <a:rPr kumimoji="1" lang="en-US" altLang="zh-CN" sz="2200" dirty="0">
                <a:solidFill>
                  <a:srgbClr val="FF0000"/>
                </a:solidFill>
              </a:rPr>
              <a:t>precision</a:t>
            </a:r>
            <a:r>
              <a:rPr kumimoji="1" lang="zh-CN" altLang="en-US" sz="2200" dirty="0">
                <a:solidFill>
                  <a:srgbClr val="FF0000"/>
                </a:solidFill>
              </a:rPr>
              <a:t> </a:t>
            </a:r>
            <a:r>
              <a:rPr kumimoji="1" lang="en-US" altLang="zh-CN" sz="2200" dirty="0"/>
              <a:t>measurements,</a:t>
            </a:r>
            <a:r>
              <a:rPr kumimoji="1" lang="zh-CN" altLang="en-US" sz="2200" dirty="0"/>
              <a:t> </a:t>
            </a:r>
            <a:r>
              <a:rPr kumimoji="1" lang="en-US" altLang="zh-CN" sz="2200" dirty="0"/>
              <a:t>which</a:t>
            </a:r>
            <a:r>
              <a:rPr kumimoji="1" lang="zh-CN" altLang="en-US" sz="2200" dirty="0"/>
              <a:t> </a:t>
            </a:r>
            <a:r>
              <a:rPr kumimoji="1" lang="en-US" altLang="zh-CN" sz="2200" dirty="0"/>
              <a:t>are</a:t>
            </a:r>
            <a:r>
              <a:rPr kumimoji="1" lang="zh-CN" altLang="en-US" sz="2200" dirty="0"/>
              <a:t> </a:t>
            </a:r>
            <a:r>
              <a:rPr kumimoji="1" lang="en-US" altLang="zh-CN" sz="2200" dirty="0"/>
              <a:t>mostly</a:t>
            </a:r>
            <a:r>
              <a:rPr kumimoji="1" lang="zh-CN" altLang="en-US" sz="2200" dirty="0"/>
              <a:t> </a:t>
            </a:r>
            <a:r>
              <a:rPr kumimoji="1" lang="en-US" altLang="zh-CN" sz="2200" dirty="0"/>
              <a:t>dominant</a:t>
            </a:r>
            <a:r>
              <a:rPr kumimoji="1" lang="zh-CN" altLang="en-US" sz="2200" dirty="0"/>
              <a:t> </a:t>
            </a:r>
            <a:r>
              <a:rPr kumimoji="1" lang="en-US" altLang="zh-CN" sz="2200" dirty="0"/>
              <a:t>by</a:t>
            </a:r>
            <a:r>
              <a:rPr kumimoji="1" lang="zh-CN" altLang="en-US" sz="2200" dirty="0"/>
              <a:t> </a:t>
            </a:r>
            <a:r>
              <a:rPr kumimoji="1" lang="en-US" altLang="zh-CN" sz="2200" dirty="0"/>
              <a:t>the</a:t>
            </a:r>
            <a:r>
              <a:rPr kumimoji="1" lang="zh-CN" altLang="en-US" sz="2200" dirty="0"/>
              <a:t> </a:t>
            </a:r>
            <a:r>
              <a:rPr kumimoji="1" lang="en-US" altLang="zh-CN" sz="2200" dirty="0">
                <a:solidFill>
                  <a:srgbClr val="FF0000"/>
                </a:solidFill>
              </a:rPr>
              <a:t>systematic</a:t>
            </a:r>
            <a:r>
              <a:rPr kumimoji="1" lang="zh-CN" altLang="en-US" sz="2200" dirty="0">
                <a:solidFill>
                  <a:srgbClr val="FF0000"/>
                </a:solidFill>
              </a:rPr>
              <a:t> </a:t>
            </a:r>
            <a:r>
              <a:rPr kumimoji="1" lang="en-US" altLang="zh-CN" sz="2200" dirty="0" smtClean="0"/>
              <a:t>uncertainty STCF</a:t>
            </a:r>
            <a:r>
              <a:rPr kumimoji="1" lang="zh-CN" altLang="en-US" sz="2200" dirty="0" smtClean="0"/>
              <a:t> </a:t>
            </a:r>
            <a:r>
              <a:rPr kumimoji="1" lang="en-US" altLang="zh-CN" sz="2200" dirty="0"/>
              <a:t>has</a:t>
            </a:r>
            <a:r>
              <a:rPr kumimoji="1" lang="zh-CN" altLang="en-US" sz="2200" dirty="0"/>
              <a:t> </a:t>
            </a:r>
            <a:r>
              <a:rPr kumimoji="1" lang="en-US" altLang="zh-CN" sz="2200" dirty="0" smtClean="0">
                <a:solidFill>
                  <a:srgbClr val="FF0000"/>
                </a:solidFill>
              </a:rPr>
              <a:t>overall</a:t>
            </a:r>
            <a:r>
              <a:rPr kumimoji="1" lang="zh-CN" altLang="en-US" sz="2200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2200" dirty="0" smtClean="0">
                <a:solidFill>
                  <a:srgbClr val="FF0000"/>
                </a:solidFill>
              </a:rPr>
              <a:t>advantages </a:t>
            </a:r>
            <a:r>
              <a:rPr kumimoji="1" lang="en-US" altLang="zh-CN" sz="2200" dirty="0" smtClean="0"/>
              <a:t>in several studies</a:t>
            </a:r>
            <a:endParaRPr kumimoji="1" lang="en-US" altLang="zh-CN" sz="2200" dirty="0"/>
          </a:p>
        </p:txBody>
      </p:sp>
      <p:sp>
        <p:nvSpPr>
          <p:cNvPr id="15" name="文本框 14"/>
          <p:cNvSpPr txBox="1"/>
          <p:nvPr/>
        </p:nvSpPr>
        <p:spPr>
          <a:xfrm>
            <a:off x="517959" y="4735407"/>
            <a:ext cx="8456398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zh-CN" dirty="0" smtClean="0">
                <a:solidFill>
                  <a:srgbClr val="FF0000"/>
                </a:solidFill>
              </a:rPr>
              <a:t>Belle</a:t>
            </a:r>
            <a:r>
              <a:rPr lang="zh-CN" altLang="en-US" dirty="0" smtClean="0">
                <a:solidFill>
                  <a:srgbClr val="FF0000"/>
                </a:solidFill>
              </a:rPr>
              <a:t> </a:t>
            </a:r>
            <a:r>
              <a:rPr lang="en-US" altLang="zh-CN" dirty="0" smtClean="0">
                <a:solidFill>
                  <a:srgbClr val="FF0000"/>
                </a:solidFill>
              </a:rPr>
              <a:t>II</a:t>
            </a:r>
            <a:r>
              <a:rPr lang="zh-CN" altLang="en-US" dirty="0" smtClean="0">
                <a:solidFill>
                  <a:srgbClr val="FF0000"/>
                </a:solidFill>
              </a:rPr>
              <a:t> </a:t>
            </a:r>
            <a:r>
              <a:rPr lang="en-US" altLang="zh-CN" dirty="0" smtClean="0"/>
              <a:t>(</a:t>
            </a:r>
            <a:r>
              <a:rPr lang="en-US" altLang="zh-CN" dirty="0" smtClean="0">
                <a:solidFill>
                  <a:srgbClr val="392BF5"/>
                </a:solidFill>
              </a:rPr>
              <a:t>50 ab</a:t>
            </a:r>
            <a:r>
              <a:rPr lang="en-US" altLang="zh-CN" baseline="30000" dirty="0" smtClean="0">
                <a:solidFill>
                  <a:srgbClr val="392BF5"/>
                </a:solidFill>
              </a:rPr>
              <a:t>-1</a:t>
            </a:r>
            <a:r>
              <a:rPr lang="en-US" altLang="zh-CN" dirty="0" smtClean="0"/>
              <a:t>)</a:t>
            </a:r>
            <a:r>
              <a:rPr lang="zh-CN" altLang="en-US" dirty="0" smtClean="0"/>
              <a:t> </a:t>
            </a:r>
            <a:r>
              <a:rPr lang="en-US" altLang="zh-CN" dirty="0" smtClean="0"/>
              <a:t>has</a:t>
            </a:r>
            <a:r>
              <a:rPr lang="zh-CN" altLang="en-US" dirty="0"/>
              <a:t> </a:t>
            </a:r>
            <a:r>
              <a:rPr lang="en-US" altLang="zh-CN" dirty="0" smtClean="0"/>
              <a:t>~20</a:t>
            </a:r>
            <a:r>
              <a:rPr lang="zh-CN" altLang="en-US" dirty="0" smtClean="0"/>
              <a:t> </a:t>
            </a:r>
            <a:r>
              <a:rPr lang="en-US" altLang="zh-CN" dirty="0" smtClean="0"/>
              <a:t>times</a:t>
            </a:r>
            <a:r>
              <a:rPr lang="zh-CN" altLang="en-US" dirty="0" smtClean="0"/>
              <a:t> </a:t>
            </a:r>
            <a:r>
              <a:rPr lang="en-US" altLang="zh-CN" dirty="0" smtClean="0"/>
              <a:t>more</a:t>
            </a:r>
            <a:r>
              <a:rPr lang="zh-CN" altLang="en-US" dirty="0" smtClean="0"/>
              <a:t> </a:t>
            </a:r>
            <a:r>
              <a:rPr lang="en-US" altLang="zh-CN" dirty="0" smtClean="0"/>
              <a:t>statistics</a:t>
            </a:r>
            <a:r>
              <a:rPr lang="zh-CN" altLang="en-US" dirty="0" smtClean="0"/>
              <a:t> </a:t>
            </a:r>
            <a:r>
              <a:rPr lang="en-US" altLang="zh-CN" dirty="0" smtClean="0"/>
              <a:t>in</a:t>
            </a:r>
            <a:r>
              <a:rPr lang="zh-CN" altLang="en-US" dirty="0" smtClean="0"/>
              <a:t> </a:t>
            </a:r>
            <a:r>
              <a:rPr lang="en-US" altLang="zh-CN" dirty="0" smtClean="0"/>
              <a:t>production comparing to </a:t>
            </a:r>
            <a:r>
              <a:rPr lang="en-US" altLang="zh-CN" dirty="0" smtClean="0">
                <a:solidFill>
                  <a:srgbClr val="FF0000"/>
                </a:solidFill>
              </a:rPr>
              <a:t>STCF</a:t>
            </a:r>
            <a:r>
              <a:rPr lang="en-US" altLang="zh-CN" dirty="0" smtClean="0"/>
              <a:t> </a:t>
            </a:r>
            <a:r>
              <a:rPr lang="en-US" altLang="zh-CN" dirty="0" smtClean="0">
                <a:solidFill>
                  <a:srgbClr val="392BF5"/>
                </a:solidFill>
              </a:rPr>
              <a:t>1 ab</a:t>
            </a:r>
            <a:r>
              <a:rPr lang="en-US" altLang="zh-CN" baseline="30000" dirty="0" smtClean="0">
                <a:solidFill>
                  <a:srgbClr val="392BF5"/>
                </a:solidFill>
              </a:rPr>
              <a:t>-1</a:t>
            </a:r>
            <a:r>
              <a:rPr lang="en-US" altLang="zh-CN" dirty="0" smtClean="0">
                <a:solidFill>
                  <a:srgbClr val="392BF5"/>
                </a:solidFill>
              </a:rPr>
              <a:t> </a:t>
            </a:r>
            <a:endParaRPr lang="en-US" altLang="zh-CN" dirty="0" smtClean="0">
              <a:solidFill>
                <a:srgbClr val="392BF5"/>
              </a:solidFill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zh-CN" dirty="0" smtClean="0">
                <a:solidFill>
                  <a:srgbClr val="FF0000"/>
                </a:solidFill>
              </a:rPr>
              <a:t>STCF</a:t>
            </a:r>
            <a:r>
              <a:rPr lang="en-US" altLang="zh-CN" dirty="0" smtClean="0"/>
              <a:t> is expected to have higher </a:t>
            </a:r>
            <a:r>
              <a:rPr lang="en-US" altLang="zh-CN" dirty="0" smtClean="0">
                <a:solidFill>
                  <a:srgbClr val="FF0000"/>
                </a:solidFill>
              </a:rPr>
              <a:t>detection efficiency.</a:t>
            </a:r>
            <a:r>
              <a:rPr lang="zh-CN" altLang="en-US" dirty="0" smtClean="0">
                <a:solidFill>
                  <a:srgbClr val="FF0000"/>
                </a:solidFill>
              </a:rPr>
              <a:t> </a:t>
            </a:r>
            <a:r>
              <a:rPr lang="en-US" altLang="zh-CN" dirty="0" smtClean="0"/>
              <a:t>It's</a:t>
            </a:r>
            <a:r>
              <a:rPr lang="zh-CN" altLang="en-US" dirty="0" smtClean="0"/>
              <a:t> </a:t>
            </a:r>
            <a:r>
              <a:rPr lang="en-US" altLang="zh-CN" dirty="0" smtClean="0"/>
              <a:t>double</a:t>
            </a:r>
            <a:r>
              <a:rPr lang="zh-CN" altLang="en-US" dirty="0" smtClean="0"/>
              <a:t> </a:t>
            </a:r>
            <a:r>
              <a:rPr lang="en-US" altLang="zh-CN" dirty="0" smtClean="0"/>
              <a:t>tag</a:t>
            </a:r>
            <a:r>
              <a:rPr lang="zh-CN" altLang="en-US" dirty="0" smtClean="0"/>
              <a:t> </a:t>
            </a:r>
            <a:r>
              <a:rPr lang="en-US" altLang="zh-CN" dirty="0" smtClean="0"/>
              <a:t>yields</a:t>
            </a:r>
            <a:r>
              <a:rPr lang="zh-CN" altLang="en-US" dirty="0" smtClean="0"/>
              <a:t> </a:t>
            </a:r>
            <a:r>
              <a:rPr lang="en-US" altLang="zh-CN" dirty="0" smtClean="0"/>
              <a:t>expected</a:t>
            </a:r>
            <a:r>
              <a:rPr lang="zh-CN" altLang="en-US" dirty="0" smtClean="0"/>
              <a:t> </a:t>
            </a:r>
            <a:r>
              <a:rPr lang="en-US" altLang="zh-CN" dirty="0" smtClean="0"/>
              <a:t>to</a:t>
            </a:r>
            <a:r>
              <a:rPr lang="zh-CN" altLang="en-US" dirty="0" smtClean="0"/>
              <a:t> </a:t>
            </a:r>
            <a:r>
              <a:rPr lang="en-US" altLang="zh-CN" dirty="0" smtClean="0"/>
              <a:t>be</a:t>
            </a:r>
            <a:r>
              <a:rPr lang="zh-CN" altLang="en-US" dirty="0" smtClean="0"/>
              <a:t> </a:t>
            </a:r>
            <a:r>
              <a:rPr lang="en-US" altLang="zh-CN" dirty="0" smtClean="0"/>
              <a:t>~20</a:t>
            </a:r>
            <a:r>
              <a:rPr lang="zh-CN" altLang="en-US" dirty="0" smtClean="0"/>
              <a:t> </a:t>
            </a:r>
            <a:r>
              <a:rPr lang="en-US" altLang="zh-CN" dirty="0" smtClean="0"/>
              <a:t>times</a:t>
            </a:r>
            <a:r>
              <a:rPr lang="zh-CN" altLang="en-US" dirty="0" smtClean="0"/>
              <a:t> </a:t>
            </a:r>
            <a:r>
              <a:rPr lang="en-US" altLang="zh-CN" dirty="0" smtClean="0"/>
              <a:t>more</a:t>
            </a:r>
            <a:r>
              <a:rPr lang="zh-CN" altLang="en-US" dirty="0" smtClean="0"/>
              <a:t> </a:t>
            </a:r>
            <a:r>
              <a:rPr lang="en-US" altLang="zh-CN" dirty="0" smtClean="0"/>
              <a:t>than</a:t>
            </a:r>
            <a:r>
              <a:rPr lang="zh-CN" altLang="en-US" dirty="0" smtClean="0"/>
              <a:t> </a:t>
            </a:r>
            <a:r>
              <a:rPr lang="en-US" altLang="zh-CN" dirty="0" smtClean="0"/>
              <a:t>Belle</a:t>
            </a:r>
            <a:r>
              <a:rPr lang="zh-CN" altLang="en-US" dirty="0" smtClean="0"/>
              <a:t> </a:t>
            </a:r>
            <a:r>
              <a:rPr lang="en-US" altLang="zh-CN" dirty="0" smtClean="0"/>
              <a:t>II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zh-CN" dirty="0" smtClean="0">
                <a:solidFill>
                  <a:srgbClr val="FF0000"/>
                </a:solidFill>
              </a:rPr>
              <a:t>STCF</a:t>
            </a:r>
            <a:r>
              <a:rPr lang="zh-CN" altLang="en-US" dirty="0" smtClean="0">
                <a:solidFill>
                  <a:srgbClr val="FF0000"/>
                </a:solidFill>
              </a:rPr>
              <a:t> </a:t>
            </a:r>
            <a:r>
              <a:rPr lang="en-US" altLang="zh-CN" dirty="0" smtClean="0"/>
              <a:t>has</a:t>
            </a:r>
            <a:r>
              <a:rPr lang="zh-CN" altLang="en-US" dirty="0" smtClean="0"/>
              <a:t> </a:t>
            </a:r>
            <a:r>
              <a:rPr lang="en-US" altLang="zh-CN" dirty="0" smtClean="0"/>
              <a:t>low</a:t>
            </a:r>
            <a:r>
              <a:rPr lang="zh-CN" altLang="en-US" dirty="0" smtClean="0"/>
              <a:t> </a:t>
            </a:r>
            <a:r>
              <a:rPr lang="en-US" altLang="zh-CN" dirty="0" smtClean="0"/>
              <a:t>backgrounds</a:t>
            </a:r>
            <a:r>
              <a:rPr lang="zh-CN" altLang="en-US" dirty="0" smtClean="0"/>
              <a:t> </a:t>
            </a:r>
            <a:r>
              <a:rPr lang="en-US" altLang="zh-CN" dirty="0" smtClean="0"/>
              <a:t>for</a:t>
            </a:r>
            <a:r>
              <a:rPr lang="zh-CN" altLang="en-US" dirty="0" smtClean="0"/>
              <a:t> </a:t>
            </a:r>
            <a:r>
              <a:rPr lang="en-US" altLang="zh-CN" dirty="0" smtClean="0"/>
              <a:t>productions</a:t>
            </a:r>
            <a:r>
              <a:rPr lang="zh-CN" altLang="en-US" dirty="0" smtClean="0"/>
              <a:t> </a:t>
            </a:r>
            <a:r>
              <a:rPr lang="en-US" altLang="zh-CN" dirty="0" smtClean="0"/>
              <a:t>at</a:t>
            </a:r>
            <a:r>
              <a:rPr lang="zh-CN" altLang="en-US" dirty="0" smtClean="0"/>
              <a:t> </a:t>
            </a:r>
            <a:r>
              <a:rPr lang="en-US" altLang="zh-CN" dirty="0" smtClean="0"/>
              <a:t>threshold</a:t>
            </a:r>
          </a:p>
        </p:txBody>
      </p:sp>
    </p:spTree>
    <p:extLst>
      <p:ext uri="{BB962C8B-B14F-4D97-AF65-F5344CB8AC3E}">
        <p14:creationId xmlns:p14="http://schemas.microsoft.com/office/powerpoint/2010/main" val="295437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STCF </a:t>
            </a:r>
            <a:r>
              <a:rPr lang="en-US" altLang="zh-CN" dirty="0" smtClean="0"/>
              <a:t> </a:t>
            </a:r>
            <a:r>
              <a:rPr lang="en-US" altLang="zh-CN" dirty="0" smtClean="0"/>
              <a:t>for Charm Study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内容占位符 2"/>
              <p:cNvSpPr>
                <a:spLocks noGrp="1"/>
              </p:cNvSpPr>
              <p:nvPr/>
            </p:nvSpPr>
            <p:spPr>
              <a:xfrm>
                <a:off x="663508" y="949217"/>
                <a:ext cx="8023291" cy="498607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 lIns="45713" tIns="45713" rIns="45713" bIns="45713">
                <a:normAutofit/>
              </a:bodyPr>
              <a:lstStyle>
                <a:lvl1pPr marL="331469" indent="-331469" defTabSz="321424">
                  <a:spcBef>
                    <a:spcPts val="492"/>
                  </a:spcBef>
                  <a:buSzPct val="100000"/>
                  <a:buFont typeface="Arial"/>
                  <a:buChar char="•"/>
                  <a:defRPr sz="3100">
                    <a:latin typeface="Times New Roman" pitchFamily="18" charset="0"/>
                    <a:ea typeface="Times New Roman" pitchFamily="18" charset="0"/>
                    <a:cs typeface="Times New Roman" pitchFamily="18" charset="0"/>
                    <a:sym typeface="Calibri"/>
                  </a:defRPr>
                </a:lvl1pPr>
                <a:lvl2pPr marL="637108" indent="-315685" defTabSz="321424">
                  <a:spcBef>
                    <a:spcPts val="492"/>
                  </a:spcBef>
                  <a:buSzPct val="100000"/>
                  <a:buFont typeface="Arial"/>
                  <a:buChar char="–"/>
                  <a:defRPr sz="3100">
                    <a:latin typeface="Times New Roman" pitchFamily="18" charset="0"/>
                    <a:ea typeface="Times New Roman" pitchFamily="18" charset="0"/>
                    <a:cs typeface="Times New Roman" pitchFamily="18" charset="0"/>
                    <a:sym typeface="Calibri"/>
                  </a:defRPr>
                </a:lvl2pPr>
                <a:lvl3pPr marL="937488" indent="-294639" defTabSz="321424">
                  <a:spcBef>
                    <a:spcPts val="492"/>
                  </a:spcBef>
                  <a:buSzPct val="100000"/>
                  <a:buFont typeface="Arial"/>
                  <a:buChar char="•"/>
                  <a:defRPr sz="3100">
                    <a:latin typeface="Times New Roman" pitchFamily="18" charset="0"/>
                    <a:ea typeface="Times New Roman" pitchFamily="18" charset="0"/>
                    <a:cs typeface="Times New Roman" pitchFamily="18" charset="0"/>
                    <a:sym typeface="Calibri"/>
                  </a:defRPr>
                </a:lvl3pPr>
                <a:lvl4pPr marL="1317841" indent="-353567" defTabSz="321424">
                  <a:spcBef>
                    <a:spcPts val="492"/>
                  </a:spcBef>
                  <a:buSzPct val="100000"/>
                  <a:buFont typeface="Arial"/>
                  <a:buChar char="–"/>
                  <a:defRPr sz="3100">
                    <a:latin typeface="Times New Roman" pitchFamily="18" charset="0"/>
                    <a:ea typeface="Times New Roman" pitchFamily="18" charset="0"/>
                    <a:cs typeface="Times New Roman" pitchFamily="18" charset="0"/>
                    <a:sym typeface="Calibri"/>
                  </a:defRPr>
                </a:lvl4pPr>
                <a:lvl5pPr marL="1639264" indent="-353567" defTabSz="321424">
                  <a:spcBef>
                    <a:spcPts val="492"/>
                  </a:spcBef>
                  <a:buSzPct val="100000"/>
                  <a:buFont typeface="Arial"/>
                  <a:buChar char="»"/>
                  <a:defRPr sz="3100">
                    <a:latin typeface="Times New Roman" pitchFamily="18" charset="0"/>
                    <a:ea typeface="Times New Roman" pitchFamily="18" charset="0"/>
                    <a:cs typeface="Times New Roman" pitchFamily="18" charset="0"/>
                    <a:sym typeface="Calibri"/>
                  </a:defRPr>
                </a:lvl5pPr>
                <a:lvl6pPr marL="1960690" indent="-353567" defTabSz="321424">
                  <a:spcBef>
                    <a:spcPts val="492"/>
                  </a:spcBef>
                  <a:buSzPct val="100000"/>
                  <a:buFont typeface="Arial"/>
                  <a:buChar char="•"/>
                  <a:defRPr sz="3100">
                    <a:latin typeface="Calibri"/>
                    <a:ea typeface="Calibri"/>
                    <a:cs typeface="Calibri"/>
                    <a:sym typeface="Calibri"/>
                  </a:defRPr>
                </a:lvl6pPr>
                <a:lvl7pPr marL="2282114" indent="-353567" defTabSz="321424">
                  <a:spcBef>
                    <a:spcPts val="492"/>
                  </a:spcBef>
                  <a:buSzPct val="100000"/>
                  <a:buFont typeface="Arial"/>
                  <a:buChar char="•"/>
                  <a:defRPr sz="3100">
                    <a:latin typeface="Calibri"/>
                    <a:ea typeface="Calibri"/>
                    <a:cs typeface="Calibri"/>
                    <a:sym typeface="Calibri"/>
                  </a:defRPr>
                </a:lvl7pPr>
                <a:lvl8pPr marL="2603538" indent="-353567" defTabSz="321424">
                  <a:spcBef>
                    <a:spcPts val="492"/>
                  </a:spcBef>
                  <a:buSzPct val="100000"/>
                  <a:buFont typeface="Arial"/>
                  <a:buChar char="•"/>
                  <a:defRPr sz="3100">
                    <a:latin typeface="Calibri"/>
                    <a:ea typeface="Calibri"/>
                    <a:cs typeface="Calibri"/>
                    <a:sym typeface="Calibri"/>
                  </a:defRPr>
                </a:lvl8pPr>
                <a:lvl9pPr marL="2924963" indent="-353567" defTabSz="321424">
                  <a:spcBef>
                    <a:spcPts val="492"/>
                  </a:spcBef>
                  <a:buSzPct val="100000"/>
                  <a:buFont typeface="Arial"/>
                  <a:buChar char="•"/>
                  <a:defRPr sz="3100">
                    <a:latin typeface="Calibri"/>
                    <a:ea typeface="Calibri"/>
                    <a:cs typeface="Calibri"/>
                    <a:sym typeface="Calibri"/>
                  </a:defRPr>
                </a:lvl9pPr>
              </a:lstStyle>
              <a:p>
                <a:pPr>
                  <a:lnSpc>
                    <a:spcPct val="130000"/>
                  </a:lnSpc>
                  <a:buFont typeface="Wingdings" panose="05000000000000000000" pitchFamily="2" charset="2"/>
                  <a:buChar char="p"/>
                </a:pPr>
                <a:r>
                  <a:rPr lang="en-US" altLang="zh-CN" sz="2200" b="0" dirty="0" smtClean="0">
                    <a:solidFill>
                      <a:srgbClr val="FF0000"/>
                    </a:solidFill>
                  </a:rPr>
                  <a:t>4</a:t>
                </a:r>
                <a:r>
                  <a:rPr lang="en-US" altLang="zh-CN" sz="2200" b="0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</a:t>
                </a:r>
                <a:r>
                  <a:rPr lang="en-US" altLang="zh-CN" sz="2200" b="0" dirty="0" smtClean="0">
                    <a:solidFill>
                      <a:srgbClr val="FF0000"/>
                    </a:solidFill>
                  </a:rPr>
                  <a:t>10</a:t>
                </a:r>
                <a:r>
                  <a:rPr lang="en-US" altLang="zh-CN" sz="2200" b="0" baseline="30000" dirty="0" smtClean="0">
                    <a:solidFill>
                      <a:srgbClr val="FF0000"/>
                    </a:solidFill>
                  </a:rPr>
                  <a:t>9</a:t>
                </a:r>
                <a:r>
                  <a:rPr lang="en-US" altLang="zh-CN" sz="2200" b="0" dirty="0" smtClean="0">
                    <a:solidFill>
                      <a:srgbClr val="FF0000"/>
                    </a:solidFill>
                  </a:rPr>
                  <a:t> pairs of D</a:t>
                </a:r>
                <a:r>
                  <a:rPr lang="en-US" altLang="zh-CN" sz="2200" b="0" baseline="30000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,0 </a:t>
                </a:r>
                <a:r>
                  <a:rPr lang="en-US" altLang="zh-CN" sz="2200" b="0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and 10</a:t>
                </a:r>
                <a:r>
                  <a:rPr lang="en-US" altLang="zh-CN" sz="2200" b="0" baseline="30000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7</a:t>
                </a:r>
                <a:r>
                  <a:rPr lang="en-US" altLang="zh-CN" sz="2200" b="0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10</a:t>
                </a:r>
                <a:r>
                  <a:rPr lang="en-US" altLang="zh-CN" sz="2200" b="0" baseline="30000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8</a:t>
                </a:r>
                <a:r>
                  <a:rPr lang="en-US" altLang="zh-CN" sz="2200" b="0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D</a:t>
                </a:r>
                <a:r>
                  <a:rPr lang="en-US" altLang="zh-CN" sz="2200" b="0" baseline="-25000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s</a:t>
                </a:r>
                <a:r>
                  <a:rPr lang="en-US" altLang="zh-CN" sz="2200" b="0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 pairs per </a:t>
                </a:r>
                <a:r>
                  <a:rPr lang="en-US" altLang="zh-CN" sz="2200" b="0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year (1 ab</a:t>
                </a:r>
                <a:r>
                  <a:rPr lang="en-US" altLang="zh-CN" sz="2200" b="0" baseline="30000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-1</a:t>
                </a:r>
                <a:r>
                  <a:rPr lang="en-US" altLang="zh-CN" sz="2200" b="0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)</a:t>
                </a:r>
                <a:endParaRPr lang="en-US" altLang="zh-CN" sz="2200" b="0" dirty="0" smtClean="0">
                  <a:solidFill>
                    <a:srgbClr val="FF0000"/>
                  </a:solidFill>
                  <a:sym typeface="Symbol" panose="05050102010706020507" pitchFamily="18" charset="2"/>
                </a:endParaRPr>
              </a:p>
              <a:p>
                <a:pPr marL="450000" indent="-198000">
                  <a:lnSpc>
                    <a:spcPct val="130000"/>
                  </a:lnSpc>
                  <a:buFont typeface="Symbol" panose="05050102010706020507" pitchFamily="18" charset="2"/>
                  <a:buChar char="-"/>
                </a:pPr>
                <a:r>
                  <a:rPr lang="en-US" altLang="zh-CN" sz="2000" b="0" dirty="0" smtClean="0">
                    <a:sym typeface="Symbol" panose="05050102010706020507" pitchFamily="18" charset="2"/>
                  </a:rPr>
                  <a:t>10</a:t>
                </a:r>
                <a:r>
                  <a:rPr lang="en-US" altLang="zh-CN" sz="2000" b="0" baseline="30000" dirty="0" smtClean="0">
                    <a:sym typeface="Symbol" panose="05050102010706020507" pitchFamily="18" charset="2"/>
                  </a:rPr>
                  <a:t>10</a:t>
                </a:r>
                <a:r>
                  <a:rPr lang="en-US" altLang="zh-CN" sz="2000" b="0" dirty="0" smtClean="0">
                    <a:sym typeface="Symbol" panose="05050102010706020507" pitchFamily="18" charset="2"/>
                  </a:rPr>
                  <a:t> charm from Belle II/year</a:t>
                </a:r>
              </a:p>
              <a:p>
                <a:pPr>
                  <a:lnSpc>
                    <a:spcPct val="130000"/>
                  </a:lnSpc>
                  <a:buFont typeface="Wingdings" panose="05000000000000000000" pitchFamily="2" charset="2"/>
                  <a:buChar char="p"/>
                </a:pPr>
                <a:r>
                  <a:rPr lang="en-US" altLang="zh-CN" sz="2200" b="0" dirty="0" smtClean="0">
                    <a:solidFill>
                      <a:srgbClr val="FF0000"/>
                    </a:solidFill>
                  </a:rPr>
                  <a:t>Highlighted Physics programs</a:t>
                </a:r>
              </a:p>
              <a:p>
                <a:pPr marL="450000" indent="-198000">
                  <a:lnSpc>
                    <a:spcPct val="130000"/>
                  </a:lnSpc>
                  <a:buFont typeface="Symbol" panose="05050102010706020507" pitchFamily="18" charset="2"/>
                  <a:buChar char="-"/>
                </a:pPr>
                <a:r>
                  <a:rPr lang="en-US" altLang="zh-CN" sz="2000" b="0" dirty="0" smtClean="0"/>
                  <a:t>Precise measurement of </a:t>
                </a:r>
                <a:r>
                  <a:rPr lang="en-US" altLang="zh-CN" sz="2000" dirty="0"/>
                  <a:t>(</a:t>
                </a:r>
                <a:r>
                  <a:rPr lang="en-US" altLang="zh-CN" sz="2000" b="0" dirty="0" smtClean="0"/>
                  <a:t>semi-)</a:t>
                </a:r>
                <a:r>
                  <a:rPr lang="en-US" altLang="zh-CN" sz="2000" b="0" dirty="0" err="1" smtClean="0"/>
                  <a:t>leptonic</a:t>
                </a:r>
                <a:r>
                  <a:rPr lang="en-US" altLang="zh-CN" sz="2000" b="0" dirty="0" smtClean="0"/>
                  <a:t> decay (</a:t>
                </a:r>
                <a:r>
                  <a:rPr lang="en-US" altLang="zh-CN" sz="2000" b="0" dirty="0" err="1" smtClean="0"/>
                  <a:t>f</a:t>
                </a:r>
                <a:r>
                  <a:rPr lang="en-US" altLang="zh-CN" sz="2000" b="0" baseline="-25000" dirty="0" err="1" smtClean="0"/>
                  <a:t>D</a:t>
                </a:r>
                <a:r>
                  <a:rPr lang="en-US" altLang="zh-CN" sz="2000" b="0" dirty="0" smtClean="0"/>
                  <a:t>, </a:t>
                </a:r>
                <a:r>
                  <a:rPr lang="en-US" altLang="zh-CN" sz="2000" b="0" dirty="0" err="1" smtClean="0"/>
                  <a:t>f</a:t>
                </a:r>
                <a:r>
                  <a:rPr lang="en-US" altLang="zh-CN" sz="2000" b="0" baseline="-25000" dirty="0" err="1" smtClean="0"/>
                  <a:t>Ds</a:t>
                </a:r>
                <a:r>
                  <a:rPr lang="en-US" altLang="zh-CN" sz="2000" b="0" dirty="0" smtClean="0"/>
                  <a:t>, CKM matrix…)</a:t>
                </a:r>
              </a:p>
              <a:p>
                <a:pPr marL="450000" indent="-198000">
                  <a:lnSpc>
                    <a:spcPct val="130000"/>
                  </a:lnSpc>
                  <a:buFont typeface="Symbol" panose="05050102010706020507" pitchFamily="18" charset="2"/>
                  <a:buChar char="-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dirty="0" smtClean="0">
                            <a:latin typeface="Cambria Math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000" b="0" i="1" dirty="0" smtClean="0">
                            <a:latin typeface="Cambria Math" charset="0"/>
                          </a:rPr>
                          <m:t>0</m:t>
                        </m:r>
                      </m:sup>
                    </m:sSup>
                    <m:r>
                      <a:rPr lang="en-US" altLang="zh-CN" sz="2000" b="0" i="1" dirty="0" smtClean="0">
                        <a:latin typeface="Cambria Math" charset="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0" i="1" dirty="0" smtClean="0">
                                <a:latin typeface="Cambria Math" charset="0"/>
                              </a:rPr>
                              <m:t>𝐷</m:t>
                            </m:r>
                          </m:e>
                        </m:acc>
                      </m:e>
                      <m:sup>
                        <m:r>
                          <a:rPr lang="en-US" altLang="zh-CN" sz="2000" b="0" i="1" dirty="0" smtClean="0">
                            <a:latin typeface="Cambria Math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2000" b="0" dirty="0" smtClean="0"/>
                  <a:t> mixing, CPV</a:t>
                </a:r>
              </a:p>
              <a:p>
                <a:pPr marL="450000" indent="-198000">
                  <a:lnSpc>
                    <a:spcPct val="130000"/>
                  </a:lnSpc>
                  <a:buFont typeface="Symbol" panose="05050102010706020507" pitchFamily="18" charset="2"/>
                  <a:buChar char="-"/>
                </a:pPr>
                <a:r>
                  <a:rPr lang="en-US" altLang="zh-CN" sz="2000" b="0" dirty="0" smtClean="0"/>
                  <a:t>Rear decay (FCNC, LFV, LNV….)</a:t>
                </a:r>
              </a:p>
              <a:p>
                <a:pPr marL="450000" indent="-198000">
                  <a:lnSpc>
                    <a:spcPct val="130000"/>
                  </a:lnSpc>
                  <a:buFont typeface="Symbol" panose="05050102010706020507" pitchFamily="18" charset="2"/>
                  <a:buChar char="-"/>
                </a:pPr>
                <a:r>
                  <a:rPr lang="en-US" altLang="zh-CN" sz="2000" b="0" dirty="0" smtClean="0"/>
                  <a:t>Excite charm meson states  D</a:t>
                </a:r>
                <a:r>
                  <a:rPr lang="en-US" altLang="zh-CN" sz="2000" b="0" baseline="-25000" dirty="0" smtClean="0"/>
                  <a:t>J</a:t>
                </a:r>
                <a:r>
                  <a:rPr lang="en-US" altLang="zh-CN" sz="2000" b="0" dirty="0" smtClean="0"/>
                  <a:t>, </a:t>
                </a:r>
                <a:r>
                  <a:rPr lang="en-US" altLang="zh-CN" sz="2000" b="0" dirty="0" err="1" smtClean="0"/>
                  <a:t>D</a:t>
                </a:r>
                <a:r>
                  <a:rPr lang="en-US" altLang="zh-CN" sz="2000" b="0" baseline="-25000" dirty="0" err="1" smtClean="0"/>
                  <a:t>sJ</a:t>
                </a:r>
                <a:r>
                  <a:rPr lang="en-US" altLang="zh-CN" sz="2000" b="0" dirty="0" smtClean="0"/>
                  <a:t> (mass, width, J</a:t>
                </a:r>
                <a:r>
                  <a:rPr lang="en-US" altLang="zh-CN" sz="2000" b="0" baseline="30000" dirty="0" smtClean="0"/>
                  <a:t>PC</a:t>
                </a:r>
                <a:r>
                  <a:rPr lang="en-US" altLang="zh-CN" sz="2000" b="0" dirty="0" smtClean="0"/>
                  <a:t>, decay modes) </a:t>
                </a:r>
              </a:p>
              <a:p>
                <a:pPr marL="450000" indent="-198000">
                  <a:lnSpc>
                    <a:spcPct val="130000"/>
                  </a:lnSpc>
                  <a:buFont typeface="Symbol" panose="05050102010706020507" pitchFamily="18" charset="2"/>
                  <a:buChar char="-"/>
                </a:pPr>
                <a:r>
                  <a:rPr lang="en-US" altLang="zh-CN" sz="2000" b="0" dirty="0" smtClean="0"/>
                  <a:t>Charmed baryons (J</a:t>
                </a:r>
                <a:r>
                  <a:rPr lang="en-US" altLang="zh-CN" sz="2000" b="0" baseline="30000" dirty="0" smtClean="0"/>
                  <a:t>PC</a:t>
                </a:r>
                <a:r>
                  <a:rPr lang="en-US" altLang="zh-CN" sz="2000" b="0" dirty="0" smtClean="0"/>
                  <a:t>, Decay modes, absolute</a:t>
                </a:r>
                <a:r>
                  <a:rPr lang="zh-CN" altLang="en-US" sz="2000" b="0" dirty="0" smtClean="0"/>
                  <a:t> </a:t>
                </a:r>
                <a:r>
                  <a:rPr lang="en-US" altLang="zh-CN" sz="2000" b="0" dirty="0" smtClean="0"/>
                  <a:t>BF)</a:t>
                </a:r>
              </a:p>
              <a:p>
                <a:pPr marL="450000" indent="-198000">
                  <a:lnSpc>
                    <a:spcPct val="130000"/>
                  </a:lnSpc>
                  <a:buFont typeface="Symbol" panose="05050102010706020507" pitchFamily="18" charset="2"/>
                  <a:buChar char="-"/>
                </a:pPr>
                <a:r>
                  <a:rPr lang="en-US" altLang="zh-CN" sz="2000" dirty="0" smtClean="0"/>
                  <a:t>Light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meson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and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hyperon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spectroscopy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studied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in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charmed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hadron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decays</a:t>
                </a:r>
                <a:endParaRPr lang="zh-CN" altLang="en-US" sz="2000" b="0" dirty="0"/>
              </a:p>
            </p:txBody>
          </p:sp>
        </mc:Choice>
        <mc:Fallback>
          <p:sp>
            <p:nvSpPr>
              <p:cNvPr id="9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508" y="949217"/>
                <a:ext cx="8023291" cy="4986070"/>
              </a:xfrm>
              <a:prstGeom prst="rect">
                <a:avLst/>
              </a:prstGeom>
              <a:blipFill>
                <a:blip r:embed="rId2"/>
                <a:stretch>
                  <a:fillRect l="-144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lc="http://schemas.openxmlformats.org/drawingml/2006/lockedCanvas" xmlns:ma14="http://schemas.microsoft.com/office/mac/drawingml/2011/main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080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3288" y="50539"/>
            <a:ext cx="8187432" cy="714850"/>
          </a:xfrm>
        </p:spPr>
        <p:txBody>
          <a:bodyPr>
            <a:noAutofit/>
          </a:bodyPr>
          <a:lstStyle/>
          <a:p>
            <a:r>
              <a:rPr lang="en-US" altLang="zh-CN" sz="3200" dirty="0" smtClean="0"/>
              <a:t>Precision measurement of CKM elements</a:t>
            </a:r>
            <a:endParaRPr lang="zh-CN" altLang="en-US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Box 24"/>
          <p:cNvSpPr txBox="1">
            <a:spLocks noChangeArrowheads="1"/>
          </p:cNvSpPr>
          <p:nvPr/>
        </p:nvSpPr>
        <p:spPr bwMode="auto">
          <a:xfrm>
            <a:off x="560688" y="829572"/>
            <a:ext cx="774003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itchFamily="18" charset="0"/>
              </a:rPr>
              <a:t>CKM matrix 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itchFamily="18" charset="0"/>
              </a:rPr>
              <a:t>elements are </a:t>
            </a: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itchFamily="18" charset="0"/>
              </a:rPr>
              <a:t>fundamental SM parameters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itchFamily="18" charset="0"/>
              </a:rPr>
              <a:t> that describe the mixing of quark fields due to weak interaction. 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  <a:cs typeface="Times New Roman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24136" y="1534398"/>
            <a:ext cx="709671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  <a:defRPr/>
            </a:pPr>
            <a:r>
              <a:rPr lang="en-US" altLang="zh-CN" sz="2000" b="1" dirty="0" smtClean="0">
                <a:solidFill>
                  <a:srgbClr val="0000FF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A </a:t>
            </a:r>
            <a:r>
              <a:rPr lang="en-US" altLang="zh-CN" sz="2000" b="1" dirty="0">
                <a:solidFill>
                  <a:srgbClr val="0000FF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precise test of </a:t>
            </a:r>
            <a:r>
              <a:rPr lang="en-US" altLang="zh-CN" sz="2000" b="1" dirty="0" smtClean="0">
                <a:solidFill>
                  <a:srgbClr val="0000FF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EW theory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  <a:defRPr/>
            </a:pPr>
            <a:r>
              <a:rPr lang="en-US" altLang="zh-CN" sz="2000" b="1" dirty="0" smtClean="0">
                <a:solidFill>
                  <a:srgbClr val="0000FF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New </a:t>
            </a:r>
            <a:r>
              <a:rPr lang="en-US" altLang="zh-CN" sz="2000" b="1" dirty="0">
                <a:solidFill>
                  <a:srgbClr val="0000FF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physics beyond SM?</a:t>
            </a:r>
          </a:p>
        </p:txBody>
      </p:sp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327" y="2558465"/>
            <a:ext cx="5228059" cy="1643063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11" name="TextBox 8"/>
          <p:cNvSpPr txBox="1"/>
          <p:nvPr/>
        </p:nvSpPr>
        <p:spPr>
          <a:xfrm>
            <a:off x="384759" y="4330539"/>
            <a:ext cx="2995372" cy="369332"/>
          </a:xfrm>
          <a:prstGeom prst="rect">
            <a:avLst/>
          </a:prstGeom>
          <a:solidFill>
            <a:srgbClr val="CCEC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b="1" dirty="0">
                <a:solidFill>
                  <a:schemeClr val="tx1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Three generations of quark?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ea typeface="华文新魏" pitchFamily="2" charset="-122"/>
              <a:cs typeface="Times New Roman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865331" y="4306104"/>
            <a:ext cx="2643206" cy="369332"/>
          </a:xfrm>
          <a:prstGeom prst="rect">
            <a:avLst/>
          </a:prstGeom>
          <a:solidFill>
            <a:srgbClr val="CCEC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b="1" dirty="0">
                <a:solidFill>
                  <a:schemeClr val="tx1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  Unitary matrix?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ea typeface="华文新魏" pitchFamily="2" charset="-122"/>
              <a:cs typeface="Times New Roman" pitchFamily="18" charset="0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793641" y="3129965"/>
            <a:ext cx="1358900" cy="471488"/>
          </a:xfrm>
          <a:prstGeom prst="rect">
            <a:avLst/>
          </a:prstGeom>
          <a:noFill/>
          <a:ln w="28575" algn="ctr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20"/>
          <p:cNvSpPr txBox="1">
            <a:spLocks noChangeArrowheads="1"/>
          </p:cNvSpPr>
          <p:nvPr/>
        </p:nvSpPr>
        <p:spPr bwMode="auto">
          <a:xfrm>
            <a:off x="518911" y="5025440"/>
            <a:ext cx="3269934" cy="338554"/>
          </a:xfrm>
          <a:prstGeom prst="rect">
            <a:avLst/>
          </a:prstGeom>
          <a:solidFill>
            <a:srgbClr val="FFFF00"/>
          </a:solidFill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Expected precision &lt; 2% at BESIII</a:t>
            </a:r>
            <a:endParaRPr lang="zh-CN" altLang="en-US" sz="1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21"/>
          <p:cNvSpPr txBox="1"/>
          <p:nvPr/>
        </p:nvSpPr>
        <p:spPr>
          <a:xfrm>
            <a:off x="6535378" y="3561765"/>
            <a:ext cx="2324100" cy="58477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BESIII + B factories + LQCD</a:t>
            </a:r>
            <a:endParaRPr lang="zh-CN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直接箭头连接符 16"/>
          <p:cNvCxnSpPr>
            <a:cxnSpLocks noChangeShapeType="1"/>
            <a:endCxn id="14" idx="2"/>
          </p:cNvCxnSpPr>
          <p:nvPr/>
        </p:nvCxnSpPr>
        <p:spPr bwMode="auto">
          <a:xfrm flipV="1">
            <a:off x="2153878" y="3601453"/>
            <a:ext cx="1319213" cy="135255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矩形 17"/>
          <p:cNvSpPr/>
          <p:nvPr/>
        </p:nvSpPr>
        <p:spPr bwMode="auto">
          <a:xfrm>
            <a:off x="2793641" y="3701465"/>
            <a:ext cx="1357312" cy="428625"/>
          </a:xfrm>
          <a:prstGeom prst="rect">
            <a:avLst/>
          </a:prstGeom>
          <a:noFill/>
          <a:ln w="28575" cap="flat" cmpd="sng" algn="ctr">
            <a:solidFill>
              <a:schemeClr val="tx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wrap="none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1400" b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直接箭头连接符 18"/>
          <p:cNvCxnSpPr>
            <a:stCxn id="22" idx="1"/>
          </p:cNvCxnSpPr>
          <p:nvPr/>
        </p:nvCxnSpPr>
        <p:spPr bwMode="auto">
          <a:xfrm flipH="1" flipV="1">
            <a:off x="3936641" y="4130092"/>
            <a:ext cx="2044700" cy="100993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矩形 19"/>
          <p:cNvSpPr/>
          <p:nvPr/>
        </p:nvSpPr>
        <p:spPr bwMode="auto">
          <a:xfrm>
            <a:off x="4222391" y="2629903"/>
            <a:ext cx="642937" cy="1000125"/>
          </a:xfrm>
          <a:prstGeom prst="rect">
            <a:avLst/>
          </a:prstGeom>
          <a:noFill/>
          <a:ln w="28575" cap="flat" cmpd="sng" algn="ctr">
            <a:solidFill>
              <a:schemeClr val="tx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wrap="none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1400" b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直接箭头连接符 20"/>
          <p:cNvCxnSpPr>
            <a:stCxn id="16" idx="1"/>
          </p:cNvCxnSpPr>
          <p:nvPr/>
        </p:nvCxnSpPr>
        <p:spPr bwMode="auto">
          <a:xfrm flipH="1" flipV="1">
            <a:off x="4805004" y="3469691"/>
            <a:ext cx="1730374" cy="38446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6"/>
          <p:cNvSpPr txBox="1"/>
          <p:nvPr/>
        </p:nvSpPr>
        <p:spPr>
          <a:xfrm>
            <a:off x="5981341" y="4847640"/>
            <a:ext cx="2324100" cy="58477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BESIII + B factories + </a:t>
            </a:r>
            <a:r>
              <a:rPr lang="en-US" altLang="zh-CN" sz="1600" b="1" dirty="0" err="1">
                <a:latin typeface="Times New Roman" pitchFamily="18" charset="0"/>
                <a:cs typeface="Times New Roman" pitchFamily="18" charset="0"/>
              </a:rPr>
              <a:t>LHCb</a:t>
            </a:r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 + LQCD</a:t>
            </a:r>
            <a:endParaRPr lang="zh-CN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81476" y="5462439"/>
            <a:ext cx="820532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/>
              <a:t>A </a:t>
            </a:r>
            <a:r>
              <a:rPr lang="en-US" altLang="zh-CN" sz="2400" dirty="0" smtClean="0">
                <a:solidFill>
                  <a:srgbClr val="FF0000"/>
                </a:solidFill>
              </a:rPr>
              <a:t>direct measurement </a:t>
            </a:r>
            <a:r>
              <a:rPr lang="en-US" altLang="zh-CN" sz="2400" dirty="0" smtClean="0"/>
              <a:t>of </a:t>
            </a:r>
            <a:r>
              <a:rPr lang="en-US" altLang="zh-CN" sz="2400" dirty="0" err="1" smtClean="0"/>
              <a:t>V</a:t>
            </a:r>
            <a:r>
              <a:rPr lang="en-US" altLang="zh-CN" sz="2400" baseline="-25000" dirty="0" err="1" smtClean="0"/>
              <a:t>cd</a:t>
            </a:r>
            <a:r>
              <a:rPr lang="en-US" altLang="zh-CN" sz="2400" baseline="-25000" dirty="0" smtClean="0"/>
              <a:t>(s)</a:t>
            </a:r>
            <a:r>
              <a:rPr lang="en-US" altLang="zh-CN" sz="2400" dirty="0" smtClean="0"/>
              <a:t> is one of the most </a:t>
            </a:r>
            <a:r>
              <a:rPr lang="en-US" altLang="zh-CN" sz="2400" dirty="0" smtClean="0">
                <a:solidFill>
                  <a:srgbClr val="FF0000"/>
                </a:solidFill>
              </a:rPr>
              <a:t>important task </a:t>
            </a:r>
            <a:r>
              <a:rPr lang="en-US" altLang="zh-CN" sz="2400" dirty="0" smtClean="0"/>
              <a:t>in </a:t>
            </a:r>
            <a:r>
              <a:rPr lang="en-US" altLang="zh-CN" sz="2400" dirty="0"/>
              <a:t>c</a:t>
            </a:r>
            <a:r>
              <a:rPr lang="en-US" altLang="zh-CN" sz="2400" dirty="0" smtClean="0"/>
              <a:t>harm physics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8875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D</a:t>
            </a:r>
            <a:r>
              <a:rPr lang="en-US" altLang="zh-CN" baseline="-25000" dirty="0" smtClean="0"/>
              <a:t>(s) </a:t>
            </a:r>
            <a:r>
              <a:rPr lang="en-US" altLang="zh-CN" dirty="0" err="1" smtClean="0"/>
              <a:t>Leptonic</a:t>
            </a:r>
            <a:r>
              <a:rPr lang="en-US" altLang="zh-CN" dirty="0" smtClean="0"/>
              <a:t> </a:t>
            </a:r>
            <a:r>
              <a:rPr lang="en-US" altLang="zh-CN" dirty="0" smtClean="0"/>
              <a:t>decay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372" y="867588"/>
            <a:ext cx="4705004" cy="9926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92" y="867588"/>
            <a:ext cx="3200399" cy="1223896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29492" y="2026798"/>
            <a:ext cx="8424936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p"/>
            </a:pPr>
            <a:r>
              <a:rPr lang="en-US" altLang="zh-CN" dirty="0" smtClean="0">
                <a:latin typeface="Times New Roman" pitchFamily="18" charset="0"/>
                <a:ea typeface="宋体" pitchFamily="2" charset="-122"/>
                <a:cs typeface="Times New Roman" pitchFamily="18" charset="0"/>
                <a:sym typeface="Symbol" pitchFamily="18" charset="2"/>
              </a:rPr>
              <a:t>Extract </a:t>
            </a:r>
            <a:r>
              <a:rPr lang="en-US" altLang="zh-CN" dirty="0">
                <a:solidFill>
                  <a:srgbClr val="392BF5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Symbol" pitchFamily="18" charset="2"/>
              </a:rPr>
              <a:t>decay constant </a:t>
            </a:r>
            <a:r>
              <a:rPr lang="en-US" altLang="zh-CN" i="1" dirty="0" err="1">
                <a:solidFill>
                  <a:srgbClr val="392BF5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Symbol" pitchFamily="18" charset="2"/>
              </a:rPr>
              <a:t>f</a:t>
            </a:r>
            <a:r>
              <a:rPr lang="en-US" altLang="zh-CN" i="1" baseline="-25000" dirty="0" err="1">
                <a:solidFill>
                  <a:srgbClr val="392BF5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Symbol" pitchFamily="18" charset="2"/>
              </a:rPr>
              <a:t>D</a:t>
            </a:r>
            <a:r>
              <a:rPr lang="en-US" altLang="zh-CN" i="1" baseline="-25000" dirty="0">
                <a:solidFill>
                  <a:srgbClr val="392BF5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Symbol" pitchFamily="18" charset="2"/>
              </a:rPr>
              <a:t>(s)</a:t>
            </a:r>
            <a:r>
              <a:rPr lang="en-US" altLang="zh-CN" dirty="0">
                <a:solidFill>
                  <a:srgbClr val="392BF5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Symbol" pitchFamily="18" charset="2"/>
              </a:rPr>
              <a:t> </a:t>
            </a:r>
            <a:r>
              <a:rPr lang="en-US" altLang="zh-CN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Symbol" pitchFamily="18" charset="2"/>
              </a:rPr>
              <a:t>incorporates the strong interaction effects </a:t>
            </a:r>
            <a:endParaRPr lang="en-US" altLang="zh-CN" dirty="0" smtClean="0">
              <a:latin typeface="Times New Roman" pitchFamily="18" charset="0"/>
              <a:ea typeface="宋体" pitchFamily="2" charset="-122"/>
              <a:cs typeface="Times New Roman" pitchFamily="18" charset="0"/>
              <a:sym typeface="Symbol" pitchFamily="18" charset="2"/>
            </a:endParaRPr>
          </a:p>
          <a:p>
            <a:pPr marL="285750" lvl="0" indent="-28575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p"/>
            </a:pPr>
            <a:r>
              <a:rPr lang="en-US" altLang="zh-CN" dirty="0" smtClean="0">
                <a:latin typeface="Times New Roman" pitchFamily="18" charset="0"/>
                <a:ea typeface="宋体" pitchFamily="2" charset="-122"/>
                <a:cs typeface="Times New Roman" pitchFamily="18" charset="0"/>
                <a:sym typeface="Symbol" pitchFamily="18" charset="2"/>
              </a:rPr>
              <a:t>To </a:t>
            </a:r>
            <a:r>
              <a:rPr lang="en-US" altLang="zh-CN" dirty="0">
                <a:solidFill>
                  <a:srgbClr val="392BF5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Symbol" pitchFamily="18" charset="2"/>
              </a:rPr>
              <a:t>validate</a:t>
            </a:r>
            <a:r>
              <a:rPr lang="en-US" altLang="zh-CN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Symbol" pitchFamily="18" charset="2"/>
              </a:rPr>
              <a:t> Lattice QCD calculation of </a:t>
            </a:r>
            <a:r>
              <a:rPr lang="en-US" altLang="zh-CN" i="1" dirty="0" err="1">
                <a:latin typeface="Times New Roman" pitchFamily="18" charset="0"/>
                <a:ea typeface="宋体" pitchFamily="2" charset="-122"/>
                <a:cs typeface="Times New Roman" pitchFamily="18" charset="0"/>
                <a:sym typeface="Symbol" pitchFamily="18" charset="2"/>
              </a:rPr>
              <a:t>f</a:t>
            </a:r>
            <a:r>
              <a:rPr lang="en-US" altLang="zh-CN" i="1" baseline="-25000" dirty="0" err="1">
                <a:latin typeface="Times New Roman" pitchFamily="18" charset="0"/>
                <a:ea typeface="宋体" pitchFamily="2" charset="-122"/>
                <a:cs typeface="Times New Roman" pitchFamily="18" charset="0"/>
                <a:sym typeface="Symbol" pitchFamily="18" charset="2"/>
              </a:rPr>
              <a:t>B</a:t>
            </a:r>
            <a:r>
              <a:rPr lang="en-US" altLang="zh-CN" i="1" baseline="-250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Symbol" pitchFamily="18" charset="2"/>
              </a:rPr>
              <a:t>(s) </a:t>
            </a:r>
            <a:r>
              <a:rPr lang="en-US" altLang="zh-CN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Symbol" pitchFamily="18" charset="2"/>
              </a:rPr>
              <a:t>and provide </a:t>
            </a:r>
            <a:r>
              <a:rPr lang="en-US" altLang="zh-CN" dirty="0">
                <a:solidFill>
                  <a:srgbClr val="392BF5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Symbol" pitchFamily="18" charset="2"/>
              </a:rPr>
              <a:t>constrain of </a:t>
            </a:r>
            <a:r>
              <a:rPr lang="en-US" altLang="zh-CN" dirty="0" smtClean="0">
                <a:solidFill>
                  <a:srgbClr val="392BF5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Symbol" pitchFamily="18" charset="2"/>
              </a:rPr>
              <a:t>CKM-</a:t>
            </a:r>
            <a:r>
              <a:rPr lang="en-US" altLang="zh-CN" dirty="0" err="1" smtClean="0">
                <a:solidFill>
                  <a:srgbClr val="392BF5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Symbol" pitchFamily="18" charset="2"/>
              </a:rPr>
              <a:t>unitarity</a:t>
            </a:r>
            <a:endParaRPr lang="en-US" altLang="zh-CN" dirty="0" smtClean="0">
              <a:solidFill>
                <a:srgbClr val="392BF5"/>
              </a:solidFill>
              <a:latin typeface="Times New Roman" pitchFamily="18" charset="0"/>
              <a:ea typeface="宋体" pitchFamily="2" charset="-122"/>
              <a:cs typeface="Times New Roman" pitchFamily="18" charset="0"/>
              <a:sym typeface="Symbol" pitchFamily="18" charset="2"/>
            </a:endParaRPr>
          </a:p>
          <a:p>
            <a:pPr marL="285750" lvl="0" indent="-28575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p"/>
            </a:pPr>
            <a:r>
              <a:rPr lang="en-US" altLang="zh-CN" dirty="0">
                <a:solidFill>
                  <a:srgbClr val="392BF5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Directly</a:t>
            </a:r>
            <a:r>
              <a:rPr lang="en-US" altLang="zh-CN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measurement : </a:t>
            </a:r>
            <a:r>
              <a:rPr lang="en-US" altLang="zh-CN" dirty="0">
                <a:solidFill>
                  <a:srgbClr val="392BF5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|</a:t>
            </a:r>
            <a:r>
              <a:rPr lang="en-US" altLang="zh-CN" dirty="0" err="1" smtClean="0">
                <a:solidFill>
                  <a:srgbClr val="392BF5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V</a:t>
            </a:r>
            <a:r>
              <a:rPr lang="en-US" altLang="zh-CN" baseline="-25000" dirty="0" err="1" smtClean="0">
                <a:solidFill>
                  <a:srgbClr val="392BF5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cd</a:t>
            </a:r>
            <a:r>
              <a:rPr lang="en-US" altLang="zh-CN" baseline="-25000" dirty="0" smtClean="0">
                <a:solidFill>
                  <a:srgbClr val="392BF5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(s</a:t>
            </a:r>
            <a:r>
              <a:rPr lang="en-US" altLang="zh-CN" baseline="-25000" dirty="0">
                <a:solidFill>
                  <a:srgbClr val="392BF5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</a:t>
            </a:r>
            <a:r>
              <a:rPr lang="en-US" altLang="zh-CN" dirty="0">
                <a:solidFill>
                  <a:srgbClr val="392BF5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| x </a:t>
            </a:r>
            <a:r>
              <a:rPr lang="en-US" altLang="zh-CN" dirty="0" err="1" smtClean="0">
                <a:solidFill>
                  <a:srgbClr val="392BF5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f</a:t>
            </a:r>
            <a:r>
              <a:rPr lang="en-US" altLang="zh-CN" baseline="-25000" dirty="0" err="1" smtClean="0">
                <a:solidFill>
                  <a:srgbClr val="392BF5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D</a:t>
            </a:r>
            <a:r>
              <a:rPr lang="en-US" altLang="zh-CN" baseline="-25000" dirty="0" smtClean="0">
                <a:solidFill>
                  <a:srgbClr val="392BF5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(s)  </a:t>
            </a:r>
            <a:endParaRPr lang="en-US" altLang="zh-CN" dirty="0" smtClean="0">
              <a:solidFill>
                <a:srgbClr val="392BF5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702000" indent="-342900">
              <a:lnSpc>
                <a:spcPct val="110000"/>
              </a:lnSpc>
              <a:buFont typeface="Symbol" panose="05050102010706020507" pitchFamily="18" charset="2"/>
              <a:buChar char="-"/>
            </a:pPr>
            <a:r>
              <a:rPr lang="en-US" altLang="zh-CN" dirty="0"/>
              <a:t>Input </a:t>
            </a:r>
            <a:r>
              <a:rPr lang="en-US" altLang="zh-CN" dirty="0" err="1"/>
              <a:t>f</a:t>
            </a:r>
            <a:r>
              <a:rPr lang="en-US" altLang="zh-CN" baseline="-25000" dirty="0" err="1"/>
              <a:t>D</a:t>
            </a:r>
            <a:r>
              <a:rPr lang="en-US" altLang="zh-CN" baseline="-25000" dirty="0"/>
              <a:t>(s)</a:t>
            </a:r>
            <a:r>
              <a:rPr lang="en-US" altLang="zh-CN" dirty="0"/>
              <a:t> </a:t>
            </a:r>
            <a:r>
              <a:rPr lang="en-US" altLang="zh-CN" dirty="0" smtClean="0"/>
              <a:t>from </a:t>
            </a:r>
            <a:r>
              <a:rPr lang="en-US" altLang="zh-CN" dirty="0"/>
              <a:t>LQCD  </a:t>
            </a:r>
            <a:r>
              <a:rPr lang="en-US" altLang="zh-CN" dirty="0">
                <a:sym typeface="Symbol" panose="05050102010706020507" pitchFamily="18" charset="2"/>
              </a:rPr>
              <a:t>  |</a:t>
            </a:r>
            <a:r>
              <a:rPr lang="en-US" altLang="zh-CN" dirty="0" err="1">
                <a:sym typeface="Symbol" panose="05050102010706020507" pitchFamily="18" charset="2"/>
              </a:rPr>
              <a:t>V</a:t>
            </a:r>
            <a:r>
              <a:rPr lang="en-US" altLang="zh-CN" baseline="-25000" dirty="0" err="1">
                <a:sym typeface="Symbol" panose="05050102010706020507" pitchFamily="18" charset="2"/>
              </a:rPr>
              <a:t>cd</a:t>
            </a:r>
            <a:r>
              <a:rPr lang="en-US" altLang="zh-CN" baseline="-25000" dirty="0">
                <a:sym typeface="Symbol" panose="05050102010706020507" pitchFamily="18" charset="2"/>
              </a:rPr>
              <a:t>(s)</a:t>
            </a:r>
            <a:r>
              <a:rPr lang="en-US" altLang="zh-CN" dirty="0">
                <a:sym typeface="Symbol" panose="05050102010706020507" pitchFamily="18" charset="2"/>
              </a:rPr>
              <a:t>|</a:t>
            </a:r>
            <a:r>
              <a:rPr lang="en-US" altLang="zh-CN" dirty="0"/>
              <a:t> </a:t>
            </a:r>
            <a:r>
              <a:rPr lang="en-US" altLang="zh-CN" dirty="0" smtClean="0"/>
              <a:t>, or Input </a:t>
            </a:r>
            <a:r>
              <a:rPr lang="en-US" altLang="zh-CN" dirty="0">
                <a:sym typeface="Symbol" panose="05050102010706020507" pitchFamily="18" charset="2"/>
              </a:rPr>
              <a:t>|</a:t>
            </a:r>
            <a:r>
              <a:rPr lang="en-US" altLang="zh-CN" dirty="0" err="1">
                <a:sym typeface="Symbol" panose="05050102010706020507" pitchFamily="18" charset="2"/>
              </a:rPr>
              <a:t>V</a:t>
            </a:r>
            <a:r>
              <a:rPr lang="en-US" altLang="zh-CN" baseline="-25000" dirty="0" err="1">
                <a:sym typeface="Symbol" panose="05050102010706020507" pitchFamily="18" charset="2"/>
              </a:rPr>
              <a:t>cd</a:t>
            </a:r>
            <a:r>
              <a:rPr lang="en-US" altLang="zh-CN" baseline="-25000" dirty="0">
                <a:sym typeface="Symbol" panose="05050102010706020507" pitchFamily="18" charset="2"/>
              </a:rPr>
              <a:t>(s)</a:t>
            </a:r>
            <a:r>
              <a:rPr lang="en-US" altLang="zh-CN" dirty="0">
                <a:sym typeface="Symbol" panose="05050102010706020507" pitchFamily="18" charset="2"/>
              </a:rPr>
              <a:t>|</a:t>
            </a:r>
            <a:r>
              <a:rPr lang="en-US" altLang="zh-CN" dirty="0"/>
              <a:t> from a global fit  </a:t>
            </a:r>
            <a:r>
              <a:rPr lang="en-US" altLang="zh-CN" dirty="0">
                <a:sym typeface="Symbol" panose="05050102010706020507" pitchFamily="18" charset="2"/>
              </a:rPr>
              <a:t> </a:t>
            </a:r>
            <a:r>
              <a:rPr lang="en-US" altLang="zh-CN" dirty="0"/>
              <a:t> </a:t>
            </a:r>
            <a:r>
              <a:rPr lang="en-US" altLang="zh-CN" dirty="0" err="1"/>
              <a:t>f</a:t>
            </a:r>
            <a:r>
              <a:rPr lang="en-US" altLang="zh-CN" baseline="-25000" dirty="0" err="1"/>
              <a:t>D</a:t>
            </a:r>
            <a:r>
              <a:rPr lang="en-US" altLang="zh-CN" baseline="-25000" dirty="0"/>
              <a:t>(s</a:t>
            </a:r>
            <a:r>
              <a:rPr lang="en-US" altLang="zh-CN" baseline="-25000" dirty="0" smtClean="0"/>
              <a:t>)</a:t>
            </a:r>
            <a:endParaRPr lang="en-US" altLang="zh-CN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9493" y="3673957"/>
            <a:ext cx="3422614" cy="256659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3748" y="3670302"/>
            <a:ext cx="3136421" cy="2570251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764518" y="5249511"/>
            <a:ext cx="3192610" cy="51538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782591" y="5415912"/>
            <a:ext cx="2984269" cy="4717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879493" y="3773977"/>
            <a:ext cx="3192610" cy="307571"/>
          </a:xfrm>
          <a:prstGeom prst="ellipse">
            <a:avLst/>
          </a:prstGeom>
          <a:noFill/>
          <a:ln w="38100">
            <a:solidFill>
              <a:srgbClr val="392BF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4782591" y="3732414"/>
            <a:ext cx="2984269" cy="257695"/>
          </a:xfrm>
          <a:prstGeom prst="ellipse">
            <a:avLst/>
          </a:prstGeom>
          <a:noFill/>
          <a:ln w="38100">
            <a:solidFill>
              <a:srgbClr val="392BF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4045353" y="3748151"/>
            <a:ext cx="5783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0.3%</a:t>
            </a:r>
            <a:endParaRPr lang="zh-CN" altLang="en-US" sz="1400" dirty="0"/>
          </a:p>
        </p:txBody>
      </p:sp>
      <p:sp>
        <p:nvSpPr>
          <p:cNvPr id="21" name="文本框 20"/>
          <p:cNvSpPr txBox="1"/>
          <p:nvPr/>
        </p:nvSpPr>
        <p:spPr>
          <a:xfrm>
            <a:off x="4019886" y="5213383"/>
            <a:ext cx="655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2.7%</a:t>
            </a:r>
            <a:endParaRPr lang="zh-CN" altLang="en-US" sz="1400" dirty="0"/>
          </a:p>
        </p:txBody>
      </p:sp>
      <p:sp>
        <p:nvSpPr>
          <p:cNvPr id="22" name="文本框 21"/>
          <p:cNvSpPr txBox="1"/>
          <p:nvPr/>
        </p:nvSpPr>
        <p:spPr>
          <a:xfrm>
            <a:off x="4014290" y="5456507"/>
            <a:ext cx="655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1.2%</a:t>
            </a:r>
            <a:endParaRPr lang="zh-CN" altLang="en-US" sz="1400" dirty="0"/>
          </a:p>
        </p:txBody>
      </p:sp>
      <p:sp>
        <p:nvSpPr>
          <p:cNvPr id="23" name="文本框 22"/>
          <p:cNvSpPr txBox="1"/>
          <p:nvPr/>
        </p:nvSpPr>
        <p:spPr>
          <a:xfrm>
            <a:off x="7752951" y="3691984"/>
            <a:ext cx="788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&lt;0.2%</a:t>
            </a:r>
            <a:endParaRPr lang="zh-CN" altLang="en-US" sz="1400" dirty="0"/>
          </a:p>
        </p:txBody>
      </p:sp>
      <p:sp>
        <p:nvSpPr>
          <p:cNvPr id="24" name="文本框 23"/>
          <p:cNvSpPr txBox="1"/>
          <p:nvPr/>
        </p:nvSpPr>
        <p:spPr>
          <a:xfrm>
            <a:off x="7736011" y="5415912"/>
            <a:ext cx="788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2.0%</a:t>
            </a:r>
            <a:endParaRPr lang="zh-CN" altLang="en-US" sz="1400" dirty="0"/>
          </a:p>
        </p:txBody>
      </p:sp>
      <p:sp>
        <p:nvSpPr>
          <p:cNvPr id="25" name="文本框 24"/>
          <p:cNvSpPr txBox="1"/>
          <p:nvPr/>
        </p:nvSpPr>
        <p:spPr>
          <a:xfrm>
            <a:off x="7739241" y="5588728"/>
            <a:ext cx="788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1.3%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506889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18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D</a:t>
            </a:r>
            <a:r>
              <a:rPr lang="en-US" altLang="zh-CN" baseline="-25000" dirty="0"/>
              <a:t>(s) </a:t>
            </a:r>
            <a:r>
              <a:rPr lang="en-US" altLang="zh-CN" dirty="0"/>
              <a:t> </a:t>
            </a:r>
            <a:r>
              <a:rPr lang="en-US" altLang="zh-CN" dirty="0" smtClean="0"/>
              <a:t>Semi-</a:t>
            </a:r>
            <a:r>
              <a:rPr lang="en-US" altLang="zh-CN" dirty="0" err="1" smtClean="0"/>
              <a:t>Leptonic</a:t>
            </a:r>
            <a:r>
              <a:rPr lang="en-US" altLang="zh-CN" dirty="0" smtClean="0"/>
              <a:t> </a:t>
            </a:r>
            <a:r>
              <a:rPr lang="en-US" altLang="zh-CN" dirty="0"/>
              <a:t>decay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37" y="903774"/>
            <a:ext cx="3133900" cy="152348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1241375"/>
            <a:ext cx="3782020" cy="7171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57200" y="2427261"/>
            <a:ext cx="822960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FF0000"/>
                </a:solidFill>
              </a:rPr>
              <a:t>Directly</a:t>
            </a:r>
            <a:r>
              <a:rPr lang="en-US" altLang="zh-CN" dirty="0" smtClean="0"/>
              <a:t> measurement : </a:t>
            </a:r>
            <a:r>
              <a:rPr lang="en-US" altLang="zh-CN" dirty="0" smtClean="0"/>
              <a:t> </a:t>
            </a:r>
            <a:r>
              <a:rPr lang="en-US" altLang="zh-CN" dirty="0" smtClean="0"/>
              <a:t>|</a:t>
            </a:r>
            <a:r>
              <a:rPr lang="en-US" altLang="zh-CN" dirty="0" err="1" smtClean="0"/>
              <a:t>V</a:t>
            </a:r>
            <a:r>
              <a:rPr lang="en-US" altLang="zh-CN" baseline="-25000" dirty="0" err="1" smtClean="0"/>
              <a:t>cd</a:t>
            </a:r>
            <a:r>
              <a:rPr lang="en-US" altLang="zh-CN" baseline="-25000" dirty="0" smtClean="0"/>
              <a:t>(s)</a:t>
            </a:r>
            <a:r>
              <a:rPr lang="en-US" altLang="zh-CN" dirty="0" smtClean="0"/>
              <a:t>| x </a:t>
            </a:r>
            <a:r>
              <a:rPr lang="en-US" altLang="zh-CN" dirty="0" err="1" smtClean="0"/>
              <a:t>f</a:t>
            </a:r>
            <a:r>
              <a:rPr lang="en-US" altLang="zh-CN" baseline="30000" dirty="0" err="1" smtClean="0"/>
              <a:t>k</a:t>
            </a:r>
            <a:r>
              <a:rPr lang="en-US" altLang="zh-CN" baseline="30000" dirty="0"/>
              <a:t>(</a:t>
            </a:r>
            <a:r>
              <a:rPr lang="en-US" altLang="zh-CN" baseline="30000" dirty="0">
                <a:sym typeface="Symbol" panose="05050102010706020507" pitchFamily="18" charset="2"/>
              </a:rPr>
              <a:t></a:t>
            </a:r>
            <a:r>
              <a:rPr lang="en-US" altLang="zh-CN" baseline="30000" dirty="0"/>
              <a:t>)</a:t>
            </a:r>
            <a:r>
              <a:rPr lang="en-US" altLang="zh-CN" dirty="0"/>
              <a:t>(0) </a:t>
            </a:r>
            <a:endParaRPr lang="en-US" altLang="zh-CN" dirty="0" smtClean="0"/>
          </a:p>
          <a:p>
            <a:pPr marL="342900" indent="-342900">
              <a:lnSpc>
                <a:spcPct val="130000"/>
              </a:lnSpc>
              <a:buFont typeface="Symbol" panose="05050102010706020507" pitchFamily="18" charset="2"/>
              <a:buChar char="-"/>
            </a:pPr>
            <a:r>
              <a:rPr lang="en-US" altLang="zh-CN" dirty="0" smtClean="0"/>
              <a:t>Input </a:t>
            </a:r>
            <a:r>
              <a:rPr lang="en-US" altLang="zh-CN" dirty="0" err="1" smtClean="0"/>
              <a:t>f</a:t>
            </a:r>
            <a:r>
              <a:rPr lang="en-US" altLang="zh-CN" baseline="30000" dirty="0" err="1" smtClean="0"/>
              <a:t>k</a:t>
            </a:r>
            <a:r>
              <a:rPr lang="en-US" altLang="zh-CN" baseline="30000" dirty="0" smtClean="0"/>
              <a:t>(</a:t>
            </a:r>
            <a:r>
              <a:rPr lang="en-US" altLang="zh-CN" baseline="30000" dirty="0" smtClean="0">
                <a:sym typeface="Symbol" panose="05050102010706020507" pitchFamily="18" charset="2"/>
              </a:rPr>
              <a:t></a:t>
            </a:r>
            <a:r>
              <a:rPr lang="en-US" altLang="zh-CN" baseline="30000" dirty="0" smtClean="0"/>
              <a:t>)</a:t>
            </a:r>
            <a:r>
              <a:rPr lang="en-US" altLang="zh-CN" dirty="0" smtClean="0"/>
              <a:t>(0) from LQCD  </a:t>
            </a:r>
            <a:r>
              <a:rPr lang="en-US" altLang="zh-CN" dirty="0" smtClean="0">
                <a:sym typeface="Symbol" panose="05050102010706020507" pitchFamily="18" charset="2"/>
              </a:rPr>
              <a:t>  |</a:t>
            </a:r>
            <a:r>
              <a:rPr lang="en-US" altLang="zh-CN" dirty="0" err="1" smtClean="0">
                <a:sym typeface="Symbol" panose="05050102010706020507" pitchFamily="18" charset="2"/>
              </a:rPr>
              <a:t>V</a:t>
            </a:r>
            <a:r>
              <a:rPr lang="en-US" altLang="zh-CN" baseline="-25000" dirty="0" err="1" smtClean="0">
                <a:sym typeface="Symbol" panose="05050102010706020507" pitchFamily="18" charset="2"/>
              </a:rPr>
              <a:t>cd</a:t>
            </a:r>
            <a:r>
              <a:rPr lang="en-US" altLang="zh-CN" baseline="-25000" dirty="0" smtClean="0">
                <a:sym typeface="Symbol" panose="05050102010706020507" pitchFamily="18" charset="2"/>
              </a:rPr>
              <a:t>(s</a:t>
            </a:r>
            <a:r>
              <a:rPr lang="en-US" altLang="zh-CN" baseline="-25000" dirty="0" smtClean="0">
                <a:sym typeface="Symbol" panose="05050102010706020507" pitchFamily="18" charset="2"/>
              </a:rPr>
              <a:t>)</a:t>
            </a:r>
            <a:r>
              <a:rPr lang="en-US" altLang="zh-CN" dirty="0" smtClean="0">
                <a:sym typeface="Symbol" panose="05050102010706020507" pitchFamily="18" charset="2"/>
              </a:rPr>
              <a:t>|, or </a:t>
            </a:r>
            <a:r>
              <a:rPr lang="en-US" altLang="zh-CN" dirty="0" smtClean="0"/>
              <a:t> Input </a:t>
            </a:r>
            <a:r>
              <a:rPr lang="en-US" altLang="zh-CN" dirty="0">
                <a:sym typeface="Symbol" panose="05050102010706020507" pitchFamily="18" charset="2"/>
              </a:rPr>
              <a:t>|</a:t>
            </a:r>
            <a:r>
              <a:rPr lang="en-US" altLang="zh-CN" dirty="0" err="1">
                <a:sym typeface="Symbol" panose="05050102010706020507" pitchFamily="18" charset="2"/>
              </a:rPr>
              <a:t>V</a:t>
            </a:r>
            <a:r>
              <a:rPr lang="en-US" altLang="zh-CN" baseline="-25000" dirty="0" err="1">
                <a:sym typeface="Symbol" panose="05050102010706020507" pitchFamily="18" charset="2"/>
              </a:rPr>
              <a:t>cd</a:t>
            </a:r>
            <a:r>
              <a:rPr lang="en-US" altLang="zh-CN" baseline="-25000" dirty="0">
                <a:sym typeface="Symbol" panose="05050102010706020507" pitchFamily="18" charset="2"/>
              </a:rPr>
              <a:t>(s)</a:t>
            </a:r>
            <a:r>
              <a:rPr lang="en-US" altLang="zh-CN" dirty="0">
                <a:sym typeface="Symbol" panose="05050102010706020507" pitchFamily="18" charset="2"/>
              </a:rPr>
              <a:t>|</a:t>
            </a:r>
            <a:r>
              <a:rPr lang="en-US" altLang="zh-CN" dirty="0"/>
              <a:t> </a:t>
            </a:r>
            <a:r>
              <a:rPr lang="en-US" altLang="zh-CN" dirty="0" smtClean="0"/>
              <a:t>from a global fit  </a:t>
            </a:r>
            <a:r>
              <a:rPr lang="en-US" altLang="zh-CN" dirty="0" smtClean="0">
                <a:sym typeface="Symbol" panose="05050102010706020507" pitchFamily="18" charset="2"/>
              </a:rPr>
              <a:t> 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f</a:t>
            </a:r>
            <a:r>
              <a:rPr lang="en-US" altLang="zh-CN" baseline="30000" dirty="0" err="1" smtClean="0"/>
              <a:t>k</a:t>
            </a:r>
            <a:r>
              <a:rPr lang="en-US" altLang="zh-CN" baseline="30000" dirty="0"/>
              <a:t>(</a:t>
            </a:r>
            <a:r>
              <a:rPr lang="en-US" altLang="zh-CN" baseline="30000" dirty="0">
                <a:sym typeface="Symbol" panose="05050102010706020507" pitchFamily="18" charset="2"/>
              </a:rPr>
              <a:t></a:t>
            </a:r>
            <a:r>
              <a:rPr lang="en-US" altLang="zh-CN" baseline="30000" dirty="0"/>
              <a:t>)</a:t>
            </a:r>
            <a:r>
              <a:rPr lang="en-US" altLang="zh-CN" dirty="0"/>
              <a:t>(0) </a:t>
            </a:r>
            <a:endParaRPr lang="en-US" altLang="zh-CN" dirty="0" smtClean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408" y="3460433"/>
            <a:ext cx="3463463" cy="257823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9629" y="3410403"/>
            <a:ext cx="3384114" cy="2637222"/>
          </a:xfrm>
          <a:prstGeom prst="rect">
            <a:avLst/>
          </a:prstGeom>
        </p:spPr>
      </p:pic>
      <p:sp>
        <p:nvSpPr>
          <p:cNvPr id="12" name="椭圆 11"/>
          <p:cNvSpPr/>
          <p:nvPr/>
        </p:nvSpPr>
        <p:spPr>
          <a:xfrm>
            <a:off x="771697" y="4781300"/>
            <a:ext cx="3492732" cy="97258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648199" y="4704057"/>
            <a:ext cx="3492732" cy="97258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161685" y="5051689"/>
            <a:ext cx="655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0.6%</a:t>
            </a:r>
            <a:endParaRPr lang="zh-CN" altLang="en-US" sz="1400" dirty="0"/>
          </a:p>
        </p:txBody>
      </p:sp>
      <p:sp>
        <p:nvSpPr>
          <p:cNvPr id="15" name="文本框 14"/>
          <p:cNvSpPr txBox="1"/>
          <p:nvPr/>
        </p:nvSpPr>
        <p:spPr>
          <a:xfrm>
            <a:off x="4160961" y="5248900"/>
            <a:ext cx="655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0.5%</a:t>
            </a:r>
            <a:endParaRPr lang="zh-CN" altLang="en-US" sz="1400" dirty="0"/>
          </a:p>
        </p:txBody>
      </p:sp>
      <p:sp>
        <p:nvSpPr>
          <p:cNvPr id="16" name="矩形 15"/>
          <p:cNvSpPr/>
          <p:nvPr/>
        </p:nvSpPr>
        <p:spPr>
          <a:xfrm>
            <a:off x="4151277" y="4844042"/>
            <a:ext cx="5405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/>
              <a:t>0.7%</a:t>
            </a:r>
            <a:endParaRPr lang="zh-CN" altLang="en-US" sz="1400" dirty="0"/>
          </a:p>
        </p:txBody>
      </p:sp>
      <p:sp>
        <p:nvSpPr>
          <p:cNvPr id="17" name="矩形 16"/>
          <p:cNvSpPr/>
          <p:nvPr/>
        </p:nvSpPr>
        <p:spPr>
          <a:xfrm>
            <a:off x="8071618" y="3818145"/>
            <a:ext cx="5405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/>
              <a:t>4.5%</a:t>
            </a:r>
            <a:endParaRPr lang="zh-CN" altLang="en-US" sz="1400" dirty="0"/>
          </a:p>
        </p:txBody>
      </p:sp>
      <p:sp>
        <p:nvSpPr>
          <p:cNvPr id="19" name="矩形 18"/>
          <p:cNvSpPr/>
          <p:nvPr/>
        </p:nvSpPr>
        <p:spPr>
          <a:xfrm>
            <a:off x="7915754" y="4966025"/>
            <a:ext cx="5405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/>
              <a:t>1</a:t>
            </a:r>
            <a:r>
              <a:rPr lang="en-US" altLang="zh-CN" sz="1400" dirty="0" smtClean="0"/>
              <a:t>.4%</a:t>
            </a:r>
            <a:endParaRPr lang="zh-CN" altLang="en-US" sz="1400" dirty="0"/>
          </a:p>
        </p:txBody>
      </p:sp>
      <p:sp>
        <p:nvSpPr>
          <p:cNvPr id="20" name="矩形 19"/>
          <p:cNvSpPr/>
          <p:nvPr/>
        </p:nvSpPr>
        <p:spPr>
          <a:xfrm>
            <a:off x="4313361" y="3724471"/>
            <a:ext cx="5405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/>
              <a:t>2.4%</a:t>
            </a:r>
            <a:endParaRPr lang="zh-CN" altLang="en-US" sz="1400" dirty="0"/>
          </a:p>
        </p:txBody>
      </p:sp>
      <p:sp>
        <p:nvSpPr>
          <p:cNvPr id="21" name="矩形 20"/>
          <p:cNvSpPr/>
          <p:nvPr/>
        </p:nvSpPr>
        <p:spPr>
          <a:xfrm>
            <a:off x="7901009" y="4727521"/>
            <a:ext cx="5405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/>
              <a:t>1.9%</a:t>
            </a:r>
            <a:endParaRPr lang="zh-CN" altLang="en-US" sz="1400" dirty="0"/>
          </a:p>
        </p:txBody>
      </p:sp>
      <p:sp>
        <p:nvSpPr>
          <p:cNvPr id="22" name="矩形 21"/>
          <p:cNvSpPr/>
          <p:nvPr/>
        </p:nvSpPr>
        <p:spPr>
          <a:xfrm>
            <a:off x="7885409" y="5212313"/>
            <a:ext cx="5405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/>
              <a:t>0.8%</a:t>
            </a:r>
            <a:endParaRPr lang="zh-CN" altLang="en-US" sz="1400" dirty="0"/>
          </a:p>
        </p:txBody>
      </p:sp>
      <p:sp>
        <p:nvSpPr>
          <p:cNvPr id="23" name="椭圆 22"/>
          <p:cNvSpPr/>
          <p:nvPr/>
        </p:nvSpPr>
        <p:spPr>
          <a:xfrm>
            <a:off x="867524" y="3703198"/>
            <a:ext cx="3492732" cy="355075"/>
          </a:xfrm>
          <a:prstGeom prst="ellipse">
            <a:avLst/>
          </a:prstGeom>
          <a:noFill/>
          <a:ln w="38100">
            <a:solidFill>
              <a:srgbClr val="392BF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4778309" y="3785075"/>
            <a:ext cx="3287037" cy="404387"/>
          </a:xfrm>
          <a:prstGeom prst="ellipse">
            <a:avLst/>
          </a:prstGeom>
          <a:noFill/>
          <a:ln w="38100">
            <a:solidFill>
              <a:srgbClr val="392BF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72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3" grpId="0" animBg="1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err="1" smtClean="0"/>
              <a:t>V</a:t>
            </a:r>
            <a:r>
              <a:rPr lang="en-US" altLang="zh-CN" baseline="-25000" dirty="0" err="1" smtClean="0"/>
              <a:t>cd</a:t>
            </a:r>
            <a:r>
              <a:rPr lang="en-US" altLang="zh-CN" baseline="-25000" dirty="0" smtClean="0"/>
              <a:t>(s)</a:t>
            </a:r>
            <a:r>
              <a:rPr lang="en-US" altLang="zh-CN" dirty="0" smtClean="0"/>
              <a:t>  Measurement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07" y="1209735"/>
            <a:ext cx="8118939" cy="3314514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14524" y="4320546"/>
            <a:ext cx="7686196" cy="112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zh-CN" b="1" dirty="0" smtClean="0"/>
              <a:t>The </a:t>
            </a:r>
            <a:r>
              <a:rPr lang="en-US" altLang="zh-CN" b="1" dirty="0" smtClean="0">
                <a:solidFill>
                  <a:srgbClr val="FF0000"/>
                </a:solidFill>
              </a:rPr>
              <a:t>best approach </a:t>
            </a:r>
            <a:r>
              <a:rPr lang="en-US" altLang="zh-CN" b="1" dirty="0" smtClean="0"/>
              <a:t>to measure </a:t>
            </a:r>
            <a:r>
              <a:rPr lang="en-US" altLang="zh-CN" b="1" dirty="0"/>
              <a:t>|</a:t>
            </a:r>
            <a:r>
              <a:rPr lang="en-US" altLang="zh-CN" b="1" dirty="0" err="1"/>
              <a:t>V</a:t>
            </a:r>
            <a:r>
              <a:rPr lang="en-US" altLang="zh-CN" b="1" baseline="-25000" dirty="0" err="1"/>
              <a:t>cd</a:t>
            </a:r>
            <a:r>
              <a:rPr lang="en-US" altLang="zh-CN" b="1" baseline="-25000" dirty="0"/>
              <a:t>(s</a:t>
            </a:r>
            <a:r>
              <a:rPr lang="en-US" altLang="zh-CN" b="1" baseline="-25000" dirty="0" smtClean="0"/>
              <a:t>)</a:t>
            </a:r>
            <a:r>
              <a:rPr lang="en-US" altLang="zh-CN" b="1" dirty="0" smtClean="0"/>
              <a:t>| from pure </a:t>
            </a:r>
            <a:r>
              <a:rPr lang="en-US" altLang="zh-CN" b="1" dirty="0" err="1" smtClean="0">
                <a:solidFill>
                  <a:srgbClr val="FF0000"/>
                </a:solidFill>
              </a:rPr>
              <a:t>leptonic</a:t>
            </a:r>
            <a:r>
              <a:rPr lang="en-US" altLang="zh-CN" b="1" dirty="0" smtClean="0">
                <a:solidFill>
                  <a:srgbClr val="FF0000"/>
                </a:solidFill>
              </a:rPr>
              <a:t> decays </a:t>
            </a:r>
            <a:r>
              <a:rPr lang="en-US" altLang="zh-CN" b="1" dirty="0" smtClean="0"/>
              <a:t>from BESIII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zh-CN" b="1" dirty="0" smtClean="0"/>
              <a:t>Semi-</a:t>
            </a:r>
            <a:r>
              <a:rPr lang="en-US" altLang="zh-CN" b="1" dirty="0" err="1" smtClean="0"/>
              <a:t>leptonic</a:t>
            </a:r>
            <a:r>
              <a:rPr lang="en-US" altLang="zh-CN" b="1" dirty="0" smtClean="0"/>
              <a:t> decay suffer large </a:t>
            </a:r>
            <a:r>
              <a:rPr lang="en-US" altLang="zh-CN" b="1" dirty="0" smtClean="0">
                <a:solidFill>
                  <a:srgbClr val="FF0000"/>
                </a:solidFill>
              </a:rPr>
              <a:t>uncertainty</a:t>
            </a:r>
            <a:r>
              <a:rPr lang="en-US" altLang="zh-CN" b="1" dirty="0" smtClean="0"/>
              <a:t> of </a:t>
            </a:r>
            <a:r>
              <a:rPr lang="en-US" altLang="zh-CN" b="1" dirty="0" smtClean="0">
                <a:solidFill>
                  <a:srgbClr val="FF0000"/>
                </a:solidFill>
              </a:rPr>
              <a:t>FF</a:t>
            </a:r>
            <a:r>
              <a:rPr lang="en-US" altLang="zh-CN" b="1" dirty="0" smtClean="0"/>
              <a:t> from LQCD calculation</a:t>
            </a:r>
          </a:p>
          <a:p>
            <a:r>
              <a:rPr lang="en-US" altLang="zh-CN" sz="2000" dirty="0" smtClean="0"/>
              <a:t> </a:t>
            </a:r>
            <a:endParaRPr lang="zh-CN" altLang="en-US" sz="2000" dirty="0"/>
          </a:p>
        </p:txBody>
      </p:sp>
      <p:sp>
        <p:nvSpPr>
          <p:cNvPr id="9" name="椭圆 8"/>
          <p:cNvSpPr/>
          <p:nvPr/>
        </p:nvSpPr>
        <p:spPr>
          <a:xfrm>
            <a:off x="291313" y="2781399"/>
            <a:ext cx="3997466" cy="102995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441179" y="3511942"/>
            <a:ext cx="3997466" cy="45315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170912" y="2914354"/>
            <a:ext cx="5405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/>
              <a:t>2.7%</a:t>
            </a:r>
            <a:endParaRPr lang="zh-CN" altLang="en-US" sz="1400" dirty="0"/>
          </a:p>
        </p:txBody>
      </p:sp>
      <p:sp>
        <p:nvSpPr>
          <p:cNvPr id="12" name="矩形 11"/>
          <p:cNvSpPr/>
          <p:nvPr/>
        </p:nvSpPr>
        <p:spPr>
          <a:xfrm>
            <a:off x="4149333" y="3364754"/>
            <a:ext cx="5405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/>
              <a:t>1.3%</a:t>
            </a:r>
            <a:endParaRPr lang="zh-CN" altLang="en-US" sz="1400" dirty="0"/>
          </a:p>
        </p:txBody>
      </p:sp>
      <p:sp>
        <p:nvSpPr>
          <p:cNvPr id="13" name="矩形 12"/>
          <p:cNvSpPr/>
          <p:nvPr/>
        </p:nvSpPr>
        <p:spPr>
          <a:xfrm>
            <a:off x="8193329" y="3636708"/>
            <a:ext cx="5405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/>
              <a:t>1.6%</a:t>
            </a:r>
            <a:endParaRPr lang="zh-CN" altLang="en-US" sz="1400" dirty="0"/>
          </a:p>
        </p:txBody>
      </p:sp>
      <p:sp>
        <p:nvSpPr>
          <p:cNvPr id="14" name="矩形 13"/>
          <p:cNvSpPr/>
          <p:nvPr/>
        </p:nvSpPr>
        <p:spPr>
          <a:xfrm>
            <a:off x="8185575" y="3434345"/>
            <a:ext cx="5405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/>
              <a:t>2.0%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50810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en-US" altLang="zh-CN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</m:t>
                      </m:r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altLang="zh-CN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</m:t>
                          </m:r>
                        </m:e>
                        <m:sub>
                          <m:r>
                            <a:rPr lang="zh-CN" altLang="en-US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𝝉</m:t>
                          </m:r>
                        </m:sub>
                      </m:sSub>
                      <m:r>
                        <a:rPr lang="en-US" altLang="zh-CN" b="1" i="0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en-US" altLang="zh-CN" b="1" i="0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𝐃𝐞𝐜𝐚𝐲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8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9" name="pasted-image.pdf"/>
          <p:cNvPicPr>
            <a:picLocks noGrp="1" noChangeAspect="1"/>
          </p:cNvPicPr>
          <p:nvPr>
            <p:ph idx="1"/>
          </p:nvPr>
        </p:nvPicPr>
        <p:blipFill>
          <a:blip r:embed="rId3">
            <a:extLst/>
          </a:blip>
          <a:stretch>
            <a:fillRect/>
          </a:stretch>
        </p:blipFill>
        <p:spPr>
          <a:xfrm>
            <a:off x="457200" y="924858"/>
            <a:ext cx="3692173" cy="2702446"/>
          </a:xfrm>
          <a:prstGeom prst="rect">
            <a:avLst/>
          </a:prstGeom>
          <a:ln w="12700"/>
        </p:spPr>
      </p:pic>
      <p:pic>
        <p:nvPicPr>
          <p:cNvPr id="10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399664" y="938158"/>
            <a:ext cx="3708179" cy="2702446"/>
          </a:xfrm>
          <a:prstGeom prst="rect">
            <a:avLst/>
          </a:prstGeom>
          <a:ln w="12700"/>
        </p:spPr>
      </p:pic>
      <p:sp>
        <p:nvSpPr>
          <p:cNvPr id="11" name="Shape 128"/>
          <p:cNvSpPr/>
          <p:nvPr/>
        </p:nvSpPr>
        <p:spPr>
          <a:xfrm>
            <a:off x="1806096" y="985902"/>
            <a:ext cx="1620494" cy="379591"/>
          </a:xfrm>
          <a:prstGeom prst="rect">
            <a:avLst/>
          </a:prstGeom>
          <a:noFill/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0" algn="ctr">
              <a:spcBef>
                <a:spcPts val="1000"/>
              </a:spcBef>
              <a:defRPr b="1">
                <a:solidFill>
                  <a:srgbClr val="008B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E</a:t>
            </a:r>
            <a:r>
              <a:rPr baseline="-5999" dirty="0"/>
              <a:t>EMC</a:t>
            </a:r>
            <a:r>
              <a:rPr dirty="0"/>
              <a:t> ≤ 300 MeV</a:t>
            </a:r>
          </a:p>
        </p:txBody>
      </p:sp>
      <p:sp>
        <p:nvSpPr>
          <p:cNvPr id="12" name="Shape 129"/>
          <p:cNvSpPr/>
          <p:nvPr/>
        </p:nvSpPr>
        <p:spPr>
          <a:xfrm>
            <a:off x="5868062" y="985902"/>
            <a:ext cx="1631941" cy="379591"/>
          </a:xfrm>
          <a:prstGeom prst="rect">
            <a:avLst/>
          </a:prstGeom>
          <a:noFill/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0" algn="ctr">
              <a:spcBef>
                <a:spcPts val="1000"/>
              </a:spcBef>
              <a:defRPr b="1">
                <a:solidFill>
                  <a:srgbClr val="008B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E</a:t>
            </a:r>
            <a:r>
              <a:rPr baseline="-5999" dirty="0"/>
              <a:t>EMC</a:t>
            </a:r>
            <a:r>
              <a:rPr dirty="0"/>
              <a:t> &gt; 300 MeV</a:t>
            </a:r>
          </a:p>
        </p:txBody>
      </p:sp>
      <p:sp>
        <p:nvSpPr>
          <p:cNvPr id="13" name="Shape 130"/>
          <p:cNvSpPr/>
          <p:nvPr/>
        </p:nvSpPr>
        <p:spPr>
          <a:xfrm>
            <a:off x="4934736" y="1524962"/>
            <a:ext cx="1362697" cy="1486304"/>
          </a:xfrm>
          <a:prstGeom prst="rect">
            <a:avLst/>
          </a:prstGeom>
          <a:noFill/>
          <a:ln w="25400">
            <a:noFill/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193430" indent="-193430">
              <a:lnSpc>
                <a:spcPct val="80000"/>
              </a:lnSpc>
              <a:buSzPct val="100000"/>
              <a:buChar char="-"/>
              <a:defRPr sz="2200" b="1">
                <a:solidFill>
                  <a:srgbClr val="FF93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600" dirty="0"/>
              <a:t>D</a:t>
            </a:r>
            <a:r>
              <a:rPr sz="1600" baseline="31999" dirty="0"/>
              <a:t>+</a:t>
            </a:r>
            <a:r>
              <a:rPr sz="1600" dirty="0"/>
              <a:t>➝</a:t>
            </a:r>
            <a:r>
              <a:rPr sz="1600" dirty="0" err="1"/>
              <a:t>τ</a:t>
            </a:r>
            <a:r>
              <a:rPr sz="1600" baseline="31999" dirty="0" err="1"/>
              <a:t>+</a:t>
            </a:r>
            <a:r>
              <a:rPr sz="1600" dirty="0" err="1"/>
              <a:t>ν</a:t>
            </a:r>
            <a:endParaRPr sz="1600" dirty="0"/>
          </a:p>
          <a:p>
            <a:pPr marL="193430" indent="-193430">
              <a:lnSpc>
                <a:spcPct val="80000"/>
              </a:lnSpc>
              <a:buSzPct val="100000"/>
              <a:buChar char="-"/>
              <a:defRPr sz="2200" b="1">
                <a:latin typeface="Calibri"/>
                <a:ea typeface="Calibri"/>
                <a:cs typeface="Calibri"/>
                <a:sym typeface="Calibri"/>
              </a:defRPr>
            </a:pPr>
            <a:r>
              <a:rPr sz="1600" dirty="0"/>
              <a:t>D</a:t>
            </a:r>
            <a:r>
              <a:rPr sz="1600" baseline="31999" dirty="0"/>
              <a:t>+</a:t>
            </a:r>
            <a:r>
              <a:rPr sz="1600" dirty="0"/>
              <a:t>➝</a:t>
            </a:r>
            <a:r>
              <a:rPr sz="1600" dirty="0" err="1"/>
              <a:t>μ</a:t>
            </a:r>
            <a:r>
              <a:rPr sz="1600" baseline="31999" dirty="0" err="1"/>
              <a:t>+</a:t>
            </a:r>
            <a:r>
              <a:rPr sz="1600" dirty="0" err="1"/>
              <a:t>ν</a:t>
            </a:r>
            <a:endParaRPr sz="1600" dirty="0"/>
          </a:p>
          <a:p>
            <a:pPr marL="193430" indent="-193430">
              <a:lnSpc>
                <a:spcPct val="80000"/>
              </a:lnSpc>
              <a:buSzPct val="100000"/>
              <a:buChar char="-"/>
              <a:defRPr sz="2200" b="1">
                <a:solidFill>
                  <a:srgbClr val="00FD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600" dirty="0"/>
              <a:t>D</a:t>
            </a:r>
            <a:r>
              <a:rPr sz="1600" baseline="31999" dirty="0"/>
              <a:t>+</a:t>
            </a:r>
            <a:r>
              <a:rPr sz="1600" dirty="0"/>
              <a:t>➝π</a:t>
            </a:r>
            <a:r>
              <a:rPr sz="1600" baseline="31999" dirty="0"/>
              <a:t>+</a:t>
            </a:r>
            <a:r>
              <a:rPr sz="1600" dirty="0"/>
              <a:t>π</a:t>
            </a:r>
            <a:r>
              <a:rPr sz="1600" baseline="31999" dirty="0"/>
              <a:t>0</a:t>
            </a:r>
          </a:p>
          <a:p>
            <a:pPr marL="193430" indent="-193430">
              <a:lnSpc>
                <a:spcPct val="80000"/>
              </a:lnSpc>
              <a:buSzPct val="100000"/>
              <a:buChar char="-"/>
              <a:defRPr sz="2200" b="1">
                <a:solidFill>
                  <a:srgbClr val="0433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600" dirty="0"/>
              <a:t>D</a:t>
            </a:r>
            <a:r>
              <a:rPr sz="1600" baseline="31999" dirty="0"/>
              <a:t>+</a:t>
            </a:r>
            <a:r>
              <a:rPr sz="1600" dirty="0"/>
              <a:t>➝π</a:t>
            </a:r>
            <a:r>
              <a:rPr sz="1600" baseline="31999" dirty="0"/>
              <a:t>+</a:t>
            </a:r>
            <a:r>
              <a:rPr sz="1600" dirty="0"/>
              <a:t>K</a:t>
            </a:r>
            <a:r>
              <a:rPr sz="1600" baseline="-5999" dirty="0"/>
              <a:t>L</a:t>
            </a:r>
          </a:p>
          <a:p>
            <a:pPr marL="193430" indent="-193430">
              <a:lnSpc>
                <a:spcPct val="80000"/>
              </a:lnSpc>
              <a:buSzPct val="100000"/>
              <a:buChar char="-"/>
              <a:defRPr sz="2200" b="1">
                <a:solidFill>
                  <a:srgbClr val="942192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600" dirty="0"/>
              <a:t>D</a:t>
            </a:r>
            <a:r>
              <a:rPr sz="1600" baseline="31999" dirty="0"/>
              <a:t>+</a:t>
            </a:r>
            <a:r>
              <a:rPr sz="1600" dirty="0"/>
              <a:t>➝π</a:t>
            </a:r>
            <a:r>
              <a:rPr sz="1600" baseline="31999" dirty="0"/>
              <a:t>+</a:t>
            </a:r>
            <a:r>
              <a:rPr sz="1600" dirty="0"/>
              <a:t>η</a:t>
            </a:r>
          </a:p>
          <a:p>
            <a:pPr marL="193430" indent="-193430">
              <a:lnSpc>
                <a:spcPct val="80000"/>
              </a:lnSpc>
              <a:buSzPct val="100000"/>
              <a:buChar char="-"/>
              <a:defRPr sz="2200" b="1">
                <a:solidFill>
                  <a:srgbClr val="00F9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600" dirty="0"/>
              <a:t>D</a:t>
            </a:r>
            <a:r>
              <a:rPr sz="1600" baseline="31999" dirty="0"/>
              <a:t>+</a:t>
            </a:r>
            <a:r>
              <a:rPr sz="1600" dirty="0"/>
              <a:t>➝π</a:t>
            </a:r>
            <a:r>
              <a:rPr sz="1600" baseline="31999" dirty="0"/>
              <a:t>+</a:t>
            </a:r>
            <a:r>
              <a:rPr sz="1600" dirty="0"/>
              <a:t>K</a:t>
            </a:r>
            <a:r>
              <a:rPr sz="1600" baseline="-5999" dirty="0"/>
              <a:t>S</a:t>
            </a:r>
          </a:p>
          <a:p>
            <a:pPr marL="193430" indent="-193430">
              <a:lnSpc>
                <a:spcPct val="80000"/>
              </a:lnSpc>
              <a:buSzPct val="100000"/>
              <a:buChar char="-"/>
              <a:defRPr sz="2200" b="1">
                <a:solidFill>
                  <a:srgbClr val="FFFB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600" dirty="0"/>
              <a:t>The rest </a:t>
            </a:r>
          </a:p>
        </p:txBody>
      </p:sp>
      <p:sp>
        <p:nvSpPr>
          <p:cNvPr id="17" name="Shape 141"/>
          <p:cNvSpPr txBox="1">
            <a:spLocks/>
          </p:cNvSpPr>
          <p:nvPr/>
        </p:nvSpPr>
        <p:spPr>
          <a:xfrm>
            <a:off x="937590" y="3640604"/>
            <a:ext cx="8427429" cy="20948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 baseline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 baseline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 baseline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 baseline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 baseline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p"/>
              <a:defRPr sz="3800" b="1">
                <a:solidFill>
                  <a:srgbClr val="008B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US" sz="2400" b="0" dirty="0" smtClean="0">
                <a:latin typeface="Calibri"/>
                <a:ea typeface="Calibri"/>
                <a:cs typeface="Calibri"/>
                <a:sym typeface="Calibri"/>
              </a:rPr>
              <a:t>137±27 D</a:t>
            </a:r>
            <a:r>
              <a:rPr lang="en-US" sz="2400" b="0" baseline="31999" dirty="0" smtClean="0">
                <a:latin typeface="Calibri"/>
                <a:ea typeface="Calibri"/>
                <a:cs typeface="Calibri"/>
                <a:sym typeface="Calibri"/>
              </a:rPr>
              <a:t>+</a:t>
            </a:r>
            <a:r>
              <a:rPr lang="en-US" sz="2400" b="0" dirty="0" smtClean="0">
                <a:latin typeface="Calibri"/>
                <a:ea typeface="Calibri"/>
                <a:cs typeface="Calibri"/>
                <a:sym typeface="Calibri"/>
              </a:rPr>
              <a:t> ➝ τ</a:t>
            </a:r>
            <a:r>
              <a:rPr lang="en-US" sz="2400" b="0" baseline="31999" dirty="0" smtClean="0">
                <a:latin typeface="Calibri"/>
                <a:ea typeface="Calibri"/>
                <a:cs typeface="Calibri"/>
                <a:sym typeface="Calibri"/>
              </a:rPr>
              <a:t>+</a:t>
            </a:r>
            <a:r>
              <a:rPr lang="en-US" sz="2400" b="0" dirty="0" smtClean="0">
                <a:latin typeface="Calibri"/>
                <a:ea typeface="Calibri"/>
                <a:cs typeface="Calibri"/>
                <a:sym typeface="Calibri"/>
              </a:rPr>
              <a:t>(➝ π</a:t>
            </a:r>
            <a:r>
              <a:rPr lang="en-US" sz="2400" b="0" baseline="31999" dirty="0" smtClean="0">
                <a:latin typeface="Calibri"/>
                <a:ea typeface="Calibri"/>
                <a:cs typeface="Calibri"/>
                <a:sym typeface="Calibri"/>
              </a:rPr>
              <a:t>+</a:t>
            </a:r>
            <a:r>
              <a:rPr lang="en-US" sz="2400" b="0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0" dirty="0" err="1" smtClean="0">
                <a:latin typeface="Calibri"/>
                <a:ea typeface="Calibri"/>
                <a:cs typeface="Calibri"/>
                <a:sym typeface="Calibri"/>
              </a:rPr>
              <a:t>ν̅</a:t>
            </a:r>
            <a:r>
              <a:rPr lang="en-US" sz="2400" b="0" baseline="-5999" dirty="0" err="1" smtClean="0">
                <a:latin typeface="Calibri"/>
                <a:ea typeface="Calibri"/>
                <a:cs typeface="Calibri"/>
                <a:sym typeface="Calibri"/>
              </a:rPr>
              <a:t>τ</a:t>
            </a:r>
            <a:r>
              <a:rPr lang="en-US" sz="2400" b="0" dirty="0" smtClean="0">
                <a:latin typeface="Calibri"/>
                <a:ea typeface="Calibri"/>
                <a:cs typeface="Calibri"/>
                <a:sym typeface="Calibri"/>
              </a:rPr>
              <a:t>)</a:t>
            </a:r>
            <a:r>
              <a:rPr lang="en-US" sz="2400" b="0" dirty="0" err="1" smtClean="0">
                <a:latin typeface="Calibri"/>
                <a:ea typeface="Calibri"/>
                <a:cs typeface="Calibri"/>
                <a:sym typeface="Calibri"/>
              </a:rPr>
              <a:t>ν</a:t>
            </a:r>
            <a:r>
              <a:rPr lang="en-US" sz="2400" b="0" baseline="-5999" dirty="0" err="1" smtClean="0">
                <a:latin typeface="Calibri"/>
                <a:ea typeface="Calibri"/>
                <a:cs typeface="Calibri"/>
                <a:sym typeface="Calibri"/>
              </a:rPr>
              <a:t>τ</a:t>
            </a:r>
            <a:r>
              <a:rPr lang="en-US" sz="2400" b="0" baseline="-5999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0" dirty="0" smtClean="0">
                <a:latin typeface="Calibri"/>
                <a:ea typeface="Calibri"/>
                <a:cs typeface="Calibri"/>
                <a:sym typeface="Calibri"/>
              </a:rPr>
              <a:t>events.</a:t>
            </a:r>
          </a:p>
          <a:p>
            <a:pPr>
              <a:buFont typeface="Wingdings" panose="05000000000000000000" pitchFamily="2" charset="2"/>
              <a:buChar char="p"/>
              <a:defRPr sz="3800" b="1">
                <a:solidFill>
                  <a:srgbClr val="008B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US" sz="2400" b="0" dirty="0" smtClean="0">
                <a:latin typeface="Calibri"/>
                <a:ea typeface="Calibri"/>
                <a:cs typeface="Calibri"/>
                <a:sym typeface="Calibri"/>
              </a:rPr>
              <a:t> &gt; 4σ statistical significance. First evidence!</a:t>
            </a:r>
          </a:p>
          <a:p>
            <a:pPr>
              <a:buFont typeface="Wingdings" panose="05000000000000000000" pitchFamily="2" charset="2"/>
              <a:buChar char="p"/>
              <a:defRPr sz="3800" b="1">
                <a:solidFill>
                  <a:srgbClr val="008B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US" sz="2400" b="0" dirty="0" smtClean="0">
                <a:latin typeface="Calibri"/>
                <a:ea typeface="Calibri"/>
                <a:cs typeface="Calibri"/>
                <a:sym typeface="Calibri"/>
              </a:rPr>
              <a:t> BF(D</a:t>
            </a:r>
            <a:r>
              <a:rPr lang="en-US" sz="2400" b="0" baseline="31999" dirty="0" smtClean="0">
                <a:latin typeface="Calibri"/>
                <a:ea typeface="Calibri"/>
                <a:cs typeface="Calibri"/>
                <a:sym typeface="Calibri"/>
              </a:rPr>
              <a:t>+</a:t>
            </a:r>
            <a:r>
              <a:rPr lang="en-US" sz="2400" b="0" dirty="0" smtClean="0">
                <a:latin typeface="Calibri"/>
                <a:ea typeface="Calibri"/>
                <a:cs typeface="Calibri"/>
                <a:sym typeface="Calibri"/>
              </a:rPr>
              <a:t> ➝ </a:t>
            </a:r>
            <a:r>
              <a:rPr lang="en-US" sz="2400" b="0" dirty="0" err="1" smtClean="0">
                <a:latin typeface="Calibri"/>
                <a:ea typeface="Calibri"/>
                <a:cs typeface="Calibri"/>
                <a:sym typeface="Calibri"/>
              </a:rPr>
              <a:t>τ</a:t>
            </a:r>
            <a:r>
              <a:rPr lang="en-US" sz="2400" b="0" baseline="31999" dirty="0" err="1" smtClean="0">
                <a:latin typeface="Calibri"/>
                <a:ea typeface="Calibri"/>
                <a:cs typeface="Calibri"/>
                <a:sym typeface="Calibri"/>
              </a:rPr>
              <a:t>+</a:t>
            </a:r>
            <a:r>
              <a:rPr lang="en-US" sz="2400" b="0" dirty="0" err="1" smtClean="0">
                <a:latin typeface="Calibri"/>
                <a:ea typeface="Calibri"/>
                <a:cs typeface="Calibri"/>
                <a:sym typeface="Calibri"/>
              </a:rPr>
              <a:t>ν</a:t>
            </a:r>
            <a:r>
              <a:rPr lang="en-US" sz="2400" b="0" baseline="-5999" dirty="0" err="1" smtClean="0">
                <a:latin typeface="Calibri"/>
                <a:ea typeface="Calibri"/>
                <a:cs typeface="Calibri"/>
                <a:sym typeface="Calibri"/>
              </a:rPr>
              <a:t>τ</a:t>
            </a:r>
            <a:r>
              <a:rPr lang="en-US" sz="2400" b="0" dirty="0" smtClean="0">
                <a:latin typeface="Calibri"/>
                <a:ea typeface="Calibri"/>
                <a:cs typeface="Calibri"/>
                <a:sym typeface="Calibri"/>
              </a:rPr>
              <a:t>) = [1.20±0.24(stat.)]×10</a:t>
            </a:r>
            <a:r>
              <a:rPr lang="en-US" sz="2400" b="0" baseline="31999" dirty="0" smtClean="0">
                <a:latin typeface="Calibri"/>
                <a:ea typeface="Calibri"/>
                <a:cs typeface="Calibri"/>
                <a:sym typeface="Calibri"/>
              </a:rPr>
              <a:t>-3</a:t>
            </a:r>
            <a:r>
              <a:rPr lang="en-US" sz="2400" b="0" dirty="0" smtClean="0">
                <a:latin typeface="Calibri"/>
                <a:ea typeface="Calibri"/>
                <a:cs typeface="Calibri"/>
                <a:sym typeface="Calibri"/>
              </a:rPr>
              <a:t>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文本框 17"/>
              <p:cNvSpPr txBox="1"/>
              <p:nvPr/>
            </p:nvSpPr>
            <p:spPr>
              <a:xfrm>
                <a:off x="564246" y="5146234"/>
                <a:ext cx="7543597" cy="89967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200" b="1" dirty="0" smtClean="0"/>
                  <a:t>Expected to have comparable sensitivity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2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d>
                          <m:dPr>
                            <m:ctrlPr>
                              <a:rPr lang="en-US" altLang="zh-CN" sz="22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200" b="1" i="1" smtClean="0"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</m:d>
                        <m:r>
                          <a:rPr lang="en-US" altLang="zh-CN" sz="22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</m:t>
                        </m:r>
                        <m:sSub>
                          <m:sSubPr>
                            <m:ctrlPr>
                              <a:rPr lang="en-US" altLang="zh-CN" sz="2200" b="1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altLang="zh-CN" sz="2200" b="1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</m:t>
                            </m:r>
                          </m:e>
                          <m:sub>
                            <m:r>
                              <a:rPr lang="en-US" altLang="zh-CN" sz="2200" b="1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</m:t>
                            </m:r>
                          </m:sub>
                        </m:sSub>
                        <m:r>
                          <a:rPr lang="en-US" altLang="zh-CN" sz="22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US" altLang="zh-CN" sz="2200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200" b="1" dirty="0" smtClean="0"/>
                  <a:t> by combining different </a:t>
                </a:r>
                <a:r>
                  <a:rPr lang="en-US" altLang="zh-CN" sz="2200" b="1" dirty="0" smtClean="0">
                    <a:sym typeface="Symbol" panose="05050102010706020507" pitchFamily="18" charset="2"/>
                  </a:rPr>
                  <a:t> lepton decay modes</a:t>
                </a:r>
                <a:r>
                  <a:rPr lang="en-US" altLang="zh-CN" sz="2200" b="1" dirty="0" smtClean="0"/>
                  <a:t> </a:t>
                </a:r>
                <a:endParaRPr lang="zh-CN" altLang="en-US" sz="2200" b="1" dirty="0"/>
              </a:p>
            </p:txBody>
          </p:sp>
        </mc:Choice>
        <mc:Fallback>
          <p:sp>
            <p:nvSpPr>
              <p:cNvPr id="18" name="文本框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246" y="5146234"/>
                <a:ext cx="7543597" cy="899670"/>
              </a:xfrm>
              <a:prstGeom prst="rect">
                <a:avLst/>
              </a:prstGeom>
              <a:blipFill>
                <a:blip r:embed="rId5"/>
                <a:stretch>
                  <a:fillRect t="-2703" b="-13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049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3129" y="64270"/>
            <a:ext cx="7762240" cy="714850"/>
          </a:xfrm>
        </p:spPr>
        <p:txBody>
          <a:bodyPr>
            <a:normAutofit/>
          </a:bodyPr>
          <a:lstStyle/>
          <a:p>
            <a:r>
              <a:rPr lang="en-US" altLang="zh-CN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Broad Physics at </a:t>
            </a:r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-c Energy Region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44029" y="6406262"/>
            <a:ext cx="2837543" cy="365125"/>
          </a:xfrm>
        </p:spPr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7" name="Group 4"/>
          <p:cNvGrpSpPr/>
          <p:nvPr/>
        </p:nvGrpSpPr>
        <p:grpSpPr>
          <a:xfrm>
            <a:off x="168654" y="905778"/>
            <a:ext cx="8666064" cy="2353723"/>
            <a:chOff x="-5905" y="1140400"/>
            <a:chExt cx="9149903" cy="2353723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6869" y="1140400"/>
              <a:ext cx="8967129" cy="2353723"/>
            </a:xfrm>
            <a:prstGeom prst="rect">
              <a:avLst/>
            </a:prstGeom>
            <a:noFill/>
          </p:spPr>
        </p:pic>
        <p:sp>
          <p:nvSpPr>
            <p:cNvPr id="9" name="TextBox 16"/>
            <p:cNvSpPr txBox="1"/>
            <p:nvPr/>
          </p:nvSpPr>
          <p:spPr>
            <a:xfrm rot="16200000">
              <a:off x="-634457" y="1927607"/>
              <a:ext cx="1972015" cy="714912"/>
            </a:xfrm>
            <a:prstGeom prst="rect">
              <a:avLst/>
            </a:prstGeom>
            <a:solidFill>
              <a:srgbClr val="F3F137"/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dirty="0" smtClean="0">
                  <a:solidFill>
                    <a:srgbClr val="0000FF"/>
                  </a:solidFill>
                </a:rPr>
                <a:t>R</a:t>
              </a:r>
              <a:r>
                <a:rPr lang="en-US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=s(</a:t>
              </a:r>
              <a:r>
                <a:rPr lang="en-US" dirty="0" err="1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baseline="30000" dirty="0" err="1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dirty="0" err="1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baseline="300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en-US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/>
                </a:rPr>
                <a:t>hadron)/</a:t>
              </a:r>
            </a:p>
            <a:p>
              <a:r>
                <a:rPr lang="en-US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s</a:t>
              </a:r>
              <a:r>
                <a:rPr lang="en-US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dirty="0" err="1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baseline="30000" dirty="0" err="1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dirty="0" err="1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baseline="300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en-US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/>
                </a:rPr>
                <a:t></a:t>
              </a:r>
              <a:r>
                <a:rPr lang="en-US" dirty="0" err="1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/>
                </a:rPr>
                <a:t>m</a:t>
              </a:r>
              <a:r>
                <a:rPr lang="en-US" baseline="30000" dirty="0" err="1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/>
                </a:rPr>
                <a:t>+</a:t>
              </a:r>
              <a:r>
                <a:rPr lang="en-US" dirty="0" err="1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/>
                </a:rPr>
                <a:t>m</a:t>
              </a:r>
              <a:r>
                <a:rPr lang="en-US" baseline="300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/>
                </a:rPr>
                <a:t>-</a:t>
              </a:r>
              <a:r>
                <a:rPr lang="en-US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/>
                </a:rPr>
                <a:t>)</a:t>
              </a:r>
              <a:endPara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Rounded Rectangular Callout 22"/>
          <p:cNvSpPr/>
          <p:nvPr/>
        </p:nvSpPr>
        <p:spPr>
          <a:xfrm>
            <a:off x="225622" y="3239987"/>
            <a:ext cx="2662721" cy="1911603"/>
          </a:xfrm>
          <a:prstGeom prst="wedgeRoundRectCallout">
            <a:avLst>
              <a:gd name="adj1" fmla="val 36532"/>
              <a:gd name="adj2" fmla="val -59687"/>
              <a:gd name="adj3" fmla="val 16667"/>
            </a:avLst>
          </a:prstGeom>
          <a:solidFill>
            <a:srgbClr val="F34BD2">
              <a:alpha val="3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8000" indent="-198000">
              <a:lnSpc>
                <a:spcPts val="2360"/>
              </a:lnSpc>
              <a:buFont typeface="Arial"/>
              <a:buChar char="•"/>
            </a:pPr>
            <a:r>
              <a:rPr lang="de-DE" dirty="0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  <a:sym typeface="Wingdings"/>
              </a:rPr>
              <a:t>Hadron form factors</a:t>
            </a:r>
          </a:p>
          <a:p>
            <a:pPr marL="198000" indent="-198000">
              <a:lnSpc>
                <a:spcPts val="2360"/>
              </a:lnSpc>
              <a:buFont typeface="Arial"/>
              <a:buChar char="•"/>
            </a:pPr>
            <a:r>
              <a:rPr lang="de-DE" dirty="0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  <a:sym typeface="Wingdings"/>
              </a:rPr>
              <a:t>Y</a:t>
            </a:r>
            <a:r>
              <a:rPr lang="de-DE" dirty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  <a:sym typeface="Wingdings"/>
              </a:rPr>
              <a:t>(2175</a:t>
            </a:r>
            <a:r>
              <a:rPr lang="de-DE" dirty="0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  <a:sym typeface="Wingdings"/>
              </a:rPr>
              <a:t>) </a:t>
            </a:r>
            <a:r>
              <a:rPr lang="de-DE" dirty="0" err="1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  <a:sym typeface="Wingdings"/>
              </a:rPr>
              <a:t>resonance</a:t>
            </a:r>
            <a:endParaRPr lang="de-DE" dirty="0" smtClean="0">
              <a:solidFill>
                <a:srgbClr val="0000FF"/>
              </a:solidFill>
              <a:latin typeface="+mj-lt"/>
              <a:cs typeface="Times New Roman" panose="02020603050405020304" pitchFamily="18" charset="0"/>
              <a:sym typeface="Wingdings"/>
            </a:endParaRPr>
          </a:p>
          <a:p>
            <a:pPr marL="198000" indent="-198000">
              <a:lnSpc>
                <a:spcPts val="2360"/>
              </a:lnSpc>
              <a:buFont typeface="Arial"/>
              <a:buChar char="•"/>
            </a:pPr>
            <a:r>
              <a:rPr lang="de-DE" dirty="0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  <a:sym typeface="Wingdings"/>
              </a:rPr>
              <a:t>Mutltiquark states</a:t>
            </a:r>
            <a:r>
              <a:rPr lang="de-DE" dirty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  <a:sym typeface="Wingdings"/>
              </a:rPr>
              <a:t> </a:t>
            </a:r>
            <a:r>
              <a:rPr lang="de-DE" dirty="0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  <a:sym typeface="Wingdings"/>
              </a:rPr>
              <a:t>with s quark,  Zs</a:t>
            </a:r>
          </a:p>
          <a:p>
            <a:pPr marL="198000" indent="-198000">
              <a:lnSpc>
                <a:spcPts val="2360"/>
              </a:lnSpc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MLLA</a:t>
            </a:r>
            <a:r>
              <a:rPr lang="en-US" dirty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/</a:t>
            </a:r>
            <a:r>
              <a:rPr lang="en-US" dirty="0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LPHD and QCD sum rule predictions</a:t>
            </a:r>
            <a:endParaRPr lang="en-GB" dirty="0">
              <a:solidFill>
                <a:srgbClr val="0000FF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Rectangle 19"/>
          <p:cNvSpPr/>
          <p:nvPr/>
        </p:nvSpPr>
        <p:spPr>
          <a:xfrm>
            <a:off x="2650254" y="930181"/>
            <a:ext cx="2056217" cy="2166655"/>
          </a:xfrm>
          <a:prstGeom prst="rect">
            <a:avLst/>
          </a:prstGeom>
          <a:solidFill>
            <a:srgbClr val="F34BD2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20"/>
          <p:cNvSpPr/>
          <p:nvPr/>
        </p:nvSpPr>
        <p:spPr>
          <a:xfrm>
            <a:off x="4758409" y="930181"/>
            <a:ext cx="1392375" cy="2166655"/>
          </a:xfrm>
          <a:prstGeom prst="rect">
            <a:avLst/>
          </a:prstGeom>
          <a:solidFill>
            <a:srgbClr val="79FF21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21"/>
          <p:cNvSpPr/>
          <p:nvPr/>
        </p:nvSpPr>
        <p:spPr>
          <a:xfrm>
            <a:off x="6111262" y="940416"/>
            <a:ext cx="2585499" cy="2166655"/>
          </a:xfrm>
          <a:prstGeom prst="rect">
            <a:avLst/>
          </a:prstGeom>
          <a:solidFill>
            <a:srgbClr val="F3F137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ounded Rectangular Callout 23"/>
          <p:cNvSpPr/>
          <p:nvPr/>
        </p:nvSpPr>
        <p:spPr>
          <a:xfrm>
            <a:off x="3018443" y="3212027"/>
            <a:ext cx="3132341" cy="1926580"/>
          </a:xfrm>
          <a:prstGeom prst="wedgeRoundRectCallout">
            <a:avLst>
              <a:gd name="adj1" fmla="val 24590"/>
              <a:gd name="adj2" fmla="val -59389"/>
              <a:gd name="adj3" fmla="val 16667"/>
            </a:avLst>
          </a:prstGeom>
          <a:solidFill>
            <a:srgbClr val="79FF21">
              <a:alpha val="3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8000" indent="-198000">
              <a:lnSpc>
                <a:spcPts val="2360"/>
              </a:lnSpc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Light hadron spectroscopy</a:t>
            </a:r>
          </a:p>
          <a:p>
            <a:pPr marL="198000" indent="-198000">
              <a:lnSpc>
                <a:spcPts val="2360"/>
              </a:lnSpc>
              <a:buFont typeface="Arial"/>
              <a:buChar char="•"/>
            </a:pPr>
            <a:r>
              <a:rPr lang="en-US" dirty="0" err="1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Gluonic</a:t>
            </a:r>
            <a:r>
              <a:rPr lang="en-US" dirty="0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 and exotic states</a:t>
            </a:r>
          </a:p>
          <a:p>
            <a:pPr marL="198000" indent="-198000">
              <a:lnSpc>
                <a:spcPts val="2360"/>
              </a:lnSpc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Process of LFV and CPV</a:t>
            </a:r>
          </a:p>
          <a:p>
            <a:pPr marL="198000" indent="-198000">
              <a:lnSpc>
                <a:spcPts val="2360"/>
              </a:lnSpc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Rare and forbidden decays</a:t>
            </a:r>
          </a:p>
          <a:p>
            <a:pPr marL="198000" indent="-198000">
              <a:lnSpc>
                <a:spcPts val="2360"/>
              </a:lnSpc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Physics with 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  <a:sym typeface="Symbol" panose="05050102010706020507" pitchFamily="18" charset="2"/>
              </a:rPr>
              <a:t>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 lepton </a:t>
            </a:r>
          </a:p>
        </p:txBody>
      </p:sp>
      <p:sp>
        <p:nvSpPr>
          <p:cNvPr id="15" name="Rounded Rectangular Callout 24"/>
          <p:cNvSpPr/>
          <p:nvPr/>
        </p:nvSpPr>
        <p:spPr>
          <a:xfrm>
            <a:off x="6308712" y="3247812"/>
            <a:ext cx="2738308" cy="1876281"/>
          </a:xfrm>
          <a:prstGeom prst="wedgeRoundRectCallout">
            <a:avLst>
              <a:gd name="adj1" fmla="val -12441"/>
              <a:gd name="adj2" fmla="val -60955"/>
              <a:gd name="adj3" fmla="val 16667"/>
            </a:avLst>
          </a:prstGeom>
          <a:solidFill>
            <a:srgbClr val="F3F137">
              <a:alpha val="3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8000" indent="-198000">
              <a:lnSpc>
                <a:spcPts val="2360"/>
              </a:lnSpc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XYZ particles</a:t>
            </a:r>
          </a:p>
          <a:p>
            <a:pPr marL="198000" indent="-198000">
              <a:lnSpc>
                <a:spcPts val="2360"/>
              </a:lnSpc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Physics with D </a:t>
            </a:r>
            <a:r>
              <a:rPr lang="en-US" dirty="0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mesons</a:t>
            </a:r>
          </a:p>
          <a:p>
            <a:pPr marL="198000" indent="-198000">
              <a:lnSpc>
                <a:spcPts val="2360"/>
              </a:lnSpc>
              <a:buFont typeface="Arial"/>
              <a:buChar char="•"/>
            </a:pPr>
            <a:r>
              <a:rPr lang="en-US" dirty="0" err="1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f</a:t>
            </a:r>
            <a:r>
              <a:rPr lang="en-US" baseline="-25000" dirty="0" err="1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D</a:t>
            </a:r>
            <a:r>
              <a:rPr lang="en-US" dirty="0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 and </a:t>
            </a:r>
            <a:r>
              <a:rPr lang="en-US" dirty="0" err="1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f</a:t>
            </a:r>
            <a:r>
              <a:rPr lang="en-US" baseline="-25000" dirty="0" err="1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Ds</a:t>
            </a:r>
            <a:endParaRPr lang="en-US" baseline="-25000" dirty="0" smtClean="0">
              <a:solidFill>
                <a:srgbClr val="0000FF"/>
              </a:solidFill>
              <a:latin typeface="+mj-lt"/>
              <a:cs typeface="Times New Roman" panose="02020603050405020304" pitchFamily="18" charset="0"/>
            </a:endParaRPr>
          </a:p>
          <a:p>
            <a:pPr marL="198000" indent="-198000">
              <a:lnSpc>
                <a:spcPts val="2360"/>
              </a:lnSpc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D</a:t>
            </a:r>
            <a:r>
              <a:rPr lang="en-US" baseline="-25000" dirty="0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0</a:t>
            </a:r>
            <a:r>
              <a:rPr lang="en-US" dirty="0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-D</a:t>
            </a:r>
            <a:r>
              <a:rPr lang="en-US" baseline="-25000" dirty="0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0</a:t>
            </a:r>
            <a:r>
              <a:rPr lang="en-US" dirty="0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 mixing</a:t>
            </a:r>
          </a:p>
          <a:p>
            <a:pPr marL="198000" indent="-198000">
              <a:lnSpc>
                <a:spcPts val="2360"/>
              </a:lnSpc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Charm baryons 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77294" y="5218210"/>
            <a:ext cx="78583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sz="2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Unique features </a:t>
            </a:r>
            <a:r>
              <a:rPr lang="zh-CN" altLang="en-US" sz="22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Rich of resonance, Threshold characteristics, Quantum Correlation </a:t>
            </a: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sz="2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Abundant physics</a:t>
            </a:r>
          </a:p>
        </p:txBody>
      </p:sp>
    </p:spTree>
    <p:extLst>
      <p:ext uri="{BB962C8B-B14F-4D97-AF65-F5344CB8AC3E}">
        <p14:creationId xmlns:p14="http://schemas.microsoft.com/office/powerpoint/2010/main" val="192842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Lepton Flavor universality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228600" y="857755"/>
            <a:ext cx="86867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 smtClean="0"/>
              <a:t>LFU is </a:t>
            </a:r>
            <a:r>
              <a:rPr lang="en-US" altLang="zh-CN" sz="2200" b="1" dirty="0" smtClean="0">
                <a:solidFill>
                  <a:srgbClr val="FF0000"/>
                </a:solidFill>
              </a:rPr>
              <a:t>critical </a:t>
            </a:r>
            <a:r>
              <a:rPr lang="en-US" altLang="zh-CN" sz="2200" b="1" dirty="0" smtClean="0"/>
              <a:t>to test the SM and search for new physics beyond SM</a:t>
            </a:r>
            <a:endParaRPr lang="zh-CN" altLang="en-US" sz="2200" b="1" dirty="0"/>
          </a:p>
        </p:txBody>
      </p:sp>
      <p:sp>
        <p:nvSpPr>
          <p:cNvPr id="8" name="文本框 7"/>
          <p:cNvSpPr txBox="1"/>
          <p:nvPr/>
        </p:nvSpPr>
        <p:spPr>
          <a:xfrm>
            <a:off x="632271" y="1440092"/>
            <a:ext cx="2455933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3399"/>
              </a:buClr>
            </a:pPr>
            <a:r>
              <a:rPr lang="en-US" altLang="zh-CN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Purely </a:t>
            </a:r>
            <a:r>
              <a:rPr lang="en-US" altLang="zh-CN" sz="22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Leptonic</a:t>
            </a:r>
            <a:r>
              <a:rPr lang="en-US" altLang="zh-CN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: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710" y="1893718"/>
            <a:ext cx="4060180" cy="132039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325233" y="1447847"/>
            <a:ext cx="2455933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3399"/>
              </a:buClr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Semi-</a:t>
            </a:r>
            <a:r>
              <a:rPr lang="en-US" altLang="zh-CN" sz="2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Leptonic</a:t>
            </a:r>
            <a:r>
              <a:rPr lang="en-US" altLang="zh-CN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:</a:t>
            </a:r>
          </a:p>
        </p:txBody>
      </p:sp>
      <p:pic>
        <p:nvPicPr>
          <p:cNvPr id="12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379" y="3342951"/>
            <a:ext cx="7404950" cy="1291191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838504" y="3535392"/>
            <a:ext cx="1694270" cy="906308"/>
          </a:xfrm>
          <a:prstGeom prst="rect">
            <a:avLst/>
          </a:prstGeom>
          <a:noFill/>
          <a:ln w="317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标注 14"/>
          <p:cNvSpPr/>
          <p:nvPr/>
        </p:nvSpPr>
        <p:spPr>
          <a:xfrm>
            <a:off x="1194175" y="4717936"/>
            <a:ext cx="1937367" cy="789425"/>
          </a:xfrm>
          <a:prstGeom prst="wedgeRoundRectCallout">
            <a:avLst>
              <a:gd name="adj1" fmla="val -12456"/>
              <a:gd name="adj2" fmla="val -81849"/>
              <a:gd name="adj3" fmla="val 16667"/>
            </a:avLst>
          </a:prstGeom>
          <a:noFill/>
          <a:ln w="3492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BESIII preliminary</a:t>
            </a:r>
          </a:p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1</a:t>
            </a:r>
            <a:r>
              <a:rPr lang="en-US" altLang="zh-CN" dirty="0" smtClean="0">
                <a:solidFill>
                  <a:schemeClr val="tx1"/>
                </a:solidFill>
                <a:sym typeface="Symbol" panose="05050102010706020507" pitchFamily="18" charset="2"/>
              </a:rPr>
              <a:t> difference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5046995" y="4766080"/>
            <a:ext cx="1937367" cy="789425"/>
          </a:xfrm>
          <a:prstGeom prst="wedgeRoundRectCallout">
            <a:avLst>
              <a:gd name="adj1" fmla="val -12456"/>
              <a:gd name="adj2" fmla="val -81849"/>
              <a:gd name="adj3" fmla="val 16667"/>
            </a:avLst>
          </a:prstGeom>
          <a:noFill/>
          <a:ln w="3492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BESIII publication</a:t>
            </a:r>
          </a:p>
          <a:p>
            <a:pPr algn="ctr"/>
            <a:r>
              <a:rPr lang="en-US" altLang="zh-CN" dirty="0" smtClean="0">
                <a:solidFill>
                  <a:schemeClr val="tx1"/>
                </a:solidFill>
                <a:sym typeface="Symbol" panose="05050102010706020507" pitchFamily="18" charset="2"/>
              </a:rPr>
              <a:t>2 difference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831208" y="3535391"/>
            <a:ext cx="1914104" cy="964911"/>
          </a:xfrm>
          <a:prstGeom prst="rect">
            <a:avLst/>
          </a:prstGeom>
          <a:noFill/>
          <a:ln w="317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96033" y="5819841"/>
            <a:ext cx="845820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F0000"/>
                </a:solidFill>
              </a:rPr>
              <a:t>Large uncertainty </a:t>
            </a:r>
            <a:r>
              <a:rPr lang="en-US" altLang="zh-CN" sz="2400" dirty="0" smtClean="0"/>
              <a:t>from BESIII, dominant by </a:t>
            </a:r>
            <a:r>
              <a:rPr lang="en-US" altLang="zh-CN" sz="2400" dirty="0" smtClean="0">
                <a:solidFill>
                  <a:srgbClr val="FF0000"/>
                </a:solidFill>
              </a:rPr>
              <a:t>statistically </a:t>
            </a:r>
            <a:r>
              <a:rPr lang="en-US" altLang="zh-CN" sz="2400" dirty="0" smtClean="0"/>
              <a:t>limited</a:t>
            </a:r>
            <a:endParaRPr lang="zh-CN" altLang="en-US" sz="2400" dirty="0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395" y="2127441"/>
            <a:ext cx="1817357" cy="55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758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D</a:t>
            </a:r>
            <a:r>
              <a:rPr lang="en-US" altLang="zh-CN" baseline="-25000" dirty="0"/>
              <a:t>(s) </a:t>
            </a:r>
            <a:r>
              <a:rPr lang="en-US" altLang="zh-CN" dirty="0"/>
              <a:t> </a:t>
            </a:r>
            <a:r>
              <a:rPr lang="en-US" altLang="zh-CN" dirty="0" err="1" smtClean="0"/>
              <a:t>Leptonic</a:t>
            </a:r>
            <a:r>
              <a:rPr lang="en-US" altLang="zh-CN" dirty="0" smtClean="0"/>
              <a:t> </a:t>
            </a:r>
            <a:r>
              <a:rPr lang="en-US" altLang="zh-CN" dirty="0"/>
              <a:t>decay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402" y="840202"/>
            <a:ext cx="7320645" cy="522330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38480" y="6014390"/>
            <a:ext cx="83347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* Assume </a:t>
            </a:r>
            <a:r>
              <a:rPr lang="en-US" altLang="zh-CN" sz="1400" dirty="0" err="1" smtClean="0"/>
              <a:t>f</a:t>
            </a:r>
            <a:r>
              <a:rPr lang="en-US" altLang="zh-CN" sz="1400" baseline="-25000" dirty="0" err="1" smtClean="0"/>
              <a:t>D</a:t>
            </a:r>
            <a:r>
              <a:rPr lang="en-US" altLang="zh-CN" sz="1400" baseline="-25000" dirty="0" smtClean="0"/>
              <a:t>(s</a:t>
            </a:r>
            <a:r>
              <a:rPr lang="en-US" altLang="zh-CN" sz="1400" baseline="-25000" dirty="0"/>
              <a:t>)</a:t>
            </a:r>
            <a:r>
              <a:rPr lang="en-US" altLang="zh-CN" sz="1400" dirty="0" smtClean="0"/>
              <a:t> with 0.2% uncertainty; + preliminary results; assume Belle II  improved systematics  by a factor 2</a:t>
            </a:r>
            <a:endParaRPr lang="zh-CN" altLang="en-US" sz="1400" dirty="0"/>
          </a:p>
        </p:txBody>
      </p:sp>
      <p:sp>
        <p:nvSpPr>
          <p:cNvPr id="10" name="矩形标注 9"/>
          <p:cNvSpPr/>
          <p:nvPr/>
        </p:nvSpPr>
        <p:spPr>
          <a:xfrm>
            <a:off x="5899094" y="1700414"/>
            <a:ext cx="2974182" cy="323682"/>
          </a:xfrm>
          <a:prstGeom prst="wedgeRectCallout">
            <a:avLst>
              <a:gd name="adj1" fmla="val -61087"/>
              <a:gd name="adj2" fmla="val -10000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FF0000"/>
                </a:solidFill>
              </a:rPr>
              <a:t>Theory : 0.2%(0.1% expected)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4" name="矩形标注 13"/>
          <p:cNvSpPr/>
          <p:nvPr/>
        </p:nvSpPr>
        <p:spPr>
          <a:xfrm>
            <a:off x="5899094" y="3435409"/>
            <a:ext cx="2974182" cy="323682"/>
          </a:xfrm>
          <a:prstGeom prst="wedgeRectCallout">
            <a:avLst>
              <a:gd name="adj1" fmla="val -61087"/>
              <a:gd name="adj2" fmla="val -10000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FF0000"/>
                </a:solidFill>
              </a:rPr>
              <a:t>Theory : 0.2%(0.1% expected)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5" name="矩形标注 14"/>
          <p:cNvSpPr/>
          <p:nvPr/>
        </p:nvSpPr>
        <p:spPr>
          <a:xfrm>
            <a:off x="6019800" y="4513295"/>
            <a:ext cx="2974182" cy="323682"/>
          </a:xfrm>
          <a:prstGeom prst="wedgeRectCallout">
            <a:avLst>
              <a:gd name="adj1" fmla="val -61087"/>
              <a:gd name="adj2" fmla="val -10000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FF0000"/>
                </a:solidFill>
              </a:rPr>
              <a:t>Theory : 0.2%(0.1% expected)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 rot="-1140000">
            <a:off x="91201" y="2960705"/>
            <a:ext cx="8859049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0000"/>
                </a:solidFill>
              </a:rPr>
              <a:t>Stat. uncertainty is closed to theory precision</a:t>
            </a:r>
          </a:p>
          <a:p>
            <a:pPr algn="ctr"/>
            <a:r>
              <a:rPr lang="en-US" altLang="zh-CN" sz="3600" dirty="0" smtClean="0">
                <a:solidFill>
                  <a:srgbClr val="FF0000"/>
                </a:solidFill>
              </a:rPr>
              <a:t>Sys. is challenging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417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</m:t>
                    </m:r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accPr>
                          <m:e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𝑫</m:t>
                            </m:r>
                          </m:e>
                        </m:acc>
                      </m:e>
                      <m:sup>
                        <m:r>
                          <a:rPr lang="en-US" altLang="zh-CN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Mixing and CPV</a:t>
                </a:r>
                <a:endParaRPr lang="zh-CN" altLang="en-US" dirty="0"/>
              </a:p>
            </p:txBody>
          </p:sp>
        </mc:Choice>
        <mc:Fallback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3559" b="-355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22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/>
              <p:cNvSpPr txBox="1"/>
              <p:nvPr/>
            </p:nvSpPr>
            <p:spPr>
              <a:xfrm>
                <a:off x="501374" y="914401"/>
                <a:ext cx="8686800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altLang="zh-CN" sz="20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</m:t>
                    </m:r>
                    <m:sSup>
                      <m:sSupPr>
                        <m:ctrlPr>
                          <a:rPr lang="en-US" altLang="zh-CN" sz="200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200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acc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𝐷</m:t>
                            </m:r>
                          </m:e>
                        </m:acc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0</m:t>
                        </m:r>
                      </m:sup>
                    </m:sSup>
                  </m:oMath>
                </a14:m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pair produced </a:t>
                </a:r>
                <a:r>
                  <a:rPr lang="en-US" altLang="zh-CN" sz="2000" dirty="0" smtClean="0">
                    <a:solidFill>
                      <a:srgbClr val="FF0000"/>
                    </a:solidFill>
                  </a:rPr>
                  <a:t>coherently</a:t>
                </a:r>
                <a:r>
                  <a:rPr lang="en-US" altLang="zh-CN" sz="2000" dirty="0" smtClean="0"/>
                  <a:t> :</a:t>
                </a:r>
              </a:p>
              <a:p>
                <a:endParaRPr lang="en-US" altLang="zh-CN" sz="2000" b="1" dirty="0"/>
              </a:p>
              <a:p>
                <a:endParaRPr lang="en-US" altLang="zh-CN" sz="2000" b="1" dirty="0" smtClean="0"/>
              </a:p>
              <a:p>
                <a:r>
                  <a:rPr lang="en-US" altLang="zh-CN" sz="2000" dirty="0" smtClean="0"/>
                  <a:t>Therefore obtain </a:t>
                </a:r>
                <a:r>
                  <a:rPr lang="en-US" altLang="zh-CN" sz="2000" dirty="0" smtClean="0">
                    <a:solidFill>
                      <a:srgbClr val="FF0000"/>
                    </a:solidFill>
                  </a:rPr>
                  <a:t>useful constraints </a:t>
                </a:r>
                <a:r>
                  <a:rPr lang="en-US" altLang="zh-CN" sz="2000" dirty="0" smtClean="0"/>
                  <a:t>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altLang="zh-CN" sz="2000" b="0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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accPr>
                          <m:e>
                            <m:r>
                              <a:rPr lang="en-US" altLang="zh-CN" sz="2000" b="0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𝐷</m:t>
                            </m:r>
                          </m:e>
                        </m:acc>
                      </m:e>
                      <m:sup>
                        <m:r>
                          <a:rPr lang="en-US" altLang="zh-CN" sz="2000" b="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0</m:t>
                        </m:r>
                      </m:sup>
                    </m:sSup>
                  </m:oMath>
                </a14:m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mixing and CPV parameters </a:t>
                </a:r>
                <a:endParaRPr lang="zh-CN" altLang="en-US" sz="2000" dirty="0"/>
              </a:p>
            </p:txBody>
          </p:sp>
        </mc:Choice>
        <mc:Fallback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374" y="914401"/>
                <a:ext cx="8686800" cy="1323439"/>
              </a:xfrm>
              <a:prstGeom prst="rect">
                <a:avLst/>
              </a:prstGeom>
              <a:blipFill>
                <a:blip r:embed="rId3"/>
                <a:stretch>
                  <a:fillRect l="-702" t="-2304" b="-73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7624" y="1424431"/>
            <a:ext cx="6186114" cy="24681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214" y="2490539"/>
            <a:ext cx="3465645" cy="321529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/>
              <p:cNvSpPr txBox="1"/>
              <p:nvPr/>
            </p:nvSpPr>
            <p:spPr>
              <a:xfrm>
                <a:off x="4210859" y="2691921"/>
                <a:ext cx="4977315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p"/>
                </a:pPr>
                <a:r>
                  <a:rPr lang="en-US" altLang="zh-CN" dirty="0" smtClean="0"/>
                  <a:t>Global fit of the measurement :</a:t>
                </a:r>
              </a:p>
              <a:p>
                <a:r>
                  <a:rPr lang="en-US" altLang="zh-CN" dirty="0"/>
                  <a:t> </a:t>
                </a:r>
                <a:r>
                  <a:rPr lang="en-US" altLang="zh-CN" dirty="0" smtClean="0"/>
                  <a:t>     - </a:t>
                </a:r>
              </a:p>
              <a:p>
                <a:r>
                  <a:rPr lang="en-US" altLang="zh-CN" dirty="0"/>
                  <a:t> </a:t>
                </a:r>
                <a:r>
                  <a:rPr lang="en-US" altLang="zh-CN" dirty="0" smtClean="0"/>
                  <a:t>         </a:t>
                </a:r>
              </a:p>
              <a:p>
                <a:r>
                  <a:rPr lang="en-US" altLang="zh-CN" dirty="0"/>
                  <a:t> </a:t>
                </a:r>
                <a:r>
                  <a:rPr lang="en-US" altLang="zh-CN" dirty="0" smtClean="0"/>
                  <a:t>     -  their CP conjugate </a:t>
                </a:r>
                <a:r>
                  <a:rPr lang="en-US" altLang="zh-CN" dirty="0" err="1" smtClean="0"/>
                  <a:t>proceses</a:t>
                </a:r>
                <a:endParaRPr lang="en-US" altLang="zh-CN" dirty="0" smtClean="0"/>
              </a:p>
              <a:p>
                <a:r>
                  <a:rPr lang="en-US" altLang="zh-CN" dirty="0"/>
                  <a:t> </a:t>
                </a:r>
                <a:r>
                  <a:rPr lang="en-US" altLang="zh-CN" dirty="0" smtClean="0"/>
                  <a:t>     -  the coherent decays : </a:t>
                </a:r>
                <a14:m>
                  <m:oMath xmlns:m="http://schemas.openxmlformats.org/officeDocument/2006/math">
                    <m:r>
                      <a:rPr lang="en-US" altLang="zh-CN" sz="160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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(3770)</m:t>
                    </m:r>
                    <m:r>
                      <a:rPr lang="en-US" altLang="zh-CN" sz="160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</m:t>
                    </m:r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1600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accPr>
                          <m:e>
                            <m:r>
                              <a:rPr lang="en-US" altLang="zh-CN" sz="1600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𝐷</m:t>
                            </m:r>
                          </m:e>
                        </m:acc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0</m:t>
                        </m:r>
                      </m:sup>
                    </m:sSup>
                    <m:r>
                      <a:rPr lang="en-US" altLang="zh-CN" sz="160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</m:t>
                    </m:r>
                    <m:sSub>
                      <m:sSubPr>
                        <m:ctrlPr>
                          <a:rPr lang="en-US" altLang="zh-CN" sz="160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𝑓</m:t>
                        </m:r>
                      </m:e>
                      <m: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60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𝑓</m:t>
                        </m:r>
                      </m:e>
                      <m: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2</m:t>
                        </m:r>
                      </m:sub>
                    </m:sSub>
                  </m:oMath>
                </a14:m>
                <a:endParaRPr lang="en-US" altLang="zh-CN" sz="1600" dirty="0"/>
              </a:p>
              <a:p>
                <a:pPr marL="285750" indent="-285750">
                  <a:buFont typeface="Wingdings" panose="05000000000000000000" pitchFamily="2" charset="2"/>
                  <a:buChar char="p"/>
                </a:pPr>
                <a:r>
                  <a:rPr lang="en-US" altLang="zh-CN" dirty="0" smtClean="0"/>
                  <a:t>Obtained 95% confidence-level : </a:t>
                </a:r>
              </a:p>
              <a:p>
                <a:r>
                  <a:rPr lang="en-US" altLang="zh-CN" dirty="0"/>
                  <a:t> </a:t>
                </a:r>
                <a:r>
                  <a:rPr lang="en-US" altLang="zh-CN" dirty="0" smtClean="0"/>
                  <a:t>      </a:t>
                </a:r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pPr marL="285750" indent="-285750">
                  <a:buFont typeface="Wingdings" panose="05000000000000000000" pitchFamily="2" charset="2"/>
                  <a:buChar char="p"/>
                </a:pPr>
                <a:r>
                  <a:rPr lang="en-US" altLang="zh-CN" dirty="0" smtClean="0"/>
                  <a:t>Consistent with the theoretical estimation  </a:t>
                </a:r>
                <a:endParaRPr lang="zh-CN" altLang="en-US" dirty="0"/>
              </a:p>
            </p:txBody>
          </p:sp>
        </mc:Choice>
        <mc:Fallback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0859" y="2691921"/>
                <a:ext cx="4977315" cy="2862322"/>
              </a:xfrm>
              <a:prstGeom prst="rect">
                <a:avLst/>
              </a:prstGeom>
              <a:blipFill>
                <a:blip r:embed="rId6"/>
                <a:stretch>
                  <a:fillRect l="-858" t="-1279" b="-25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01732" y="3035659"/>
            <a:ext cx="3305694" cy="20760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4486" y="3292179"/>
            <a:ext cx="2639698" cy="20808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81164" y="4444571"/>
            <a:ext cx="2311400" cy="30413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81164" y="4831751"/>
            <a:ext cx="2352759" cy="23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57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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acc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𝑫</m:t>
                            </m:r>
                          </m:e>
                        </m:acc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Mixing and CPV</a:t>
                </a:r>
                <a:endParaRPr lang="zh-CN" altLang="en-US" dirty="0"/>
              </a:p>
            </p:txBody>
          </p:sp>
        </mc:Choice>
        <mc:Fallback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3559" b="-355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13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690880" y="58852"/>
                <a:ext cx="7762240" cy="71485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altLang="zh-CN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altLang="zh-CN" dirty="0" smtClean="0"/>
                  <a:t>-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1" i="1" dirty="0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</m:acc>
                  </m:oMath>
                </a14:m>
                <a:r>
                  <a:rPr lang="en-US" altLang="zh-CN" baseline="30000" dirty="0" smtClean="0"/>
                  <a:t>0  </a:t>
                </a:r>
                <a:r>
                  <a:rPr lang="en-US" altLang="zh-CN" dirty="0" smtClean="0"/>
                  <a:t>mixing and CPV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90880" y="58852"/>
                <a:ext cx="7762240" cy="714850"/>
              </a:xfrm>
              <a:blipFill>
                <a:blip r:embed="rId3"/>
                <a:stretch>
                  <a:fillRect t="-13675" b="-367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24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/>
              <p:cNvSpPr txBox="1"/>
              <p:nvPr/>
            </p:nvSpPr>
            <p:spPr>
              <a:xfrm>
                <a:off x="868701" y="1320937"/>
                <a:ext cx="7289338" cy="24019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30000"/>
                  </a:lnSpc>
                  <a:buFont typeface="Wingdings" panose="05000000000000000000" pitchFamily="2" charset="2"/>
                  <a:buChar char="p"/>
                </a:pPr>
                <a:r>
                  <a:rPr lang="en-US" altLang="zh-CN" sz="20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Mixing 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altLang="zh-CN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zh-CN" altLang="en-US" sz="20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  </a:t>
                </a:r>
                <a:r>
                  <a:rPr lang="en-US" altLang="zh-CN" sz="20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with 1 ab</a:t>
                </a:r>
                <a:r>
                  <a:rPr lang="en-US" altLang="zh-CN" sz="2000" baseline="300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-1 </a:t>
                </a:r>
                <a:r>
                  <a:rPr lang="en-US" altLang="zh-CN" sz="20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data at 3.773 GeV via </a:t>
                </a:r>
                <a:r>
                  <a:rPr lang="en-US" altLang="zh-CN" sz="2000" dirty="0" smtClean="0">
                    <a:solidFill>
                      <a:srgbClr val="FF0000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same charged </a:t>
                </a:r>
                <a:r>
                  <a:rPr lang="en-US" altLang="zh-CN" sz="20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final states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20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zh-CN" sz="20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∓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en-US" altLang="zh-CN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b="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altLang="zh-CN" sz="20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2000" b="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zh-CN" sz="20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∓</m:t>
                            </m:r>
                          </m:sup>
                        </m:sSup>
                      </m:e>
                    </m:d>
                  </m:oMath>
                </a14:m>
                <a:r>
                  <a:rPr lang="zh-CN" altLang="en-US" sz="20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 </a:t>
                </a:r>
                <a:r>
                  <a:rPr lang="en-US" altLang="zh-CN" sz="20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or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b="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altLang="zh-CN" sz="20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p>
                            <m:r>
                              <a:rPr lang="en-US" altLang="zh-CN" sz="20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∓</m:t>
                            </m:r>
                          </m:sup>
                        </m:s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</m:d>
                    <m:d>
                      <m:d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b="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altLang="zh-CN" sz="20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p>
                            <m:r>
                              <a:rPr lang="en-US" altLang="zh-CN" sz="20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∓</m:t>
                            </m:r>
                          </m:sup>
                        </m:s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</m:d>
                  </m:oMath>
                </a14:m>
                <a:endParaRPr lang="en-US" altLang="zh-CN" sz="20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342900" indent="-342900">
                  <a:lnSpc>
                    <a:spcPct val="130000"/>
                  </a:lnSpc>
                  <a:buFont typeface="Wingdings" panose="05000000000000000000" pitchFamily="2" charset="2"/>
                  <a:buChar char="p"/>
                </a:pPr>
                <a:r>
                  <a:rPr lang="en-US" altLang="zh-CN" sz="20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Mixing parameter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0.05% </m:t>
                    </m:r>
                  </m:oMath>
                </a14:m>
                <a:r>
                  <a:rPr lang="en-US" altLang="zh-CN" sz="20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  with 1 ab</a:t>
                </a:r>
                <a:r>
                  <a:rPr lang="en-US" altLang="zh-CN" sz="2000" baseline="300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-1 </a:t>
                </a:r>
                <a:r>
                  <a:rPr lang="en-US" altLang="zh-CN" sz="20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data at 4.040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zh-CN" alt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sSup>
                      <m:sSupPr>
                        <m:ctrlPr>
                          <a:rPr lang="en-US" altLang="zh-CN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altLang="zh-CN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</m:acc>
                      </m:e>
                      <m:sup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endParaRPr lang="en-US" altLang="zh-CN" sz="20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342900" indent="-342900">
                  <a:lnSpc>
                    <a:spcPct val="130000"/>
                  </a:lnSpc>
                  <a:buFont typeface="Wingdings" panose="05000000000000000000" pitchFamily="2" charset="2"/>
                  <a:buChar char="p"/>
                </a:pPr>
                <a14:m>
                  <m:oMath xmlns:m="http://schemas.openxmlformats.org/officeDocument/2006/math">
                    <m:r>
                      <a:rPr lang="zh-CN" altLang="en-US" sz="2000" b="0" i="1" smtClean="0">
                        <a:latin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US" altLang="zh-CN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altLang="zh-CN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zh-CN" altLang="en-US" sz="20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 </a:t>
                </a:r>
                <a:r>
                  <a:rPr lang="en-US" altLang="zh-CN" sz="20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for KK and </a:t>
                </a:r>
                <a:r>
                  <a:rPr lang="en-US" altLang="zh-CN" sz="2000" dirty="0" smtClean="0">
                    <a:latin typeface="华文楷体" panose="02010600040101010101" pitchFamily="2" charset="-122"/>
                    <a:ea typeface="华文楷体" panose="02010600040101010101" pitchFamily="2" charset="-122"/>
                    <a:sym typeface="Symbol" panose="05050102010706020507" pitchFamily="18" charset="2"/>
                  </a:rPr>
                  <a:t> channels</a:t>
                </a:r>
                <a:endParaRPr lang="zh-CN" altLang="en-US" sz="2000" dirty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mc:Choice>
        <mc:Fallback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701" y="1320937"/>
                <a:ext cx="7289338" cy="2401940"/>
              </a:xfrm>
              <a:prstGeom prst="rect">
                <a:avLst/>
              </a:prstGeom>
              <a:blipFill>
                <a:blip r:embed="rId4"/>
                <a:stretch>
                  <a:fillRect l="-753" r="-418" b="-12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/>
              <p:cNvSpPr txBox="1"/>
              <p:nvPr/>
            </p:nvSpPr>
            <p:spPr>
              <a:xfrm>
                <a:off x="627711" y="4111086"/>
                <a:ext cx="7888577" cy="1292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en-US" altLang="zh-CN" sz="2000" dirty="0" smtClean="0"/>
                  <a:t>The accurate values might not help much to clarify to </a:t>
                </a:r>
                <a:r>
                  <a:rPr lang="en-US" altLang="zh-CN" sz="2000" dirty="0" smtClean="0">
                    <a:solidFill>
                      <a:srgbClr val="FF0000"/>
                    </a:solidFill>
                  </a:rPr>
                  <a:t>the long distance effects</a:t>
                </a:r>
                <a:r>
                  <a:rPr lang="en-US" altLang="zh-CN" sz="2000" dirty="0" smtClean="0"/>
                  <a:t> in </a:t>
                </a:r>
                <a:r>
                  <a:rPr lang="en-US" altLang="zh-CN" sz="2000" dirty="0"/>
                  <a:t>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altLang="zh-CN" sz="2000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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acc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𝐷</m:t>
                            </m:r>
                          </m:e>
                        </m:acc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0</m:t>
                        </m:r>
                      </m:sup>
                    </m:sSup>
                  </m:oMath>
                </a14:m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mixing, but will help a lot to </a:t>
                </a:r>
                <a:r>
                  <a:rPr lang="en-US" altLang="zh-CN" sz="2000" dirty="0" smtClean="0">
                    <a:solidFill>
                      <a:srgbClr val="FF0000"/>
                    </a:solidFill>
                  </a:rPr>
                  <a:t>probe</a:t>
                </a:r>
                <a:r>
                  <a:rPr lang="en-US" altLang="zh-CN" sz="2000" dirty="0" smtClean="0"/>
                  <a:t> the presumably </a:t>
                </a:r>
                <a:r>
                  <a:rPr lang="en-US" altLang="zh-CN" sz="2000" dirty="0" smtClean="0">
                    <a:solidFill>
                      <a:srgbClr val="FF0000"/>
                    </a:solidFill>
                  </a:rPr>
                  <a:t>small effects of CPV </a:t>
                </a:r>
                <a:r>
                  <a:rPr lang="en-US" altLang="zh-CN" sz="2000" dirty="0" smtClean="0"/>
                  <a:t>in neutral charmed decays</a:t>
                </a:r>
                <a:endParaRPr lang="zh-CN" altLang="en-US" sz="2000" dirty="0"/>
              </a:p>
            </p:txBody>
          </p:sp>
        </mc:Choice>
        <mc:Fallback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711" y="4111086"/>
                <a:ext cx="7888577" cy="1292662"/>
              </a:xfrm>
              <a:prstGeom prst="rect">
                <a:avLst/>
              </a:prstGeom>
              <a:blipFill>
                <a:blip r:embed="rId5"/>
                <a:stretch>
                  <a:fillRect b="-51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302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Determination of </a:t>
            </a:r>
            <a:r>
              <a:rPr lang="en-US" altLang="zh-CN" dirty="0" smtClean="0">
                <a:sym typeface="Symbol" panose="05050102010706020507" pitchFamily="18" charset="2"/>
              </a:rPr>
              <a:t></a:t>
            </a:r>
            <a:r>
              <a:rPr lang="en-US" altLang="zh-CN" baseline="-25000" dirty="0" smtClean="0">
                <a:sym typeface="Symbol" panose="05050102010706020507" pitchFamily="18" charset="2"/>
              </a:rPr>
              <a:t>3</a:t>
            </a:r>
            <a:r>
              <a:rPr lang="en-US" altLang="zh-CN" dirty="0" smtClean="0">
                <a:sym typeface="Symbol" panose="05050102010706020507" pitchFamily="18" charset="2"/>
              </a:rPr>
              <a:t> angle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TextBox 3"/>
          <p:cNvSpPr txBox="1"/>
          <p:nvPr/>
        </p:nvSpPr>
        <p:spPr>
          <a:xfrm>
            <a:off x="372234" y="869592"/>
            <a:ext cx="8703080" cy="342657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ts val="2600"/>
              </a:lnSpc>
              <a:buFont typeface="Wingdings" panose="05000000000000000000" pitchFamily="2" charset="2"/>
              <a:buChar char="p"/>
              <a:defRPr/>
            </a:pPr>
            <a:r>
              <a:rPr lang="en-US" altLang="zh-CN" sz="2000" dirty="0" smtClean="0">
                <a:latin typeface="Cambria" panose="02040503050406030204" pitchFamily="18" charset="0"/>
              </a:rPr>
              <a:t>The </a:t>
            </a:r>
            <a:r>
              <a:rPr lang="en-US" altLang="zh-CN" sz="20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cleanest way </a:t>
            </a:r>
            <a:r>
              <a:rPr lang="en-US" altLang="zh-CN" sz="2000" dirty="0" smtClean="0">
                <a:latin typeface="Cambria" panose="02040503050406030204" pitchFamily="18" charset="0"/>
              </a:rPr>
              <a:t>to extract </a:t>
            </a:r>
            <a:r>
              <a:rPr lang="el-GR" altLang="zh-CN" sz="2000" dirty="0">
                <a:latin typeface="Cambria" panose="02040503050406030204" pitchFamily="18" charset="0"/>
                <a:cs typeface="Times New Roman" panose="02020603050405020304" pitchFamily="18" charset="0"/>
              </a:rPr>
              <a:t>γ</a:t>
            </a:r>
            <a:r>
              <a:rPr lang="en-US" altLang="zh-CN" sz="2000" dirty="0" smtClean="0">
                <a:latin typeface="Cambria" panose="02040503050406030204" pitchFamily="18" charset="0"/>
              </a:rPr>
              <a:t> is from </a:t>
            </a:r>
            <a:r>
              <a:rPr lang="en-US" altLang="zh-CN" sz="20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B</a:t>
            </a:r>
            <a:r>
              <a:rPr lang="en-US" altLang="zh-CN" sz="2000" dirty="0" smtClean="0">
                <a:solidFill>
                  <a:srgbClr val="FF0000"/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DK </a:t>
            </a:r>
            <a:r>
              <a:rPr lang="en-US" altLang="zh-CN" sz="2000" dirty="0" smtClean="0">
                <a:latin typeface="Cambria" panose="02040503050406030204" pitchFamily="18" charset="0"/>
                <a:sym typeface="Wingdings" panose="05000000000000000000" pitchFamily="2" charset="2"/>
              </a:rPr>
              <a:t>decays: </a:t>
            </a:r>
          </a:p>
          <a:p>
            <a:pPr>
              <a:lnSpc>
                <a:spcPts val="2600"/>
              </a:lnSpc>
              <a:defRPr/>
            </a:pPr>
            <a:endParaRPr lang="en-US" altLang="zh-CN" sz="2000" dirty="0">
              <a:latin typeface="Cambria" panose="02040503050406030204" pitchFamily="18" charset="0"/>
              <a:sym typeface="Wingdings" panose="05000000000000000000" pitchFamily="2" charset="2"/>
            </a:endParaRPr>
          </a:p>
          <a:p>
            <a:pPr>
              <a:lnSpc>
                <a:spcPts val="2600"/>
              </a:lnSpc>
              <a:defRPr/>
            </a:pPr>
            <a:endParaRPr lang="en-US" altLang="zh-CN" sz="2000" dirty="0" smtClean="0">
              <a:latin typeface="Cambria" panose="02040503050406030204" pitchFamily="18" charset="0"/>
              <a:sym typeface="Wingdings" panose="05000000000000000000" pitchFamily="2" charset="2"/>
            </a:endParaRPr>
          </a:p>
          <a:p>
            <a:pPr>
              <a:lnSpc>
                <a:spcPts val="2600"/>
              </a:lnSpc>
              <a:defRPr/>
            </a:pPr>
            <a:endParaRPr lang="en-US" altLang="zh-CN" sz="2000" dirty="0" smtClean="0">
              <a:latin typeface="Cambria" panose="02040503050406030204" pitchFamily="18" charset="0"/>
              <a:sym typeface="Wingdings" panose="05000000000000000000" pitchFamily="2" charset="2"/>
            </a:endParaRPr>
          </a:p>
          <a:p>
            <a:pPr>
              <a:lnSpc>
                <a:spcPts val="2600"/>
              </a:lnSpc>
              <a:defRPr/>
            </a:pPr>
            <a:endParaRPr lang="en-US" altLang="zh-CN" sz="2000" dirty="0" smtClean="0">
              <a:latin typeface="Cambria" panose="02040503050406030204" pitchFamily="18" charset="0"/>
              <a:sym typeface="Wingdings" panose="05000000000000000000" pitchFamily="2" charset="2"/>
            </a:endParaRPr>
          </a:p>
          <a:p>
            <a:pPr marL="720000" indent="-342900">
              <a:lnSpc>
                <a:spcPts val="2600"/>
              </a:lnSpc>
              <a:buFont typeface="Symbol" panose="05050102010706020507" pitchFamily="18" charset="2"/>
              <a:buChar char=""/>
              <a:defRPr/>
            </a:pPr>
            <a:r>
              <a:rPr lang="en-US" altLang="zh-CN" dirty="0"/>
              <a:t>Interference between tree-level decays; theoretically </a:t>
            </a:r>
            <a:r>
              <a:rPr lang="en-US" altLang="zh-CN" dirty="0" smtClean="0"/>
              <a:t>clean</a:t>
            </a:r>
            <a:endParaRPr lang="en-US" altLang="zh-CN" dirty="0" smtClean="0">
              <a:solidFill>
                <a:srgbClr val="7030A0"/>
              </a:solidFill>
              <a:latin typeface="Cambria" panose="02040503050406030204" pitchFamily="18" charset="0"/>
              <a:sym typeface="Wingdings" panose="05000000000000000000" pitchFamily="2" charset="2"/>
            </a:endParaRPr>
          </a:p>
          <a:p>
            <a:pPr marL="720000" indent="-342900">
              <a:lnSpc>
                <a:spcPts val="2600"/>
              </a:lnSpc>
              <a:buFont typeface="Symbol" panose="05050102010706020507" pitchFamily="18" charset="2"/>
              <a:buChar char=""/>
              <a:defRPr/>
            </a:pPr>
            <a:r>
              <a:rPr lang="en-US" altLang="zh-CN" dirty="0" smtClean="0">
                <a:latin typeface="Cambria" panose="02040503050406030204" pitchFamily="18" charset="0"/>
                <a:sym typeface="Wingdings" panose="05000000000000000000" pitchFamily="2" charset="2"/>
              </a:rPr>
              <a:t>current uncertainty  </a:t>
            </a:r>
            <a:r>
              <a:rPr lang="en-US" altLang="zh-CN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itchFamily="18" charset="0"/>
              </a:rPr>
              <a:t>σ(</a:t>
            </a:r>
            <a:r>
              <a:rPr lang="el-GR" altLang="zh-CN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γ</a:t>
            </a:r>
            <a:r>
              <a:rPr lang="en-US" altLang="zh-CN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itchFamily="18" charset="0"/>
              </a:rPr>
              <a:t>)</a:t>
            </a:r>
            <a:r>
              <a:rPr lang="en-US" altLang="zh-CN" dirty="0" smtClean="0">
                <a:solidFill>
                  <a:srgbClr val="FF0000"/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 ~5⁰ </a:t>
            </a:r>
          </a:p>
          <a:p>
            <a:pPr marL="720000" indent="-342900">
              <a:lnSpc>
                <a:spcPts val="2600"/>
              </a:lnSpc>
              <a:buFont typeface="Symbol" panose="05050102010706020507" pitchFamily="18" charset="2"/>
              <a:buChar char=""/>
              <a:defRPr/>
            </a:pPr>
            <a:r>
              <a:rPr lang="en-US" altLang="zh-CN" dirty="0">
                <a:latin typeface="Cambria" panose="02040503050406030204" pitchFamily="18" charset="0"/>
                <a:sym typeface="Wingdings" panose="05000000000000000000" pitchFamily="2" charset="2"/>
              </a:rPr>
              <a:t>h</a:t>
            </a:r>
            <a:r>
              <a:rPr lang="en-US" altLang="zh-CN" dirty="0" smtClean="0">
                <a:latin typeface="Cambria" panose="02040503050406030204" pitchFamily="18" charset="0"/>
                <a:sym typeface="Wingdings" panose="05000000000000000000" pitchFamily="2" charset="2"/>
              </a:rPr>
              <a:t>owever, </a:t>
            </a:r>
            <a:r>
              <a:rPr lang="en-US" altLang="zh-CN" dirty="0">
                <a:latin typeface="Cambria" panose="02040503050406030204" pitchFamily="18" charset="0"/>
                <a:sym typeface="Wingdings" panose="05000000000000000000" pitchFamily="2" charset="2"/>
              </a:rPr>
              <a:t>t</a:t>
            </a:r>
            <a:r>
              <a:rPr lang="en-US" altLang="zh-CN" dirty="0" smtClean="0">
                <a:latin typeface="Cambria" panose="02040503050406030204" pitchFamily="18" charset="0"/>
                <a:sym typeface="Wingdings" panose="05000000000000000000" pitchFamily="2" charset="2"/>
              </a:rPr>
              <a:t>heoretical relative</a:t>
            </a:r>
            <a:r>
              <a:rPr lang="zh-CN" altLang="en-US" dirty="0" smtClean="0">
                <a:latin typeface="Cambria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en-US" altLang="zh-CN" dirty="0" smtClean="0">
                <a:latin typeface="Cambria" panose="02040503050406030204" pitchFamily="18" charset="0"/>
                <a:sym typeface="Wingdings" panose="05000000000000000000" pitchFamily="2" charset="2"/>
              </a:rPr>
              <a:t>error </a:t>
            </a:r>
            <a:r>
              <a:rPr lang="en-US" altLang="zh-CN" dirty="0" smtClean="0">
                <a:solidFill>
                  <a:srgbClr val="FF0000"/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~10</a:t>
            </a:r>
            <a:r>
              <a:rPr lang="en-US" altLang="zh-CN" baseline="30000" dirty="0" smtClean="0">
                <a:solidFill>
                  <a:srgbClr val="FF0000"/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-7 </a:t>
            </a:r>
            <a:r>
              <a:rPr lang="en-US" altLang="zh-CN" dirty="0" smtClean="0">
                <a:solidFill>
                  <a:srgbClr val="FF0000"/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en-US" altLang="zh-CN" dirty="0" smtClean="0">
                <a:latin typeface="Cambria" panose="02040503050406030204" pitchFamily="18" charset="0"/>
                <a:sym typeface="Wingdings" panose="05000000000000000000" pitchFamily="2" charset="2"/>
              </a:rPr>
              <a:t>(very</a:t>
            </a:r>
            <a:r>
              <a:rPr lang="zh-CN" altLang="en-US" dirty="0" smtClean="0">
                <a:latin typeface="Cambria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en-US" altLang="zh-CN" dirty="0" smtClean="0">
                <a:latin typeface="Cambria" panose="02040503050406030204" pitchFamily="18" charset="0"/>
                <a:sym typeface="Wingdings" panose="05000000000000000000" pitchFamily="2" charset="2"/>
              </a:rPr>
              <a:t>small!)</a:t>
            </a:r>
            <a:endParaRPr lang="en-US" altLang="zh-CN" dirty="0" smtClean="0">
              <a:latin typeface="Cambria" panose="02040503050406030204" pitchFamily="18" charset="0"/>
            </a:endParaRPr>
          </a:p>
          <a:p>
            <a:pPr marL="428625" indent="-342900">
              <a:lnSpc>
                <a:spcPts val="2600"/>
              </a:lnSpc>
              <a:buFont typeface="Wingdings" panose="05000000000000000000" pitchFamily="2" charset="2"/>
              <a:buChar char="p"/>
              <a:defRPr/>
            </a:pPr>
            <a:r>
              <a:rPr lang="en-US" altLang="zh-CN" sz="2000" dirty="0" smtClean="0">
                <a:latin typeface="Cambria" panose="02040503050406030204" pitchFamily="18" charset="0"/>
              </a:rPr>
              <a:t>Information of </a:t>
            </a:r>
            <a:r>
              <a:rPr lang="en-US" altLang="zh-CN" sz="2000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D decay strong phase </a:t>
            </a:r>
            <a:r>
              <a:rPr lang="en-US" altLang="zh-CN" sz="2000" dirty="0" smtClean="0">
                <a:latin typeface="Cambria" panose="02040503050406030204" pitchFamily="18" charset="0"/>
              </a:rPr>
              <a:t>is needed</a:t>
            </a:r>
          </a:p>
          <a:p>
            <a:pPr marL="720000" indent="-342900">
              <a:lnSpc>
                <a:spcPts val="2600"/>
              </a:lnSpc>
              <a:buFont typeface="Symbol" panose="05050102010706020507" pitchFamily="18" charset="2"/>
              <a:buChar char="-"/>
              <a:defRPr/>
            </a:pPr>
            <a:r>
              <a:rPr lang="en-US" altLang="zh-CN" dirty="0" smtClean="0">
                <a:latin typeface="Cambria" panose="02040503050406030204" pitchFamily="18" charset="0"/>
              </a:rPr>
              <a:t>Best</a:t>
            </a:r>
            <a:r>
              <a:rPr lang="zh-CN" altLang="en-US" dirty="0" smtClean="0">
                <a:latin typeface="Cambria" panose="02040503050406030204" pitchFamily="18" charset="0"/>
              </a:rPr>
              <a:t> </a:t>
            </a:r>
            <a:r>
              <a:rPr lang="en-US" altLang="zh-CN" dirty="0" smtClean="0">
                <a:latin typeface="Cambria" panose="02040503050406030204" pitchFamily="18" charset="0"/>
              </a:rPr>
              <a:t>way</a:t>
            </a:r>
            <a:r>
              <a:rPr lang="zh-CN" altLang="en-US" dirty="0" smtClean="0">
                <a:latin typeface="Cambria" panose="02040503050406030204" pitchFamily="18" charset="0"/>
              </a:rPr>
              <a:t> </a:t>
            </a:r>
            <a:r>
              <a:rPr lang="en-US" altLang="zh-CN" dirty="0" smtClean="0">
                <a:latin typeface="Cambria" panose="02040503050406030204" pitchFamily="18" charset="0"/>
              </a:rPr>
              <a:t>is</a:t>
            </a:r>
            <a:r>
              <a:rPr lang="zh-CN" altLang="en-US" dirty="0" smtClean="0">
                <a:latin typeface="Cambria" panose="02040503050406030204" pitchFamily="18" charset="0"/>
              </a:rPr>
              <a:t> </a:t>
            </a:r>
            <a:r>
              <a:rPr lang="en-US" altLang="zh-CN" dirty="0" smtClean="0">
                <a:latin typeface="Cambria" panose="02040503050406030204" pitchFamily="18" charset="0"/>
              </a:rPr>
              <a:t>to</a:t>
            </a:r>
            <a:r>
              <a:rPr lang="zh-CN" altLang="en-US" dirty="0">
                <a:latin typeface="Cambria" panose="02040503050406030204" pitchFamily="18" charset="0"/>
              </a:rPr>
              <a:t> </a:t>
            </a:r>
            <a:r>
              <a:rPr lang="en-US" altLang="zh-CN" dirty="0" smtClean="0">
                <a:latin typeface="Cambria" panose="02040503050406030204" pitchFamily="18" charset="0"/>
              </a:rPr>
              <a:t>employ</a:t>
            </a:r>
            <a:r>
              <a:rPr lang="zh-CN" altLang="en-US" dirty="0" smtClean="0">
                <a:latin typeface="Cambria" panose="02040503050406030204" pitchFamily="18" charset="0"/>
              </a:rPr>
              <a:t> </a:t>
            </a:r>
            <a:r>
              <a:rPr lang="en-US" altLang="zh-CN" dirty="0" smtClean="0">
                <a:solidFill>
                  <a:srgbClr val="FF0000"/>
                </a:solidFill>
                <a:latin typeface="Cambria" panose="02040503050406030204" pitchFamily="18" charset="0"/>
              </a:rPr>
              <a:t>quantum coherence of DD production </a:t>
            </a:r>
            <a:r>
              <a:rPr lang="en-US" altLang="zh-CN" dirty="0" smtClean="0">
                <a:latin typeface="Cambria" panose="02040503050406030204" pitchFamily="18" charset="0"/>
              </a:rPr>
              <a:t>at threshold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139376" y="1329887"/>
            <a:ext cx="7167774" cy="1252994"/>
            <a:chOff x="1139376" y="1329887"/>
            <a:chExt cx="7167774" cy="1252994"/>
          </a:xfrm>
        </p:grpSpPr>
        <p:pic>
          <p:nvPicPr>
            <p:cNvPr id="9" name="Picture 3" descr="m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8340" y="1392936"/>
              <a:ext cx="1950438" cy="11438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m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9376" y="1346887"/>
              <a:ext cx="2048782" cy="12359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Oval 5"/>
            <p:cNvSpPr>
              <a:spLocks noChangeArrowheads="1"/>
            </p:cNvSpPr>
            <p:nvPr/>
          </p:nvSpPr>
          <p:spPr bwMode="auto">
            <a:xfrm>
              <a:off x="3883444" y="1329887"/>
              <a:ext cx="395548" cy="351646"/>
            </a:xfrm>
            <a:prstGeom prst="ellipse">
              <a:avLst/>
            </a:prstGeom>
            <a:noFill/>
            <a:ln w="38100" algn="ctr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zh-CN" alt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 flipH="1" flipV="1">
              <a:off x="4176466" y="1412924"/>
              <a:ext cx="3996487" cy="320228"/>
            </a:xfrm>
            <a:custGeom>
              <a:avLst/>
              <a:gdLst>
                <a:gd name="T0" fmla="*/ 96 w 2792"/>
                <a:gd name="T1" fmla="*/ 0 h 336"/>
                <a:gd name="T2" fmla="*/ 384 w 2792"/>
                <a:gd name="T3" fmla="*/ 144 h 336"/>
                <a:gd name="T4" fmla="*/ 2400 w 2792"/>
                <a:gd name="T5" fmla="*/ 240 h 336"/>
                <a:gd name="T6" fmla="*/ 2736 w 2792"/>
                <a:gd name="T7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92" h="336">
                  <a:moveTo>
                    <a:pt x="96" y="0"/>
                  </a:moveTo>
                  <a:cubicBezTo>
                    <a:pt x="48" y="52"/>
                    <a:pt x="0" y="104"/>
                    <a:pt x="384" y="144"/>
                  </a:cubicBezTo>
                  <a:cubicBezTo>
                    <a:pt x="768" y="184"/>
                    <a:pt x="2008" y="208"/>
                    <a:pt x="2400" y="240"/>
                  </a:cubicBezTo>
                  <a:cubicBezTo>
                    <a:pt x="2792" y="272"/>
                    <a:pt x="2680" y="320"/>
                    <a:pt x="2736" y="336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solid"/>
              <a:round/>
              <a:headEnd type="triangle" w="lg" len="lg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zh-CN" altLang="en-US"/>
            </a:p>
          </p:txBody>
        </p:sp>
        <p:graphicFrame>
          <p:nvGraphicFramePr>
            <p:cNvPr id="13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65604066"/>
                </p:ext>
              </p:extLst>
            </p:nvPr>
          </p:nvGraphicFramePr>
          <p:xfrm>
            <a:off x="5781215" y="1656903"/>
            <a:ext cx="2473371" cy="5996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41" name="Equation" r:id="rId5" imgW="1726920" imgH="482400" progId="Equation.3">
                    <p:embed/>
                  </p:oleObj>
                </mc:Choice>
                <mc:Fallback>
                  <p:oleObj name="Equation" r:id="rId5" imgW="1726920" imgH="482400" progId="Equation.3">
                    <p:embed/>
                    <p:pic>
                      <p:nvPicPr>
                        <p:cNvPr id="12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81215" y="1656903"/>
                          <a:ext cx="2473371" cy="5996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Oval 9"/>
            <p:cNvSpPr>
              <a:spLocks noChangeArrowheads="1"/>
            </p:cNvSpPr>
            <p:nvPr/>
          </p:nvSpPr>
          <p:spPr bwMode="auto">
            <a:xfrm>
              <a:off x="7911602" y="1708523"/>
              <a:ext cx="395548" cy="351646"/>
            </a:xfrm>
            <a:prstGeom prst="ellipse">
              <a:avLst/>
            </a:prstGeom>
            <a:noFill/>
            <a:ln w="38100" algn="ctr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zh-CN" altLang="en-US"/>
            </a:p>
          </p:txBody>
        </p:sp>
      </p:grpSp>
      <p:pic>
        <p:nvPicPr>
          <p:cNvPr id="17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6050" y="4232134"/>
            <a:ext cx="2847394" cy="1995387"/>
          </a:xfrm>
          <a:prstGeom prst="rect">
            <a:avLst/>
          </a:prstGeom>
        </p:spPr>
      </p:pic>
      <p:pic>
        <p:nvPicPr>
          <p:cNvPr id="18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71621" y="4232134"/>
            <a:ext cx="2973051" cy="2092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1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Determination of </a:t>
            </a:r>
            <a:r>
              <a:rPr lang="en-US" altLang="zh-CN" dirty="0" smtClean="0">
                <a:sym typeface="Symbol" panose="05050102010706020507" pitchFamily="18" charset="2"/>
              </a:rPr>
              <a:t></a:t>
            </a:r>
            <a:r>
              <a:rPr lang="en-US" altLang="zh-CN" baseline="-25000" dirty="0" smtClean="0">
                <a:sym typeface="Symbol" panose="05050102010706020507" pitchFamily="18" charset="2"/>
              </a:rPr>
              <a:t>3</a:t>
            </a:r>
            <a:r>
              <a:rPr lang="en-US" altLang="zh-CN" dirty="0" smtClean="0">
                <a:sym typeface="Symbol" panose="05050102010706020507" pitchFamily="18" charset="2"/>
              </a:rPr>
              <a:t> </a:t>
            </a:r>
            <a:r>
              <a:rPr lang="en-US" altLang="zh-CN" dirty="0">
                <a:sym typeface="Symbol" panose="05050102010706020507" pitchFamily="18" charset="2"/>
              </a:rPr>
              <a:t>angle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137" y="888325"/>
            <a:ext cx="6339750" cy="2135837"/>
          </a:xfrm>
          <a:prstGeom prst="rect">
            <a:avLst/>
          </a:prstGeom>
        </p:spPr>
      </p:pic>
      <p:sp>
        <p:nvSpPr>
          <p:cNvPr id="8" name="Right Brace 14"/>
          <p:cNvSpPr/>
          <p:nvPr/>
        </p:nvSpPr>
        <p:spPr>
          <a:xfrm>
            <a:off x="6703173" y="1498151"/>
            <a:ext cx="392832" cy="916930"/>
          </a:xfrm>
          <a:prstGeom prst="rightBrac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15"/>
          <p:cNvSpPr txBox="1"/>
          <p:nvPr/>
        </p:nvSpPr>
        <p:spPr>
          <a:xfrm>
            <a:off x="7169344" y="1571900"/>
            <a:ext cx="133735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BESIII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20/fb: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/>
            </a:r>
            <a:br>
              <a:rPr kumimoji="1" lang="en-US" altLang="zh-CN" dirty="0" smtClean="0"/>
            </a:br>
            <a:r>
              <a:rPr lang="en-US" altLang="zh-CN" dirty="0" err="1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σ</a:t>
            </a:r>
            <a:r>
              <a:rPr lang="en-US" altLang="zh-CN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l-GR" altLang="zh-CN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γ</a:t>
            </a:r>
            <a:r>
              <a:rPr lang="en-US" altLang="zh-CN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</a:t>
            </a:r>
            <a:r>
              <a:rPr lang="en-US" altLang="zh-CN" dirty="0" smtClean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~0.4</a:t>
            </a:r>
            <a:r>
              <a:rPr lang="en-US" altLang="zh-CN" baseline="30000" dirty="0" smtClean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o</a:t>
            </a:r>
            <a:endParaRPr kumimoji="1" lang="en-US" altLang="zh-CN" dirty="0" smtClean="0"/>
          </a:p>
        </p:txBody>
      </p:sp>
      <p:cxnSp>
        <p:nvCxnSpPr>
          <p:cNvPr id="10" name="Straight Arrow Connector 17"/>
          <p:cNvCxnSpPr/>
          <p:nvPr/>
        </p:nvCxnSpPr>
        <p:spPr>
          <a:xfrm>
            <a:off x="6686641" y="2708944"/>
            <a:ext cx="409364" cy="0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" name="文本框 10"/>
          <p:cNvSpPr txBox="1"/>
          <p:nvPr/>
        </p:nvSpPr>
        <p:spPr>
          <a:xfrm>
            <a:off x="7077124" y="2519044"/>
            <a:ext cx="1820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>
                <a:solidFill>
                  <a:srgbClr val="FF0000"/>
                </a:solidFill>
              </a:rPr>
              <a:t>STCF</a:t>
            </a:r>
            <a:r>
              <a:rPr kumimoji="1" lang="zh-CN" altLang="en-US" b="1" dirty="0">
                <a:solidFill>
                  <a:srgbClr val="FF0000"/>
                </a:solidFill>
              </a:rPr>
              <a:t> </a:t>
            </a:r>
            <a:r>
              <a:rPr kumimoji="1" lang="en-US" altLang="zh-CN" b="1" dirty="0">
                <a:solidFill>
                  <a:srgbClr val="FF0000"/>
                </a:solidFill>
              </a:rPr>
              <a:t>is</a:t>
            </a:r>
            <a:r>
              <a:rPr kumimoji="1" lang="zh-CN" altLang="en-US" b="1" dirty="0">
                <a:solidFill>
                  <a:srgbClr val="FF0000"/>
                </a:solidFill>
              </a:rPr>
              <a:t> </a:t>
            </a:r>
            <a:r>
              <a:rPr kumimoji="1" lang="en-US" altLang="zh-CN" b="1" dirty="0">
                <a:solidFill>
                  <a:srgbClr val="FF0000"/>
                </a:solidFill>
              </a:rPr>
              <a:t>needed!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511968" y="3053416"/>
            <a:ext cx="8273336" cy="299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79400" indent="-2794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50000"/>
              </a:spcBef>
            </a:pPr>
            <a:r>
              <a:rPr lang="en-US" altLang="zh-CN" sz="2000" dirty="0">
                <a:latin typeface="Tahoma" pitchFamily="34" charset="0"/>
              </a:rPr>
              <a:t>Three methods for exploiting interference (choice of </a:t>
            </a:r>
            <a:r>
              <a:rPr lang="en-US" altLang="zh-CN" sz="2000" dirty="0" err="1">
                <a:latin typeface="Tahoma" pitchFamily="34" charset="0"/>
              </a:rPr>
              <a:t>D</a:t>
            </a:r>
            <a:r>
              <a:rPr lang="en-US" altLang="zh-CN" sz="2000" baseline="30000" dirty="0" err="1">
                <a:latin typeface="Tahoma" pitchFamily="34" charset="0"/>
              </a:rPr>
              <a:t>0</a:t>
            </a:r>
            <a:r>
              <a:rPr lang="en-US" altLang="zh-CN" sz="2000" dirty="0">
                <a:latin typeface="Tahoma" pitchFamily="34" charset="0"/>
              </a:rPr>
              <a:t> decay modes):</a:t>
            </a:r>
          </a:p>
          <a:p>
            <a:pPr marL="285750" indent="-285750" eaLnBrk="1" hangingPunct="1">
              <a:lnSpc>
                <a:spcPct val="95000"/>
              </a:lnSpc>
              <a:spcBef>
                <a:spcPct val="50000"/>
              </a:spcBef>
              <a:buFont typeface="Wingdings" panose="05000000000000000000" pitchFamily="2" charset="2"/>
              <a:buChar char="p"/>
            </a:pPr>
            <a:r>
              <a:rPr lang="en-US" altLang="zh-CN" sz="1600" dirty="0" err="1" smtClean="0">
                <a:latin typeface="Tahoma" pitchFamily="34" charset="0"/>
              </a:rPr>
              <a:t>Gronau</a:t>
            </a:r>
            <a:r>
              <a:rPr lang="en-US" altLang="zh-CN" sz="1600" dirty="0">
                <a:latin typeface="Tahoma" pitchFamily="34" charset="0"/>
              </a:rPr>
              <a:t>, London, Wyler (GLW): Use </a:t>
            </a:r>
            <a:r>
              <a:rPr lang="en-US" altLang="zh-CN" sz="1600" dirty="0">
                <a:solidFill>
                  <a:srgbClr val="CC3300"/>
                </a:solidFill>
                <a:latin typeface="Tahoma" pitchFamily="34" charset="0"/>
              </a:rPr>
              <a:t>CP eigenstates</a:t>
            </a:r>
            <a:r>
              <a:rPr lang="en-US" altLang="zh-CN" sz="1600" dirty="0">
                <a:latin typeface="Tahoma" pitchFamily="34" charset="0"/>
              </a:rPr>
              <a:t> of D</a:t>
            </a:r>
            <a:r>
              <a:rPr lang="en-US" altLang="zh-CN" sz="1600" baseline="30000" dirty="0">
                <a:latin typeface="Tahoma" pitchFamily="34" charset="0"/>
              </a:rPr>
              <a:t>(*)0</a:t>
            </a:r>
            <a:r>
              <a:rPr lang="en-US" altLang="zh-CN" sz="1600" dirty="0">
                <a:latin typeface="Tahoma" pitchFamily="34" charset="0"/>
              </a:rPr>
              <a:t> decay, </a:t>
            </a:r>
            <a:r>
              <a:rPr lang="en-US" altLang="zh-CN" sz="1600" dirty="0" smtClean="0">
                <a:latin typeface="Tahoma" pitchFamily="34" charset="0"/>
              </a:rPr>
              <a:t> </a:t>
            </a:r>
          </a:p>
          <a:p>
            <a:pPr marL="0" indent="0" eaLnBrk="1" hangingPunct="1">
              <a:lnSpc>
                <a:spcPct val="95000"/>
              </a:lnSpc>
              <a:spcBef>
                <a:spcPct val="50000"/>
              </a:spcBef>
            </a:pPr>
            <a:r>
              <a:rPr lang="en-US" altLang="zh-CN" sz="1600" dirty="0">
                <a:latin typeface="Tahoma" pitchFamily="34" charset="0"/>
              </a:rPr>
              <a:t> </a:t>
            </a:r>
            <a:r>
              <a:rPr lang="en-US" altLang="zh-CN" sz="1600" dirty="0" smtClean="0">
                <a:latin typeface="Tahoma" pitchFamily="34" charset="0"/>
              </a:rPr>
              <a:t>    e.g</a:t>
            </a:r>
            <a:r>
              <a:rPr lang="en-US" altLang="zh-CN" sz="1600" dirty="0">
                <a:latin typeface="Tahoma" pitchFamily="34" charset="0"/>
              </a:rPr>
              <a:t>. </a:t>
            </a:r>
            <a:r>
              <a:rPr lang="en-US" altLang="zh-CN" sz="1600" dirty="0" err="1">
                <a:solidFill>
                  <a:srgbClr val="CC3300"/>
                </a:solidFill>
                <a:latin typeface="Tahoma" pitchFamily="34" charset="0"/>
              </a:rPr>
              <a:t>D</a:t>
            </a:r>
            <a:r>
              <a:rPr lang="en-US" altLang="zh-CN" sz="1600" baseline="30000" dirty="0" err="1">
                <a:solidFill>
                  <a:srgbClr val="CC3300"/>
                </a:solidFill>
                <a:latin typeface="Tahoma" pitchFamily="34" charset="0"/>
              </a:rPr>
              <a:t>0</a:t>
            </a:r>
            <a:r>
              <a:rPr lang="en-US" altLang="zh-CN" sz="1600" dirty="0">
                <a:solidFill>
                  <a:srgbClr val="CC3300"/>
                </a:solidFill>
                <a:latin typeface="Tahoma" pitchFamily="34" charset="0"/>
              </a:rPr>
              <a:t> </a:t>
            </a:r>
            <a:r>
              <a:rPr lang="en-US" altLang="zh-CN" sz="1600" dirty="0">
                <a:solidFill>
                  <a:srgbClr val="CC3300"/>
                </a:solidFill>
                <a:latin typeface="Tahoma" pitchFamily="34" charset="0"/>
                <a:sym typeface="Wingdings" pitchFamily="2" charset="2"/>
              </a:rPr>
              <a:t></a:t>
            </a:r>
            <a:r>
              <a:rPr lang="en-US" altLang="zh-CN" sz="1600" dirty="0">
                <a:solidFill>
                  <a:srgbClr val="CC3300"/>
                </a:solidFill>
                <a:latin typeface="Tahoma" pitchFamily="34" charset="0"/>
              </a:rPr>
              <a:t> K</a:t>
            </a:r>
            <a:r>
              <a:rPr lang="en-US" altLang="zh-CN" sz="1600" baseline="-25000" dirty="0">
                <a:solidFill>
                  <a:srgbClr val="CC3300"/>
                </a:solidFill>
                <a:latin typeface="Tahoma" pitchFamily="34" charset="0"/>
              </a:rPr>
              <a:t>s</a:t>
            </a:r>
            <a:r>
              <a:rPr lang="el-GR" altLang="zh-CN" sz="1600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altLang="zh-CN" sz="1600" baseline="30000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zh-CN" sz="1600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1600" dirty="0" err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altLang="zh-CN" sz="1600" baseline="30000" dirty="0" err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zh-CN" sz="1600" baseline="30000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l-GR" altLang="zh-CN" sz="1600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altLang="zh-CN" sz="1600" baseline="30000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l-GR" altLang="zh-CN" sz="1600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altLang="zh-CN" sz="1600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baseline="30000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el-GR" altLang="zh-CN" sz="1600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1" hangingPunct="1">
              <a:lnSpc>
                <a:spcPct val="95000"/>
              </a:lnSpc>
              <a:spcBef>
                <a:spcPct val="50000"/>
              </a:spcBef>
              <a:buFont typeface="Wingdings" panose="05000000000000000000" pitchFamily="2" charset="2"/>
              <a:buChar char="p"/>
            </a:pPr>
            <a:r>
              <a:rPr lang="en-US" altLang="zh-CN" sz="1600" dirty="0">
                <a:latin typeface="Tahoma" pitchFamily="34" charset="0"/>
              </a:rPr>
              <a:t>Atwood, </a:t>
            </a:r>
            <a:r>
              <a:rPr lang="en-US" altLang="zh-CN" sz="1600" dirty="0" err="1">
                <a:latin typeface="Tahoma" pitchFamily="34" charset="0"/>
              </a:rPr>
              <a:t>Dunietz</a:t>
            </a:r>
            <a:r>
              <a:rPr lang="en-US" altLang="zh-CN" sz="1600" dirty="0">
                <a:latin typeface="Tahoma" pitchFamily="34" charset="0"/>
              </a:rPr>
              <a:t>, </a:t>
            </a:r>
            <a:r>
              <a:rPr lang="en-US" altLang="zh-CN" sz="1600" dirty="0" err="1">
                <a:latin typeface="Tahoma" pitchFamily="34" charset="0"/>
              </a:rPr>
              <a:t>Soni</a:t>
            </a:r>
            <a:r>
              <a:rPr lang="en-US" altLang="zh-CN" sz="1600" dirty="0">
                <a:latin typeface="Tahoma" pitchFamily="34" charset="0"/>
              </a:rPr>
              <a:t> (ADS): Use </a:t>
            </a:r>
            <a:r>
              <a:rPr lang="en-US" altLang="zh-CN" sz="1600" dirty="0">
                <a:solidFill>
                  <a:srgbClr val="392BF5"/>
                </a:solidFill>
                <a:latin typeface="Tahoma" pitchFamily="34" charset="0"/>
              </a:rPr>
              <a:t>doubly </a:t>
            </a:r>
            <a:r>
              <a:rPr lang="en-US" altLang="zh-CN" sz="1600" dirty="0" err="1">
                <a:solidFill>
                  <a:srgbClr val="392BF5"/>
                </a:solidFill>
                <a:latin typeface="Tahoma" pitchFamily="34" charset="0"/>
              </a:rPr>
              <a:t>Cabibbo</a:t>
            </a:r>
            <a:r>
              <a:rPr lang="en-US" altLang="zh-CN" sz="1600" dirty="0">
                <a:solidFill>
                  <a:srgbClr val="392BF5"/>
                </a:solidFill>
                <a:latin typeface="Tahoma" pitchFamily="34" charset="0"/>
              </a:rPr>
              <a:t>-suppressed </a:t>
            </a:r>
            <a:r>
              <a:rPr lang="en-US" altLang="zh-CN" sz="1600" dirty="0">
                <a:latin typeface="Tahoma" pitchFamily="34" charset="0"/>
              </a:rPr>
              <a:t>decays, e.g. </a:t>
            </a:r>
            <a:r>
              <a:rPr lang="en-US" altLang="zh-CN" sz="1600" dirty="0" err="1">
                <a:solidFill>
                  <a:schemeClr val="tx2"/>
                </a:solidFill>
                <a:latin typeface="Tahoma" pitchFamily="34" charset="0"/>
              </a:rPr>
              <a:t>D</a:t>
            </a:r>
            <a:r>
              <a:rPr lang="en-US" altLang="zh-CN" sz="1600" baseline="30000" dirty="0" err="1">
                <a:solidFill>
                  <a:schemeClr val="tx2"/>
                </a:solidFill>
                <a:latin typeface="Tahoma" pitchFamily="34" charset="0"/>
              </a:rPr>
              <a:t>0</a:t>
            </a:r>
            <a:r>
              <a:rPr lang="en-US" altLang="zh-CN" sz="1600" baseline="30000" dirty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en-US" altLang="zh-CN" sz="1600" dirty="0">
                <a:solidFill>
                  <a:schemeClr val="tx2"/>
                </a:solidFill>
                <a:latin typeface="Tahoma" pitchFamily="34" charset="0"/>
                <a:sym typeface="Wingdings" pitchFamily="2" charset="2"/>
              </a:rPr>
              <a:t> </a:t>
            </a:r>
            <a:r>
              <a:rPr lang="en-US" altLang="zh-CN" sz="1600" dirty="0">
                <a:solidFill>
                  <a:schemeClr val="tx2"/>
                </a:solidFill>
                <a:latin typeface="Tahoma" pitchFamily="34" charset="0"/>
              </a:rPr>
              <a:t>K</a:t>
            </a:r>
            <a:r>
              <a:rPr lang="en-US" altLang="zh-CN" sz="1600" baseline="30000" dirty="0">
                <a:solidFill>
                  <a:schemeClr val="tx2"/>
                </a:solidFill>
                <a:latin typeface="Tahoma" pitchFamily="34" charset="0"/>
              </a:rPr>
              <a:t>+</a:t>
            </a:r>
            <a:r>
              <a:rPr lang="el-GR" altLang="zh-CN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altLang="zh-CN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marL="644400" lvl="1" eaLnBrk="1" hangingPunct="1">
              <a:lnSpc>
                <a:spcPct val="95000"/>
              </a:lnSpc>
              <a:spcBef>
                <a:spcPct val="50000"/>
              </a:spcBef>
              <a:buFontTx/>
              <a:buChar char="─"/>
            </a:pPr>
            <a:r>
              <a:rPr lang="en-US" altLang="zh-CN" sz="1600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With 1 ab</a:t>
            </a:r>
            <a:r>
              <a:rPr lang="en-US" altLang="zh-CN" sz="1600" baseline="30000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−1</a:t>
            </a:r>
            <a:r>
              <a:rPr lang="en-US" altLang="zh-CN" sz="1600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@ STCF :  σ(</a:t>
            </a:r>
            <a:r>
              <a:rPr lang="en-US" altLang="zh-CN" sz="1600" dirty="0" err="1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cosδ</a:t>
            </a:r>
            <a:r>
              <a:rPr lang="en-US" altLang="zh-CN" sz="1600" baseline="-25000" dirty="0" err="1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K</a:t>
            </a:r>
            <a:r>
              <a:rPr lang="el-GR" altLang="zh-CN" sz="1600" baseline="-25000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π</a:t>
            </a:r>
            <a:r>
              <a:rPr lang="en-US" altLang="zh-CN" sz="1600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∼0.007; σ(</a:t>
            </a:r>
            <a:r>
              <a:rPr lang="en-US" altLang="zh-CN" sz="1600" dirty="0" err="1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δ</a:t>
            </a:r>
            <a:r>
              <a:rPr lang="en-US" altLang="zh-CN" sz="1600" baseline="-25000" dirty="0" err="1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K</a:t>
            </a:r>
            <a:r>
              <a:rPr lang="el-GR" altLang="zh-CN" sz="1600" baseline="-25000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π</a:t>
            </a:r>
            <a:r>
              <a:rPr lang="en-US" altLang="zh-CN" sz="1600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∼2</a:t>
            </a:r>
            <a:r>
              <a:rPr lang="en-US" altLang="zh-CN" sz="1600" baseline="30000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o</a:t>
            </a:r>
            <a:r>
              <a:rPr lang="zh-CN" altLang="en-US" sz="1600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1600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  <a:sym typeface="Wingdings"/>
              </a:rPr>
              <a:t></a:t>
            </a:r>
            <a:r>
              <a:rPr lang="zh-CN" altLang="en-US" sz="1600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σ(</a:t>
            </a:r>
            <a:r>
              <a:rPr lang="el-GR" altLang="zh-CN" sz="16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γ</a:t>
            </a:r>
            <a:r>
              <a:rPr lang="en-US" altLang="zh-CN" sz="16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</a:t>
            </a:r>
            <a:r>
              <a:rPr lang="en-US" altLang="zh-CN" sz="1600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&lt;0.5</a:t>
            </a:r>
            <a:r>
              <a:rPr lang="en-US" altLang="zh-CN" sz="1600" baseline="30000" dirty="0">
                <a:solidFill>
                  <a:srgbClr val="7030A0"/>
                </a:solidFill>
                <a:latin typeface="Cambria" panose="02040503050406030204" pitchFamily="18" charset="0"/>
                <a:ea typeface="Helvetica Light"/>
                <a:cs typeface="Times New Roman" panose="02020603050405020304" pitchFamily="18" charset="0"/>
              </a:rPr>
              <a:t>o</a:t>
            </a:r>
            <a:r>
              <a:rPr lang="zh-CN" altLang="en-US" sz="1600" dirty="0">
                <a:solidFill>
                  <a:srgbClr val="7030A0"/>
                </a:solidFill>
                <a:latin typeface="Cambria" panose="02040503050406030204" pitchFamily="18" charset="0"/>
                <a:ea typeface="Helvetica Light"/>
                <a:cs typeface="Times New Roman" panose="02020603050405020304" pitchFamily="18" charset="0"/>
              </a:rPr>
              <a:t> </a:t>
            </a:r>
            <a:endParaRPr lang="en-US" altLang="zh-CN" sz="1600" dirty="0">
              <a:solidFill>
                <a:schemeClr val="tx2"/>
              </a:solidFill>
              <a:latin typeface="Tahoma" pitchFamily="34" charset="0"/>
            </a:endParaRPr>
          </a:p>
          <a:p>
            <a:pPr marL="285750" indent="-285750" eaLnBrk="1" hangingPunct="1">
              <a:lnSpc>
                <a:spcPct val="95000"/>
              </a:lnSpc>
              <a:spcBef>
                <a:spcPct val="50000"/>
              </a:spcBef>
              <a:buFont typeface="Wingdings" panose="05000000000000000000" pitchFamily="2" charset="2"/>
              <a:buChar char="p"/>
            </a:pPr>
            <a:r>
              <a:rPr lang="en-US" altLang="zh-CN" sz="1600" dirty="0" err="1" smtClean="0">
                <a:latin typeface="Tahoma" pitchFamily="34" charset="0"/>
              </a:rPr>
              <a:t>Giri</a:t>
            </a:r>
            <a:r>
              <a:rPr lang="en-US" altLang="zh-CN" sz="1600" dirty="0">
                <a:latin typeface="Tahoma" pitchFamily="34" charset="0"/>
              </a:rPr>
              <a:t>, Grossman, </a:t>
            </a:r>
            <a:r>
              <a:rPr lang="en-US" altLang="zh-CN" sz="1600" dirty="0" err="1">
                <a:latin typeface="Tahoma" pitchFamily="34" charset="0"/>
              </a:rPr>
              <a:t>Soffer</a:t>
            </a:r>
            <a:r>
              <a:rPr lang="en-US" altLang="zh-CN" sz="1600" dirty="0">
                <a:latin typeface="Tahoma" pitchFamily="34" charset="0"/>
              </a:rPr>
              <a:t>, </a:t>
            </a:r>
            <a:r>
              <a:rPr lang="en-US" altLang="zh-CN" sz="1600" dirty="0" err="1">
                <a:latin typeface="Tahoma" pitchFamily="34" charset="0"/>
              </a:rPr>
              <a:t>Zupan</a:t>
            </a:r>
            <a:r>
              <a:rPr lang="en-US" altLang="zh-CN" sz="1600" dirty="0">
                <a:latin typeface="Tahoma" pitchFamily="34" charset="0"/>
              </a:rPr>
              <a:t> (GGSZ</a:t>
            </a:r>
            <a:r>
              <a:rPr lang="en-US" altLang="zh-CN" sz="1600" dirty="0" smtClean="0">
                <a:latin typeface="Tahoma" pitchFamily="34" charset="0"/>
              </a:rPr>
              <a:t>): </a:t>
            </a:r>
            <a:r>
              <a:rPr lang="en-US" altLang="zh-CN" sz="1600" dirty="0">
                <a:latin typeface="Tahoma" pitchFamily="34" charset="0"/>
              </a:rPr>
              <a:t>Use</a:t>
            </a:r>
            <a:r>
              <a:rPr lang="en-US" altLang="zh-CN" sz="1600" dirty="0">
                <a:solidFill>
                  <a:srgbClr val="66FFFF"/>
                </a:solidFill>
                <a:latin typeface="Tahoma" pitchFamily="34" charset="0"/>
              </a:rPr>
              <a:t> </a:t>
            </a:r>
            <a:r>
              <a:rPr lang="en-US" altLang="zh-CN" sz="1600" dirty="0">
                <a:solidFill>
                  <a:srgbClr val="008000"/>
                </a:solidFill>
                <a:latin typeface="Tahoma" pitchFamily="34" charset="0"/>
              </a:rPr>
              <a:t>Dalitz plot</a:t>
            </a:r>
            <a:r>
              <a:rPr lang="en-US" altLang="zh-CN" sz="1600" dirty="0">
                <a:latin typeface="Tahoma" pitchFamily="34" charset="0"/>
              </a:rPr>
              <a:t> analysis of 3-body D</a:t>
            </a:r>
            <a:r>
              <a:rPr lang="en-US" altLang="zh-CN" sz="1600" baseline="30000" dirty="0">
                <a:latin typeface="Tahoma" pitchFamily="34" charset="0"/>
              </a:rPr>
              <a:t>0</a:t>
            </a:r>
            <a:r>
              <a:rPr lang="en-US" altLang="zh-CN" sz="1600" dirty="0">
                <a:latin typeface="Tahoma" pitchFamily="34" charset="0"/>
              </a:rPr>
              <a:t> decays, e.g.</a:t>
            </a:r>
            <a:r>
              <a:rPr lang="en-US" altLang="zh-CN" sz="1600" dirty="0">
                <a:solidFill>
                  <a:srgbClr val="66FFFF"/>
                </a:solidFill>
                <a:latin typeface="Tahoma" pitchFamily="34" charset="0"/>
              </a:rPr>
              <a:t> </a:t>
            </a:r>
            <a:r>
              <a:rPr lang="en-US" altLang="zh-CN" sz="1600" dirty="0">
                <a:solidFill>
                  <a:srgbClr val="C00000"/>
                </a:solidFill>
                <a:latin typeface="Tahoma" pitchFamily="34" charset="0"/>
              </a:rPr>
              <a:t>K</a:t>
            </a:r>
            <a:r>
              <a:rPr lang="en-US" altLang="zh-CN" sz="1600" baseline="-25000" dirty="0">
                <a:solidFill>
                  <a:srgbClr val="C00000"/>
                </a:solidFill>
                <a:latin typeface="Tahoma" pitchFamily="34" charset="0"/>
              </a:rPr>
              <a:t>s </a:t>
            </a:r>
            <a:r>
              <a:rPr lang="el-GR" altLang="zh-CN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altLang="zh-CN" sz="16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l-GR" altLang="zh-CN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altLang="zh-CN" sz="160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altLang="zh-CN" sz="1600" dirty="0" smtClean="0">
                <a:latin typeface="Tahoma" pitchFamily="34" charset="0"/>
              </a:rPr>
              <a:t>; high statistics; need precise </a:t>
            </a:r>
            <a:r>
              <a:rPr lang="en-US" altLang="zh-CN" sz="1600" dirty="0" err="1" smtClean="0">
                <a:latin typeface="Tahoma" pitchFamily="34" charset="0"/>
              </a:rPr>
              <a:t>Dalitz</a:t>
            </a:r>
            <a:r>
              <a:rPr lang="en-US" altLang="zh-CN" sz="1600" dirty="0" smtClean="0">
                <a:latin typeface="Tahoma" pitchFamily="34" charset="0"/>
              </a:rPr>
              <a:t> model</a:t>
            </a:r>
          </a:p>
          <a:p>
            <a:pPr marL="644400" indent="-285750" eaLnBrk="1" hangingPunct="1">
              <a:lnSpc>
                <a:spcPct val="95000"/>
              </a:lnSpc>
              <a:spcBef>
                <a:spcPct val="50000"/>
              </a:spcBef>
              <a:buFont typeface="Cambria" panose="02040503050406030204" pitchFamily="18" charset="0"/>
              <a:buChar char="─"/>
            </a:pPr>
            <a:r>
              <a:rPr lang="en-US" altLang="zh-CN" sz="16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STCF</a:t>
            </a:r>
            <a:r>
              <a:rPr lang="zh-CN" altLang="en-US" sz="16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would provide important constraints to reduces </a:t>
            </a:r>
            <a:r>
              <a:rPr lang="en-US" altLang="zh-CN" sz="16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the contribution of </a:t>
            </a:r>
            <a:r>
              <a:rPr lang="en-US" altLang="zh-CN" sz="1600" i="1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16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 err="1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Dalitz</a:t>
            </a:r>
            <a:r>
              <a:rPr lang="en-US" altLang="zh-CN" sz="16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model to a level of ~0.1</a:t>
            </a:r>
            <a:r>
              <a:rPr lang="en-US" altLang="zh-CN" sz="1600" baseline="300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o</a:t>
            </a:r>
            <a:endParaRPr lang="en-US" altLang="zh-CN" sz="16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46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Scenario beyond 2035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948" y="1998408"/>
            <a:ext cx="4440638" cy="3992930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61322" y="2048238"/>
            <a:ext cx="2697510" cy="3578087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06449" y="978010"/>
            <a:ext cx="7466274" cy="857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 smtClean="0"/>
              <a:t>STCF will provide complementary information on the strong phase and allow detailed comparison of the </a:t>
            </a:r>
            <a:r>
              <a:rPr lang="en-US" altLang="zh-CN" sz="2000" dirty="0" smtClean="0">
                <a:sym typeface="Symbol" panose="05050102010706020507" pitchFamily="18" charset="2"/>
              </a:rPr>
              <a:t> results from different decay modes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05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Charmed Rare Decays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189949" y="867276"/>
            <a:ext cx="8700370" cy="110799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 smtClean="0"/>
              <a:t>high </a:t>
            </a:r>
            <a:r>
              <a:rPr lang="en-US" altLang="zh-CN" sz="2200" b="1" dirty="0">
                <a:solidFill>
                  <a:srgbClr val="FF0000"/>
                </a:solidFill>
              </a:rPr>
              <a:t>luminosity</a:t>
            </a:r>
            <a:r>
              <a:rPr lang="en-US" altLang="zh-CN" sz="2200" b="1" dirty="0"/>
              <a:t>, clean </a:t>
            </a:r>
            <a:r>
              <a:rPr lang="en-US" altLang="zh-CN" sz="2200" b="1" dirty="0" smtClean="0">
                <a:solidFill>
                  <a:srgbClr val="FF0000"/>
                </a:solidFill>
              </a:rPr>
              <a:t>environment</a:t>
            </a:r>
            <a:r>
              <a:rPr lang="en-US" altLang="zh-CN" sz="2200" b="1" dirty="0" smtClean="0"/>
              <a:t> </a:t>
            </a:r>
            <a:r>
              <a:rPr lang="en-US" altLang="zh-CN" sz="2200" b="1" dirty="0"/>
              <a:t>and excellent </a:t>
            </a:r>
            <a:r>
              <a:rPr lang="en-US" altLang="zh-CN" sz="2200" b="1" dirty="0">
                <a:solidFill>
                  <a:srgbClr val="FF0000"/>
                </a:solidFill>
              </a:rPr>
              <a:t>detector </a:t>
            </a:r>
            <a:r>
              <a:rPr lang="en-US" altLang="zh-CN" sz="2200" b="1" dirty="0" smtClean="0">
                <a:solidFill>
                  <a:srgbClr val="FF0000"/>
                </a:solidFill>
              </a:rPr>
              <a:t>performance</a:t>
            </a:r>
          </a:p>
          <a:p>
            <a:pPr algn="ctr"/>
            <a:r>
              <a:rPr lang="en-US" altLang="zh-CN" sz="2200" b="1" dirty="0" smtClean="0"/>
              <a:t>Great </a:t>
            </a:r>
            <a:r>
              <a:rPr lang="en-US" altLang="zh-CN" sz="2200" b="1" dirty="0" smtClean="0">
                <a:solidFill>
                  <a:srgbClr val="FF0000"/>
                </a:solidFill>
              </a:rPr>
              <a:t>potential</a:t>
            </a:r>
            <a:r>
              <a:rPr lang="en-US" altLang="zh-CN" sz="2200" b="1" dirty="0" smtClean="0"/>
              <a:t> to search for </a:t>
            </a:r>
            <a:r>
              <a:rPr lang="en-US" altLang="zh-CN" sz="2200" b="1" dirty="0" smtClean="0">
                <a:solidFill>
                  <a:srgbClr val="FF0000"/>
                </a:solidFill>
              </a:rPr>
              <a:t>rare</a:t>
            </a:r>
            <a:r>
              <a:rPr lang="en-US" altLang="zh-CN" sz="2200" b="1" dirty="0" smtClean="0"/>
              <a:t> and </a:t>
            </a:r>
            <a:r>
              <a:rPr lang="en-US" altLang="zh-CN" sz="2200" b="1" dirty="0" smtClean="0">
                <a:solidFill>
                  <a:srgbClr val="FF0000"/>
                </a:solidFill>
              </a:rPr>
              <a:t>forbidden</a:t>
            </a:r>
            <a:r>
              <a:rPr lang="en-US" altLang="zh-CN" sz="2200" b="1" dirty="0" smtClean="0"/>
              <a:t> charmed decays</a:t>
            </a:r>
            <a:endParaRPr lang="en-US" altLang="zh-CN" sz="2200" b="1" dirty="0" smtClean="0"/>
          </a:p>
          <a:p>
            <a:pPr algn="ctr"/>
            <a:r>
              <a:rPr lang="en-US" altLang="zh-CN" sz="2200" b="1" dirty="0" smtClean="0"/>
              <a:t>May serve as a useful </a:t>
            </a:r>
            <a:r>
              <a:rPr lang="en-US" altLang="zh-CN" sz="2200" b="1" dirty="0" smtClean="0">
                <a:solidFill>
                  <a:srgbClr val="FF0000"/>
                </a:solidFill>
              </a:rPr>
              <a:t>tool </a:t>
            </a:r>
            <a:r>
              <a:rPr lang="en-US" altLang="zh-CN" sz="2200" b="1" dirty="0" smtClean="0"/>
              <a:t>for </a:t>
            </a:r>
            <a:r>
              <a:rPr lang="en-US" altLang="zh-CN" sz="2200" b="1" dirty="0" smtClean="0">
                <a:solidFill>
                  <a:srgbClr val="FF0000"/>
                </a:solidFill>
              </a:rPr>
              <a:t>probing</a:t>
            </a:r>
            <a:r>
              <a:rPr lang="en-US" altLang="zh-CN" sz="2200" b="1" dirty="0" smtClean="0"/>
              <a:t> new physics </a:t>
            </a:r>
            <a:r>
              <a:rPr lang="en-US" altLang="zh-CN" sz="2200" b="1" dirty="0" smtClean="0">
                <a:solidFill>
                  <a:srgbClr val="FF0000"/>
                </a:solidFill>
              </a:rPr>
              <a:t>beyond the SM</a:t>
            </a:r>
            <a:endParaRPr lang="zh-CN" altLang="en-US" sz="22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2"/>
              <p:cNvSpPr txBox="1"/>
              <p:nvPr/>
            </p:nvSpPr>
            <p:spPr>
              <a:xfrm>
                <a:off x="189949" y="1886312"/>
                <a:ext cx="8901907" cy="63894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lnSpc>
                    <a:spcPct val="110000"/>
                  </a:lnSpc>
                  <a:buFont typeface="Wingdings" panose="05000000000000000000" pitchFamily="2" charset="2"/>
                  <a:buChar char="p"/>
                  <a:defRPr/>
                </a:pPr>
                <a:r>
                  <a:rPr lang="en-US" altLang="zh-CN" sz="2000" dirty="0" smtClean="0">
                    <a:solidFill>
                      <a:srgbClr val="392BF5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FCNC,</a:t>
                </a:r>
                <a:r>
                  <a:rPr lang="en-US" altLang="zh-CN" sz="2000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 suppressed </a:t>
                </a:r>
                <a:r>
                  <a:rPr lang="en-US" altLang="zh-CN" sz="2000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by GIM </a:t>
                </a:r>
                <a:r>
                  <a:rPr lang="en-US" altLang="zh-CN" sz="2000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mechanism, </a:t>
                </a:r>
                <a:r>
                  <a:rPr lang="en-US" altLang="zh-CN" sz="2000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only occurred via the loop diagrams </a:t>
                </a:r>
                <a:r>
                  <a:rPr lang="en-US" altLang="zh-CN" sz="2000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:</a:t>
                </a:r>
                <a:endParaRPr lang="en-US" altLang="zh-CN" sz="2000" dirty="0" smtClean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pPr marL="648000" lvl="1" indent="-342900">
                  <a:lnSpc>
                    <a:spcPct val="110000"/>
                  </a:lnSpc>
                  <a:buFont typeface="Symbol" panose="05050102010706020507" pitchFamily="18" charset="2"/>
                  <a:buChar char="-"/>
                  <a:defRPr/>
                </a:pPr>
                <a:r>
                  <a:rPr lang="en-US" altLang="zh-CN" dirty="0" smtClean="0">
                    <a:solidFill>
                      <a:srgbClr val="FF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Short distance </a:t>
                </a:r>
                <a:r>
                  <a:rPr lang="en-US" altLang="zh-CN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: interested, computable  by </a:t>
                </a:r>
                <a:r>
                  <a:rPr lang="en-US" altLang="zh-CN" dirty="0" err="1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pQCD</a:t>
                </a:r>
                <a:r>
                  <a:rPr lang="en-US" altLang="zh-CN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, directly test </a:t>
                </a:r>
                <a:r>
                  <a:rPr lang="en-US" altLang="zh-CN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SM</a:t>
                </a:r>
                <a:endParaRPr lang="en-US" altLang="zh-CN" dirty="0" smtClean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pPr marL="648000" lvl="1" indent="-342900">
                  <a:lnSpc>
                    <a:spcPct val="110000"/>
                  </a:lnSpc>
                  <a:buFont typeface="Symbol" panose="05050102010706020507" pitchFamily="18" charset="2"/>
                  <a:buChar char="-"/>
                  <a:defRPr/>
                </a:pPr>
                <a:r>
                  <a:rPr lang="en-US" altLang="zh-CN" dirty="0" smtClean="0">
                    <a:solidFill>
                      <a:srgbClr val="FF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Long distance </a:t>
                </a:r>
                <a:r>
                  <a:rPr lang="en-US" altLang="zh-CN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effect can enhance the rate to 10</a:t>
                </a:r>
                <a:r>
                  <a:rPr lang="en-US" altLang="zh-CN" baseline="30000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-6 </a:t>
                </a:r>
                <a:r>
                  <a:rPr lang="en-US" altLang="zh-CN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~10</a:t>
                </a:r>
                <a:r>
                  <a:rPr lang="en-US" altLang="zh-CN" baseline="30000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-7</a:t>
                </a:r>
                <a:r>
                  <a:rPr lang="en-US" altLang="zh-CN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, dominantly.</a:t>
                </a:r>
              </a:p>
              <a:p>
                <a:pPr marL="648000" lvl="1" indent="-342900">
                  <a:lnSpc>
                    <a:spcPct val="110000"/>
                  </a:lnSpc>
                  <a:buFont typeface="Symbol" panose="05050102010706020507" pitchFamily="18" charset="2"/>
                  <a:buChar char="-"/>
                  <a:defRPr/>
                </a:pPr>
                <a:r>
                  <a:rPr lang="en-US" altLang="zh-CN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Some typical FCNC channel : </a:t>
                </a:r>
              </a:p>
              <a:p>
                <a:pPr marL="305100" lvl="1">
                  <a:lnSpc>
                    <a:spcPct val="110000"/>
                  </a:lnSpc>
                  <a:defRPr/>
                </a:pPr>
                <a:r>
                  <a:rPr lang="en-US" altLang="zh-CN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𝐵𝑟</m:t>
                        </m:r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en-US" altLang="zh-CN" sz="160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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)       &lt;8.5</m:t>
                    </m:r>
                    <m:sSup>
                      <m:sSupPr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10</m:t>
                        </m:r>
                      </m:e>
                      <m:sup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−7</m:t>
                        </m:r>
                      </m:sup>
                    </m:sSup>
                  </m:oMath>
                </a14:m>
                <a:r>
                  <a:rPr lang="en-US" altLang="zh-CN" sz="1600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  (SM </a:t>
                </a:r>
                <a14:m>
                  <m:oMath xmlns:m="http://schemas.openxmlformats.org/officeDocument/2006/math">
                    <m:r>
                      <a:rPr lang="en-US" altLang="zh-CN" sz="160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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1</m:t>
                    </m:r>
                    <m:sSup>
                      <m:sSupPr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10</m:t>
                        </m:r>
                      </m:e>
                      <m:sup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−8</m:t>
                        </m:r>
                      </m:sup>
                    </m:sSup>
                  </m:oMath>
                </a14:m>
                <a:r>
                  <a:rPr lang="en-US" altLang="zh-CN" sz="1600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305100" lvl="1">
                  <a:lnSpc>
                    <a:spcPct val="110000"/>
                  </a:lnSpc>
                  <a:defRPr/>
                </a:pPr>
                <a:r>
                  <a:rPr lang="en-US" altLang="zh-CN" sz="16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𝐵𝑟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</m:t>
                    </m:r>
                    <m:sSup>
                      <m:sSupPr>
                        <m:ctrlPr>
                          <a:rPr lang="en-US" altLang="zh-CN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zh-CN" altLang="en-US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𝜇</m:t>
                        </m:r>
                      </m:e>
                      <m:sup>
                        <m:r>
                          <a:rPr lang="en-US" altLang="zh-CN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zh-CN" altLang="en-US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𝜇</m:t>
                        </m:r>
                      </m:e>
                      <m:sup>
                        <m:r>
                          <a:rPr lang="en-US" altLang="zh-CN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)&lt;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6.2</m:t>
                    </m:r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</m:t>
                    </m:r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10</m:t>
                        </m:r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zh-CN" sz="16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  (</a:t>
                </a:r>
                <a:r>
                  <a:rPr lang="en-US" altLang="zh-CN" sz="16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SM </a:t>
                </a:r>
                <a14:m>
                  <m:oMath xmlns:m="http://schemas.openxmlformats.org/officeDocument/2006/math"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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3</m:t>
                    </m:r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</m:t>
                    </m:r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10</m:t>
                        </m:r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13</m:t>
                        </m:r>
                      </m:sup>
                    </m:sSup>
                  </m:oMath>
                </a14:m>
                <a:r>
                  <a:rPr lang="en-US" altLang="zh-CN" sz="1600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305100" lvl="1">
                  <a:lnSpc>
                    <a:spcPct val="110000"/>
                  </a:lnSpc>
                  <a:defRPr/>
                </a:pPr>
                <a:r>
                  <a:rPr lang="en-US" altLang="zh-CN" sz="16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𝐵𝑟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</m:t>
                    </m:r>
                    <m:sSup>
                      <m:sSupPr>
                        <m:ctrlPr>
                          <a:rPr lang="en-US" altLang="zh-CN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zh-CN" altLang="en-US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𝜋</m:t>
                        </m:r>
                      </m:e>
                      <m:sup>
                        <m:r>
                          <a:rPr lang="en-US" altLang="zh-CN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𝜋</m:t>
                        </m:r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𝜇</m:t>
                        </m:r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𝜇</m:t>
                        </m:r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)</m:t>
                    </m:r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(9</m:t>
                    </m:r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.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61.2)</m:t>
                    </m:r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</m:t>
                    </m:r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10</m:t>
                        </m:r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7</m:t>
                        </m:r>
                      </m:sup>
                    </m:sSup>
                  </m:oMath>
                </a14:m>
                <a:endParaRPr lang="en-US" altLang="zh-CN" sz="1600" dirty="0" smtClean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pPr marL="305100" lvl="1">
                  <a:lnSpc>
                    <a:spcPct val="110000"/>
                  </a:lnSpc>
                  <a:defRPr/>
                </a:pPr>
                <a:r>
                  <a:rPr lang="en-US" altLang="zh-CN" sz="16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𝐵𝑟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</m:t>
                    </m:r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𝐾</m:t>
                        </m:r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𝐾</m:t>
                        </m:r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𝜇</m:t>
                        </m:r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𝜇</m:t>
                        </m:r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)=</m:t>
                    </m:r>
                    <m:d>
                      <m:dPr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1.54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</m:t>
                        </m:r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0.32</m:t>
                        </m:r>
                      </m:e>
                    </m:d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</m:t>
                    </m:r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10</m:t>
                        </m:r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7</m:t>
                        </m:r>
                      </m:sup>
                    </m:sSup>
                  </m:oMath>
                </a14:m>
                <a:endParaRPr lang="en-US" altLang="zh-CN" sz="1600" dirty="0" smtClean="0">
                  <a:latin typeface="Cambria" panose="020405030504060302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305100" lvl="1">
                  <a:lnSpc>
                    <a:spcPct val="110000"/>
                  </a:lnSpc>
                  <a:defRPr/>
                </a:pPr>
                <a:r>
                  <a:rPr lang="en-US" altLang="zh-CN" sz="1600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𝐵𝑟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</m:t>
                    </m:r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𝜋</m:t>
                        </m:r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𝐾</m:t>
                        </m:r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𝜇</m:t>
                        </m:r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𝜇</m:t>
                        </m:r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)=</m:t>
                    </m:r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(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4.2</m:t>
                    </m:r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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0.4</m:t>
                    </m:r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)</m:t>
                    </m:r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</m:t>
                    </m:r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10</m:t>
                        </m:r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6</m:t>
                        </m:r>
                      </m:sup>
                    </m:sSup>
                  </m:oMath>
                </a14:m>
                <a:endParaRPr lang="en-US" altLang="zh-CN" sz="1600" dirty="0" smtClean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pPr marL="590850" lvl="1" indent="-285750">
                  <a:lnSpc>
                    <a:spcPct val="110000"/>
                  </a:lnSpc>
                  <a:buFont typeface="Symbol" panose="05050102010706020507" pitchFamily="18" charset="2"/>
                  <a:buChar char="-"/>
                  <a:defRPr/>
                </a:pPr>
                <a:r>
                  <a:rPr lang="en-US" altLang="zh-CN" dirty="0">
                    <a:latin typeface="Cambria" panose="02040503050406030204" pitchFamily="18" charset="0"/>
                  </a:rPr>
                  <a:t>1ab</a:t>
                </a:r>
                <a:r>
                  <a:rPr lang="en-US" altLang="zh-CN" baseline="30000" dirty="0">
                    <a:latin typeface="Cambria" panose="02040503050406030204" pitchFamily="18" charset="0"/>
                  </a:rPr>
                  <a:t>-1</a:t>
                </a:r>
                <a:r>
                  <a:rPr lang="en-US" altLang="zh-CN" dirty="0">
                    <a:latin typeface="Cambria" panose="02040503050406030204" pitchFamily="18" charset="0"/>
                  </a:rPr>
                  <a:t> @</a:t>
                </a:r>
                <a:r>
                  <a:rPr lang="en-US" altLang="zh-CN" dirty="0">
                    <a:latin typeface="Cambria" pitchFamily="18" charset="0"/>
                    <a:cs typeface="Times New Roman" pitchFamily="18" charset="0"/>
                  </a:rPr>
                  <a:t> STCF </a:t>
                </a:r>
                <a:r>
                  <a:rPr lang="en-US" altLang="zh-CN" dirty="0">
                    <a:latin typeface="Cambria" panose="02040503050406030204" pitchFamily="18" charset="0"/>
                  </a:rPr>
                  <a:t>can achieve the sensitivity to </a:t>
                </a:r>
                <a:r>
                  <a:rPr lang="en-US" altLang="zh-CN" dirty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10</a:t>
                </a:r>
                <a:r>
                  <a:rPr lang="en-US" altLang="zh-CN" baseline="30000" dirty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-8</a:t>
                </a:r>
                <a:r>
                  <a:rPr lang="en-US" altLang="zh-CN" dirty="0">
                    <a:solidFill>
                      <a:srgbClr val="FF0000"/>
                    </a:solidFill>
                    <a:latin typeface="Cambria" panose="02040503050406030204" pitchFamily="18" charset="0"/>
                    <a:sym typeface="Symbol" panose="05050102010706020507" pitchFamily="18" charset="2"/>
                  </a:rPr>
                  <a:t>10</a:t>
                </a:r>
                <a:r>
                  <a:rPr lang="en-US" altLang="zh-CN" baseline="30000" dirty="0">
                    <a:solidFill>
                      <a:srgbClr val="FF0000"/>
                    </a:solidFill>
                    <a:latin typeface="Cambria" panose="02040503050406030204" pitchFamily="18" charset="0"/>
                    <a:sym typeface="Symbol" panose="05050102010706020507" pitchFamily="18" charset="2"/>
                  </a:rPr>
                  <a:t>-9</a:t>
                </a:r>
                <a:r>
                  <a:rPr lang="en-US" altLang="zh-CN" dirty="0">
                    <a:latin typeface="Cambria" panose="02040503050406030204" pitchFamily="18" charset="0"/>
                    <a:sym typeface="Symbol" panose="05050102010706020507" pitchFamily="18" charset="2"/>
                  </a:rPr>
                  <a:t>, tested SM </a:t>
                </a:r>
                <a:r>
                  <a:rPr lang="en-US" altLang="zh-CN" dirty="0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strictly</a:t>
                </a:r>
              </a:p>
              <a:p>
                <a:pPr marL="590850" lvl="1" indent="-285750">
                  <a:lnSpc>
                    <a:spcPct val="110000"/>
                  </a:lnSpc>
                  <a:buFont typeface="Symbol" panose="05050102010706020507" pitchFamily="18" charset="2"/>
                  <a:buChar char="-"/>
                  <a:defRPr/>
                </a:pPr>
                <a:r>
                  <a:rPr lang="en-US" altLang="zh-CN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Allow with </a:t>
                </a:r>
                <a:r>
                  <a:rPr lang="en-US" altLang="zh-CN" dirty="0">
                    <a:solidFill>
                      <a:srgbClr val="FF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sizeable decay rate </a:t>
                </a:r>
                <a:r>
                  <a:rPr lang="en-US" altLang="zh-CN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in </a:t>
                </a:r>
                <a:r>
                  <a:rPr lang="en-US" altLang="zh-CN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NP, </a:t>
                </a:r>
                <a:r>
                  <a:rPr lang="en-US" altLang="zh-CN" dirty="0" smtClean="0">
                    <a:solidFill>
                      <a:srgbClr val="FF0000"/>
                    </a:solidFill>
                    <a:latin typeface="Cambria" panose="02040503050406030204" pitchFamily="18" charset="0"/>
                    <a:sym typeface="Symbol" panose="05050102010706020507" pitchFamily="18" charset="2"/>
                  </a:rPr>
                  <a:t>discriminate</a:t>
                </a:r>
                <a:r>
                  <a:rPr lang="en-US" altLang="zh-CN" dirty="0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altLang="zh-CN" dirty="0">
                    <a:latin typeface="Cambria" panose="02040503050406030204" pitchFamily="18" charset="0"/>
                    <a:sym typeface="Symbol" panose="05050102010706020507" pitchFamily="18" charset="2"/>
                  </a:rPr>
                  <a:t>NP from SM by measuring :</a:t>
                </a:r>
              </a:p>
              <a:p>
                <a:pPr lvl="2">
                  <a:lnSpc>
                    <a:spcPct val="110000"/>
                  </a:lnSpc>
                  <a:spcBef>
                    <a:spcPct val="0"/>
                  </a:spcBef>
                  <a:buSzPct val="70000"/>
                </a:pPr>
                <a14:m>
                  <m:oMath xmlns:m="http://schemas.openxmlformats.org/officeDocument/2006/math">
                    <m:r>
                      <a:rPr lang="en-US" altLang="zh-CN" sz="16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𝐷</m:t>
                    </m:r>
                    <m:r>
                      <a:rPr lang="en-US" altLang="zh-CN" sz="16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altLang="zh-CN" sz="16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𝑉</m:t>
                    </m:r>
                    <m:sSup>
                      <m:sSupPr>
                        <m:ctrlPr>
                          <a:rPr lang="en-US" altLang="zh-CN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</m:e>
                      <m:sup>
                        <m:r>
                          <a:rPr lang="en-US" altLang="zh-CN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</m:e>
                      <m:sup>
                        <m:r>
                          <a:rPr lang="en-US" altLang="zh-CN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zh-CN" sz="160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altLang="zh-CN" sz="1600" dirty="0">
                    <a:solidFill>
                      <a:srgbClr val="7030A0"/>
                    </a:solidFill>
                    <a:latin typeface="Cambria" panose="02040503050406030204" pitchFamily="18" charset="0"/>
                  </a:rPr>
                  <a:t>: </a:t>
                </a:r>
                <a:r>
                  <a:rPr lang="en-US" altLang="zh-CN" sz="1600" dirty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AFB asymmetry </a:t>
                </a:r>
              </a:p>
              <a:p>
                <a:pPr lvl="2">
                  <a:lnSpc>
                    <a:spcPct val="110000"/>
                  </a:lnSpc>
                  <a:spcBef>
                    <a:spcPct val="0"/>
                  </a:spcBef>
                  <a:buSzPct val="70000"/>
                </a:pPr>
                <a14:m>
                  <m:oMath xmlns:m="http://schemas.openxmlformats.org/officeDocument/2006/math">
                    <m:r>
                      <a:rPr lang="en-US" altLang="zh-CN" sz="16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𝐷</m:t>
                    </m:r>
                    <m:r>
                      <a:rPr lang="en-US" altLang="zh-CN" sz="16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altLang="zh-CN" sz="16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sSup>
                      <m:sSupPr>
                        <m:ctrlPr>
                          <a:rPr lang="en-US" altLang="zh-CN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</m:e>
                      <m:sup>
                        <m:r>
                          <a:rPr lang="en-US" altLang="zh-CN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</m:e>
                      <m:sup>
                        <m:r>
                          <a:rPr lang="en-US" altLang="zh-CN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600" dirty="0">
                    <a:solidFill>
                      <a:srgbClr val="7030A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solidFill>
                      <a:srgbClr val="7030A0"/>
                    </a:solidFill>
                    <a:latin typeface="Cambria" panose="02040503050406030204" pitchFamily="18" charset="0"/>
                  </a:rPr>
                  <a:t>: </a:t>
                </a:r>
                <a:r>
                  <a:rPr lang="en-US" altLang="zh-CN" sz="1600" dirty="0">
                    <a:latin typeface="Cambria" panose="02040503050406030204" pitchFamily="18" charset="0"/>
                  </a:rPr>
                  <a:t>line shape of </a:t>
                </a:r>
                <a:r>
                  <a:rPr lang="en-US" altLang="zh-CN" sz="1600" dirty="0" err="1">
                    <a:latin typeface="Cambria" panose="02040503050406030204" pitchFamily="18" charset="0"/>
                  </a:rPr>
                  <a:t>dilepton</a:t>
                </a:r>
                <a:r>
                  <a:rPr lang="en-US" altLang="zh-CN" sz="1600" dirty="0">
                    <a:latin typeface="Cambria" panose="02040503050406030204" pitchFamily="18" charset="0"/>
                  </a:rPr>
                  <a:t> mass, to reveal the </a:t>
                </a:r>
                <a:r>
                  <a:rPr lang="en-US" altLang="zh-CN" sz="1600" dirty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interference effect </a:t>
                </a:r>
                <a:r>
                  <a:rPr lang="en-US" altLang="zh-CN" sz="1600" dirty="0">
                    <a:latin typeface="Cambria" panose="02040503050406030204" pitchFamily="18" charset="0"/>
                  </a:rPr>
                  <a:t>between long-distance and FCNC weak amplitude (NP amplitude</a:t>
                </a:r>
                <a:r>
                  <a:rPr lang="en-US" altLang="zh-CN" sz="1600" dirty="0">
                    <a:latin typeface="Cambria" panose="02040503050406030204" pitchFamily="18" charset="0"/>
                  </a:rPr>
                  <a:t>);</a:t>
                </a:r>
                <a:endParaRPr lang="en-US" altLang="zh-CN" sz="1600" dirty="0">
                  <a:latin typeface="Cambria" panose="02040503050406030204" pitchFamily="18" charset="0"/>
                  <a:sym typeface="Symbol" panose="05050102010706020507" pitchFamily="18" charset="2"/>
                </a:endParaRPr>
              </a:p>
              <a:p>
                <a:pPr marL="590850" lvl="1" indent="-285750">
                  <a:lnSpc>
                    <a:spcPct val="110000"/>
                  </a:lnSpc>
                  <a:buFont typeface="Symbol" panose="05050102010706020507" pitchFamily="18" charset="2"/>
                  <a:buChar char="-"/>
                  <a:defRPr/>
                </a:pPr>
                <a:r>
                  <a:rPr lang="en-US" altLang="zh-CN" dirty="0">
                    <a:solidFill>
                      <a:srgbClr val="FF0000"/>
                    </a:solidFill>
                    <a:latin typeface="Cambria" panose="02040503050406030204" pitchFamily="18" charset="0"/>
                    <a:sym typeface="Symbol" panose="05050102010706020507" pitchFamily="18" charset="2"/>
                  </a:rPr>
                  <a:t>Best constrain </a:t>
                </a:r>
                <a:r>
                  <a:rPr lang="en-US" altLang="zh-CN" dirty="0">
                    <a:latin typeface="Cambria" panose="02040503050406030204" pitchFamily="18" charset="0"/>
                    <a:sym typeface="Symbol" panose="05050102010706020507" pitchFamily="18" charset="2"/>
                  </a:rPr>
                  <a:t>on rare decays with invisible </a:t>
                </a:r>
                <a:r>
                  <a:rPr lang="en-US" altLang="zh-CN" dirty="0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particles (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𝐷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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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0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/</m:t>
                    </m:r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</m:t>
                        </m:r>
                      </m:e>
                    </m:acc>
                  </m:oMath>
                </a14:m>
                <a:r>
                  <a:rPr lang="en-US" altLang="zh-CN" dirty="0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)</a:t>
                </a:r>
                <a:endParaRPr lang="en-US" altLang="zh-CN" dirty="0">
                  <a:latin typeface="Cambria" panose="02040503050406030204" pitchFamily="18" charset="0"/>
                  <a:sym typeface="Symbol" panose="05050102010706020507" pitchFamily="18" charset="2"/>
                </a:endParaRPr>
              </a:p>
              <a:p>
                <a:pPr marL="305100" lvl="1">
                  <a:lnSpc>
                    <a:spcPct val="110000"/>
                  </a:lnSpc>
                  <a:defRPr/>
                </a:pPr>
                <a:endParaRPr lang="en-US" altLang="zh-CN" dirty="0">
                  <a:latin typeface="Cambria" panose="02040503050406030204" pitchFamily="18" charset="0"/>
                  <a:sym typeface="Symbol" panose="05050102010706020507" pitchFamily="18" charset="2"/>
                </a:endParaRPr>
              </a:p>
              <a:p>
                <a:pPr marL="305100" lvl="1">
                  <a:lnSpc>
                    <a:spcPct val="110000"/>
                  </a:lnSpc>
                  <a:defRPr/>
                </a:pPr>
                <a:endParaRPr lang="en-US" altLang="zh-CN" dirty="0" smtClean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pPr marL="305100" lvl="1">
                  <a:lnSpc>
                    <a:spcPct val="110000"/>
                  </a:lnSpc>
                  <a:defRPr/>
                </a:pPr>
                <a:endParaRPr lang="en-US" altLang="zh-CN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pPr marL="305100" lvl="1">
                  <a:lnSpc>
                    <a:spcPct val="110000"/>
                  </a:lnSpc>
                  <a:defRPr/>
                </a:pPr>
                <a:endParaRPr lang="en-US" altLang="zh-CN" dirty="0" smtClean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pPr marL="305100" lvl="1">
                  <a:lnSpc>
                    <a:spcPct val="110000"/>
                  </a:lnSpc>
                  <a:defRPr/>
                </a:pPr>
                <a:r>
                  <a:rPr lang="en-US" altLang="zh-CN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       </a:t>
                </a:r>
                <a:endParaRPr lang="en-US" altLang="zh-CN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pPr marL="648000" lvl="1" indent="-342900">
                  <a:lnSpc>
                    <a:spcPct val="110000"/>
                  </a:lnSpc>
                  <a:buFont typeface="Symbol" panose="05050102010706020507" pitchFamily="18" charset="2"/>
                  <a:buChar char="-"/>
                  <a:defRPr/>
                </a:pPr>
                <a:endParaRPr lang="en-US" altLang="zh-CN" dirty="0" smtClean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949" y="1886312"/>
                <a:ext cx="8901907" cy="6389441"/>
              </a:xfrm>
              <a:prstGeom prst="rect">
                <a:avLst/>
              </a:prstGeom>
              <a:blipFill>
                <a:blip r:embed="rId2"/>
                <a:stretch>
                  <a:fillRect l="-616" t="-4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3249" y="2946600"/>
            <a:ext cx="2357070" cy="16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文本框 13"/>
          <p:cNvSpPr txBox="1"/>
          <p:nvPr/>
        </p:nvSpPr>
        <p:spPr>
          <a:xfrm>
            <a:off x="4640902" y="3672737"/>
            <a:ext cx="2144171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Non-trivial contribution from long distance effects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29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Charmed Rare Decays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38480" y="1084407"/>
            <a:ext cx="8090152" cy="1426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800100" indent="-34290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2600"/>
              </a:lnSpc>
              <a:spcBef>
                <a:spcPct val="0"/>
              </a:spcBef>
              <a:buFont typeface="Wingdings" panose="05000000000000000000" pitchFamily="2" charset="2"/>
              <a:buChar char="p"/>
              <a:defRPr/>
            </a:pPr>
            <a:r>
              <a:rPr lang="en-US" altLang="zh-CN" sz="2000" dirty="0" smtClean="0">
                <a:latin typeface="Cambria" pitchFamily="18" charset="0"/>
                <a:cs typeface="Times New Roman" pitchFamily="18" charset="0"/>
              </a:rPr>
              <a:t>LFV,  LNV and BNV  are forbidden in the SM, NP allow at sizable levels.</a:t>
            </a:r>
          </a:p>
          <a:p>
            <a:pPr lvl="1" eaLnBrk="1" hangingPunct="1">
              <a:lnSpc>
                <a:spcPts val="2600"/>
              </a:lnSpc>
              <a:spcBef>
                <a:spcPct val="0"/>
              </a:spcBef>
              <a:buFont typeface="Symbol" pitchFamily="18" charset="2"/>
              <a:buChar char="-"/>
              <a:defRPr/>
            </a:pPr>
            <a:r>
              <a:rPr lang="en-US" altLang="zh-CN" sz="1800" dirty="0" smtClean="0">
                <a:latin typeface="Cambria" pitchFamily="18" charset="0"/>
                <a:cs typeface="Times New Roman" pitchFamily="18" charset="0"/>
              </a:rPr>
              <a:t>No evidence has been found so far</a:t>
            </a:r>
          </a:p>
          <a:p>
            <a:pPr lvl="1" eaLnBrk="1" hangingPunct="1">
              <a:lnSpc>
                <a:spcPts val="2600"/>
              </a:lnSpc>
              <a:spcBef>
                <a:spcPct val="0"/>
              </a:spcBef>
              <a:buFont typeface="Symbol" pitchFamily="18" charset="2"/>
              <a:buChar char="-"/>
              <a:defRPr/>
            </a:pPr>
            <a:r>
              <a:rPr lang="en-US" altLang="zh-CN" sz="1800" dirty="0" smtClean="0">
                <a:latin typeface="Cambria" pitchFamily="18" charset="0"/>
                <a:cs typeface="Times New Roman" pitchFamily="18" charset="0"/>
              </a:rPr>
              <a:t>Typical experimental bounds on LFV are at level 10</a:t>
            </a:r>
            <a:r>
              <a:rPr lang="en-US" altLang="zh-CN" sz="1800" baseline="30000" dirty="0" smtClean="0">
                <a:latin typeface="Cambria" pitchFamily="18" charset="0"/>
                <a:cs typeface="Times New Roman" pitchFamily="18" charset="0"/>
              </a:rPr>
              <a:t>-6</a:t>
            </a:r>
            <a:r>
              <a:rPr lang="en-US" altLang="zh-CN" sz="1800" dirty="0" smtClean="0">
                <a:latin typeface="Cambria" pitchFamily="18" charset="0"/>
                <a:cs typeface="Times New Roman" pitchFamily="18" charset="0"/>
              </a:rPr>
              <a:t> to 10</a:t>
            </a:r>
            <a:r>
              <a:rPr lang="en-US" altLang="zh-CN" sz="1800" baseline="30000" dirty="0" smtClean="0">
                <a:latin typeface="Cambria" pitchFamily="18" charset="0"/>
                <a:cs typeface="Times New Roman" pitchFamily="18" charset="0"/>
              </a:rPr>
              <a:t>-5</a:t>
            </a:r>
          </a:p>
          <a:p>
            <a:pPr lvl="1" eaLnBrk="1" hangingPunct="1">
              <a:lnSpc>
                <a:spcPts val="2600"/>
              </a:lnSpc>
              <a:spcBef>
                <a:spcPct val="0"/>
              </a:spcBef>
              <a:buFont typeface="Symbol" pitchFamily="18" charset="2"/>
              <a:buChar char="-"/>
              <a:defRPr/>
            </a:pPr>
            <a:r>
              <a:rPr lang="en-US" altLang="zh-CN" sz="1800" dirty="0" smtClean="0">
                <a:latin typeface="Cambria" pitchFamily="18" charset="0"/>
                <a:cs typeface="Times New Roman" pitchFamily="18" charset="0"/>
              </a:rPr>
              <a:t>STCF</a:t>
            </a:r>
            <a:r>
              <a:rPr lang="en-US" altLang="zh-CN" sz="1800" dirty="0" smtClean="0">
                <a:latin typeface="Cambria" pitchFamily="18" charset="0"/>
                <a:cs typeface="Times New Roman" pitchFamily="18" charset="0"/>
              </a:rPr>
              <a:t>: </a:t>
            </a:r>
            <a:r>
              <a:rPr lang="en-US" altLang="zh-CN" sz="1800" dirty="0" smtClean="0">
                <a:solidFill>
                  <a:srgbClr val="FF0000"/>
                </a:solidFill>
                <a:latin typeface="Cambria" pitchFamily="18" charset="0"/>
                <a:cs typeface="Times New Roman" pitchFamily="18" charset="0"/>
              </a:rPr>
              <a:t>10</a:t>
            </a:r>
            <a:r>
              <a:rPr lang="en-US" altLang="zh-CN" sz="1800" baseline="30000" dirty="0" smtClean="0">
                <a:solidFill>
                  <a:srgbClr val="FF0000"/>
                </a:solidFill>
                <a:latin typeface="Cambria" pitchFamily="18" charset="0"/>
                <a:cs typeface="Times New Roman" pitchFamily="18" charset="0"/>
              </a:rPr>
              <a:t>-8</a:t>
            </a:r>
            <a:r>
              <a:rPr lang="en-US" altLang="zh-CN" sz="1800" dirty="0" smtClean="0">
                <a:solidFill>
                  <a:srgbClr val="FF0000"/>
                </a:solidFill>
                <a:latin typeface="Cambria" pitchFamily="18" charset="0"/>
                <a:cs typeface="Times New Roman" pitchFamily="18" charset="0"/>
              </a:rPr>
              <a:t>~10</a:t>
            </a:r>
            <a:r>
              <a:rPr lang="en-US" altLang="zh-CN" sz="1800" baseline="30000" dirty="0" smtClean="0">
                <a:solidFill>
                  <a:srgbClr val="FF0000"/>
                </a:solidFill>
                <a:latin typeface="Cambria" pitchFamily="18" charset="0"/>
                <a:cs typeface="Times New Roman" pitchFamily="18" charset="0"/>
              </a:rPr>
              <a:t>-9</a:t>
            </a:r>
            <a:r>
              <a:rPr lang="en-US" altLang="zh-CN" sz="1800" dirty="0" smtClean="0">
                <a:solidFill>
                  <a:srgbClr val="FF0000"/>
                </a:solidFill>
                <a:latin typeface="Cambria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latin typeface="Cambria" pitchFamily="18" charset="0"/>
                <a:cs typeface="Times New Roman" pitchFamily="18" charset="0"/>
                <a:sym typeface="Wingdings" pitchFamily="2" charset="2"/>
              </a:rPr>
              <a:t> stringent</a:t>
            </a:r>
            <a:r>
              <a:rPr lang="en-US" altLang="zh-CN" sz="1800" dirty="0" smtClean="0">
                <a:latin typeface="Cambria" pitchFamily="18" charset="0"/>
                <a:cs typeface="Times New Roman" pitchFamily="18" charset="0"/>
              </a:rPr>
              <a:t> constrains to NP models</a:t>
            </a:r>
          </a:p>
        </p:txBody>
      </p:sp>
    </p:spTree>
    <p:extLst>
      <p:ext uri="{BB962C8B-B14F-4D97-AF65-F5344CB8AC3E}">
        <p14:creationId xmlns:p14="http://schemas.microsoft.com/office/powerpoint/2010/main" val="179132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BEPCII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644" y="847776"/>
            <a:ext cx="8982160" cy="543028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44" y="4596276"/>
            <a:ext cx="2167802" cy="168178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2354" y="3030288"/>
            <a:ext cx="2206450" cy="170741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7663" y="4737705"/>
            <a:ext cx="2231141" cy="154035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44" y="849880"/>
            <a:ext cx="6626983" cy="1353258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3316778" y="683626"/>
            <a:ext cx="3599411" cy="5050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-112994" y="1145928"/>
            <a:ext cx="3599411" cy="5050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38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Charmed Meson Spectroscopy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502" y="859062"/>
            <a:ext cx="3200710" cy="220327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8277" y="853655"/>
            <a:ext cx="3069846" cy="212811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815542" y="1097280"/>
            <a:ext cx="399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</a:rPr>
              <a:t>D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647710" y="897225"/>
            <a:ext cx="493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</a:rPr>
              <a:t>D</a:t>
            </a:r>
            <a:r>
              <a:rPr lang="en-US" altLang="zh-CN" sz="2000" b="1" baseline="-25000" dirty="0" smtClean="0">
                <a:solidFill>
                  <a:srgbClr val="FF0000"/>
                </a:solidFill>
              </a:rPr>
              <a:t>s</a:t>
            </a:r>
            <a:endParaRPr lang="zh-CN" altLang="en-US" sz="2000" b="1" baseline="-25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/>
              <p:cNvSpPr txBox="1"/>
              <p:nvPr/>
            </p:nvSpPr>
            <p:spPr>
              <a:xfrm>
                <a:off x="161173" y="2960744"/>
                <a:ext cx="8819805" cy="19306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400" b="1" dirty="0" smtClean="0">
                    <a:solidFill>
                      <a:srgbClr val="FF0000"/>
                    </a:solidFill>
                  </a:rPr>
                  <a:t>Status : </a:t>
                </a:r>
              </a:p>
              <a:p>
                <a:pPr marL="285750" indent="-285750">
                  <a:lnSpc>
                    <a:spcPct val="120000"/>
                  </a:lnSpc>
                  <a:buFont typeface="Wingdings" panose="05000000000000000000" pitchFamily="2" charset="2"/>
                  <a:buChar char="p"/>
                </a:pPr>
                <a:r>
                  <a:rPr lang="en-US" altLang="zh-CN" dirty="0" smtClean="0">
                    <a:latin typeface="+mj-lt"/>
                  </a:rPr>
                  <a:t>All </a:t>
                </a:r>
                <a:r>
                  <a:rPr lang="en-US" altLang="zh-CN" dirty="0" smtClean="0">
                    <a:solidFill>
                      <a:srgbClr val="FF0000"/>
                    </a:solidFill>
                    <a:latin typeface="+mj-lt"/>
                  </a:rPr>
                  <a:t>1S </a:t>
                </a:r>
                <a:r>
                  <a:rPr lang="en-US" altLang="zh-CN" dirty="0" smtClean="0">
                    <a:latin typeface="+mj-lt"/>
                  </a:rPr>
                  <a:t>and</a:t>
                </a:r>
                <a:r>
                  <a:rPr lang="en-US" altLang="zh-CN" dirty="0" smtClean="0">
                    <a:solidFill>
                      <a:srgbClr val="FF0000"/>
                    </a:solidFill>
                    <a:latin typeface="+mj-lt"/>
                  </a:rPr>
                  <a:t> 1P </a:t>
                </a:r>
                <a:r>
                  <a:rPr lang="en-US" altLang="zh-CN" dirty="0" smtClean="0">
                    <a:latin typeface="+mj-lt"/>
                  </a:rPr>
                  <a:t>states</a:t>
                </a:r>
                <a:r>
                  <a:rPr lang="en-US" altLang="zh-CN" dirty="0" smtClean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lang="en-US" altLang="zh-CN" dirty="0" smtClean="0">
                    <a:latin typeface="+mj-lt"/>
                  </a:rPr>
                  <a:t>have been </a:t>
                </a:r>
                <a:r>
                  <a:rPr lang="en-US" altLang="zh-CN" dirty="0" smtClean="0">
                    <a:solidFill>
                      <a:srgbClr val="FF0000"/>
                    </a:solidFill>
                    <a:latin typeface="+mj-lt"/>
                  </a:rPr>
                  <a:t>observed</a:t>
                </a:r>
                <a:r>
                  <a:rPr lang="en-US" altLang="zh-CN" dirty="0" smtClean="0">
                    <a:latin typeface="+mj-lt"/>
                  </a:rPr>
                  <a:t>, but almost </a:t>
                </a:r>
                <a:r>
                  <a:rPr lang="en-US" altLang="zh-CN" dirty="0" smtClean="0">
                    <a:solidFill>
                      <a:srgbClr val="FF0000"/>
                    </a:solidFill>
                    <a:latin typeface="+mj-lt"/>
                  </a:rPr>
                  <a:t>missing</a:t>
                </a:r>
                <a:r>
                  <a:rPr lang="en-US" altLang="zh-CN" dirty="0" smtClean="0">
                    <a:latin typeface="+mj-lt"/>
                  </a:rPr>
                  <a:t> for </a:t>
                </a:r>
                <a:r>
                  <a:rPr lang="en-US" altLang="zh-CN" dirty="0" smtClean="0">
                    <a:solidFill>
                      <a:srgbClr val="FF0000"/>
                    </a:solidFill>
                    <a:latin typeface="+mj-lt"/>
                  </a:rPr>
                  <a:t>other</a:t>
                </a:r>
                <a:r>
                  <a:rPr lang="en-US" altLang="zh-CN" dirty="0" smtClean="0">
                    <a:latin typeface="+mj-lt"/>
                  </a:rPr>
                  <a:t> quantum states</a:t>
                </a:r>
              </a:p>
              <a:p>
                <a:pPr marL="285750" indent="-285750">
                  <a:lnSpc>
                    <a:spcPct val="120000"/>
                  </a:lnSpc>
                  <a:buFont typeface="Wingdings" panose="05000000000000000000" pitchFamily="2" charset="2"/>
                  <a:buChar char="p"/>
                </a:pPr>
                <a:r>
                  <a:rPr lang="en-US" altLang="zh-CN" dirty="0" smtClean="0">
                    <a:latin typeface="+mj-lt"/>
                  </a:rPr>
                  <a:t>Many </a:t>
                </a:r>
                <a:r>
                  <a:rPr lang="en-US" altLang="zh-CN" dirty="0" smtClean="0">
                    <a:solidFill>
                      <a:srgbClr val="FF0000"/>
                    </a:solidFill>
                    <a:latin typeface="+mj-lt"/>
                  </a:rPr>
                  <a:t>excited </a:t>
                </a:r>
                <a:r>
                  <a:rPr lang="en-US" altLang="zh-CN" dirty="0" smtClean="0">
                    <a:latin typeface="+mj-lt"/>
                  </a:rPr>
                  <a:t>open-charm states observed, but </a:t>
                </a:r>
                <a:r>
                  <a:rPr lang="en-US" altLang="zh-CN" dirty="0" smtClean="0">
                    <a:solidFill>
                      <a:srgbClr val="FF0000"/>
                    </a:solidFill>
                    <a:latin typeface="+mj-lt"/>
                  </a:rPr>
                  <a:t>controversial</a:t>
                </a:r>
                <a:r>
                  <a:rPr lang="en-US" altLang="zh-CN" dirty="0" smtClean="0">
                    <a:latin typeface="+mj-lt"/>
                  </a:rPr>
                  <a:t> in their nature</a:t>
                </a:r>
              </a:p>
              <a:p>
                <a:pPr marL="64440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b="0" dirty="0" smtClean="0">
                    <a:latin typeface="+mj-lt"/>
                  </a:rPr>
                  <a:t>Narrow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+mj-lt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+mj-lt"/>
                          </a:rPr>
                          <m:t>𝐷</m:t>
                        </m:r>
                      </m:e>
                      <m:sub>
                        <m:r>
                          <a:rPr lang="en-US" altLang="zh-CN" b="0" i="1" smtClean="0">
                            <a:latin typeface="+mj-lt"/>
                          </a:rPr>
                          <m:t>𝑠𝐽</m:t>
                        </m:r>
                      </m:sub>
                      <m:sup>
                        <m:r>
                          <a:rPr lang="en-US" altLang="zh-CN" b="0" i="1" smtClean="0">
                            <a:latin typeface="+mj-lt"/>
                          </a:rPr>
                          <m:t>∗</m:t>
                        </m:r>
                      </m:sup>
                    </m:sSubSup>
                    <m:d>
                      <m:dPr>
                        <m:ctrlPr>
                          <a:rPr lang="en-US" altLang="zh-CN" b="0" i="1" smtClean="0">
                            <a:latin typeface="+mj-lt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+mj-lt"/>
                          </a:rPr>
                          <m:t>2632</m:t>
                        </m:r>
                      </m:e>
                    </m:d>
                  </m:oMath>
                </a14:m>
                <a:r>
                  <a:rPr lang="en-US" altLang="zh-CN" dirty="0" smtClean="0">
                    <a:latin typeface="+mj-lt"/>
                  </a:rPr>
                  <a:t> Observed by SELEX, but not in CLEO, </a:t>
                </a:r>
                <a:r>
                  <a:rPr lang="en-US" altLang="zh-CN" dirty="0" err="1" smtClean="0">
                    <a:latin typeface="+mj-lt"/>
                  </a:rPr>
                  <a:t>BaBar</a:t>
                </a:r>
                <a:r>
                  <a:rPr lang="en-US" altLang="zh-CN" dirty="0" smtClean="0">
                    <a:latin typeface="+mj-lt"/>
                  </a:rPr>
                  <a:t> and FOCUS</a:t>
                </a:r>
              </a:p>
              <a:p>
                <a:pPr marL="64440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dirty="0" smtClean="0">
                    <a:latin typeface="+mj-lt"/>
                  </a:rPr>
                  <a:t>The unexpected low masses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+mj-lt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+mj-lt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+mj-lt"/>
                          </a:rPr>
                          <m:t>𝑠</m:t>
                        </m:r>
                        <m:r>
                          <a:rPr lang="en-US" altLang="zh-CN" b="0" i="1" smtClean="0">
                            <a:latin typeface="+mj-lt"/>
                          </a:rPr>
                          <m:t>0</m:t>
                        </m:r>
                      </m:sub>
                      <m:sup>
                        <m:r>
                          <a:rPr lang="en-US" altLang="zh-CN" i="1">
                            <a:latin typeface="+mj-lt"/>
                          </a:rPr>
                          <m:t>∗</m:t>
                        </m:r>
                      </m:sup>
                    </m:sSubSup>
                    <m:d>
                      <m:dPr>
                        <m:ctrlPr>
                          <a:rPr lang="en-US" altLang="zh-CN" i="1">
                            <a:latin typeface="+mj-lt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+mj-lt"/>
                          </a:rPr>
                          <m:t>2</m:t>
                        </m:r>
                        <m:r>
                          <a:rPr lang="en-US" altLang="zh-CN" b="0" i="1" smtClean="0">
                            <a:latin typeface="+mj-lt"/>
                          </a:rPr>
                          <m:t>317</m:t>
                        </m:r>
                      </m:e>
                    </m:d>
                  </m:oMath>
                </a14:m>
                <a:r>
                  <a:rPr lang="zh-CN" altLang="en-US" dirty="0" smtClean="0">
                    <a:latin typeface="+mj-lt"/>
                  </a:rPr>
                  <a:t> </a:t>
                </a:r>
                <a:r>
                  <a:rPr lang="en-US" altLang="zh-CN" dirty="0" smtClean="0">
                    <a:latin typeface="+mj-lt"/>
                  </a:rPr>
                  <a:t>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+mj-lt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+mj-lt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+mj-lt"/>
                          </a:rPr>
                          <m:t>𝑠</m:t>
                        </m:r>
                        <m:r>
                          <a:rPr lang="en-US" altLang="zh-CN" b="0" i="1" smtClean="0">
                            <a:latin typeface="+mj-lt"/>
                          </a:rPr>
                          <m:t>1</m:t>
                        </m:r>
                      </m:sub>
                      <m:sup>
                        <m:r>
                          <a:rPr lang="en-US" altLang="zh-CN" i="1">
                            <a:latin typeface="+mj-lt"/>
                          </a:rPr>
                          <m:t>∗</m:t>
                        </m:r>
                      </m:sup>
                    </m:sSubSup>
                    <m:d>
                      <m:dPr>
                        <m:ctrlPr>
                          <a:rPr lang="en-US" altLang="zh-CN" i="1">
                            <a:latin typeface="+mj-lt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+mj-lt"/>
                          </a:rPr>
                          <m:t>2</m:t>
                        </m:r>
                        <m:r>
                          <a:rPr lang="en-US" altLang="zh-CN" b="0" i="1" smtClean="0">
                            <a:latin typeface="+mj-lt"/>
                          </a:rPr>
                          <m:t>460</m:t>
                        </m:r>
                      </m:e>
                    </m:d>
                  </m:oMath>
                </a14:m>
                <a:r>
                  <a:rPr lang="zh-CN" altLang="en-US" dirty="0" smtClean="0">
                    <a:latin typeface="+mj-lt"/>
                  </a:rPr>
                  <a:t> </a:t>
                </a:r>
                <a:r>
                  <a:rPr lang="zh-CN" altLang="en-US" dirty="0" smtClean="0">
                    <a:latin typeface="+mj-lt"/>
                    <a:sym typeface="Symbol" panose="05050102010706020507" pitchFamily="18" charset="2"/>
                  </a:rPr>
                  <a:t> </a:t>
                </a:r>
                <a:r>
                  <a:rPr lang="en-US" altLang="zh-CN" dirty="0" smtClean="0">
                    <a:latin typeface="+mj-lt"/>
                    <a:sym typeface="Symbol" panose="05050102010706020507" pitchFamily="18" charset="2"/>
                  </a:rPr>
                  <a:t>D</a:t>
                </a:r>
                <a:r>
                  <a:rPr lang="en-US" altLang="zh-CN" baseline="30000" dirty="0" smtClean="0">
                    <a:latin typeface="+mj-lt"/>
                    <a:sym typeface="Symbol" panose="05050102010706020507" pitchFamily="18" charset="2"/>
                  </a:rPr>
                  <a:t>(*)</a:t>
                </a:r>
                <a:r>
                  <a:rPr lang="en-US" altLang="zh-CN" dirty="0" smtClean="0">
                    <a:latin typeface="+mj-lt"/>
                    <a:sym typeface="Symbol" panose="05050102010706020507" pitchFamily="18" charset="2"/>
                  </a:rPr>
                  <a:t>K molecule</a:t>
                </a:r>
                <a:endParaRPr lang="zh-CN" altLang="en-US" dirty="0">
                  <a:latin typeface="+mj-lt"/>
                </a:endParaRPr>
              </a:p>
            </p:txBody>
          </p:sp>
        </mc:Choice>
        <mc:Fallback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73" y="2960744"/>
                <a:ext cx="8819805" cy="1930657"/>
              </a:xfrm>
              <a:prstGeom prst="rect">
                <a:avLst/>
              </a:prstGeom>
              <a:blipFill>
                <a:blip r:embed="rId5"/>
                <a:stretch>
                  <a:fillRect l="-1037" b="-34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/>
              <p:cNvSpPr txBox="1"/>
              <p:nvPr/>
            </p:nvSpPr>
            <p:spPr>
              <a:xfrm>
                <a:off x="227535" y="4645182"/>
                <a:ext cx="9274274" cy="16769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400" b="1" dirty="0" smtClean="0">
                    <a:solidFill>
                      <a:srgbClr val="FF0000"/>
                    </a:solidFill>
                  </a:rPr>
                  <a:t>STCF:</a:t>
                </a:r>
              </a:p>
              <a:p>
                <a:pPr marL="285750" indent="-285750">
                  <a:lnSpc>
                    <a:spcPct val="130000"/>
                  </a:lnSpc>
                  <a:buFont typeface="Wingdings" panose="05000000000000000000" pitchFamily="2" charset="2"/>
                  <a:buChar char="p"/>
                </a:pPr>
                <a:r>
                  <a:rPr lang="en-US" altLang="zh-CN" dirty="0" smtClean="0"/>
                  <a:t>Excited states D** can be produced via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𝑒</m:t>
                        </m:r>
                      </m:e>
                      <m:sup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𝑒</m:t>
                        </m:r>
                      </m:e>
                      <m:sup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  <m:r>
                      <a:rPr lang="en-US" altLang="zh-CN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→</m:t>
                    </m:r>
                    <m:sSup>
                      <m:sSup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𝐷</m:t>
                        </m:r>
                      </m:e>
                      <m:sup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∗∗</m:t>
                        </m:r>
                      </m:sup>
                    </m:sSup>
                    <m:sSup>
                      <m:sSup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accPr>
                          <m:e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𝐷</m:t>
                            </m:r>
                          </m:e>
                        </m:acc>
                      </m:e>
                      <m:sup>
                        <m:d>
                          <m:dPr>
                            <m:ctrlP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∗</m:t>
                            </m:r>
                          </m:e>
                        </m:d>
                      </m:sup>
                    </m:sSup>
                    <m:d>
                      <m:d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zh-CN" alt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𝜋</m:t>
                        </m:r>
                      </m:e>
                    </m:d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en-US" altLang="zh-CN" dirty="0"/>
                  <a:t>i</a:t>
                </a:r>
                <a:r>
                  <a:rPr lang="en-US" altLang="zh-CN" dirty="0" smtClean="0"/>
                  <a:t>n </a:t>
                </a:r>
                <a:r>
                  <a:rPr lang="en-US" altLang="zh-CN" dirty="0"/>
                  <a:t>CME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4.1</a:t>
                </a:r>
                <a:r>
                  <a:rPr lang="en-US" altLang="zh-CN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6 </a:t>
                </a:r>
                <a:r>
                  <a:rPr lang="en-US" altLang="zh-CN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GeV</a:t>
                </a:r>
              </a:p>
              <a:p>
                <a:pPr marL="285750" indent="-285750">
                  <a:lnSpc>
                    <a:spcPct val="130000"/>
                  </a:lnSpc>
                  <a:buFont typeface="Wingdings" panose="05000000000000000000" pitchFamily="2" charset="2"/>
                  <a:buChar char="p"/>
                </a:pPr>
                <a:r>
                  <a:rPr lang="en-US" altLang="zh-CN" dirty="0" smtClean="0">
                    <a:sym typeface="Symbol" panose="05050102010706020507" pitchFamily="18" charset="2"/>
                  </a:rPr>
                  <a:t>Higher mass D** hadronic or radiative decays to lower open-charm states </a:t>
                </a:r>
                <a:endParaRPr lang="en-US" altLang="zh-CN" dirty="0" smtClean="0"/>
              </a:p>
              <a:p>
                <a:pPr marL="285750" indent="-285750">
                  <a:lnSpc>
                    <a:spcPct val="130000"/>
                  </a:lnSpc>
                  <a:buFont typeface="Wingdings" panose="05000000000000000000" pitchFamily="2" charset="2"/>
                  <a:buChar char="p"/>
                </a:pPr>
                <a:r>
                  <a:rPr lang="en-US" altLang="zh-CN" dirty="0" smtClean="0"/>
                  <a:t>Systematic study </a:t>
                </a:r>
                <a:r>
                  <a:rPr lang="en-US" altLang="zh-CN" dirty="0" smtClean="0"/>
                  <a:t>on D** spectra provide important data to explore the non </a:t>
                </a:r>
                <a:r>
                  <a:rPr lang="en-US" altLang="zh-CN" dirty="0" err="1" smtClean="0"/>
                  <a:t>pQCD</a:t>
                </a:r>
                <a:r>
                  <a:rPr lang="en-US" altLang="zh-CN" dirty="0" smtClean="0"/>
                  <a:t> dynamics</a:t>
                </a:r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535" y="4645182"/>
                <a:ext cx="9274274" cy="1676934"/>
              </a:xfrm>
              <a:prstGeom prst="rect">
                <a:avLst/>
              </a:prstGeom>
              <a:blipFill>
                <a:blip r:embed="rId6"/>
                <a:stretch>
                  <a:fillRect l="-986" b="-32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297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altLang="zh-CN" dirty="0" smtClean="0"/>
                  <a:t>Charmed Baryon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dirty="0" smtClean="0"/>
                  <a:t>)</a:t>
                </a:r>
                <a:endParaRPr lang="zh-CN" altLang="en-US" dirty="0"/>
              </a:p>
            </p:txBody>
          </p:sp>
        </mc:Choice>
        <mc:Fallback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4407" b="-34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1093393"/>
            <a:ext cx="7646988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2593" y="1967921"/>
            <a:ext cx="2780710" cy="2554679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/>
          </p:cNvPicPr>
          <p:nvPr/>
        </p:nvPicPr>
        <p:blipFill rotWithShape="1">
          <a:blip r:embed="rId5"/>
          <a:srcRect b="37682"/>
          <a:stretch/>
        </p:blipFill>
        <p:spPr>
          <a:xfrm>
            <a:off x="4211960" y="1629022"/>
            <a:ext cx="4558889" cy="3235314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57200" y="5107591"/>
            <a:ext cx="8345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/>
              <a:t>Systematic study the charmed baryon spectroscopy and precisely measure the transition widths provide an excellent ground for studying the dynamics of light quarks in the environment of a heavy quark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0505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9857" y="50539"/>
            <a:ext cx="7950863" cy="714850"/>
          </a:xfrm>
        </p:spPr>
        <p:txBody>
          <a:bodyPr>
            <a:noAutofit/>
          </a:bodyPr>
          <a:lstStyle/>
          <a:p>
            <a:r>
              <a:rPr lang="en-US" altLang="zh-CN" sz="2800" dirty="0" smtClean="0"/>
              <a:t>A theoretical Framework for charmed Hadrons</a:t>
            </a:r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矩形 6"/>
          <p:cNvSpPr/>
          <p:nvPr/>
        </p:nvSpPr>
        <p:spPr>
          <a:xfrm>
            <a:off x="304800" y="881063"/>
            <a:ext cx="8632466" cy="1482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Topological diagrams + Symmetries + Experimental inputs </a:t>
            </a:r>
            <a:endParaRPr lang="en-US" altLang="zh-CN" sz="2400" dirty="0" smtClean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400" dirty="0" smtClean="0">
                <a:latin typeface="Helvetica" charset="0"/>
                <a:ea typeface="Helvetica" charset="0"/>
                <a:cs typeface="Helvetica" charset="0"/>
                <a:sym typeface="Symbol" panose="05050102010706020507" pitchFamily="18" charset="2"/>
              </a:rPr>
              <a:t> </a:t>
            </a:r>
            <a:r>
              <a:rPr lang="en-US" altLang="zh-CN" sz="2400" dirty="0">
                <a:latin typeface="Helvetica" charset="0"/>
                <a:ea typeface="Helvetica" charset="0"/>
                <a:cs typeface="Helvetica" charset="0"/>
                <a:sym typeface="Symbol" panose="05050102010706020507" pitchFamily="18" charset="2"/>
              </a:rPr>
              <a:t>t</a:t>
            </a:r>
            <a:r>
              <a:rPr lang="en-US" altLang="zh-CN" sz="2400" dirty="0">
                <a:latin typeface="Helvetica" charset="0"/>
                <a:ea typeface="Helvetica" charset="0"/>
                <a:cs typeface="Helvetica" charset="0"/>
              </a:rPr>
              <a:t>o</a:t>
            </a:r>
            <a:r>
              <a:rPr lang="zh-CN" altLang="en-US" sz="2400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zh-CN" sz="2400" dirty="0">
                <a:latin typeface="Helvetica" charset="0"/>
                <a:ea typeface="Helvetica" charset="0"/>
                <a:cs typeface="Helvetica" charset="0"/>
              </a:rPr>
              <a:t>understand the decaying dynamics, predicting double-charm baryon decays, CPV, etc. (</a:t>
            </a:r>
            <a:r>
              <a:rPr lang="en-US" altLang="zh-CN" sz="2400" dirty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predictive power</a:t>
            </a:r>
            <a:r>
              <a:rPr lang="en-US" altLang="zh-CN" sz="2400" dirty="0">
                <a:latin typeface="Helvetica" charset="0"/>
                <a:ea typeface="Helvetica" charset="0"/>
                <a:cs typeface="Helvetica" charset="0"/>
              </a:rPr>
              <a:t>)</a:t>
            </a:r>
            <a:endParaRPr lang="en-US" altLang="zh-CN" sz="2400" dirty="0">
              <a:latin typeface="Helvetica" charset="0"/>
              <a:ea typeface="Helvetica" charset="0"/>
              <a:cs typeface="Helvetica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/>
              <p:cNvSpPr txBox="1"/>
              <p:nvPr/>
            </p:nvSpPr>
            <p:spPr>
              <a:xfrm>
                <a:off x="-72005" y="2479451"/>
                <a:ext cx="8794585" cy="7481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00100" lvl="1" indent="-342900">
                  <a:buFont typeface="Wingdings" panose="05000000000000000000" pitchFamily="2" charset="2"/>
                  <a:buChar char="p"/>
                </a:pPr>
                <a:r>
                  <a:rPr lang="en-US" altLang="zh-CN" sz="2131" dirty="0" smtClean="0">
                    <a:latin typeface="Helvetica" charset="0"/>
                    <a:ea typeface="Helvetica" charset="0"/>
                    <a:cs typeface="Helvetica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13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a:rPr lang="el-GR" altLang="zh-CN" sz="2131" i="1">
                            <a:solidFill>
                              <a:schemeClr val="accent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𝜦</m:t>
                        </m:r>
                      </m:e>
                      <m:sub>
                        <m:r>
                          <a:rPr lang="en-US" altLang="zh-CN" sz="2131" i="1">
                            <a:solidFill>
                              <a:schemeClr val="accent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131" i="1">
                            <a:solidFill>
                              <a:schemeClr val="accent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</m:sup>
                    </m:sSubSup>
                    <m:r>
                      <a:rPr lang="en-US" altLang="zh-CN" sz="2131" b="0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altLang="zh-CN" sz="2131" dirty="0" smtClean="0">
                    <a:solidFill>
                      <a:schemeClr val="accent1"/>
                    </a:solidFill>
                    <a:latin typeface="Helvetica" charset="0"/>
                    <a:ea typeface="Helvetica" charset="0"/>
                    <a:cs typeface="Helvetica" charset="0"/>
                  </a:rPr>
                  <a:t> decays used </a:t>
                </a:r>
                <a:r>
                  <a:rPr lang="en-US" altLang="zh-CN" sz="2131" dirty="0">
                    <a:solidFill>
                      <a:schemeClr val="accent1"/>
                    </a:solidFill>
                    <a:latin typeface="Helvetica" charset="0"/>
                    <a:ea typeface="Helvetica" charset="0"/>
                    <a:cs typeface="Helvetica" charset="0"/>
                  </a:rPr>
                  <a:t>for global analysis  </a:t>
                </a:r>
                <a:br>
                  <a:rPr lang="en-US" altLang="zh-CN" sz="2131" dirty="0">
                    <a:solidFill>
                      <a:schemeClr val="accent1"/>
                    </a:solidFill>
                    <a:latin typeface="Helvetica" charset="0"/>
                    <a:ea typeface="Helvetica" charset="0"/>
                    <a:cs typeface="Helvetica" charset="0"/>
                  </a:rPr>
                </a:br>
                <a:r>
                  <a:rPr lang="en-US" altLang="zh-CN" sz="2131" dirty="0">
                    <a:latin typeface="Helvetica" charset="0"/>
                    <a:ea typeface="Helvetica" charset="0"/>
                    <a:cs typeface="Helvetica" charset="0"/>
                    <a:sym typeface="Symbol" panose="05050102010706020507" pitchFamily="18" charset="2"/>
                  </a:rPr>
                  <a:t> </a:t>
                </a:r>
                <a:r>
                  <a:rPr lang="en-US" altLang="zh-CN" sz="1969" dirty="0">
                    <a:latin typeface="Helvetica" charset="0"/>
                    <a:ea typeface="Helvetica" charset="0"/>
                    <a:cs typeface="Helvetica" charset="0"/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969" i="1">
                            <a:latin typeface="Cambria Math" panose="02040503050406030204" pitchFamily="18" charset="0"/>
                            <a:ea typeface="Helvetica" charset="0"/>
                            <a:cs typeface="Helvetica" charset="0"/>
                          </a:rPr>
                        </m:ctrlPr>
                      </m:sSubSupPr>
                      <m:e>
                        <m:r>
                          <a:rPr lang="el-GR" altLang="zh-CN" sz="1969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𝜩</m:t>
                        </m:r>
                      </m:e>
                      <m:sub>
                        <m:r>
                          <a:rPr lang="en-US" altLang="zh-CN" sz="1969" i="1">
                            <a:latin typeface="Cambria Math" charset="0"/>
                            <a:ea typeface="Helvetica" charset="0"/>
                            <a:cs typeface="Helvetica" charset="0"/>
                          </a:rPr>
                          <m:t>𝒄𝒄</m:t>
                        </m:r>
                      </m:sub>
                      <m:sup>
                        <m:r>
                          <a:rPr lang="en-US" altLang="zh-CN" sz="1969" i="1">
                            <a:latin typeface="Cambria Math" charset="0"/>
                            <a:ea typeface="Helvetica" charset="0"/>
                            <a:cs typeface="Helvetica" charset="0"/>
                          </a:rPr>
                          <m:t>++</m:t>
                        </m:r>
                      </m:sup>
                    </m:sSubSup>
                    <m:r>
                      <a:rPr lang="is-IS" altLang="zh-CN" sz="1969" i="1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1969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a:rPr lang="el-GR" altLang="zh-CN" sz="1969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𝜦</m:t>
                        </m:r>
                      </m:e>
                      <m:sub>
                        <m:r>
                          <a:rPr lang="en-US" altLang="zh-CN" sz="1969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1969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</m:sup>
                    </m:sSubSup>
                    <m:sSup>
                      <m:sSupPr>
                        <m:ctrlPr>
                          <a:rPr lang="en-US" altLang="zh-CN" sz="1969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altLang="zh-CN" sz="1969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𝑲</m:t>
                        </m:r>
                      </m:e>
                      <m:sup>
                        <m:r>
                          <a:rPr lang="en-US" altLang="zh-CN" sz="1969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1969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altLang="zh-CN" sz="1969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𝝅</m:t>
                        </m:r>
                      </m:e>
                      <m:sup>
                        <m:r>
                          <a:rPr lang="en-US" altLang="zh-CN" sz="1969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1969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altLang="zh-CN" sz="1969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𝝅</m:t>
                        </m:r>
                      </m:e>
                      <m:sup>
                        <m:r>
                          <a:rPr lang="en-US" altLang="zh-CN" sz="1969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969" dirty="0">
                    <a:latin typeface="Helvetica" charset="0"/>
                    <a:ea typeface="Helvetica" charset="0"/>
                    <a:cs typeface="Helvetica" charset="0"/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969" i="1">
                            <a:latin typeface="Cambria Math" panose="02040503050406030204" pitchFamily="18" charset="0"/>
                            <a:ea typeface="Helvetica" charset="0"/>
                            <a:cs typeface="Helvetica" charset="0"/>
                          </a:rPr>
                        </m:ctrlPr>
                      </m:sSubSupPr>
                      <m:e>
                        <m:r>
                          <a:rPr lang="el-GR" altLang="zh-CN" sz="1969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𝜩</m:t>
                        </m:r>
                      </m:e>
                      <m:sub>
                        <m:r>
                          <a:rPr lang="en-US" altLang="zh-CN" sz="1969" i="1">
                            <a:latin typeface="Cambria Math" charset="0"/>
                            <a:ea typeface="Helvetica" charset="0"/>
                            <a:cs typeface="Helvetica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1969" i="1">
                            <a:latin typeface="Cambria Math" charset="0"/>
                            <a:ea typeface="Helvetica" charset="0"/>
                            <a:cs typeface="Helvetica" charset="0"/>
                          </a:rPr>
                          <m:t>+</m:t>
                        </m:r>
                      </m:sup>
                    </m:sSubSup>
                    <m:sSup>
                      <m:sSupPr>
                        <m:ctrlPr>
                          <a:rPr lang="en-US" altLang="zh-CN" sz="1969" i="1">
                            <a:latin typeface="Cambria Math" panose="02040503050406030204" pitchFamily="18" charset="0"/>
                            <a:ea typeface="Helvetica" charset="0"/>
                            <a:cs typeface="Helvetica" charset="0"/>
                          </a:rPr>
                        </m:ctrlPr>
                      </m:sSupPr>
                      <m:e>
                        <m:r>
                          <a:rPr lang="en-US" altLang="zh-CN" sz="1969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𝝅</m:t>
                        </m:r>
                      </m:e>
                      <m:sup>
                        <m:r>
                          <a:rPr lang="en-US" altLang="zh-CN" sz="1969" i="1">
                            <a:latin typeface="Cambria Math" charset="0"/>
                            <a:ea typeface="Helvetica" charset="0"/>
                            <a:cs typeface="Helvetica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969" dirty="0">
                    <a:latin typeface="Helvetica" charset="0"/>
                    <a:ea typeface="Helvetica" charset="0"/>
                    <a:cs typeface="Helvetica" charset="0"/>
                    <a:sym typeface="Symbol" panose="05050102010706020507" pitchFamily="18" charset="2"/>
                  </a:rPr>
                  <a:t> are large enough for observation. </a:t>
                </a:r>
              </a:p>
            </p:txBody>
          </p:sp>
        </mc:Choice>
        <mc:Fallback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2005" y="2479451"/>
                <a:ext cx="8794585" cy="748154"/>
              </a:xfrm>
              <a:prstGeom prst="rect">
                <a:avLst/>
              </a:prstGeom>
              <a:blipFill>
                <a:blip r:embed="rId2"/>
                <a:stretch>
                  <a:fillRect t="-5738" b="-155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14">
            <a:extLst>
              <a:ext uri="{FF2B5EF4-FFF2-40B4-BE49-F238E27FC236}">
                <a16:creationId xmlns:a16="http://schemas.microsoft.com/office/drawing/2014/main" id="{4078D9C9-D0EC-4B8B-92E5-936A870935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854" y="3290982"/>
            <a:ext cx="6540960" cy="152750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16">
                <a:extLst>
                  <a:ext uri="{FF2B5EF4-FFF2-40B4-BE49-F238E27FC236}">
                    <a16:creationId xmlns:a16="http://schemas.microsoft.com/office/drawing/2014/main" id="{88AF7C97-A267-40C7-BA84-E3ECFDFE081C}"/>
                  </a:ext>
                </a:extLst>
              </p:cNvPr>
              <p:cNvSpPr txBox="1"/>
              <p:nvPr/>
            </p:nvSpPr>
            <p:spPr>
              <a:xfrm>
                <a:off x="1439290" y="4807299"/>
                <a:ext cx="2613985" cy="2653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87" i="1">
                        <a:solidFill>
                          <a:schemeClr val="accent1"/>
                        </a:solidFill>
                        <a:latin typeface="Cambria Math" charset="0"/>
                      </a:rPr>
                      <m:t>𝑩𝒓</m:t>
                    </m:r>
                    <m:r>
                      <a:rPr lang="en-US" sz="1687" i="1">
                        <a:solidFill>
                          <a:schemeClr val="accent1"/>
                        </a:solidFill>
                        <a:latin typeface="Cambria Math" charset="0"/>
                      </a:rPr>
                      <m:t>(</m:t>
                    </m:r>
                    <m:sSubSup>
                      <m:sSubSupPr>
                        <m:ctrlPr>
                          <a:rPr lang="en-US" sz="1687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1687" i="1">
                            <a:solidFill>
                              <a:schemeClr val="accent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𝜦</m:t>
                        </m:r>
                      </m:e>
                      <m:sub>
                        <m:r>
                          <a:rPr lang="en-US" sz="1687" i="1">
                            <a:solidFill>
                              <a:schemeClr val="accent1"/>
                            </a:solidFill>
                            <a:latin typeface="Cambria Math" charset="0"/>
                          </a:rPr>
                          <m:t>𝒄</m:t>
                        </m:r>
                      </m:sub>
                      <m:sup>
                        <m:r>
                          <a:rPr lang="en-US" sz="1687" i="1">
                            <a:solidFill>
                              <a:schemeClr val="accent1"/>
                            </a:solidFill>
                            <a:latin typeface="Cambria Math" charset="0"/>
                          </a:rPr>
                          <m:t>+</m:t>
                        </m:r>
                      </m:sup>
                    </m:sSubSup>
                    <m:r>
                      <a:rPr lang="is-IS" sz="1687" i="1">
                        <a:solidFill>
                          <a:schemeClr val="accent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US" sz="1687" i="1">
                        <a:solidFill>
                          <a:schemeClr val="accent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𝒑</m:t>
                    </m:r>
                    <m:r>
                      <a:rPr lang="en-US" sz="1687" i="1">
                        <a:solidFill>
                          <a:schemeClr val="accent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𝝓</m:t>
                    </m:r>
                    <m:r>
                      <a:rPr lang="en-US" sz="1687" i="1">
                        <a:solidFill>
                          <a:schemeClr val="accent1"/>
                        </a:solidFill>
                        <a:latin typeface="Cambria Math" charset="0"/>
                      </a:rPr>
                      <m:t>)/|</m:t>
                    </m:r>
                    <m:sSub>
                      <m:sSubPr>
                        <m:ctrlPr>
                          <a:rPr lang="en-US" sz="1687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87" i="1">
                            <a:solidFill>
                              <a:schemeClr val="accent1"/>
                            </a:solidFill>
                            <a:latin typeface="Cambria Math" charset="0"/>
                          </a:rPr>
                          <m:t>𝑽</m:t>
                        </m:r>
                      </m:e>
                      <m:sub>
                        <m:r>
                          <a:rPr lang="en-US" sz="1687" i="1">
                            <a:solidFill>
                              <a:schemeClr val="accent1"/>
                            </a:solidFill>
                            <a:latin typeface="Cambria Math" charset="0"/>
                          </a:rPr>
                          <m:t>𝒖𝒔</m:t>
                        </m:r>
                      </m:sub>
                    </m:sSub>
                    <m:sSup>
                      <m:sSupPr>
                        <m:ctrlPr>
                          <a:rPr lang="en-US" sz="1687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87" i="1">
                            <a:solidFill>
                              <a:schemeClr val="accent1"/>
                            </a:solidFill>
                            <a:latin typeface="Cambria Math" charset="0"/>
                          </a:rPr>
                          <m:t>|</m:t>
                        </m:r>
                      </m:e>
                      <m:sup>
                        <m:r>
                          <a:rPr lang="en-US" altLang="zh-CN" sz="1687" i="1">
                            <a:solidFill>
                              <a:schemeClr val="accent1"/>
                            </a:solidFill>
                            <a:latin typeface="Cambria Math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zh-CN" altLang="en-US" sz="1687" dirty="0">
                    <a:solidFill>
                      <a:schemeClr val="accent1"/>
                    </a:solidFill>
                  </a:rPr>
                  <a:t> </a:t>
                </a:r>
                <a:r>
                  <a:rPr lang="en-US" altLang="zh-CN" sz="1687" dirty="0">
                    <a:solidFill>
                      <a:schemeClr val="accent1"/>
                    </a:solidFill>
                  </a:rPr>
                  <a:t>=</a:t>
                </a:r>
                <a:r>
                  <a:rPr lang="zh-CN" altLang="en-US" sz="1687" dirty="0">
                    <a:solidFill>
                      <a:schemeClr val="accent1"/>
                    </a:solidFill>
                  </a:rPr>
                  <a:t> </a:t>
                </a:r>
                <a:r>
                  <a:rPr lang="en-US" altLang="zh-CN" sz="1687" dirty="0">
                    <a:solidFill>
                      <a:schemeClr val="accent1"/>
                    </a:solidFill>
                  </a:rPr>
                  <a:t>2</a:t>
                </a:r>
                <a:r>
                  <a:rPr lang="zh-CN" altLang="en-US" sz="1687" dirty="0">
                    <a:solidFill>
                      <a:schemeClr val="accent1"/>
                    </a:solidFill>
                  </a:rPr>
                  <a:t> </a:t>
                </a:r>
                <a:r>
                  <a:rPr lang="en-US" altLang="zh-CN" sz="1687" dirty="0">
                    <a:solidFill>
                      <a:schemeClr val="accent1"/>
                    </a:solidFill>
                  </a:rPr>
                  <a:t>%</a:t>
                </a:r>
                <a:endParaRPr lang="en-US" sz="1687" dirty="0">
                  <a:solidFill>
                    <a:schemeClr val="accent1"/>
                  </a:solidFill>
                </a:endParaRPr>
              </a:p>
            </p:txBody>
          </p:sp>
        </mc:Choice>
        <mc:Fallback>
          <p:sp>
            <p:nvSpPr>
              <p:cNvPr id="10" name="TextBox 16">
                <a:extLst>
                  <a:ext uri="{FF2B5EF4-FFF2-40B4-BE49-F238E27FC236}">
                    <a16:creationId xmlns:a16="http://schemas.microsoft.com/office/drawing/2014/main" id="{88AF7C97-A267-40C7-BA84-E3ECFDFE08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9290" y="4807299"/>
                <a:ext cx="2613985" cy="265329"/>
              </a:xfrm>
              <a:prstGeom prst="rect">
                <a:avLst/>
              </a:prstGeom>
              <a:blipFill>
                <a:blip r:embed="rId4"/>
                <a:stretch>
                  <a:fillRect l="-2797" t="-23256" r="-233" b="-488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7">
                <a:extLst>
                  <a:ext uri="{FF2B5EF4-FFF2-40B4-BE49-F238E27FC236}">
                    <a16:creationId xmlns:a16="http://schemas.microsoft.com/office/drawing/2014/main" id="{A7C8AEE6-6E0B-4B29-84C7-FCDB7566914D}"/>
                  </a:ext>
                </a:extLst>
              </p:cNvPr>
              <p:cNvSpPr txBox="1"/>
              <p:nvPr/>
            </p:nvSpPr>
            <p:spPr>
              <a:xfrm>
                <a:off x="4701643" y="4809787"/>
                <a:ext cx="2604816" cy="2930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87" i="1">
                        <a:solidFill>
                          <a:schemeClr val="accent1"/>
                        </a:solidFill>
                        <a:latin typeface="Cambria Math" charset="0"/>
                      </a:rPr>
                      <m:t>𝑩𝒓</m:t>
                    </m:r>
                    <m:d>
                      <m:dPr>
                        <m:ctrlPr>
                          <a:rPr lang="en-US" sz="1687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687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l-GR" sz="1687" i="1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𝜩</m:t>
                            </m:r>
                          </m:e>
                          <m:sub>
                            <m:r>
                              <a:rPr lang="en-US" sz="1687" i="1">
                                <a:solidFill>
                                  <a:schemeClr val="accent1"/>
                                </a:solidFill>
                                <a:latin typeface="Cambria Math" charset="0"/>
                              </a:rPr>
                              <m:t>𝒄𝒄</m:t>
                            </m:r>
                          </m:sub>
                          <m:sup>
                            <m:r>
                              <a:rPr lang="en-US" sz="1687" i="1">
                                <a:solidFill>
                                  <a:schemeClr val="accent1"/>
                                </a:solidFill>
                                <a:latin typeface="Cambria Math" charset="0"/>
                              </a:rPr>
                              <m:t>++</m:t>
                            </m:r>
                          </m:sup>
                        </m:sSubSup>
                        <m:r>
                          <a:rPr lang="is-IS" sz="1687" i="1">
                            <a:solidFill>
                              <a:schemeClr val="accent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→</m:t>
                        </m:r>
                        <m:sSubSup>
                          <m:sSubSupPr>
                            <m:ctrlPr>
                              <a:rPr lang="en-US" sz="1687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SupPr>
                          <m:e>
                            <m:r>
                              <a:rPr lang="el-GR" sz="1687" i="1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𝜮</m:t>
                            </m:r>
                          </m:e>
                          <m:sub>
                            <m:r>
                              <a:rPr lang="en-US" sz="1687" i="1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𝒄</m:t>
                            </m:r>
                          </m:sub>
                          <m:sup>
                            <m:r>
                              <a:rPr lang="en-US" sz="1687" i="1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++</m:t>
                            </m:r>
                          </m:sup>
                        </m:sSubSup>
                        <m:sSup>
                          <m:sSupPr>
                            <m:ctrlPr>
                              <a:rPr lang="is-IS" sz="1687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̅"/>
                                <m:ctrlPr>
                                  <a:rPr lang="is-IS" sz="1687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lang="en-US" sz="1687" i="1">
                                    <a:solidFill>
                                      <a:schemeClr val="accent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𝑲</m:t>
                                </m:r>
                              </m:e>
                            </m:acc>
                          </m:e>
                          <m:sup>
                            <m:r>
                              <a:rPr lang="en-US" sz="1687" i="1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∗</m:t>
                            </m:r>
                            <m:r>
                              <a:rPr lang="en-US" sz="1687" i="1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𝟎</m:t>
                            </m:r>
                          </m:sup>
                        </m:sSup>
                      </m:e>
                    </m:d>
                    <m:r>
                      <a:rPr lang="zh-CN" altLang="en-US" sz="1687" i="1">
                        <a:solidFill>
                          <a:schemeClr val="accent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altLang="zh-CN" sz="1687" dirty="0">
                    <a:solidFill>
                      <a:schemeClr val="accent1"/>
                    </a:solidFill>
                  </a:rPr>
                  <a:t>=</a:t>
                </a:r>
                <a:r>
                  <a:rPr lang="zh-CN" altLang="en-US" sz="1687" dirty="0">
                    <a:solidFill>
                      <a:schemeClr val="accent1"/>
                    </a:solidFill>
                  </a:rPr>
                  <a:t> </a:t>
                </a:r>
                <a:r>
                  <a:rPr lang="en-US" altLang="zh-CN" sz="1687" dirty="0">
                    <a:solidFill>
                      <a:schemeClr val="accent1"/>
                    </a:solidFill>
                  </a:rPr>
                  <a:t>O(%)</a:t>
                </a:r>
                <a:endParaRPr lang="en-US" sz="1687" dirty="0">
                  <a:solidFill>
                    <a:schemeClr val="accent1"/>
                  </a:solidFill>
                </a:endParaRPr>
              </a:p>
            </p:txBody>
          </p:sp>
        </mc:Choice>
        <mc:Fallback>
          <p:sp>
            <p:nvSpPr>
              <p:cNvPr id="11" name="TextBox 17">
                <a:extLst>
                  <a:ext uri="{FF2B5EF4-FFF2-40B4-BE49-F238E27FC236}">
                    <a16:creationId xmlns:a16="http://schemas.microsoft.com/office/drawing/2014/main" id="{A7C8AEE6-6E0B-4B29-84C7-FCDB75669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1643" y="4809787"/>
                <a:ext cx="2604816" cy="293029"/>
              </a:xfrm>
              <a:prstGeom prst="rect">
                <a:avLst/>
              </a:prstGeom>
              <a:blipFill>
                <a:blip r:embed="rId5"/>
                <a:stretch>
                  <a:fillRect l="-2804" t="-16667" r="-234" b="-39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9">
            <a:extLst>
              <a:ext uri="{FF2B5EF4-FFF2-40B4-BE49-F238E27FC236}">
                <a16:creationId xmlns:a16="http://schemas.microsoft.com/office/drawing/2014/main" id="{168114D0-BAD3-4E46-84AA-B22CB91914E7}"/>
              </a:ext>
            </a:extLst>
          </p:cNvPr>
          <p:cNvCxnSpPr/>
          <p:nvPr/>
        </p:nvCxnSpPr>
        <p:spPr>
          <a:xfrm>
            <a:off x="4233112" y="4958781"/>
            <a:ext cx="282030" cy="2488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22">
                <a:extLst>
                  <a:ext uri="{FF2B5EF4-FFF2-40B4-BE49-F238E27FC236}">
                    <a16:creationId xmlns:a16="http://schemas.microsoft.com/office/drawing/2014/main" id="{1557F4F7-D7EF-41FA-BAA9-55CC1EC3CEA8}"/>
                  </a:ext>
                </a:extLst>
              </p:cNvPr>
              <p:cNvSpPr/>
              <p:nvPr/>
            </p:nvSpPr>
            <p:spPr>
              <a:xfrm>
                <a:off x="4834113" y="5356180"/>
                <a:ext cx="2021515" cy="3519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87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Helvetica" charset="0"/>
                              <a:cs typeface="Helvetica" charset="0"/>
                            </a:rPr>
                          </m:ctrlPr>
                        </m:sSubSupPr>
                        <m:e>
                          <m:r>
                            <a:rPr lang="el-GR" sz="1687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𝜩</m:t>
                          </m:r>
                        </m:e>
                        <m:sub>
                          <m:r>
                            <a:rPr lang="en-US" sz="1687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Helvetica" charset="0"/>
                              <a:cs typeface="Helvetica" charset="0"/>
                            </a:rPr>
                            <m:t>𝒄𝒄</m:t>
                          </m:r>
                        </m:sub>
                        <m:sup>
                          <m:r>
                            <a:rPr lang="en-US" sz="1687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Helvetica" charset="0"/>
                              <a:cs typeface="Helvetica" charset="0"/>
                            </a:rPr>
                            <m:t>++</m:t>
                          </m:r>
                        </m:sup>
                      </m:sSubSup>
                      <m:r>
                        <a:rPr lang="is-IS" sz="1687" i="1">
                          <a:solidFill>
                            <a:schemeClr val="accent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sSubSup>
                        <m:sSubSupPr>
                          <m:ctrlPr>
                            <a:rPr lang="en-US" sz="1687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l-GR" sz="1687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𝜦</m:t>
                          </m:r>
                        </m:e>
                        <m:sub>
                          <m:r>
                            <a:rPr lang="en-US" sz="1687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𝒄</m:t>
                          </m:r>
                        </m:sub>
                        <m:sup>
                          <m:r>
                            <a:rPr lang="en-US" sz="1687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</m:sup>
                      </m:sSubSup>
                      <m:sSup>
                        <m:sSupPr>
                          <m:ctrlPr>
                            <a:rPr lang="en-US" sz="1687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sz="1687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1687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𝝅</m:t>
                              </m:r>
                            </m:e>
                            <m:sup>
                              <m:r>
                                <a:rPr lang="en-US" sz="1687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sz="1687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𝑲</m:t>
                          </m:r>
                        </m:e>
                        <m:sup>
                          <m:r>
                            <a:rPr lang="en-US" sz="1687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en-US" sz="1687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1687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𝝅</m:t>
                          </m:r>
                        </m:e>
                        <m:sup>
                          <m:r>
                            <a:rPr lang="en-US" sz="1687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687" dirty="0">
                  <a:solidFill>
                    <a:schemeClr val="accent1"/>
                  </a:solidFill>
                </a:endParaRPr>
              </a:p>
            </p:txBody>
          </p:sp>
        </mc:Choice>
        <mc:Fallback>
          <p:sp>
            <p:nvSpPr>
              <p:cNvPr id="13" name="Rectangle 22">
                <a:extLst>
                  <a:ext uri="{FF2B5EF4-FFF2-40B4-BE49-F238E27FC236}">
                    <a16:creationId xmlns:a16="http://schemas.microsoft.com/office/drawing/2014/main" id="{1557F4F7-D7EF-41FA-BAA9-55CC1EC3CE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4113" y="5356180"/>
                <a:ext cx="2021515" cy="35195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23">
            <a:extLst>
              <a:ext uri="{FF2B5EF4-FFF2-40B4-BE49-F238E27FC236}">
                <a16:creationId xmlns:a16="http://schemas.microsoft.com/office/drawing/2014/main" id="{E487159E-6624-40BA-9EF9-0373ABAAE1A0}"/>
              </a:ext>
            </a:extLst>
          </p:cNvPr>
          <p:cNvCxnSpPr/>
          <p:nvPr/>
        </p:nvCxnSpPr>
        <p:spPr>
          <a:xfrm>
            <a:off x="6070875" y="5087192"/>
            <a:ext cx="0" cy="268988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26">
                <a:extLst>
                  <a:ext uri="{FF2B5EF4-FFF2-40B4-BE49-F238E27FC236}">
                    <a16:creationId xmlns:a16="http://schemas.microsoft.com/office/drawing/2014/main" id="{0FA0EC9B-A656-410E-828F-7F5716094CDB}"/>
                  </a:ext>
                </a:extLst>
              </p:cNvPr>
              <p:cNvSpPr txBox="1"/>
              <p:nvPr/>
            </p:nvSpPr>
            <p:spPr>
              <a:xfrm>
                <a:off x="1380775" y="5791343"/>
                <a:ext cx="5986703" cy="4817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531" dirty="0">
                    <a:solidFill>
                      <a:srgbClr val="FF0000"/>
                    </a:solidFill>
                    <a:latin typeface="Helvetica" charset="0"/>
                    <a:ea typeface="Helvetica" charset="0"/>
                    <a:cs typeface="Helvetica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53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</m:ctrlPr>
                      </m:sSubSupPr>
                      <m:e>
                        <m:r>
                          <a:rPr lang="zh-CN" altLang="en-US" sz="253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𝚲</m:t>
                        </m:r>
                      </m:e>
                      <m:sub>
                        <m:r>
                          <a:rPr lang="en-US" altLang="zh-CN" sz="253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53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Helvetica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2531" dirty="0">
                    <a:solidFill>
                      <a:srgbClr val="FF0000"/>
                    </a:solidFill>
                    <a:latin typeface="Helvetica" charset="0"/>
                    <a:ea typeface="Helvetica" charset="0"/>
                    <a:cs typeface="Helvetica" charset="0"/>
                  </a:rPr>
                  <a:t> </a:t>
                </a:r>
                <a:r>
                  <a:rPr lang="en-US" sz="2531" dirty="0" smtClean="0">
                    <a:solidFill>
                      <a:srgbClr val="FF0000"/>
                    </a:solidFill>
                    <a:latin typeface="Helvetica" charset="0"/>
                    <a:ea typeface="Helvetica" charset="0"/>
                    <a:cs typeface="Helvetica" charset="0"/>
                  </a:rPr>
                  <a:t>decays </a:t>
                </a:r>
                <a:r>
                  <a:rPr lang="en-US" sz="2531" dirty="0" smtClean="0">
                    <a:solidFill>
                      <a:srgbClr val="FF0000"/>
                    </a:solidFill>
                    <a:latin typeface="Helvetica" charset="0"/>
                    <a:ea typeface="Helvetica" charset="0"/>
                    <a:cs typeface="Helvetica" charset="0"/>
                    <a:sym typeface="Symbol" panose="05050102010706020507" pitchFamily="18" charset="2"/>
                  </a:rPr>
                  <a:t></a:t>
                </a:r>
                <a:r>
                  <a:rPr lang="en-US" sz="2531" dirty="0" smtClean="0">
                    <a:solidFill>
                      <a:srgbClr val="FF0000"/>
                    </a:solidFill>
                    <a:latin typeface="Helvetica" charset="0"/>
                    <a:ea typeface="Helvetica" charset="0"/>
                    <a:cs typeface="Helvetica" charset="0"/>
                  </a:rPr>
                  <a:t> </a:t>
                </a:r>
                <a:r>
                  <a:rPr lang="en-US" sz="2531" dirty="0">
                    <a:solidFill>
                      <a:srgbClr val="FF0000"/>
                    </a:solidFill>
                    <a:latin typeface="Helvetica" charset="0"/>
                    <a:ea typeface="Helvetica" charset="0"/>
                    <a:cs typeface="Helvetica" charset="0"/>
                  </a:rPr>
                  <a:t>Stronger predictive power</a:t>
                </a:r>
              </a:p>
            </p:txBody>
          </p:sp>
        </mc:Choice>
        <mc:Fallback>
          <p:sp>
            <p:nvSpPr>
              <p:cNvPr id="15" name="TextBox 26">
                <a:extLst>
                  <a:ext uri="{FF2B5EF4-FFF2-40B4-BE49-F238E27FC236}">
                    <a16:creationId xmlns:a16="http://schemas.microsoft.com/office/drawing/2014/main" id="{0FA0EC9B-A656-410E-828F-7F5716094C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0775" y="5791343"/>
                <a:ext cx="5986703" cy="481799"/>
              </a:xfrm>
              <a:prstGeom prst="rect">
                <a:avLst/>
              </a:prstGeom>
              <a:blipFill>
                <a:blip r:embed="rId7"/>
                <a:stretch>
                  <a:fillRect t="-12658" r="-509" b="-303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195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altLang="zh-CN" dirty="0" smtClean="0"/>
                  <a:t>Lots of activities 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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decays</a:t>
                </a:r>
                <a:endParaRPr lang="zh-CN" altLang="en-US" dirty="0"/>
              </a:p>
            </p:txBody>
          </p:sp>
        </mc:Choice>
        <mc:Fallback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4407" b="-34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33</a:t>
            </a:fld>
            <a:endParaRPr lang="en-US" dirty="0"/>
          </a:p>
        </p:txBody>
      </p:sp>
      <p:grpSp>
        <p:nvGrpSpPr>
          <p:cNvPr id="7" name="Group 52"/>
          <p:cNvGrpSpPr/>
          <p:nvPr/>
        </p:nvGrpSpPr>
        <p:grpSpPr>
          <a:xfrm>
            <a:off x="4788024" y="3360156"/>
            <a:ext cx="4167805" cy="2097152"/>
            <a:chOff x="-468560" y="2697257"/>
            <a:chExt cx="7552181" cy="4512022"/>
          </a:xfrm>
        </p:grpSpPr>
        <p:pic>
          <p:nvPicPr>
            <p:cNvPr id="8" name="Picture 47"/>
            <p:cNvPicPr>
              <a:picLocks noChangeAspect="1"/>
            </p:cNvPicPr>
            <p:nvPr/>
          </p:nvPicPr>
          <p:blipFill rotWithShape="1">
            <a:blip r:embed="rId3"/>
            <a:srcRect b="63912"/>
            <a:stretch/>
          </p:blipFill>
          <p:spPr>
            <a:xfrm>
              <a:off x="-468560" y="2697257"/>
              <a:ext cx="7524759" cy="4116119"/>
            </a:xfrm>
            <a:prstGeom prst="rect">
              <a:avLst/>
            </a:prstGeom>
          </p:spPr>
        </p:pic>
        <p:pic>
          <p:nvPicPr>
            <p:cNvPr id="9" name="Picture 51"/>
            <p:cNvPicPr>
              <a:picLocks noChangeAspect="1"/>
            </p:cNvPicPr>
            <p:nvPr/>
          </p:nvPicPr>
          <p:blipFill rotWithShape="1">
            <a:blip r:embed="rId3"/>
            <a:srcRect t="93106"/>
            <a:stretch/>
          </p:blipFill>
          <p:spPr>
            <a:xfrm>
              <a:off x="-445309" y="6422585"/>
              <a:ext cx="7528930" cy="786694"/>
            </a:xfrm>
            <a:prstGeom prst="rect">
              <a:avLst/>
            </a:prstGeom>
          </p:spPr>
        </p:pic>
      </p:grpSp>
      <p:pic>
        <p:nvPicPr>
          <p:cNvPr id="10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096" y="1055289"/>
            <a:ext cx="4411408" cy="2205704"/>
          </a:xfrm>
          <a:prstGeom prst="rect">
            <a:avLst/>
          </a:prstGeom>
        </p:spPr>
      </p:pic>
      <p:sp>
        <p:nvSpPr>
          <p:cNvPr id="11" name="TextBox 6"/>
          <p:cNvSpPr txBox="1"/>
          <p:nvPr/>
        </p:nvSpPr>
        <p:spPr>
          <a:xfrm>
            <a:off x="1025999" y="1212721"/>
            <a:ext cx="809697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en-US" altLang="zh-CN" sz="700" dirty="0" smtClean="0">
                <a:latin typeface="Times New Roman" charset="0"/>
                <a:ea typeface="Times New Roman" charset="0"/>
                <a:cs typeface="Times New Roman" charset="0"/>
              </a:rPr>
              <a:t>HFLAV</a:t>
            </a:r>
            <a:r>
              <a:rPr kumimoji="1" lang="zh-CN" altLang="en-US" sz="7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sz="700" dirty="0" smtClean="0">
                <a:latin typeface="Times New Roman" charset="0"/>
                <a:ea typeface="Times New Roman" charset="0"/>
                <a:cs typeface="Times New Roman" charset="0"/>
              </a:rPr>
              <a:t>2016</a:t>
            </a:r>
            <a:r>
              <a:rPr kumimoji="1" lang="zh-CN" altLang="en-US" sz="7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sz="700" dirty="0" smtClean="0">
                <a:latin typeface="Times New Roman" charset="0"/>
                <a:ea typeface="Times New Roman" charset="0"/>
                <a:cs typeface="Times New Roman" charset="0"/>
              </a:rPr>
              <a:t>(%)</a:t>
            </a:r>
            <a:endParaRPr kumimoji="1" lang="en-US" sz="700" dirty="0" smtClean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2" name="Rectangle 7"/>
          <p:cNvSpPr/>
          <p:nvPr/>
        </p:nvSpPr>
        <p:spPr>
          <a:xfrm rot="20505286">
            <a:off x="1209644" y="889556"/>
            <a:ext cx="11400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1200" b="1" dirty="0" smtClean="0">
                <a:solidFill>
                  <a:srgbClr val="0033CC"/>
                </a:solidFill>
                <a:latin typeface="Lucida Grande" charset="0"/>
              </a:rPr>
              <a:t>EPJC77</a:t>
            </a:r>
            <a:r>
              <a:rPr lang="en-US" altLang="zh-CN" sz="1200" b="1" dirty="0">
                <a:solidFill>
                  <a:srgbClr val="0033CC"/>
                </a:solidFill>
                <a:latin typeface="Lucida Grande" charset="0"/>
              </a:rPr>
              <a:t>,</a:t>
            </a:r>
            <a:r>
              <a:rPr lang="zh-CN" altLang="en-US" sz="1200" b="1" dirty="0">
                <a:solidFill>
                  <a:srgbClr val="0033CC"/>
                </a:solidFill>
                <a:latin typeface="Lucida Grande" charset="0"/>
              </a:rPr>
              <a:t> </a:t>
            </a:r>
            <a:r>
              <a:rPr lang="is-IS" sz="1200" b="1" dirty="0" smtClean="0">
                <a:solidFill>
                  <a:srgbClr val="0033CC"/>
                </a:solidFill>
                <a:latin typeface="Lucida Grande" charset="0"/>
              </a:rPr>
              <a:t>895</a:t>
            </a:r>
            <a:endParaRPr lang="is-IS" sz="1200" b="1" dirty="0">
              <a:solidFill>
                <a:srgbClr val="0033CC"/>
              </a:solidFill>
              <a:latin typeface="Lucida Grande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9"/>
              <p:cNvSpPr/>
              <p:nvPr/>
            </p:nvSpPr>
            <p:spPr>
              <a:xfrm>
                <a:off x="453059" y="847542"/>
                <a:ext cx="534056" cy="3912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altLang="zh-CN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𝜦</m:t>
                          </m:r>
                        </m:e>
                        <m:sub>
                          <m:r>
                            <a:rPr lang="en-US" altLang="zh-CN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𝒄</m:t>
                          </m:r>
                        </m:sub>
                        <m:sup>
                          <m:r>
                            <a:rPr lang="en-US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059" y="847542"/>
                <a:ext cx="534056" cy="39126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38"/>
          <p:cNvGrpSpPr/>
          <p:nvPr/>
        </p:nvGrpSpPr>
        <p:grpSpPr>
          <a:xfrm>
            <a:off x="205918" y="3039439"/>
            <a:ext cx="4363737" cy="2614531"/>
            <a:chOff x="376385" y="3210478"/>
            <a:chExt cx="4363737" cy="2614531"/>
          </a:xfrm>
        </p:grpSpPr>
        <p:grpSp>
          <p:nvGrpSpPr>
            <p:cNvPr id="15" name="组 4"/>
            <p:cNvGrpSpPr/>
            <p:nvPr/>
          </p:nvGrpSpPr>
          <p:grpSpPr>
            <a:xfrm>
              <a:off x="376385" y="3210478"/>
              <a:ext cx="2108924" cy="2286033"/>
              <a:chOff x="755269" y="4660776"/>
              <a:chExt cx="4968792" cy="3981175"/>
            </a:xfrm>
          </p:grpSpPr>
          <p:grpSp>
            <p:nvGrpSpPr>
              <p:cNvPr id="19" name="组合 13"/>
              <p:cNvGrpSpPr>
                <a:grpSpLocks/>
              </p:cNvGrpSpPr>
              <p:nvPr/>
            </p:nvGrpSpPr>
            <p:grpSpPr bwMode="auto">
              <a:xfrm>
                <a:off x="755269" y="4660776"/>
                <a:ext cx="4968792" cy="3981175"/>
                <a:chOff x="497141" y="1357300"/>
                <a:chExt cx="7218129" cy="5510580"/>
              </a:xfrm>
            </p:grpSpPr>
            <p:pic>
              <p:nvPicPr>
                <p:cNvPr id="21" name="Picture 4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71538" y="1906085"/>
                  <a:ext cx="6643732" cy="44359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2" name="TextBox 8"/>
                <p:cNvSpPr txBox="1">
                  <a:spLocks noChangeArrowheads="1"/>
                </p:cNvSpPr>
                <p:nvPr/>
              </p:nvSpPr>
              <p:spPr bwMode="auto">
                <a:xfrm>
                  <a:off x="3609626" y="6200162"/>
                  <a:ext cx="3114535" cy="6677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r>
                    <a:rPr lang="en-US" altLang="zh-CN" sz="1200" b="1" dirty="0" err="1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U</a:t>
                  </a:r>
                  <a:r>
                    <a:rPr lang="en-US" altLang="zh-CN" sz="1200" b="1" baseline="-25000" dirty="0" err="1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miss</a:t>
                  </a:r>
                  <a:r>
                    <a:rPr lang="en-US" altLang="zh-CN" sz="1200" b="1" dirty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(GeV)</a:t>
                  </a:r>
                  <a:endParaRPr lang="zh-CN" altLang="en-US" sz="1200" b="1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3" name="TextBox 9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-1384743" y="3239184"/>
                  <a:ext cx="4336062" cy="5722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r>
                    <a:rPr lang="en-US" altLang="zh-CN" sz="1200" b="1" dirty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Events /0.010  (</a:t>
                  </a:r>
                  <a:r>
                    <a:rPr lang="en-US" altLang="zh-CN" sz="1200" b="1" dirty="0" err="1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GeV</a:t>
                  </a:r>
                  <a:r>
                    <a:rPr lang="en-US" altLang="zh-CN" sz="1200" b="1" dirty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)</a:t>
                  </a:r>
                  <a:endParaRPr lang="zh-CN" altLang="en-US" sz="1200" b="1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20" name="TextBox 6"/>
              <p:cNvSpPr txBox="1"/>
              <p:nvPr/>
            </p:nvSpPr>
            <p:spPr>
              <a:xfrm>
                <a:off x="1479016" y="5166740"/>
                <a:ext cx="3777488" cy="479613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noAutofit/>
              </a:bodyPr>
              <a:lstStyle/>
              <a:p>
                <a:pPr algn="l"/>
                <a:r>
                  <a:rPr lang="en-US" altLang="zh-CN" sz="11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/>
                    <a:cs typeface="Times New Roman" panose="02020603050405020304" pitchFamily="18" charset="0"/>
                  </a:rPr>
                  <a:t>PRL 115, 221805 (2015) </a:t>
                </a:r>
              </a:p>
            </p:txBody>
          </p:sp>
        </p:grpSp>
        <p:pic>
          <p:nvPicPr>
            <p:cNvPr id="16" name="Picture 5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639308" y="3343412"/>
              <a:ext cx="2100814" cy="215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矩形 5"/>
            <p:cNvSpPr>
              <a:spLocks noChangeArrowheads="1"/>
            </p:cNvSpPr>
            <p:nvPr/>
          </p:nvSpPr>
          <p:spPr bwMode="auto">
            <a:xfrm>
              <a:off x="673442" y="5517232"/>
              <a:ext cx="382655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en-US" altLang="zh-CN" sz="1400" b="1" dirty="0">
                  <a:solidFill>
                    <a:srgbClr val="0000FF"/>
                  </a:solidFill>
                  <a:latin typeface="Symbol" charset="2"/>
                </a:rPr>
                <a:t>G</a:t>
              </a:r>
              <a:r>
                <a:rPr lang="en-US" altLang="zh-CN" sz="1400" b="1" dirty="0">
                  <a:solidFill>
                    <a:srgbClr val="0000FF"/>
                  </a:solidFill>
                  <a:latin typeface="Times New Roman" charset="0"/>
                </a:rPr>
                <a:t>[</a:t>
              </a:r>
              <a:r>
                <a:rPr lang="en-US" altLang="zh-CN" sz="1400" b="1" dirty="0" err="1">
                  <a:solidFill>
                    <a:srgbClr val="0000FF"/>
                  </a:solidFill>
                  <a:latin typeface="Symbol" charset="2"/>
                </a:rPr>
                <a:t>L</a:t>
              </a:r>
              <a:r>
                <a:rPr lang="en-US" altLang="zh-CN" sz="1400" b="1" baseline="-25000" dirty="0" err="1">
                  <a:solidFill>
                    <a:srgbClr val="0000FF"/>
                  </a:solidFill>
                  <a:latin typeface="Times New Roman" charset="0"/>
                </a:rPr>
                <a:t>c</a:t>
              </a:r>
              <a:r>
                <a:rPr lang="en-US" altLang="zh-CN" sz="1400" b="1" baseline="30000" dirty="0">
                  <a:solidFill>
                    <a:srgbClr val="0000FF"/>
                  </a:solidFill>
                  <a:latin typeface="Times New Roman" charset="0"/>
                </a:rPr>
                <a:t>+</a:t>
              </a:r>
              <a:r>
                <a:rPr lang="en-US" altLang="zh-CN" sz="1400" b="1" dirty="0">
                  <a:solidFill>
                    <a:srgbClr val="0000FF"/>
                  </a:solidFill>
                  <a:latin typeface="Times New Roman" charset="0"/>
                  <a:sym typeface="Wingdings" charset="2"/>
                </a:rPr>
                <a:t></a:t>
              </a:r>
              <a:r>
                <a:rPr lang="en-US" altLang="zh-CN" sz="1400" b="1" dirty="0" err="1">
                  <a:solidFill>
                    <a:srgbClr val="0000FF"/>
                  </a:solidFill>
                  <a:latin typeface="Symbol" charset="2"/>
                  <a:sym typeface="Wingdings" charset="2"/>
                </a:rPr>
                <a:t>Lm</a:t>
              </a:r>
              <a:r>
                <a:rPr lang="en-US" altLang="zh-CN" sz="1400" b="1" baseline="30000" dirty="0" err="1">
                  <a:solidFill>
                    <a:srgbClr val="0000FF"/>
                  </a:solidFill>
                  <a:latin typeface="Times New Roman" charset="0"/>
                  <a:sym typeface="Wingdings" charset="2"/>
                </a:rPr>
                <a:t>+</a:t>
              </a:r>
              <a:r>
                <a:rPr lang="en-US" altLang="zh-CN" sz="1400" b="1" dirty="0" err="1">
                  <a:solidFill>
                    <a:srgbClr val="0000FF"/>
                  </a:solidFill>
                  <a:latin typeface="Symbol" charset="2"/>
                  <a:sym typeface="Wingdings" charset="2"/>
                </a:rPr>
                <a:t>n</a:t>
              </a:r>
              <a:r>
                <a:rPr lang="en-US" altLang="zh-CN" sz="1400" b="1" baseline="-25000" dirty="0" err="1">
                  <a:solidFill>
                    <a:srgbClr val="0000FF"/>
                  </a:solidFill>
                  <a:latin typeface="Symbol" charset="2"/>
                  <a:sym typeface="Wingdings" charset="2"/>
                </a:rPr>
                <a:t>m</a:t>
              </a:r>
              <a:r>
                <a:rPr lang="en-US" altLang="zh-CN" sz="1400" b="1" dirty="0">
                  <a:solidFill>
                    <a:srgbClr val="0000FF"/>
                  </a:solidFill>
                  <a:latin typeface="Symbol" charset="2"/>
                  <a:sym typeface="Wingdings" charset="2"/>
                </a:rPr>
                <a:t>]/</a:t>
              </a:r>
              <a:r>
                <a:rPr lang="en-US" altLang="zh-CN" sz="1400" b="1" dirty="0">
                  <a:solidFill>
                    <a:srgbClr val="0000FF"/>
                  </a:solidFill>
                  <a:latin typeface="Symbol" charset="2"/>
                </a:rPr>
                <a:t>G</a:t>
              </a:r>
              <a:r>
                <a:rPr lang="en-US" altLang="zh-CN" sz="1400" b="1" dirty="0">
                  <a:solidFill>
                    <a:srgbClr val="0000FF"/>
                  </a:solidFill>
                  <a:latin typeface="Times New Roman" charset="0"/>
                </a:rPr>
                <a:t>[</a:t>
              </a:r>
              <a:r>
                <a:rPr lang="en-US" altLang="zh-CN" sz="1400" b="1" dirty="0" err="1">
                  <a:solidFill>
                    <a:srgbClr val="0000FF"/>
                  </a:solidFill>
                  <a:latin typeface="Symbol" charset="2"/>
                </a:rPr>
                <a:t>L</a:t>
              </a:r>
              <a:r>
                <a:rPr lang="en-US" altLang="zh-CN" sz="1400" b="1" baseline="-25000" dirty="0" err="1">
                  <a:solidFill>
                    <a:srgbClr val="0000FF"/>
                  </a:solidFill>
                  <a:latin typeface="Times New Roman" charset="0"/>
                </a:rPr>
                <a:t>c</a:t>
              </a:r>
              <a:r>
                <a:rPr lang="en-US" altLang="zh-CN" sz="1400" b="1" baseline="30000" dirty="0">
                  <a:solidFill>
                    <a:srgbClr val="0000FF"/>
                  </a:solidFill>
                  <a:latin typeface="Times New Roman" charset="0"/>
                </a:rPr>
                <a:t>+</a:t>
              </a:r>
              <a:r>
                <a:rPr lang="en-US" altLang="zh-CN" sz="1400" b="1" dirty="0">
                  <a:solidFill>
                    <a:srgbClr val="0000FF"/>
                  </a:solidFill>
                  <a:latin typeface="Times New Roman" charset="0"/>
                  <a:sym typeface="Wingdings" charset="2"/>
                </a:rPr>
                <a:t></a:t>
              </a:r>
              <a:r>
                <a:rPr lang="en-US" altLang="zh-CN" sz="1400" b="1" dirty="0" err="1">
                  <a:solidFill>
                    <a:srgbClr val="0000FF"/>
                  </a:solidFill>
                  <a:latin typeface="Symbol" charset="2"/>
                  <a:sym typeface="Wingdings" charset="2"/>
                </a:rPr>
                <a:t>L</a:t>
              </a:r>
              <a:r>
                <a:rPr lang="en-US" altLang="zh-CN" sz="1400" b="1" i="1" dirty="0" err="1">
                  <a:solidFill>
                    <a:srgbClr val="0000FF"/>
                  </a:solidFill>
                  <a:latin typeface="Times New Roman" charset="0"/>
                  <a:sym typeface="Wingdings" charset="2"/>
                </a:rPr>
                <a:t>e</a:t>
              </a:r>
              <a:r>
                <a:rPr lang="en-US" altLang="zh-CN" sz="1400" b="1" baseline="30000" dirty="0" err="1">
                  <a:solidFill>
                    <a:srgbClr val="0000FF"/>
                  </a:solidFill>
                  <a:latin typeface="Times New Roman" charset="0"/>
                  <a:sym typeface="Wingdings" charset="2"/>
                </a:rPr>
                <a:t>+</a:t>
              </a:r>
              <a:r>
                <a:rPr lang="en-US" altLang="zh-CN" sz="1400" b="1" dirty="0" err="1">
                  <a:solidFill>
                    <a:srgbClr val="0000FF"/>
                  </a:solidFill>
                  <a:latin typeface="Symbol" charset="2"/>
                  <a:sym typeface="Wingdings" charset="2"/>
                </a:rPr>
                <a:t>n</a:t>
              </a:r>
              <a:r>
                <a:rPr lang="en-US" altLang="zh-CN" sz="1400" b="1" i="1" baseline="-25000" dirty="0" err="1">
                  <a:solidFill>
                    <a:srgbClr val="0000FF"/>
                  </a:solidFill>
                  <a:latin typeface="Times New Roman" charset="0"/>
                  <a:sym typeface="Wingdings" charset="2"/>
                </a:rPr>
                <a:t>e</a:t>
              </a:r>
              <a:r>
                <a:rPr lang="en-US" altLang="zh-CN" sz="1400" b="1" dirty="0" smtClean="0">
                  <a:solidFill>
                    <a:srgbClr val="0000FF"/>
                  </a:solidFill>
                  <a:latin typeface="Symbol" charset="2"/>
                  <a:sym typeface="Wingdings" charset="2"/>
                </a:rPr>
                <a:t>]= </a:t>
              </a:r>
              <a:r>
                <a:rPr lang="en-US" altLang="zh-CN" sz="1400" b="1" dirty="0">
                  <a:solidFill>
                    <a:srgbClr val="0000FF"/>
                  </a:solidFill>
                  <a:latin typeface="Symbol" charset="2"/>
                  <a:sym typeface="Wingdings" charset="2"/>
                </a:rPr>
                <a:t>0.96±0.16±0.04</a:t>
              </a:r>
              <a:r>
                <a:rPr lang="zh-CN" altLang="en-US" sz="1400" b="1" dirty="0">
                  <a:solidFill>
                    <a:srgbClr val="0000FF"/>
                  </a:solidFill>
                  <a:latin typeface="Symbol" charset="2"/>
                  <a:sym typeface="Wingdings" charset="2"/>
                </a:rPr>
                <a:t> </a:t>
              </a:r>
              <a:r>
                <a:rPr lang="en-US" altLang="zh-CN" sz="1400" b="1" dirty="0" smtClean="0">
                  <a:solidFill>
                    <a:srgbClr val="0000FF"/>
                  </a:solidFill>
                  <a:latin typeface="Times New Roman" charset="0"/>
                  <a:sym typeface="Wingdings" charset="2"/>
                </a:rPr>
                <a:t> </a:t>
              </a:r>
              <a:endParaRPr lang="zh-CN" altLang="en-US" sz="1400" b="1" dirty="0">
                <a:solidFill>
                  <a:srgbClr val="0000FF"/>
                </a:solidFill>
              </a:endParaRPr>
            </a:p>
          </p:txBody>
        </p:sp>
        <p:sp>
          <p:nvSpPr>
            <p:cNvPr id="18" name="TextBox 6"/>
            <p:cNvSpPr txBox="1"/>
            <p:nvPr/>
          </p:nvSpPr>
          <p:spPr>
            <a:xfrm>
              <a:off x="2850110" y="3488251"/>
              <a:ext cx="1345466" cy="275399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noAutofit/>
            </a:bodyPr>
            <a:lstStyle/>
            <a:p>
              <a:r>
                <a:rPr lang="en-US" altLang="zh-CN" sz="11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宋体"/>
                  <a:cs typeface="Times New Roman" panose="02020603050405020304" pitchFamily="18" charset="0"/>
                </a:rPr>
                <a:t>PLB </a:t>
              </a:r>
              <a:r>
                <a:rPr lang="is-IS" altLang="zh-CN" sz="1100" b="1" i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/>
                  <a:cs typeface="Times New Roman" panose="02020603050405020304" pitchFamily="18" charset="0"/>
                </a:rPr>
                <a:t>767, 42 (2017</a:t>
              </a:r>
              <a:r>
                <a:rPr lang="is-IS" altLang="zh-CN" sz="11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宋体"/>
                  <a:cs typeface="Times New Roman" panose="02020603050405020304" pitchFamily="18" charset="0"/>
                </a:rPr>
                <a:t>)</a:t>
              </a:r>
              <a:endParaRPr lang="en-US" altLang="zh-CN" sz="11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endParaRPr>
            </a:p>
          </p:txBody>
        </p:sp>
      </p:grpSp>
      <p:sp>
        <p:nvSpPr>
          <p:cNvPr id="24" name="TextBox 39"/>
          <p:cNvSpPr txBox="1"/>
          <p:nvPr/>
        </p:nvSpPr>
        <p:spPr>
          <a:xfrm>
            <a:off x="259959" y="5692685"/>
            <a:ext cx="57028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zh-CN" b="1" i="1" dirty="0" smtClean="0">
                <a:solidFill>
                  <a:srgbClr val="FF0000"/>
                </a:solidFill>
              </a:rPr>
              <a:t>STCF:</a:t>
            </a:r>
            <a:r>
              <a:rPr kumimoji="1" lang="zh-CN" altLang="en-US" b="1" i="1" dirty="0" smtClean="0"/>
              <a:t> </a:t>
            </a:r>
            <a:r>
              <a:rPr kumimoji="1" lang="en-US" altLang="zh-CN" i="1" dirty="0" smtClean="0"/>
              <a:t>reduced</a:t>
            </a:r>
            <a:r>
              <a:rPr kumimoji="1" lang="zh-CN" altLang="en-US" i="1" dirty="0" smtClean="0"/>
              <a:t> </a:t>
            </a:r>
            <a:r>
              <a:rPr kumimoji="1" lang="en-US" altLang="zh-CN" i="1" dirty="0" smtClean="0"/>
              <a:t>the </a:t>
            </a:r>
            <a:r>
              <a:rPr kumimoji="1" lang="en-US" altLang="zh-CN" i="1" dirty="0" err="1" smtClean="0"/>
              <a:t>uncerntaity</a:t>
            </a:r>
            <a:r>
              <a:rPr kumimoji="1" lang="en-US" altLang="zh-CN" i="1" dirty="0" smtClean="0"/>
              <a:t> by</a:t>
            </a:r>
            <a:r>
              <a:rPr kumimoji="1" lang="zh-CN" altLang="en-US" i="1" dirty="0" smtClean="0"/>
              <a:t> </a:t>
            </a:r>
            <a:r>
              <a:rPr kumimoji="1" lang="en-US" altLang="zh-CN" i="1" dirty="0" smtClean="0"/>
              <a:t>two</a:t>
            </a:r>
            <a:r>
              <a:rPr kumimoji="1" lang="zh-CN" altLang="en-US" i="1" dirty="0" smtClean="0"/>
              <a:t> </a:t>
            </a:r>
            <a:r>
              <a:rPr kumimoji="1" lang="en-US" altLang="zh-CN" i="1" dirty="0" smtClean="0"/>
              <a:t>orders</a:t>
            </a:r>
            <a:r>
              <a:rPr kumimoji="1" lang="zh-CN" altLang="en-US" i="1" dirty="0" smtClean="0"/>
              <a:t> </a:t>
            </a:r>
            <a:r>
              <a:rPr kumimoji="1" lang="en-US" altLang="zh-CN" i="1" dirty="0" smtClean="0"/>
              <a:t>of</a:t>
            </a:r>
            <a:r>
              <a:rPr kumimoji="1" lang="zh-CN" altLang="en-US" i="1" dirty="0" smtClean="0"/>
              <a:t> </a:t>
            </a:r>
            <a:r>
              <a:rPr kumimoji="1" lang="en-US" altLang="zh-CN" i="1" dirty="0" smtClean="0"/>
              <a:t>magnitudes</a:t>
            </a:r>
            <a:br>
              <a:rPr kumimoji="1" lang="en-US" altLang="zh-CN" i="1" dirty="0" smtClean="0"/>
            </a:br>
            <a:r>
              <a:rPr kumimoji="1" lang="en-US" altLang="zh-CN" dirty="0" smtClean="0">
                <a:sym typeface="Wingdings"/>
              </a:rPr>
              <a:t></a:t>
            </a:r>
            <a:r>
              <a:rPr kumimoji="1" lang="zh-CN" altLang="en-US" dirty="0" smtClean="0">
                <a:sym typeface="Wingdings"/>
              </a:rPr>
              <a:t> </a:t>
            </a:r>
            <a:r>
              <a:rPr kumimoji="1" lang="en-US" altLang="zh-CN" dirty="0" smtClean="0">
                <a:sym typeface="Wingdings"/>
              </a:rPr>
              <a:t>provides</a:t>
            </a:r>
            <a:r>
              <a:rPr kumimoji="1" lang="zh-CN" altLang="en-US" dirty="0" smtClean="0">
                <a:sym typeface="Wingdings"/>
              </a:rPr>
              <a:t> </a:t>
            </a:r>
            <a:r>
              <a:rPr kumimoji="1" lang="en-US" altLang="zh-CN" dirty="0" smtClean="0">
                <a:sym typeface="Wingdings"/>
              </a:rPr>
              <a:t>stringent</a:t>
            </a:r>
            <a:r>
              <a:rPr kumimoji="1" lang="zh-CN" altLang="en-US" dirty="0" smtClean="0">
                <a:sym typeface="Wingdings"/>
              </a:rPr>
              <a:t> </a:t>
            </a:r>
            <a:r>
              <a:rPr kumimoji="1" lang="en-US" altLang="zh-CN" dirty="0" smtClean="0">
                <a:sym typeface="Wingdings"/>
              </a:rPr>
              <a:t>LFU</a:t>
            </a:r>
            <a:r>
              <a:rPr kumimoji="1" lang="zh-CN" altLang="en-US" dirty="0" smtClean="0">
                <a:sym typeface="Wingdings"/>
              </a:rPr>
              <a:t> </a:t>
            </a:r>
            <a:r>
              <a:rPr kumimoji="1" lang="en-US" altLang="zh-CN" dirty="0" smtClean="0">
                <a:sym typeface="Wingdings"/>
              </a:rPr>
              <a:t>test</a:t>
            </a:r>
            <a:r>
              <a:rPr kumimoji="1" lang="zh-CN" altLang="en-US" dirty="0" smtClean="0">
                <a:sym typeface="Wingdings"/>
              </a:rPr>
              <a:t> </a:t>
            </a:r>
            <a:endParaRPr kumimoji="1" lang="en-US" dirty="0" smtClean="0"/>
          </a:p>
        </p:txBody>
      </p:sp>
      <p:pic>
        <p:nvPicPr>
          <p:cNvPr id="25" name="Picture 4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04048" y="1514345"/>
            <a:ext cx="1981378" cy="1573094"/>
          </a:xfrm>
          <a:prstGeom prst="rect">
            <a:avLst/>
          </a:prstGeom>
        </p:spPr>
      </p:pic>
      <p:sp>
        <p:nvSpPr>
          <p:cNvPr id="26" name="Rectangle 42"/>
          <p:cNvSpPr/>
          <p:nvPr/>
        </p:nvSpPr>
        <p:spPr>
          <a:xfrm>
            <a:off x="5004048" y="1193984"/>
            <a:ext cx="21321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sz="1200" b="1" dirty="0">
                <a:solidFill>
                  <a:srgbClr val="0033CC"/>
                </a:solidFill>
                <a:latin typeface="Lucida Grande" charset="0"/>
              </a:rPr>
              <a:t>PRL </a:t>
            </a:r>
            <a:r>
              <a:rPr lang="is-IS" sz="1200" b="1" dirty="0" smtClean="0">
                <a:solidFill>
                  <a:srgbClr val="0033CC"/>
                </a:solidFill>
                <a:latin typeface="Lucida Grande" charset="0"/>
              </a:rPr>
              <a:t>117, 011801(201</a:t>
            </a:r>
            <a:r>
              <a:rPr lang="en-US" altLang="zh-CN" sz="1200" b="1" dirty="0" smtClean="0">
                <a:solidFill>
                  <a:srgbClr val="0033CC"/>
                </a:solidFill>
                <a:latin typeface="Lucida Grande" charset="0"/>
              </a:rPr>
              <a:t>6)</a:t>
            </a:r>
            <a:endParaRPr lang="is-IS" sz="1200" b="1" dirty="0">
              <a:solidFill>
                <a:srgbClr val="0033CC"/>
              </a:solidFill>
              <a:latin typeface="Lucida Grande" charset="0"/>
            </a:endParaRPr>
          </a:p>
        </p:txBody>
      </p:sp>
      <p:pic>
        <p:nvPicPr>
          <p:cNvPr id="27" name="Picture 4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52320" y="913826"/>
            <a:ext cx="1419682" cy="282926"/>
          </a:xfrm>
          <a:prstGeom prst="rect">
            <a:avLst/>
          </a:prstGeom>
        </p:spPr>
      </p:pic>
      <p:sp>
        <p:nvSpPr>
          <p:cNvPr id="28" name="TextBox 44"/>
          <p:cNvSpPr txBox="1"/>
          <p:nvPr/>
        </p:nvSpPr>
        <p:spPr>
          <a:xfrm>
            <a:off x="5065968" y="872312"/>
            <a:ext cx="2432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zh-CN" sz="1400" b="1" smtClean="0"/>
              <a:t>Observation</a:t>
            </a:r>
            <a:r>
              <a:rPr kumimoji="1" lang="zh-CN" altLang="en-US" sz="1400" b="1" dirty="0" smtClean="0"/>
              <a:t> </a:t>
            </a:r>
            <a:r>
              <a:rPr kumimoji="1" lang="en-US" altLang="zh-CN" sz="1400" b="1" dirty="0"/>
              <a:t>o</a:t>
            </a:r>
            <a:r>
              <a:rPr kumimoji="1" lang="en-US" altLang="zh-CN" sz="1400" b="1" dirty="0" smtClean="0"/>
              <a:t>f</a:t>
            </a:r>
            <a:r>
              <a:rPr kumimoji="1" lang="zh-CN" altLang="en-US" sz="1400" b="1" dirty="0" smtClean="0"/>
              <a:t> </a:t>
            </a:r>
            <a:r>
              <a:rPr kumimoji="1" lang="en-US" altLang="zh-CN" sz="1400" b="1" dirty="0" smtClean="0"/>
              <a:t>DCS</a:t>
            </a:r>
            <a:r>
              <a:rPr kumimoji="1" lang="zh-CN" altLang="en-US" sz="1400" b="1" dirty="0" smtClean="0"/>
              <a:t> </a:t>
            </a:r>
            <a:r>
              <a:rPr kumimoji="1" lang="en-US" altLang="zh-CN" sz="1400" b="1" dirty="0" smtClean="0"/>
              <a:t>decay</a:t>
            </a:r>
            <a:endParaRPr kumimoji="1" lang="en-US" sz="1400" b="1" dirty="0" smtClean="0"/>
          </a:p>
        </p:txBody>
      </p:sp>
      <p:pic>
        <p:nvPicPr>
          <p:cNvPr id="29" name="Picture 4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40458" y="1478469"/>
            <a:ext cx="1791400" cy="1550009"/>
          </a:xfrm>
          <a:prstGeom prst="rect">
            <a:avLst/>
          </a:prstGeom>
        </p:spPr>
      </p:pic>
      <p:sp>
        <p:nvSpPr>
          <p:cNvPr id="30" name="Rectangle 46"/>
          <p:cNvSpPr/>
          <p:nvPr/>
        </p:nvSpPr>
        <p:spPr>
          <a:xfrm>
            <a:off x="7443616" y="1196752"/>
            <a:ext cx="16648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 smtClean="0">
                <a:solidFill>
                  <a:srgbClr val="0033CC"/>
                </a:solidFill>
                <a:latin typeface="Lucida Grande" charset="0"/>
              </a:rPr>
              <a:t>JHEP03,</a:t>
            </a:r>
            <a:r>
              <a:rPr lang="zh-CN" altLang="en-US" sz="1200" b="1" dirty="0" smtClean="0">
                <a:solidFill>
                  <a:srgbClr val="0033CC"/>
                </a:solidFill>
                <a:latin typeface="Lucida Grande" charset="0"/>
              </a:rPr>
              <a:t> </a:t>
            </a:r>
            <a:r>
              <a:rPr lang="en-US" altLang="zh-CN" sz="1200" b="1" dirty="0" smtClean="0">
                <a:solidFill>
                  <a:srgbClr val="0033CC"/>
                </a:solidFill>
                <a:latin typeface="Lucida Grande" charset="0"/>
              </a:rPr>
              <a:t>043(2018)</a:t>
            </a:r>
            <a:endParaRPr lang="is-IS" sz="1200" b="1" dirty="0">
              <a:solidFill>
                <a:srgbClr val="0033CC"/>
              </a:solidFill>
              <a:latin typeface="Lucida Grande" charset="0"/>
            </a:endParaRPr>
          </a:p>
        </p:txBody>
      </p:sp>
      <p:pic>
        <p:nvPicPr>
          <p:cNvPr id="31" name="Picture 4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95253" y="3140968"/>
            <a:ext cx="2376264" cy="248594"/>
          </a:xfrm>
          <a:prstGeom prst="rect">
            <a:avLst/>
          </a:prstGeom>
        </p:spPr>
      </p:pic>
      <p:sp>
        <p:nvSpPr>
          <p:cNvPr id="32" name="Rectangle 49"/>
          <p:cNvSpPr/>
          <p:nvPr/>
        </p:nvSpPr>
        <p:spPr>
          <a:xfrm>
            <a:off x="5950240" y="3583863"/>
            <a:ext cx="23496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sz="1200" b="1" dirty="0" smtClean="0">
                <a:solidFill>
                  <a:srgbClr val="0033CC"/>
                </a:solidFill>
                <a:latin typeface="Lucida Grande" charset="0"/>
              </a:rPr>
              <a:t>P</a:t>
            </a:r>
            <a:r>
              <a:rPr lang="en-US" altLang="zh-CN" sz="1200" b="1" dirty="0" smtClean="0">
                <a:solidFill>
                  <a:srgbClr val="0033CC"/>
                </a:solidFill>
                <a:latin typeface="Lucida Grande" charset="0"/>
              </a:rPr>
              <a:t>R</a:t>
            </a:r>
            <a:r>
              <a:rPr lang="is-IS" sz="1200" b="1" dirty="0" smtClean="0">
                <a:solidFill>
                  <a:srgbClr val="0033CC"/>
                </a:solidFill>
                <a:latin typeface="Lucida Grande" charset="0"/>
              </a:rPr>
              <a:t>D97</a:t>
            </a:r>
            <a:r>
              <a:rPr lang="en-US" altLang="zh-CN" sz="1200" b="1" dirty="0" smtClean="0">
                <a:solidFill>
                  <a:srgbClr val="0033CC"/>
                </a:solidFill>
                <a:latin typeface="Lucida Grande" charset="0"/>
              </a:rPr>
              <a:t>,</a:t>
            </a:r>
            <a:r>
              <a:rPr lang="zh-CN" altLang="en-US" sz="1200" b="1" dirty="0" smtClean="0">
                <a:solidFill>
                  <a:srgbClr val="0033CC"/>
                </a:solidFill>
                <a:latin typeface="Lucida Grande" charset="0"/>
              </a:rPr>
              <a:t> </a:t>
            </a:r>
            <a:r>
              <a:rPr lang="is-IS" sz="1200" b="1" dirty="0" smtClean="0">
                <a:solidFill>
                  <a:srgbClr val="0033CC"/>
                </a:solidFill>
                <a:latin typeface="Lucida Grande" charset="0"/>
              </a:rPr>
              <a:t>091101(R)</a:t>
            </a:r>
            <a:r>
              <a:rPr lang="is-IS" sz="1200" b="1" dirty="0">
                <a:solidFill>
                  <a:srgbClr val="0033CC"/>
                </a:solidFill>
                <a:latin typeface="Lucida Grande" charset="0"/>
              </a:rPr>
              <a:t> (2018</a:t>
            </a:r>
            <a:r>
              <a:rPr lang="is-IS" sz="1200" b="1" dirty="0" smtClean="0">
                <a:solidFill>
                  <a:srgbClr val="0033CC"/>
                </a:solidFill>
                <a:latin typeface="Lucida Grande" charset="0"/>
              </a:rPr>
              <a:t>)</a:t>
            </a:r>
            <a:endParaRPr lang="en-US" sz="1200" b="1" dirty="0">
              <a:solidFill>
                <a:srgbClr val="0033CC"/>
              </a:solidFill>
              <a:latin typeface="Lucida Grande" charset="0"/>
            </a:endParaRPr>
          </a:p>
        </p:txBody>
      </p:sp>
      <p:pic>
        <p:nvPicPr>
          <p:cNvPr id="33" name="Picture 5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86823" y="5546012"/>
            <a:ext cx="3382144" cy="592642"/>
          </a:xfrm>
          <a:prstGeom prst="rect">
            <a:avLst/>
          </a:prstGeom>
        </p:spPr>
      </p:pic>
      <p:sp>
        <p:nvSpPr>
          <p:cNvPr id="34" name="Rectangle 54"/>
          <p:cNvSpPr/>
          <p:nvPr/>
        </p:nvSpPr>
        <p:spPr>
          <a:xfrm>
            <a:off x="6516216" y="6111590"/>
            <a:ext cx="22846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err="1" smtClean="0">
                <a:solidFill>
                  <a:srgbClr val="0033CC"/>
                </a:solidFill>
                <a:latin typeface="Lucida Grande" charset="0"/>
              </a:rPr>
              <a:t>LHCb</a:t>
            </a:r>
            <a:r>
              <a:rPr lang="en-US" altLang="zh-CN" sz="1200" b="1" dirty="0" smtClean="0">
                <a:solidFill>
                  <a:srgbClr val="0033CC"/>
                </a:solidFill>
                <a:latin typeface="Lucida Grande" charset="0"/>
              </a:rPr>
              <a:t>,</a:t>
            </a:r>
            <a:r>
              <a:rPr lang="zh-CN" altLang="en-US" sz="1200" b="1" dirty="0" smtClean="0">
                <a:solidFill>
                  <a:srgbClr val="0033CC"/>
                </a:solidFill>
                <a:latin typeface="Lucida Grande" charset="0"/>
              </a:rPr>
              <a:t> </a:t>
            </a:r>
            <a:r>
              <a:rPr lang="is-IS" sz="1200" b="1" dirty="0" smtClean="0">
                <a:solidFill>
                  <a:srgbClr val="0033CC"/>
                </a:solidFill>
                <a:latin typeface="Lucida Grande" charset="0"/>
              </a:rPr>
              <a:t>JHEP 03</a:t>
            </a:r>
            <a:r>
              <a:rPr lang="en-US" altLang="zh-CN" sz="1200" b="1" dirty="0" smtClean="0">
                <a:solidFill>
                  <a:srgbClr val="0033CC"/>
                </a:solidFill>
                <a:latin typeface="Lucida Grande" charset="0"/>
              </a:rPr>
              <a:t>,</a:t>
            </a:r>
            <a:r>
              <a:rPr lang="zh-CN" altLang="en-US" sz="1200" b="1" dirty="0" smtClean="0">
                <a:solidFill>
                  <a:srgbClr val="0033CC"/>
                </a:solidFill>
                <a:latin typeface="Lucida Grande" charset="0"/>
              </a:rPr>
              <a:t> </a:t>
            </a:r>
            <a:r>
              <a:rPr lang="is-IS" sz="1200" b="1" dirty="0">
                <a:solidFill>
                  <a:srgbClr val="0033CC"/>
                </a:solidFill>
                <a:latin typeface="Lucida Grande" charset="0"/>
              </a:rPr>
              <a:t>182</a:t>
            </a:r>
            <a:r>
              <a:rPr lang="is-IS" sz="1200" b="1" dirty="0" smtClean="0">
                <a:solidFill>
                  <a:srgbClr val="0033CC"/>
                </a:solidFill>
                <a:latin typeface="Lucida Grande" charset="0"/>
              </a:rPr>
              <a:t> </a:t>
            </a:r>
            <a:r>
              <a:rPr lang="is-IS" sz="1200" b="1" dirty="0">
                <a:solidFill>
                  <a:srgbClr val="0033CC"/>
                </a:solidFill>
                <a:latin typeface="Lucida Grande" charset="0"/>
              </a:rPr>
              <a:t>(2018</a:t>
            </a:r>
            <a:r>
              <a:rPr lang="is-IS" sz="1200" b="1" dirty="0" smtClean="0">
                <a:solidFill>
                  <a:srgbClr val="0033CC"/>
                </a:solidFill>
                <a:latin typeface="Lucida Grande" charset="0"/>
              </a:rPr>
              <a:t>)</a:t>
            </a:r>
            <a:endParaRPr lang="en-US" sz="1200" b="1" dirty="0">
              <a:solidFill>
                <a:srgbClr val="0033CC"/>
              </a:solidFill>
              <a:latin typeface="Lucida Grande" charset="0"/>
            </a:endParaRPr>
          </a:p>
        </p:txBody>
      </p:sp>
      <p:sp>
        <p:nvSpPr>
          <p:cNvPr id="35" name="Rectangle 56"/>
          <p:cNvSpPr/>
          <p:nvPr/>
        </p:nvSpPr>
        <p:spPr>
          <a:xfrm rot="20660444">
            <a:off x="3808561" y="886414"/>
            <a:ext cx="14734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rgbClr val="0033CC"/>
                </a:solidFill>
                <a:latin typeface="Lucida Grande" charset="0"/>
              </a:rPr>
              <a:t>PRL</a:t>
            </a:r>
            <a:r>
              <a:rPr lang="is-IS" altLang="zh-CN" sz="1200" b="1" dirty="0" smtClean="0">
                <a:solidFill>
                  <a:srgbClr val="0033CC"/>
                </a:solidFill>
                <a:latin typeface="Lucida Grande" charset="0"/>
              </a:rPr>
              <a:t>113</a:t>
            </a:r>
            <a:r>
              <a:rPr lang="is-IS" altLang="zh-CN" sz="1200" b="1" dirty="0">
                <a:solidFill>
                  <a:srgbClr val="0033CC"/>
                </a:solidFill>
                <a:latin typeface="Lucida Grande" charset="0"/>
              </a:rPr>
              <a:t>, </a:t>
            </a:r>
            <a:r>
              <a:rPr lang="is-IS" altLang="zh-CN" sz="1200" b="1" dirty="0" smtClean="0">
                <a:solidFill>
                  <a:srgbClr val="0033CC"/>
                </a:solidFill>
                <a:latin typeface="Lucida Grande" charset="0"/>
              </a:rPr>
              <a:t>042002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06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Single Charmed baryon in PDG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555110" y="876801"/>
            <a:ext cx="83240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dirty="0" smtClean="0"/>
              <a:t>Absolute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branching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fractions</a:t>
            </a:r>
            <a:r>
              <a:rPr kumimoji="1" lang="zh-CN" altLang="en-US" dirty="0" smtClean="0"/>
              <a:t> </a:t>
            </a:r>
            <a:r>
              <a:rPr kumimoji="1" lang="en-US" altLang="zh-CN" sz="2000" dirty="0" smtClean="0"/>
              <a:t>measurement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threshold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production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will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important</a:t>
            </a:r>
            <a:endParaRPr kumimoji="1" lang="zh-CN" altLang="en-US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370644" y="1239419"/>
            <a:ext cx="8471441" cy="3376531"/>
            <a:chOff x="503510" y="2041270"/>
            <a:chExt cx="8471441" cy="3376531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15816" y="2405686"/>
              <a:ext cx="2399480" cy="29288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矩形 9"/>
                <p:cNvSpPr/>
                <p:nvPr/>
              </p:nvSpPr>
              <p:spPr>
                <a:xfrm>
                  <a:off x="3033239" y="2041270"/>
                  <a:ext cx="2068130" cy="34413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zh-CN" sz="16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𝜩</m:t>
                          </m:r>
                        </m:e>
                        <m:sub>
                          <m: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𝒄</m:t>
                          </m:r>
                        </m:sub>
                        <m:sup>
                          <m: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𝟎</m:t>
                          </m:r>
                        </m:sup>
                      </m:sSubSup>
                    </m:oMath>
                  </a14:m>
                  <a:r>
                    <a:rPr kumimoji="1" lang="en-US" altLang="zh-CN" sz="1600" b="1" i="1" dirty="0">
                      <a:solidFill>
                        <a:srgbClr val="0070C0"/>
                      </a:solidFill>
                    </a:rPr>
                    <a:t>:</a:t>
                  </a:r>
                  <a:r>
                    <a:rPr kumimoji="1" lang="zh-CN" altLang="en-US" sz="1600" b="1" i="1" dirty="0">
                      <a:solidFill>
                        <a:srgbClr val="0070C0"/>
                      </a:solidFill>
                    </a:rPr>
                    <a:t> </a:t>
                  </a:r>
                  <a:r>
                    <a:rPr kumimoji="1" lang="en-US" altLang="zh-CN" sz="1600" b="1" i="1" dirty="0">
                      <a:solidFill>
                        <a:srgbClr val="0070C0"/>
                      </a:solidFill>
                    </a:rPr>
                    <a:t>relative</a:t>
                  </a:r>
                  <a:r>
                    <a:rPr kumimoji="1" lang="zh-CN" altLang="en-US" sz="1600" b="1" i="1" dirty="0">
                      <a:solidFill>
                        <a:srgbClr val="0070C0"/>
                      </a:solidFill>
                    </a:rPr>
                    <a:t> </a:t>
                  </a:r>
                  <a:r>
                    <a:rPr kumimoji="1" lang="en-US" altLang="zh-CN" sz="1600" b="1" i="1" dirty="0" smtClean="0">
                      <a:solidFill>
                        <a:srgbClr val="0070C0"/>
                      </a:solidFill>
                    </a:rPr>
                    <a:t>to</a:t>
                  </a:r>
                  <a:r>
                    <a:rPr kumimoji="1" lang="zh-CN" altLang="en-US" sz="1600" b="1" i="1" dirty="0" smtClean="0">
                      <a:solidFill>
                        <a:srgbClr val="0070C0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𝜩</m:t>
                          </m:r>
                        </m:e>
                        <m:sup>
                          <m: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𝝅</m:t>
                          </m:r>
                        </m:e>
                        <m:sup>
                          <m: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+</m:t>
                          </m:r>
                        </m:sup>
                      </m:sSup>
                    </m:oMath>
                  </a14:m>
                  <a:endParaRPr lang="zh-CN" altLang="en-US" sz="1600" b="1" i="1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矩形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33239" y="2041270"/>
                  <a:ext cx="2068130" cy="344133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t="-3509" b="-2105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矩形 10"/>
                <p:cNvSpPr/>
                <p:nvPr/>
              </p:nvSpPr>
              <p:spPr>
                <a:xfrm>
                  <a:off x="503510" y="2058004"/>
                  <a:ext cx="2210798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zh-CN" sz="16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𝜩</m:t>
                          </m:r>
                        </m:e>
                        <m:sub>
                          <m: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𝒄</m:t>
                          </m:r>
                        </m:sub>
                        <m:sup>
                          <m: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+</m:t>
                          </m:r>
                        </m:sup>
                      </m:sSubSup>
                    </m:oMath>
                  </a14:m>
                  <a:r>
                    <a:rPr kumimoji="1" lang="en-US" altLang="zh-CN" sz="1600" b="1" i="1" dirty="0">
                      <a:solidFill>
                        <a:srgbClr val="0070C0"/>
                      </a:solidFill>
                    </a:rPr>
                    <a:t>:</a:t>
                  </a:r>
                  <a:r>
                    <a:rPr kumimoji="1" lang="zh-CN" altLang="en-US" sz="1600" b="1" i="1" dirty="0">
                      <a:solidFill>
                        <a:srgbClr val="0070C0"/>
                      </a:solidFill>
                    </a:rPr>
                    <a:t> </a:t>
                  </a:r>
                  <a:r>
                    <a:rPr kumimoji="1" lang="en-US" altLang="zh-CN" sz="1600" b="1" i="1" dirty="0">
                      <a:solidFill>
                        <a:srgbClr val="0070C0"/>
                      </a:solidFill>
                    </a:rPr>
                    <a:t>relative</a:t>
                  </a:r>
                  <a:r>
                    <a:rPr kumimoji="1" lang="zh-CN" altLang="en-US" sz="1600" b="1" i="1" dirty="0">
                      <a:solidFill>
                        <a:srgbClr val="0070C0"/>
                      </a:solidFill>
                    </a:rPr>
                    <a:t> </a:t>
                  </a:r>
                  <a:r>
                    <a:rPr kumimoji="1" lang="en-US" altLang="zh-CN" sz="1600" b="1" i="1" dirty="0" smtClean="0">
                      <a:solidFill>
                        <a:srgbClr val="0070C0"/>
                      </a:solidFill>
                    </a:rPr>
                    <a:t>to</a:t>
                  </a:r>
                  <a:r>
                    <a:rPr kumimoji="1" lang="zh-CN" altLang="en-US" sz="1600" b="1" i="1" dirty="0" smtClean="0">
                      <a:solidFill>
                        <a:srgbClr val="0070C0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𝜩</m:t>
                          </m:r>
                        </m:e>
                        <m:sup>
                          <m: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−</m:t>
                          </m:r>
                        </m:sup>
                      </m:sSup>
                      <m:r>
                        <a:rPr kumimoji="1" lang="en-US" altLang="zh-CN" sz="1600" b="1" i="1">
                          <a:solidFill>
                            <a:srgbClr val="0070C0"/>
                          </a:solidFill>
                          <a:latin typeface="Cambria Math" charset="0"/>
                        </a:rPr>
                        <m:t>𝟐</m:t>
                      </m:r>
                      <m:sSup>
                        <m:sSupPr>
                          <m:ctrlP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𝝅</m:t>
                          </m:r>
                        </m:e>
                        <m:sup>
                          <m: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+</m:t>
                          </m:r>
                        </m:sup>
                      </m:sSup>
                    </m:oMath>
                  </a14:m>
                  <a:endParaRPr lang="zh-CN" altLang="en-US" sz="1600" b="1" i="1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矩形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3510" y="2058004"/>
                  <a:ext cx="2210798" cy="338554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t="-5455" b="-2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3510" y="2396558"/>
              <a:ext cx="2081039" cy="302124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3" name="Picture 1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510252" y="2425051"/>
              <a:ext cx="3464699" cy="195163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矩形 11"/>
                <p:cNvSpPr/>
                <p:nvPr/>
              </p:nvSpPr>
              <p:spPr>
                <a:xfrm>
                  <a:off x="6477427" y="2079062"/>
                  <a:ext cx="2116220" cy="34413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zh-CN" sz="16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zh-CN" sz="1600" b="1" i="1" smtClean="0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𝜴</m:t>
                          </m:r>
                        </m:e>
                        <m:sub>
                          <m: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𝒄</m:t>
                          </m:r>
                        </m:sub>
                        <m:sup>
                          <m: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𝟎</m:t>
                          </m:r>
                        </m:sup>
                      </m:sSubSup>
                    </m:oMath>
                  </a14:m>
                  <a:r>
                    <a:rPr kumimoji="1" lang="en-US" altLang="zh-CN" sz="1600" b="1" i="1" dirty="0">
                      <a:solidFill>
                        <a:srgbClr val="0070C0"/>
                      </a:solidFill>
                    </a:rPr>
                    <a:t>:</a:t>
                  </a:r>
                  <a:r>
                    <a:rPr kumimoji="1" lang="zh-CN" altLang="en-US" sz="1600" b="1" i="1" dirty="0">
                      <a:solidFill>
                        <a:srgbClr val="0070C0"/>
                      </a:solidFill>
                    </a:rPr>
                    <a:t> </a:t>
                  </a:r>
                  <a:r>
                    <a:rPr kumimoji="1" lang="en-US" altLang="zh-CN" sz="1600" b="1" i="1" dirty="0">
                      <a:solidFill>
                        <a:srgbClr val="0070C0"/>
                      </a:solidFill>
                    </a:rPr>
                    <a:t>relative</a:t>
                  </a:r>
                  <a:r>
                    <a:rPr kumimoji="1" lang="zh-CN" altLang="en-US" sz="1600" b="1" i="1" dirty="0">
                      <a:solidFill>
                        <a:srgbClr val="0070C0"/>
                      </a:solidFill>
                    </a:rPr>
                    <a:t> </a:t>
                  </a:r>
                  <a:r>
                    <a:rPr kumimoji="1" lang="en-US" altLang="zh-CN" sz="1600" b="1" i="1" dirty="0" smtClean="0">
                      <a:solidFill>
                        <a:srgbClr val="0070C0"/>
                      </a:solidFill>
                    </a:rPr>
                    <a:t>to</a:t>
                  </a:r>
                  <a:r>
                    <a:rPr kumimoji="1" lang="zh-CN" altLang="en-US" sz="1600" b="1" i="1" dirty="0" smtClean="0">
                      <a:solidFill>
                        <a:srgbClr val="0070C0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16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sz="1600" b="1" i="1" smtClean="0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𝜴</m:t>
                          </m:r>
                        </m:e>
                        <m:sup>
                          <m: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𝝅</m:t>
                          </m:r>
                        </m:e>
                        <m:sup>
                          <m:r>
                            <a:rPr kumimoji="1" lang="en-US" altLang="zh-CN" sz="16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+</m:t>
                          </m:r>
                        </m:sup>
                      </m:sSup>
                    </m:oMath>
                  </a14:m>
                  <a:endParaRPr lang="zh-CN" altLang="en-US" sz="1600" b="1" i="1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矩形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77427" y="2079062"/>
                  <a:ext cx="2116220" cy="344133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t="-3509" b="-2105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8"/>
              <p:cNvSpPr txBox="1"/>
              <p:nvPr/>
            </p:nvSpPr>
            <p:spPr>
              <a:xfrm>
                <a:off x="276507" y="4759200"/>
                <a:ext cx="490592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30188" indent="-230188">
                  <a:buFont typeface="Arial" charset="0"/>
                  <a:buChar char="•"/>
                </a:pPr>
                <a:r>
                  <a:rPr kumimoji="1" lang="en-US" altLang="zh-CN" sz="2400" dirty="0" smtClean="0"/>
                  <a:t>First</a:t>
                </a:r>
                <a:r>
                  <a:rPr kumimoji="1" lang="zh-CN" altLang="en-US" sz="2400" dirty="0" smtClean="0"/>
                  <a:t> </a:t>
                </a:r>
                <a:r>
                  <a:rPr kumimoji="1" lang="en-US" altLang="zh-CN" sz="2400" dirty="0" smtClean="0"/>
                  <a:t>measurement</a:t>
                </a:r>
                <a:r>
                  <a:rPr kumimoji="1" lang="zh-CN" altLang="en-US" sz="2400" dirty="0" smtClean="0"/>
                  <a:t> </a:t>
                </a:r>
                <a:r>
                  <a:rPr kumimoji="1" lang="en-US" altLang="zh-CN" sz="2400" dirty="0" smtClean="0"/>
                  <a:t>of</a:t>
                </a:r>
                <a:r>
                  <a:rPr kumimoji="1" lang="zh-CN" altLang="en-US" sz="2400" dirty="0" smtClean="0"/>
                  <a:t> </a:t>
                </a:r>
                <a:r>
                  <a:rPr kumimoji="1" lang="en-US" altLang="zh-CN" sz="2400" dirty="0" smtClean="0"/>
                  <a:t>absolute</a:t>
                </a:r>
                <a:r>
                  <a:rPr kumimoji="1" lang="zh-CN" altLang="en-US" sz="2400" dirty="0" smtClean="0"/>
                  <a:t> </a:t>
                </a:r>
                <a:r>
                  <a:rPr kumimoji="1" lang="en-US" altLang="zh-CN" sz="2400" dirty="0" smtClean="0"/>
                  <a:t>BF</a:t>
                </a:r>
                <a:r>
                  <a:rPr kumimoji="1" lang="zh-CN" altLang="en-US" sz="2400" dirty="0" smtClean="0"/>
                  <a:t> </a:t>
                </a:r>
                <a:r>
                  <a:rPr kumimoji="1" lang="en-US" altLang="zh-CN" sz="2400" dirty="0" smtClean="0"/>
                  <a:t>of</a:t>
                </a:r>
                <a:r>
                  <a:rPr kumimoji="1" lang="zh-CN" altLang="en-US" sz="24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en-US" altLang="zh-CN" sz="2400" b="0" i="0" smtClean="0">
                            <a:latin typeface="Cambria Math" charset="0"/>
                          </a:rPr>
                          <m:t>Ξ</m:t>
                        </m:r>
                      </m:e>
                      <m:sub>
                        <m:r>
                          <a:rPr kumimoji="1" lang="en-US" altLang="zh-CN" sz="2400" b="0" i="1" smtClean="0">
                            <a:latin typeface="Cambria Math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sz="2400" b="0" i="1" smtClean="0">
                            <a:latin typeface="Cambria Math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kumimoji="1" lang="zh-CN" altLang="en-US" sz="2400" dirty="0" smtClean="0"/>
                  <a:t> </a:t>
                </a:r>
                <a:r>
                  <a:rPr kumimoji="1" lang="en-US" altLang="zh-CN" sz="2400" dirty="0" smtClean="0"/>
                  <a:t>at</a:t>
                </a:r>
                <a:r>
                  <a:rPr kumimoji="1" lang="zh-CN" altLang="en-US" sz="2400" dirty="0" smtClean="0"/>
                  <a:t> </a:t>
                </a:r>
                <a:r>
                  <a:rPr kumimoji="1" lang="en-US" altLang="zh-CN" sz="2400" dirty="0" smtClean="0"/>
                  <a:t>Belle</a:t>
                </a:r>
                <a:r>
                  <a:rPr kumimoji="1" lang="zh-CN" altLang="en-US" sz="2400" dirty="0" smtClean="0"/>
                  <a:t> </a:t>
                </a:r>
                <a:r>
                  <a:rPr kumimoji="1" lang="en-US" altLang="zh-CN" b="1" dirty="0" smtClean="0"/>
                  <a:t>[</a:t>
                </a:r>
                <a:r>
                  <a:rPr kumimoji="1" lang="en-US" altLang="zh-CN" b="1" dirty="0"/>
                  <a:t>a</a:t>
                </a:r>
                <a:r>
                  <a:rPr kumimoji="1" lang="de-DE" altLang="zh-CN" b="1" dirty="0" err="1" smtClean="0"/>
                  <a:t>rxiv</a:t>
                </a:r>
                <a:r>
                  <a:rPr kumimoji="1" lang="en-US" altLang="zh-CN" b="1" dirty="0" smtClean="0"/>
                  <a:t>:</a:t>
                </a:r>
                <a:r>
                  <a:rPr kumimoji="1" lang="de-DE" altLang="zh-CN" b="1" dirty="0" smtClean="0"/>
                  <a:t>1811.09738</a:t>
                </a:r>
                <a:r>
                  <a:rPr kumimoji="1" lang="en-US" altLang="zh-CN" b="1" dirty="0" smtClean="0"/>
                  <a:t>]</a:t>
                </a:r>
                <a:endParaRPr kumimoji="1" lang="en-US" b="1" dirty="0" smtClean="0"/>
              </a:p>
            </p:txBody>
          </p:sp>
        </mc:Choice>
        <mc:Fallback>
          <p:sp>
            <p:nvSpPr>
              <p:cNvPr id="15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507" y="4759200"/>
                <a:ext cx="4905923" cy="830997"/>
              </a:xfrm>
              <a:prstGeom prst="rect">
                <a:avLst/>
              </a:prstGeom>
              <a:blipFill>
                <a:blip r:embed="rId9"/>
                <a:stretch>
                  <a:fillRect l="-1615" t="-5882" r="-1615" b="-161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2121" y="5633996"/>
            <a:ext cx="4536504" cy="421663"/>
          </a:xfrm>
          <a:prstGeom prst="rect">
            <a:avLst/>
          </a:prstGeom>
        </p:spPr>
      </p:pic>
      <p:pic>
        <p:nvPicPr>
          <p:cNvPr id="17" name="Picture 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67253" y="3741890"/>
            <a:ext cx="3084963" cy="244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44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Precision study of the </a:t>
            </a:r>
            <a:r>
              <a:rPr lang="en-US" altLang="zh-CN" dirty="0" err="1" smtClean="0"/>
              <a:t>B</a:t>
            </a:r>
            <a:r>
              <a:rPr lang="en-US" altLang="zh-CN" baseline="-25000" dirty="0" err="1" smtClean="0"/>
              <a:t>c</a:t>
            </a:r>
            <a:r>
              <a:rPr lang="en-US" altLang="zh-CN" dirty="0" smtClean="0"/>
              <a:t> decay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FLASY2019</a:t>
            </a:r>
            <a:r>
              <a:rPr lang="zh-CN" altLang="en-US" smtClean="0"/>
              <a:t>，</a:t>
            </a:r>
            <a:r>
              <a:rPr lang="en-US" altLang="zh-CN" smtClean="0"/>
              <a:t>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35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10"/>
              <p:cNvSpPr txBox="1">
                <a:spLocks/>
              </p:cNvSpPr>
              <p:nvPr/>
            </p:nvSpPr>
            <p:spPr>
              <a:xfrm>
                <a:off x="0" y="936018"/>
                <a:ext cx="8900811" cy="454931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lIns="45713" tIns="45713" rIns="45713" bIns="45713">
                <a:normAutofit fontScale="92500"/>
              </a:bodyPr>
              <a:lstStyle>
                <a:lvl1pPr marL="331469" indent="-331469" defTabSz="321424">
                  <a:spcBef>
                    <a:spcPts val="492"/>
                  </a:spcBef>
                  <a:buSzPct val="100000"/>
                  <a:buFont typeface="Arial"/>
                  <a:buChar char="•"/>
                  <a:defRPr sz="3100">
                    <a:latin typeface="Times New Roman" pitchFamily="18" charset="0"/>
                    <a:ea typeface="Times New Roman" pitchFamily="18" charset="0"/>
                    <a:cs typeface="Times New Roman" pitchFamily="18" charset="0"/>
                    <a:sym typeface="Calibri"/>
                  </a:defRPr>
                </a:lvl1pPr>
                <a:lvl2pPr marL="637108" indent="-315685" defTabSz="321424">
                  <a:spcBef>
                    <a:spcPts val="492"/>
                  </a:spcBef>
                  <a:buSzPct val="100000"/>
                  <a:buFont typeface="Arial"/>
                  <a:buChar char="–"/>
                  <a:defRPr sz="3100">
                    <a:latin typeface="Times New Roman" pitchFamily="18" charset="0"/>
                    <a:ea typeface="Times New Roman" pitchFamily="18" charset="0"/>
                    <a:cs typeface="Times New Roman" pitchFamily="18" charset="0"/>
                    <a:sym typeface="Calibri"/>
                  </a:defRPr>
                </a:lvl2pPr>
                <a:lvl3pPr marL="937488" indent="-294639" defTabSz="321424">
                  <a:spcBef>
                    <a:spcPts val="492"/>
                  </a:spcBef>
                  <a:buSzPct val="100000"/>
                  <a:buFont typeface="Arial"/>
                  <a:buChar char="•"/>
                  <a:defRPr sz="3100">
                    <a:latin typeface="Times New Roman" pitchFamily="18" charset="0"/>
                    <a:ea typeface="Times New Roman" pitchFamily="18" charset="0"/>
                    <a:cs typeface="Times New Roman" pitchFamily="18" charset="0"/>
                    <a:sym typeface="Calibri"/>
                  </a:defRPr>
                </a:lvl3pPr>
                <a:lvl4pPr marL="1317841" indent="-353567" defTabSz="321424">
                  <a:spcBef>
                    <a:spcPts val="492"/>
                  </a:spcBef>
                  <a:buSzPct val="100000"/>
                  <a:buFont typeface="Arial"/>
                  <a:buChar char="–"/>
                  <a:defRPr sz="3100">
                    <a:latin typeface="Times New Roman" pitchFamily="18" charset="0"/>
                    <a:ea typeface="Times New Roman" pitchFamily="18" charset="0"/>
                    <a:cs typeface="Times New Roman" pitchFamily="18" charset="0"/>
                    <a:sym typeface="Calibri"/>
                  </a:defRPr>
                </a:lvl4pPr>
                <a:lvl5pPr marL="1639264" indent="-353567" defTabSz="321424">
                  <a:spcBef>
                    <a:spcPts val="492"/>
                  </a:spcBef>
                  <a:buSzPct val="100000"/>
                  <a:buFont typeface="Arial"/>
                  <a:buChar char="»"/>
                  <a:defRPr sz="3100">
                    <a:latin typeface="Times New Roman" pitchFamily="18" charset="0"/>
                    <a:ea typeface="Times New Roman" pitchFamily="18" charset="0"/>
                    <a:cs typeface="Times New Roman" pitchFamily="18" charset="0"/>
                    <a:sym typeface="Calibri"/>
                  </a:defRPr>
                </a:lvl5pPr>
                <a:lvl6pPr marL="1960690" indent="-353567" defTabSz="321424">
                  <a:spcBef>
                    <a:spcPts val="492"/>
                  </a:spcBef>
                  <a:buSzPct val="100000"/>
                  <a:buFont typeface="Arial"/>
                  <a:buChar char="•"/>
                  <a:defRPr sz="3100">
                    <a:latin typeface="Calibri"/>
                    <a:ea typeface="Calibri"/>
                    <a:cs typeface="Calibri"/>
                    <a:sym typeface="Calibri"/>
                  </a:defRPr>
                </a:lvl6pPr>
                <a:lvl7pPr marL="2282114" indent="-353567" defTabSz="321424">
                  <a:spcBef>
                    <a:spcPts val="492"/>
                  </a:spcBef>
                  <a:buSzPct val="100000"/>
                  <a:buFont typeface="Arial"/>
                  <a:buChar char="•"/>
                  <a:defRPr sz="3100">
                    <a:latin typeface="Calibri"/>
                    <a:ea typeface="Calibri"/>
                    <a:cs typeface="Calibri"/>
                    <a:sym typeface="Calibri"/>
                  </a:defRPr>
                </a:lvl7pPr>
                <a:lvl8pPr marL="2603538" indent="-353567" defTabSz="321424">
                  <a:spcBef>
                    <a:spcPts val="492"/>
                  </a:spcBef>
                  <a:buSzPct val="100000"/>
                  <a:buFont typeface="Arial"/>
                  <a:buChar char="•"/>
                  <a:defRPr sz="3100">
                    <a:latin typeface="Calibri"/>
                    <a:ea typeface="Calibri"/>
                    <a:cs typeface="Calibri"/>
                    <a:sym typeface="Calibri"/>
                  </a:defRPr>
                </a:lvl8pPr>
                <a:lvl9pPr marL="2924963" indent="-353567" defTabSz="321424">
                  <a:spcBef>
                    <a:spcPts val="492"/>
                  </a:spcBef>
                  <a:buSzPct val="100000"/>
                  <a:buFont typeface="Arial"/>
                  <a:buChar char="•"/>
                  <a:defRPr sz="3100">
                    <a:latin typeface="Calibri"/>
                    <a:ea typeface="Calibri"/>
                    <a:cs typeface="Calibri"/>
                    <a:sym typeface="Calibri"/>
                  </a:defRPr>
                </a:lvl9pPr>
              </a:lstStyle>
              <a:p>
                <a:pPr marL="0" indent="0" algn="ctr">
                  <a:lnSpc>
                    <a:spcPct val="120000"/>
                  </a:lnSpc>
                  <a:buNone/>
                </a:pPr>
                <a:r>
                  <a:rPr lang="en-US" altLang="zh-CN" sz="2400" kern="0" dirty="0" smtClean="0">
                    <a:solidFill>
                      <a:sysClr val="windowText" lastClr="000000"/>
                    </a:solidFill>
                    <a:latin typeface="+mn-lt"/>
                  </a:rPr>
                  <a:t>Era</a:t>
                </a:r>
                <a:r>
                  <a:rPr lang="zh-CN" altLang="en-US" sz="24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400" kern="0" dirty="0" smtClean="0">
                    <a:solidFill>
                      <a:sysClr val="windowText" lastClr="000000"/>
                    </a:solidFill>
                    <a:latin typeface="+mn-lt"/>
                  </a:rPr>
                  <a:t>of</a:t>
                </a:r>
                <a:r>
                  <a:rPr lang="zh-CN" altLang="en-US" sz="24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400" kern="0" dirty="0" smtClean="0">
                    <a:solidFill>
                      <a:sysClr val="windowText" lastClr="000000"/>
                    </a:solidFill>
                    <a:latin typeface="+mn-lt"/>
                  </a:rPr>
                  <a:t>precision study of the</a:t>
                </a:r>
                <a:r>
                  <a:rPr lang="zh-CN" altLang="en-US" sz="2400" kern="0" dirty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400" kern="0" dirty="0" smtClean="0">
                    <a:solidFill>
                      <a:sysClr val="windowText" lastClr="000000"/>
                    </a:solidFill>
                    <a:latin typeface="+mn-lt"/>
                  </a:rPr>
                  <a:t>charmed</a:t>
                </a:r>
                <a:r>
                  <a:rPr lang="zh-CN" altLang="en-US" sz="24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400" kern="0" dirty="0" smtClean="0">
                    <a:solidFill>
                      <a:sysClr val="windowText" lastClr="000000"/>
                    </a:solidFill>
                    <a:latin typeface="+mn-lt"/>
                  </a:rPr>
                  <a:t>baryon</a:t>
                </a:r>
                <a:r>
                  <a:rPr lang="zh-CN" altLang="en-US" sz="24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400" kern="0" dirty="0" smtClean="0">
                    <a:solidFill>
                      <a:sysClr val="windowText" lastClr="000000"/>
                    </a:solidFill>
                    <a:latin typeface="+mn-lt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kern="0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kern="0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altLang="zh-CN" sz="2400" b="0" i="1" kern="0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zh-CN" sz="2400" kern="0" dirty="0" smtClean="0">
                    <a:solidFill>
                      <a:sysClr val="windowText" lastClr="000000"/>
                    </a:solidFill>
                    <a:latin typeface="+mn-lt"/>
                  </a:rPr>
                  <a:t>,</a:t>
                </a:r>
                <a:r>
                  <a:rPr lang="zh-CN" altLang="en-US" sz="24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ker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kern="0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Ξ</m:t>
                        </m:r>
                      </m:e>
                      <m:sub>
                        <m:r>
                          <a:rPr lang="en-US" altLang="zh-CN" sz="2400" i="1" ker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zh-CN" sz="2400" kern="0" dirty="0">
                    <a:solidFill>
                      <a:sysClr val="windowText" lastClr="000000"/>
                    </a:solidFill>
                    <a:latin typeface="+mn-lt"/>
                    <a:ea typeface="ＭＳ Ｐゴシック" pitchFamily="34" charset="-128"/>
                  </a:rPr>
                  <a:t> and</a:t>
                </a:r>
                <a:r>
                  <a:rPr lang="zh-CN" altLang="en-US" sz="2400" kern="0" dirty="0">
                    <a:solidFill>
                      <a:sysClr val="windowText" lastClr="000000"/>
                    </a:solidFill>
                    <a:latin typeface="+mn-lt"/>
                    <a:ea typeface="ＭＳ Ｐゴシック" pitchFamily="34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ker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kern="0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altLang="zh-CN" sz="2400" i="1" ker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zh-CN" sz="2400" kern="0" dirty="0" smtClean="0">
                    <a:solidFill>
                      <a:sysClr val="windowText" lastClr="000000"/>
                    </a:solidFill>
                    <a:latin typeface="+mn-lt"/>
                  </a:rPr>
                  <a:t>)</a:t>
                </a:r>
                <a:r>
                  <a:rPr lang="zh-CN" altLang="en-US" sz="24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400" kern="0" dirty="0" smtClean="0">
                    <a:solidFill>
                      <a:sysClr val="windowText" lastClr="000000"/>
                    </a:solidFill>
                    <a:latin typeface="+mn-lt"/>
                  </a:rPr>
                  <a:t>decays</a:t>
                </a:r>
                <a:r>
                  <a:rPr lang="en-US" altLang="zh-CN" sz="2400" b="1" kern="0" dirty="0" smtClean="0">
                    <a:solidFill>
                      <a:sysClr val="windowText" lastClr="000000"/>
                    </a:solidFill>
                    <a:latin typeface="+mn-lt"/>
                  </a:rPr>
                  <a:t/>
                </a:r>
                <a:br>
                  <a:rPr lang="en-US" altLang="zh-CN" sz="2400" b="1" kern="0" dirty="0" smtClean="0">
                    <a:solidFill>
                      <a:sysClr val="windowText" lastClr="000000"/>
                    </a:solidFill>
                    <a:latin typeface="+mn-lt"/>
                  </a:rPr>
                </a:br>
                <a:r>
                  <a:rPr lang="en-US" altLang="zh-CN" sz="2200" kern="0" dirty="0" smtClean="0">
                    <a:solidFill>
                      <a:srgbClr val="C00000"/>
                    </a:solidFill>
                    <a:latin typeface="+mn-lt"/>
                  </a:rPr>
                  <a:t>to</a:t>
                </a:r>
                <a:r>
                  <a:rPr lang="zh-CN" altLang="en-US" sz="2200" kern="0" dirty="0" smtClean="0">
                    <a:solidFill>
                      <a:srgbClr val="C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rgbClr val="C00000"/>
                    </a:solidFill>
                    <a:latin typeface="+mn-lt"/>
                  </a:rPr>
                  <a:t>help</a:t>
                </a:r>
                <a:r>
                  <a:rPr lang="zh-CN" altLang="en-US" sz="2200" kern="0" dirty="0" smtClean="0">
                    <a:solidFill>
                      <a:srgbClr val="C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rgbClr val="C00000"/>
                    </a:solidFill>
                    <a:latin typeface="+mn-lt"/>
                  </a:rPr>
                  <a:t>developing</a:t>
                </a:r>
                <a:r>
                  <a:rPr lang="zh-CN" altLang="en-US" sz="2200" kern="0" dirty="0" smtClean="0">
                    <a:solidFill>
                      <a:srgbClr val="C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rgbClr val="C00000"/>
                    </a:solidFill>
                    <a:latin typeface="+mn-lt"/>
                  </a:rPr>
                  <a:t>more</a:t>
                </a:r>
                <a:r>
                  <a:rPr lang="zh-CN" altLang="en-US" sz="2200" kern="0" dirty="0" smtClean="0">
                    <a:solidFill>
                      <a:srgbClr val="C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rgbClr val="C00000"/>
                    </a:solidFill>
                    <a:latin typeface="+mn-lt"/>
                  </a:rPr>
                  <a:t>reliable</a:t>
                </a:r>
                <a:r>
                  <a:rPr lang="zh-CN" altLang="en-US" sz="2200" kern="0" dirty="0" smtClean="0">
                    <a:solidFill>
                      <a:srgbClr val="C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rgbClr val="C00000"/>
                    </a:solidFill>
                    <a:latin typeface="+mn-lt"/>
                  </a:rPr>
                  <a:t>QCD-derived</a:t>
                </a:r>
                <a:r>
                  <a:rPr lang="zh-CN" altLang="en-US" sz="2200" kern="0" dirty="0" smtClean="0">
                    <a:solidFill>
                      <a:srgbClr val="C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rgbClr val="C00000"/>
                    </a:solidFill>
                    <a:latin typeface="+mn-lt"/>
                  </a:rPr>
                  <a:t>models</a:t>
                </a:r>
                <a:r>
                  <a:rPr lang="zh-CN" altLang="en-US" sz="2200" kern="0" dirty="0" smtClean="0">
                    <a:solidFill>
                      <a:srgbClr val="C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rgbClr val="C00000"/>
                    </a:solidFill>
                    <a:latin typeface="+mn-lt"/>
                  </a:rPr>
                  <a:t>in</a:t>
                </a:r>
                <a:r>
                  <a:rPr lang="zh-CN" altLang="en-US" sz="2200" kern="0" dirty="0" smtClean="0">
                    <a:solidFill>
                      <a:srgbClr val="C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rgbClr val="C00000"/>
                    </a:solidFill>
                    <a:latin typeface="+mn-lt"/>
                  </a:rPr>
                  <a:t>charm</a:t>
                </a:r>
                <a:r>
                  <a:rPr lang="zh-CN" altLang="en-US" sz="2200" kern="0" dirty="0" smtClean="0">
                    <a:solidFill>
                      <a:srgbClr val="C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rgbClr val="C00000"/>
                    </a:solidFill>
                    <a:latin typeface="+mn-lt"/>
                  </a:rPr>
                  <a:t>sector</a:t>
                </a:r>
                <a:endParaRPr lang="en-US" altLang="zh-CN" sz="2200" kern="0" dirty="0" smtClean="0">
                  <a:solidFill>
                    <a:sysClr val="windowText" lastClr="000000"/>
                  </a:solidFill>
                  <a:latin typeface="+mn-lt"/>
                </a:endParaRPr>
              </a:p>
              <a:p>
                <a:pPr lvl="1">
                  <a:lnSpc>
                    <a:spcPct val="120000"/>
                  </a:lnSpc>
                  <a:buFont typeface="Wingdings" panose="05000000000000000000" pitchFamily="2" charset="2"/>
                  <a:buChar char="p"/>
                </a:pPr>
                <a:r>
                  <a:rPr lang="en-US" altLang="zh-CN" sz="2200" kern="0" dirty="0">
                    <a:solidFill>
                      <a:sysClr val="windowText" lastClr="000000"/>
                    </a:solidFill>
                    <a:latin typeface="+mn-lt"/>
                  </a:rPr>
                  <a:t>H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adronic decays: </a:t>
                </a:r>
                <a:b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</a:b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to explore as-yet-unmeasured channels and understand full picture of intermediate structures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in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dirty="0" err="1">
                    <a:latin typeface="+mn-lt"/>
                    <a:ea typeface="ＭＳ Ｐゴシック" pitchFamily="34" charset="-128"/>
                  </a:rPr>
                  <a:t>B</a:t>
                </a:r>
                <a:r>
                  <a:rPr lang="en-US" altLang="zh-CN" sz="2200" baseline="-25000" dirty="0" err="1">
                    <a:latin typeface="+mn-lt"/>
                    <a:ea typeface="ＭＳ Ｐゴシック" pitchFamily="34" charset="-128"/>
                  </a:rPr>
                  <a:t>c</a:t>
                </a:r>
                <a:r>
                  <a:rPr lang="en-US" altLang="zh-CN" sz="2200" baseline="-25000" dirty="0">
                    <a:latin typeface="+mn-lt"/>
                    <a:ea typeface="ＭＳ Ｐゴシック" pitchFamily="34" charset="-128"/>
                  </a:rPr>
                  <a:t> </a:t>
                </a:r>
                <a:r>
                  <a:rPr lang="zh-CN" altLang="en-US" sz="2200" baseline="-25000" dirty="0" smtClean="0">
                    <a:latin typeface="+mn-lt"/>
                    <a:ea typeface="ＭＳ Ｐゴシック" pitchFamily="34" charset="-128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decays,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dirty="0" smtClean="0">
                    <a:solidFill>
                      <a:prstClr val="black"/>
                    </a:solidFill>
                    <a:latin typeface="+mn-lt"/>
                    <a:ea typeface="宋体"/>
                  </a:rPr>
                  <a:t>esp.,</a:t>
                </a:r>
                <a:r>
                  <a:rPr lang="zh-CN" altLang="en-US" sz="2200" dirty="0" smtClean="0">
                    <a:solidFill>
                      <a:prstClr val="black"/>
                    </a:solidFill>
                    <a:latin typeface="+mn-lt"/>
                    <a:ea typeface="宋体"/>
                  </a:rPr>
                  <a:t> </a:t>
                </a:r>
                <a:r>
                  <a:rPr lang="en-US" altLang="zh-CN" sz="2200" dirty="0" smtClean="0">
                    <a:solidFill>
                      <a:prstClr val="black"/>
                    </a:solidFill>
                    <a:latin typeface="+mn-lt"/>
                    <a:ea typeface="宋体"/>
                  </a:rPr>
                  <a:t>those</a:t>
                </a:r>
                <a:r>
                  <a:rPr lang="zh-CN" altLang="en-US" sz="2200" dirty="0" smtClean="0">
                    <a:solidFill>
                      <a:prstClr val="black"/>
                    </a:solidFill>
                    <a:latin typeface="+mn-lt"/>
                    <a:ea typeface="宋体"/>
                  </a:rPr>
                  <a:t> </a:t>
                </a:r>
                <a:r>
                  <a:rPr lang="en-US" altLang="zh-CN" sz="2200" dirty="0">
                    <a:solidFill>
                      <a:prstClr val="black"/>
                    </a:solidFill>
                    <a:latin typeface="+mn-lt"/>
                    <a:ea typeface="宋体"/>
                  </a:rPr>
                  <a:t>with </a:t>
                </a:r>
                <a:r>
                  <a:rPr lang="en-US" altLang="zh-CN" sz="2200" dirty="0" smtClean="0">
                    <a:solidFill>
                      <a:prstClr val="black"/>
                    </a:solidFill>
                    <a:latin typeface="+mn-lt"/>
                    <a:ea typeface="宋体"/>
                  </a:rPr>
                  <a:t>neutron/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宋体"/>
                      </a:rPr>
                      <m:t>Σ</m:t>
                    </m:r>
                    <m:r>
                      <a:rPr lang="en-US" altLang="zh-CN" sz="2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宋体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宋体"/>
                      </a:rPr>
                      <m:t>Ξ</m:t>
                    </m:r>
                  </m:oMath>
                </a14:m>
                <a:r>
                  <a:rPr lang="en-US" altLang="zh-CN" sz="2200" dirty="0">
                    <a:solidFill>
                      <a:prstClr val="black"/>
                    </a:solidFill>
                    <a:latin typeface="+mn-lt"/>
                    <a:ea typeface="宋体"/>
                  </a:rPr>
                  <a:t> </a:t>
                </a:r>
                <a:r>
                  <a:rPr lang="en-US" altLang="zh-CN" sz="2200" dirty="0" smtClean="0">
                    <a:solidFill>
                      <a:prstClr val="black"/>
                    </a:solidFill>
                    <a:latin typeface="+mn-lt"/>
                    <a:ea typeface="宋体"/>
                  </a:rPr>
                  <a:t>particles</a:t>
                </a:r>
                <a:endParaRPr lang="en-US" altLang="zh-CN" sz="2200" kern="0" dirty="0" smtClean="0">
                  <a:solidFill>
                    <a:sysClr val="windowText" lastClr="000000"/>
                  </a:solidFill>
                  <a:latin typeface="+mn-lt"/>
                </a:endParaRPr>
              </a:p>
              <a:p>
                <a:pPr lvl="1" algn="l" rtl="0">
                  <a:lnSpc>
                    <a:spcPct val="120000"/>
                  </a:lnSpc>
                  <a:buFont typeface="Wingdings" panose="05000000000000000000" pitchFamily="2" charset="2"/>
                  <a:buChar char="p"/>
                </a:pP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Semi-</a:t>
                </a:r>
                <a:r>
                  <a:rPr lang="en-US" altLang="zh-CN" sz="2200" kern="0" dirty="0" err="1" smtClean="0">
                    <a:solidFill>
                      <a:sysClr val="windowText" lastClr="000000"/>
                    </a:solidFill>
                    <a:latin typeface="+mn-lt"/>
                  </a:rPr>
                  <a:t>leptonic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decays:</a:t>
                </a:r>
                <a:r>
                  <a:rPr lang="en-US" altLang="zh-CN" sz="2200" kern="0" dirty="0">
                    <a:solidFill>
                      <a:sysClr val="windowText" lastClr="000000"/>
                    </a:solidFill>
                    <a:latin typeface="+mn-lt"/>
                  </a:rPr>
                  <a:t/>
                </a:r>
                <a:br>
                  <a:rPr lang="en-US" altLang="zh-CN" sz="2200" kern="0" dirty="0">
                    <a:solidFill>
                      <a:sysClr val="windowText" lastClr="000000"/>
                    </a:solidFill>
                    <a:latin typeface="+mn-lt"/>
                  </a:rPr>
                </a:b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to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test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LQCD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calculations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and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LFU</a:t>
                </a:r>
                <a:endParaRPr lang="zh-CN" altLang="en-US" sz="2200" b="1" kern="0" dirty="0" smtClean="0">
                  <a:solidFill>
                    <a:sysClr val="windowText" lastClr="000000"/>
                  </a:solidFill>
                  <a:latin typeface="+mn-lt"/>
                </a:endParaRPr>
              </a:p>
              <a:p>
                <a:pPr lvl="1">
                  <a:lnSpc>
                    <a:spcPct val="120000"/>
                  </a:lnSpc>
                  <a:buFont typeface="Wingdings" panose="05000000000000000000" pitchFamily="2" charset="2"/>
                  <a:buChar char="p"/>
                </a:pP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CPV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in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charmed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baryon: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BP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and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BV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two-body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decay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asymmetry,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charge-dependent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rate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of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SCS</a:t>
                </a:r>
              </a:p>
              <a:p>
                <a:pPr lvl="1">
                  <a:lnSpc>
                    <a:spcPct val="120000"/>
                  </a:lnSpc>
                  <a:buFont typeface="Wingdings" panose="05000000000000000000" pitchFamily="2" charset="2"/>
                  <a:buChar char="p"/>
                </a:pP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Charmed Baryons Spectroscopy : (63 P wave states from QM, 16 observed!)</a:t>
                </a:r>
                <a:endParaRPr lang="zh-CN" altLang="en-US" sz="2200" kern="0" dirty="0" smtClean="0">
                  <a:solidFill>
                    <a:sysClr val="windowText" lastClr="000000"/>
                  </a:solidFill>
                  <a:latin typeface="+mn-lt"/>
                </a:endParaRPr>
              </a:p>
              <a:p>
                <a:pPr lvl="1">
                  <a:lnSpc>
                    <a:spcPct val="120000"/>
                  </a:lnSpc>
                  <a:buFont typeface="Wingdings" panose="05000000000000000000" pitchFamily="2" charset="2"/>
                  <a:buChar char="p"/>
                </a:pP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Rare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decays: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LFV,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BNV,</a:t>
                </a:r>
                <a:r>
                  <a:rPr lang="zh-CN" altLang="en-US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 </a:t>
                </a:r>
                <a:r>
                  <a:rPr lang="en-US" altLang="zh-CN" sz="2200" kern="0" dirty="0" smtClean="0">
                    <a:solidFill>
                      <a:sysClr val="windowText" lastClr="000000"/>
                    </a:solidFill>
                    <a:latin typeface="+mn-lt"/>
                  </a:rPr>
                  <a:t>FCNC</a:t>
                </a:r>
              </a:p>
            </p:txBody>
          </p:sp>
        </mc:Choice>
        <mc:Fallback xmlns="">
          <p:sp>
            <p:nvSpPr>
              <p:cNvPr id="7" name="内容占位符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36018"/>
                <a:ext cx="8900811" cy="4549318"/>
              </a:xfrm>
              <a:prstGeom prst="rect">
                <a:avLst/>
              </a:prstGeom>
              <a:blipFill>
                <a:blip r:embed="rId2"/>
                <a:stretch>
                  <a:fillRect b="-13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95715" y="5485336"/>
            <a:ext cx="8148320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200" b="1" i="1" dirty="0" smtClean="0">
                <a:solidFill>
                  <a:srgbClr val="FF0000"/>
                </a:solidFill>
              </a:rPr>
              <a:t>STCF</a:t>
            </a:r>
            <a:r>
              <a:rPr kumimoji="1" lang="zh-CN" altLang="en-US" sz="2200" b="1" i="1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2200" b="1" i="1" dirty="0" smtClean="0">
                <a:solidFill>
                  <a:srgbClr val="FF0000"/>
                </a:solidFill>
              </a:rPr>
              <a:t>will</a:t>
            </a:r>
            <a:r>
              <a:rPr kumimoji="1" lang="zh-CN" altLang="en-US" sz="2200" b="1" i="1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2200" b="1" i="1" dirty="0" smtClean="0">
                <a:solidFill>
                  <a:srgbClr val="FF0000"/>
                </a:solidFill>
              </a:rPr>
              <a:t>provide</a:t>
            </a:r>
            <a:r>
              <a:rPr kumimoji="1" lang="zh-CN" altLang="en-US" sz="2200" b="1" i="1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2200" b="1" i="1" dirty="0" smtClean="0">
                <a:solidFill>
                  <a:srgbClr val="FF0000"/>
                </a:solidFill>
              </a:rPr>
              <a:t>very</a:t>
            </a:r>
            <a:r>
              <a:rPr kumimoji="1" lang="zh-CN" altLang="en-US" sz="2200" b="1" i="1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2200" b="1" i="1" dirty="0" smtClean="0">
                <a:solidFill>
                  <a:srgbClr val="FF0000"/>
                </a:solidFill>
              </a:rPr>
              <a:t>precise</a:t>
            </a:r>
            <a:r>
              <a:rPr kumimoji="1" lang="zh-CN" altLang="en-US" sz="2200" b="1" i="1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2200" b="1" i="1" dirty="0" smtClean="0">
                <a:solidFill>
                  <a:srgbClr val="FF0000"/>
                </a:solidFill>
              </a:rPr>
              <a:t>measurements</a:t>
            </a:r>
            <a:r>
              <a:rPr kumimoji="1" lang="zh-CN" altLang="en-US" sz="2200" b="1" i="1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2200" b="1" i="1" dirty="0" smtClean="0">
                <a:solidFill>
                  <a:srgbClr val="FF0000"/>
                </a:solidFill>
              </a:rPr>
              <a:t>of</a:t>
            </a:r>
            <a:r>
              <a:rPr kumimoji="1" lang="zh-CN" altLang="en-US" sz="2200" b="1" i="1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2200" b="1" i="1" dirty="0" smtClean="0">
                <a:solidFill>
                  <a:srgbClr val="FF0000"/>
                </a:solidFill>
              </a:rPr>
              <a:t>their</a:t>
            </a:r>
            <a:r>
              <a:rPr kumimoji="1" lang="zh-CN" altLang="en-US" sz="2200" b="1" i="1" dirty="0" smtClean="0">
                <a:solidFill>
                  <a:srgbClr val="FF0000"/>
                </a:solidFill>
              </a:rPr>
              <a:t>  </a:t>
            </a:r>
            <a:r>
              <a:rPr kumimoji="1" lang="en-US" altLang="zh-CN" sz="2200" b="1" i="1" dirty="0" smtClean="0">
                <a:solidFill>
                  <a:srgbClr val="FF0000"/>
                </a:solidFill>
              </a:rPr>
              <a:t>overall</a:t>
            </a:r>
            <a:r>
              <a:rPr kumimoji="1" lang="zh-CN" altLang="en-US" sz="2200" b="1" i="1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2200" b="1" i="1" dirty="0" smtClean="0">
                <a:solidFill>
                  <a:srgbClr val="FF0000"/>
                </a:solidFill>
              </a:rPr>
              <a:t>decays,</a:t>
            </a:r>
            <a:r>
              <a:rPr kumimoji="1" lang="zh-CN" altLang="en-US" sz="2200" b="1" i="1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2200" b="1" i="1" dirty="0" smtClean="0">
                <a:solidFill>
                  <a:srgbClr val="FF0000"/>
                </a:solidFill>
              </a:rPr>
              <a:t>up</a:t>
            </a:r>
            <a:r>
              <a:rPr kumimoji="1" lang="zh-CN" altLang="en-US" sz="2200" b="1" i="1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2200" b="1" i="1" dirty="0" smtClean="0">
                <a:solidFill>
                  <a:srgbClr val="FF0000"/>
                </a:solidFill>
              </a:rPr>
              <a:t>to</a:t>
            </a:r>
            <a:r>
              <a:rPr kumimoji="1" lang="zh-CN" altLang="en-US" sz="2200" b="1" i="1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2200" b="1" i="1" dirty="0" smtClean="0">
                <a:solidFill>
                  <a:srgbClr val="FF0000"/>
                </a:solidFill>
              </a:rPr>
              <a:t>the</a:t>
            </a:r>
            <a:r>
              <a:rPr kumimoji="1" lang="zh-CN" altLang="en-US" sz="2200" b="1" i="1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2200" b="1" i="1" dirty="0" smtClean="0">
                <a:solidFill>
                  <a:srgbClr val="FF0000"/>
                </a:solidFill>
              </a:rPr>
              <a:t>unprecedented</a:t>
            </a:r>
            <a:r>
              <a:rPr kumimoji="1" lang="zh-CN" altLang="en-US" sz="2200" b="1" i="1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2200" b="1" i="1" dirty="0" smtClean="0">
                <a:solidFill>
                  <a:srgbClr val="FF0000"/>
                </a:solidFill>
              </a:rPr>
              <a:t>level</a:t>
            </a:r>
            <a:r>
              <a:rPr kumimoji="1" lang="zh-CN" altLang="en-US" sz="2200" b="1" i="1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2200" b="1" i="1" dirty="0" smtClean="0">
                <a:solidFill>
                  <a:srgbClr val="FF0000"/>
                </a:solidFill>
              </a:rPr>
              <a:t>of</a:t>
            </a:r>
            <a:r>
              <a:rPr kumimoji="1" lang="zh-CN" altLang="en-US" sz="2200" b="1" i="1" dirty="0">
                <a:solidFill>
                  <a:srgbClr val="FF0000"/>
                </a:solidFill>
              </a:rPr>
              <a:t> </a:t>
            </a:r>
            <a:r>
              <a:rPr kumimoji="1" lang="en-US" altLang="zh-CN" sz="2200" b="1" i="1" dirty="0" smtClean="0">
                <a:solidFill>
                  <a:srgbClr val="FF0000"/>
                </a:solidFill>
              </a:rPr>
              <a:t>10</a:t>
            </a:r>
            <a:r>
              <a:rPr kumimoji="1" lang="en-US" altLang="zh-CN" sz="2200" b="1" i="1" baseline="30000" dirty="0" smtClean="0">
                <a:solidFill>
                  <a:srgbClr val="FF0000"/>
                </a:solidFill>
              </a:rPr>
              <a:t>-6</a:t>
            </a:r>
            <a:r>
              <a:rPr kumimoji="1" lang="zh-CN" altLang="en-US" sz="2200" b="1" i="1" baseline="30000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2200" b="1" i="1" dirty="0" smtClean="0">
                <a:solidFill>
                  <a:srgbClr val="FF0000"/>
                </a:solidFill>
              </a:rPr>
              <a:t>~10</a:t>
            </a:r>
            <a:r>
              <a:rPr kumimoji="1" lang="en-US" altLang="zh-CN" sz="2200" b="1" i="1" baseline="30000" dirty="0" smtClean="0">
                <a:solidFill>
                  <a:srgbClr val="FF0000"/>
                </a:solidFill>
              </a:rPr>
              <a:t>-7</a:t>
            </a:r>
            <a:endParaRPr kumimoji="1" lang="en-US" sz="2200" b="1" i="1" baseline="30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22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199" y="6356350"/>
            <a:ext cx="2924629" cy="365125"/>
          </a:xfrm>
        </p:spPr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8" name="AutoShape 2" descr="http://img5.imgtn.bdimg.com/it/u=1833646153,162515926&amp;fm=21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400727" y="974537"/>
            <a:ext cx="8342545" cy="4885574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p"/>
            </a:pPr>
            <a:r>
              <a:rPr lang="en-US" altLang="zh-CN" sz="2400" dirty="0">
                <a:ea typeface="华文楷体" panose="02010600040101010101" pitchFamily="2" charset="-122"/>
                <a:cs typeface="Symbol" charset="2"/>
                <a:sym typeface="Symbol" panose="05050102010706020507" pitchFamily="18" charset="2"/>
              </a:rPr>
              <a:t></a:t>
            </a:r>
            <a:r>
              <a:rPr lang="en-US" altLang="zh-CN" sz="2400" dirty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-</a:t>
            </a:r>
            <a:r>
              <a:rPr lang="en-US" altLang="zh-CN" sz="2400" dirty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c facilities have </a:t>
            </a:r>
            <a:r>
              <a:rPr lang="en-US" altLang="zh-CN" sz="240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rich</a:t>
            </a:r>
            <a:r>
              <a:rPr lang="en-US" altLang="zh-CN" sz="2400" dirty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 of physics program, play </a:t>
            </a:r>
            <a:r>
              <a:rPr lang="en-US" altLang="zh-CN" sz="240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unique role </a:t>
            </a:r>
            <a:r>
              <a:rPr lang="en-US" altLang="zh-CN" sz="2400" dirty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in charmed physics, and is one of the </a:t>
            </a:r>
            <a:r>
              <a:rPr lang="en-US" altLang="zh-CN" sz="240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crucial precision frontier</a:t>
            </a:r>
            <a:r>
              <a:rPr lang="en-US" altLang="zh-CN" sz="2400" dirty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.</a:t>
            </a:r>
          </a:p>
          <a:p>
            <a:pPr marL="0" indent="0">
              <a:lnSpc>
                <a:spcPct val="110000"/>
              </a:lnSpc>
              <a:buNone/>
            </a:pPr>
            <a:endParaRPr lang="en-US" altLang="zh-CN" sz="2400" dirty="0">
              <a:latin typeface="+mj-lt"/>
              <a:ea typeface="华文楷体" panose="02010600040101010101" pitchFamily="2" charset="-122"/>
              <a:sym typeface="Symbol" panose="05050102010706020507" pitchFamily="18" charset="2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p"/>
            </a:pPr>
            <a:r>
              <a:rPr lang="en-US" altLang="zh-CN" sz="2400" b="1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The R&amp;D program of a Super </a:t>
            </a:r>
            <a:r>
              <a:rPr lang="en-US" altLang="zh-CN" sz="2400" b="1" dirty="0" smtClean="0">
                <a:latin typeface="+mj-lt"/>
                <a:ea typeface="华文楷体" panose="02010600040101010101" pitchFamily="2" charset="-122"/>
                <a:cs typeface="Symbol" charset="2"/>
                <a:sym typeface="Symbol" panose="05050102010706020507" pitchFamily="18" charset="2"/>
              </a:rPr>
              <a:t></a:t>
            </a:r>
            <a:r>
              <a:rPr lang="en-US" altLang="zh-CN" sz="2400" b="1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-c Factory (</a:t>
            </a:r>
            <a:r>
              <a:rPr lang="en-US" altLang="zh-CN" sz="2400" b="1" dirty="0" smtClean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STCF</a:t>
            </a:r>
            <a:r>
              <a:rPr lang="en-US" altLang="zh-CN" sz="2400" b="1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) is underway in China: </a:t>
            </a:r>
          </a:p>
          <a:p>
            <a:pPr marL="702000">
              <a:lnSpc>
                <a:spcPct val="110000"/>
              </a:lnSpc>
              <a:buFont typeface="Calibri" panose="020F0502020204030204" pitchFamily="34" charset="0"/>
              <a:buChar char="─"/>
            </a:pPr>
            <a:r>
              <a:rPr lang="en-US" altLang="zh-CN" sz="2400" b="0" dirty="0">
                <a:ea typeface="华文楷体" panose="02010600040101010101" pitchFamily="2" charset="-122"/>
                <a:sym typeface="Symbol" panose="05050102010706020507" pitchFamily="18" charset="2"/>
              </a:rPr>
              <a:t>double ring with circumference around 6001000 m</a:t>
            </a:r>
          </a:p>
          <a:p>
            <a:pPr marL="702000">
              <a:lnSpc>
                <a:spcPct val="110000"/>
              </a:lnSpc>
              <a:buFont typeface="Calibri" panose="020F0502020204030204" pitchFamily="34" charset="0"/>
              <a:buChar char="─"/>
            </a:pPr>
            <a:r>
              <a:rPr lang="en-US" altLang="zh-CN" sz="2400" b="0" dirty="0" err="1">
                <a:ea typeface="华文楷体" panose="02010600040101010101" pitchFamily="2" charset="-122"/>
                <a:sym typeface="Symbol" panose="05050102010706020507" pitchFamily="18" charset="2"/>
              </a:rPr>
              <a:t>e</a:t>
            </a:r>
            <a:r>
              <a:rPr lang="en-US" altLang="zh-CN" sz="2400" b="0" baseline="30000" dirty="0" err="1">
                <a:ea typeface="华文楷体" panose="02010600040101010101" pitchFamily="2" charset="-122"/>
                <a:sym typeface="Symbol" panose="05050102010706020507" pitchFamily="18" charset="2"/>
              </a:rPr>
              <a:t>+</a:t>
            </a:r>
            <a:r>
              <a:rPr lang="en-US" altLang="zh-CN" sz="2400" b="0" dirty="0" err="1">
                <a:ea typeface="华文楷体" panose="02010600040101010101" pitchFamily="2" charset="-122"/>
                <a:sym typeface="Symbol" panose="05050102010706020507" pitchFamily="18" charset="2"/>
              </a:rPr>
              <a:t>e</a:t>
            </a:r>
            <a:r>
              <a:rPr lang="en-US" altLang="zh-CN" sz="2400" b="0" baseline="30000" dirty="0">
                <a:ea typeface="华文楷体" panose="02010600040101010101" pitchFamily="2" charset="-122"/>
                <a:sym typeface="Symbol" panose="05050102010706020507" pitchFamily="18" charset="2"/>
              </a:rPr>
              <a:t>- </a:t>
            </a:r>
            <a:r>
              <a:rPr lang="en-US" altLang="zh-CN" sz="2400" b="0" dirty="0">
                <a:ea typeface="华文楷体" panose="02010600040101010101" pitchFamily="2" charset="-122"/>
                <a:sym typeface="Symbol" panose="05050102010706020507" pitchFamily="18" charset="2"/>
              </a:rPr>
              <a:t>collision with </a:t>
            </a:r>
            <a:r>
              <a:rPr lang="en-US" altLang="zh-CN" sz="2400" b="0" dirty="0" err="1">
                <a:ea typeface="华文楷体" panose="02010600040101010101" pitchFamily="2" charset="-122"/>
                <a:sym typeface="Symbol" panose="05050102010706020507" pitchFamily="18" charset="2"/>
              </a:rPr>
              <a:t>E</a:t>
            </a:r>
            <a:r>
              <a:rPr lang="en-US" altLang="zh-CN" sz="2400" b="0" baseline="-25000" dirty="0" err="1">
                <a:ea typeface="华文楷体" panose="02010600040101010101" pitchFamily="2" charset="-122"/>
                <a:sym typeface="Symbol" panose="05050102010706020507" pitchFamily="18" charset="2"/>
              </a:rPr>
              <a:t>cm</a:t>
            </a:r>
            <a:r>
              <a:rPr lang="en-US" altLang="zh-CN" sz="2400" b="0" dirty="0">
                <a:ea typeface="华文楷体" panose="02010600040101010101" pitchFamily="2" charset="-122"/>
                <a:sym typeface="Symbol" panose="05050102010706020507" pitchFamily="18" charset="2"/>
              </a:rPr>
              <a:t> = 2 – 7 GeV, L = 1 × 10</a:t>
            </a:r>
            <a:r>
              <a:rPr lang="en-US" altLang="zh-CN" sz="2400" b="0" baseline="30000" dirty="0">
                <a:ea typeface="华文楷体" panose="02010600040101010101" pitchFamily="2" charset="-122"/>
                <a:sym typeface="Symbol" panose="05050102010706020507" pitchFamily="18" charset="2"/>
              </a:rPr>
              <a:t>35</a:t>
            </a:r>
            <a:r>
              <a:rPr lang="en-US" altLang="zh-CN" sz="2400" dirty="0">
                <a:cs typeface="Times New Roman" panose="02020603050405020304" pitchFamily="18" charset="0"/>
              </a:rPr>
              <a:t> </a:t>
            </a:r>
            <a:r>
              <a:rPr lang="en-US" altLang="zh-CN" sz="2400" b="0" dirty="0">
                <a:cs typeface="Times New Roman" panose="02020603050405020304" pitchFamily="18" charset="0"/>
              </a:rPr>
              <a:t>cm</a:t>
            </a:r>
            <a:r>
              <a:rPr lang="en-US" altLang="zh-CN" sz="2400" b="0" baseline="30000" dirty="0">
                <a:cs typeface="Times New Roman" panose="02020603050405020304" pitchFamily="18" charset="0"/>
              </a:rPr>
              <a:t>-2</a:t>
            </a:r>
            <a:r>
              <a:rPr lang="en-US" altLang="zh-CN" sz="2400" b="0" dirty="0">
                <a:cs typeface="Times New Roman" panose="02020603050405020304" pitchFamily="18" charset="0"/>
              </a:rPr>
              <a:t>s</a:t>
            </a:r>
            <a:r>
              <a:rPr lang="en-US" altLang="zh-CN" sz="2400" b="0" baseline="30000" dirty="0">
                <a:cs typeface="Times New Roman" panose="02020603050405020304" pitchFamily="18" charset="0"/>
              </a:rPr>
              <a:t>-1</a:t>
            </a:r>
            <a:r>
              <a:rPr lang="en-US" altLang="zh-CN" sz="2400" b="0" dirty="0"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ea typeface="华文楷体" panose="02010600040101010101" pitchFamily="2" charset="-122"/>
                <a:sym typeface="Symbol" panose="05050102010706020507" pitchFamily="18" charset="2"/>
              </a:rPr>
              <a:t> </a:t>
            </a:r>
            <a:endParaRPr lang="en-US" altLang="zh-CN" sz="2400" b="1" dirty="0" smtClean="0">
              <a:latin typeface="+mj-lt"/>
              <a:ea typeface="华文楷体" panose="02010600040101010101" pitchFamily="2" charset="-122"/>
              <a:sym typeface="Symbol" panose="05050102010706020507" pitchFamily="18" charset="2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p"/>
            </a:pPr>
            <a:endParaRPr lang="en-US" altLang="zh-CN" sz="2400" dirty="0">
              <a:latin typeface="+mj-lt"/>
              <a:ea typeface="华文楷体" panose="02010600040101010101" pitchFamily="2" charset="-122"/>
              <a:sym typeface="Symbol" panose="05050102010706020507" pitchFamily="18" charset="2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p"/>
            </a:pPr>
            <a:r>
              <a:rPr lang="en-US" altLang="zh-CN" sz="2400" b="1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Welcome to join the efforts of STCF R&amp;D program</a:t>
            </a:r>
            <a:endParaRPr lang="en-US" altLang="zh-CN" sz="2400" b="1" dirty="0" smtClean="0">
              <a:latin typeface="+mj-lt"/>
              <a:ea typeface="华文楷体" panose="02010600040101010101" pitchFamily="2" charset="-122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2972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199" y="6356350"/>
            <a:ext cx="2924629" cy="365125"/>
          </a:xfrm>
        </p:spPr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8" name="AutoShape 2" descr="http://img5.imgtn.bdimg.com/it/u=1833646153,162515926&amp;fm=21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54032" y="839363"/>
            <a:ext cx="9322724" cy="5455876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p"/>
            </a:pPr>
            <a:r>
              <a:rPr lang="en-US" altLang="zh-CN" sz="2400" b="1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Super </a:t>
            </a:r>
            <a:r>
              <a:rPr lang="en-US" altLang="zh-CN" sz="2400" b="1" dirty="0" smtClean="0">
                <a:latin typeface="+mj-lt"/>
                <a:ea typeface="华文楷体" panose="02010600040101010101" pitchFamily="2" charset="-122"/>
                <a:cs typeface="Symbol" charset="2"/>
                <a:sym typeface="Symbol" panose="05050102010706020507" pitchFamily="18" charset="2"/>
              </a:rPr>
              <a:t></a:t>
            </a:r>
            <a:r>
              <a:rPr lang="en-US" altLang="zh-CN" sz="2400" b="1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-c Factory (</a:t>
            </a:r>
            <a:r>
              <a:rPr lang="en-US" altLang="zh-CN" sz="2400" b="1" dirty="0" smtClean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STCF</a:t>
            </a:r>
            <a:r>
              <a:rPr lang="en-US" altLang="zh-CN" sz="2400" b="1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): </a:t>
            </a:r>
          </a:p>
          <a:p>
            <a:pPr marL="702000">
              <a:lnSpc>
                <a:spcPct val="110000"/>
              </a:lnSpc>
              <a:buFont typeface="Calibri" panose="020F0502020204030204" pitchFamily="34" charset="0"/>
              <a:buChar char="─"/>
            </a:pPr>
            <a:r>
              <a:rPr lang="en-US" altLang="zh-CN" sz="2400" b="0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double ring with circumference around 6001000 m</a:t>
            </a:r>
          </a:p>
          <a:p>
            <a:pPr marL="702000">
              <a:lnSpc>
                <a:spcPct val="110000"/>
              </a:lnSpc>
              <a:buFont typeface="Calibri" panose="020F0502020204030204" pitchFamily="34" charset="0"/>
              <a:buChar char="─"/>
            </a:pPr>
            <a:r>
              <a:rPr lang="en-US" altLang="zh-CN" sz="2400" b="0" dirty="0" err="1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e</a:t>
            </a:r>
            <a:r>
              <a:rPr lang="en-US" altLang="zh-CN" sz="2400" b="0" baseline="30000" dirty="0" err="1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+</a:t>
            </a:r>
            <a:r>
              <a:rPr lang="en-US" altLang="zh-CN" sz="2400" b="0" dirty="0" err="1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e</a:t>
            </a:r>
            <a:r>
              <a:rPr lang="en-US" altLang="zh-CN" sz="2400" b="0" baseline="30000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- </a:t>
            </a:r>
            <a:r>
              <a:rPr lang="en-US" altLang="zh-CN" sz="2400" b="0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collision with </a:t>
            </a:r>
            <a:r>
              <a:rPr lang="en-US" altLang="zh-CN" sz="2400" b="0" dirty="0" err="1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E</a:t>
            </a:r>
            <a:r>
              <a:rPr lang="en-US" altLang="zh-CN" sz="2400" b="0" baseline="-25000" dirty="0" err="1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cm</a:t>
            </a:r>
            <a:r>
              <a:rPr lang="en-US" altLang="zh-CN" sz="2400" b="0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 = 2 – 7 GeV, L = </a:t>
            </a:r>
            <a:r>
              <a:rPr lang="en-US" altLang="zh-CN" sz="2400" b="0" dirty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1</a:t>
            </a:r>
            <a:r>
              <a:rPr lang="en-US" altLang="zh-CN" sz="2400" b="0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 × 10</a:t>
            </a:r>
            <a:r>
              <a:rPr lang="en-US" altLang="zh-CN" sz="2400" b="0" baseline="30000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35</a:t>
            </a:r>
            <a:r>
              <a:rPr lang="en-US" altLang="zh-CN" sz="2400" dirty="0">
                <a:cs typeface="Times New Roman" panose="02020603050405020304" pitchFamily="18" charset="0"/>
              </a:rPr>
              <a:t> </a:t>
            </a:r>
            <a:r>
              <a:rPr lang="en-US" altLang="zh-CN" sz="2400" b="0" dirty="0">
                <a:cs typeface="Times New Roman" panose="02020603050405020304" pitchFamily="18" charset="0"/>
              </a:rPr>
              <a:t>cm</a:t>
            </a:r>
            <a:r>
              <a:rPr lang="en-US" altLang="zh-CN" sz="2400" b="0" baseline="30000" dirty="0">
                <a:cs typeface="Times New Roman" panose="02020603050405020304" pitchFamily="18" charset="0"/>
              </a:rPr>
              <a:t>-2</a:t>
            </a:r>
            <a:r>
              <a:rPr lang="en-US" altLang="zh-CN" sz="2400" b="0" dirty="0">
                <a:cs typeface="Times New Roman" panose="02020603050405020304" pitchFamily="18" charset="0"/>
              </a:rPr>
              <a:t>s</a:t>
            </a:r>
            <a:r>
              <a:rPr lang="en-US" altLang="zh-CN" sz="2400" b="0" baseline="30000" dirty="0">
                <a:cs typeface="Times New Roman" panose="02020603050405020304" pitchFamily="18" charset="0"/>
              </a:rPr>
              <a:t>-1</a:t>
            </a:r>
            <a:r>
              <a:rPr lang="en-US" altLang="zh-CN" sz="2400" b="0" dirty="0">
                <a:cs typeface="Times New Roman" panose="02020603050405020304" pitchFamily="18" charset="0"/>
              </a:rPr>
              <a:t> </a:t>
            </a:r>
            <a:endParaRPr lang="en-US" altLang="zh-CN" sz="2400" b="0" dirty="0" smtClean="0">
              <a:latin typeface="+mj-lt"/>
              <a:ea typeface="华文楷体" panose="02010600040101010101" pitchFamily="2" charset="-122"/>
              <a:sym typeface="Symbol" panose="05050102010706020507" pitchFamily="18" charset="2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p"/>
            </a:pPr>
            <a:r>
              <a:rPr lang="en-US" altLang="zh-CN" sz="2400" b="1" dirty="0" smtClean="0">
                <a:solidFill>
                  <a:srgbClr val="FF0000"/>
                </a:solidFill>
                <a:latin typeface="+mj-lt"/>
                <a:ea typeface="华文楷体" panose="02010600040101010101" pitchFamily="2" charset="-122"/>
              </a:rPr>
              <a:t>STCF</a:t>
            </a:r>
            <a:r>
              <a:rPr lang="en-US" altLang="zh-CN" sz="2400" dirty="0">
                <a:latin typeface="+mj-lt"/>
                <a:ea typeface="华文楷体" panose="02010600040101010101" pitchFamily="2" charset="-122"/>
              </a:rPr>
              <a:t> </a:t>
            </a:r>
            <a:r>
              <a:rPr lang="en-US" altLang="zh-CN" sz="2400" dirty="0" smtClean="0">
                <a:latin typeface="+mj-lt"/>
                <a:ea typeface="华文楷体" panose="02010600040101010101" pitchFamily="2" charset="-122"/>
              </a:rPr>
              <a:t>is</a:t>
            </a:r>
            <a:r>
              <a:rPr lang="en-US" altLang="zh-CN" sz="2400" b="1" dirty="0" smtClean="0">
                <a:latin typeface="+mj-lt"/>
                <a:ea typeface="华文楷体" panose="02010600040101010101" pitchFamily="2" charset="-122"/>
              </a:rPr>
              <a:t> one </a:t>
            </a:r>
            <a:r>
              <a:rPr lang="en-US" altLang="zh-CN" sz="2400" b="1" dirty="0">
                <a:latin typeface="+mj-lt"/>
                <a:ea typeface="华文楷体" panose="02010600040101010101" pitchFamily="2" charset="-122"/>
              </a:rPr>
              <a:t>of the crucial </a:t>
            </a:r>
            <a:r>
              <a:rPr lang="en-US" altLang="zh-CN" sz="2400" b="1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precision frontier</a:t>
            </a:r>
            <a:r>
              <a:rPr lang="en-US" altLang="zh-CN" sz="2400" b="1" dirty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 </a:t>
            </a:r>
            <a:endParaRPr lang="en-US" altLang="zh-CN" sz="2400" dirty="0">
              <a:latin typeface="+mj-lt"/>
              <a:ea typeface="华文楷体" panose="02010600040101010101" pitchFamily="2" charset="-122"/>
              <a:sym typeface="Symbol" panose="05050102010706020507" pitchFamily="18" charset="2"/>
            </a:endParaRPr>
          </a:p>
          <a:p>
            <a:pPr marL="702000">
              <a:lnSpc>
                <a:spcPct val="110000"/>
              </a:lnSpc>
              <a:buFont typeface="Calibri" panose="020F0502020204030204" pitchFamily="34" charset="0"/>
              <a:buChar char="─"/>
            </a:pPr>
            <a:r>
              <a:rPr lang="en-US" altLang="zh-CN" sz="2400" b="0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rich </a:t>
            </a:r>
            <a:r>
              <a:rPr lang="en-US" altLang="zh-CN" sz="2400" b="0" dirty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of physics </a:t>
            </a:r>
            <a:r>
              <a:rPr lang="en-US" altLang="zh-CN" sz="2400" b="0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program</a:t>
            </a:r>
          </a:p>
          <a:p>
            <a:pPr marL="702000">
              <a:lnSpc>
                <a:spcPct val="110000"/>
              </a:lnSpc>
              <a:buFont typeface="Calibri" panose="020F0502020204030204" pitchFamily="34" charset="0"/>
              <a:buChar char="─"/>
            </a:pPr>
            <a:r>
              <a:rPr lang="en-US" altLang="zh-CN" sz="2400" b="0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unique </a:t>
            </a:r>
            <a:r>
              <a:rPr lang="en-US" altLang="zh-CN" sz="2400" b="0" dirty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for physics with </a:t>
            </a:r>
            <a:r>
              <a:rPr lang="en-US" altLang="zh-CN" sz="2400" b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c</a:t>
            </a:r>
            <a:r>
              <a:rPr lang="en-US" altLang="zh-CN" sz="2400" b="0" dirty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 quark and </a:t>
            </a:r>
            <a:r>
              <a:rPr lang="en-US" altLang="zh-CN" sz="2400" b="0" dirty="0" smtClean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cs typeface="Symbol" charset="2"/>
                <a:sym typeface="Symbol" panose="05050102010706020507" pitchFamily="18" charset="2"/>
              </a:rPr>
              <a:t></a:t>
            </a:r>
            <a:r>
              <a:rPr lang="en-US" altLang="zh-CN" sz="2400" b="0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sz="2400" b="0" dirty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leptons, </a:t>
            </a:r>
            <a:endParaRPr lang="en-US" altLang="zh-CN" sz="2400" b="0" dirty="0" smtClean="0">
              <a:latin typeface="+mj-lt"/>
              <a:ea typeface="华文楷体" panose="02010600040101010101" pitchFamily="2" charset="-122"/>
              <a:sym typeface="Symbol" panose="05050102010706020507" pitchFamily="18" charset="2"/>
            </a:endParaRPr>
          </a:p>
          <a:p>
            <a:pPr marL="702000">
              <a:lnSpc>
                <a:spcPct val="110000"/>
              </a:lnSpc>
              <a:buFont typeface="Calibri" panose="020F0502020204030204" pitchFamily="34" charset="0"/>
              <a:buChar char="─"/>
            </a:pPr>
            <a:r>
              <a:rPr lang="en-US" altLang="zh-CN" sz="2400" b="0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important </a:t>
            </a:r>
            <a:r>
              <a:rPr lang="en-US" altLang="zh-CN" sz="2400" b="0" dirty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playground for study of </a:t>
            </a:r>
            <a:r>
              <a:rPr lang="en-US" altLang="zh-CN" sz="2400" b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QCD</a:t>
            </a:r>
            <a:r>
              <a:rPr lang="en-US" altLang="zh-CN" sz="2400" b="0" dirty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, </a:t>
            </a:r>
            <a:r>
              <a:rPr lang="en-US" altLang="zh-CN" sz="2400" b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exotic hadrons </a:t>
            </a:r>
            <a:r>
              <a:rPr lang="en-US" altLang="zh-CN" sz="2400" b="0" dirty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and search for </a:t>
            </a:r>
            <a:r>
              <a:rPr lang="en-US" altLang="zh-CN" sz="2400" b="0" dirty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new physics</a:t>
            </a:r>
            <a:r>
              <a:rPr lang="en-US" altLang="zh-CN" sz="2400" b="0" dirty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. </a:t>
            </a:r>
            <a:endParaRPr lang="en-US" altLang="zh-CN" sz="2400" b="0" dirty="0" smtClean="0">
              <a:latin typeface="+mj-lt"/>
              <a:ea typeface="华文楷体" panose="02010600040101010101" pitchFamily="2" charset="-122"/>
              <a:sym typeface="Symbol" panose="05050102010706020507" pitchFamily="18" charset="2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p"/>
            </a:pPr>
            <a:r>
              <a:rPr lang="en-US" altLang="zh-CN" sz="2400" b="1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We initialized 10 M CNY (</a:t>
            </a:r>
            <a:r>
              <a:rPr lang="en-US" altLang="zh-CN" sz="2400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2018</a:t>
            </a:r>
            <a:r>
              <a:rPr lang="en-US" altLang="zh-CN" sz="2400" b="1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), 10-20M CNY(2019) for start R&amp;D.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p"/>
            </a:pPr>
            <a:r>
              <a:rPr lang="en-US" altLang="zh-CN" sz="2400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Project organization is setup, a working group is toward for CDR/TDR</a:t>
            </a:r>
            <a:endParaRPr lang="en-US" altLang="zh-CN" sz="2400" b="1" dirty="0" smtClean="0">
              <a:latin typeface="+mj-lt"/>
              <a:ea typeface="华文楷体" panose="02010600040101010101" pitchFamily="2" charset="-122"/>
              <a:sym typeface="Symbol" panose="05050102010706020507" pitchFamily="18" charset="2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p"/>
            </a:pPr>
            <a:r>
              <a:rPr lang="en-US" altLang="zh-CN" sz="2400" b="1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An Int</a:t>
            </a:r>
            <a:r>
              <a:rPr lang="en-US" altLang="zh-CN" sz="2400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ernational </a:t>
            </a:r>
            <a:r>
              <a:rPr lang="en-US" altLang="zh-CN" sz="2400" b="1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collab</a:t>
            </a:r>
            <a:r>
              <a:rPr lang="en-US" altLang="zh-CN" sz="2400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oration </a:t>
            </a:r>
            <a:r>
              <a:rPr lang="en-US" altLang="zh-CN" sz="2400" b="1" dirty="0" smtClean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is essential for promoting the project</a:t>
            </a:r>
            <a:r>
              <a:rPr lang="en-US" altLang="zh-CN" sz="2400" b="1" dirty="0"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.</a:t>
            </a:r>
            <a:r>
              <a:rPr lang="en-US" altLang="zh-CN" sz="2400" b="1" dirty="0" smtClean="0">
                <a:solidFill>
                  <a:srgbClr val="FF0000"/>
                </a:solidFill>
                <a:latin typeface="+mj-lt"/>
                <a:ea typeface="华文楷体" panose="02010600040101010101" pitchFamily="2" charset="-122"/>
                <a:sym typeface="Symbol" panose="05050102010706020507" pitchFamily="18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4195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7" name="TextBox 2"/>
          <p:cNvSpPr txBox="1"/>
          <p:nvPr/>
        </p:nvSpPr>
        <p:spPr>
          <a:xfrm>
            <a:off x="1524000" y="2204888"/>
            <a:ext cx="6558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accent2"/>
                </a:solidFill>
                <a:latin typeface="Harlow Solid Italic" panose="04030604020F02020D02" pitchFamily="82" charset="0"/>
                <a:cs typeface="Times New Roman" panose="02020603050405020304" pitchFamily="18" charset="0"/>
              </a:rPr>
              <a:t>Welcome to join the effort</a:t>
            </a:r>
            <a:endParaRPr lang="zh-CN" altLang="en-US" sz="4000" b="1" dirty="0">
              <a:solidFill>
                <a:schemeClr val="accent2"/>
              </a:solidFill>
              <a:latin typeface="Harlow Solid Italic" panose="04030604020F02020D02" pitchFamily="82" charset="0"/>
              <a:cs typeface="Times New Roman" panose="02020603050405020304" pitchFamily="18" charset="0"/>
            </a:endParaRPr>
          </a:p>
        </p:txBody>
      </p:sp>
      <p:pic>
        <p:nvPicPr>
          <p:cNvPr id="8" name="Picture 4" descr="http://www.lameng.net/uploads/allimg/140924/1-1409241205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024" y="3238803"/>
            <a:ext cx="3906696" cy="194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60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7257" y="802478"/>
            <a:ext cx="3165654" cy="2828200"/>
          </a:xfrm>
          <a:prstGeom prst="rect">
            <a:avLst/>
          </a:prstGeom>
        </p:spPr>
      </p:pic>
      <p:pic>
        <p:nvPicPr>
          <p:cNvPr id="15" name="Picture 13">
            <a:extLst>
              <a:ext uri="{FF2B5EF4-FFF2-40B4-BE49-F238E27FC236}">
                <a16:creationId xmlns:a16="http://schemas.microsoft.com/office/drawing/2014/main" id="{F05ED76C-90D3-4BF7-A0A9-300D5F43EF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68" y="3267004"/>
            <a:ext cx="3270315" cy="1849073"/>
          </a:xfrm>
          <a:prstGeom prst="rect">
            <a:avLst/>
          </a:prstGeom>
        </p:spPr>
      </p:pic>
      <p:pic>
        <p:nvPicPr>
          <p:cNvPr id="9" name="图片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15183"/>
            <a:ext cx="3270315" cy="239862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120856" y="2273729"/>
            <a:ext cx="2017318" cy="308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sz="1406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is-IS" sz="1406" dirty="0">
                <a:latin typeface="Times New Roman" charset="0"/>
                <a:ea typeface="Times New Roman" charset="0"/>
                <a:cs typeface="Times New Roman" charset="0"/>
                <a:hlinkClick r:id="rId6"/>
              </a:rPr>
              <a:t>PRD97,032013(2018)</a:t>
            </a:r>
            <a:endParaRPr lang="en-US" sz="1406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725465" y="3731082"/>
            <a:ext cx="54185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0026B0"/>
                </a:solidFill>
                <a:latin typeface="Times New Roman" panose="02020603050405020304" pitchFamily="18" charset="0"/>
              </a:rPr>
              <a:t>Form</a:t>
            </a:r>
            <a:r>
              <a:rPr lang="zh-CN" altLang="en-US" sz="2800" b="1" dirty="0">
                <a:solidFill>
                  <a:srgbClr val="0026B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26B0"/>
                </a:solidFill>
                <a:latin typeface="Times New Roman" panose="02020603050405020304" pitchFamily="18" charset="0"/>
              </a:rPr>
              <a:t>factor</a:t>
            </a:r>
            <a:r>
              <a:rPr lang="zh-CN" altLang="en-US" sz="2800" b="1" dirty="0">
                <a:solidFill>
                  <a:srgbClr val="0026B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26B0"/>
                </a:solidFill>
                <a:latin typeface="Times New Roman" panose="02020603050405020304" pitchFamily="18" charset="0"/>
              </a:rPr>
              <a:t>reflects</a:t>
            </a:r>
            <a:r>
              <a:rPr lang="zh-CN" altLang="en-US" sz="2800" b="1" dirty="0">
                <a:solidFill>
                  <a:srgbClr val="0026B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26B0"/>
                </a:solidFill>
                <a:latin typeface="Times New Roman" panose="02020603050405020304" pitchFamily="18" charset="0"/>
              </a:rPr>
              <a:t>s</a:t>
            </a:r>
            <a:r>
              <a:rPr lang="en-US" sz="2800" b="1" dirty="0">
                <a:solidFill>
                  <a:srgbClr val="0026B0"/>
                </a:solidFill>
                <a:latin typeface="Times New Roman" panose="02020603050405020304" pitchFamily="18" charset="0"/>
              </a:rPr>
              <a:t>patial distributions of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electric charge and current </a:t>
            </a:r>
            <a:r>
              <a:rPr lang="en-US" sz="2800" b="1" dirty="0">
                <a:solidFill>
                  <a:srgbClr val="0026B0"/>
                </a:solidFill>
                <a:latin typeface="Times New Roman" panose="02020603050405020304" pitchFamily="18" charset="0"/>
              </a:rPr>
              <a:t>inside the </a:t>
            </a:r>
            <a:r>
              <a:rPr lang="en-US" altLang="zh-CN" sz="2800" b="1" dirty="0">
                <a:solidFill>
                  <a:srgbClr val="0026B0"/>
                </a:solidFill>
                <a:latin typeface="Times New Roman" panose="02020603050405020304" pitchFamily="18" charset="0"/>
              </a:rPr>
              <a:t>nucleon</a:t>
            </a:r>
            <a:endParaRPr lang="en-US" sz="2800" b="1" dirty="0">
              <a:solidFill>
                <a:srgbClr val="0026B0"/>
              </a:solidFill>
              <a:latin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55187" y="5294055"/>
                <a:ext cx="8810705" cy="16022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2400" dirty="0">
                    <a:solidFill>
                      <a:schemeClr val="accent1"/>
                    </a:solidFill>
                  </a:rPr>
                  <a:t>STCF: 100</a:t>
                </a:r>
                <a:r>
                  <a:rPr kumimoji="1" lang="zh-CN" altLang="en-US" sz="2400" dirty="0">
                    <a:solidFill>
                      <a:schemeClr val="accent1"/>
                    </a:solidFill>
                  </a:rPr>
                  <a:t> </a:t>
                </a:r>
                <a:r>
                  <a:rPr kumimoji="1" lang="en-US" altLang="zh-CN" sz="2400" dirty="0">
                    <a:solidFill>
                      <a:schemeClr val="accent1"/>
                    </a:solidFill>
                  </a:rPr>
                  <a:t>more</a:t>
                </a:r>
                <a:r>
                  <a:rPr kumimoji="1" lang="zh-CN" altLang="en-US" sz="2400" dirty="0">
                    <a:solidFill>
                      <a:schemeClr val="accent1"/>
                    </a:solidFill>
                  </a:rPr>
                  <a:t> </a:t>
                </a:r>
                <a:r>
                  <a:rPr kumimoji="1" lang="en-US" altLang="zh-CN" sz="2400" dirty="0">
                    <a:solidFill>
                      <a:schemeClr val="accent1"/>
                    </a:solidFill>
                  </a:rPr>
                  <a:t>statistics</a:t>
                </a:r>
                <a:r>
                  <a:rPr kumimoji="1" lang="zh-CN" altLang="en-US" sz="2400" dirty="0">
                    <a:solidFill>
                      <a:schemeClr val="accent1"/>
                    </a:solidFill>
                  </a:rPr>
                  <a:t> </a:t>
                </a:r>
                <a:r>
                  <a:rPr kumimoji="1" lang="en-US" altLang="zh-CN" sz="2400" dirty="0">
                    <a:solidFill>
                      <a:schemeClr val="accent1"/>
                    </a:solidFill>
                  </a:rPr>
                  <a:t>will</a:t>
                </a:r>
                <a:r>
                  <a:rPr kumimoji="1" lang="zh-CN" altLang="en-US" sz="2400" dirty="0">
                    <a:solidFill>
                      <a:schemeClr val="accent1"/>
                    </a:solidFill>
                  </a:rPr>
                  <a:t> </a:t>
                </a:r>
                <a:r>
                  <a:rPr kumimoji="1" lang="en-US" altLang="zh-CN" sz="2400" dirty="0">
                    <a:solidFill>
                      <a:schemeClr val="accent1"/>
                    </a:solidFill>
                  </a:rPr>
                  <a:t>much</a:t>
                </a:r>
                <a:r>
                  <a:rPr kumimoji="1" lang="zh-CN" altLang="en-US" sz="2400" dirty="0">
                    <a:solidFill>
                      <a:schemeClr val="accent1"/>
                    </a:solidFill>
                  </a:rPr>
                  <a:t> </a:t>
                </a:r>
                <a:r>
                  <a:rPr kumimoji="1" lang="en-US" altLang="zh-CN" sz="2400" dirty="0">
                    <a:solidFill>
                      <a:schemeClr val="accent1"/>
                    </a:solidFill>
                  </a:rPr>
                  <a:t>enhance</a:t>
                </a:r>
                <a:r>
                  <a:rPr kumimoji="1" lang="zh-CN" altLang="en-US" sz="2400" dirty="0">
                    <a:solidFill>
                      <a:schemeClr val="accent1"/>
                    </a:solidFill>
                  </a:rPr>
                  <a:t> </a:t>
                </a:r>
                <a:r>
                  <a:rPr kumimoji="1" lang="en-US" altLang="zh-CN" sz="2400" dirty="0">
                    <a:solidFill>
                      <a:schemeClr val="accent1"/>
                    </a:solidFill>
                  </a:rPr>
                  <a:t>the</a:t>
                </a:r>
                <a:r>
                  <a:rPr kumimoji="1" lang="zh-CN" altLang="en-US" sz="2400" dirty="0">
                    <a:solidFill>
                      <a:schemeClr val="accent1"/>
                    </a:solidFill>
                  </a:rPr>
                  <a:t> </a:t>
                </a:r>
                <a:r>
                  <a:rPr kumimoji="1" lang="en-US" altLang="zh-CN" sz="2400" dirty="0">
                    <a:solidFill>
                      <a:schemeClr val="accent1"/>
                    </a:solidFill>
                  </a:rPr>
                  <a:t>understandings</a:t>
                </a:r>
                <a:r>
                  <a:rPr kumimoji="1" lang="zh-CN" altLang="en-US" sz="2400" dirty="0">
                    <a:solidFill>
                      <a:schemeClr val="accent1"/>
                    </a:solidFill>
                  </a:rPr>
                  <a:t> </a:t>
                </a:r>
                <a:r>
                  <a:rPr kumimoji="1" lang="en-US" altLang="zh-CN" sz="2400" dirty="0">
                    <a:solidFill>
                      <a:schemeClr val="accent1"/>
                    </a:solidFill>
                  </a:rPr>
                  <a:t>of</a:t>
                </a:r>
                <a:r>
                  <a:rPr kumimoji="1" lang="zh-CN" altLang="en-US" sz="2400" dirty="0">
                    <a:solidFill>
                      <a:schemeClr val="accent1"/>
                    </a:solidFill>
                  </a:rPr>
                  <a:t> </a:t>
                </a:r>
                <a:r>
                  <a:rPr kumimoji="1" lang="en-US" altLang="zh-CN" sz="2400" dirty="0">
                    <a:solidFill>
                      <a:schemeClr val="accent1"/>
                    </a:solidFill>
                  </a:rPr>
                  <a:t>these</a:t>
                </a:r>
                <a:r>
                  <a:rPr kumimoji="1" lang="zh-CN" altLang="en-US" sz="2400" dirty="0">
                    <a:solidFill>
                      <a:schemeClr val="accent1"/>
                    </a:solidFill>
                  </a:rPr>
                  <a:t> </a:t>
                </a:r>
                <a:r>
                  <a:rPr kumimoji="1" lang="en-US" altLang="zh-CN" sz="2400" dirty="0">
                    <a:solidFill>
                      <a:schemeClr val="accent1"/>
                    </a:solidFill>
                  </a:rPr>
                  <a:t>'unexpected'</a:t>
                </a:r>
                <a:r>
                  <a:rPr kumimoji="1" lang="zh-CN" altLang="en-US" sz="2400" dirty="0">
                    <a:solidFill>
                      <a:schemeClr val="accent1"/>
                    </a:solidFill>
                  </a:rPr>
                  <a:t> </a:t>
                </a:r>
                <a:r>
                  <a:rPr kumimoji="1" lang="en-US" altLang="zh-CN" sz="2400" dirty="0">
                    <a:solidFill>
                      <a:schemeClr val="accent1"/>
                    </a:solidFill>
                  </a:rPr>
                  <a:t>threshold</a:t>
                </a:r>
                <a:r>
                  <a:rPr kumimoji="1" lang="zh-CN" altLang="en-US" sz="2400" dirty="0">
                    <a:solidFill>
                      <a:schemeClr val="accent1"/>
                    </a:solidFill>
                  </a:rPr>
                  <a:t> </a:t>
                </a:r>
                <a:r>
                  <a:rPr kumimoji="1" lang="en-US" altLang="zh-CN" sz="2400" dirty="0">
                    <a:solidFill>
                      <a:schemeClr val="accent1"/>
                    </a:solidFill>
                  </a:rPr>
                  <a:t>enhancement! (Study </a:t>
                </a:r>
                <a:r>
                  <a:rPr lang="en-US" altLang="zh-CN" sz="2400" dirty="0"/>
                  <a:t>e</a:t>
                </a:r>
                <a:r>
                  <a:rPr lang="en-US" altLang="zh-CN" sz="2400" baseline="30000" dirty="0"/>
                  <a:t>+</a:t>
                </a:r>
                <a:r>
                  <a:rPr lang="en-US" altLang="zh-CN" sz="2400" dirty="0"/>
                  <a:t>e</a:t>
                </a:r>
                <a:r>
                  <a:rPr lang="en-US" altLang="zh-CN" sz="2400" baseline="30000" dirty="0"/>
                  <a:t>- </a:t>
                </a:r>
                <a:r>
                  <a:rPr lang="en-US" altLang="zh-CN" sz="2400" dirty="0"/>
                  <a:t>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</a:rPr>
                      <m:t>𝒑</m:t>
                    </m:r>
                    <m:acc>
                      <m:accPr>
                        <m:chr m:val="̅"/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  <m:r>
                      <a:rPr lang="en-US" altLang="zh-CN" sz="24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sz="2400" i="1">
                        <a:latin typeface="Cambria Math" panose="02040503050406030204" pitchFamily="18" charset="0"/>
                      </a:rPr>
                      <m:t>𝒏</m:t>
                    </m:r>
                    <m:acc>
                      <m:accPr>
                        <m:chr m:val="̅"/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acc>
                    <m:r>
                      <a:rPr lang="en-US" altLang="zh-CN" sz="24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zh-CN" altLang="en-US" sz="2400" i="1">
                        <a:latin typeface="Cambria Math" panose="02040503050406030204" pitchFamily="18" charset="0"/>
                      </a:rPr>
                      <m:t>𝚲</m:t>
                    </m:r>
                    <m:acc>
                      <m:accPr>
                        <m:chr m:val="̅"/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zh-CN" altLang="en-US" sz="2400" i="1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</m:acc>
                    <m:r>
                      <a:rPr lang="en-US" altLang="zh-CN" sz="2400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zh-CN" altLang="en-US" sz="2400" b="1" i="1" smtClean="0">
                        <a:latin typeface="Cambria Math" panose="02040503050406030204" pitchFamily="18" charset="0"/>
                      </a:rPr>
                      <m:t>𝚺</m:t>
                    </m:r>
                    <m:acc>
                      <m:accPr>
                        <m:chr m:val="̅"/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𝚺</m:t>
                        </m:r>
                      </m:e>
                    </m:acc>
                    <m:r>
                      <a:rPr lang="en-US" altLang="zh-CN" sz="2400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zh-CN" altLang="en-US" sz="2400" i="1" dirty="0" smtClean="0">
                        <a:latin typeface="Cambria Math" panose="02040503050406030204" pitchFamily="18" charset="0"/>
                      </a:rPr>
                      <m:t>𝚵</m:t>
                    </m:r>
                    <m:acc>
                      <m:accPr>
                        <m:chr m:val="̅"/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𝚵</m:t>
                        </m:r>
                      </m:e>
                    </m:acc>
                    <m:r>
                      <a:rPr lang="en-US" altLang="zh-CN" sz="2400" b="1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zh-CN" altLang="en-US" sz="2400" b="1" i="1" smtClean="0">
                        <a:latin typeface="Cambria Math" panose="02040503050406030204" pitchFamily="18" charset="0"/>
                      </a:rPr>
                      <m:t>𝛀</m:t>
                    </m:r>
                    <m:sSub>
                      <m:sSubPr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sz="2400" i="1" smtClean="0">
                                <a:latin typeface="Cambria Math" panose="02040503050406030204" pitchFamily="18" charset="0"/>
                              </a:rPr>
                              <m:t>𝛀</m:t>
                            </m:r>
                          </m:e>
                        </m:acc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sz="2400" i="1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acc>
                      <m:accPr>
                        <m:chr m:val="̅"/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b="1" i="1" smtClean="0">
                                <a:latin typeface="Cambria Math" panose="02040503050406030204" pitchFamily="18" charset="0"/>
                              </a:rPr>
                              <m:t>𝚲</m:t>
                            </m:r>
                          </m:e>
                          <m:sub>
                            <m:r>
                              <a:rPr lang="en-US" altLang="zh-CN" sz="2400" b="1" i="1" smtClean="0">
                                <a:latin typeface="Cambria Math" panose="02040503050406030204" pitchFamily="18" charset="0"/>
                              </a:rPr>
                              <m:t>𝒄</m:t>
                            </m:r>
                          </m:sub>
                        </m:sSub>
                      </m:e>
                    </m:acc>
                    <m:r>
                      <a:rPr lang="en-US" altLang="zh-CN" sz="240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𝚺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acc>
                      <m:accPr>
                        <m:chr m:val="̅"/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i="1" smtClean="0">
                                <a:latin typeface="Cambria Math" panose="02040503050406030204" pitchFamily="18" charset="0"/>
                              </a:rPr>
                              <m:t>𝚺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</a:rPr>
                              <m:t>𝒄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2400" dirty="0"/>
                  <a:t> </a:t>
                </a:r>
                <a14:m>
                  <m:oMath xmlns:m="http://schemas.openxmlformats.org/officeDocument/2006/math">
                    <m:r>
                      <a:rPr lang="en-US" altLang="zh-CN" sz="240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𝚵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acc>
                      <m:accPr>
                        <m:chr m:val="̅"/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i="1" smtClean="0">
                                <a:latin typeface="Cambria Math" panose="02040503050406030204" pitchFamily="18" charset="0"/>
                              </a:rPr>
                              <m:t>𝚵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</a:rPr>
                              <m:t>𝒄</m:t>
                            </m:r>
                          </m:sub>
                        </m:sSub>
                      </m:e>
                    </m:acc>
                    <m:r>
                      <a:rPr lang="en-US" altLang="zh-CN" sz="240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𝛀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acc>
                      <m:accPr>
                        <m:chr m:val="̅"/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i="1" smtClean="0">
                                <a:latin typeface="Cambria Math" panose="02040503050406030204" pitchFamily="18" charset="0"/>
                              </a:rPr>
                              <m:t>𝛀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</a:rPr>
                              <m:t>𝒄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2400" dirty="0"/>
                  <a:t> … @threshold</a:t>
                </a:r>
                <a:r>
                  <a:rPr kumimoji="1" lang="en-US" altLang="zh-CN" sz="2400" dirty="0">
                    <a:solidFill>
                      <a:schemeClr val="accent1"/>
                    </a:solidFill>
                  </a:rPr>
                  <a:t>)</a:t>
                </a:r>
                <a:endParaRPr kumimoji="1" lang="en-US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187" y="5294055"/>
                <a:ext cx="8810705" cy="1602298"/>
              </a:xfrm>
              <a:prstGeom prst="rect">
                <a:avLst/>
              </a:prstGeom>
              <a:blipFill>
                <a:blip r:embed="rId7"/>
                <a:stretch>
                  <a:fillRect l="-1037" t="-3042" b="-60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标题 1">
            <a:extLst>
              <a:ext uri="{FF2B5EF4-FFF2-40B4-BE49-F238E27FC236}">
                <a16:creationId xmlns:a16="http://schemas.microsoft.com/office/drawing/2014/main" id="{229D1AC3-2A83-44AE-91E3-D39D61BA9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0"/>
            <a:ext cx="8663880" cy="685800"/>
          </a:xfrm>
        </p:spPr>
        <p:txBody>
          <a:bodyPr/>
          <a:lstStyle/>
          <a:p>
            <a:r>
              <a:rPr kumimoji="1" lang="en-US" altLang="zh-CN" sz="3600" dirty="0"/>
              <a:t>The</a:t>
            </a:r>
            <a:r>
              <a:rPr kumimoji="1" lang="zh-CN" altLang="en-US" sz="3600" dirty="0"/>
              <a:t> </a:t>
            </a:r>
            <a:r>
              <a:rPr kumimoji="1" lang="en-US" altLang="zh-CN" sz="3600" dirty="0"/>
              <a:t>threshold</a:t>
            </a:r>
            <a:r>
              <a:rPr kumimoji="1" lang="zh-CN" altLang="en-US" sz="3600" dirty="0"/>
              <a:t> </a:t>
            </a:r>
            <a:r>
              <a:rPr kumimoji="1" lang="en-US" altLang="zh-CN" sz="3600" dirty="0"/>
              <a:t>production</a:t>
            </a:r>
            <a:r>
              <a:rPr kumimoji="1" lang="zh-CN" altLang="en-US" sz="3600" dirty="0"/>
              <a:t> </a:t>
            </a:r>
            <a:r>
              <a:rPr kumimoji="1" lang="en-US" altLang="zh-CN" sz="3600" dirty="0"/>
              <a:t>of</a:t>
            </a:r>
            <a:r>
              <a:rPr kumimoji="1" lang="zh-CN" altLang="en-US" sz="3600" dirty="0"/>
              <a:t> </a:t>
            </a:r>
            <a:r>
              <a:rPr kumimoji="1" lang="en-US" altLang="zh-CN" sz="3600" dirty="0"/>
              <a:t>baryon</a:t>
            </a:r>
            <a:r>
              <a:rPr kumimoji="1" lang="zh-CN" altLang="en-US" sz="3600" dirty="0"/>
              <a:t> </a:t>
            </a:r>
            <a:r>
              <a:rPr kumimoji="1" lang="en-US" altLang="zh-CN" sz="3600" dirty="0"/>
              <a:t>pair</a:t>
            </a:r>
            <a:r>
              <a:rPr kumimoji="1" lang="zh-CN" altLang="en-US" sz="3600" dirty="0"/>
              <a:t> </a:t>
            </a:r>
            <a:endParaRPr lang="zh-CN" altLang="en-US" sz="36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9ACD7A-6ECE-4959-A5FC-AD518CC335C7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0BB413E-55BA-4147-A342-C2FE763CA4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92911" y="1317528"/>
            <a:ext cx="2894053" cy="231315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A032E1A2-DEE5-494C-B989-D0E17BA1231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10400" y="1030643"/>
            <a:ext cx="1687008" cy="41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09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BESIII Experiment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904312"/>
            <a:ext cx="4218140" cy="303687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904" y="849661"/>
            <a:ext cx="4174900" cy="297787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826" y="3941188"/>
            <a:ext cx="3616548" cy="23015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5242" y="4617175"/>
            <a:ext cx="3413739" cy="140955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19681" y="4297424"/>
            <a:ext cx="3155892" cy="28189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584773" y="4297424"/>
            <a:ext cx="534074" cy="14403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8371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Limitation for BEPCII/BESIII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8480" y="909856"/>
            <a:ext cx="8188287" cy="3753002"/>
          </a:xfrm>
        </p:spPr>
        <p:txBody>
          <a:bodyPr>
            <a:noAutofit/>
          </a:bodyPr>
          <a:lstStyle/>
          <a:p>
            <a:pPr defTabSz="9144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p"/>
              <a:defRPr/>
            </a:pPr>
            <a:r>
              <a:rPr kumimoji="1"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BEPCII/BESIII have run </a:t>
            </a:r>
            <a:r>
              <a:rPr kumimoji="1" lang="en-US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10 </a:t>
            </a:r>
            <a:r>
              <a:rPr kumimoji="1"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years, and are </a:t>
            </a:r>
            <a:r>
              <a:rPr kumimoji="1" lang="en-US" altLang="zh-CN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playing a leading role</a:t>
            </a:r>
            <a:r>
              <a:rPr kumimoji="1"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 in tau-charm physics area.</a:t>
            </a:r>
          </a:p>
          <a:p>
            <a:pPr defTabSz="9144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p"/>
              <a:defRPr/>
            </a:pPr>
            <a:r>
              <a:rPr kumimoji="1"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Limited by length of storage ring, </a:t>
            </a:r>
            <a:r>
              <a:rPr kumimoji="1" lang="en-US" altLang="zh-CN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no space and potential </a:t>
            </a:r>
            <a:r>
              <a:rPr kumimoji="1"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for the upgrade.</a:t>
            </a:r>
          </a:p>
          <a:p>
            <a:pPr defTabSz="9144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p"/>
              <a:defRPr/>
            </a:pPr>
            <a:r>
              <a:rPr kumimoji="1"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Physics study limited by the </a:t>
            </a:r>
            <a:r>
              <a:rPr kumimoji="1" lang="en-US" altLang="zh-CN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Statistics </a:t>
            </a:r>
            <a:r>
              <a:rPr kumimoji="1"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(luminosity), </a:t>
            </a:r>
            <a:r>
              <a:rPr kumimoji="1" lang="en-US" altLang="zh-CN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CME</a:t>
            </a:r>
            <a:r>
              <a:rPr kumimoji="1"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 ……</a:t>
            </a:r>
          </a:p>
          <a:p>
            <a:pPr defTabSz="9144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p"/>
              <a:defRPr/>
            </a:pPr>
            <a:r>
              <a:rPr kumimoji="1" lang="en-US" altLang="zh-CN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Challenged</a:t>
            </a:r>
            <a:r>
              <a:rPr kumimoji="1"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 by Belle II</a:t>
            </a:r>
          </a:p>
          <a:p>
            <a:pPr defTabSz="9144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p"/>
              <a:defRPr/>
            </a:pPr>
            <a:r>
              <a:rPr kumimoji="1"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BEPCII/BESIII will end her mission in 5 - </a:t>
            </a:r>
            <a:r>
              <a:rPr kumimoji="1" lang="en-US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8 </a:t>
            </a:r>
            <a:r>
              <a:rPr kumimoji="1"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years (?)</a:t>
            </a:r>
          </a:p>
          <a:p>
            <a:pPr>
              <a:lnSpc>
                <a:spcPct val="130000"/>
              </a:lnSpc>
            </a:pPr>
            <a:endParaRPr kumimoji="1" lang="zh-CN" altLang="en-US" sz="2400" dirty="0">
              <a:solidFill>
                <a:srgbClr val="FF0033"/>
              </a:solidFill>
              <a:latin typeface="Times New Roman" panose="02020603050405020304" pitchFamily="18" charset="0"/>
              <a:ea typeface="MS PGothic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/>
        </p:nvSpPr>
        <p:spPr>
          <a:xfrm>
            <a:off x="457200" y="4662858"/>
            <a:ext cx="8300720" cy="1366311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6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A </a:t>
            </a:r>
            <a:r>
              <a:rPr lang="en-US" sz="26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Super </a:t>
            </a:r>
            <a:r>
              <a:rPr lang="en-US" sz="26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  <a:sym typeface="Symbol" panose="05050102010706020507" pitchFamily="18" charset="2"/>
              </a:rPr>
              <a:t>-charm </a:t>
            </a:r>
            <a:r>
              <a:rPr lang="en-US" sz="26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Facility</a:t>
            </a:r>
            <a:r>
              <a:rPr lang="en-US" sz="26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 is the</a:t>
            </a:r>
            <a:r>
              <a:rPr lang="en-US" sz="2600" b="1" dirty="0">
                <a:solidFill>
                  <a:srgbClr val="0036F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 nature extension </a:t>
            </a:r>
            <a:r>
              <a:rPr lang="en-US" sz="26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and  </a:t>
            </a:r>
            <a:r>
              <a:rPr lang="en-US" sz="2600" b="1" dirty="0">
                <a:solidFill>
                  <a:srgbClr val="0036F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a viable option </a:t>
            </a:r>
            <a:r>
              <a:rPr lang="en-US" sz="26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for a post-BEPCII HEP project in China</a:t>
            </a:r>
          </a:p>
        </p:txBody>
      </p:sp>
    </p:spTree>
    <p:extLst>
      <p:ext uri="{BB962C8B-B14F-4D97-AF65-F5344CB8AC3E}">
        <p14:creationId xmlns:p14="http://schemas.microsoft.com/office/powerpoint/2010/main" val="201567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id="{E95206FA-4D35-4A1E-AB68-CF69CAD9B9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3632" y="3641416"/>
            <a:ext cx="3880104" cy="266427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4954" y="22944"/>
            <a:ext cx="7154091" cy="714850"/>
          </a:xfrm>
        </p:spPr>
        <p:txBody>
          <a:bodyPr>
            <a:normAutofit/>
          </a:bodyPr>
          <a:lstStyle/>
          <a:p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BEPCII vs STCF in China</a:t>
            </a:r>
            <a:endParaRPr lang="zh-CN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084286" cy="365125"/>
          </a:xfrm>
        </p:spPr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20DC39-261D-4721-8AB7-91197B462E58}"/>
              </a:ext>
            </a:extLst>
          </p:cNvPr>
          <p:cNvSpPr>
            <a:spLocks noGrp="1"/>
          </p:cNvSpPr>
          <p:nvPr/>
        </p:nvSpPr>
        <p:spPr>
          <a:xfrm>
            <a:off x="65274" y="943901"/>
            <a:ext cx="4450080" cy="2836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 indent="0">
              <a:lnSpc>
                <a:spcPct val="140000"/>
              </a:lnSpc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BEPCII</a:t>
            </a:r>
          </a:p>
          <a:p>
            <a:pPr marL="594900">
              <a:lnSpc>
                <a:spcPct val="140000"/>
              </a:lnSpc>
              <a:buFont typeface="Wingdings" panose="05000000000000000000" pitchFamily="2" charset="2"/>
              <a:buChar char="p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Peak luminosity 0.6-1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20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cm</a:t>
            </a:r>
            <a:r>
              <a:rPr 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3.773 GeV 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94900">
              <a:lnSpc>
                <a:spcPct val="140000"/>
              </a:lnSpc>
              <a:buFont typeface="Wingdings" panose="05000000000000000000" pitchFamily="2" charset="2"/>
              <a:buChar char="p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range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4.6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GeV </a:t>
            </a:r>
          </a:p>
          <a:p>
            <a:pPr marL="594900">
              <a:lnSpc>
                <a:spcPct val="140000"/>
              </a:lnSpc>
              <a:buFont typeface="Wingdings" panose="05000000000000000000" pitchFamily="2" charset="2"/>
              <a:buChar char="p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Polarization 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1F61584-C2C1-4495-9B84-16584DD3BAC4}"/>
              </a:ext>
            </a:extLst>
          </p:cNvPr>
          <p:cNvSpPr>
            <a:spLocks noGrp="1"/>
          </p:cNvSpPr>
          <p:nvPr/>
        </p:nvSpPr>
        <p:spPr>
          <a:xfrm>
            <a:off x="4628644" y="946044"/>
            <a:ext cx="4450080" cy="283651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 indent="0">
              <a:lnSpc>
                <a:spcPct val="140000"/>
              </a:lnSpc>
              <a:buNone/>
            </a:pP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Designed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STCF</a:t>
            </a:r>
          </a:p>
          <a:p>
            <a:pPr marL="594900">
              <a:lnSpc>
                <a:spcPct val="140000"/>
              </a:lnSpc>
              <a:buFont typeface="Wingdings" panose="05000000000000000000" pitchFamily="2" charset="2"/>
              <a:buChar char="p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Peak luminosity 0.5-1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20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cm</a:t>
            </a:r>
            <a:r>
              <a:rPr 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GeV 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94900">
              <a:lnSpc>
                <a:spcPct val="140000"/>
              </a:lnSpc>
              <a:buFont typeface="Wingdings" panose="05000000000000000000" pitchFamily="2" charset="2"/>
              <a:buChar char="p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range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GeV </a:t>
            </a:r>
          </a:p>
          <a:p>
            <a:pPr marL="594900">
              <a:lnSpc>
                <a:spcPct val="140000"/>
              </a:lnSpc>
              <a:buFont typeface="Wingdings" panose="05000000000000000000" pitchFamily="2" charset="2"/>
              <a:buChar char="p"/>
            </a:pP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increase luminosity and realize beam polarization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6" descr="æ¥çæºå¾å">
            <a:extLst>
              <a:ext uri="{FF2B5EF4-FFF2-40B4-BE49-F238E27FC236}">
                <a16:creationId xmlns:a16="http://schemas.microsoft.com/office/drawing/2014/main" id="{E83D5318-600F-4A32-A723-E339A49383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92" y="3882038"/>
            <a:ext cx="3194244" cy="2372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4692731" y="5815377"/>
            <a:ext cx="4321905" cy="46166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</a:rPr>
              <a:t>1 ab</a:t>
            </a:r>
            <a:r>
              <a:rPr lang="en-US" altLang="zh-CN" sz="2400" b="1" baseline="30000" dirty="0" smtClean="0">
                <a:solidFill>
                  <a:srgbClr val="FF0000"/>
                </a:solidFill>
              </a:rPr>
              <a:t>-1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2400" b="1" dirty="0" smtClean="0"/>
              <a:t>data is expected per years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6155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International Collaboration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831" y="836124"/>
            <a:ext cx="6632677" cy="35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675995" y="1086882"/>
            <a:ext cx="4753120" cy="1251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 dirty="0"/>
              <a:t>Super Charm-Tau at </a:t>
            </a:r>
            <a:r>
              <a:rPr lang="en-US" altLang="zh-CN" sz="2000" b="1" dirty="0">
                <a:solidFill>
                  <a:srgbClr val="FF0000"/>
                </a:solidFill>
              </a:rPr>
              <a:t>Novosibirsk</a:t>
            </a:r>
            <a:r>
              <a:rPr lang="en-US" altLang="zh-CN" sz="2000" b="1" dirty="0"/>
              <a:t>, RUSSIA, </a:t>
            </a:r>
            <a:r>
              <a:rPr lang="en-US" altLang="zh-CN" sz="2000" b="1" dirty="0" err="1">
                <a:solidFill>
                  <a:srgbClr val="FF0000"/>
                </a:solidFill>
              </a:rPr>
              <a:t>Budker</a:t>
            </a:r>
            <a:r>
              <a:rPr lang="en-US" altLang="zh-CN" sz="2000" b="1" dirty="0">
                <a:solidFill>
                  <a:srgbClr val="FF0000"/>
                </a:solidFill>
              </a:rPr>
              <a:t> Institute </a:t>
            </a:r>
            <a:r>
              <a:rPr lang="en-US" altLang="zh-CN" sz="2000" b="1" dirty="0"/>
              <a:t>of Nuclear Physics Long history…..</a:t>
            </a:r>
            <a:endParaRPr lang="zh-CN" altLang="en-US" sz="2000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457200" y="4297434"/>
            <a:ext cx="869035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altLang="zh-CN" sz="2000" b="1" dirty="0"/>
              <a:t>Pre-Agreement of </a:t>
            </a:r>
            <a:r>
              <a:rPr lang="en-US" altLang="zh-CN" sz="2000" b="1" dirty="0">
                <a:solidFill>
                  <a:srgbClr val="FF0000"/>
                </a:solidFill>
              </a:rPr>
              <a:t>Joint effort </a:t>
            </a:r>
            <a:r>
              <a:rPr lang="en-US" altLang="zh-CN" sz="2000" b="1" dirty="0"/>
              <a:t>on R&amp;D, details are under negotiation  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altLang="zh-CN" sz="2000" b="1" dirty="0">
                <a:solidFill>
                  <a:srgbClr val="FF0000"/>
                </a:solidFill>
              </a:rPr>
              <a:t>Joint workshop </a:t>
            </a:r>
            <a:r>
              <a:rPr lang="en-US" altLang="zh-CN" sz="2000" b="1" dirty="0"/>
              <a:t>between China, Russia, and Europe</a:t>
            </a:r>
          </a:p>
          <a:p>
            <a:pPr marL="64440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altLang="zh-CN" sz="2000" b="1" dirty="0"/>
              <a:t>2018 UCAS (March),  Novosibirsk (May),  </a:t>
            </a:r>
            <a:r>
              <a:rPr lang="en-US" altLang="zh-CN" sz="2000" b="1" dirty="0" err="1"/>
              <a:t>Orsay</a:t>
            </a:r>
            <a:r>
              <a:rPr lang="en-US" altLang="zh-CN" sz="2000" b="1" dirty="0"/>
              <a:t> (December)</a:t>
            </a:r>
          </a:p>
          <a:p>
            <a:pPr marL="64440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altLang="zh-CN" sz="2000" b="1" dirty="0"/>
              <a:t>2019 </a:t>
            </a:r>
            <a:r>
              <a:rPr lang="en-US" altLang="zh-CN" sz="2000" b="1" dirty="0" smtClean="0"/>
              <a:t>Moscow(September)</a:t>
            </a:r>
            <a:endParaRPr lang="en-US" altLang="zh-CN" sz="2000" b="1" dirty="0"/>
          </a:p>
        </p:txBody>
      </p:sp>
    </p:spTree>
    <p:extLst>
      <p:ext uri="{BB962C8B-B14F-4D97-AF65-F5344CB8AC3E}">
        <p14:creationId xmlns:p14="http://schemas.microsoft.com/office/powerpoint/2010/main" val="302233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27" y="50539"/>
            <a:ext cx="8217593" cy="714850"/>
          </a:xfrm>
        </p:spPr>
        <p:txBody>
          <a:bodyPr>
            <a:normAutofit/>
          </a:bodyPr>
          <a:lstStyle/>
          <a:p>
            <a:r>
              <a:rPr lang="en-US" altLang="zh-CN" sz="3600" dirty="0" smtClean="0"/>
              <a:t>Strategy&amp; </a:t>
            </a:r>
            <a:r>
              <a:rPr lang="en-US" altLang="zh-CN" sz="3600" dirty="0" smtClean="0"/>
              <a:t>Activities of STCF at China</a:t>
            </a:r>
            <a:endParaRPr lang="zh-CN" altLang="en-US" sz="36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2"/>
          <p:cNvSpPr txBox="1"/>
          <p:nvPr/>
        </p:nvSpPr>
        <p:spPr>
          <a:xfrm>
            <a:off x="457200" y="765389"/>
            <a:ext cx="8418447" cy="54815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b="1" dirty="0">
                <a:solidFill>
                  <a:srgbClr val="FF0000"/>
                </a:solidFill>
              </a:rPr>
              <a:t>CDR </a:t>
            </a:r>
            <a:r>
              <a:rPr lang="en-US" sz="2200" b="1" dirty="0">
                <a:solidFill>
                  <a:srgbClr val="FF0000"/>
                </a:solidFill>
                <a:sym typeface="Wingdings"/>
              </a:rPr>
              <a:t> TDR </a:t>
            </a:r>
            <a:r>
              <a:rPr lang="en-US" sz="2200" b="1" dirty="0">
                <a:solidFill>
                  <a:schemeClr val="tx2">
                    <a:lumMod val="20000"/>
                    <a:lumOff val="80000"/>
                  </a:schemeClr>
                </a:solidFill>
                <a:sym typeface="Wingdings"/>
              </a:rPr>
              <a:t> project application  construction  commissioning  </a:t>
            </a:r>
            <a:endParaRPr lang="en-US" sz="22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sz="2200" b="1" dirty="0">
                <a:solidFill>
                  <a:schemeClr val="tx1"/>
                </a:solidFill>
              </a:rPr>
              <a:t>Strategy: focus on </a:t>
            </a:r>
            <a:r>
              <a:rPr lang="en-US" sz="2200" b="1" dirty="0">
                <a:solidFill>
                  <a:schemeClr val="accent1"/>
                </a:solidFill>
              </a:rPr>
              <a:t>CDR </a:t>
            </a:r>
            <a:r>
              <a:rPr lang="en-US" sz="2200" b="1" dirty="0" smtClean="0">
                <a:solidFill>
                  <a:schemeClr val="tx1"/>
                </a:solidFill>
              </a:rPr>
              <a:t>(3 </a:t>
            </a:r>
            <a:r>
              <a:rPr lang="en-US" sz="2200" b="1" dirty="0">
                <a:solidFill>
                  <a:schemeClr val="tx1"/>
                </a:solidFill>
              </a:rPr>
              <a:t>years) and </a:t>
            </a:r>
            <a:r>
              <a:rPr lang="en-US" sz="2200" b="1" dirty="0">
                <a:solidFill>
                  <a:schemeClr val="accent1"/>
                </a:solidFill>
              </a:rPr>
              <a:t>TDR</a:t>
            </a:r>
            <a:r>
              <a:rPr lang="en-US" sz="2200" b="1" dirty="0">
                <a:solidFill>
                  <a:schemeClr val="tx1"/>
                </a:solidFill>
              </a:rPr>
              <a:t> (6 years) depend on the available resources. </a:t>
            </a:r>
            <a:r>
              <a:rPr lang="en-US" sz="2200" b="1" dirty="0" smtClean="0">
                <a:solidFill>
                  <a:srgbClr val="FF0000"/>
                </a:solidFill>
              </a:rPr>
              <a:t>the </a:t>
            </a:r>
            <a:r>
              <a:rPr lang="en-US" sz="2200" b="1" dirty="0">
                <a:solidFill>
                  <a:srgbClr val="FF0000"/>
                </a:solidFill>
              </a:rPr>
              <a:t>construction </a:t>
            </a:r>
            <a:r>
              <a:rPr lang="en-US" sz="2200" b="1" dirty="0" smtClean="0">
                <a:solidFill>
                  <a:srgbClr val="FF0000"/>
                </a:solidFill>
              </a:rPr>
              <a:t>site open.</a:t>
            </a:r>
            <a:endParaRPr lang="en-US" sz="2200" b="1" dirty="0">
              <a:solidFill>
                <a:srgbClr val="FF0000"/>
              </a:solidFill>
            </a:endParaRP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sz="2200" b="1" dirty="0">
                <a:solidFill>
                  <a:schemeClr val="tx1"/>
                </a:solidFill>
              </a:rPr>
              <a:t>Webpage: </a:t>
            </a:r>
            <a:r>
              <a:rPr lang="en-US" sz="2200" u="sng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http://wcm.ustc.edu.cn/pub/CICPI2011/futureplans/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endParaRPr lang="en-US" sz="2200" b="1" dirty="0">
              <a:solidFill>
                <a:schemeClr val="tx1"/>
              </a:solidFill>
            </a:endParaRP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sz="2200" b="1" dirty="0">
                <a:solidFill>
                  <a:schemeClr val="tx1"/>
                </a:solidFill>
              </a:rPr>
              <a:t>Domestic Workshops (2011, 12, 13, 14, </a:t>
            </a:r>
            <a:r>
              <a:rPr lang="en-US" sz="2200" b="1" dirty="0" smtClean="0">
                <a:solidFill>
                  <a:schemeClr val="tx1"/>
                </a:solidFill>
              </a:rPr>
              <a:t>16)</a:t>
            </a: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sz="2200" b="1" dirty="0" smtClean="0">
                <a:solidFill>
                  <a:schemeClr val="tx1"/>
                </a:solidFill>
              </a:rPr>
              <a:t>International </a:t>
            </a:r>
            <a:r>
              <a:rPr lang="en-US" sz="2200" b="1" dirty="0">
                <a:solidFill>
                  <a:schemeClr val="tx1"/>
                </a:solidFill>
              </a:rPr>
              <a:t>Workshops (2015, 18</a:t>
            </a:r>
            <a:r>
              <a:rPr lang="en-US" sz="22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sz="2200" b="1" dirty="0" smtClean="0"/>
              <a:t>2015 </a:t>
            </a:r>
            <a:r>
              <a:rPr lang="en-US" altLang="zh-CN" sz="2400" b="1" dirty="0"/>
              <a:t>Fragrance Hill-Science </a:t>
            </a:r>
            <a:r>
              <a:rPr lang="en-US" altLang="zh-CN" sz="2400" b="1" dirty="0" smtClean="0"/>
              <a:t>Conference (No. 533)</a:t>
            </a:r>
            <a:endParaRPr lang="en-US" sz="2200" b="1" dirty="0">
              <a:solidFill>
                <a:schemeClr val="tx1"/>
              </a:solidFill>
            </a:endParaRP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sz="2200" b="1" dirty="0">
                <a:solidFill>
                  <a:schemeClr val="tx1"/>
                </a:solidFill>
              </a:rPr>
              <a:t>Report to USTC Scientific Committee and USTC presidents</a:t>
            </a: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sz="2200" b="1" dirty="0">
                <a:solidFill>
                  <a:schemeClr val="tx1"/>
                </a:solidFill>
              </a:rPr>
              <a:t>Report to </a:t>
            </a:r>
            <a:r>
              <a:rPr lang="en-US" sz="2200" b="1" dirty="0" smtClean="0"/>
              <a:t>local government </a:t>
            </a:r>
            <a:endParaRPr lang="en-US" sz="2200" b="1" dirty="0">
              <a:solidFill>
                <a:schemeClr val="tx1"/>
              </a:solidFill>
            </a:endParaRP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sz="2200" b="1" dirty="0" smtClean="0">
                <a:solidFill>
                  <a:schemeClr val="tx1"/>
                </a:solidFill>
              </a:rPr>
              <a:t>Form </a:t>
            </a:r>
            <a:r>
              <a:rPr lang="en-US" sz="2200" b="1" dirty="0">
                <a:solidFill>
                  <a:schemeClr val="tx1"/>
                </a:solidFill>
              </a:rPr>
              <a:t>the </a:t>
            </a:r>
            <a:r>
              <a:rPr lang="en-US" sz="2200" b="1" dirty="0">
                <a:solidFill>
                  <a:srgbClr val="FF0000"/>
                </a:solidFill>
              </a:rPr>
              <a:t>Organization</a:t>
            </a:r>
            <a:r>
              <a:rPr lang="en-US" sz="2200" b="1" dirty="0">
                <a:solidFill>
                  <a:schemeClr val="tx1"/>
                </a:solidFill>
              </a:rPr>
              <a:t> </a:t>
            </a:r>
            <a:r>
              <a:rPr lang="en-US" sz="2200" b="1" dirty="0" smtClean="0">
                <a:solidFill>
                  <a:schemeClr val="tx1"/>
                </a:solidFill>
              </a:rPr>
              <a:t>(including project manager, physics/detector/accelerator work groups ….) </a:t>
            </a:r>
            <a:endParaRPr lang="en-US" sz="2200" b="1" dirty="0">
              <a:solidFill>
                <a:schemeClr val="tx1"/>
              </a:solidFill>
            </a:endParaRP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sz="2200" b="1" dirty="0">
                <a:solidFill>
                  <a:srgbClr val="FF0000"/>
                </a:solidFill>
              </a:rPr>
              <a:t>Regular weekly meetings for </a:t>
            </a:r>
            <a:r>
              <a:rPr lang="en-US" sz="2200" b="1" dirty="0" smtClean="0">
                <a:solidFill>
                  <a:srgbClr val="FF0000"/>
                </a:solidFill>
              </a:rPr>
              <a:t>Accelerator/Detector/physics !</a:t>
            </a:r>
            <a:endParaRPr lang="en-US" sz="2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75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Activities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2019/7/26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FLASY2019，USTC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1475" y="1247472"/>
            <a:ext cx="8462953" cy="4288804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7170189" y="2452255"/>
            <a:ext cx="1022466" cy="30258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220067" y="3005916"/>
            <a:ext cx="435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392BF5"/>
                </a:solidFill>
              </a:rPr>
              <a:t>27</a:t>
            </a:r>
            <a:endParaRPr lang="zh-CN" altLang="en-US" dirty="0">
              <a:solidFill>
                <a:srgbClr val="392BF5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220067" y="3857331"/>
            <a:ext cx="435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392BF5"/>
                </a:solidFill>
              </a:rPr>
              <a:t>99</a:t>
            </a:r>
            <a:endParaRPr lang="zh-CN" altLang="en-US" dirty="0">
              <a:solidFill>
                <a:srgbClr val="392B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657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49705</TotalTime>
  <Words>2645</Words>
  <Application>Microsoft Office PowerPoint</Application>
  <PresentationFormat>全屏显示(4:3)</PresentationFormat>
  <Paragraphs>488</Paragraphs>
  <Slides>39</Slides>
  <Notes>11</Notes>
  <HiddenSlides>0</HiddenSlides>
  <MMClips>0</MMClips>
  <ScaleCrop>false</ScaleCrop>
  <HeadingPairs>
    <vt:vector size="8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61" baseType="lpstr">
      <vt:lpstr>Arial Unicode MS</vt:lpstr>
      <vt:lpstr>Helvetica Light</vt:lpstr>
      <vt:lpstr>Lucida Grande</vt:lpstr>
      <vt:lpstr>ＭＳ Ｐゴシック</vt:lpstr>
      <vt:lpstr>ＭＳ Ｐゴシック</vt:lpstr>
      <vt:lpstr>华文楷体</vt:lpstr>
      <vt:lpstr>华文隶书</vt:lpstr>
      <vt:lpstr>华文新魏</vt:lpstr>
      <vt:lpstr>宋体</vt:lpstr>
      <vt:lpstr>Arial</vt:lpstr>
      <vt:lpstr>Arial Narrow</vt:lpstr>
      <vt:lpstr>Calibri</vt:lpstr>
      <vt:lpstr>Cambria</vt:lpstr>
      <vt:lpstr>Cambria Math</vt:lpstr>
      <vt:lpstr>Harlow Solid Italic</vt:lpstr>
      <vt:lpstr>Helvetica</vt:lpstr>
      <vt:lpstr>Symbol</vt:lpstr>
      <vt:lpstr>Tahoma</vt:lpstr>
      <vt:lpstr>Times New Roman</vt:lpstr>
      <vt:lpstr>Wingdings</vt:lpstr>
      <vt:lpstr>Office Theme</vt:lpstr>
      <vt:lpstr>Equation</vt:lpstr>
      <vt:lpstr>Prospects of Charm Physics at -c Facility</vt:lpstr>
      <vt:lpstr>Broad Physics at -c Energy Region</vt:lpstr>
      <vt:lpstr>BEPCII</vt:lpstr>
      <vt:lpstr>BESIII Experiment</vt:lpstr>
      <vt:lpstr>Limitation for BEPCII/BESIII</vt:lpstr>
      <vt:lpstr>BEPCII vs STCF in China</vt:lpstr>
      <vt:lpstr>International Collaboration</vt:lpstr>
      <vt:lpstr>Strategy&amp; Activities of STCF at China</vt:lpstr>
      <vt:lpstr>Activities</vt:lpstr>
      <vt:lpstr>Lattice with FODO-Like Arc</vt:lpstr>
      <vt:lpstr>Spectrometer</vt:lpstr>
      <vt:lpstr>Facilities for Charm Study</vt:lpstr>
      <vt:lpstr>Features for Charm Study</vt:lpstr>
      <vt:lpstr>STCF  for Charm Study</vt:lpstr>
      <vt:lpstr>Precision measurement of CKM elements</vt:lpstr>
      <vt:lpstr>D(s) Leptonic decay</vt:lpstr>
      <vt:lpstr>D(s)  Semi-Leptonic decay</vt:lpstr>
      <vt:lpstr>Vcd(s)  Measurement</vt:lpstr>
      <vt:lpstr>D_((S))^+_τ  Decay</vt:lpstr>
      <vt:lpstr>Lepton Flavor universality </vt:lpstr>
      <vt:lpstr>D(s)  Leptonic decay</vt:lpstr>
      <vt:lpstr>D^0D ̅^0 Mixing and CPV</vt:lpstr>
      <vt:lpstr>D^0D ̅^0 Mixing and CPV</vt:lpstr>
      <vt:lpstr> D^0-D ̅0  mixing and CPV</vt:lpstr>
      <vt:lpstr>Determination of 3 angle </vt:lpstr>
      <vt:lpstr>Determination of 3 angle </vt:lpstr>
      <vt:lpstr>Scenario beyond 2035</vt:lpstr>
      <vt:lpstr>Charmed Rare Decays</vt:lpstr>
      <vt:lpstr>Charmed Rare Decays</vt:lpstr>
      <vt:lpstr>Charmed Meson Spectroscopy</vt:lpstr>
      <vt:lpstr>Charmed Baryon (B_c^+)</vt:lpstr>
      <vt:lpstr>A theoretical Framework for charmed Hadrons</vt:lpstr>
      <vt:lpstr>Lots of activities on _c^+ decays</vt:lpstr>
      <vt:lpstr>Single Charmed baryon in PDG</vt:lpstr>
      <vt:lpstr>Precision study of the Bc decay</vt:lpstr>
      <vt:lpstr>Summary</vt:lpstr>
      <vt:lpstr>Summary</vt:lpstr>
      <vt:lpstr>PowerPoint 演示文稿</vt:lpstr>
      <vt:lpstr>The threshold production of baryon pair </vt:lpstr>
    </vt:vector>
  </TitlesOfParts>
  <Company>ustc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zhaozg</dc:creator>
  <cp:lastModifiedBy>彭 海平</cp:lastModifiedBy>
  <cp:revision>1877</cp:revision>
  <dcterms:created xsi:type="dcterms:W3CDTF">2012-07-20T12:09:59Z</dcterms:created>
  <dcterms:modified xsi:type="dcterms:W3CDTF">2019-07-26T00:23:23Z</dcterms:modified>
</cp:coreProperties>
</file>