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81" r:id="rId2"/>
    <p:sldMasterId id="2147483683" r:id="rId3"/>
  </p:sldMasterIdLst>
  <p:notesMasterIdLst>
    <p:notesMasterId r:id="rId34"/>
  </p:notesMasterIdLst>
  <p:handoutMasterIdLst>
    <p:handoutMasterId r:id="rId35"/>
  </p:handoutMasterIdLst>
  <p:sldIdLst>
    <p:sldId id="385" r:id="rId4"/>
    <p:sldId id="545" r:id="rId5"/>
    <p:sldId id="530" r:id="rId6"/>
    <p:sldId id="550" r:id="rId7"/>
    <p:sldId id="533" r:id="rId8"/>
    <p:sldId id="534" r:id="rId9"/>
    <p:sldId id="527" r:id="rId10"/>
    <p:sldId id="524" r:id="rId11"/>
    <p:sldId id="551" r:id="rId12"/>
    <p:sldId id="558" r:id="rId13"/>
    <p:sldId id="531" r:id="rId14"/>
    <p:sldId id="484" r:id="rId15"/>
    <p:sldId id="485" r:id="rId16"/>
    <p:sldId id="491" r:id="rId17"/>
    <p:sldId id="536" r:id="rId18"/>
    <p:sldId id="540" r:id="rId19"/>
    <p:sldId id="541" r:id="rId20"/>
    <p:sldId id="554" r:id="rId21"/>
    <p:sldId id="562" r:id="rId22"/>
    <p:sldId id="520" r:id="rId23"/>
    <p:sldId id="521" r:id="rId24"/>
    <p:sldId id="539" r:id="rId25"/>
    <p:sldId id="559" r:id="rId26"/>
    <p:sldId id="564" r:id="rId27"/>
    <p:sldId id="543" r:id="rId28"/>
    <p:sldId id="563" r:id="rId29"/>
    <p:sldId id="548" r:id="rId30"/>
    <p:sldId id="445" r:id="rId31"/>
    <p:sldId id="552" r:id="rId32"/>
    <p:sldId id="555" r:id="rId33"/>
  </p:sldIdLst>
  <p:sldSz cx="9144000" cy="6858000" type="screen4x3"/>
  <p:notesSz cx="9874250" cy="6797675"/>
  <p:custDataLst>
    <p:tags r:id="rId36"/>
  </p:custDataLst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5pPr>
    <a:lvl6pPr marL="2286000" algn="l" defTabSz="914400" rtl="0" eaLnBrk="1" latinLnBrk="0" hangingPunct="1"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6pPr>
    <a:lvl7pPr marL="2743200" algn="l" defTabSz="914400" rtl="0" eaLnBrk="1" latinLnBrk="0" hangingPunct="1"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7pPr>
    <a:lvl8pPr marL="3200400" algn="l" defTabSz="914400" rtl="0" eaLnBrk="1" latinLnBrk="0" hangingPunct="1"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8pPr>
    <a:lvl9pPr marL="3657600" algn="l" defTabSz="914400" rtl="0" eaLnBrk="1" latinLnBrk="0" hangingPunct="1">
      <a:defRPr kumimoji="1" sz="2200" b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FF"/>
    <a:srgbClr val="CC0066"/>
    <a:srgbClr val="006600"/>
    <a:srgbClr val="FF33CC"/>
    <a:srgbClr val="0DDEE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147" autoAdjust="0"/>
    <p:restoredTop sz="99492" autoAdjust="0"/>
  </p:normalViewPr>
  <p:slideViewPr>
    <p:cSldViewPr snapToGrid="0">
      <p:cViewPr varScale="1">
        <p:scale>
          <a:sx n="90" d="100"/>
          <a:sy n="90" d="100"/>
        </p:scale>
        <p:origin x="1083" y="-111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88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61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6639" y="0"/>
            <a:ext cx="427761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792"/>
            <a:ext cx="4277613" cy="33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6639" y="6457792"/>
            <a:ext cx="4277611" cy="33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DD48DD4-9481-4CBA-B553-FE6FA0DE680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61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6639" y="0"/>
            <a:ext cx="427761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6913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721" y="3229443"/>
            <a:ext cx="7240809" cy="305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792"/>
            <a:ext cx="4277613" cy="33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6639" y="6457792"/>
            <a:ext cx="4277611" cy="33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2" rIns="91420" bIns="4571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E3A2830-FCDA-468B-8866-504934726BB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PMingLiU" panose="02020500000000000000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PMingLiU" panose="02020500000000000000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PMingLiU" panose="02020500000000000000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PMingLiU" panose="02020500000000000000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PMingLiU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E9336-D12F-48CA-B4FF-B897A166D14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346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D93DB-70CB-45F4-B413-BDED62286D8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2876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0B4D8-A98B-4D08-8501-D084442FCAB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5629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598 w 5184"/>
                  <a:gd name="T3" fmla="*/ 3159 h 3159"/>
                  <a:gd name="T4" fmla="*/ 5598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606 w 556"/>
                  <a:gd name="T5" fmla="*/ 3159 h 3159"/>
                  <a:gd name="T6" fmla="*/ 60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76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76 w 251"/>
                <a:gd name="T7" fmla="*/ 12 h 12"/>
                <a:gd name="T8" fmla="*/ 276 w 251"/>
                <a:gd name="T9" fmla="*/ 0 h 12"/>
                <a:gd name="T10" fmla="*/ 276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1099027 w 251"/>
                <a:gd name="T5" fmla="*/ 12 h 12"/>
                <a:gd name="T6" fmla="*/ 1099027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5113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5113 w 4724"/>
                  <a:gd name="T7" fmla="*/ 12 h 12"/>
                  <a:gd name="T8" fmla="*/ 5113 w 4724"/>
                  <a:gd name="T9" fmla="*/ 0 h 12"/>
                  <a:gd name="T10" fmla="*/ 5113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</p:grpSp>
      <p:sp>
        <p:nvSpPr>
          <p:cNvPr id="44033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4033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6B2D4-3081-41B1-BD3E-E2C184A0FE9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67360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97DD9-0A54-4DEE-A5FA-C92EB9AC29F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7787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91FC1-593C-495B-B141-69CBB41C0EC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1370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D5B82-3B65-4098-866F-0E8693C9C87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96918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B75F4-B45D-4CE4-963A-45EF09A3C0B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83224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9FD50-065F-4AC6-8B68-BBDD9C7CD8C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77846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611A0-3B98-49CF-BB02-1603C54DE08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50635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EE08A-28AC-434F-AF8A-216E0EC53CC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3303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8A028-7FA2-42B7-BDF7-80B376D7BCC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232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7538-CBF8-4CAB-AC32-E9A14E4C3D1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64324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65B57-0E58-4918-86D3-C0733BDB464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4559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FD2F-B345-45E2-BA17-09D7F167B44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28451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TW" altLang="en-US"/>
              <a:t>按一下以編輯標題樣式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TW" altLang="en-US"/>
              <a:t>按一下以編輯副標題樣式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3841238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3822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42476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2010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72763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13139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10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5BF48-A3FC-4C49-9623-988EB62A245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46754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699732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28985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43369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816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589AF-1404-4506-8FF0-733D39516AA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619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B31D-2A88-4350-B5D4-6D9CA9BF146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7594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954D3-39C6-4B1D-A252-9BC3D00A9A7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0705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9552A-F573-4662-82F8-161A2F44A3D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32185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5787F-161D-4BEA-9E97-79040404F4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1887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CDF06-A01B-4182-AA4D-44A0272B4EA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830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6C5D654E-F0D2-4A5D-925B-28280F5526A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363" r:id="rId1"/>
    <p:sldLayoutId id="2147492364" r:id="rId2"/>
    <p:sldLayoutId id="2147492365" r:id="rId3"/>
    <p:sldLayoutId id="2147492366" r:id="rId4"/>
    <p:sldLayoutId id="2147492367" r:id="rId5"/>
    <p:sldLayoutId id="2147492368" r:id="rId6"/>
    <p:sldLayoutId id="2147492369" r:id="rId7"/>
    <p:sldLayoutId id="2147492370" r:id="rId8"/>
    <p:sldLayoutId id="2147492371" r:id="rId9"/>
    <p:sldLayoutId id="2147492372" r:id="rId10"/>
    <p:sldLayoutId id="21474923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PMingLiU" panose="02020500000000000000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anose="02020500000000000000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anose="02020500000000000000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anose="02020500000000000000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anose="02020500000000000000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PMingLiU" panose="02020500000000000000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PMingLiU" panose="02020500000000000000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PMingLiU" panose="02020500000000000000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PMingLiU" panose="02020500000000000000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PMingLiU" panose="02020500000000000000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056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598 w 5184"/>
                <a:gd name="T3" fmla="*/ 3159 h 3159"/>
                <a:gd name="T4" fmla="*/ 5598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606 w 556"/>
                <a:gd name="T5" fmla="*/ 3159 h 3159"/>
                <a:gd name="T6" fmla="*/ 60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059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2060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2061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5113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5113 w 4724"/>
                  <a:gd name="T7" fmla="*/ 12 h 12"/>
                  <a:gd name="T8" fmla="*/ 5113 w 4724"/>
                  <a:gd name="T9" fmla="*/ 0 h 12"/>
                  <a:gd name="T10" fmla="*/ 5113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2062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2063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43930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065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1099027 w 251"/>
                  <a:gd name="T5" fmla="*/ 12 h 12"/>
                  <a:gd name="T6" fmla="*/ 1099027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2066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76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76 w 251"/>
                  <a:gd name="T7" fmla="*/ 12 h 12"/>
                  <a:gd name="T8" fmla="*/ 276 w 251"/>
                  <a:gd name="T9" fmla="*/ 0 h 12"/>
                  <a:gd name="T10" fmla="*/ 276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43931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</p:grpSp>
      <p:sp>
        <p:nvSpPr>
          <p:cNvPr id="4393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4393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3931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000" b="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393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000" b="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3931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000" b="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ECF72BAB-8ABC-450F-8B22-3168AFA402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94" r:id="rId1"/>
    <p:sldLayoutId id="2147492374" r:id="rId2"/>
    <p:sldLayoutId id="2147492375" r:id="rId3"/>
    <p:sldLayoutId id="2147492376" r:id="rId4"/>
    <p:sldLayoutId id="2147492377" r:id="rId5"/>
    <p:sldLayoutId id="2147492378" r:id="rId6"/>
    <p:sldLayoutId id="2147492379" r:id="rId7"/>
    <p:sldLayoutId id="2147492380" r:id="rId8"/>
    <p:sldLayoutId id="2147492381" r:id="rId9"/>
    <p:sldLayoutId id="2147492382" r:id="rId10"/>
    <p:sldLayoutId id="21474923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PMingLiU" panose="02020500000000000000" pitchFamily="18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PMingLiU" panose="02020500000000000000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PMingLiU" panose="02020500000000000000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PMingLiU" panose="02020500000000000000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PMingLiU" panose="02020500000000000000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PMingLiU" panose="02020500000000000000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PMingLiU" panose="02020500000000000000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PMingLiU" panose="02020500000000000000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PMingLiU" panose="02020500000000000000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PMingLiU" panose="02020500000000000000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按一下以編輯標題樣式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		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395" r:id="rId1"/>
    <p:sldLayoutId id="2147492384" r:id="rId2"/>
    <p:sldLayoutId id="2147492385" r:id="rId3"/>
    <p:sldLayoutId id="2147492386" r:id="rId4"/>
    <p:sldLayoutId id="2147492387" r:id="rId5"/>
    <p:sldLayoutId id="2147492388" r:id="rId6"/>
    <p:sldLayoutId id="2147492389" r:id="rId7"/>
    <p:sldLayoutId id="2147492390" r:id="rId8"/>
    <p:sldLayoutId id="2147492391" r:id="rId9"/>
    <p:sldLayoutId id="2147492392" r:id="rId10"/>
    <p:sldLayoutId id="21474923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png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29.png"/><Relationship Id="rId10" Type="http://schemas.openxmlformats.org/officeDocument/2006/relationships/image" Target="../media/image26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2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5.png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5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png"/><Relationship Id="rId11" Type="http://schemas.openxmlformats.org/officeDocument/2006/relationships/image" Target="../media/image38.wmf"/><Relationship Id="rId5" Type="http://schemas.openxmlformats.org/officeDocument/2006/relationships/image" Target="../media/image39.png"/><Relationship Id="rId10" Type="http://schemas.openxmlformats.org/officeDocument/2006/relationships/oleObject" Target="../embeddings/oleObject18.bin"/><Relationship Id="rId4" Type="http://schemas.openxmlformats.org/officeDocument/2006/relationships/image" Target="../media/image37.wmf"/><Relationship Id="rId9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49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47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2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420688" y="317500"/>
            <a:ext cx="8270875" cy="646113"/>
          </a:xfrm>
          <a:prstGeom prst="rect">
            <a:avLst/>
          </a:prstGeom>
          <a:solidFill>
            <a:srgbClr val="FFFF66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3600" dirty="0">
                <a:solidFill>
                  <a:srgbClr val="663300"/>
                </a:solidFill>
                <a:latin typeface="Franklin Gothic Medium Cond" panose="020B0606030402020204" pitchFamily="34" charset="0"/>
              </a:rPr>
              <a:t>  Direct  CP  violation in </a:t>
            </a:r>
            <a:r>
              <a:rPr lang="en-US" altLang="zh-TW" sz="3600" dirty="0" smtClean="0">
                <a:solidFill>
                  <a:srgbClr val="663300"/>
                </a:solidFill>
                <a:latin typeface="Franklin Gothic Medium Cond" panose="020B0606030402020204" pitchFamily="34" charset="0"/>
              </a:rPr>
              <a:t>charmed </a:t>
            </a:r>
            <a:r>
              <a:rPr lang="en-US" altLang="zh-TW" sz="3600" dirty="0">
                <a:solidFill>
                  <a:srgbClr val="663300"/>
                </a:solidFill>
                <a:latin typeface="Franklin Gothic Medium Cond" panose="020B0606030402020204" pitchFamily="34" charset="0"/>
              </a:rPr>
              <a:t>meson </a:t>
            </a:r>
            <a:r>
              <a:rPr lang="en-US" altLang="zh-TW" sz="3600" dirty="0">
                <a:solidFill>
                  <a:srgbClr val="663300"/>
                </a:solidFill>
                <a:latin typeface="Franklin Gothic Medium Cond" panose="020B0606030402020204" pitchFamily="34" charset="0"/>
                <a:sym typeface="Symbol" panose="05050102010706020507" pitchFamily="18" charset="2"/>
              </a:rPr>
              <a:t>decays </a:t>
            </a:r>
            <a:r>
              <a:rPr lang="en-US" altLang="zh-TW" sz="3600" dirty="0">
                <a:solidFill>
                  <a:srgbClr val="663300"/>
                </a:solidFill>
                <a:latin typeface="Franklin Gothic Medium Cond" panose="020B0606030402020204" pitchFamily="34" charset="0"/>
              </a:rPr>
              <a:t> 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5715000" y="4648200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zh-TW" sz="2400" b="0">
              <a:latin typeface="Times New Roman" panose="02020603050405020304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715000" y="4648200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zh-TW" sz="2400" b="0">
              <a:latin typeface="Times New Roman" panose="02020603050405020304" pitchFamily="18" charset="0"/>
            </a:endParaRPr>
          </a:p>
        </p:txBody>
      </p:sp>
      <p:sp>
        <p:nvSpPr>
          <p:cNvPr id="8197" name="文字方塊 5"/>
          <p:cNvSpPr txBox="1">
            <a:spLocks noChangeArrowheads="1"/>
          </p:cNvSpPr>
          <p:nvPr/>
        </p:nvSpPr>
        <p:spPr bwMode="auto">
          <a:xfrm>
            <a:off x="2406871" y="5948104"/>
            <a:ext cx="4318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200" dirty="0">
                <a:latin typeface="Arial" panose="020B0604020202020204" pitchFamily="34" charset="0"/>
              </a:rPr>
              <a:t>          </a:t>
            </a:r>
            <a:r>
              <a:rPr lang="en-US" altLang="zh-TW" sz="2200" dirty="0" smtClean="0">
                <a:latin typeface="Arial" panose="020B0604020202020204" pitchFamily="34" charset="0"/>
              </a:rPr>
              <a:t>Hefei, July 24, </a:t>
            </a:r>
            <a:r>
              <a:rPr lang="en-US" altLang="zh-TW" sz="2200" dirty="0">
                <a:latin typeface="Arial" panose="020B0604020202020204" pitchFamily="34" charset="0"/>
              </a:rPr>
              <a:t>2019  </a:t>
            </a:r>
            <a:endParaRPr lang="zh-TW" altLang="en-US" sz="2200" dirty="0">
              <a:latin typeface="Arial" panose="020B0604020202020204" pitchFamily="34" charset="0"/>
            </a:endParaRP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2294565" y="2084388"/>
            <a:ext cx="6764338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</a:t>
            </a:r>
            <a:r>
              <a:rPr lang="en-US" altLang="zh-TW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Hai-Yang Cheng 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zh-TW" sz="28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   Academia </a:t>
            </a:r>
            <a:r>
              <a:rPr lang="en-US" altLang="zh-TW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Sinica</a:t>
            </a:r>
            <a:r>
              <a:rPr lang="en-US" altLang="zh-TW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 Taipei</a:t>
            </a:r>
            <a:r>
              <a:rPr lang="en-US" altLang="zh-TW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zh-TW" sz="22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zh-TW" sz="22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  <a:buClrTx/>
              <a:buSzTx/>
            </a:pPr>
            <a:r>
              <a:rPr lang="en-US" altLang="zh-TW" sz="2000" b="0" dirty="0">
                <a:solidFill>
                  <a:srgbClr val="0000FF"/>
                </a:solidFill>
                <a:latin typeface="Arial" panose="020B0604020202020204" pitchFamily="34" charset="0"/>
              </a:rPr>
              <a:t>Diagrammatical approach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  <a:buClrTx/>
              <a:buSzTx/>
            </a:pPr>
            <a:r>
              <a:rPr lang="en-US" altLang="zh-TW" sz="2000" b="0" dirty="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SU(3) breaking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  <a:buClrTx/>
              <a:buSzTx/>
            </a:pPr>
            <a:r>
              <a:rPr lang="en-US" altLang="zh-TW" sz="2000" b="0" dirty="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CP violation at tree and loop levels 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  <a:buClrTx/>
              <a:buSzTx/>
              <a:buFontTx/>
              <a:buNone/>
            </a:pPr>
            <a:r>
              <a:rPr lang="en-US" altLang="zh-TW" sz="1900" b="0" dirty="0">
                <a:solidFill>
                  <a:srgbClr val="0000FF"/>
                </a:solidFill>
                <a:latin typeface="Arial Unicode MS" pitchFamily="34" charset="-120"/>
                <a:ea typeface="Arial Unicode MS" pitchFamily="34" charset="-120"/>
                <a:sym typeface="Symbol" panose="05050102010706020507" pitchFamily="18" charset="2"/>
              </a:rPr>
              <a:t> </a:t>
            </a:r>
          </a:p>
        </p:txBody>
      </p:sp>
      <p:sp>
        <p:nvSpPr>
          <p:cNvPr id="2" name="文字方塊 1"/>
          <p:cNvSpPr txBox="1"/>
          <p:nvPr/>
        </p:nvSpPr>
        <p:spPr>
          <a:xfrm>
            <a:off x="3561907" y="5393650"/>
            <a:ext cx="4093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FLASY2019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FF877B-CEC7-42B1-9F1C-62345C17F38E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zh-TW" sz="1400" smtClean="0"/>
          </a:p>
        </p:txBody>
      </p:sp>
      <p:sp>
        <p:nvSpPr>
          <p:cNvPr id="17411" name="文字方塊 3"/>
          <p:cNvSpPr txBox="1">
            <a:spLocks noChangeArrowheads="1"/>
          </p:cNvSpPr>
          <p:nvPr/>
        </p:nvSpPr>
        <p:spPr bwMode="auto">
          <a:xfrm>
            <a:off x="352229" y="407127"/>
            <a:ext cx="8686667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2000" dirty="0" smtClean="0">
                <a:solidFill>
                  <a:srgbClr val="0000FF"/>
                </a:solidFill>
              </a:rPr>
              <a:t>              A </a:t>
            </a:r>
            <a:r>
              <a:rPr lang="en-US" altLang="zh-TW" sz="2000" dirty="0">
                <a:solidFill>
                  <a:srgbClr val="0000FF"/>
                </a:solidFill>
              </a:rPr>
              <a:t>brief history of estimating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0000FF"/>
                </a:solidFill>
              </a:rPr>
              <a:t>a</a:t>
            </a:r>
            <a:r>
              <a:rPr lang="en-US" altLang="zh-TW" sz="2000" b="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 in SM: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n"/>
            </a:pPr>
            <a:endParaRPr lang="en-US" altLang="zh-TW" sz="2000" dirty="0" smtClean="0">
              <a:solidFill>
                <a:srgbClr val="0000FF"/>
              </a:solidFill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dirty="0" smtClean="0">
                <a:solidFill>
                  <a:srgbClr val="0000FF"/>
                </a:solidFill>
              </a:rPr>
              <a:t>We </a:t>
            </a:r>
            <a:r>
              <a:rPr lang="en-US" altLang="zh-TW" sz="2000" dirty="0">
                <a:solidFill>
                  <a:srgbClr val="0000FF"/>
                </a:solidFill>
              </a:rPr>
              <a:t>(Cheng-Wei Chiang and HYC) obtained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0000FF"/>
                </a:solidFill>
              </a:rPr>
              <a:t>a</a:t>
            </a:r>
            <a:r>
              <a:rPr lang="en-US" altLang="zh-TW" sz="2000" b="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</a:t>
            </a:r>
            <a:r>
              <a:rPr lang="en-US" altLang="zh-TW" sz="2000" dirty="0" smtClean="0">
                <a:solidFill>
                  <a:srgbClr val="0000FF"/>
                </a:solidFill>
              </a:rPr>
              <a:t> -0.13</a:t>
            </a:r>
            <a:r>
              <a:rPr lang="en-US" altLang="zh-TW" sz="2000" dirty="0">
                <a:solidFill>
                  <a:srgbClr val="0000FF"/>
                </a:solidFill>
              </a:rPr>
              <a:t>% in </a:t>
            </a:r>
            <a:r>
              <a:rPr lang="en-US" altLang="zh-TW" sz="2000" dirty="0" smtClean="0">
                <a:solidFill>
                  <a:srgbClr val="0000FF"/>
                </a:solidFill>
              </a:rPr>
              <a:t>2012 </a:t>
            </a:r>
            <a:endParaRPr lang="en-US" altLang="zh-TW" sz="20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dirty="0" smtClean="0">
                <a:solidFill>
                  <a:srgbClr val="0000FF"/>
                </a:solidFill>
              </a:rPr>
              <a:t>  A few months later, Hsiang-nan Li</a:t>
            </a:r>
            <a:r>
              <a:rPr lang="en-US" altLang="zh-TW" sz="2000" dirty="0">
                <a:solidFill>
                  <a:srgbClr val="0000FF"/>
                </a:solidFill>
              </a:rPr>
              <a:t>, 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Cai</a:t>
            </a:r>
            <a:r>
              <a:rPr lang="en-US" altLang="zh-TW" sz="2000" dirty="0" smtClean="0">
                <a:solidFill>
                  <a:srgbClr val="0000FF"/>
                </a:solidFill>
              </a:rPr>
              <a:t>-Dian Lu</a:t>
            </a:r>
            <a:r>
              <a:rPr lang="en-US" altLang="zh-TW" sz="2000" dirty="0">
                <a:solidFill>
                  <a:srgbClr val="0000FF"/>
                </a:solidFill>
              </a:rPr>
              <a:t>, </a:t>
            </a:r>
            <a:r>
              <a:rPr lang="en-US" altLang="zh-TW" sz="2000" dirty="0" smtClean="0">
                <a:solidFill>
                  <a:srgbClr val="0000FF"/>
                </a:solidFill>
              </a:rPr>
              <a:t>Fu-Sheng Yu     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TW" sz="2000" dirty="0" smtClean="0">
                <a:solidFill>
                  <a:srgbClr val="0000FF"/>
                </a:solidFill>
              </a:rPr>
              <a:t>     found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0000FF"/>
                </a:solidFill>
              </a:rPr>
              <a:t>a</a:t>
            </a:r>
            <a:r>
              <a:rPr lang="en-US" altLang="zh-TW" sz="2000" b="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</a:t>
            </a:r>
            <a:r>
              <a:rPr lang="en-US" altLang="zh-TW" sz="2000" dirty="0" smtClean="0">
                <a:solidFill>
                  <a:srgbClr val="0000FF"/>
                </a:solidFill>
              </a:rPr>
              <a:t> -0.10</a:t>
            </a:r>
            <a:r>
              <a:rPr lang="en-US" altLang="zh-TW" sz="2000" dirty="0">
                <a:solidFill>
                  <a:srgbClr val="0000FF"/>
                </a:solidFill>
              </a:rPr>
              <a:t>% </a:t>
            </a:r>
            <a:r>
              <a:rPr lang="en-US" altLang="zh-TW" sz="2000" dirty="0" smtClean="0">
                <a:solidFill>
                  <a:srgbClr val="0000FF"/>
                </a:solidFill>
              </a:rPr>
              <a:t> or  (-0.57 ~ -1.87)</a:t>
            </a:r>
            <a:r>
              <a:rPr lang="en-US" altLang="zh-TW" sz="2000" dirty="0">
                <a:solidFill>
                  <a:srgbClr val="0000FF"/>
                </a:solidFill>
                <a:sym typeface="Symbol" panose="05050102010706020507" pitchFamily="18" charset="2"/>
              </a:rPr>
              <a:t> </a:t>
            </a:r>
            <a:r>
              <a:rPr lang="en-US" altLang="zh-TW" sz="2000" dirty="0" smtClean="0">
                <a:solidFill>
                  <a:srgbClr val="0000FF"/>
                </a:solidFill>
              </a:rPr>
              <a:t>10</a:t>
            </a:r>
            <a:r>
              <a:rPr lang="en-US" altLang="zh-TW" sz="2000" baseline="30000" dirty="0" smtClean="0">
                <a:solidFill>
                  <a:srgbClr val="0000FF"/>
                </a:solidFill>
              </a:rPr>
              <a:t>-3</a:t>
            </a:r>
            <a:endParaRPr lang="en-US" altLang="zh-TW" sz="20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dirty="0" smtClean="0">
                <a:solidFill>
                  <a:srgbClr val="0000FF"/>
                </a:solidFill>
              </a:rPr>
              <a:t>  We </a:t>
            </a:r>
            <a:r>
              <a:rPr lang="en-US" altLang="zh-TW" sz="2000" dirty="0">
                <a:solidFill>
                  <a:srgbClr val="0000FF"/>
                </a:solidFill>
              </a:rPr>
              <a:t>improved the estimate </a:t>
            </a:r>
            <a:r>
              <a:rPr lang="en-US" altLang="zh-TW" sz="2000" dirty="0" smtClean="0">
                <a:solidFill>
                  <a:srgbClr val="0000FF"/>
                </a:solidFill>
              </a:rPr>
              <a:t>and </a:t>
            </a:r>
            <a:r>
              <a:rPr lang="en-US" altLang="zh-TW" sz="2000" dirty="0">
                <a:solidFill>
                  <a:srgbClr val="0000FF"/>
                </a:solidFill>
              </a:rPr>
              <a:t>obtained two </a:t>
            </a:r>
            <a:r>
              <a:rPr lang="en-US" altLang="zh-TW" sz="2000" dirty="0" smtClean="0">
                <a:solidFill>
                  <a:srgbClr val="0000FF"/>
                </a:solidFill>
              </a:rPr>
              <a:t>solutions in May, 2012</a:t>
            </a:r>
          </a:p>
        </p:txBody>
      </p:sp>
      <p:sp>
        <p:nvSpPr>
          <p:cNvPr id="4" name="文字方塊 7"/>
          <p:cNvSpPr txBox="1">
            <a:spLocks noChangeArrowheads="1"/>
          </p:cNvSpPr>
          <p:nvPr/>
        </p:nvSpPr>
        <p:spPr bwMode="auto">
          <a:xfrm>
            <a:off x="2820285" y="3178597"/>
            <a:ext cx="373291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FF0000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FF0000"/>
                </a:solidFill>
              </a:rPr>
              <a:t>dir</a:t>
            </a:r>
            <a:r>
              <a:rPr lang="en-US" altLang="zh-TW" sz="2000" dirty="0">
                <a:solidFill>
                  <a:srgbClr val="FF0000"/>
                </a:solidFill>
              </a:rPr>
              <a:t>= </a:t>
            </a:r>
            <a:r>
              <a:rPr lang="en-US" altLang="zh-TW" sz="2000" dirty="0" smtClean="0">
                <a:solidFill>
                  <a:srgbClr val="FF0000"/>
                </a:solidFill>
              </a:rPr>
              <a:t>- 0.139</a:t>
            </a: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FF0000"/>
                </a:solidFill>
              </a:rPr>
              <a:t>0.004% </a:t>
            </a:r>
            <a:r>
              <a:rPr lang="en-US" altLang="zh-TW" sz="2000" dirty="0">
                <a:solidFill>
                  <a:srgbClr val="FF0000"/>
                </a:solidFill>
              </a:rPr>
              <a:t>(I)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              </a:t>
            </a:r>
            <a:r>
              <a:rPr lang="en-US" altLang="zh-TW" sz="2000" dirty="0" smtClean="0">
                <a:solidFill>
                  <a:srgbClr val="FF0000"/>
                </a:solidFill>
              </a:rPr>
              <a:t>- 0.151</a:t>
            </a: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FF0000"/>
                </a:solidFill>
              </a:rPr>
              <a:t>0.004% </a:t>
            </a:r>
            <a:r>
              <a:rPr lang="en-US" altLang="zh-TW" sz="2000" dirty="0">
                <a:solidFill>
                  <a:srgbClr val="FF0000"/>
                </a:solidFill>
              </a:rPr>
              <a:t>(II</a:t>
            </a:r>
            <a:r>
              <a:rPr lang="en-US" altLang="zh-TW" sz="2000" dirty="0" smtClean="0">
                <a:solidFill>
                  <a:srgbClr val="FF0000"/>
                </a:solidFill>
              </a:rPr>
              <a:t>)</a:t>
            </a:r>
            <a:endParaRPr lang="en-US" altLang="zh-TW" sz="2000" dirty="0">
              <a:solidFill>
                <a:srgbClr val="FF0000"/>
              </a:solidFill>
            </a:endParaRPr>
          </a:p>
        </p:txBody>
      </p:sp>
      <p:sp>
        <p:nvSpPr>
          <p:cNvPr id="2" name="文字方塊 1"/>
          <p:cNvSpPr txBox="1"/>
          <p:nvPr/>
        </p:nvSpPr>
        <p:spPr bwMode="auto">
          <a:xfrm>
            <a:off x="352230" y="4965181"/>
            <a:ext cx="84263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dirty="0" smtClean="0">
                <a:solidFill>
                  <a:srgbClr val="0000FF"/>
                </a:solidFill>
              </a:rPr>
              <a:t>In 2017, </a:t>
            </a:r>
            <a:r>
              <a:rPr lang="en-US" altLang="zh-TW" sz="2000" dirty="0" err="1">
                <a:solidFill>
                  <a:srgbClr val="0000FF"/>
                </a:solidFill>
              </a:rPr>
              <a:t>Khodjamirian</a:t>
            </a:r>
            <a:r>
              <a:rPr lang="en-US" altLang="zh-TW" sz="2000" dirty="0">
                <a:solidFill>
                  <a:srgbClr val="0000FF"/>
                </a:solidFill>
              </a:rPr>
              <a:t> &amp; </a:t>
            </a:r>
            <a:r>
              <a:rPr lang="en-US" altLang="zh-TW" sz="2000" dirty="0" err="1">
                <a:solidFill>
                  <a:srgbClr val="0000FF"/>
                </a:solidFill>
              </a:rPr>
              <a:t>Petrov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</a:rPr>
              <a:t>estimated </a:t>
            </a:r>
            <a:r>
              <a:rPr lang="en-US" altLang="zh-TW" sz="200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dirty="0" err="1">
                <a:solidFill>
                  <a:srgbClr val="0000FF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aseline="-25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</a:rPr>
              <a:t>using LCSR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</a:rPr>
              <a:t>and obtained an upper bound 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 smtClean="0">
                <a:solidFill>
                  <a:srgbClr val="FF0000"/>
                </a:solidFill>
              </a:rPr>
              <a:t>CP</a:t>
            </a:r>
            <a:r>
              <a:rPr lang="en-US" altLang="zh-TW" sz="2000" baseline="30000" dirty="0" err="1" smtClean="0">
                <a:solidFill>
                  <a:srgbClr val="FF0000"/>
                </a:solidFill>
              </a:rPr>
              <a:t>dir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 (2.0</a:t>
            </a: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FF0000"/>
                </a:solidFill>
              </a:rPr>
              <a:t>0.3</a:t>
            </a: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)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</a:t>
            </a:r>
            <a:r>
              <a:rPr lang="en-US" altLang="zh-TW" sz="2000" dirty="0" smtClean="0">
                <a:solidFill>
                  <a:srgbClr val="FF0000"/>
                </a:solidFill>
              </a:rPr>
              <a:t>10</a:t>
            </a:r>
            <a:r>
              <a:rPr lang="en-US" altLang="zh-TW" sz="2000" baseline="30000" dirty="0" smtClean="0">
                <a:solidFill>
                  <a:srgbClr val="FF0000"/>
                </a:solidFill>
              </a:rPr>
              <a:t>-4</a:t>
            </a:r>
            <a:endParaRPr lang="en-US" altLang="zh-TW" sz="20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</a:rPr>
              <a:t>    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Chala</a:t>
            </a:r>
            <a:r>
              <a:rPr lang="en-US" altLang="zh-TW" sz="2000" dirty="0" smtClean="0">
                <a:solidFill>
                  <a:srgbClr val="0000FF"/>
                </a:solidFill>
              </a:rPr>
              <a:t> et al. reinforced the notation that this implies new physics!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 bwMode="auto">
          <a:xfrm>
            <a:off x="441355" y="4187532"/>
            <a:ext cx="84907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FF0000"/>
                </a:solidFill>
              </a:rPr>
              <a:t>The </a:t>
            </a:r>
            <a:r>
              <a:rPr lang="en-US" altLang="zh-TW" sz="2000" dirty="0" smtClean="0">
                <a:solidFill>
                  <a:srgbClr val="FF0000"/>
                </a:solidFill>
              </a:rPr>
              <a:t>2</a:t>
            </a:r>
            <a:r>
              <a:rPr lang="en-US" altLang="zh-TW" sz="2000" baseline="30000" dirty="0" smtClean="0">
                <a:solidFill>
                  <a:srgbClr val="FF0000"/>
                </a:solidFill>
              </a:rPr>
              <a:t>nd</a:t>
            </a:r>
            <a:r>
              <a:rPr lang="en-US" altLang="zh-TW" sz="2000" dirty="0" smtClean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solution agrees almost exactly with 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LHCb</a:t>
            </a:r>
            <a:r>
              <a:rPr lang="en-US" altLang="zh-TW" sz="2000" dirty="0">
                <a:solidFill>
                  <a:srgbClr val="FF0000"/>
                </a:solidFill>
              </a:rPr>
              <a:t>, </a:t>
            </a:r>
            <a:r>
              <a:rPr lang="en-US" altLang="zh-TW" sz="2000" dirty="0" smtClean="0">
                <a:solidFill>
                  <a:srgbClr val="FF0000"/>
                </a:solidFill>
              </a:rPr>
              <a:t>  - 0.156</a:t>
            </a: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FF0000"/>
                </a:solidFill>
              </a:rPr>
              <a:t>0.029%.  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DA98DC-CB73-4930-92CE-51572C1474C9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zh-TW" sz="1400" smtClean="0"/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1087438" y="101600"/>
            <a:ext cx="638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400">
                <a:solidFill>
                  <a:srgbClr val="CC00FF"/>
                </a:solidFill>
              </a:rPr>
              <a:t>Why singly Cabibbo-suppressed decays ? </a:t>
            </a:r>
            <a:endParaRPr lang="zh-TW" altLang="en-US" sz="2400">
              <a:solidFill>
                <a:srgbClr val="CC00FF"/>
              </a:solidFill>
            </a:endParaRPr>
          </a:p>
        </p:txBody>
      </p:sp>
      <p:sp>
        <p:nvSpPr>
          <p:cNvPr id="22532" name="文字方塊 9"/>
          <p:cNvSpPr txBox="1">
            <a:spLocks noChangeArrowheads="1"/>
          </p:cNvSpPr>
          <p:nvPr/>
        </p:nvSpPr>
        <p:spPr bwMode="auto">
          <a:xfrm>
            <a:off x="490538" y="2536825"/>
            <a:ext cx="8034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Amp = </a:t>
            </a:r>
            <a:r>
              <a:rPr lang="en-US" altLang="zh-TW" sz="2000">
                <a:solidFill>
                  <a:srgbClr val="0000FF"/>
                </a:solidFill>
                <a:sym typeface="Symbol" panose="05050102010706020507" pitchFamily="18" charset="2"/>
              </a:rPr>
              <a:t>V</a:t>
            </a:r>
            <a:r>
              <a:rPr lang="en-US" altLang="zh-TW" sz="2000">
                <a:solidFill>
                  <a:srgbClr val="0000FF"/>
                </a:solidFill>
              </a:rPr>
              <a:t>*</a:t>
            </a:r>
            <a:r>
              <a:rPr lang="en-US" altLang="zh-TW" sz="2000" baseline="-25000">
                <a:solidFill>
                  <a:srgbClr val="0000FF"/>
                </a:solidFill>
                <a:sym typeface="Symbol" panose="05050102010706020507" pitchFamily="18" charset="2"/>
              </a:rPr>
              <a:t>cd</a:t>
            </a:r>
            <a:r>
              <a:rPr lang="en-US" altLang="zh-TW" sz="2000">
                <a:solidFill>
                  <a:srgbClr val="0000FF"/>
                </a:solidFill>
                <a:sym typeface="Symbol" panose="05050102010706020507" pitchFamily="18" charset="2"/>
              </a:rPr>
              <a:t>V</a:t>
            </a:r>
            <a:r>
              <a:rPr lang="en-US" altLang="zh-TW" sz="2000" baseline="-25000">
                <a:solidFill>
                  <a:srgbClr val="0000FF"/>
                </a:solidFill>
                <a:sym typeface="Symbol" panose="05050102010706020507" pitchFamily="18" charset="2"/>
              </a:rPr>
              <a:t>ud</a:t>
            </a:r>
            <a:r>
              <a:rPr lang="en-US" altLang="zh-TW" sz="2000">
                <a:solidFill>
                  <a:srgbClr val="0000FF"/>
                </a:solidFill>
              </a:rPr>
              <a:t> (tree + penguin) + V*</a:t>
            </a:r>
            <a:r>
              <a:rPr lang="en-US" altLang="zh-TW" sz="2000" baseline="-25000">
                <a:solidFill>
                  <a:srgbClr val="0000FF"/>
                </a:solidFill>
              </a:rPr>
              <a:t>cs</a:t>
            </a:r>
            <a:r>
              <a:rPr lang="en-US" altLang="zh-TW" sz="2000">
                <a:solidFill>
                  <a:srgbClr val="0000FF"/>
                </a:solidFill>
              </a:rPr>
              <a:t>V</a:t>
            </a:r>
            <a:r>
              <a:rPr lang="en-US" altLang="zh-TW" sz="2000" baseline="-25000">
                <a:solidFill>
                  <a:srgbClr val="0000FF"/>
                </a:solidFill>
              </a:rPr>
              <a:t>us</a:t>
            </a:r>
            <a:r>
              <a:rPr lang="en-US" altLang="zh-TW" sz="2000">
                <a:solidFill>
                  <a:srgbClr val="0000FF"/>
                </a:solidFill>
              </a:rPr>
              <a:t> (tree’ + penguin) </a:t>
            </a:r>
            <a:endParaRPr lang="zh-TW" altLang="en-US" sz="2000" baseline="-25000">
              <a:solidFill>
                <a:srgbClr val="0000FF"/>
              </a:solidFill>
            </a:endParaRPr>
          </a:p>
        </p:txBody>
      </p:sp>
      <p:graphicFrame>
        <p:nvGraphicFramePr>
          <p:cNvPr id="2253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639168"/>
              </p:ext>
            </p:extLst>
          </p:nvPr>
        </p:nvGraphicFramePr>
        <p:xfrm>
          <a:off x="542925" y="4506913"/>
          <a:ext cx="6777038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0" name="方程式" r:id="rId3" imgW="4609800" imgH="482400" progId="Equation.3">
                  <p:embed/>
                </p:oleObj>
              </mc:Choice>
              <mc:Fallback>
                <p:oleObj name="方程式" r:id="rId3" imgW="460980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" y="4506913"/>
                        <a:ext cx="6777038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文字方塊 5"/>
          <p:cNvSpPr txBox="1">
            <a:spLocks noChangeArrowheads="1"/>
          </p:cNvSpPr>
          <p:nvPr/>
        </p:nvSpPr>
        <p:spPr bwMode="auto">
          <a:xfrm>
            <a:off x="1341052" y="5599056"/>
            <a:ext cx="7826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DCPV is expected to be the order of 10</a:t>
            </a:r>
            <a:r>
              <a:rPr lang="en-US" altLang="zh-TW" sz="2000" baseline="30000" dirty="0">
                <a:solidFill>
                  <a:srgbClr val="FF0000"/>
                </a:solidFill>
              </a:rPr>
              <a:t>-3 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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en-US" altLang="zh-TW" sz="2000" b="0" dirty="0" smtClean="0">
                <a:solidFill>
                  <a:srgbClr val="FF0000"/>
                </a:solidFill>
              </a:rPr>
              <a:t>10</a:t>
            </a:r>
            <a:r>
              <a:rPr lang="en-US" altLang="zh-TW" sz="2000" baseline="30000" dirty="0" smtClean="0">
                <a:solidFill>
                  <a:srgbClr val="FF0000"/>
                </a:solidFill>
              </a:rPr>
              <a:t>-5</a:t>
            </a:r>
            <a:endParaRPr lang="zh-TW" altLang="en-US" sz="2000" baseline="30000" dirty="0">
              <a:solidFill>
                <a:srgbClr val="FF0000"/>
              </a:solidFill>
            </a:endParaRPr>
          </a:p>
        </p:txBody>
      </p:sp>
      <p:sp>
        <p:nvSpPr>
          <p:cNvPr id="22535" name="文字方塊 6"/>
          <p:cNvSpPr txBox="1">
            <a:spLocks noChangeArrowheads="1"/>
          </p:cNvSpPr>
          <p:nvPr/>
        </p:nvSpPr>
        <p:spPr bwMode="auto">
          <a:xfrm>
            <a:off x="7478713" y="4649788"/>
            <a:ext cx="18716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</a:t>
            </a:r>
            <a:r>
              <a:rPr lang="en-US" altLang="zh-TW" sz="1500">
                <a:solidFill>
                  <a:srgbClr val="0000FF"/>
                </a:solidFill>
              </a:rPr>
              <a:t>: strong phase </a:t>
            </a:r>
            <a:endParaRPr lang="zh-TW" altLang="en-US" sz="1500">
              <a:solidFill>
                <a:srgbClr val="0000FF"/>
              </a:solidFill>
            </a:endParaRPr>
          </a:p>
        </p:txBody>
      </p:sp>
      <p:sp>
        <p:nvSpPr>
          <p:cNvPr id="22536" name="文字方塊 14"/>
          <p:cNvSpPr txBox="1">
            <a:spLocks noChangeArrowheads="1"/>
          </p:cNvSpPr>
          <p:nvPr/>
        </p:nvSpPr>
        <p:spPr bwMode="auto">
          <a:xfrm>
            <a:off x="381000" y="881063"/>
            <a:ext cx="84915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DCPV requires nontrival strong and weak phase difference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In SM, DCPV occurs only in singly Cabibbo-suppressed decays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It is expected to be very small in charm sector within SM</a:t>
            </a: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22537" name="文字方塊 15"/>
          <p:cNvSpPr txBox="1">
            <a:spLocks noChangeArrowheads="1"/>
          </p:cNvSpPr>
          <p:nvPr/>
        </p:nvSpPr>
        <p:spPr bwMode="auto">
          <a:xfrm>
            <a:off x="412416" y="3919538"/>
            <a:ext cx="8435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 smtClean="0">
                <a:solidFill>
                  <a:srgbClr val="0000FF"/>
                </a:solidFill>
              </a:rPr>
              <a:t>DCPV induced by the interference of penguin &amp; tree amplitudes 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22538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2539" name="文字方塊 11"/>
          <p:cNvSpPr txBox="1">
            <a:spLocks noChangeArrowheads="1"/>
          </p:cNvSpPr>
          <p:nvPr/>
        </p:nvSpPr>
        <p:spPr bwMode="auto">
          <a:xfrm>
            <a:off x="381000" y="3396977"/>
            <a:ext cx="86354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T</a:t>
            </a:r>
            <a:r>
              <a:rPr lang="en-US" altLang="zh-TW" sz="2000" dirty="0" smtClean="0">
                <a:solidFill>
                  <a:srgbClr val="FF0000"/>
                </a:solidFill>
              </a:rPr>
              <a:t>ree-induced </a:t>
            </a:r>
            <a:r>
              <a:rPr lang="en-US" altLang="zh-TW" sz="2000" dirty="0" smtClean="0">
                <a:solidFill>
                  <a:srgbClr val="FF0000"/>
                </a:solidFill>
              </a:rPr>
              <a:t>CP </a:t>
            </a:r>
            <a:r>
              <a:rPr lang="en-US" altLang="zh-TW" sz="2000" dirty="0">
                <a:solidFill>
                  <a:srgbClr val="FF0000"/>
                </a:solidFill>
              </a:rPr>
              <a:t>violation </a:t>
            </a:r>
            <a:r>
              <a:rPr lang="en-US" altLang="zh-TW" sz="2000" dirty="0" smtClean="0">
                <a:solidFill>
                  <a:srgbClr val="FF0000"/>
                </a:solidFill>
              </a:rPr>
              <a:t>depends on</a:t>
            </a:r>
            <a:r>
              <a:rPr lang="en-US" altLang="zh-TW" sz="2000" dirty="0" smtClean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strong phases in tree diagrams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pic>
        <p:nvPicPr>
          <p:cNvPr id="22540" name="圖片 12" descr="penguin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2246313"/>
            <a:ext cx="1630363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971576-1E03-412E-828B-5352DB21E7CD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zh-TW" sz="1400" smtClean="0"/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852488" y="101600"/>
            <a:ext cx="7072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400">
                <a:solidFill>
                  <a:srgbClr val="FF33CC"/>
                </a:solidFill>
              </a:rPr>
              <a:t>                     Theoretical framework</a:t>
            </a:r>
          </a:p>
        </p:txBody>
      </p:sp>
      <p:sp>
        <p:nvSpPr>
          <p:cNvPr id="23556" name="矩形 20"/>
          <p:cNvSpPr>
            <a:spLocks noChangeArrowheads="1"/>
          </p:cNvSpPr>
          <p:nvPr/>
        </p:nvSpPr>
        <p:spPr bwMode="auto">
          <a:xfrm>
            <a:off x="644525" y="749300"/>
            <a:ext cx="782478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TW" sz="2000" b="0">
                <a:solidFill>
                  <a:srgbClr val="3333FF"/>
                </a:solidFill>
              </a:rPr>
              <a:t> </a:t>
            </a:r>
            <a:r>
              <a:rPr lang="en-US" altLang="zh-TW" sz="2000">
                <a:solidFill>
                  <a:srgbClr val="3333FF"/>
                </a:solidFill>
              </a:rPr>
              <a:t>Effective Hamiltonian approach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703263" y="1209675"/>
            <a:ext cx="7842250" cy="4147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dirty="0" err="1">
                <a:solidFill>
                  <a:srgbClr val="3333FF"/>
                </a:solidFill>
                <a:sym typeface="Symbol" panose="05050102010706020507" pitchFamily="18" charset="2"/>
              </a:rPr>
              <a:t>pQCD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:    </a:t>
            </a:r>
            <a:r>
              <a:rPr lang="en-US" altLang="zh-TW" sz="1600" b="0" dirty="0">
                <a:solidFill>
                  <a:srgbClr val="3333FF"/>
                </a:solidFill>
                <a:sym typeface="Symbol" panose="05050102010706020507" pitchFamily="18" charset="2"/>
              </a:rPr>
              <a:t>Li, Tseng (’97);  Du, Y. Li, C.D. Lu (’05)</a:t>
            </a:r>
            <a:endParaRPr lang="en-US" altLang="zh-TW" sz="1600" b="0" dirty="0">
              <a:solidFill>
                <a:srgbClr val="3333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dirty="0">
                <a:solidFill>
                  <a:srgbClr val="3333FF"/>
                </a:solidFill>
              </a:rPr>
              <a:t>QCDF:    </a:t>
            </a:r>
            <a:r>
              <a:rPr lang="en-US" altLang="zh-TW" sz="1700" b="0" dirty="0">
                <a:solidFill>
                  <a:srgbClr val="3333FF"/>
                </a:solidFill>
              </a:rPr>
              <a:t>Du, H. Gong, J.F. Sun (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’01</a:t>
            </a:r>
            <a:r>
              <a:rPr lang="en-US" altLang="zh-TW" sz="1700" b="0" dirty="0">
                <a:solidFill>
                  <a:srgbClr val="3333FF"/>
                </a:solidFill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b="0" dirty="0">
                <a:solidFill>
                  <a:srgbClr val="3333FF"/>
                </a:solidFill>
              </a:rPr>
              <a:t>               X.Y. Wu, X.G. Yin, D.B. Chen, Y.Q. </a:t>
            </a:r>
            <a:r>
              <a:rPr lang="en-US" altLang="zh-TW" sz="1700" b="0" dirty="0" err="1">
                <a:solidFill>
                  <a:srgbClr val="3333FF"/>
                </a:solidFill>
              </a:rPr>
              <a:t>Guo</a:t>
            </a:r>
            <a:r>
              <a:rPr lang="en-US" altLang="zh-TW" sz="1700" b="0" dirty="0">
                <a:solidFill>
                  <a:srgbClr val="3333FF"/>
                </a:solidFill>
              </a:rPr>
              <a:t>, Y. Zeng (’04)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b="0" dirty="0">
                <a:solidFill>
                  <a:srgbClr val="3333FF"/>
                </a:solidFill>
              </a:rPr>
              <a:t>               J.H. Lai, K.C. Yang (’05); D.N. Gao (’06)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b="0" dirty="0">
                <a:solidFill>
                  <a:srgbClr val="3333FF"/>
                </a:solidFill>
              </a:rPr>
              <a:t>               Grossman, Kagan, </a:t>
            </a:r>
            <a:r>
              <a:rPr lang="en-US" altLang="zh-TW" sz="1700" b="0" dirty="0" err="1">
                <a:solidFill>
                  <a:srgbClr val="3333FF"/>
                </a:solidFill>
              </a:rPr>
              <a:t>Nir</a:t>
            </a:r>
            <a:r>
              <a:rPr lang="en-US" altLang="zh-TW" sz="1700" b="0" dirty="0">
                <a:solidFill>
                  <a:srgbClr val="3333FF"/>
                </a:solidFill>
              </a:rPr>
              <a:t> (’07)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b="0" dirty="0">
                <a:solidFill>
                  <a:srgbClr val="3333FF"/>
                </a:solidFill>
              </a:rPr>
              <a:t>               X.Y. Wu, B.Z. Zhang, H.B. Li, X.J. Liu, B. Liu, J.W. Li, Y.Q. Gao (’09)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dirty="0">
                <a:solidFill>
                  <a:srgbClr val="3333FF"/>
                </a:solidFill>
              </a:rPr>
              <a:t>However, it doesn’t make much sense to apply </a:t>
            </a:r>
            <a:r>
              <a:rPr lang="en-US" altLang="zh-TW" sz="1700" dirty="0" err="1">
                <a:solidFill>
                  <a:srgbClr val="3333FF"/>
                </a:solidFill>
              </a:rPr>
              <a:t>pQCD</a:t>
            </a:r>
            <a:r>
              <a:rPr lang="en-US" altLang="zh-TW" sz="1700" dirty="0">
                <a:solidFill>
                  <a:srgbClr val="3333FF"/>
                </a:solidFill>
              </a:rPr>
              <a:t> &amp; QCDF to charm decays due to huge 1/m</a:t>
            </a:r>
            <a:r>
              <a:rPr lang="en-US" altLang="zh-TW" sz="1700" baseline="-25000" dirty="0">
                <a:solidFill>
                  <a:srgbClr val="3333FF"/>
                </a:solidFill>
              </a:rPr>
              <a:t>c</a:t>
            </a:r>
            <a:r>
              <a:rPr lang="en-US" altLang="zh-TW" sz="1700" dirty="0">
                <a:solidFill>
                  <a:srgbClr val="3333FF"/>
                </a:solidFill>
              </a:rPr>
              <a:t> power corrections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dirty="0">
                <a:solidFill>
                  <a:srgbClr val="3333FF"/>
                </a:solidFill>
              </a:rPr>
              <a:t>QCD sum rules:  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Blok, </a:t>
            </a:r>
            <a:r>
              <a:rPr lang="en-US" altLang="zh-TW" sz="1700" b="0" dirty="0" err="1">
                <a:solidFill>
                  <a:srgbClr val="3333FF"/>
                </a:solidFill>
                <a:sym typeface="Symbol" panose="05050102010706020507" pitchFamily="18" charset="2"/>
              </a:rPr>
              <a:t>Shifman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 (’87); </a:t>
            </a:r>
            <a:r>
              <a:rPr lang="en-US" altLang="zh-TW" sz="1700" b="0" dirty="0" err="1">
                <a:solidFill>
                  <a:srgbClr val="3333FF"/>
                </a:solidFill>
                <a:sym typeface="Symbol" panose="05050102010706020507" pitchFamily="18" charset="2"/>
              </a:rPr>
              <a:t>Khodjamirian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, </a:t>
            </a:r>
            <a:r>
              <a:rPr lang="en-US" altLang="zh-TW" sz="1700" b="0" dirty="0" err="1">
                <a:solidFill>
                  <a:srgbClr val="3333FF"/>
                </a:solidFill>
                <a:sym typeface="Symbol" panose="05050102010706020507" pitchFamily="18" charset="2"/>
              </a:rPr>
              <a:t>Ruckl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; </a:t>
            </a:r>
            <a:r>
              <a:rPr lang="en-US" altLang="zh-TW" sz="1700" b="0" dirty="0" err="1">
                <a:solidFill>
                  <a:srgbClr val="3333FF"/>
                </a:solidFill>
                <a:sym typeface="Symbol" panose="05050102010706020507" pitchFamily="18" charset="2"/>
              </a:rPr>
              <a:t>Halperin</a:t>
            </a: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 (’95</a:t>
            </a:r>
            <a:r>
              <a:rPr lang="en-US" altLang="zh-TW" sz="1700" b="0" dirty="0" smtClean="0">
                <a:solidFill>
                  <a:srgbClr val="3333FF"/>
                </a:solidFill>
                <a:sym typeface="Symbol" panose="05050102010706020507" pitchFamily="18" charset="2"/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700" b="0" dirty="0">
                <a:solidFill>
                  <a:srgbClr val="3333FF"/>
                </a:solidFill>
                <a:sym typeface="Symbol" panose="05050102010706020507" pitchFamily="18" charset="2"/>
              </a:rPr>
              <a:t> </a:t>
            </a:r>
            <a:r>
              <a:rPr lang="en-US" altLang="zh-TW" sz="1700" b="0" dirty="0" smtClean="0">
                <a:solidFill>
                  <a:srgbClr val="3333FF"/>
                </a:solidFill>
                <a:sym typeface="Symbol" panose="05050102010706020507" pitchFamily="18" charset="2"/>
              </a:rPr>
              <a:t>                            </a:t>
            </a:r>
            <a:r>
              <a:rPr lang="en-US" altLang="zh-TW" sz="1700" b="0" dirty="0" err="1" smtClean="0">
                <a:solidFill>
                  <a:srgbClr val="3333FF"/>
                </a:solidFill>
                <a:sym typeface="Symbol" panose="05050102010706020507" pitchFamily="18" charset="2"/>
              </a:rPr>
              <a:t>Khodjamirian</a:t>
            </a:r>
            <a:r>
              <a:rPr lang="en-US" altLang="zh-TW" sz="1700" b="0" dirty="0" smtClean="0">
                <a:solidFill>
                  <a:srgbClr val="3333FF"/>
                </a:solidFill>
                <a:sym typeface="Symbol" panose="05050102010706020507" pitchFamily="18" charset="2"/>
              </a:rPr>
              <a:t>, </a:t>
            </a:r>
            <a:r>
              <a:rPr lang="en-US" altLang="zh-TW" sz="1700" b="0" dirty="0" err="1" smtClean="0">
                <a:solidFill>
                  <a:srgbClr val="3333FF"/>
                </a:solidFill>
                <a:sym typeface="Symbol" panose="05050102010706020507" pitchFamily="18" charset="2"/>
              </a:rPr>
              <a:t>Petrov</a:t>
            </a:r>
            <a:r>
              <a:rPr lang="en-US" altLang="zh-TW" sz="1700" b="0" dirty="0" smtClean="0">
                <a:solidFill>
                  <a:srgbClr val="3333FF"/>
                </a:solidFill>
                <a:sym typeface="Symbol" panose="05050102010706020507" pitchFamily="18" charset="2"/>
              </a:rPr>
              <a:t> (’17)</a:t>
            </a:r>
            <a:endParaRPr lang="en-US" altLang="zh-TW" sz="1700" b="0" dirty="0">
              <a:solidFill>
                <a:srgbClr val="3333FF"/>
              </a:solidFill>
              <a:sym typeface="Symbol" panose="05050102010706020507" pitchFamily="18" charset="2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1700" dirty="0">
              <a:solidFill>
                <a:srgbClr val="3333FF"/>
              </a:solidFill>
            </a:endParaRPr>
          </a:p>
        </p:txBody>
      </p:sp>
      <p:sp>
        <p:nvSpPr>
          <p:cNvPr id="7" name="文字方塊 6"/>
          <p:cNvSpPr txBox="1">
            <a:spLocks noChangeArrowheads="1"/>
          </p:cNvSpPr>
          <p:nvPr/>
        </p:nvSpPr>
        <p:spPr bwMode="auto">
          <a:xfrm>
            <a:off x="657225" y="5111381"/>
            <a:ext cx="737393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TW" sz="2000" b="0">
                <a:solidFill>
                  <a:srgbClr val="0000FF"/>
                </a:solidFill>
              </a:rPr>
              <a:t>  Lattice QCD: ultimate tool but a formidable task now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TW" sz="2000" b="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TW" sz="2000" b="0">
                <a:solidFill>
                  <a:srgbClr val="0000FF"/>
                </a:solidFill>
              </a:rPr>
              <a:t>  Model-independent diagrammatical approach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000" b="0">
              <a:solidFill>
                <a:srgbClr val="0000FF"/>
              </a:solidFill>
            </a:endParaRPr>
          </a:p>
        </p:txBody>
      </p:sp>
      <p:sp>
        <p:nvSpPr>
          <p:cNvPr id="23559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AEA60FD-A11A-448C-89D3-F10D2696BAD1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zh-TW" sz="1400" smtClean="0"/>
          </a:p>
        </p:txBody>
      </p:sp>
      <p:sp>
        <p:nvSpPr>
          <p:cNvPr id="24579" name="投影片編號版面配置區 3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99350E4-1A75-4D29-A648-FFE96A66B3C6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zh-TW" sz="1400" b="0"/>
          </a:p>
        </p:txBody>
      </p:sp>
      <p:pic>
        <p:nvPicPr>
          <p:cNvPr id="24580" name="Picture 4" descr="q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022350"/>
            <a:ext cx="76454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q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1570038"/>
            <a:ext cx="76454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438150" y="723900"/>
            <a:ext cx="8699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All two-body hadronic decays of heavy mesons can be expressed 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terms of several distinct topological diagrams     </a:t>
            </a:r>
            <a:r>
              <a:rPr lang="en-US" altLang="zh-TW" sz="1500" b="0">
                <a:solidFill>
                  <a:srgbClr val="0000FF"/>
                </a:solidFill>
              </a:rPr>
              <a:t>[Chau (’80); Chau, HYC(</a:t>
            </a:r>
            <a:r>
              <a:rPr lang="en-US" altLang="zh-TW" sz="1500">
                <a:solidFill>
                  <a:srgbClr val="0000FF"/>
                </a:solidFill>
              </a:rPr>
              <a:t>’</a:t>
            </a:r>
            <a:r>
              <a:rPr lang="en-US" altLang="zh-TW" sz="1500" b="0">
                <a:solidFill>
                  <a:srgbClr val="0000FF"/>
                </a:solidFill>
              </a:rPr>
              <a:t>86)]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33425" y="4964113"/>
            <a:ext cx="8164513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900" b="0">
                <a:solidFill>
                  <a:srgbClr val="FF0000"/>
                </a:solidFill>
              </a:rPr>
              <a:t>All quark graphs are topological and meant to have all strong interactions encoded and hence they are not Feynman graphs. And SU(3) flavor symmetry is assumed.</a:t>
            </a:r>
          </a:p>
        </p:txBody>
      </p:sp>
      <p:sp>
        <p:nvSpPr>
          <p:cNvPr id="24584" name="Text Box 12"/>
          <p:cNvSpPr txBox="1">
            <a:spLocks noChangeArrowheads="1"/>
          </p:cNvSpPr>
          <p:nvPr/>
        </p:nvSpPr>
        <p:spPr bwMode="auto">
          <a:xfrm>
            <a:off x="1263650" y="207963"/>
            <a:ext cx="644048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200">
                <a:solidFill>
                  <a:srgbClr val="FF33CC"/>
                </a:solidFill>
              </a:rPr>
              <a:t>                   Diagrammatic Approach</a:t>
            </a:r>
          </a:p>
        </p:txBody>
      </p:sp>
      <p:pic>
        <p:nvPicPr>
          <p:cNvPr id="24585" name="圖片 18" descr="screen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1622425"/>
            <a:ext cx="7478712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矩形 22"/>
          <p:cNvSpPr>
            <a:spLocks noChangeArrowheads="1"/>
          </p:cNvSpPr>
          <p:nvPr/>
        </p:nvSpPr>
        <p:spPr bwMode="auto">
          <a:xfrm>
            <a:off x="1219200" y="2466975"/>
            <a:ext cx="10287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300"/>
              <a:t>T (tree)</a:t>
            </a:r>
            <a:endParaRPr lang="zh-TW" altLang="en-US" sz="1300"/>
          </a:p>
        </p:txBody>
      </p:sp>
      <p:sp>
        <p:nvSpPr>
          <p:cNvPr id="24587" name="矩形 23"/>
          <p:cNvSpPr>
            <a:spLocks noChangeArrowheads="1"/>
          </p:cNvSpPr>
          <p:nvPr/>
        </p:nvSpPr>
        <p:spPr bwMode="auto">
          <a:xfrm>
            <a:off x="2747963" y="2471738"/>
            <a:ext cx="1704975" cy="293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200"/>
              <a:t>C (color-suppressed)</a:t>
            </a:r>
            <a:endParaRPr lang="zh-TW" altLang="en-US" sz="1200"/>
          </a:p>
        </p:txBody>
      </p:sp>
      <p:sp>
        <p:nvSpPr>
          <p:cNvPr id="24588" name="矩形 24"/>
          <p:cNvSpPr>
            <a:spLocks noChangeArrowheads="1"/>
          </p:cNvSpPr>
          <p:nvPr/>
        </p:nvSpPr>
        <p:spPr bwMode="auto">
          <a:xfrm>
            <a:off x="4821238" y="2470150"/>
            <a:ext cx="12954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200"/>
              <a:t>E (W-exchange)</a:t>
            </a:r>
            <a:endParaRPr lang="zh-TW" altLang="en-US" sz="1200"/>
          </a:p>
        </p:txBody>
      </p:sp>
      <p:sp>
        <p:nvSpPr>
          <p:cNvPr id="24589" name="矩形 26"/>
          <p:cNvSpPr>
            <a:spLocks noChangeArrowheads="1"/>
          </p:cNvSpPr>
          <p:nvPr/>
        </p:nvSpPr>
        <p:spPr bwMode="auto">
          <a:xfrm>
            <a:off x="6773863" y="2468563"/>
            <a:ext cx="16002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200"/>
              <a:t>A (W-annihilation)</a:t>
            </a:r>
            <a:endParaRPr lang="zh-TW" altLang="en-US" sz="1200"/>
          </a:p>
        </p:txBody>
      </p:sp>
      <p:sp>
        <p:nvSpPr>
          <p:cNvPr id="24590" name="矩形 27"/>
          <p:cNvSpPr>
            <a:spLocks noChangeArrowheads="1"/>
          </p:cNvSpPr>
          <p:nvPr/>
        </p:nvSpPr>
        <p:spPr bwMode="auto">
          <a:xfrm>
            <a:off x="1219200" y="4010025"/>
            <a:ext cx="10287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300"/>
              <a:t>P, P</a:t>
            </a:r>
            <a:r>
              <a:rPr lang="en-US" altLang="zh-TW" sz="1300" baseline="30000"/>
              <a:t>c</a:t>
            </a:r>
            <a:r>
              <a:rPr lang="en-US" altLang="zh-TW" sz="1300" baseline="-25000"/>
              <a:t>EW</a:t>
            </a:r>
            <a:endParaRPr lang="zh-TW" altLang="en-US" sz="1300" baseline="-25000"/>
          </a:p>
        </p:txBody>
      </p:sp>
      <p:sp>
        <p:nvSpPr>
          <p:cNvPr id="24591" name="矩形 28"/>
          <p:cNvSpPr>
            <a:spLocks noChangeArrowheads="1"/>
          </p:cNvSpPr>
          <p:nvPr/>
        </p:nvSpPr>
        <p:spPr bwMode="auto">
          <a:xfrm>
            <a:off x="3057525" y="4024313"/>
            <a:ext cx="10287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300"/>
              <a:t>S, P</a:t>
            </a:r>
            <a:r>
              <a:rPr lang="en-US" altLang="zh-TW" sz="1300" baseline="-25000"/>
              <a:t>EW</a:t>
            </a:r>
            <a:endParaRPr lang="zh-TW" altLang="en-US" sz="1300" baseline="-25000"/>
          </a:p>
        </p:txBody>
      </p:sp>
      <p:sp>
        <p:nvSpPr>
          <p:cNvPr id="24592" name="矩形 29"/>
          <p:cNvSpPr>
            <a:spLocks noChangeArrowheads="1"/>
          </p:cNvSpPr>
          <p:nvPr/>
        </p:nvSpPr>
        <p:spPr bwMode="auto">
          <a:xfrm>
            <a:off x="5029200" y="4000500"/>
            <a:ext cx="10287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300"/>
              <a:t>PE, PE</a:t>
            </a:r>
            <a:r>
              <a:rPr lang="en-US" altLang="zh-TW" sz="1300" baseline="-25000"/>
              <a:t>EW</a:t>
            </a:r>
            <a:endParaRPr lang="zh-TW" altLang="en-US" sz="1300" baseline="-25000"/>
          </a:p>
        </p:txBody>
      </p:sp>
      <p:sp>
        <p:nvSpPr>
          <p:cNvPr id="24593" name="矩形 30"/>
          <p:cNvSpPr>
            <a:spLocks noChangeArrowheads="1"/>
          </p:cNvSpPr>
          <p:nvPr/>
        </p:nvSpPr>
        <p:spPr bwMode="auto">
          <a:xfrm>
            <a:off x="7045325" y="3990975"/>
            <a:ext cx="1028700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300"/>
              <a:t>PA, PA</a:t>
            </a:r>
            <a:r>
              <a:rPr lang="en-US" altLang="zh-TW" sz="1300" baseline="-25000"/>
              <a:t>EW</a:t>
            </a:r>
            <a:endParaRPr lang="zh-TW" altLang="en-US" sz="1300" baseline="-25000"/>
          </a:p>
        </p:txBody>
      </p:sp>
      <p:sp>
        <p:nvSpPr>
          <p:cNvPr id="24594" name="文字方塊 31"/>
          <p:cNvSpPr txBox="1">
            <a:spLocks noChangeArrowheads="1"/>
          </p:cNvSpPr>
          <p:nvPr/>
        </p:nvSpPr>
        <p:spPr bwMode="auto">
          <a:xfrm>
            <a:off x="7781925" y="2819400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>
                <a:solidFill>
                  <a:srgbClr val="0000FF"/>
                </a:solidFill>
              </a:rPr>
              <a:t>HYC, Oh (’11)</a:t>
            </a:r>
            <a:endParaRPr lang="zh-TW" altLang="en-US" sz="1400">
              <a:solidFill>
                <a:srgbClr val="0000FF"/>
              </a:solidFill>
            </a:endParaRPr>
          </a:p>
        </p:txBody>
      </p:sp>
      <p:sp>
        <p:nvSpPr>
          <p:cNvPr id="24595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457200" y="696913"/>
            <a:ext cx="7913688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0000FF"/>
                </a:solidFill>
              </a:rPr>
              <a:t>  For </a:t>
            </a:r>
            <a:r>
              <a:rPr lang="en-US" altLang="zh-TW" sz="2000" b="0" dirty="0" err="1">
                <a:solidFill>
                  <a:srgbClr val="0000FF"/>
                </a:solidFill>
              </a:rPr>
              <a:t>Cabibbo</a:t>
            </a:r>
            <a:r>
              <a:rPr lang="en-US" altLang="zh-TW" sz="2000" b="0" dirty="0">
                <a:solidFill>
                  <a:srgbClr val="0000FF"/>
                </a:solidFill>
              </a:rPr>
              <a:t>-allowed D</a:t>
            </a:r>
            <a:r>
              <a:rPr lang="en-US" altLang="zh-TW" sz="2000" b="0" dirty="0">
                <a:solidFill>
                  <a:srgbClr val="0000FF"/>
                </a:solidFill>
                <a:latin typeface="Arial Unicode MS" pitchFamily="34" charset="-120"/>
                <a:ea typeface="Arial Unicode MS" pitchFamily="34" charset="-120"/>
              </a:rPr>
              <a:t>→</a:t>
            </a:r>
            <a:r>
              <a:rPr lang="en-US" altLang="zh-TW" sz="2000" b="0" dirty="0">
                <a:solidFill>
                  <a:srgbClr val="0000FF"/>
                </a:solidFill>
                <a:latin typeface="+mj-lt"/>
                <a:ea typeface="Arial Unicode MS" pitchFamily="34" charset="-120"/>
              </a:rPr>
              <a:t>PP decays (in units of 10</a:t>
            </a:r>
            <a:r>
              <a:rPr lang="en-US" altLang="zh-TW" sz="2000" b="0" baseline="55000" dirty="0">
                <a:solidFill>
                  <a:srgbClr val="0000FF"/>
                </a:solidFill>
                <a:latin typeface="+mj-lt"/>
                <a:ea typeface="Arial Unicode MS" pitchFamily="34" charset="-120"/>
              </a:rPr>
              <a:t>-6</a:t>
            </a:r>
            <a:r>
              <a:rPr lang="en-US" altLang="zh-TW" sz="2000" b="0" dirty="0">
                <a:solidFill>
                  <a:srgbClr val="0000FF"/>
                </a:solidFill>
                <a:latin typeface="+mj-lt"/>
                <a:ea typeface="Arial Unicode MS" pitchFamily="34" charset="-120"/>
              </a:rPr>
              <a:t> GeV)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0000FF"/>
                </a:solidFill>
              </a:rPr>
              <a:t>T</a:t>
            </a:r>
            <a:r>
              <a:rPr lang="en-US" altLang="zh-TW" sz="2000" dirty="0">
                <a:solidFill>
                  <a:srgbClr val="0000FF"/>
                </a:solidFill>
                <a:latin typeface="cmsy10" pitchFamily="34" charset="0"/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</a:rPr>
              <a:t>= 3.14 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± 0.01  (taken to be real)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0000FF"/>
                </a:solidFill>
                <a:cs typeface="Arial" panose="020B0604020202020204" pitchFamily="34" charset="0"/>
              </a:rPr>
              <a:t>C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 = (2.66 ± 0.03) </a:t>
            </a:r>
            <a:r>
              <a:rPr lang="en-US" altLang="zh-TW" sz="2000" b="0" dirty="0" err="1">
                <a:solidFill>
                  <a:srgbClr val="0000FF"/>
                </a:solidFill>
                <a:cs typeface="Arial" panose="020B0604020202020204" pitchFamily="34" charset="0"/>
              </a:rPr>
              <a:t>exp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[</a:t>
            </a:r>
            <a:r>
              <a:rPr lang="en-US" altLang="zh-TW" sz="2000" b="0" dirty="0" err="1">
                <a:solidFill>
                  <a:srgbClr val="0000FF"/>
                </a:solidFill>
                <a:cs typeface="Arial" panose="020B0604020202020204" pitchFamily="34" charset="0"/>
              </a:rPr>
              <a:t>i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(-152±0.3)</a:t>
            </a:r>
            <a:r>
              <a:rPr lang="en-US" altLang="zh-TW" sz="2000" b="0" baseline="30000" dirty="0">
                <a:solidFill>
                  <a:srgbClr val="0000FF"/>
                </a:solidFill>
                <a:cs typeface="Arial" panose="020B0604020202020204" pitchFamily="34" charset="0"/>
              </a:rPr>
              <a:t>o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0000FF"/>
                </a:solidFill>
                <a:cs typeface="Arial" panose="020B0604020202020204" pitchFamily="34" charset="0"/>
              </a:rPr>
              <a:t>E</a:t>
            </a:r>
            <a:r>
              <a:rPr lang="en-US" altLang="zh-TW" sz="2000" dirty="0">
                <a:solidFill>
                  <a:srgbClr val="0000FF"/>
                </a:solidFill>
                <a:latin typeface="cmsy10" pitchFamily="34" charset="0"/>
                <a:cs typeface="Arial" panose="020B0604020202020204" pitchFamily="34" charset="0"/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= (1.53 ± 0.04) </a:t>
            </a:r>
            <a:r>
              <a:rPr lang="en-US" altLang="zh-TW" sz="2000" b="0" dirty="0" err="1">
                <a:solidFill>
                  <a:srgbClr val="0000FF"/>
                </a:solidFill>
                <a:cs typeface="Arial" panose="020B0604020202020204" pitchFamily="34" charset="0"/>
              </a:rPr>
              <a:t>exp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[</a:t>
            </a:r>
            <a:r>
              <a:rPr lang="en-US" altLang="zh-TW" sz="2000" b="0" dirty="0" err="1">
                <a:solidFill>
                  <a:srgbClr val="0000FF"/>
                </a:solidFill>
                <a:cs typeface="Arial" panose="020B0604020202020204" pitchFamily="34" charset="0"/>
              </a:rPr>
              <a:t>i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(122±0.4)</a:t>
            </a:r>
            <a:r>
              <a:rPr lang="en-US" altLang="zh-TW" sz="2000" b="0" baseline="30000" dirty="0">
                <a:solidFill>
                  <a:srgbClr val="0000FF"/>
                </a:solidFill>
                <a:cs typeface="Arial" panose="020B0604020202020204" pitchFamily="34" charset="0"/>
              </a:rPr>
              <a:t>o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0000FF"/>
                </a:solidFill>
                <a:cs typeface="Arial" panose="020B0604020202020204" pitchFamily="34" charset="0"/>
              </a:rPr>
              <a:t>A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= (0.44 ± 0.03) </a:t>
            </a:r>
            <a:r>
              <a:rPr lang="en-US" altLang="zh-TW" sz="2000" b="0" dirty="0" err="1">
                <a:solidFill>
                  <a:srgbClr val="0000FF"/>
                </a:solidFill>
                <a:cs typeface="Arial" panose="020B0604020202020204" pitchFamily="34" charset="0"/>
              </a:rPr>
              <a:t>exp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[</a:t>
            </a:r>
            <a:r>
              <a:rPr lang="en-US" altLang="zh-TW" sz="2000" b="0" dirty="0" err="1">
                <a:solidFill>
                  <a:srgbClr val="0000FF"/>
                </a:solidFill>
                <a:cs typeface="Arial" panose="020B0604020202020204" pitchFamily="34" charset="0"/>
              </a:rPr>
              <a:t>i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(29</a:t>
            </a:r>
            <a:r>
              <a:rPr lang="en-US" altLang="zh-TW" sz="2000" b="0" baseline="30000" dirty="0">
                <a:solidFill>
                  <a:srgbClr val="0000FF"/>
                </a:solidFill>
                <a:cs typeface="Arial" panose="020B0604020202020204" pitchFamily="34" charset="0"/>
              </a:rPr>
              <a:t>+7</a:t>
            </a:r>
            <a:r>
              <a:rPr lang="en-US" altLang="zh-TW" sz="2000" b="0" baseline="-5000" dirty="0">
                <a:solidFill>
                  <a:srgbClr val="0000FF"/>
                </a:solidFill>
                <a:cs typeface="Arial" panose="020B0604020202020204" pitchFamily="34" charset="0"/>
              </a:rPr>
              <a:t>-10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)</a:t>
            </a:r>
            <a:r>
              <a:rPr lang="en-US" altLang="zh-TW" sz="2000" b="0" baseline="30000" dirty="0">
                <a:solidFill>
                  <a:srgbClr val="0000FF"/>
                </a:solidFill>
                <a:cs typeface="Arial" panose="020B0604020202020204" pitchFamily="34" charset="0"/>
              </a:rPr>
              <a:t>o</a:t>
            </a:r>
            <a:r>
              <a:rPr lang="en-US" altLang="zh-TW" sz="2000" b="0" dirty="0">
                <a:solidFill>
                  <a:srgbClr val="0000FF"/>
                </a:solidFill>
                <a:cs typeface="Arial" panose="020B0604020202020204" pitchFamily="34" charset="0"/>
              </a:rPr>
              <a:t>]</a:t>
            </a:r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5297487" y="1402556"/>
            <a:ext cx="3541713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 dirty="0" err="1"/>
              <a:t>Rosner</a:t>
            </a:r>
            <a:r>
              <a:rPr lang="en-US" altLang="zh-TW" sz="1400" b="0" dirty="0"/>
              <a:t> (’99)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 dirty="0"/>
              <a:t>Wu, </a:t>
            </a:r>
            <a:r>
              <a:rPr lang="en-US" altLang="zh-TW" sz="1400" b="0" dirty="0" err="1"/>
              <a:t>Zhong</a:t>
            </a:r>
            <a:r>
              <a:rPr lang="en-US" altLang="zh-TW" sz="1400" b="0" dirty="0"/>
              <a:t>, Zhou (’04)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 dirty="0"/>
              <a:t>Bhattacharya, </a:t>
            </a:r>
            <a:r>
              <a:rPr lang="en-US" altLang="zh-TW" sz="1400" b="0" dirty="0" err="1"/>
              <a:t>Rosner</a:t>
            </a:r>
            <a:r>
              <a:rPr lang="en-US" altLang="zh-TW" sz="1400" b="0" dirty="0"/>
              <a:t> (’08,’10)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 dirty="0"/>
              <a:t>HYC, Chiang (</a:t>
            </a:r>
            <a:r>
              <a:rPr lang="en-US" altLang="zh-TW" sz="1400" b="0" dirty="0" smtClean="0"/>
              <a:t>’10, ’19)</a:t>
            </a:r>
            <a:endParaRPr lang="en-US" altLang="zh-TW" sz="1400" b="0" dirty="0"/>
          </a:p>
        </p:txBody>
      </p:sp>
      <p:sp>
        <p:nvSpPr>
          <p:cNvPr id="25604" name="Line 12"/>
          <p:cNvSpPr>
            <a:spLocks noChangeShapeType="1"/>
          </p:cNvSpPr>
          <p:nvPr/>
        </p:nvSpPr>
        <p:spPr bwMode="auto">
          <a:xfrm>
            <a:off x="7329488" y="4754563"/>
            <a:ext cx="50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5605" name="Line 13"/>
          <p:cNvSpPr>
            <a:spLocks noChangeShapeType="1"/>
          </p:cNvSpPr>
          <p:nvPr/>
        </p:nvSpPr>
        <p:spPr bwMode="auto">
          <a:xfrm flipH="1">
            <a:off x="7331075" y="4325938"/>
            <a:ext cx="427038" cy="149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5606" name="Line 14"/>
          <p:cNvSpPr>
            <a:spLocks noChangeShapeType="1"/>
          </p:cNvSpPr>
          <p:nvPr/>
        </p:nvSpPr>
        <p:spPr bwMode="auto">
          <a:xfrm flipV="1">
            <a:off x="6700838" y="4494213"/>
            <a:ext cx="258762" cy="146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5607" name="Line 15"/>
          <p:cNvSpPr>
            <a:spLocks noChangeShapeType="1"/>
          </p:cNvSpPr>
          <p:nvPr/>
        </p:nvSpPr>
        <p:spPr bwMode="auto">
          <a:xfrm flipH="1" flipV="1">
            <a:off x="6257925" y="4257675"/>
            <a:ext cx="173038" cy="3000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5608" name="Text Box 16"/>
          <p:cNvSpPr txBox="1">
            <a:spLocks noChangeArrowheads="1"/>
          </p:cNvSpPr>
          <p:nvPr/>
        </p:nvSpPr>
        <p:spPr bwMode="auto">
          <a:xfrm>
            <a:off x="7872413" y="485140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200">
                <a:latin typeface="cmsy10" pitchFamily="34" charset="0"/>
              </a:rPr>
              <a:t>T</a:t>
            </a:r>
          </a:p>
        </p:txBody>
      </p:sp>
      <p:sp>
        <p:nvSpPr>
          <p:cNvPr id="25609" name="Text Box 17"/>
          <p:cNvSpPr txBox="1">
            <a:spLocks noChangeArrowheads="1"/>
          </p:cNvSpPr>
          <p:nvPr/>
        </p:nvSpPr>
        <p:spPr bwMode="auto">
          <a:xfrm>
            <a:off x="7700963" y="381952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200">
                <a:latin typeface="cmsy10" pitchFamily="34" charset="0"/>
              </a:rPr>
              <a:t>C</a:t>
            </a:r>
          </a:p>
        </p:txBody>
      </p:sp>
      <p:sp>
        <p:nvSpPr>
          <p:cNvPr id="25610" name="Text Box 18"/>
          <p:cNvSpPr txBox="1">
            <a:spLocks noChangeArrowheads="1"/>
          </p:cNvSpPr>
          <p:nvPr/>
        </p:nvSpPr>
        <p:spPr bwMode="auto">
          <a:xfrm>
            <a:off x="6632575" y="4071938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200">
                <a:latin typeface="cmsy10" pitchFamily="34" charset="0"/>
              </a:rPr>
              <a:t>A</a:t>
            </a:r>
          </a:p>
        </p:txBody>
      </p:sp>
      <p:sp>
        <p:nvSpPr>
          <p:cNvPr id="25611" name="Text Box 19"/>
          <p:cNvSpPr txBox="1">
            <a:spLocks noChangeArrowheads="1"/>
          </p:cNvSpPr>
          <p:nvPr/>
        </p:nvSpPr>
        <p:spPr bwMode="auto">
          <a:xfrm>
            <a:off x="5921375" y="34671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200">
                <a:latin typeface="cmsy10" pitchFamily="34" charset="0"/>
              </a:rPr>
              <a:t>E</a:t>
            </a:r>
          </a:p>
        </p:txBody>
      </p:sp>
      <p:sp>
        <p:nvSpPr>
          <p:cNvPr id="25612" name="投影片編號版面配置區 3"/>
          <p:cNvSpPr txBox="1">
            <a:spLocks noGrp="1"/>
          </p:cNvSpPr>
          <p:nvPr/>
        </p:nvSpPr>
        <p:spPr bwMode="auto">
          <a:xfrm>
            <a:off x="6705600" y="63976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C4CFF34-B69E-48E6-BD02-C0876538F5FF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zh-TW" sz="1400" b="0"/>
          </a:p>
        </p:txBody>
      </p:sp>
      <p:cxnSp>
        <p:nvCxnSpPr>
          <p:cNvPr id="25613" name="直線接點 20"/>
          <p:cNvCxnSpPr>
            <a:cxnSpLocks noChangeShapeType="1"/>
          </p:cNvCxnSpPr>
          <p:nvPr/>
        </p:nvCxnSpPr>
        <p:spPr bwMode="auto">
          <a:xfrm>
            <a:off x="6505575" y="4752975"/>
            <a:ext cx="2166938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4" name="直線接點 22"/>
          <p:cNvCxnSpPr>
            <a:cxnSpLocks noChangeShapeType="1"/>
          </p:cNvCxnSpPr>
          <p:nvPr/>
        </p:nvCxnSpPr>
        <p:spPr bwMode="auto">
          <a:xfrm flipV="1">
            <a:off x="6527800" y="4183063"/>
            <a:ext cx="1641475" cy="569912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5" name="直線接點 24"/>
          <p:cNvCxnSpPr>
            <a:cxnSpLocks noChangeShapeType="1"/>
          </p:cNvCxnSpPr>
          <p:nvPr/>
        </p:nvCxnSpPr>
        <p:spPr bwMode="auto">
          <a:xfrm flipV="1">
            <a:off x="6521450" y="4513263"/>
            <a:ext cx="411163" cy="22383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6" name="直線接點 26"/>
          <p:cNvCxnSpPr>
            <a:cxnSpLocks noChangeShapeType="1"/>
          </p:cNvCxnSpPr>
          <p:nvPr/>
        </p:nvCxnSpPr>
        <p:spPr bwMode="auto">
          <a:xfrm rot="16200000" flipV="1">
            <a:off x="5902325" y="4127500"/>
            <a:ext cx="809625" cy="44132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7" name="文字方塊 19"/>
          <p:cNvSpPr txBox="1">
            <a:spLocks noChangeArrowheads="1"/>
          </p:cNvSpPr>
          <p:nvPr/>
        </p:nvSpPr>
        <p:spPr bwMode="auto">
          <a:xfrm>
            <a:off x="533400" y="3235325"/>
            <a:ext cx="4684713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zh-TW" sz="2000" b="0" dirty="0">
                <a:solidFill>
                  <a:srgbClr val="FF0000"/>
                </a:solidFill>
              </a:rPr>
              <a:t> Phase between </a:t>
            </a:r>
            <a:r>
              <a:rPr lang="en-US" altLang="zh-TW" sz="2000" dirty="0">
                <a:solidFill>
                  <a:srgbClr val="FF0000"/>
                </a:solidFill>
              </a:rPr>
              <a:t>C</a:t>
            </a:r>
            <a:r>
              <a:rPr lang="en-US" altLang="zh-TW" sz="2000" b="0" dirty="0">
                <a:solidFill>
                  <a:srgbClr val="FF0000"/>
                </a:solidFill>
              </a:rPr>
              <a:t> &amp; </a:t>
            </a:r>
            <a:r>
              <a:rPr lang="en-US" altLang="zh-TW" sz="2000" dirty="0">
                <a:solidFill>
                  <a:srgbClr val="FF0000"/>
                </a:solidFill>
              </a:rPr>
              <a:t>T</a:t>
            </a:r>
            <a:r>
              <a:rPr lang="en-US" altLang="zh-TW" sz="2000" b="0" dirty="0">
                <a:solidFill>
                  <a:srgbClr val="FF0000"/>
                </a:solidFill>
              </a:rPr>
              <a:t>  ~ 150</a:t>
            </a:r>
            <a:r>
              <a:rPr lang="en-US" altLang="zh-TW" sz="2000" b="0" baseline="30000" dirty="0">
                <a:solidFill>
                  <a:srgbClr val="FF0000"/>
                </a:solidFill>
              </a:rPr>
              <a:t>o</a:t>
            </a:r>
            <a:r>
              <a:rPr lang="en-US" altLang="zh-TW" sz="2000" b="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zh-TW" sz="2000" b="0" dirty="0">
                <a:solidFill>
                  <a:srgbClr val="FF0000"/>
                </a:solidFill>
              </a:rPr>
              <a:t> W-exchange </a:t>
            </a:r>
            <a:r>
              <a:rPr lang="en-US" altLang="zh-TW" sz="2000" dirty="0">
                <a:solidFill>
                  <a:srgbClr val="FF0000"/>
                </a:solidFill>
              </a:rPr>
              <a:t>E</a:t>
            </a:r>
            <a:r>
              <a:rPr lang="en-US" altLang="zh-TW" sz="2000" b="0" dirty="0">
                <a:solidFill>
                  <a:srgbClr val="FF0000"/>
                </a:solidFill>
                <a:latin typeface="cmsy10" pitchFamily="34" charset="0"/>
              </a:rPr>
              <a:t> </a:t>
            </a:r>
            <a:r>
              <a:rPr lang="en-US" altLang="zh-TW" sz="2000" b="0" dirty="0">
                <a:solidFill>
                  <a:srgbClr val="FF0000"/>
                </a:solidFill>
              </a:rPr>
              <a:t>is sizable with a large phase </a:t>
            </a:r>
            <a:r>
              <a:rPr lang="en-US" altLang="zh-TW" sz="2000" b="0" dirty="0">
                <a:solidFill>
                  <a:srgbClr val="FF0000"/>
                </a:solidFill>
                <a:sym typeface="Symbol" panose="05050102010706020507" pitchFamily="18" charset="2"/>
              </a:rPr>
              <a:t> importance of 1/m</a:t>
            </a:r>
            <a:r>
              <a:rPr lang="en-US" altLang="zh-TW" sz="2000" b="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altLang="zh-TW" sz="2000" b="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zh-TW" sz="2000" b="0" dirty="0">
                <a:solidFill>
                  <a:srgbClr val="FF0000"/>
                </a:solidFill>
              </a:rPr>
              <a:t>power corrections </a:t>
            </a:r>
            <a:r>
              <a:rPr lang="en-US" altLang="zh-TW" sz="2000" b="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endParaRPr lang="en-US" altLang="zh-TW" sz="2000" b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zh-TW" sz="2000" b="0" dirty="0">
                <a:solidFill>
                  <a:srgbClr val="FF0000"/>
                </a:solidFill>
              </a:rPr>
              <a:t> W-annihilation </a:t>
            </a:r>
            <a:r>
              <a:rPr lang="en-US" altLang="zh-TW" sz="2000" dirty="0">
                <a:solidFill>
                  <a:srgbClr val="FF0000"/>
                </a:solidFill>
              </a:rPr>
              <a:t>A</a:t>
            </a:r>
            <a:r>
              <a:rPr lang="en-US" altLang="zh-TW" sz="2000" b="0" dirty="0">
                <a:solidFill>
                  <a:srgbClr val="FF0000"/>
                </a:solidFill>
              </a:rPr>
              <a:t> is smaller than </a:t>
            </a:r>
            <a:r>
              <a:rPr lang="en-US" altLang="zh-TW" sz="2000" dirty="0">
                <a:solidFill>
                  <a:srgbClr val="FF0000"/>
                </a:solidFill>
              </a:rPr>
              <a:t>E</a:t>
            </a:r>
            <a:r>
              <a:rPr lang="en-US" altLang="zh-TW" sz="2000" dirty="0">
                <a:solidFill>
                  <a:srgbClr val="FF0000"/>
                </a:solidFill>
                <a:latin typeface="cmsy10" pitchFamily="34" charset="0"/>
              </a:rPr>
              <a:t> </a:t>
            </a:r>
            <a:r>
              <a:rPr lang="en-US" altLang="zh-TW" sz="2000" b="0" dirty="0">
                <a:solidFill>
                  <a:srgbClr val="FF0000"/>
                </a:solidFill>
              </a:rPr>
              <a:t>and almost perpendicular to </a:t>
            </a:r>
            <a:r>
              <a:rPr lang="en-US" altLang="zh-TW" sz="2000" dirty="0">
                <a:solidFill>
                  <a:srgbClr val="FF0000"/>
                </a:solidFill>
              </a:rPr>
              <a:t>E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25618" name="Text Box 12"/>
          <p:cNvSpPr txBox="1">
            <a:spLocks noChangeArrowheads="1"/>
          </p:cNvSpPr>
          <p:nvPr/>
        </p:nvSpPr>
        <p:spPr bwMode="auto">
          <a:xfrm>
            <a:off x="1263650" y="217488"/>
            <a:ext cx="644048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200">
                <a:solidFill>
                  <a:srgbClr val="FF33CC"/>
                </a:solidFill>
              </a:rPr>
              <a:t>                  Cabibbo-allowed decays</a:t>
            </a:r>
          </a:p>
        </p:txBody>
      </p:sp>
      <p:sp>
        <p:nvSpPr>
          <p:cNvPr id="25619" name="文字方塊 20"/>
          <p:cNvSpPr txBox="1">
            <a:spLocks noChangeArrowheads="1"/>
          </p:cNvSpPr>
          <p:nvPr/>
        </p:nvSpPr>
        <p:spPr bwMode="auto">
          <a:xfrm>
            <a:off x="426655" y="5684837"/>
            <a:ext cx="8261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0000FF"/>
                </a:solidFill>
              </a:rPr>
              <a:t>The great merit &amp; strong point of this approach </a:t>
            </a:r>
            <a:r>
              <a:rPr lang="en-US" altLang="zh-TW" sz="2000" dirty="0">
                <a:solidFill>
                  <a:srgbClr val="0000FF"/>
                </a:solidFill>
                <a:sym typeface="Symbol" panose="05050102010706020507" pitchFamily="18" charset="2"/>
              </a:rPr>
              <a:t> magnitude and strong phase of each topological tree amplitude are determined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25621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2" name="文字方塊 20"/>
          <p:cNvSpPr txBox="1">
            <a:spLocks noChangeArrowheads="1"/>
          </p:cNvSpPr>
          <p:nvPr/>
        </p:nvSpPr>
        <p:spPr bwMode="auto">
          <a:xfrm>
            <a:off x="1087438" y="5667373"/>
            <a:ext cx="79025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All 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topological tree amplitude </a:t>
            </a:r>
            <a:r>
              <a:rPr lang="en-US" altLang="zh-TW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except T are dominated by </a:t>
            </a:r>
            <a:r>
              <a:rPr lang="en-US" altLang="zh-TW" sz="2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nonfactorizable</a:t>
            </a:r>
            <a:r>
              <a:rPr lang="en-US" altLang="zh-TW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 long-distance effects.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9" grpId="0"/>
      <p:bldP spid="25619" grpId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17A5485-54D6-4D1D-BB9F-6D326082EA45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zh-TW" sz="1400" smtClean="0"/>
          </a:p>
        </p:txBody>
      </p:sp>
      <p:sp>
        <p:nvSpPr>
          <p:cNvPr id="26627" name="投影片編號版面配置區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EC3FE55-4E44-4DBA-94C8-EA41EE4808A7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US" altLang="zh-TW" sz="1400" b="0"/>
          </a:p>
        </p:txBody>
      </p:sp>
      <p:pic>
        <p:nvPicPr>
          <p:cNvPr id="26628" name="圖片 2" descr="temp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859096"/>
            <a:ext cx="8891588" cy="386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412038" y="1370271"/>
            <a:ext cx="509587" cy="2930525"/>
            <a:chOff x="0" y="24"/>
            <a:chExt cx="357" cy="2493"/>
          </a:xfrm>
        </p:grpSpPr>
        <p:sp>
          <p:nvSpPr>
            <p:cNvPr id="26633" name="Line 5"/>
            <p:cNvSpPr>
              <a:spLocks noChangeShapeType="1"/>
            </p:cNvSpPr>
            <p:nvPr/>
          </p:nvSpPr>
          <p:spPr bwMode="auto">
            <a:xfrm rot="10800000" flipH="1">
              <a:off x="0" y="24"/>
              <a:ext cx="35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TW" altLang="en-US"/>
            </a:p>
          </p:txBody>
        </p:sp>
        <p:sp>
          <p:nvSpPr>
            <p:cNvPr id="26634" name="Line 6"/>
            <p:cNvSpPr>
              <a:spLocks noChangeShapeType="1"/>
            </p:cNvSpPr>
            <p:nvPr/>
          </p:nvSpPr>
          <p:spPr bwMode="auto">
            <a:xfrm rot="10800000" flipH="1">
              <a:off x="0" y="187"/>
              <a:ext cx="35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TW" altLang="en-US"/>
            </a:p>
          </p:txBody>
        </p:sp>
        <p:sp>
          <p:nvSpPr>
            <p:cNvPr id="26635" name="Line 7"/>
            <p:cNvSpPr>
              <a:spLocks noChangeShapeType="1"/>
            </p:cNvSpPr>
            <p:nvPr/>
          </p:nvSpPr>
          <p:spPr bwMode="auto">
            <a:xfrm rot="10800000" flipH="1">
              <a:off x="0" y="1016"/>
              <a:ext cx="35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TW" altLang="en-US"/>
            </a:p>
          </p:txBody>
        </p:sp>
        <p:sp>
          <p:nvSpPr>
            <p:cNvPr id="26636" name="Line 8"/>
            <p:cNvSpPr>
              <a:spLocks noChangeShapeType="1"/>
            </p:cNvSpPr>
            <p:nvPr/>
          </p:nvSpPr>
          <p:spPr bwMode="auto">
            <a:xfrm>
              <a:off x="0" y="1608"/>
              <a:ext cx="35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TW" altLang="en-US"/>
            </a:p>
          </p:txBody>
        </p:sp>
        <p:sp>
          <p:nvSpPr>
            <p:cNvPr id="26637" name="Line 9"/>
            <p:cNvSpPr>
              <a:spLocks noChangeShapeType="1"/>
            </p:cNvSpPr>
            <p:nvPr/>
          </p:nvSpPr>
          <p:spPr bwMode="auto">
            <a:xfrm>
              <a:off x="0" y="2517"/>
              <a:ext cx="35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TW" altLang="en-US"/>
            </a:p>
          </p:txBody>
        </p:sp>
        <p:sp>
          <p:nvSpPr>
            <p:cNvPr id="26638" name="Line 10"/>
            <p:cNvSpPr>
              <a:spLocks noChangeShapeType="1"/>
            </p:cNvSpPr>
            <p:nvPr/>
          </p:nvSpPr>
          <p:spPr bwMode="auto">
            <a:xfrm>
              <a:off x="0" y="1208"/>
              <a:ext cx="35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TW" altLang="en-US"/>
            </a:p>
          </p:txBody>
        </p:sp>
      </p:grpSp>
      <p:sp>
        <p:nvSpPr>
          <p:cNvPr id="26631" name="文字方塊 11"/>
          <p:cNvSpPr txBox="1">
            <a:spLocks noChangeArrowheads="1"/>
          </p:cNvSpPr>
          <p:nvPr/>
        </p:nvSpPr>
        <p:spPr bwMode="auto">
          <a:xfrm>
            <a:off x="0" y="1932246"/>
            <a:ext cx="823913" cy="430213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200">
                <a:solidFill>
                  <a:schemeClr val="bg1"/>
                </a:solidFill>
              </a:rPr>
              <a:t>SCS</a:t>
            </a:r>
            <a:endParaRPr lang="zh-TW" altLang="en-US" sz="2200">
              <a:solidFill>
                <a:schemeClr val="bg1"/>
              </a:solidFill>
            </a:endParaRPr>
          </a:p>
        </p:txBody>
      </p:sp>
      <p:sp>
        <p:nvSpPr>
          <p:cNvPr id="3" name="文字方塊 2"/>
          <p:cNvSpPr txBox="1"/>
          <p:nvPr/>
        </p:nvSpPr>
        <p:spPr bwMode="auto">
          <a:xfrm>
            <a:off x="1894367" y="5299038"/>
            <a:ext cx="57256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0000FF"/>
                </a:solidFill>
              </a:rPr>
              <a:t>Sizable SU(3) breaking in some SCS modes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6"/>
          <p:cNvSpPr txBox="1">
            <a:spLocks noChangeArrowheads="1"/>
          </p:cNvSpPr>
          <p:nvPr/>
        </p:nvSpPr>
        <p:spPr bwMode="auto">
          <a:xfrm>
            <a:off x="852488" y="101600"/>
            <a:ext cx="7072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400">
                <a:solidFill>
                  <a:srgbClr val="FF33CC"/>
                </a:solidFill>
              </a:rPr>
              <a:t>                 SU(3) flavor symmetry breaking </a:t>
            </a:r>
            <a:endParaRPr lang="en-US" altLang="zh-TW" sz="2400" baseline="-25000">
              <a:solidFill>
                <a:srgbClr val="FF33CC"/>
              </a:solidFill>
            </a:endParaRPr>
          </a:p>
        </p:txBody>
      </p:sp>
      <p:graphicFrame>
        <p:nvGraphicFramePr>
          <p:cNvPr id="27651" name="Object 2"/>
          <p:cNvGraphicFramePr>
            <a:graphicFrameLocks noChangeAspect="1"/>
          </p:cNvGraphicFramePr>
          <p:nvPr/>
        </p:nvGraphicFramePr>
        <p:xfrm>
          <a:off x="1241425" y="1717675"/>
          <a:ext cx="59213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5" name="方程式" r:id="rId3" imgW="4330700" imgH="635000" progId="Equation.3">
                  <p:embed/>
                </p:oleObj>
              </mc:Choice>
              <mc:Fallback>
                <p:oleObj name="方程式" r:id="rId3" imgW="4330700" imgH="635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25" y="1717675"/>
                        <a:ext cx="59213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7653" name="文字方塊 4"/>
          <p:cNvSpPr txBox="1">
            <a:spLocks noChangeArrowheads="1"/>
          </p:cNvSpPr>
          <p:nvPr/>
        </p:nvSpPr>
        <p:spPr bwMode="auto">
          <a:xfrm>
            <a:off x="-157163" y="688975"/>
            <a:ext cx="8604251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000" b="0" dirty="0">
                <a:solidFill>
                  <a:srgbClr val="0000FF"/>
                </a:solidFill>
              </a:rPr>
              <a:t>                  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A </a:t>
            </a:r>
            <a:r>
              <a:rPr lang="en-US" altLang="zh-TW" sz="2000" b="0" dirty="0">
                <a:solidFill>
                  <a:srgbClr val="0000FF"/>
                </a:solidFill>
              </a:rPr>
              <a:t>long standing puzzle: R=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</a:t>
            </a:r>
            <a:r>
              <a:rPr lang="en-US" altLang="zh-TW" sz="2000" b="0" dirty="0">
                <a:solidFill>
                  <a:srgbClr val="0000FF"/>
                </a:solidFill>
              </a:rPr>
              <a:t>(D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 dirty="0">
                <a:solidFill>
                  <a:srgbClr val="0000FF"/>
                </a:solidFill>
              </a:rPr>
              <a:t> K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</a:rPr>
              <a:t>K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-</a:t>
            </a:r>
            <a:r>
              <a:rPr lang="en-US" altLang="zh-TW" sz="2000" b="0" dirty="0">
                <a:solidFill>
                  <a:srgbClr val="0000FF"/>
                </a:solidFill>
              </a:rPr>
              <a:t>)/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</a:t>
            </a:r>
            <a:r>
              <a:rPr lang="en-US" altLang="zh-TW" sz="2000" b="0" dirty="0">
                <a:solidFill>
                  <a:srgbClr val="0000FF"/>
                </a:solidFill>
              </a:rPr>
              <a:t>(D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r>
              <a:rPr lang="en-US" altLang="zh-TW" sz="2000" b="0" dirty="0">
                <a:solidFill>
                  <a:srgbClr val="0000FF"/>
                </a:solidFill>
              </a:rPr>
              <a:t>)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</a:t>
            </a:r>
            <a:r>
              <a:rPr lang="en-US" altLang="zh-TW" sz="2000" b="0" dirty="0">
                <a:solidFill>
                  <a:srgbClr val="0000FF"/>
                </a:solidFill>
              </a:rPr>
              <a:t> 2.8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000" b="0" dirty="0">
                <a:solidFill>
                  <a:srgbClr val="0000FF"/>
                </a:solidFill>
              </a:rPr>
              <a:t>        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          expected </a:t>
            </a:r>
            <a:r>
              <a:rPr lang="en-US" altLang="zh-TW" sz="2000" b="0" dirty="0">
                <a:solidFill>
                  <a:srgbClr val="0000FF"/>
                </a:solidFill>
              </a:rPr>
              <a:t>to be unity in SU(3) limit</a:t>
            </a:r>
            <a:endParaRPr lang="zh-TW" altLang="en-US" sz="2000" b="0" dirty="0">
              <a:solidFill>
                <a:srgbClr val="0000FF"/>
              </a:solidFill>
            </a:endParaRPr>
          </a:p>
        </p:txBody>
      </p:sp>
      <p:graphicFrame>
        <p:nvGraphicFramePr>
          <p:cNvPr id="27654" name="Object 8"/>
          <p:cNvGraphicFramePr>
            <a:graphicFrameLocks noChangeAspect="1"/>
          </p:cNvGraphicFramePr>
          <p:nvPr/>
        </p:nvGraphicFramePr>
        <p:xfrm>
          <a:off x="1203325" y="2576513"/>
          <a:ext cx="60579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6" name="方程式" r:id="rId5" imgW="4432300" imgH="635000" progId="Equation.3">
                  <p:embed/>
                </p:oleObj>
              </mc:Choice>
              <mc:Fallback>
                <p:oleObj name="方程式" r:id="rId5" imgW="4432300" imgH="635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3325" y="2576513"/>
                        <a:ext cx="60579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9"/>
          <p:cNvGraphicFramePr>
            <a:graphicFrameLocks noChangeAspect="1"/>
          </p:cNvGraphicFramePr>
          <p:nvPr/>
        </p:nvGraphicFramePr>
        <p:xfrm>
          <a:off x="552450" y="3443288"/>
          <a:ext cx="8250238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7" name="方程式" r:id="rId7" imgW="5892800" imgH="228600" progId="Equation.3">
                  <p:embed/>
                </p:oleObj>
              </mc:Choice>
              <mc:Fallback>
                <p:oleObj name="方程式" r:id="rId7" imgW="58928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3443288"/>
                        <a:ext cx="8250238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文字方塊 20"/>
          <p:cNvSpPr txBox="1">
            <a:spLocks noChangeArrowheads="1"/>
          </p:cNvSpPr>
          <p:nvPr/>
        </p:nvSpPr>
        <p:spPr bwMode="auto">
          <a:xfrm>
            <a:off x="449263" y="4059238"/>
            <a:ext cx="8313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0000FF"/>
                </a:solidFill>
              </a:rPr>
              <a:t>P</a:t>
            </a:r>
            <a:r>
              <a:rPr lang="en-US" altLang="zh-TW" sz="2000" dirty="0" smtClean="0">
                <a:solidFill>
                  <a:srgbClr val="0000FF"/>
                </a:solidFill>
              </a:rPr>
              <a:t>ossible </a:t>
            </a:r>
            <a:r>
              <a:rPr lang="en-US" altLang="zh-TW" sz="2000" dirty="0">
                <a:solidFill>
                  <a:srgbClr val="0000FF"/>
                </a:solidFill>
              </a:rPr>
              <a:t>scenarios for seemingly large SU(3) violation: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27657" name="文字方塊 14"/>
          <p:cNvSpPr txBox="1">
            <a:spLocks noChangeArrowheads="1"/>
          </p:cNvSpPr>
          <p:nvPr/>
        </p:nvSpPr>
        <p:spPr bwMode="auto">
          <a:xfrm>
            <a:off x="7429500" y="1643063"/>
            <a:ext cx="1592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</a:t>
            </a:r>
            <a:r>
              <a:rPr lang="en-US" altLang="zh-TW" sz="1800" baseline="-2500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zh-TW" sz="1800" b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zh-TW" sz="1800" b="0">
                <a:solidFill>
                  <a:schemeClr val="tx2"/>
                </a:solidFill>
              </a:rPr>
              <a:t>=V*</a:t>
            </a:r>
            <a:r>
              <a:rPr lang="en-US" altLang="zh-TW" sz="1800" baseline="-25000">
                <a:solidFill>
                  <a:schemeClr val="tx2"/>
                </a:solidFill>
              </a:rPr>
              <a:t>cp</a:t>
            </a:r>
            <a:r>
              <a:rPr lang="en-US" altLang="zh-TW" sz="1800" b="0">
                <a:solidFill>
                  <a:schemeClr val="tx2"/>
                </a:solidFill>
              </a:rPr>
              <a:t>V</a:t>
            </a:r>
            <a:r>
              <a:rPr lang="en-US" altLang="zh-TW" sz="1800" baseline="-25000">
                <a:solidFill>
                  <a:schemeClr val="tx2"/>
                </a:solidFill>
              </a:rPr>
              <a:t>up</a:t>
            </a:r>
            <a:endParaRPr lang="zh-TW" altLang="en-US" sz="1800" baseline="-25000">
              <a:solidFill>
                <a:schemeClr val="tx2"/>
              </a:solidFill>
            </a:endParaRPr>
          </a:p>
        </p:txBody>
      </p:sp>
      <p:sp>
        <p:nvSpPr>
          <p:cNvPr id="16" name="橢圓 15"/>
          <p:cNvSpPr>
            <a:spLocks noChangeArrowheads="1"/>
          </p:cNvSpPr>
          <p:nvPr/>
        </p:nvSpPr>
        <p:spPr bwMode="auto">
          <a:xfrm>
            <a:off x="4191000" y="2236788"/>
            <a:ext cx="190500" cy="1905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/>
          </a:p>
        </p:txBody>
      </p:sp>
      <p:sp>
        <p:nvSpPr>
          <p:cNvPr id="17" name="橢圓 16"/>
          <p:cNvSpPr>
            <a:spLocks noChangeArrowheads="1"/>
          </p:cNvSpPr>
          <p:nvPr/>
        </p:nvSpPr>
        <p:spPr bwMode="auto">
          <a:xfrm>
            <a:off x="4122738" y="3113088"/>
            <a:ext cx="190500" cy="1905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/>
          </a:p>
        </p:txBody>
      </p:sp>
      <p:sp>
        <p:nvSpPr>
          <p:cNvPr id="27660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52F02E-554A-4DE4-B0A2-4FACDCFC1F74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zh-TW" sz="1400" smtClean="0"/>
          </a:p>
        </p:txBody>
      </p:sp>
      <p:sp>
        <p:nvSpPr>
          <p:cNvPr id="27661" name="投影片編號版面配置區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A241DF6-D966-4216-A74E-946810F2E8AF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zh-TW" sz="1400" b="0"/>
          </a:p>
        </p:txBody>
      </p:sp>
      <p:sp>
        <p:nvSpPr>
          <p:cNvPr id="27662" name="投影片編號版面配置區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F11AA32-67D1-45CC-9FB9-18C107CC70C3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zh-TW" sz="1400" b="0"/>
          </a:p>
        </p:txBody>
      </p:sp>
      <p:sp>
        <p:nvSpPr>
          <p:cNvPr id="27663" name="文字方塊 20"/>
          <p:cNvSpPr txBox="1">
            <a:spLocks noChangeArrowheads="1"/>
          </p:cNvSpPr>
          <p:nvPr/>
        </p:nvSpPr>
        <p:spPr bwMode="auto">
          <a:xfrm>
            <a:off x="384175" y="4560888"/>
            <a:ext cx="842803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1900" b="0">
                <a:solidFill>
                  <a:srgbClr val="0000FF"/>
                </a:solidFill>
              </a:rPr>
              <a:t> </a:t>
            </a:r>
            <a:r>
              <a:rPr lang="en-US" altLang="zh-TW" sz="1900">
                <a:solidFill>
                  <a:srgbClr val="0000FF"/>
                </a:solidFill>
              </a:rPr>
              <a:t>Large </a:t>
            </a:r>
            <a:r>
              <a:rPr lang="en-US" altLang="zh-TW" sz="19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900">
                <a:solidFill>
                  <a:srgbClr val="0000FF"/>
                </a:solidFill>
              </a:rPr>
              <a:t>P</a:t>
            </a:r>
            <a:endParaRPr lang="en-US" altLang="zh-TW" sz="1900" b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900" b="0">
                <a:solidFill>
                  <a:srgbClr val="0000FF"/>
                </a:solidFill>
              </a:rPr>
              <a:t>    A fit to data yields </a:t>
            </a:r>
            <a:r>
              <a:rPr lang="en-US" altLang="zh-TW" sz="19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900" b="0">
                <a:solidFill>
                  <a:srgbClr val="0000FF"/>
                </a:solidFill>
                <a:sym typeface="Symbol" panose="05050102010706020507" pitchFamily="18" charset="2"/>
              </a:rPr>
              <a:t>P=1.54 exp(-i202</a:t>
            </a:r>
            <a:r>
              <a:rPr lang="en-US" altLang="zh-TW" sz="1900" b="0" baseline="30000">
                <a:solidFill>
                  <a:srgbClr val="0000FF"/>
                </a:solidFill>
                <a:sym typeface="Symbol" panose="05050102010706020507" pitchFamily="18" charset="2"/>
              </a:rPr>
              <a:t>o</a:t>
            </a:r>
            <a:r>
              <a:rPr lang="en-US" altLang="zh-TW" sz="1900" b="0">
                <a:solidFill>
                  <a:srgbClr val="0000FF"/>
                </a:solidFill>
                <a:sym typeface="Symbol" panose="05050102010706020507" pitchFamily="18" charset="2"/>
              </a:rPr>
              <a:t>)        |</a:t>
            </a:r>
            <a:r>
              <a:rPr lang="en-US" altLang="zh-TW" sz="19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900" b="0">
                <a:solidFill>
                  <a:srgbClr val="0000FF"/>
                </a:solidFill>
                <a:sym typeface="Symbol" panose="05050102010706020507" pitchFamily="18" charset="2"/>
              </a:rPr>
              <a:t>P/T| </a:t>
            </a:r>
            <a:r>
              <a:rPr lang="en-US" altLang="zh-TW" sz="19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</a:t>
            </a:r>
            <a:r>
              <a:rPr lang="en-US" altLang="zh-TW" sz="1900" b="0">
                <a:solidFill>
                  <a:srgbClr val="0000FF"/>
                </a:solidFill>
                <a:sym typeface="Symbol" panose="05050102010706020507" pitchFamily="18" charset="2"/>
              </a:rPr>
              <a:t> 0.5  </a:t>
            </a:r>
          </a:p>
        </p:txBody>
      </p:sp>
      <p:sp>
        <p:nvSpPr>
          <p:cNvPr id="27664" name="文字方塊 22"/>
          <p:cNvSpPr txBox="1">
            <a:spLocks noChangeArrowheads="1"/>
          </p:cNvSpPr>
          <p:nvPr/>
        </p:nvSpPr>
        <p:spPr bwMode="auto">
          <a:xfrm>
            <a:off x="7089775" y="5119688"/>
            <a:ext cx="1820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300" b="0"/>
              <a:t>Brod</a:t>
            </a:r>
            <a:r>
              <a:rPr lang="en-US" altLang="zh-TW" sz="1400" b="0"/>
              <a:t>, Grossman, Kagan, Zupan</a:t>
            </a:r>
            <a:endParaRPr lang="zh-TW" altLang="en-US" sz="1400" b="0"/>
          </a:p>
        </p:txBody>
      </p:sp>
      <p:sp>
        <p:nvSpPr>
          <p:cNvPr id="27665" name="文字方塊 24"/>
          <p:cNvSpPr txBox="1">
            <a:spLocks noChangeArrowheads="1"/>
          </p:cNvSpPr>
          <p:nvPr/>
        </p:nvSpPr>
        <p:spPr bwMode="auto">
          <a:xfrm>
            <a:off x="652463" y="5737225"/>
            <a:ext cx="81105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900" b="0">
                <a:solidFill>
                  <a:srgbClr val="0000FF"/>
                </a:solidFill>
              </a:rPr>
              <a:t>Need a large </a:t>
            </a:r>
            <a:r>
              <a:rPr lang="en-US" altLang="zh-TW" sz="19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900" b="0">
                <a:solidFill>
                  <a:srgbClr val="0000FF"/>
                </a:solidFill>
              </a:rPr>
              <a:t>P contributing constructively to K</a:t>
            </a:r>
            <a:r>
              <a:rPr lang="en-US" altLang="zh-TW" sz="1900" b="0" baseline="30000">
                <a:solidFill>
                  <a:srgbClr val="0000FF"/>
                </a:solidFill>
              </a:rPr>
              <a:t>+</a:t>
            </a:r>
            <a:r>
              <a:rPr lang="en-US" altLang="zh-TW" sz="1900" b="0">
                <a:solidFill>
                  <a:srgbClr val="0000FF"/>
                </a:solidFill>
              </a:rPr>
              <a:t>K</a:t>
            </a:r>
            <a:r>
              <a:rPr lang="en-US" altLang="zh-TW" sz="1900" b="0" baseline="30000">
                <a:solidFill>
                  <a:srgbClr val="0000FF"/>
                </a:solidFill>
              </a:rPr>
              <a:t>-</a:t>
            </a:r>
            <a:r>
              <a:rPr lang="en-US" altLang="zh-TW" sz="1900" b="0">
                <a:solidFill>
                  <a:srgbClr val="0000FF"/>
                </a:solidFill>
              </a:rPr>
              <a:t> &amp; destructively to </a:t>
            </a:r>
            <a:r>
              <a:rPr lang="en-US" altLang="zh-TW" sz="19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19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19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19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endParaRPr lang="zh-TW" altLang="en-US" sz="19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0EE39AB-6A26-4DF4-82B8-DE843927DE4F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zh-TW" sz="1400" smtClean="0"/>
          </a:p>
        </p:txBody>
      </p:sp>
      <p:sp>
        <p:nvSpPr>
          <p:cNvPr id="28678" name="文字方塊 11"/>
          <p:cNvSpPr txBox="1">
            <a:spLocks noChangeArrowheads="1"/>
          </p:cNvSpPr>
          <p:nvPr/>
        </p:nvSpPr>
        <p:spPr bwMode="auto">
          <a:xfrm>
            <a:off x="320675" y="331233"/>
            <a:ext cx="7902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rgbClr val="0000FF"/>
                </a:solidFill>
              </a:rPr>
              <a:t> Nominal SU(3) breaking in both T &amp; </a:t>
            </a:r>
            <a:r>
              <a:rPr lang="en-US" altLang="zh-TW" sz="2000" dirty="0" smtClean="0">
                <a:solidFill>
                  <a:srgbClr val="0000FF"/>
                </a:solidFill>
              </a:rPr>
              <a:t>E, while </a:t>
            </a:r>
            <a:r>
              <a:rPr lang="en-US" altLang="zh-TW" sz="2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dirty="0">
                <a:solidFill>
                  <a:srgbClr val="0000FF"/>
                </a:solidFill>
              </a:rPr>
              <a:t>P negligible  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28679" name="文字方塊 10"/>
          <p:cNvSpPr txBox="1">
            <a:spLocks noChangeArrowheads="1"/>
          </p:cNvSpPr>
          <p:nvPr/>
        </p:nvSpPr>
        <p:spPr bwMode="auto">
          <a:xfrm>
            <a:off x="563563" y="1321833"/>
            <a:ext cx="84629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900" b="0" dirty="0">
                <a:solidFill>
                  <a:srgbClr val="0000FF"/>
                </a:solidFill>
              </a:rPr>
              <a:t>A(D</a:t>
            </a:r>
            <a:r>
              <a:rPr lang="en-US" altLang="zh-TW" sz="19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19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1900" b="0" dirty="0">
                <a:solidFill>
                  <a:srgbClr val="0000FF"/>
                </a:solidFill>
              </a:rPr>
              <a:t> K</a:t>
            </a:r>
            <a:r>
              <a:rPr lang="en-US" altLang="zh-TW" sz="19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1900" b="0" u="sng" dirty="0">
                <a:solidFill>
                  <a:srgbClr val="0000FF"/>
                </a:solidFill>
              </a:rPr>
              <a:t>K</a:t>
            </a:r>
            <a:r>
              <a:rPr lang="en-US" altLang="zh-TW" sz="19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1900" b="0" dirty="0">
                <a:solidFill>
                  <a:srgbClr val="0000FF"/>
                </a:solidFill>
              </a:rPr>
              <a:t>)=</a:t>
            </a:r>
            <a:r>
              <a:rPr lang="en-US" altLang="zh-TW" sz="1900" b="0" dirty="0">
                <a:solidFill>
                  <a:srgbClr val="0000FF"/>
                </a:solidFill>
                <a:sym typeface="Symbol" panose="05050102010706020507" pitchFamily="18" charset="2"/>
              </a:rPr>
              <a:t></a:t>
            </a:r>
            <a:r>
              <a:rPr lang="en-US" altLang="zh-TW" sz="19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d</a:t>
            </a:r>
            <a:r>
              <a:rPr lang="en-US" altLang="zh-TW" sz="1900" b="0" dirty="0">
                <a:solidFill>
                  <a:srgbClr val="0000FF"/>
                </a:solidFill>
              </a:rPr>
              <a:t>(E</a:t>
            </a:r>
            <a:r>
              <a:rPr lang="en-US" altLang="zh-TW" sz="1900" b="0" baseline="-25000" dirty="0">
                <a:solidFill>
                  <a:srgbClr val="0000FF"/>
                </a:solidFill>
              </a:rPr>
              <a:t>d</a:t>
            </a:r>
            <a:r>
              <a:rPr lang="en-US" altLang="zh-TW" sz="1900" b="0" dirty="0">
                <a:solidFill>
                  <a:srgbClr val="0000FF"/>
                </a:solidFill>
              </a:rPr>
              <a:t> + 2PA</a:t>
            </a:r>
            <a:r>
              <a:rPr lang="en-US" altLang="zh-TW" sz="1900" b="0" baseline="-25000" dirty="0">
                <a:solidFill>
                  <a:srgbClr val="0000FF"/>
                </a:solidFill>
              </a:rPr>
              <a:t>d</a:t>
            </a:r>
            <a:r>
              <a:rPr lang="en-US" altLang="zh-TW" sz="1900" b="0" dirty="0">
                <a:solidFill>
                  <a:srgbClr val="0000FF"/>
                </a:solidFill>
              </a:rPr>
              <a:t>) + </a:t>
            </a:r>
            <a:r>
              <a:rPr lang="en-US" altLang="zh-TW" sz="1900" b="0" dirty="0">
                <a:solidFill>
                  <a:srgbClr val="0000FF"/>
                </a:solidFill>
                <a:sym typeface="Symbol" panose="05050102010706020507" pitchFamily="18" charset="2"/>
              </a:rPr>
              <a:t></a:t>
            </a:r>
            <a:r>
              <a:rPr lang="en-US" altLang="zh-TW" sz="19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s</a:t>
            </a:r>
            <a:r>
              <a:rPr lang="en-US" altLang="zh-TW" sz="1900" b="0" dirty="0">
                <a:solidFill>
                  <a:srgbClr val="0000FF"/>
                </a:solidFill>
              </a:rPr>
              <a:t>(</a:t>
            </a:r>
            <a:r>
              <a:rPr lang="en-US" altLang="zh-TW" sz="1900" b="0" dirty="0" err="1">
                <a:solidFill>
                  <a:srgbClr val="0000FF"/>
                </a:solidFill>
              </a:rPr>
              <a:t>E</a:t>
            </a:r>
            <a:r>
              <a:rPr lang="en-US" altLang="zh-TW" sz="1900" b="0" baseline="-25000" dirty="0" err="1">
                <a:solidFill>
                  <a:srgbClr val="0000FF"/>
                </a:solidFill>
              </a:rPr>
              <a:t>s</a:t>
            </a:r>
            <a:r>
              <a:rPr lang="en-US" altLang="zh-TW" sz="1900" b="0" dirty="0">
                <a:solidFill>
                  <a:srgbClr val="0000FF"/>
                </a:solidFill>
              </a:rPr>
              <a:t>+ 2PA</a:t>
            </a:r>
            <a:r>
              <a:rPr lang="en-US" altLang="zh-TW" sz="1900" b="0" baseline="-25000" dirty="0">
                <a:solidFill>
                  <a:srgbClr val="0000FF"/>
                </a:solidFill>
              </a:rPr>
              <a:t>s</a:t>
            </a:r>
            <a:r>
              <a:rPr lang="en-US" altLang="zh-TW" sz="1900" b="0" dirty="0">
                <a:solidFill>
                  <a:srgbClr val="0000FF"/>
                </a:solidFill>
              </a:rPr>
              <a:t>)   almost vanishes in SU(3) limit</a:t>
            </a:r>
            <a:endParaRPr lang="zh-TW" altLang="en-US" sz="1900" b="0" dirty="0">
              <a:solidFill>
                <a:srgbClr val="0000FF"/>
              </a:solidFill>
            </a:endParaRPr>
          </a:p>
        </p:txBody>
      </p:sp>
      <p:sp>
        <p:nvSpPr>
          <p:cNvPr id="28680" name="文字方塊 11"/>
          <p:cNvSpPr txBox="1">
            <a:spLocks noChangeArrowheads="1"/>
          </p:cNvSpPr>
          <p:nvPr/>
        </p:nvSpPr>
        <p:spPr bwMode="auto">
          <a:xfrm>
            <a:off x="674688" y="853521"/>
            <a:ext cx="8164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SU(3) symmetry must be broken in amplitudes E &amp; PA</a:t>
            </a:r>
            <a:endParaRPr lang="zh-TW" altLang="en-US" sz="2000" b="0">
              <a:solidFill>
                <a:srgbClr val="0000FF"/>
              </a:solidFill>
            </a:endParaRPr>
          </a:p>
        </p:txBody>
      </p:sp>
      <p:sp>
        <p:nvSpPr>
          <p:cNvPr id="28681" name="文字方塊 7"/>
          <p:cNvSpPr txBox="1">
            <a:spLocks noChangeArrowheads="1"/>
          </p:cNvSpPr>
          <p:nvPr/>
        </p:nvSpPr>
        <p:spPr bwMode="auto">
          <a:xfrm>
            <a:off x="674688" y="3474483"/>
            <a:ext cx="7942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FF0000"/>
                </a:solidFill>
              </a:rPr>
              <a:t>Accumulation of several small SU(3) breaking effects leads to apparently large SU(3) violation seen in K</a:t>
            </a:r>
            <a:r>
              <a:rPr lang="en-US" altLang="zh-TW" sz="2000" baseline="30000">
                <a:solidFill>
                  <a:srgbClr val="FF0000"/>
                </a:solidFill>
              </a:rPr>
              <a:t>+</a:t>
            </a:r>
            <a:r>
              <a:rPr lang="en-US" altLang="zh-TW" sz="2000">
                <a:solidFill>
                  <a:srgbClr val="FF0000"/>
                </a:solidFill>
              </a:rPr>
              <a:t>K</a:t>
            </a:r>
            <a:r>
              <a:rPr lang="en-US" altLang="zh-TW" sz="2000" baseline="30000">
                <a:solidFill>
                  <a:srgbClr val="FF0000"/>
                </a:solidFill>
              </a:rPr>
              <a:t>-</a:t>
            </a:r>
            <a:r>
              <a:rPr lang="en-US" altLang="zh-TW" sz="2000">
                <a:solidFill>
                  <a:srgbClr val="FF0000"/>
                </a:solidFill>
              </a:rPr>
              <a:t> and </a:t>
            </a:r>
            <a:r>
              <a:rPr lang="en-US" altLang="zh-TW" sz="2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aseline="30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aseline="30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r>
              <a:rPr lang="en-US" altLang="zh-TW" sz="2000">
                <a:solidFill>
                  <a:srgbClr val="FF0000"/>
                </a:solidFill>
              </a:rPr>
              <a:t> modes </a:t>
            </a:r>
            <a:endParaRPr lang="zh-TW" altLang="en-US" sz="2000">
              <a:solidFill>
                <a:srgbClr val="FF0000"/>
              </a:solidFill>
            </a:endParaRPr>
          </a:p>
        </p:txBody>
      </p:sp>
      <p:sp>
        <p:nvSpPr>
          <p:cNvPr id="28682" name="文字方塊 13"/>
          <p:cNvSpPr txBox="1">
            <a:spLocks noChangeArrowheads="1"/>
          </p:cNvSpPr>
          <p:nvPr/>
        </p:nvSpPr>
        <p:spPr bwMode="auto">
          <a:xfrm>
            <a:off x="663575" y="1859996"/>
            <a:ext cx="7675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Neglecting 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>
                <a:solidFill>
                  <a:srgbClr val="0000FF"/>
                </a:solidFill>
              </a:rPr>
              <a:t>P,  E</a:t>
            </a:r>
            <a:r>
              <a:rPr lang="en-US" altLang="zh-TW" sz="2000" b="0" baseline="-25000">
                <a:solidFill>
                  <a:srgbClr val="0000FF"/>
                </a:solidFill>
              </a:rPr>
              <a:t>d</a:t>
            </a:r>
            <a:r>
              <a:rPr lang="en-US" altLang="zh-TW" sz="2000" b="0">
                <a:solidFill>
                  <a:srgbClr val="0000FF"/>
                </a:solidFill>
              </a:rPr>
              <a:t> &amp; E</a:t>
            </a:r>
            <a:r>
              <a:rPr lang="en-US" altLang="zh-TW" sz="2000" b="0" baseline="-25000">
                <a:solidFill>
                  <a:srgbClr val="0000FF"/>
                </a:solidFill>
              </a:rPr>
              <a:t>s</a:t>
            </a:r>
            <a:r>
              <a:rPr lang="en-US" altLang="zh-TW" sz="2000" b="0">
                <a:solidFill>
                  <a:srgbClr val="0000FF"/>
                </a:solidFill>
              </a:rPr>
              <a:t> fixed from D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>
                <a:solidFill>
                  <a:srgbClr val="0000FF"/>
                </a:solidFill>
              </a:rPr>
              <a:t> K</a:t>
            </a:r>
            <a:r>
              <a:rPr lang="en-US" altLang="zh-TW" sz="2000" b="0" baseline="30000">
                <a:solidFill>
                  <a:srgbClr val="0000FF"/>
                </a:solidFill>
              </a:rPr>
              <a:t>+</a:t>
            </a:r>
            <a:r>
              <a:rPr lang="en-US" altLang="zh-TW" sz="2000" b="0">
                <a:solidFill>
                  <a:srgbClr val="0000FF"/>
                </a:solidFill>
              </a:rPr>
              <a:t>K</a:t>
            </a:r>
            <a:r>
              <a:rPr lang="en-US" altLang="zh-TW" sz="2000" b="0" baseline="30000">
                <a:solidFill>
                  <a:srgbClr val="0000FF"/>
                </a:solidFill>
              </a:rPr>
              <a:t>-</a:t>
            </a:r>
            <a:r>
              <a:rPr lang="en-US" altLang="zh-TW" sz="2000" b="0">
                <a:solidFill>
                  <a:srgbClr val="0000FF"/>
                </a:solidFill>
              </a:rPr>
              <a:t>, 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r>
              <a:rPr lang="en-US" altLang="zh-TW" sz="2000" b="0">
                <a:solidFill>
                  <a:srgbClr val="0000FF"/>
                </a:solidFill>
              </a:rPr>
              <a:t>, 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0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0</a:t>
            </a:r>
            <a:r>
              <a:rPr lang="en-US" altLang="zh-TW" sz="2000" b="0">
                <a:solidFill>
                  <a:srgbClr val="0000FF"/>
                </a:solidFill>
              </a:rPr>
              <a:t>, K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 u="sng">
                <a:solidFill>
                  <a:srgbClr val="0000FF"/>
                </a:solidFill>
              </a:rPr>
              <a:t>K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>
                <a:solidFill>
                  <a:srgbClr val="0000FF"/>
                </a:solidFill>
              </a:rPr>
              <a:t> to be</a:t>
            </a:r>
          </a:p>
        </p:txBody>
      </p:sp>
      <p:graphicFrame>
        <p:nvGraphicFramePr>
          <p:cNvPr id="2868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794931"/>
              </p:ext>
            </p:extLst>
          </p:nvPr>
        </p:nvGraphicFramePr>
        <p:xfrm>
          <a:off x="2374900" y="2358471"/>
          <a:ext cx="3887788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6" name="方程式" r:id="rId3" imgW="2692400" imgH="533400" progId="Equation.3">
                  <p:embed/>
                </p:oleObj>
              </mc:Choice>
              <mc:Fallback>
                <p:oleObj name="方程式" r:id="rId3" imgW="2692400" imgH="533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2358471"/>
                        <a:ext cx="3887788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E7DF9F-E9E0-41C3-9E16-9C5360C06D85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zh-TW" sz="1400" smtClean="0"/>
          </a:p>
        </p:txBody>
      </p:sp>
      <p:pic>
        <p:nvPicPr>
          <p:cNvPr id="29699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09588"/>
            <a:ext cx="5448300" cy="617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文字方塊 3"/>
          <p:cNvSpPr txBox="1">
            <a:spLocks noChangeArrowheads="1"/>
          </p:cNvSpPr>
          <p:nvPr/>
        </p:nvSpPr>
        <p:spPr bwMode="auto">
          <a:xfrm>
            <a:off x="1654175" y="60325"/>
            <a:ext cx="5821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Singly Cabibbo-suppressed D</a:t>
            </a:r>
            <a:r>
              <a:rPr lang="en-US" altLang="zh-TW" sz="2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>
                <a:solidFill>
                  <a:srgbClr val="0000FF"/>
                </a:solidFill>
              </a:rPr>
              <a:t> PP decays</a:t>
            </a: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29701" name="向右箭號 5"/>
          <p:cNvSpPr>
            <a:spLocks noChangeArrowheads="1"/>
          </p:cNvSpPr>
          <p:nvPr/>
        </p:nvSpPr>
        <p:spPr bwMode="auto">
          <a:xfrm>
            <a:off x="2767013" y="968375"/>
            <a:ext cx="288925" cy="122238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FF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>
              <a:solidFill>
                <a:srgbClr val="FF0000"/>
              </a:solidFill>
            </a:endParaRPr>
          </a:p>
        </p:txBody>
      </p:sp>
      <p:sp>
        <p:nvSpPr>
          <p:cNvPr id="29702" name="向右箭號 5"/>
          <p:cNvSpPr>
            <a:spLocks noChangeArrowheads="1"/>
          </p:cNvSpPr>
          <p:nvPr/>
        </p:nvSpPr>
        <p:spPr bwMode="auto">
          <a:xfrm>
            <a:off x="2771775" y="1209675"/>
            <a:ext cx="288925" cy="122238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FF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>
              <a:solidFill>
                <a:srgbClr val="FF0000"/>
              </a:solidFill>
            </a:endParaRPr>
          </a:p>
        </p:txBody>
      </p:sp>
      <p:sp>
        <p:nvSpPr>
          <p:cNvPr id="29703" name="向右箭號 5"/>
          <p:cNvSpPr>
            <a:spLocks noChangeArrowheads="1"/>
          </p:cNvSpPr>
          <p:nvPr/>
        </p:nvSpPr>
        <p:spPr bwMode="auto">
          <a:xfrm>
            <a:off x="2827338" y="3270250"/>
            <a:ext cx="288925" cy="122238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FF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>
              <a:solidFill>
                <a:srgbClr val="FF0000"/>
              </a:solidFill>
            </a:endParaRPr>
          </a:p>
        </p:txBody>
      </p:sp>
      <p:sp>
        <p:nvSpPr>
          <p:cNvPr id="29704" name="向右箭號 6"/>
          <p:cNvSpPr>
            <a:spLocks noChangeArrowheads="1"/>
          </p:cNvSpPr>
          <p:nvPr/>
        </p:nvSpPr>
        <p:spPr bwMode="auto">
          <a:xfrm>
            <a:off x="2790825" y="4735513"/>
            <a:ext cx="288925" cy="122237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FF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>
              <a:solidFill>
                <a:srgbClr val="FF0000"/>
              </a:solidFill>
            </a:endParaRPr>
          </a:p>
        </p:txBody>
      </p:sp>
      <p:sp>
        <p:nvSpPr>
          <p:cNvPr id="29705" name="向右箭號 7"/>
          <p:cNvSpPr>
            <a:spLocks noChangeArrowheads="1"/>
          </p:cNvSpPr>
          <p:nvPr/>
        </p:nvSpPr>
        <p:spPr bwMode="auto">
          <a:xfrm>
            <a:off x="2806700" y="5013325"/>
            <a:ext cx="288925" cy="122238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FF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>
              <a:solidFill>
                <a:srgbClr val="FF0000"/>
              </a:solidFill>
            </a:endParaRPr>
          </a:p>
        </p:txBody>
      </p:sp>
      <p:sp>
        <p:nvSpPr>
          <p:cNvPr id="29706" name="向右箭號 9"/>
          <p:cNvSpPr>
            <a:spLocks noChangeArrowheads="1"/>
          </p:cNvSpPr>
          <p:nvPr/>
        </p:nvSpPr>
        <p:spPr bwMode="auto">
          <a:xfrm>
            <a:off x="2854325" y="3848100"/>
            <a:ext cx="288925" cy="122238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FF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9552A-F573-4662-82F8-161A2F44A3D8}" type="slidenum">
              <a:rPr lang="en-US" altLang="zh-TW" smtClean="0"/>
              <a:pPr>
                <a:defRPr/>
              </a:pPr>
              <a:t>19</a:t>
            </a:fld>
            <a:endParaRPr lang="en-US" altLang="zh-TW"/>
          </a:p>
        </p:txBody>
      </p:sp>
      <p:sp>
        <p:nvSpPr>
          <p:cNvPr id="4" name="文字方塊 4"/>
          <p:cNvSpPr txBox="1">
            <a:spLocks noChangeArrowheads="1"/>
          </p:cNvSpPr>
          <p:nvPr/>
        </p:nvSpPr>
        <p:spPr bwMode="auto">
          <a:xfrm>
            <a:off x="419911" y="788902"/>
            <a:ext cx="83058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b="0" dirty="0" smtClean="0">
                <a:solidFill>
                  <a:srgbClr val="0000FF"/>
                </a:solidFill>
              </a:rPr>
              <a:t>  A(D</a:t>
            </a:r>
            <a:r>
              <a:rPr lang="en-US" altLang="zh-TW" sz="2000" b="0" baseline="-25000" dirty="0" smtClean="0">
                <a:solidFill>
                  <a:srgbClr val="0000FF"/>
                </a:solidFill>
              </a:rPr>
              <a:t>s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 dirty="0">
                <a:solidFill>
                  <a:srgbClr val="0000FF"/>
                </a:solidFill>
              </a:rPr>
              <a:t> K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</a:rPr>
              <a:t>) =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</a:t>
            </a:r>
            <a:r>
              <a:rPr lang="en-US" altLang="zh-TW" sz="20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d</a:t>
            </a:r>
            <a:r>
              <a:rPr lang="en-US" altLang="zh-TW" sz="2000" b="0" dirty="0">
                <a:solidFill>
                  <a:srgbClr val="0000FF"/>
                </a:solidFill>
              </a:rPr>
              <a:t>(T + </a:t>
            </a:r>
            <a:r>
              <a:rPr lang="en-US" altLang="zh-TW" sz="2000" b="0" dirty="0" err="1">
                <a:solidFill>
                  <a:srgbClr val="0000FF"/>
                </a:solidFill>
              </a:rPr>
              <a:t>P</a:t>
            </a:r>
            <a:r>
              <a:rPr lang="en-US" altLang="zh-TW" sz="2000" b="0" baseline="-25000" dirty="0" err="1">
                <a:solidFill>
                  <a:srgbClr val="0000FF"/>
                </a:solidFill>
              </a:rPr>
              <a:t>d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</a:rPr>
              <a:t>+ </a:t>
            </a:r>
            <a:r>
              <a:rPr lang="en-US" altLang="zh-TW" sz="2000" b="0" dirty="0" err="1">
                <a:solidFill>
                  <a:srgbClr val="0000FF"/>
                </a:solidFill>
              </a:rPr>
              <a:t>PE</a:t>
            </a:r>
            <a:r>
              <a:rPr lang="en-US" altLang="zh-TW" sz="2000" b="0" baseline="-25000" dirty="0" err="1">
                <a:solidFill>
                  <a:srgbClr val="0000FF"/>
                </a:solidFill>
              </a:rPr>
              <a:t>d</a:t>
            </a:r>
            <a:r>
              <a:rPr lang="en-US" altLang="zh-TW" sz="2000" b="0" dirty="0">
                <a:solidFill>
                  <a:srgbClr val="0000FF"/>
                </a:solidFill>
              </a:rPr>
              <a:t>) +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</a:t>
            </a:r>
            <a:r>
              <a:rPr lang="en-US" altLang="zh-TW" sz="20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s</a:t>
            </a:r>
            <a:r>
              <a:rPr lang="en-US" altLang="zh-TW" sz="2000" b="0" dirty="0">
                <a:solidFill>
                  <a:srgbClr val="0000FF"/>
                </a:solidFill>
              </a:rPr>
              <a:t>(A + P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s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</a:rPr>
              <a:t>+ PE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s</a:t>
            </a:r>
            <a:r>
              <a:rPr lang="en-US" altLang="zh-TW" sz="2000" b="0" dirty="0">
                <a:solidFill>
                  <a:srgbClr val="0000FF"/>
                </a:solidFill>
              </a:rPr>
              <a:t>),    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</a:t>
            </a:r>
            <a:r>
              <a:rPr lang="en-US" altLang="zh-TW" sz="20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p</a:t>
            </a:r>
            <a:r>
              <a:rPr lang="en-US" altLang="zh-TW" sz="2000" b="0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</a:rPr>
              <a:t>=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V*</a:t>
            </a:r>
            <a:r>
              <a:rPr lang="en-US" altLang="zh-TW" sz="2000" b="0" baseline="-25000" dirty="0" err="1" smtClean="0">
                <a:solidFill>
                  <a:srgbClr val="0000FF"/>
                </a:solidFill>
              </a:rPr>
              <a:t>cp</a:t>
            </a:r>
            <a:r>
              <a:rPr lang="en-US" altLang="zh-TW" sz="2000" b="0" dirty="0" err="1" smtClean="0">
                <a:solidFill>
                  <a:srgbClr val="0000FF"/>
                </a:solidFill>
              </a:rPr>
              <a:t>V</a:t>
            </a:r>
            <a:r>
              <a:rPr lang="en-US" altLang="zh-TW" sz="2000" b="0" baseline="-25000" dirty="0" err="1" smtClean="0">
                <a:solidFill>
                  <a:srgbClr val="0000FF"/>
                </a:solidFill>
              </a:rPr>
              <a:t>up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  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zh-TW" sz="2000" b="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      DCPV </a:t>
            </a:r>
            <a:r>
              <a:rPr lang="en-US" altLang="zh-TW" sz="2000" b="0" dirty="0">
                <a:solidFill>
                  <a:srgbClr val="0000FF"/>
                </a:solidFill>
              </a:rPr>
              <a:t>in D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s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 dirty="0">
                <a:solidFill>
                  <a:srgbClr val="0000FF"/>
                </a:solidFill>
              </a:rPr>
              <a:t> K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</a:rPr>
              <a:t> arises from interference between T &amp; A </a:t>
            </a:r>
            <a:endParaRPr lang="zh-TW" altLang="en-US" sz="2000" b="0" dirty="0">
              <a:solidFill>
                <a:srgbClr val="0000FF"/>
              </a:solidFill>
            </a:endParaRPr>
          </a:p>
        </p:txBody>
      </p:sp>
      <p:pic>
        <p:nvPicPr>
          <p:cNvPr id="5" name="圖片 5" descr="screen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978580"/>
            <a:ext cx="64579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6"/>
          <p:cNvSpPr txBox="1">
            <a:spLocks noChangeArrowheads="1"/>
          </p:cNvSpPr>
          <p:nvPr/>
        </p:nvSpPr>
        <p:spPr bwMode="auto">
          <a:xfrm>
            <a:off x="7351713" y="2051605"/>
            <a:ext cx="1079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</a:t>
            </a:r>
            <a:r>
              <a:rPr lang="en-US" altLang="zh-TW" sz="2000" b="0" dirty="0">
                <a:solidFill>
                  <a:srgbClr val="0000FF"/>
                </a:solidFill>
              </a:rPr>
              <a:t> 10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-4</a:t>
            </a:r>
            <a:endParaRPr lang="en-US" altLang="zh-TW" sz="2000" b="0" dirty="0">
              <a:solidFill>
                <a:srgbClr val="0000FF"/>
              </a:solidFill>
            </a:endParaRPr>
          </a:p>
        </p:txBody>
      </p:sp>
      <p:sp>
        <p:nvSpPr>
          <p:cNvPr id="9" name="文字方塊 10"/>
          <p:cNvSpPr txBox="1">
            <a:spLocks noChangeArrowheads="1"/>
          </p:cNvSpPr>
          <p:nvPr/>
        </p:nvSpPr>
        <p:spPr bwMode="auto">
          <a:xfrm>
            <a:off x="473075" y="3782101"/>
            <a:ext cx="84629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1900" b="0" dirty="0" smtClean="0">
                <a:solidFill>
                  <a:srgbClr val="0000FF"/>
                </a:solidFill>
              </a:rPr>
              <a:t>  A(D</a:t>
            </a:r>
            <a:r>
              <a:rPr lang="en-US" altLang="zh-TW" sz="1900" b="0" baseline="30000" dirty="0" smtClean="0">
                <a:solidFill>
                  <a:srgbClr val="0000FF"/>
                </a:solidFill>
              </a:rPr>
              <a:t>0</a:t>
            </a:r>
            <a:r>
              <a:rPr lang="en-US" altLang="zh-TW" sz="19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1900" b="0" dirty="0">
                <a:solidFill>
                  <a:srgbClr val="0000FF"/>
                </a:solidFill>
              </a:rPr>
              <a:t> K</a:t>
            </a:r>
            <a:r>
              <a:rPr lang="en-US" altLang="zh-TW" sz="19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1900" b="0" u="sng" dirty="0">
                <a:solidFill>
                  <a:srgbClr val="0000FF"/>
                </a:solidFill>
              </a:rPr>
              <a:t>K</a:t>
            </a:r>
            <a:r>
              <a:rPr lang="en-US" altLang="zh-TW" sz="19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1900" b="0" dirty="0">
                <a:solidFill>
                  <a:srgbClr val="0000FF"/>
                </a:solidFill>
              </a:rPr>
              <a:t>)=</a:t>
            </a:r>
            <a:r>
              <a:rPr lang="en-US" altLang="zh-TW" sz="1900" b="0" dirty="0">
                <a:solidFill>
                  <a:srgbClr val="0000FF"/>
                </a:solidFill>
                <a:sym typeface="Symbol" panose="05050102010706020507" pitchFamily="18" charset="2"/>
              </a:rPr>
              <a:t></a:t>
            </a:r>
            <a:r>
              <a:rPr lang="en-US" altLang="zh-TW" sz="19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d</a:t>
            </a:r>
            <a:r>
              <a:rPr lang="en-US" altLang="zh-TW" sz="1900" b="0" dirty="0">
                <a:solidFill>
                  <a:srgbClr val="0000FF"/>
                </a:solidFill>
              </a:rPr>
              <a:t>(E</a:t>
            </a:r>
            <a:r>
              <a:rPr lang="en-US" altLang="zh-TW" sz="1900" b="0" baseline="-25000" dirty="0">
                <a:solidFill>
                  <a:srgbClr val="0000FF"/>
                </a:solidFill>
              </a:rPr>
              <a:t>d</a:t>
            </a:r>
            <a:r>
              <a:rPr lang="en-US" altLang="zh-TW" sz="1900" b="0" dirty="0">
                <a:solidFill>
                  <a:srgbClr val="0000FF"/>
                </a:solidFill>
              </a:rPr>
              <a:t> + 2PA</a:t>
            </a:r>
            <a:r>
              <a:rPr lang="en-US" altLang="zh-TW" sz="1900" b="0" baseline="-25000" dirty="0">
                <a:solidFill>
                  <a:srgbClr val="0000FF"/>
                </a:solidFill>
              </a:rPr>
              <a:t>d</a:t>
            </a:r>
            <a:r>
              <a:rPr lang="en-US" altLang="zh-TW" sz="1900" b="0" dirty="0">
                <a:solidFill>
                  <a:srgbClr val="0000FF"/>
                </a:solidFill>
              </a:rPr>
              <a:t>) + </a:t>
            </a:r>
            <a:r>
              <a:rPr lang="en-US" altLang="zh-TW" sz="1900" b="0" dirty="0">
                <a:solidFill>
                  <a:srgbClr val="0000FF"/>
                </a:solidFill>
                <a:sym typeface="Symbol" panose="05050102010706020507" pitchFamily="18" charset="2"/>
              </a:rPr>
              <a:t></a:t>
            </a:r>
            <a:r>
              <a:rPr lang="en-US" altLang="zh-TW" sz="1900" b="0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s</a:t>
            </a:r>
            <a:r>
              <a:rPr lang="en-US" altLang="zh-TW" sz="1900" b="0" dirty="0">
                <a:solidFill>
                  <a:srgbClr val="0000FF"/>
                </a:solidFill>
              </a:rPr>
              <a:t>(</a:t>
            </a:r>
            <a:r>
              <a:rPr lang="en-US" altLang="zh-TW" sz="1900" b="0" dirty="0" err="1">
                <a:solidFill>
                  <a:srgbClr val="0000FF"/>
                </a:solidFill>
              </a:rPr>
              <a:t>E</a:t>
            </a:r>
            <a:r>
              <a:rPr lang="en-US" altLang="zh-TW" sz="1900" b="0" baseline="-25000" dirty="0" err="1">
                <a:solidFill>
                  <a:srgbClr val="0000FF"/>
                </a:solidFill>
              </a:rPr>
              <a:t>s</a:t>
            </a:r>
            <a:r>
              <a:rPr lang="en-US" altLang="zh-TW" sz="1900" b="0" dirty="0">
                <a:solidFill>
                  <a:srgbClr val="0000FF"/>
                </a:solidFill>
              </a:rPr>
              <a:t>+ 2PA</a:t>
            </a:r>
            <a:r>
              <a:rPr lang="en-US" altLang="zh-TW" sz="1900" b="0" baseline="-25000" dirty="0">
                <a:solidFill>
                  <a:srgbClr val="0000FF"/>
                </a:solidFill>
              </a:rPr>
              <a:t>s</a:t>
            </a:r>
            <a:r>
              <a:rPr lang="en-US" altLang="zh-TW" sz="1900" b="0" dirty="0">
                <a:solidFill>
                  <a:srgbClr val="0000FF"/>
                </a:solidFill>
              </a:rPr>
              <a:t>)   </a:t>
            </a:r>
            <a:endParaRPr lang="zh-TW" altLang="en-US" sz="1900" b="0" dirty="0">
              <a:solidFill>
                <a:srgbClr val="0000FF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 bwMode="auto">
          <a:xfrm>
            <a:off x="473075" y="2737820"/>
            <a:ext cx="80488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b="0" dirty="0" smtClean="0">
                <a:solidFill>
                  <a:srgbClr val="0000FF"/>
                </a:solidFill>
              </a:rPr>
              <a:t> Larger </a:t>
            </a:r>
            <a:r>
              <a:rPr lang="en-US" altLang="zh-TW" sz="2000" b="0" dirty="0">
                <a:solidFill>
                  <a:srgbClr val="0000FF"/>
                </a:solidFill>
              </a:rPr>
              <a:t>DCPV at tree level occurs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in </a:t>
            </a:r>
            <a:r>
              <a:rPr lang="en-US" altLang="zh-TW" sz="2000" b="0" dirty="0">
                <a:solidFill>
                  <a:srgbClr val="0000FF"/>
                </a:solidFill>
              </a:rPr>
              <a:t>interference between T &amp; C (e.g.  D</a:t>
            </a:r>
            <a:r>
              <a:rPr lang="en-US" altLang="zh-TW" sz="2000" b="0" baseline="-25000" dirty="0">
                <a:solidFill>
                  <a:srgbClr val="0000FF"/>
                </a:solidFill>
              </a:rPr>
              <a:t>s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+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K</a:t>
            </a:r>
            <a:r>
              <a:rPr lang="en-US" altLang="zh-TW" sz="2000" b="0" baseline="30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,  -0.80 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10</a:t>
            </a:r>
            <a:r>
              <a:rPr lang="en-US" altLang="zh-TW" sz="2000" b="0" baseline="30000" dirty="0" smtClean="0">
                <a:solidFill>
                  <a:srgbClr val="0000FF"/>
                </a:solidFill>
              </a:rPr>
              <a:t>-3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)  </a:t>
            </a:r>
            <a:r>
              <a:rPr lang="en-US" altLang="zh-TW" sz="2000" b="0" dirty="0">
                <a:solidFill>
                  <a:srgbClr val="0000FF"/>
                </a:solidFill>
              </a:rPr>
              <a:t>or C &amp; E (e.g. D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0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0</a:t>
            </a:r>
            <a:r>
              <a:rPr lang="en-US" altLang="zh-TW" sz="2000" b="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,  </a:t>
            </a:r>
            <a:r>
              <a:rPr lang="en-US" altLang="zh-TW" sz="2000" b="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-0.85 </a:t>
            </a:r>
            <a:r>
              <a:rPr lang="en-US" altLang="zh-TW" sz="2000" b="0" dirty="0">
                <a:solidFill>
                  <a:srgbClr val="0000FF"/>
                </a:solidFill>
              </a:rPr>
              <a:t>10</a:t>
            </a:r>
            <a:r>
              <a:rPr lang="en-US" altLang="zh-TW" sz="2000" b="0" baseline="30000" dirty="0">
                <a:solidFill>
                  <a:srgbClr val="0000FF"/>
                </a:solidFill>
              </a:rPr>
              <a:t>-3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)</a:t>
            </a:r>
            <a:endParaRPr lang="en-US" altLang="zh-TW" sz="2000" b="0" dirty="0">
              <a:solidFill>
                <a:srgbClr val="0000FF"/>
              </a:solidFill>
            </a:endParaRPr>
          </a:p>
        </p:txBody>
      </p:sp>
      <p:sp>
        <p:nvSpPr>
          <p:cNvPr id="11" name="矩形 12"/>
          <p:cNvSpPr>
            <a:spLocks noChangeArrowheads="1"/>
          </p:cNvSpPr>
          <p:nvPr/>
        </p:nvSpPr>
        <p:spPr bwMode="auto">
          <a:xfrm>
            <a:off x="314804" y="5942485"/>
            <a:ext cx="8709025" cy="804862"/>
          </a:xfrm>
          <a:prstGeom prst="rect">
            <a:avLst/>
          </a:prstGeom>
          <a:solidFill>
            <a:srgbClr val="FFFF00"/>
          </a:solidFill>
          <a:ln w="19050" algn="ctr">
            <a:solidFill>
              <a:srgbClr val="0DDEE3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DCPV at tree level can be reliably estimated in diagrammatic approach as magnitude &amp; phase of tree amplitudes can be extracted from data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852488" y="101600"/>
            <a:ext cx="7072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400">
                <a:solidFill>
                  <a:srgbClr val="FF33CC"/>
                </a:solidFill>
              </a:rPr>
              <a:t>                  Tree-level direct CP violation</a:t>
            </a:r>
            <a:endParaRPr lang="en-US" altLang="zh-TW" sz="2400" baseline="-25000">
              <a:solidFill>
                <a:srgbClr val="FF33CC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05" y="4367517"/>
            <a:ext cx="7830419" cy="610629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914" y="5086318"/>
            <a:ext cx="5409389" cy="59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4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D6BBA2-A168-465C-9959-6AA3E5277B64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zh-TW" sz="1400" smtClean="0"/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852488" y="101600"/>
            <a:ext cx="7072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400">
                <a:solidFill>
                  <a:srgbClr val="FF33CC"/>
                </a:solidFill>
              </a:rPr>
              <a:t>                               Experiment</a:t>
            </a:r>
          </a:p>
        </p:txBody>
      </p:sp>
      <p:graphicFrame>
        <p:nvGraphicFramePr>
          <p:cNvPr id="9220" name="Object 2"/>
          <p:cNvGraphicFramePr>
            <a:graphicFrameLocks noChangeAspect="1"/>
          </p:cNvGraphicFramePr>
          <p:nvPr/>
        </p:nvGraphicFramePr>
        <p:xfrm>
          <a:off x="4533900" y="658813"/>
          <a:ext cx="3516313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1" name="方程式" r:id="rId3" imgW="2590800" imgH="444500" progId="Equation.3">
                  <p:embed/>
                </p:oleObj>
              </mc:Choice>
              <mc:Fallback>
                <p:oleObj name="方程式" r:id="rId3" imgW="2590800" imgH="4445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3900" y="658813"/>
                        <a:ext cx="3516313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文字方塊 5"/>
          <p:cNvSpPr txBox="1">
            <a:spLocks noChangeArrowheads="1"/>
          </p:cNvSpPr>
          <p:nvPr/>
        </p:nvSpPr>
        <p:spPr bwMode="auto">
          <a:xfrm>
            <a:off x="358775" y="762000"/>
            <a:ext cx="4300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Time-dependent CP asymmetry</a:t>
            </a: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9222" name="文字方塊 6"/>
          <p:cNvSpPr txBox="1">
            <a:spLocks noChangeArrowheads="1"/>
          </p:cNvSpPr>
          <p:nvPr/>
        </p:nvSpPr>
        <p:spPr bwMode="auto">
          <a:xfrm>
            <a:off x="371475" y="1414463"/>
            <a:ext cx="762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Time-integrated asymmetry</a:t>
            </a:r>
            <a:endParaRPr lang="zh-TW" altLang="en-US" sz="2000">
              <a:solidFill>
                <a:srgbClr val="0000FF"/>
              </a:solidFill>
            </a:endParaRPr>
          </a:p>
        </p:txBody>
      </p:sp>
      <p:graphicFrame>
        <p:nvGraphicFramePr>
          <p:cNvPr id="9223" name="Object 3"/>
          <p:cNvGraphicFramePr>
            <a:graphicFrameLocks noChangeAspect="1"/>
          </p:cNvGraphicFramePr>
          <p:nvPr/>
        </p:nvGraphicFramePr>
        <p:xfrm>
          <a:off x="4276725" y="1304925"/>
          <a:ext cx="282416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" name="方程式" r:id="rId5" imgW="1854200" imgH="393700" progId="Equation.3">
                  <p:embed/>
                </p:oleObj>
              </mc:Choice>
              <mc:Fallback>
                <p:oleObj name="方程式" r:id="rId5" imgW="18542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6725" y="1304925"/>
                        <a:ext cx="2824163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文字方塊 8"/>
          <p:cNvSpPr txBox="1">
            <a:spLocks noChangeArrowheads="1"/>
          </p:cNvSpPr>
          <p:nvPr/>
        </p:nvSpPr>
        <p:spPr bwMode="auto">
          <a:xfrm>
            <a:off x="406400" y="2066925"/>
            <a:ext cx="80867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900">
                <a:solidFill>
                  <a:srgbClr val="0000FF"/>
                </a:solidFill>
              </a:rPr>
              <a:t>LHCb: (11/14/2011)  0.92 </a:t>
            </a:r>
            <a:r>
              <a:rPr lang="en-US" altLang="zh-TW" sz="1900" b="0">
                <a:solidFill>
                  <a:srgbClr val="0000FF"/>
                </a:solidFill>
              </a:rPr>
              <a:t>fb</a:t>
            </a:r>
            <a:r>
              <a:rPr lang="en-US" altLang="zh-TW" sz="1900" baseline="30000">
                <a:solidFill>
                  <a:srgbClr val="0000FF"/>
                </a:solidFill>
              </a:rPr>
              <a:t>-1</a:t>
            </a:r>
            <a:r>
              <a:rPr lang="en-US" altLang="zh-TW" sz="1900">
                <a:solidFill>
                  <a:srgbClr val="0000FF"/>
                </a:solidFill>
              </a:rPr>
              <a:t> </a:t>
            </a:r>
            <a:r>
              <a:rPr lang="en-US" altLang="zh-TW" sz="1900">
                <a:solidFill>
                  <a:srgbClr val="0000FF"/>
                </a:solidFill>
                <a:sym typeface="Symbol" panose="05050102010706020507" pitchFamily="18" charset="2"/>
              </a:rPr>
              <a:t>based on 60% of 2011 data</a:t>
            </a:r>
          </a:p>
          <a:p>
            <a:pPr eaLnBrk="1" hangingPunct="1">
              <a:spcBef>
                <a:spcPct val="50000"/>
              </a:spcBef>
              <a:buFont typeface="Symbol" panose="05050102010706020507" pitchFamily="18" charset="2"/>
              <a:buChar char=" "/>
            </a:pPr>
            <a:r>
              <a:rPr lang="en-US" altLang="zh-TW" sz="19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             </a:t>
            </a: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zh-TW" sz="1900" baseline="-25000">
                <a:solidFill>
                  <a:srgbClr val="FF0000"/>
                </a:solidFill>
                <a:sym typeface="Symbol" panose="05050102010706020507" pitchFamily="18" charset="2"/>
              </a:rPr>
              <a:t>CP</a:t>
            </a: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zh-TW" sz="2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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 A</a:t>
            </a:r>
            <a:r>
              <a:rPr lang="en-US" altLang="zh-TW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CP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TW" sz="2000" b="0">
                <a:solidFill>
                  <a:srgbClr val="FF0000"/>
                </a:solidFill>
              </a:rPr>
              <a:t>D</a:t>
            </a:r>
            <a:r>
              <a:rPr lang="en-US" altLang="zh-TW" sz="2000" b="0" baseline="30000">
                <a:solidFill>
                  <a:srgbClr val="FF0000"/>
                </a:solidFill>
              </a:rPr>
              <a:t>0</a:t>
            </a:r>
            <a:r>
              <a:rPr lang="en-US" altLang="zh-TW" sz="2000" b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 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zh-TW" sz="2000" baseline="3000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zh-TW" sz="2000" baseline="3000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) - A</a:t>
            </a:r>
            <a:r>
              <a:rPr lang="en-US" altLang="zh-TW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CP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TW" sz="2000" b="0">
                <a:solidFill>
                  <a:srgbClr val="FF0000"/>
                </a:solidFill>
              </a:rPr>
              <a:t>D</a:t>
            </a:r>
            <a:r>
              <a:rPr lang="en-US" altLang="zh-TW" sz="2000" b="0" baseline="30000">
                <a:solidFill>
                  <a:srgbClr val="FF0000"/>
                </a:solidFill>
              </a:rPr>
              <a:t>0</a:t>
            </a:r>
            <a:r>
              <a:rPr lang="en-US" altLang="zh-TW" sz="2000" b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 </a:t>
            </a:r>
            <a:r>
              <a:rPr lang="en-US" altLang="zh-TW" sz="2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aseline="30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aseline="300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r>
              <a:rPr lang="en-US" altLang="zh-TW" sz="2000">
                <a:solidFill>
                  <a:srgbClr val="FF0000"/>
                </a:solidFill>
                <a:sym typeface="Symbol" panose="05050102010706020507" pitchFamily="18" charset="2"/>
              </a:rPr>
              <a:t>) </a:t>
            </a: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= - (0.82</a:t>
            </a:r>
            <a:r>
              <a:rPr lang="en-US" altLang="zh-TW" sz="19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0.21</a:t>
            </a:r>
            <a:r>
              <a:rPr lang="en-US" altLang="zh-TW" sz="19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0.11)%               </a:t>
            </a:r>
          </a:p>
          <a:p>
            <a:pPr eaLnBrk="1" hangingPunct="1">
              <a:spcBef>
                <a:spcPct val="50000"/>
              </a:spcBef>
              <a:buFont typeface="Symbol" panose="05050102010706020507" pitchFamily="18" charset="2"/>
              <a:buChar char=" "/>
            </a:pP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            3.5</a:t>
            </a:r>
            <a:r>
              <a:rPr lang="en-US" altLang="zh-TW" sz="19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</a:t>
            </a:r>
            <a:r>
              <a:rPr lang="en-US" altLang="zh-TW" sz="1900">
                <a:solidFill>
                  <a:srgbClr val="FF0000"/>
                </a:solidFill>
                <a:sym typeface="Symbol" panose="05050102010706020507" pitchFamily="18" charset="2"/>
              </a:rPr>
              <a:t> effect:       first evidence of CPV in charm sector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TW" altLang="en-US" sz="1900" baseline="30000">
              <a:solidFill>
                <a:srgbClr val="0000FF"/>
              </a:solidFill>
            </a:endParaRPr>
          </a:p>
        </p:txBody>
      </p:sp>
      <p:sp>
        <p:nvSpPr>
          <p:cNvPr id="9225" name="文字方塊 20"/>
          <p:cNvSpPr txBox="1">
            <a:spLocks noChangeArrowheads="1"/>
          </p:cNvSpPr>
          <p:nvPr/>
        </p:nvSpPr>
        <p:spPr bwMode="auto">
          <a:xfrm>
            <a:off x="466725" y="5192713"/>
            <a:ext cx="78454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>
                <a:solidFill>
                  <a:srgbClr val="0000FF"/>
                </a:solidFill>
              </a:rPr>
              <a:t>Belle:  (ICHEP2012)  540 </a:t>
            </a:r>
            <a:r>
              <a:rPr lang="en-US" altLang="zh-TW" sz="1800" b="0">
                <a:solidFill>
                  <a:srgbClr val="0000FF"/>
                </a:solidFill>
              </a:rPr>
              <a:t>fb</a:t>
            </a:r>
            <a:r>
              <a:rPr lang="en-US" altLang="zh-TW" sz="1800" baseline="30000">
                <a:solidFill>
                  <a:srgbClr val="0000FF"/>
                </a:solidFill>
              </a:rPr>
              <a:t>-1</a:t>
            </a:r>
            <a:endParaRPr lang="en-US" altLang="zh-TW" sz="180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              </a:t>
            </a:r>
            <a:r>
              <a:rPr lang="en-US" altLang="zh-TW" sz="180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zh-TW" sz="1800" baseline="-25000">
                <a:solidFill>
                  <a:srgbClr val="FF0000"/>
                </a:solidFill>
                <a:sym typeface="Symbol" panose="05050102010706020507" pitchFamily="18" charset="2"/>
              </a:rPr>
              <a:t>CP</a:t>
            </a:r>
            <a:r>
              <a:rPr lang="en-US" altLang="zh-TW" sz="18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 = </a:t>
            </a:r>
            <a:r>
              <a:rPr lang="en-US" altLang="zh-TW" sz="1800">
                <a:solidFill>
                  <a:srgbClr val="FF0000"/>
                </a:solidFill>
                <a:sym typeface="Symbol" panose="05050102010706020507" pitchFamily="18" charset="2"/>
              </a:rPr>
              <a:t>- (0.87</a:t>
            </a:r>
            <a:r>
              <a:rPr lang="en-US" altLang="zh-TW" sz="18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800">
                <a:solidFill>
                  <a:srgbClr val="FF0000"/>
                </a:solidFill>
                <a:sym typeface="Symbol" panose="05050102010706020507" pitchFamily="18" charset="2"/>
              </a:rPr>
              <a:t>0.41</a:t>
            </a:r>
            <a:r>
              <a:rPr lang="en-US" altLang="zh-TW" sz="18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800">
                <a:solidFill>
                  <a:srgbClr val="FF0000"/>
                </a:solidFill>
                <a:sym typeface="Symbol" panose="05050102010706020507" pitchFamily="18" charset="2"/>
              </a:rPr>
              <a:t>0.06)%       2.1</a:t>
            </a:r>
            <a:r>
              <a:rPr lang="en-US" altLang="zh-TW" sz="180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</a:t>
            </a:r>
            <a:r>
              <a:rPr lang="en-US" altLang="zh-TW" sz="1800">
                <a:solidFill>
                  <a:srgbClr val="FF0000"/>
                </a:solidFill>
                <a:sym typeface="Symbol" panose="05050102010706020507" pitchFamily="18" charset="2"/>
              </a:rPr>
              <a:t> effect</a:t>
            </a:r>
            <a:endParaRPr lang="zh-TW" altLang="en-US" sz="1800">
              <a:solidFill>
                <a:srgbClr val="FF0000"/>
              </a:solidFill>
            </a:endParaRPr>
          </a:p>
        </p:txBody>
      </p:sp>
      <p:sp>
        <p:nvSpPr>
          <p:cNvPr id="9226" name="文字方塊 12"/>
          <p:cNvSpPr txBox="1">
            <a:spLocks noChangeArrowheads="1"/>
          </p:cNvSpPr>
          <p:nvPr/>
        </p:nvSpPr>
        <p:spPr bwMode="auto">
          <a:xfrm>
            <a:off x="457200" y="3729038"/>
            <a:ext cx="822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dirty="0">
                <a:solidFill>
                  <a:srgbClr val="0000FF"/>
                </a:solidFill>
              </a:rPr>
              <a:t>CDF:  (2/29/2012)  9.7 fb</a:t>
            </a:r>
            <a:r>
              <a:rPr lang="en-US" altLang="zh-TW" sz="1800" baseline="30000" dirty="0">
                <a:solidFill>
                  <a:srgbClr val="0000FF"/>
                </a:solidFill>
              </a:rPr>
              <a:t>-1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dirty="0">
                <a:solidFill>
                  <a:srgbClr val="FF0000"/>
                </a:solidFill>
              </a:rPr>
              <a:t>           </a:t>
            </a:r>
            <a:r>
              <a:rPr lang="en-US" altLang="zh-TW" sz="1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800" dirty="0">
                <a:solidFill>
                  <a:srgbClr val="FF0000"/>
                </a:solidFill>
              </a:rPr>
              <a:t>A</a:t>
            </a:r>
            <a:r>
              <a:rPr lang="en-US" altLang="zh-TW" sz="1800" baseline="-25000" dirty="0">
                <a:solidFill>
                  <a:srgbClr val="FF0000"/>
                </a:solidFill>
              </a:rPr>
              <a:t>CP</a:t>
            </a:r>
            <a:r>
              <a:rPr lang="en-US" altLang="zh-TW" sz="1800" dirty="0">
                <a:solidFill>
                  <a:srgbClr val="FF0000"/>
                </a:solidFill>
              </a:rPr>
              <a:t>= - (2.33</a:t>
            </a:r>
            <a:r>
              <a:rPr lang="en-US" altLang="zh-TW" sz="1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800" dirty="0">
                <a:solidFill>
                  <a:srgbClr val="FF0000"/>
                </a:solidFill>
              </a:rPr>
              <a:t>0.14)% - (-1.71</a:t>
            </a:r>
            <a:r>
              <a:rPr lang="en-US" altLang="zh-TW" sz="1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800" dirty="0">
                <a:solidFill>
                  <a:srgbClr val="FF0000"/>
                </a:solidFill>
              </a:rPr>
              <a:t>0.15)%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dirty="0">
                <a:solidFill>
                  <a:srgbClr val="FF0000"/>
                </a:solidFill>
              </a:rPr>
              <a:t>                   = - (0.62</a:t>
            </a:r>
            <a:r>
              <a:rPr lang="en-US" altLang="zh-TW" sz="1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800" dirty="0">
                <a:solidFill>
                  <a:srgbClr val="FF0000"/>
                </a:solidFill>
              </a:rPr>
              <a:t>0.21</a:t>
            </a:r>
            <a:r>
              <a:rPr lang="en-US" altLang="zh-TW" sz="1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800" dirty="0">
                <a:solidFill>
                  <a:srgbClr val="FF0000"/>
                </a:solidFill>
              </a:rPr>
              <a:t>0.10)%        2.7</a:t>
            </a:r>
            <a:r>
              <a:rPr lang="en-US" altLang="zh-TW" sz="1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</a:t>
            </a:r>
            <a:r>
              <a:rPr lang="en-US" altLang="zh-TW" sz="1800" dirty="0">
                <a:solidFill>
                  <a:srgbClr val="FF0000"/>
                </a:solidFill>
              </a:rPr>
              <a:t> effect</a:t>
            </a:r>
          </a:p>
        </p:txBody>
      </p:sp>
      <p:sp>
        <p:nvSpPr>
          <p:cNvPr id="9227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0282CF-3BAF-47BB-BFC1-6D5D9557C39D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zh-TW" sz="1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577850" y="133350"/>
              <a:ext cx="2673350" cy="6702421"/>
            </p:xfrm>
            <a:graphic>
              <a:graphicData uri="http://schemas.openxmlformats.org/drawingml/2006/table">
                <a:tbl>
                  <a:tblPr/>
                  <a:tblGrid>
                    <a:gridCol w="1282709">
                      <a:extLst>
                        <a:ext uri="{9D8B030D-6E8A-4147-A177-3AD203B41FA5}">
                          <a16:colId xmlns:a16="http://schemas.microsoft.com/office/drawing/2014/main" val="3564424105"/>
                        </a:ext>
                      </a:extLst>
                    </a:gridCol>
                    <a:gridCol w="1390641">
                      <a:extLst>
                        <a:ext uri="{9D8B030D-6E8A-4147-A177-3AD203B41FA5}">
                          <a16:colId xmlns:a16="http://schemas.microsoft.com/office/drawing/2014/main" val="881292720"/>
                        </a:ext>
                      </a:extLst>
                    </a:gridCol>
                  </a:tblGrid>
                  <a:tr h="465157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Decay</a:t>
                          </a:r>
                          <a:endParaRPr kumimoji="0" lang="zh-TW" altLang="en-US" sz="1600" b="1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1" marR="91461" marT="45721" marB="45721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</a:t>
                          </a:r>
                          <a:r>
                            <a:rPr kumimoji="0" lang="en-US" altLang="zh-TW" sz="16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a</a:t>
                          </a:r>
                          <a:r>
                            <a:rPr kumimoji="0" lang="en-US" altLang="zh-TW" sz="16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CP</a:t>
                          </a:r>
                          <a:r>
                            <a:rPr kumimoji="0" lang="en-US" altLang="zh-TW" sz="1600" b="1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tree</a:t>
                          </a:r>
                          <a:r>
                            <a:rPr kumimoji="0" lang="en-US" altLang="zh-TW" sz="16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endParaRPr kumimoji="0" lang="zh-TW" altLang="en-US" sz="1600" b="1" i="0" u="none" strike="noStrike" cap="none" normalizeH="0" baseline="3000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1" marR="91461" marT="45721" marB="45721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000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3361253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33" marR="9143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38802853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33" marR="9143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704611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0.85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33" marR="9143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18338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8270729"/>
                      </a:ext>
                    </a:extLst>
                  </a:tr>
                  <a:tr h="548672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-0.32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46077666"/>
                      </a:ext>
                    </a:extLst>
                  </a:tr>
                  <a:tr h="548672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0.59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978253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  0</a:t>
                          </a:r>
                          <a:r>
                            <a:rPr kumimoji="0" lang="zh-TW" altLang="en-US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endParaRPr kumimoji="0" lang="en-US" altLang="zh-TW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92908262"/>
                      </a:ext>
                    </a:extLst>
                  </a:tr>
                  <a:tr h="548672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sub>
                              </m:sSub>
                            </m:oMath>
                          </a14:m>
                          <a:endParaRPr kumimoji="0" lang="en-US" altLang="zh-TW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-1.25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-2.14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93495450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8483482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-0.24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326427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-0.04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2412569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3740155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0.05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3233652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-0.80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1251800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0.33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  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07650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577850" y="133350"/>
              <a:ext cx="2673350" cy="6702421"/>
            </p:xfrm>
            <a:graphic>
              <a:graphicData uri="http://schemas.openxmlformats.org/drawingml/2006/table">
                <a:tbl>
                  <a:tblPr/>
                  <a:tblGrid>
                    <a:gridCol w="1282709">
                      <a:extLst>
                        <a:ext uri="{9D8B030D-6E8A-4147-A177-3AD203B41FA5}">
                          <a16:colId xmlns:a16="http://schemas.microsoft.com/office/drawing/2014/main" val="3564424105"/>
                        </a:ext>
                      </a:extLst>
                    </a:gridCol>
                    <a:gridCol w="1390641">
                      <a:extLst>
                        <a:ext uri="{9D8B030D-6E8A-4147-A177-3AD203B41FA5}">
                          <a16:colId xmlns:a16="http://schemas.microsoft.com/office/drawing/2014/main" val="881292720"/>
                        </a:ext>
                      </a:extLst>
                    </a:gridCol>
                  </a:tblGrid>
                  <a:tr h="465157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Decay</a:t>
                          </a:r>
                          <a:endParaRPr kumimoji="0" lang="zh-TW" altLang="en-US" sz="1600" b="1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1" marR="91461" marT="45721" marB="45721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</a:t>
                          </a:r>
                          <a:r>
                            <a:rPr kumimoji="0" lang="en-US" altLang="zh-TW" sz="16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a</a:t>
                          </a:r>
                          <a:r>
                            <a:rPr kumimoji="0" lang="en-US" altLang="zh-TW" sz="16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CP</a:t>
                          </a:r>
                          <a:r>
                            <a:rPr kumimoji="0" lang="en-US" altLang="zh-TW" sz="1600" b="1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tree</a:t>
                          </a:r>
                          <a:r>
                            <a:rPr kumimoji="0" lang="en-US" altLang="zh-TW" sz="16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endParaRPr kumimoji="0" lang="zh-TW" altLang="en-US" sz="1600" b="1" i="0" u="none" strike="noStrike" cap="none" normalizeH="0" baseline="3000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1" marR="91461" marT="45721" marB="45721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000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3361253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33" marR="9143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38802853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33" marR="9143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704611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0.85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33" marR="9143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18338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8270729"/>
                      </a:ext>
                    </a:extLst>
                  </a:tr>
                  <a:tr h="548672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-0.32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46077666"/>
                      </a:ext>
                    </a:extLst>
                  </a:tr>
                  <a:tr h="548672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0.59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978253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  0</a:t>
                          </a:r>
                          <a:r>
                            <a:rPr kumimoji="0" lang="zh-TW" altLang="en-US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endParaRPr kumimoji="0" lang="en-US" altLang="zh-TW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92908262"/>
                      </a:ext>
                    </a:extLst>
                  </a:tr>
                  <a:tr h="548672">
                    <a:tc>
                      <a:txBody>
                        <a:bodyPr/>
                        <a:lstStyle/>
                        <a:p>
                          <a:endParaRPr lang="zh-TW"/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3791" t="-636667" r="-110427" b="-50444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-1.25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-2.14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93495450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8483482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-0.24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326427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-0.04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2412569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37401557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0.05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3233652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-0.80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1251800"/>
                      </a:ext>
                    </a:extLst>
                  </a:tr>
                  <a:tr h="382604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0.33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  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6" marB="45726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07650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1800" name="文字方塊 4"/>
          <p:cNvSpPr txBox="1">
            <a:spLocks noChangeArrowheads="1"/>
          </p:cNvSpPr>
          <p:nvPr/>
        </p:nvSpPr>
        <p:spPr bwMode="auto">
          <a:xfrm>
            <a:off x="4779963" y="832515"/>
            <a:ext cx="2840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FF0000"/>
                </a:solidFill>
              </a:rPr>
              <a:t>10</a:t>
            </a:r>
            <a:r>
              <a:rPr lang="en-US" altLang="zh-TW" sz="2000" baseline="30000" dirty="0">
                <a:solidFill>
                  <a:srgbClr val="FF0000"/>
                </a:solidFill>
              </a:rPr>
              <a:t>-3  </a:t>
            </a:r>
            <a:r>
              <a:rPr lang="en-US" altLang="zh-TW" sz="2000" dirty="0">
                <a:solidFill>
                  <a:srgbClr val="FF0000"/>
                </a:solidFill>
              </a:rPr>
              <a:t>&gt; </a:t>
            </a:r>
            <a:r>
              <a:rPr lang="en-US" altLang="zh-TW" sz="2000" b="0" dirty="0" err="1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FF0000"/>
                </a:solidFill>
              </a:rPr>
              <a:t>dir</a:t>
            </a:r>
            <a:r>
              <a:rPr lang="en-US" altLang="zh-TW" sz="2000" baseline="30000" dirty="0">
                <a:solidFill>
                  <a:srgbClr val="FF0000"/>
                </a:solidFill>
              </a:rPr>
              <a:t>(tree)</a:t>
            </a:r>
            <a:r>
              <a:rPr lang="en-US" altLang="zh-TW" sz="2000" dirty="0">
                <a:solidFill>
                  <a:srgbClr val="FF0000"/>
                </a:solidFill>
              </a:rPr>
              <a:t> &gt; </a:t>
            </a:r>
            <a:r>
              <a:rPr lang="en-US" altLang="zh-TW" sz="2000" b="0" dirty="0">
                <a:solidFill>
                  <a:srgbClr val="FF0000"/>
                </a:solidFill>
              </a:rPr>
              <a:t>10</a:t>
            </a:r>
            <a:r>
              <a:rPr lang="en-US" altLang="zh-TW" sz="2000" baseline="30000" dirty="0">
                <a:solidFill>
                  <a:srgbClr val="FF0000"/>
                </a:solidFill>
              </a:rPr>
              <a:t>-4</a:t>
            </a:r>
            <a:endParaRPr lang="zh-TW" altLang="en-US" sz="2000" baseline="30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801" name="文字方塊 5"/>
              <p:cNvSpPr txBox="1">
                <a:spLocks noChangeArrowheads="1"/>
              </p:cNvSpPr>
              <p:nvPr/>
            </p:nvSpPr>
            <p:spPr bwMode="auto">
              <a:xfrm>
                <a:off x="3484120" y="1403092"/>
                <a:ext cx="4756150" cy="862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PMingLiU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TW" sz="2000" b="0" dirty="0" smtClean="0">
                    <a:solidFill>
                      <a:srgbClr val="0000FF"/>
                    </a:solidFill>
                  </a:rPr>
                  <a:t>Largest tree-level DCPV in D</a:t>
                </a:r>
                <a:r>
                  <a:rPr lang="en-US" altLang="zh-TW" sz="2000" b="0" dirty="0">
                    <a:solidFill>
                      <a:srgbClr val="0000FF"/>
                    </a:solidFill>
                    <a:sym typeface="Symbol" panose="05050102010706020507" pitchFamily="18" charset="2"/>
                  </a:rPr>
                  <a:t>PP:</a:t>
                </a:r>
                <a:r>
                  <a:rPr lang="en-US" altLang="zh-TW" sz="2000" b="0" dirty="0">
                    <a:solidFill>
                      <a:srgbClr val="0000FF"/>
                    </a:solidFill>
                  </a:rPr>
                  <a:t> </a:t>
                </a:r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TW" sz="2000" b="0" dirty="0">
                    <a:solidFill>
                      <a:srgbClr val="0000FF"/>
                    </a:solidFill>
                  </a:rPr>
                  <a:t>                       D</a:t>
                </a:r>
                <a:r>
                  <a:rPr lang="en-US" altLang="zh-TW" sz="2000" b="0" baseline="30000" dirty="0">
                    <a:solidFill>
                      <a:srgbClr val="0000FF"/>
                    </a:solidFill>
                  </a:rPr>
                  <a:t>0</a:t>
                </a:r>
                <a:r>
                  <a:rPr lang="en-US" altLang="zh-TW" sz="2000" b="0" dirty="0" smtClean="0">
                    <a:solidFill>
                      <a:srgbClr val="0000FF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𝑆</m:t>
                        </m:r>
                      </m:sub>
                    </m:sSub>
                    <m:sSub>
                      <m:sSubPr>
                        <m:ctrlP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𝑆</m:t>
                        </m:r>
                      </m:sub>
                    </m:sSub>
                  </m:oMath>
                </a14:m>
                <a:endParaRPr lang="en-US" altLang="zh-TW" sz="20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1801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4120" y="1403092"/>
                <a:ext cx="4756150" cy="862012"/>
              </a:xfrm>
              <a:prstGeom prst="rect">
                <a:avLst/>
              </a:prstGeom>
              <a:blipFill>
                <a:blip r:embed="rId3"/>
                <a:stretch>
                  <a:fillRect l="-1410" t="-3521" b="-1197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02" name="文字方塊 6"/>
          <p:cNvSpPr txBox="1">
            <a:spLocks noChangeArrowheads="1"/>
          </p:cNvSpPr>
          <p:nvPr/>
        </p:nvSpPr>
        <p:spPr bwMode="auto">
          <a:xfrm>
            <a:off x="3251200" y="261938"/>
            <a:ext cx="5722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0000FF"/>
                </a:solidFill>
              </a:rPr>
              <a:t>Tree-level DCPV  a</a:t>
            </a:r>
            <a:r>
              <a:rPr lang="en-US" altLang="zh-TW" sz="2000" baseline="-25000">
                <a:solidFill>
                  <a:srgbClr val="0000FF"/>
                </a:solidFill>
              </a:rPr>
              <a:t>CP</a:t>
            </a:r>
            <a:r>
              <a:rPr lang="en-US" altLang="zh-TW" sz="2000" baseline="30000">
                <a:solidFill>
                  <a:srgbClr val="0000FF"/>
                </a:solidFill>
              </a:rPr>
              <a:t>(tree)</a:t>
            </a:r>
            <a:r>
              <a:rPr lang="en-US" altLang="zh-TW" sz="2000">
                <a:solidFill>
                  <a:srgbClr val="0000FF"/>
                </a:solidFill>
              </a:rPr>
              <a:t> in units of per mille </a:t>
            </a:r>
            <a:endParaRPr lang="zh-TW" altLang="en-US" sz="2000" baseline="-25000">
              <a:solidFill>
                <a:srgbClr val="0000FF"/>
              </a:solidFill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01663" y="3609975"/>
            <a:ext cx="2649537" cy="549275"/>
          </a:xfrm>
          <a:prstGeom prst="rect">
            <a:avLst/>
          </a:prstGeom>
          <a:noFill/>
          <a:ln w="28575" algn="ctr">
            <a:solidFill>
              <a:srgbClr val="CC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20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865" y="3140570"/>
            <a:ext cx="5007935" cy="942086"/>
          </a:xfrm>
          <a:prstGeom prst="rect">
            <a:avLst/>
          </a:prstGeom>
        </p:spPr>
      </p:pic>
      <p:sp>
        <p:nvSpPr>
          <p:cNvPr id="9" name="文字方塊 4"/>
          <p:cNvSpPr txBox="1">
            <a:spLocks noChangeArrowheads="1"/>
          </p:cNvSpPr>
          <p:nvPr/>
        </p:nvSpPr>
        <p:spPr bwMode="auto">
          <a:xfrm>
            <a:off x="4218892" y="2424447"/>
            <a:ext cx="35481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 err="1" smtClean="0">
                <a:solidFill>
                  <a:srgbClr val="0000FF"/>
                </a:solidFill>
              </a:rPr>
              <a:t>a</a:t>
            </a:r>
            <a:r>
              <a:rPr lang="en-US" altLang="zh-TW" sz="2000" baseline="-25000" dirty="0" err="1" smtClean="0">
                <a:solidFill>
                  <a:srgbClr val="0000FF"/>
                </a:solidFill>
              </a:rPr>
              <a:t>dir</a:t>
            </a:r>
            <a:r>
              <a:rPr lang="en-US" altLang="zh-TW" sz="2000" baseline="30000" dirty="0" smtClean="0">
                <a:solidFill>
                  <a:srgbClr val="0000FF"/>
                </a:solidFill>
              </a:rPr>
              <a:t>(tree)</a:t>
            </a:r>
            <a:r>
              <a:rPr lang="en-US" altLang="zh-TW" sz="2000" b="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= (-1.25 ~ -2.14)</a:t>
            </a:r>
            <a:r>
              <a:rPr lang="en-US" altLang="zh-TW" sz="2000" b="0" dirty="0" smtClean="0">
                <a:solidFill>
                  <a:srgbClr val="0000FF"/>
                </a:solidFill>
                <a:sym typeface="Symbol" panose="05050102010706020507" pitchFamily="18" charset="2"/>
              </a:rPr>
              <a:t>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10</a:t>
            </a:r>
            <a:r>
              <a:rPr lang="en-US" altLang="zh-TW" sz="2000" baseline="30000" dirty="0" smtClean="0">
                <a:solidFill>
                  <a:srgbClr val="0000FF"/>
                </a:solidFill>
              </a:rPr>
              <a:t>-3</a:t>
            </a:r>
            <a:endParaRPr lang="zh-TW" altLang="en-US" sz="2000" baseline="30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852488" y="101600"/>
            <a:ext cx="7072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400">
                <a:solidFill>
                  <a:srgbClr val="FF33CC"/>
                </a:solidFill>
              </a:rPr>
              <a:t>                 Penguin-induced CP violation </a:t>
            </a:r>
            <a:endParaRPr lang="en-US" altLang="zh-TW" sz="2400" baseline="-25000">
              <a:solidFill>
                <a:srgbClr val="FF33CC"/>
              </a:solidFill>
            </a:endParaRPr>
          </a:p>
        </p:txBody>
      </p:sp>
      <p:sp>
        <p:nvSpPr>
          <p:cNvPr id="32774" name="文字方塊 8"/>
          <p:cNvSpPr txBox="1">
            <a:spLocks noChangeArrowheads="1"/>
          </p:cNvSpPr>
          <p:nvPr/>
        </p:nvSpPr>
        <p:spPr bwMode="auto">
          <a:xfrm>
            <a:off x="315913" y="1665288"/>
            <a:ext cx="8828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DCPV in D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>
                <a:solidFill>
                  <a:srgbClr val="0000FF"/>
                </a:solidFill>
              </a:rPr>
              <a:t> 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3000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r>
              <a:rPr lang="en-US" altLang="zh-TW" sz="2000" b="0">
                <a:solidFill>
                  <a:srgbClr val="0000FF"/>
                </a:solidFill>
              </a:rPr>
              <a:t>, K</a:t>
            </a:r>
            <a:r>
              <a:rPr lang="en-US" altLang="zh-TW" sz="2000" b="0" baseline="30000">
                <a:solidFill>
                  <a:srgbClr val="0000FF"/>
                </a:solidFill>
              </a:rPr>
              <a:t>+</a:t>
            </a:r>
            <a:r>
              <a:rPr lang="en-US" altLang="zh-TW" sz="2000" b="0">
                <a:solidFill>
                  <a:srgbClr val="0000FF"/>
                </a:solidFill>
              </a:rPr>
              <a:t>K</a:t>
            </a:r>
            <a:r>
              <a:rPr lang="en-US" altLang="zh-TW" sz="2000" b="0" baseline="30000">
                <a:solidFill>
                  <a:srgbClr val="0000FF"/>
                </a:solidFill>
              </a:rPr>
              <a:t>-</a:t>
            </a:r>
            <a:r>
              <a:rPr lang="en-US" altLang="zh-TW" sz="2000" b="0">
                <a:solidFill>
                  <a:srgbClr val="0000FF"/>
                </a:solidFill>
              </a:rPr>
              <a:t> arises from interference between tree and penguin </a:t>
            </a:r>
            <a:endParaRPr lang="zh-TW" altLang="en-US" sz="2000" b="0">
              <a:solidFill>
                <a:srgbClr val="0000FF"/>
              </a:solidFill>
            </a:endParaRPr>
          </a:p>
        </p:txBody>
      </p:sp>
      <p:sp>
        <p:nvSpPr>
          <p:cNvPr id="32778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569075" y="62674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E30ED1B-078B-49A6-916F-B26B684D5FF0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zh-TW" sz="1400" smtClean="0"/>
          </a:p>
        </p:txBody>
      </p:sp>
      <p:sp>
        <p:nvSpPr>
          <p:cNvPr id="32779" name="文字方塊 4"/>
          <p:cNvSpPr txBox="1">
            <a:spLocks noChangeArrowheads="1"/>
          </p:cNvSpPr>
          <p:nvPr/>
        </p:nvSpPr>
        <p:spPr bwMode="auto">
          <a:xfrm>
            <a:off x="336550" y="2983844"/>
            <a:ext cx="8807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zh-TW" sz="2000" b="0" dirty="0" smtClean="0">
                <a:solidFill>
                  <a:srgbClr val="0000FF"/>
                </a:solidFill>
              </a:rPr>
              <a:t>While QCD-penguin amplitudes are estimated to NLO</a:t>
            </a:r>
            <a:r>
              <a:rPr lang="zh-TW" altLang="en-US" sz="2000" b="0" dirty="0" smtClean="0">
                <a:solidFill>
                  <a:srgbClr val="0000FF"/>
                </a:solidFill>
              </a:rPr>
              <a:t>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in QCD factorization, </a:t>
            </a:r>
            <a:r>
              <a:rPr lang="en-US" altLang="zh-TW" sz="2000" b="0" dirty="0" err="1" smtClean="0">
                <a:solidFill>
                  <a:srgbClr val="0000FF"/>
                </a:solidFill>
              </a:rPr>
              <a:t>PE</a:t>
            </a:r>
            <a:r>
              <a:rPr lang="en-US" altLang="zh-TW" sz="2000" b="0" baseline="-25000" dirty="0" err="1" smtClean="0">
                <a:solidFill>
                  <a:srgbClr val="0000FF"/>
                </a:solidFill>
              </a:rPr>
              <a:t>d,s</a:t>
            </a:r>
            <a:r>
              <a:rPr lang="en-US" altLang="zh-TW" sz="2000" b="0" dirty="0">
                <a:solidFill>
                  <a:srgbClr val="0000FF"/>
                </a:solidFill>
              </a:rPr>
              <a:t> &amp; </a:t>
            </a:r>
            <a:r>
              <a:rPr lang="en-US" altLang="zh-TW" sz="2000" b="0" dirty="0" err="1" smtClean="0">
                <a:solidFill>
                  <a:srgbClr val="0000FF"/>
                </a:solidFill>
              </a:rPr>
              <a:t>PA</a:t>
            </a:r>
            <a:r>
              <a:rPr lang="en-US" altLang="zh-TW" sz="2000" b="0" baseline="-25000" dirty="0" err="1" smtClean="0">
                <a:solidFill>
                  <a:srgbClr val="0000FF"/>
                </a:solidFill>
              </a:rPr>
              <a:t>d,s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 are subject to end-point divergences beyond control </a:t>
            </a:r>
            <a:endParaRPr lang="en-US" altLang="zh-TW" sz="2000" b="0" dirty="0">
              <a:solidFill>
                <a:srgbClr val="0000FF"/>
              </a:solidFill>
            </a:endParaRPr>
          </a:p>
        </p:txBody>
      </p:sp>
      <p:sp>
        <p:nvSpPr>
          <p:cNvPr id="32780" name="文字方塊 6"/>
          <p:cNvSpPr txBox="1">
            <a:spLocks noChangeArrowheads="1"/>
          </p:cNvSpPr>
          <p:nvPr/>
        </p:nvSpPr>
        <p:spPr bwMode="auto">
          <a:xfrm>
            <a:off x="632766" y="4991300"/>
            <a:ext cx="821501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FF0000"/>
                </a:solidFill>
              </a:rPr>
              <a:t>DCPV from QCD </a:t>
            </a:r>
            <a:r>
              <a:rPr lang="en-US" altLang="zh-TW" sz="2000" b="0" dirty="0" smtClean="0">
                <a:solidFill>
                  <a:srgbClr val="FF0000"/>
                </a:solidFill>
              </a:rPr>
              <a:t>penguin </a:t>
            </a:r>
            <a:r>
              <a:rPr lang="en-US" altLang="zh-TW" sz="2000" b="0" dirty="0">
                <a:solidFill>
                  <a:srgbClr val="FF0000"/>
                </a:solidFill>
              </a:rPr>
              <a:t>is small for D</a:t>
            </a:r>
            <a:r>
              <a:rPr lang="en-US" altLang="zh-TW" sz="2000" b="0" baseline="30000" dirty="0">
                <a:solidFill>
                  <a:srgbClr val="FF0000"/>
                </a:solidFill>
              </a:rPr>
              <a:t>0</a:t>
            </a:r>
            <a:r>
              <a:rPr lang="en-US" altLang="zh-TW" sz="2000" b="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 dirty="0">
                <a:solidFill>
                  <a:srgbClr val="FF0000"/>
                </a:solidFill>
              </a:rPr>
              <a:t> K</a:t>
            </a:r>
            <a:r>
              <a:rPr lang="en-US" altLang="zh-TW" sz="2000" b="0" baseline="30000" dirty="0">
                <a:solidFill>
                  <a:srgbClr val="FF0000"/>
                </a:solidFill>
              </a:rPr>
              <a:t>+</a:t>
            </a:r>
            <a:r>
              <a:rPr lang="en-US" altLang="zh-TW" sz="2000" b="0" dirty="0">
                <a:solidFill>
                  <a:srgbClr val="FF0000"/>
                </a:solidFill>
              </a:rPr>
              <a:t>K</a:t>
            </a:r>
            <a:r>
              <a:rPr lang="en-US" altLang="zh-TW" sz="2000" b="0" baseline="55000" dirty="0">
                <a:solidFill>
                  <a:srgbClr val="FF0000"/>
                </a:solidFill>
              </a:rPr>
              <a:t>-</a:t>
            </a:r>
            <a:r>
              <a:rPr lang="en-US" altLang="zh-TW" sz="2000" b="0" dirty="0">
                <a:solidFill>
                  <a:srgbClr val="FF0000"/>
                </a:solidFill>
              </a:rPr>
              <a:t>  &amp; </a:t>
            </a:r>
            <a:r>
              <a:rPr lang="en-US" altLang="zh-TW" sz="2000" b="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55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+</a:t>
            </a:r>
            <a:r>
              <a:rPr lang="en-US" altLang="zh-TW" sz="2000" b="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</a:t>
            </a:r>
            <a:r>
              <a:rPr lang="en-US" altLang="zh-TW" sz="2000" b="0" baseline="55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-</a:t>
            </a:r>
            <a:r>
              <a:rPr lang="en-US" altLang="zh-TW" sz="2000" b="0" dirty="0">
                <a:solidFill>
                  <a:srgbClr val="FF0000"/>
                </a:solidFill>
              </a:rPr>
              <a:t> due to </a:t>
            </a:r>
            <a:r>
              <a:rPr lang="en-US" altLang="zh-TW" sz="2000" b="0" dirty="0" smtClean="0">
                <a:solidFill>
                  <a:srgbClr val="FF0000"/>
                </a:solidFill>
              </a:rPr>
              <a:t>almost    </a:t>
            </a:r>
            <a:r>
              <a:rPr lang="en-US" altLang="zh-TW" sz="2000" b="0" dirty="0">
                <a:solidFill>
                  <a:srgbClr val="FF0000"/>
                </a:solidFill>
              </a:rPr>
              <a:t>trivial strong phase ~ </a:t>
            </a:r>
            <a:r>
              <a:rPr lang="en-US" altLang="zh-TW" sz="2000" b="0" dirty="0" smtClean="0">
                <a:solidFill>
                  <a:srgbClr val="FF0000"/>
                </a:solidFill>
              </a:rPr>
              <a:t>175</a:t>
            </a:r>
            <a:r>
              <a:rPr lang="en-US" altLang="zh-TW" sz="2000" b="0" baseline="30000" dirty="0" smtClean="0">
                <a:solidFill>
                  <a:srgbClr val="FF0000"/>
                </a:solidFill>
              </a:rPr>
              <a:t>o</a:t>
            </a:r>
            <a:endParaRPr lang="zh-TW" altLang="en-US" sz="2000" b="0" baseline="30000" dirty="0">
              <a:solidFill>
                <a:srgbClr val="FF0000"/>
              </a:solidFill>
            </a:endParaRPr>
          </a:p>
        </p:txBody>
      </p:sp>
      <p:graphicFrame>
        <p:nvGraphicFramePr>
          <p:cNvPr id="3278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449934"/>
              </p:ext>
            </p:extLst>
          </p:nvPr>
        </p:nvGraphicFramePr>
        <p:xfrm>
          <a:off x="1057054" y="3898473"/>
          <a:ext cx="701357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4" name="方程式" r:id="rId3" imgW="4140000" imgH="558720" progId="Equation.3">
                  <p:embed/>
                </p:oleObj>
              </mc:Choice>
              <mc:Fallback>
                <p:oleObj name="方程式" r:id="rId3" imgW="4140000" imgH="558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054" y="3898473"/>
                        <a:ext cx="7013575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" y="2241548"/>
            <a:ext cx="7512050" cy="60006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192" y="5992680"/>
            <a:ext cx="3660887" cy="601991"/>
          </a:xfrm>
          <a:prstGeom prst="rect">
            <a:avLst/>
          </a:prstGeom>
        </p:spPr>
      </p:pic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473075" y="655638"/>
            <a:ext cx="7958138" cy="0"/>
          </a:xfrm>
          <a:prstGeom prst="line">
            <a:avLst/>
          </a:prstGeom>
          <a:noFill/>
          <a:ln w="57150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1733550" y="700088"/>
          <a:ext cx="54705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5" name="方程式" r:id="rId7" imgW="4000500" imgH="393700" progId="Equation.3">
                  <p:embed/>
                </p:oleObj>
              </mc:Choice>
              <mc:Fallback>
                <p:oleObj name="方程式" r:id="rId7" imgW="4000500" imgH="393700" progId="Equation.3">
                  <p:embed/>
                  <p:pic>
                    <p:nvPicPr>
                      <p:cNvPr id="819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700088"/>
                        <a:ext cx="5470525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/>
        </p:nvGraphicFramePr>
        <p:xfrm>
          <a:off x="1670050" y="1189038"/>
          <a:ext cx="55721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6" name="方程式" r:id="rId9" imgW="4076700" imgH="393700" progId="Equation.3">
                  <p:embed/>
                </p:oleObj>
              </mc:Choice>
              <mc:Fallback>
                <p:oleObj name="方程式" r:id="rId9" imgW="4076700" imgH="393700" progId="Equation.3">
                  <p:embed/>
                  <p:pic>
                    <p:nvPicPr>
                      <p:cNvPr id="819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50" y="1189038"/>
                        <a:ext cx="5572125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4"/>
          <p:cNvGraphicFramePr>
            <a:graphicFrameLocks noChangeAspect="1"/>
          </p:cNvGraphicFramePr>
          <p:nvPr/>
        </p:nvGraphicFramePr>
        <p:xfrm>
          <a:off x="1508125" y="752475"/>
          <a:ext cx="5921375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7" name="方程式" r:id="rId11" imgW="4330700" imgH="431800" progId="Equation.3">
                  <p:embed/>
                </p:oleObj>
              </mc:Choice>
              <mc:Fallback>
                <p:oleObj name="方程式" r:id="rId11" imgW="4330700" imgH="431800" progId="Equation.3">
                  <p:embed/>
                  <p:pic>
                    <p:nvPicPr>
                      <p:cNvPr id="2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125" y="752475"/>
                        <a:ext cx="5921375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5"/>
          <p:cNvGraphicFramePr>
            <a:graphicFrameLocks noChangeAspect="1"/>
          </p:cNvGraphicFramePr>
          <p:nvPr/>
        </p:nvGraphicFramePr>
        <p:xfrm>
          <a:off x="1454150" y="1150938"/>
          <a:ext cx="6057900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8" name="方程式" r:id="rId13" imgW="4432300" imgH="431800" progId="Equation.3">
                  <p:embed/>
                </p:oleObj>
              </mc:Choice>
              <mc:Fallback>
                <p:oleObj name="方程式" r:id="rId13" imgW="4432300" imgH="431800" progId="Equation.3">
                  <p:embed/>
                  <p:pic>
                    <p:nvPicPr>
                      <p:cNvPr id="3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1150938"/>
                        <a:ext cx="6057900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字方塊 7"/>
          <p:cNvSpPr txBox="1">
            <a:spLocks noChangeArrowheads="1"/>
          </p:cNvSpPr>
          <p:nvPr/>
        </p:nvSpPr>
        <p:spPr bwMode="auto">
          <a:xfrm>
            <a:off x="301625" y="192088"/>
            <a:ext cx="8501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How about power corrections to QCD penguin ?  </a:t>
            </a:r>
            <a:endParaRPr lang="zh-TW" altLang="en-US" sz="2000" b="0" baseline="30000">
              <a:solidFill>
                <a:srgbClr val="0000FF"/>
              </a:solidFill>
            </a:endParaRPr>
          </a:p>
        </p:txBody>
      </p:sp>
      <p:pic>
        <p:nvPicPr>
          <p:cNvPr id="34819" name="圖片 8" descr="screen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696913"/>
            <a:ext cx="2586037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文字方塊 7"/>
          <p:cNvSpPr txBox="1">
            <a:spLocks noChangeArrowheads="1"/>
          </p:cNvSpPr>
          <p:nvPr/>
        </p:nvSpPr>
        <p:spPr bwMode="auto">
          <a:xfrm>
            <a:off x="3287713" y="809625"/>
            <a:ext cx="51927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Large LD contribution to PE  can arise from D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2000" b="0">
                <a:solidFill>
                  <a:srgbClr val="0000FF"/>
                </a:solidFill>
              </a:rPr>
              <a:t> K</a:t>
            </a:r>
            <a:r>
              <a:rPr lang="en-US" altLang="zh-TW" sz="2000" b="0" baseline="30000">
                <a:solidFill>
                  <a:srgbClr val="0000FF"/>
                </a:solidFill>
              </a:rPr>
              <a:t>+</a:t>
            </a:r>
            <a:r>
              <a:rPr lang="en-US" altLang="zh-TW" sz="2000" b="0">
                <a:solidFill>
                  <a:srgbClr val="0000FF"/>
                </a:solidFill>
              </a:rPr>
              <a:t>K</a:t>
            </a:r>
            <a:r>
              <a:rPr lang="en-US" altLang="zh-TW" sz="2000" b="0" baseline="30000">
                <a:solidFill>
                  <a:srgbClr val="0000FF"/>
                </a:solidFill>
              </a:rPr>
              <a:t>-</a:t>
            </a:r>
            <a:r>
              <a:rPr lang="en-US" altLang="zh-TW" sz="2000" b="0">
                <a:solidFill>
                  <a:srgbClr val="0000FF"/>
                </a:solidFill>
              </a:rPr>
              <a:t> followed by a resonantlike final-state rescattering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TW" altLang="en-US" sz="2000" b="0">
              <a:solidFill>
                <a:srgbClr val="0000FF"/>
              </a:solidFill>
            </a:endParaRPr>
          </a:p>
        </p:txBody>
      </p:sp>
      <p:sp>
        <p:nvSpPr>
          <p:cNvPr id="34821" name="文字方塊 9"/>
          <p:cNvSpPr txBox="1">
            <a:spLocks noChangeArrowheads="1"/>
          </p:cNvSpPr>
          <p:nvPr/>
        </p:nvSpPr>
        <p:spPr bwMode="auto">
          <a:xfrm>
            <a:off x="349250" y="2287588"/>
            <a:ext cx="80454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It is reasonable to assume PE ~ </a:t>
            </a:r>
            <a:r>
              <a:rPr lang="en-US" altLang="zh-TW" sz="2000" dirty="0" smtClean="0">
                <a:solidFill>
                  <a:srgbClr val="FF0000"/>
                </a:solidFill>
              </a:rPr>
              <a:t>E</a:t>
            </a:r>
            <a:r>
              <a:rPr lang="en-US" altLang="zh-TW" sz="2000" dirty="0">
                <a:solidFill>
                  <a:srgbClr val="FF0000"/>
                </a:solidFill>
              </a:rPr>
              <a:t>.</a:t>
            </a:r>
            <a:r>
              <a:rPr lang="en-US" altLang="zh-TW" sz="2000" dirty="0" smtClean="0">
                <a:solidFill>
                  <a:srgbClr val="FF0000"/>
                </a:solidFill>
              </a:rPr>
              <a:t>  </a:t>
            </a:r>
            <a:r>
              <a:rPr lang="en-US" altLang="zh-TW" sz="2000" dirty="0">
                <a:solidFill>
                  <a:srgbClr val="FF0000"/>
                </a:solidFill>
              </a:rPr>
              <a:t>It should be stressed that PE cannot be larger than T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3482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569075" y="62674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060B761-F85A-4D0B-8BD4-6B511FBEE08A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zh-TW" sz="1400" dirty="0" smtClean="0"/>
          </a:p>
        </p:txBody>
      </p:sp>
      <p:graphicFrame>
        <p:nvGraphicFramePr>
          <p:cNvPr id="348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0836"/>
              </p:ext>
            </p:extLst>
          </p:nvPr>
        </p:nvGraphicFramePr>
        <p:xfrm>
          <a:off x="1030288" y="3770202"/>
          <a:ext cx="69056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64" name="方程式" r:id="rId4" imgW="4076640" imgH="558720" progId="Equation.3">
                  <p:embed/>
                </p:oleObj>
              </mc:Choice>
              <mc:Fallback>
                <p:oleObj name="方程式" r:id="rId4" imgW="4076640" imgH="558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0288" y="3770202"/>
                        <a:ext cx="6905625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5" name="物件 1"/>
          <p:cNvGraphicFramePr>
            <a:graphicFrameLocks noChangeAspect="1"/>
          </p:cNvGraphicFramePr>
          <p:nvPr/>
        </p:nvGraphicFramePr>
        <p:xfrm>
          <a:off x="2552700" y="3089275"/>
          <a:ext cx="4321175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65" name="方程式" r:id="rId6" imgW="2552700" imgH="254000" progId="Equation.3">
                  <p:embed/>
                </p:oleObj>
              </mc:Choice>
              <mc:Fallback>
                <p:oleObj name="方程式" r:id="rId6" imgW="2552700" imgH="254000" progId="Equation.3">
                  <p:embed/>
                  <p:pic>
                    <p:nvPicPr>
                      <p:cNvPr id="0" name="物件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700" y="3089275"/>
                        <a:ext cx="4321175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圖片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375" y="4935449"/>
            <a:ext cx="5123602" cy="673577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 bwMode="auto">
          <a:xfrm>
            <a:off x="6140302" y="1661111"/>
            <a:ext cx="23401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 dirty="0" smtClean="0"/>
              <a:t>HYC, Chiang (’12)</a:t>
            </a:r>
            <a:endParaRPr lang="zh-TW" altLang="en-US" sz="1600" dirty="0"/>
          </a:p>
        </p:txBody>
      </p:sp>
      <p:sp>
        <p:nvSpPr>
          <p:cNvPr id="11" name="文字方塊 10"/>
          <p:cNvSpPr txBox="1"/>
          <p:nvPr/>
        </p:nvSpPr>
        <p:spPr bwMode="auto">
          <a:xfrm>
            <a:off x="1806661" y="5955238"/>
            <a:ext cx="62528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dirty="0" err="1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FF0000"/>
                </a:solidFill>
              </a:rPr>
              <a:t>CP</a:t>
            </a:r>
            <a:r>
              <a:rPr lang="en-US" altLang="zh-TW" sz="2000" baseline="-250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arises mainly from long-distance PE!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097487"/>
              </p:ext>
            </p:extLst>
          </p:nvPr>
        </p:nvGraphicFramePr>
        <p:xfrm>
          <a:off x="1225550" y="1668225"/>
          <a:ext cx="6751638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" name="方程式" r:id="rId3" imgW="4495800" imgH="495300" progId="Equation.3">
                  <p:embed/>
                </p:oleObj>
              </mc:Choice>
              <mc:Fallback>
                <p:oleObj name="方程式" r:id="rId3" imgW="4495800" imgH="495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550" y="1668225"/>
                        <a:ext cx="6751638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796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4918231"/>
            <a:ext cx="12398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圖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13" y="4884893"/>
            <a:ext cx="985837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圖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88" y="4945218"/>
            <a:ext cx="9239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文字方塊 11"/>
          <p:cNvSpPr txBox="1">
            <a:spLocks noChangeArrowheads="1"/>
          </p:cNvSpPr>
          <p:nvPr/>
        </p:nvSpPr>
        <p:spPr bwMode="auto">
          <a:xfrm>
            <a:off x="488949" y="195231"/>
            <a:ext cx="7820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0000FF"/>
                </a:solidFill>
              </a:rPr>
              <a:t>Li, Lu, Yu obtained</a:t>
            </a:r>
            <a:endParaRPr lang="zh-TW" altLang="en-US" sz="2000" b="0" dirty="0">
              <a:solidFill>
                <a:srgbClr val="0000FF"/>
              </a:solidFill>
            </a:endParaRPr>
          </a:p>
        </p:txBody>
      </p:sp>
      <p:sp>
        <p:nvSpPr>
          <p:cNvPr id="33801" name="文字方塊 12"/>
          <p:cNvSpPr txBox="1">
            <a:spLocks noChangeArrowheads="1"/>
          </p:cNvSpPr>
          <p:nvPr/>
        </p:nvSpPr>
        <p:spPr bwMode="auto">
          <a:xfrm>
            <a:off x="3981450" y="5681818"/>
            <a:ext cx="4705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1800" b="0" dirty="0">
                <a:solidFill>
                  <a:srgbClr val="0000FF"/>
                </a:solidFill>
              </a:rPr>
              <a:t> vertex      </a:t>
            </a:r>
            <a:r>
              <a:rPr lang="en-US" altLang="zh-TW" sz="1800" b="0" dirty="0" smtClean="0">
                <a:solidFill>
                  <a:srgbClr val="0000FF"/>
                </a:solidFill>
              </a:rPr>
              <a:t>     </a:t>
            </a:r>
            <a:r>
              <a:rPr lang="en-US" altLang="zh-TW" sz="1800" b="0" dirty="0">
                <a:solidFill>
                  <a:srgbClr val="0000FF"/>
                </a:solidFill>
              </a:rPr>
              <a:t>hard spectator  </a:t>
            </a:r>
            <a:r>
              <a:rPr lang="en-US" altLang="zh-TW" sz="1800" b="0" dirty="0" smtClean="0">
                <a:solidFill>
                  <a:srgbClr val="0000FF"/>
                </a:solidFill>
              </a:rPr>
              <a:t>  </a:t>
            </a:r>
            <a:r>
              <a:rPr lang="en-US" altLang="zh-TW" sz="1800" b="0" dirty="0">
                <a:solidFill>
                  <a:srgbClr val="0000FF"/>
                </a:solidFill>
              </a:rPr>
              <a:t>penguin</a:t>
            </a:r>
          </a:p>
        </p:txBody>
      </p:sp>
      <p:sp>
        <p:nvSpPr>
          <p:cNvPr id="33802" name="文字方塊 16"/>
          <p:cNvSpPr txBox="1">
            <a:spLocks noChangeArrowheads="1"/>
          </p:cNvSpPr>
          <p:nvPr/>
        </p:nvSpPr>
        <p:spPr bwMode="auto">
          <a:xfrm>
            <a:off x="3794125" y="6005668"/>
            <a:ext cx="52593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1800" b="0" dirty="0">
                <a:solidFill>
                  <a:srgbClr val="0000FF"/>
                </a:solidFill>
              </a:rPr>
              <a:t>corrections    </a:t>
            </a:r>
            <a:r>
              <a:rPr lang="en-US" altLang="zh-TW" sz="1800" b="0" dirty="0" smtClean="0">
                <a:solidFill>
                  <a:srgbClr val="0000FF"/>
                </a:solidFill>
              </a:rPr>
              <a:t>      interactions      contractions</a:t>
            </a:r>
            <a:endParaRPr lang="en-US" altLang="zh-TW" sz="1800" b="0" dirty="0">
              <a:solidFill>
                <a:srgbClr val="0000FF"/>
              </a:solidFill>
            </a:endParaRPr>
          </a:p>
        </p:txBody>
      </p:sp>
      <p:pic>
        <p:nvPicPr>
          <p:cNvPr id="33803" name="圖片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4246718"/>
            <a:ext cx="7129463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圖片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62" y="3536330"/>
            <a:ext cx="7079400" cy="6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539750"/>
              </p:ext>
            </p:extLst>
          </p:nvPr>
        </p:nvGraphicFramePr>
        <p:xfrm>
          <a:off x="1814512" y="734100"/>
          <a:ext cx="5168900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9" name="方程式" r:id="rId10" imgW="3441600" imgH="495000" progId="Equation.3">
                  <p:embed/>
                </p:oleObj>
              </mc:Choice>
              <mc:Fallback>
                <p:oleObj name="方程式" r:id="rId10" imgW="3441600" imgH="495000" progId="Equation.3">
                  <p:embed/>
                  <p:pic>
                    <p:nvPicPr>
                      <p:cNvPr id="3379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4512" y="734100"/>
                        <a:ext cx="5168900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569075" y="62674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TW" sz="1400" dirty="0" smtClean="0"/>
              <a:t>23</a:t>
            </a:r>
          </a:p>
        </p:txBody>
      </p:sp>
      <p:sp>
        <p:nvSpPr>
          <p:cNvPr id="4" name="文字方塊 3"/>
          <p:cNvSpPr txBox="1"/>
          <p:nvPr/>
        </p:nvSpPr>
        <p:spPr bwMode="auto">
          <a:xfrm>
            <a:off x="2853968" y="2582643"/>
            <a:ext cx="33396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   </a:t>
            </a:r>
            <a:r>
              <a:rPr lang="en-US" altLang="zh-TW" sz="2000" dirty="0" err="1">
                <a:solidFill>
                  <a:srgbClr val="0000FF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aseline="-25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sym typeface="Symbol" panose="05050102010706020507" pitchFamily="18" charset="2"/>
              </a:rPr>
              <a:t>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</a:rPr>
              <a:t>-0.10</a:t>
            </a:r>
            <a:r>
              <a:rPr lang="en-US" altLang="zh-TW" sz="2000" dirty="0">
                <a:solidFill>
                  <a:srgbClr val="0000FF"/>
                </a:solidFill>
              </a:rPr>
              <a:t>%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 bwMode="auto">
          <a:xfrm>
            <a:off x="399393" y="3121572"/>
            <a:ext cx="55599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b="0" dirty="0" smtClean="0">
                <a:solidFill>
                  <a:srgbClr val="0000FF"/>
                </a:solidFill>
              </a:rPr>
              <a:t>Consider penguin contribution first</a:t>
            </a:r>
            <a:endParaRPr lang="zh-TW" altLang="en-US" sz="2000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783282" y="6003488"/>
            <a:ext cx="2133600" cy="476250"/>
          </a:xfrm>
        </p:spPr>
        <p:txBody>
          <a:bodyPr/>
          <a:lstStyle/>
          <a:p>
            <a:pPr>
              <a:defRPr/>
            </a:pPr>
            <a:fld id="{5CC9552A-F573-4662-82F8-161A2F44A3D8}" type="slidenum">
              <a:rPr lang="en-US" altLang="zh-TW" smtClean="0"/>
              <a:pPr>
                <a:defRPr/>
              </a:pPr>
              <a:t>24</a:t>
            </a:fld>
            <a:endParaRPr lang="en-US" altLang="zh-TW" dirty="0"/>
          </a:p>
        </p:txBody>
      </p:sp>
      <p:pic>
        <p:nvPicPr>
          <p:cNvPr id="7" name="圖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37" y="996022"/>
            <a:ext cx="65532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字方塊 10"/>
              <p:cNvSpPr txBox="1"/>
              <p:nvPr/>
            </p:nvSpPr>
            <p:spPr bwMode="auto">
              <a:xfrm>
                <a:off x="428837" y="217122"/>
                <a:ext cx="8298859" cy="1259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2000" b="0" dirty="0" smtClean="0">
                    <a:solidFill>
                      <a:srgbClr val="0000FF"/>
                    </a:solidFill>
                  </a:rPr>
                  <a:t>Instead of evaluating vertex, hard spectator and penguin corrections,  Li, Lu and Yu parametrized them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eqArr>
                          <m:eqArrPr>
                            <m:ctrlPr>
                              <a:rPr lang="en-US" altLang="zh-TW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TW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𝑛𝑓</m:t>
                            </m:r>
                          </m:e>
                          <m:e>
                            <m:r>
                              <a:rPr lang="en-US" altLang="zh-TW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eqArr>
                      </m:sub>
                    </m:sSub>
                    <m:sSup>
                      <m:sSupPr>
                        <m:ctrlP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p>
                    </m:sSup>
                  </m:oMath>
                </a14:m>
                <a:endParaRPr lang="en-US" altLang="zh-TW" sz="2000" b="0" dirty="0" smtClean="0">
                  <a:solidFill>
                    <a:srgbClr val="0000FF"/>
                  </a:solidFill>
                </a:endParaRPr>
              </a:p>
              <a:p>
                <a:pPr>
                  <a:spcBef>
                    <a:spcPct val="50000"/>
                  </a:spcBef>
                </a:pPr>
                <a:endParaRPr lang="zh-TW" altLang="en-US" sz="20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文字方塊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837" y="217122"/>
                <a:ext cx="8298859" cy="1259127"/>
              </a:xfrm>
              <a:prstGeom prst="rect">
                <a:avLst/>
              </a:prstGeom>
              <a:blipFill>
                <a:blip r:embed="rId3"/>
                <a:stretch>
                  <a:fillRect l="-734" t="-242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/>
              <p:cNvSpPr txBox="1"/>
              <p:nvPr/>
            </p:nvSpPr>
            <p:spPr bwMode="auto">
              <a:xfrm>
                <a:off x="4552687" y="1681427"/>
                <a:ext cx="3556591" cy="4156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17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17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𝝌</m:t>
                          </m:r>
                        </m:e>
                        <m:sub>
                          <m:eqArr>
                            <m:eqArrPr>
                              <m:ctrlPr>
                                <a:rPr lang="en-US" altLang="zh-TW" sz="17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TW" sz="17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𝒏𝒇</m:t>
                              </m:r>
                            </m:e>
                            <m:e>
                              <m:r>
                                <a:rPr lang="en-US" altLang="zh-TW" sz="17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sub>
                      </m:sSub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𝟓𝟗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𝝓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TW" sz="17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𝟔𝟐</m:t>
                      </m:r>
                    </m:oMath>
                  </m:oMathPara>
                </a14:m>
                <a:endParaRPr lang="zh-TW" altLang="en-US" sz="17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文字方塊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52687" y="1681427"/>
                <a:ext cx="3556591" cy="4156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字方塊 14"/>
          <p:cNvSpPr txBox="1"/>
          <p:nvPr/>
        </p:nvSpPr>
        <p:spPr bwMode="auto">
          <a:xfrm>
            <a:off x="561712" y="2900855"/>
            <a:ext cx="57339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b="0" dirty="0" smtClean="0">
                <a:solidFill>
                  <a:srgbClr val="0000FF"/>
                </a:solidFill>
              </a:rPr>
              <a:t>Penguin-exchange and penguin annihilation</a:t>
            </a:r>
            <a:endParaRPr lang="zh-TW" altLang="en-US" sz="2000" b="0" dirty="0">
              <a:solidFill>
                <a:srgbClr val="0000FF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30" y="3521660"/>
            <a:ext cx="8038214" cy="117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BF566E-3B46-4F0D-AC81-3CFE4F8BAD01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zh-TW" sz="1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160338" y="123825"/>
              <a:ext cx="3833812" cy="6654800"/>
            </p:xfrm>
            <a:graphic>
              <a:graphicData uri="http://schemas.openxmlformats.org/drawingml/2006/table">
                <a:tbl>
                  <a:tblPr/>
                  <a:tblGrid>
                    <a:gridCol w="1295400">
                      <a:extLst>
                        <a:ext uri="{9D8B030D-6E8A-4147-A177-3AD203B41FA5}">
                          <a16:colId xmlns:a16="http://schemas.microsoft.com/office/drawing/2014/main" val="194019815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4242435573"/>
                        </a:ext>
                      </a:extLst>
                    </a:gridCol>
                    <a:gridCol w="1395412">
                      <a:extLst>
                        <a:ext uri="{9D8B030D-6E8A-4147-A177-3AD203B41FA5}">
                          <a16:colId xmlns:a16="http://schemas.microsoft.com/office/drawing/2014/main" val="3664947073"/>
                        </a:ext>
                      </a:extLst>
                    </a:gridCol>
                  </a:tblGrid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Decay</a:t>
                          </a:r>
                          <a:endParaRPr kumimoji="0" lang="zh-TW" altLang="en-US" sz="1800" b="1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DDEE3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a</a:t>
                          </a:r>
                          <a:r>
                            <a:rPr kumimoji="0" lang="en-US" altLang="zh-TW" sz="1800" b="1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CP</a:t>
                          </a:r>
                          <a:r>
                            <a:rPr kumimoji="0" lang="en-US" altLang="zh-TW" sz="1800" b="1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tree</a:t>
                          </a: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DDEE3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a</a:t>
                          </a:r>
                          <a:r>
                            <a:rPr kumimoji="0" lang="en-US" altLang="zh-TW" sz="1800" b="1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CP</a:t>
                          </a:r>
                          <a:r>
                            <a:rPr kumimoji="0" lang="en-US" altLang="zh-TW" sz="1800" b="1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total</a:t>
                          </a: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DDEE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7827338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2" marB="45722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0.86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7365260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2" marB="45722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0.91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0.32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758254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0.85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2" marB="45722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0.30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2411388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-0.11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6407884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-0.32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-0.57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0.08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-0.69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0.07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73662953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0.59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0.51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0.22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0.36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0.15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2641806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  0</a:t>
                          </a:r>
                          <a:r>
                            <a:rPr kumimoji="0" lang="zh-TW" altLang="en-US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endParaRPr kumimoji="0" lang="en-US" altLang="zh-TW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-0.35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0.14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9562952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altLang="zh-TW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sub>
                              </m:sSub>
                            </m:oMath>
                          </a14:m>
                          <a:endParaRPr kumimoji="0" lang="en-US" altLang="zh-TW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-1.25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-2.14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-1.15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-2.21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44822252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-0.68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0.27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67133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-0.24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0.21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8435763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-0.04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-0.27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2039555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0.24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245353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0.05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0.97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42910801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-0.80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-0.67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0.06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390868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0.33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  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-0.06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0.28  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5713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160338" y="123825"/>
              <a:ext cx="3833812" cy="6654800"/>
            </p:xfrm>
            <a:graphic>
              <a:graphicData uri="http://schemas.openxmlformats.org/drawingml/2006/table">
                <a:tbl>
                  <a:tblPr/>
                  <a:tblGrid>
                    <a:gridCol w="1295400">
                      <a:extLst>
                        <a:ext uri="{9D8B030D-6E8A-4147-A177-3AD203B41FA5}">
                          <a16:colId xmlns:a16="http://schemas.microsoft.com/office/drawing/2014/main" val="194019815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4242435573"/>
                        </a:ext>
                      </a:extLst>
                    </a:gridCol>
                    <a:gridCol w="1395412">
                      <a:extLst>
                        <a:ext uri="{9D8B030D-6E8A-4147-A177-3AD203B41FA5}">
                          <a16:colId xmlns:a16="http://schemas.microsoft.com/office/drawing/2014/main" val="3664947073"/>
                        </a:ext>
                      </a:extLst>
                    </a:gridCol>
                  </a:tblGrid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Decay</a:t>
                          </a:r>
                          <a:endParaRPr kumimoji="0" lang="zh-TW" altLang="en-US" sz="1800" b="1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DDEE3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a</a:t>
                          </a:r>
                          <a:r>
                            <a:rPr kumimoji="0" lang="en-US" altLang="zh-TW" sz="1800" b="1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CP</a:t>
                          </a:r>
                          <a:r>
                            <a:rPr kumimoji="0" lang="en-US" altLang="zh-TW" sz="1800" b="1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tree</a:t>
                          </a: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DDEE3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a</a:t>
                          </a:r>
                          <a:r>
                            <a:rPr kumimoji="0" lang="en-US" altLang="zh-TW" sz="1800" b="1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CP</a:t>
                          </a:r>
                          <a:r>
                            <a:rPr kumimoji="0" lang="en-US" altLang="zh-TW" sz="1800" b="1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total</a:t>
                          </a:r>
                          <a:r>
                            <a:rPr kumimoji="0" lang="en-US" altLang="zh-TW" sz="18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0DDEE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7827338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2" marB="45722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0.86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7365260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6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0</a:t>
                          </a:r>
                          <a:endParaRPr kumimoji="0" lang="zh-TW" alt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2" marB="45722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0.91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0.32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758254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0.85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48" marR="91448" marT="45722" marB="45722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0.30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2411388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-0.11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6407884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-0.32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-0.42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-0.57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0.08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-0.69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0.07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73662953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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0.59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0.51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0.22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0.36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0.15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2641806"/>
                      </a:ext>
                    </a:extLst>
                  </a:tr>
                  <a:tr h="5492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    0</a:t>
                          </a:r>
                          <a:r>
                            <a:rPr kumimoji="0" lang="zh-TW" altLang="en-US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endParaRPr kumimoji="0" lang="en-US" altLang="zh-TW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-0.35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0.14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-0.47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9562952"/>
                      </a:ext>
                    </a:extLst>
                  </a:tr>
                  <a:tr h="549275">
                    <a:tc>
                      <a:txBody>
                        <a:bodyPr/>
                        <a:lstStyle/>
                        <a:p>
                          <a:endParaRPr lang="zh-TW"/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3756" t="-644444" r="-197653" b="-49222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-1.25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-2.14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-1.15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    -2.21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44822252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en-US" altLang="zh-TW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0.03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-0.68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0.27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67133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-0.24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0.21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8435763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-0.04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-0.27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0.18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2039555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 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</a:t>
                          </a:r>
                          <a:endParaRPr kumimoji="0" lang="zh-TW" altLang="en-US" sz="18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0.09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0.41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0.24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245353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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0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0.01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0.05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0.97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0.28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42910801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-0.80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0.02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-0.67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0.06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9F9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390868"/>
                      </a:ext>
                    </a:extLst>
                  </a:tr>
                  <a:tr h="371475"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D</a:t>
                          </a:r>
                          <a:r>
                            <a:rPr kumimoji="0" lang="en-US" altLang="zh-TW" sz="1800" b="0" i="0" u="none" strike="noStrike" cap="none" normalizeH="0" baseline="-2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s</a:t>
                          </a:r>
                          <a:r>
                            <a:rPr kumimoji="0" lang="en-US" altLang="zh-TW" sz="1800" b="0" i="0" u="none" strike="noStrike" cap="none" normalizeH="0" baseline="15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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K</a:t>
                          </a:r>
                          <a:r>
                            <a:rPr kumimoji="0" lang="en-US" altLang="zh-TW" sz="1800" b="0" i="0" u="none" strike="noStrike" cap="none" normalizeH="0" baseline="3000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+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</a:t>
                          </a:r>
                          <a:r>
                            <a:rPr kumimoji="0" lang="en-US" altLang="zh-TW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’</a:t>
                          </a:r>
                          <a:endParaRPr kumimoji="0" lang="zh-TW" alt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 0.33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0.01  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tc>
                      <a:txBody>
                        <a:bodyPr/>
                        <a:lstStyle>
                          <a:lvl1pPr>
                            <a:spcBef>
                              <a:spcPct val="20000"/>
                            </a:spcBef>
                            <a:defRPr kumimoji="1" sz="28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defRPr kumimoji="1" sz="24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defRPr kumimoji="1" sz="2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defRPr kumimoji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PMingLiU" panose="02020500000000000000" pitchFamily="18" charset="-120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-0.06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Symbol" panose="05050102010706020507" pitchFamily="18" charset="2"/>
                              <a:ea typeface="PMingLiU" panose="02020500000000000000" pitchFamily="18" charset="-120"/>
                              <a:sym typeface="Symbol" panose="05050102010706020507" pitchFamily="18" charset="2"/>
                            </a:rPr>
                            <a:t></a:t>
                          </a:r>
                          <a:r>
                            <a:rPr kumimoji="0" lang="en-US" altLang="zh-TW" sz="15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panose="020B0604020202020204" pitchFamily="34" charset="0"/>
                              <a:ea typeface="PMingLiU" panose="02020500000000000000" pitchFamily="18" charset="-120"/>
                            </a:rPr>
                            <a:t>0.28  </a:t>
                          </a:r>
                          <a:endParaRPr kumimoji="0" lang="zh-TW" altLang="en-US" sz="15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panose="020B0604020202020204" pitchFamily="34" charset="0"/>
                            <a:ea typeface="PMingLiU" panose="02020500000000000000" pitchFamily="18" charset="-120"/>
                          </a:endParaRPr>
                        </a:p>
                      </a:txBody>
                      <a:tcPr marL="91463" marR="91463" marT="45724" marB="45724" horzOverflow="overflow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F2F2F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5713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5913" name="文字方塊 5"/>
          <p:cNvSpPr txBox="1">
            <a:spLocks noChangeArrowheads="1"/>
          </p:cNvSpPr>
          <p:nvPr/>
        </p:nvSpPr>
        <p:spPr bwMode="auto">
          <a:xfrm>
            <a:off x="5631749" y="123825"/>
            <a:ext cx="2803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 err="1">
                <a:solidFill>
                  <a:srgbClr val="0000FF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0000FF"/>
                </a:solidFill>
              </a:rPr>
              <a:t>dir</a:t>
            </a:r>
            <a:r>
              <a:rPr lang="en-US" altLang="zh-TW" sz="2000" dirty="0">
                <a:solidFill>
                  <a:srgbClr val="0000FF"/>
                </a:solidFill>
              </a:rPr>
              <a:t> (</a:t>
            </a:r>
            <a:r>
              <a:rPr lang="en-US" altLang="zh-TW" sz="2000" b="0" dirty="0">
                <a:solidFill>
                  <a:srgbClr val="0000FF"/>
                </a:solidFill>
              </a:rPr>
              <a:t>10</a:t>
            </a:r>
            <a:r>
              <a:rPr lang="en-US" altLang="zh-TW" sz="2000" baseline="30000" dirty="0">
                <a:solidFill>
                  <a:srgbClr val="0000FF"/>
                </a:solidFill>
              </a:rPr>
              <a:t>-3</a:t>
            </a:r>
            <a:r>
              <a:rPr lang="en-US" altLang="zh-TW" sz="2000" dirty="0">
                <a:solidFill>
                  <a:srgbClr val="0000FF"/>
                </a:solidFill>
              </a:rPr>
              <a:t>) 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28781" name="文字方塊 7"/>
          <p:cNvSpPr txBox="1">
            <a:spLocks noChangeArrowheads="1"/>
          </p:cNvSpPr>
          <p:nvPr/>
        </p:nvSpPr>
        <p:spPr bwMode="auto">
          <a:xfrm>
            <a:off x="5016094" y="845288"/>
            <a:ext cx="3195970" cy="823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9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900" b="0" dirty="0" err="1">
                <a:solidFill>
                  <a:srgbClr val="FF0000"/>
                </a:solidFill>
              </a:rPr>
              <a:t>a</a:t>
            </a:r>
            <a:r>
              <a:rPr lang="en-US" altLang="zh-TW" sz="1900" baseline="-25000" dirty="0" err="1">
                <a:solidFill>
                  <a:srgbClr val="FF0000"/>
                </a:solidFill>
              </a:rPr>
              <a:t>CP</a:t>
            </a:r>
            <a:r>
              <a:rPr lang="en-US" altLang="zh-TW" sz="1900" baseline="30000" dirty="0" err="1">
                <a:solidFill>
                  <a:srgbClr val="FF0000"/>
                </a:solidFill>
              </a:rPr>
              <a:t>dir</a:t>
            </a:r>
            <a:r>
              <a:rPr lang="en-US" altLang="zh-TW" sz="1900" dirty="0">
                <a:solidFill>
                  <a:srgbClr val="FF0000"/>
                </a:solidFill>
              </a:rPr>
              <a:t>= -</a:t>
            </a:r>
            <a:r>
              <a:rPr lang="en-US" altLang="zh-TW" sz="1900" dirty="0" smtClean="0">
                <a:solidFill>
                  <a:srgbClr val="FF0000"/>
                </a:solidFill>
              </a:rPr>
              <a:t>0.122</a:t>
            </a:r>
            <a:r>
              <a:rPr lang="en-US" altLang="zh-TW" sz="19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900" dirty="0" smtClean="0">
                <a:solidFill>
                  <a:srgbClr val="FF0000"/>
                </a:solidFill>
              </a:rPr>
              <a:t>0.027% </a:t>
            </a:r>
            <a:r>
              <a:rPr lang="en-US" altLang="zh-TW" sz="1900" dirty="0">
                <a:solidFill>
                  <a:srgbClr val="FF0000"/>
                </a:solidFill>
              </a:rPr>
              <a:t>(I)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900" dirty="0">
                <a:solidFill>
                  <a:srgbClr val="FF0000"/>
                </a:solidFill>
              </a:rPr>
              <a:t>              -</a:t>
            </a:r>
            <a:r>
              <a:rPr lang="en-US" altLang="zh-TW" sz="1900" dirty="0" smtClean="0">
                <a:solidFill>
                  <a:srgbClr val="FF0000"/>
                </a:solidFill>
              </a:rPr>
              <a:t>0.132</a:t>
            </a:r>
            <a:r>
              <a:rPr lang="en-US" altLang="zh-TW" sz="19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1900" dirty="0" smtClean="0">
                <a:solidFill>
                  <a:srgbClr val="FF0000"/>
                </a:solidFill>
              </a:rPr>
              <a:t>0.026% </a:t>
            </a:r>
            <a:r>
              <a:rPr lang="en-US" altLang="zh-TW" sz="1900" dirty="0">
                <a:solidFill>
                  <a:srgbClr val="FF0000"/>
                </a:solidFill>
              </a:rPr>
              <a:t>(II</a:t>
            </a:r>
            <a:r>
              <a:rPr lang="en-US" altLang="zh-TW" sz="1900" dirty="0" smtClean="0">
                <a:solidFill>
                  <a:srgbClr val="FF0000"/>
                </a:solidFill>
              </a:rPr>
              <a:t>)</a:t>
            </a:r>
            <a:endParaRPr lang="en-US" altLang="zh-TW" sz="19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610293" y="489098"/>
            <a:ext cx="1383857" cy="35619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610293" y="3088758"/>
            <a:ext cx="1383857" cy="51036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 bwMode="auto">
          <a:xfrm>
            <a:off x="4774018" y="1881963"/>
            <a:ext cx="40669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>
                <a:solidFill>
                  <a:srgbClr val="0000FF"/>
                </a:solidFill>
              </a:rPr>
              <a:t>c</a:t>
            </a:r>
            <a:r>
              <a:rPr lang="en-US" altLang="zh-TW" sz="2000" dirty="0" smtClean="0">
                <a:solidFill>
                  <a:srgbClr val="0000FF"/>
                </a:solidFill>
              </a:rPr>
              <a:t>onsistent with 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LHCb</a:t>
            </a:r>
            <a:r>
              <a:rPr lang="en-US" altLang="zh-TW" sz="2000" dirty="0" smtClean="0">
                <a:solidFill>
                  <a:srgbClr val="0000FF"/>
                </a:solidFill>
              </a:rPr>
              <a:t> result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87224" y="2314523"/>
            <a:ext cx="33265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0000FF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0000FF"/>
                </a:solidFill>
              </a:rPr>
              <a:t>dir</a:t>
            </a:r>
            <a:r>
              <a:rPr lang="en-US" altLang="zh-TW" sz="2000" baseline="30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= </a:t>
            </a:r>
            <a:r>
              <a:rPr lang="en-US" altLang="zh-TW" sz="2000" dirty="0" smtClean="0">
                <a:solidFill>
                  <a:srgbClr val="0000FF"/>
                </a:solidFill>
              </a:rPr>
              <a:t>(- 0.156</a:t>
            </a:r>
            <a:r>
              <a:rPr lang="en-US" altLang="zh-TW" sz="200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0000FF"/>
                </a:solidFill>
              </a:rPr>
              <a:t>0.029)% 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9552A-F573-4662-82F8-161A2F44A3D8}" type="slidenum">
              <a:rPr lang="en-US" altLang="zh-TW" smtClean="0"/>
              <a:pPr>
                <a:defRPr/>
              </a:pPr>
              <a:t>26</a:t>
            </a:fld>
            <a:endParaRPr lang="en-US" altLang="zh-TW"/>
          </a:p>
        </p:txBody>
      </p:sp>
      <p:sp>
        <p:nvSpPr>
          <p:cNvPr id="3" name="文字方塊 2"/>
          <p:cNvSpPr txBox="1"/>
          <p:nvPr/>
        </p:nvSpPr>
        <p:spPr bwMode="auto">
          <a:xfrm>
            <a:off x="988828" y="2248115"/>
            <a:ext cx="76979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0000FF"/>
                </a:solidFill>
              </a:rPr>
              <a:t>The analysis of D</a:t>
            </a:r>
            <a:r>
              <a:rPr lang="en-US" altLang="zh-TW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VP</a:t>
            </a:r>
            <a:r>
              <a:rPr lang="en-US" altLang="zh-TW" sz="2000" dirty="0" smtClean="0">
                <a:solidFill>
                  <a:srgbClr val="0000FF"/>
                </a:solidFill>
              </a:rPr>
              <a:t> modes in the diagrammatic approach is much more involved. The study is near completion.  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27137" y="3155637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 dirty="0"/>
              <a:t>HYC, Chiang </a:t>
            </a:r>
            <a:r>
              <a:rPr lang="en-US" altLang="zh-TW" sz="1800" b="0" dirty="0" smtClean="0"/>
              <a:t>(’19</a:t>
            </a:r>
            <a:r>
              <a:rPr lang="en-US" altLang="zh-TW" sz="1800" b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872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A99918-1D86-4F01-879D-08B33826E18A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zh-TW" sz="1400" smtClean="0"/>
          </a:p>
        </p:txBody>
      </p:sp>
      <p:sp>
        <p:nvSpPr>
          <p:cNvPr id="36867" name="文字方塊 1"/>
          <p:cNvSpPr txBox="1">
            <a:spLocks noChangeArrowheads="1"/>
          </p:cNvSpPr>
          <p:nvPr/>
        </p:nvSpPr>
        <p:spPr bwMode="auto">
          <a:xfrm>
            <a:off x="559169" y="278376"/>
            <a:ext cx="850423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zh-TW" sz="2000" b="0" dirty="0">
                <a:solidFill>
                  <a:srgbClr val="0000FF"/>
                </a:solidFill>
              </a:rPr>
              <a:t>L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ight-cone </a:t>
            </a:r>
            <a:r>
              <a:rPr lang="en-US" altLang="zh-TW" sz="2000" b="0" dirty="0">
                <a:solidFill>
                  <a:srgbClr val="0000FF"/>
                </a:solidFill>
              </a:rPr>
              <a:t>sum rules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by </a:t>
            </a:r>
            <a:r>
              <a:rPr lang="en-US" altLang="zh-TW" sz="2000" b="0" dirty="0" err="1">
                <a:solidFill>
                  <a:srgbClr val="0000FF"/>
                </a:solidFill>
              </a:rPr>
              <a:t>Khodjamirian</a:t>
            </a:r>
            <a:r>
              <a:rPr lang="en-US" altLang="zh-TW" sz="2000" b="0" dirty="0">
                <a:solidFill>
                  <a:srgbClr val="0000FF"/>
                </a:solidFill>
              </a:rPr>
              <a:t>, </a:t>
            </a:r>
            <a:r>
              <a:rPr lang="en-US" altLang="zh-TW" sz="2000" b="0" dirty="0" err="1">
                <a:solidFill>
                  <a:srgbClr val="0000FF"/>
                </a:solidFill>
              </a:rPr>
              <a:t>Petrov</a:t>
            </a:r>
            <a:r>
              <a:rPr lang="en-US" altLang="zh-TW" sz="2000" b="0" dirty="0">
                <a:solidFill>
                  <a:srgbClr val="0000FF"/>
                </a:solidFill>
              </a:rPr>
              <a:t> (’17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) lead to  </a:t>
            </a:r>
            <a:endParaRPr lang="zh-TW" altLang="en-US" sz="2000" b="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TW" sz="2000" b="0" dirty="0" smtClean="0">
                <a:solidFill>
                  <a:srgbClr val="0000FF"/>
                </a:solidFill>
              </a:rPr>
              <a:t> </a:t>
            </a:r>
            <a:endParaRPr lang="zh-TW" altLang="en-US" sz="2000" b="0" dirty="0">
              <a:solidFill>
                <a:srgbClr val="0000FF"/>
              </a:solidFill>
            </a:endParaRPr>
          </a:p>
        </p:txBody>
      </p:sp>
      <p:sp>
        <p:nvSpPr>
          <p:cNvPr id="36869" name="文字方塊 3"/>
          <p:cNvSpPr txBox="1">
            <a:spLocks noChangeArrowheads="1"/>
          </p:cNvSpPr>
          <p:nvPr/>
        </p:nvSpPr>
        <p:spPr bwMode="auto">
          <a:xfrm>
            <a:off x="611720" y="2072619"/>
            <a:ext cx="81122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2000" b="0" dirty="0" err="1">
                <a:solidFill>
                  <a:srgbClr val="0000FF"/>
                </a:solidFill>
              </a:rPr>
              <a:t>Chala</a:t>
            </a:r>
            <a:r>
              <a:rPr lang="en-US" altLang="zh-TW" sz="2000" b="0" dirty="0">
                <a:solidFill>
                  <a:srgbClr val="0000FF"/>
                </a:solidFill>
              </a:rPr>
              <a:t>, Lenz, </a:t>
            </a:r>
            <a:r>
              <a:rPr lang="en-US" altLang="zh-TW" sz="2000" b="0" dirty="0" err="1">
                <a:solidFill>
                  <a:srgbClr val="0000FF"/>
                </a:solidFill>
              </a:rPr>
              <a:t>Rusov</a:t>
            </a:r>
            <a:r>
              <a:rPr lang="en-US" altLang="zh-TW" sz="2000" b="0" dirty="0">
                <a:solidFill>
                  <a:srgbClr val="0000FF"/>
                </a:solidFill>
              </a:rPr>
              <a:t>, </a:t>
            </a:r>
            <a:r>
              <a:rPr lang="en-US" altLang="zh-TW" sz="2000" b="0" dirty="0" err="1">
                <a:solidFill>
                  <a:srgbClr val="0000FF"/>
                </a:solidFill>
              </a:rPr>
              <a:t>Scholtz</a:t>
            </a:r>
            <a:r>
              <a:rPr lang="en-US" altLang="zh-TW" sz="2000" b="0" dirty="0">
                <a:solidFill>
                  <a:srgbClr val="0000FF"/>
                </a:solidFill>
              </a:rPr>
              <a:t>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(’19) considered </a:t>
            </a:r>
            <a:r>
              <a:rPr lang="en-US" altLang="zh-TW" sz="2000" b="0" dirty="0" smtClean="0">
                <a:solidFill>
                  <a:srgbClr val="0000FF"/>
                </a:solidFill>
              </a:rPr>
              <a:t>higher twist corrections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36870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421593"/>
              </p:ext>
            </p:extLst>
          </p:nvPr>
        </p:nvGraphicFramePr>
        <p:xfrm>
          <a:off x="1747838" y="2622550"/>
          <a:ext cx="27749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1" name="方程式" r:id="rId3" imgW="1536480" imgH="279360" progId="Equation.3">
                  <p:embed/>
                </p:oleObj>
              </mc:Choice>
              <mc:Fallback>
                <p:oleObj name="方程式" r:id="rId3" imgW="1536480" imgH="279360" progId="Equation.3">
                  <p:embed/>
                  <p:pic>
                    <p:nvPicPr>
                      <p:cNvPr id="0" name="物件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7838" y="2622550"/>
                        <a:ext cx="277495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71" name="圖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478" y="839507"/>
            <a:ext cx="54752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文字方塊 2"/>
          <p:cNvSpPr txBox="1">
            <a:spLocks noChangeArrowheads="1"/>
          </p:cNvSpPr>
          <p:nvPr/>
        </p:nvSpPr>
        <p:spPr bwMode="auto">
          <a:xfrm>
            <a:off x="4876961" y="2641684"/>
            <a:ext cx="271639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New Physics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pic>
        <p:nvPicPr>
          <p:cNvPr id="36873" name="圖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90" y="4019394"/>
            <a:ext cx="70437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文字方塊 6"/>
          <p:cNvSpPr txBox="1">
            <a:spLocks noChangeArrowheads="1"/>
          </p:cNvSpPr>
          <p:nvPr/>
        </p:nvSpPr>
        <p:spPr bwMode="auto">
          <a:xfrm>
            <a:off x="505452" y="5646501"/>
            <a:ext cx="8107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 b="0" dirty="0" smtClean="0">
                <a:solidFill>
                  <a:srgbClr val="FF0000"/>
                </a:solidFill>
              </a:rPr>
              <a:t>Penguin </a:t>
            </a:r>
            <a:r>
              <a:rPr lang="en-US" altLang="zh-TW" sz="2000" b="0" dirty="0">
                <a:solidFill>
                  <a:srgbClr val="FF0000"/>
                </a:solidFill>
              </a:rPr>
              <a:t>annihilation </a:t>
            </a:r>
            <a:r>
              <a:rPr lang="en-US" altLang="zh-TW" sz="2000" b="0" dirty="0" smtClean="0">
                <a:solidFill>
                  <a:srgbClr val="FF0000"/>
                </a:solidFill>
              </a:rPr>
              <a:t>(PE &amp; PA) and </a:t>
            </a:r>
            <a:r>
              <a:rPr lang="en-US" altLang="zh-TW" sz="2000" dirty="0" smtClean="0">
                <a:solidFill>
                  <a:srgbClr val="FF0000"/>
                </a:solidFill>
              </a:rPr>
              <a:t>especially LD effects </a:t>
            </a:r>
            <a:r>
              <a:rPr lang="en-US" altLang="zh-TW" sz="2000" b="0" dirty="0">
                <a:solidFill>
                  <a:srgbClr val="FF0000"/>
                </a:solidFill>
              </a:rPr>
              <a:t>haven’t been considered </a:t>
            </a:r>
            <a:r>
              <a:rPr lang="en-US" altLang="zh-TW" sz="2000" b="0" dirty="0" smtClean="0">
                <a:solidFill>
                  <a:srgbClr val="FF0000"/>
                </a:solidFill>
              </a:rPr>
              <a:t>in LCSR calculations</a:t>
            </a:r>
            <a:endParaRPr lang="zh-TW" altLang="en-US" sz="2000" b="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字方塊 1"/>
              <p:cNvSpPr txBox="1"/>
              <p:nvPr/>
            </p:nvSpPr>
            <p:spPr bwMode="auto">
              <a:xfrm>
                <a:off x="505452" y="3254218"/>
                <a:ext cx="8270875" cy="72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Char char="n"/>
                </a:pPr>
                <a:r>
                  <a:rPr lang="en-US" altLang="zh-TW" sz="2000" b="0" dirty="0" smtClean="0">
                    <a:solidFill>
                      <a:srgbClr val="0000FF"/>
                    </a:solidFill>
                  </a:rPr>
                  <a:t>Khodjamirian &amp; </a:t>
                </a:r>
                <a:r>
                  <a:rPr lang="en-US" altLang="zh-TW" sz="2000" b="0" dirty="0" err="1" smtClean="0">
                    <a:solidFill>
                      <a:srgbClr val="0000FF"/>
                    </a:solidFill>
                  </a:rPr>
                  <a:t>Petrov</a:t>
                </a:r>
                <a:r>
                  <a:rPr lang="en-US" altLang="zh-TW" sz="2000" b="0" dirty="0" smtClean="0">
                    <a:solidFill>
                      <a:srgbClr val="0000FF"/>
                    </a:solidFill>
                  </a:rPr>
                  <a:t> kept 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TW" altLang="en-US" sz="2000" b="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2000" b="0" dirty="0" smtClean="0">
                    <a:solidFill>
                      <a:srgbClr val="0000FF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TW" altLang="en-US" sz="2000" b="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2000" b="0" dirty="0" smtClean="0">
                    <a:solidFill>
                      <a:srgbClr val="0000FF"/>
                    </a:solidFill>
                  </a:rPr>
                  <a:t>and neglected all other Wilson coefficients</a:t>
                </a:r>
                <a:endParaRPr lang="zh-TW" altLang="en-US" sz="20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" name="文字方塊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452" y="3254218"/>
                <a:ext cx="8270875" cy="721288"/>
              </a:xfrm>
              <a:prstGeom prst="rect">
                <a:avLst/>
              </a:prstGeom>
              <a:blipFill>
                <a:blip r:embed="rId7"/>
                <a:stretch>
                  <a:fillRect l="-663" t="-4237" b="-1355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圖片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234" y="4733616"/>
            <a:ext cx="4622469" cy="627743"/>
          </a:xfrm>
          <a:prstGeom prst="rect">
            <a:avLst/>
          </a:prstGeom>
        </p:spPr>
      </p:pic>
      <p:graphicFrame>
        <p:nvGraphicFramePr>
          <p:cNvPr id="12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318260"/>
              </p:ext>
            </p:extLst>
          </p:nvPr>
        </p:nvGraphicFramePr>
        <p:xfrm>
          <a:off x="2201863" y="1524000"/>
          <a:ext cx="279717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2" name="方程式" r:id="rId9" imgW="1549080" imgH="279360" progId="Equation.3">
                  <p:embed/>
                </p:oleObj>
              </mc:Choice>
              <mc:Fallback>
                <p:oleObj name="方程式" r:id="rId9" imgW="1549080" imgH="279360" progId="Equation.3">
                  <p:embed/>
                  <p:pic>
                    <p:nvPicPr>
                      <p:cNvPr id="36870" name="物件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1863" y="1524000"/>
                        <a:ext cx="2797175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8DC3A3C8-10E1-4F2F-9933-1A90BB190458}" type="slidenum">
              <a:rPr kumimoji="0" lang="en-US" altLang="zh-TW" sz="1000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28</a:t>
            </a:fld>
            <a:endParaRPr kumimoji="0" lang="en-US" altLang="zh-TW" sz="1000" smtClean="0"/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463550" y="428625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TW" altLang="zh-TW" sz="2200">
              <a:latin typeface="Arial" panose="020B0604020202020204" pitchFamily="34" charset="0"/>
            </a:endParaRPr>
          </a:p>
        </p:txBody>
      </p:sp>
      <p:sp>
        <p:nvSpPr>
          <p:cNvPr id="38916" name="Line 5"/>
          <p:cNvSpPr>
            <a:spLocks noChangeShapeType="1"/>
          </p:cNvSpPr>
          <p:nvPr/>
        </p:nvSpPr>
        <p:spPr bwMode="auto">
          <a:xfrm>
            <a:off x="473075" y="652463"/>
            <a:ext cx="7958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1587500" y="201613"/>
            <a:ext cx="5445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2200">
                <a:latin typeface="Arial" panose="020B0604020202020204" pitchFamily="34" charset="0"/>
              </a:rPr>
              <a:t>                      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8" name="Text Box 8"/>
              <p:cNvSpPr txBox="1">
                <a:spLocks noChangeArrowheads="1"/>
              </p:cNvSpPr>
              <p:nvPr/>
            </p:nvSpPr>
            <p:spPr bwMode="auto">
              <a:xfrm>
                <a:off x="331381" y="1034829"/>
                <a:ext cx="8435975" cy="7044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kumimoji="1" sz="28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kumimoji="1" sz="20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Tahoma" panose="020B0604030504040204" pitchFamily="34" charset="0"/>
                    <a:ea typeface="PMingLiU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r>
                  <a:rPr lang="en-US" altLang="zh-TW" sz="2200" dirty="0" smtClean="0">
                    <a:latin typeface="Arial" panose="020B0604020202020204" pitchFamily="34" charset="0"/>
                  </a:rPr>
                  <a:t> DCPV measured by </a:t>
                </a:r>
                <a:r>
                  <a:rPr lang="en-US" altLang="zh-TW" sz="2200" dirty="0" err="1">
                    <a:latin typeface="Arial" panose="020B0604020202020204" pitchFamily="34" charset="0"/>
                  </a:rPr>
                  <a:t>LHCb</a:t>
                </a:r>
                <a:r>
                  <a:rPr lang="en-US" altLang="zh-TW" sz="2200" dirty="0">
                    <a:latin typeface="Arial" panose="020B0604020202020204" pitchFamily="34" charset="0"/>
                  </a:rPr>
                  <a:t>  </a:t>
                </a:r>
                <a:r>
                  <a:rPr lang="en-US" altLang="zh-TW" sz="2200" dirty="0">
                    <a:latin typeface="Arial" panose="020B0604020202020204" pitchFamily="34" charset="0"/>
                    <a:sym typeface="Symbol" panose="05050102010706020507" pitchFamily="18" charset="2"/>
                  </a:rPr>
                  <a:t> importance of penguin effects in  the charm sector</a:t>
                </a:r>
              </a:p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endParaRPr lang="en-US" altLang="zh-TW" sz="2200" dirty="0">
                  <a:latin typeface="Arial" panose="020B0604020202020204" pitchFamily="34" charset="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r>
                  <a:rPr lang="en-US" altLang="zh-TW" sz="2200" dirty="0">
                    <a:latin typeface="Arial" panose="020B0604020202020204" pitchFamily="34" charset="0"/>
                  </a:rPr>
                  <a:t>  The diagrammatical approach is very useful for analyzing hadronic D decays</a:t>
                </a:r>
              </a:p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zh-TW" sz="2200" dirty="0">
                  <a:latin typeface="Arial" panose="020B0604020202020204" pitchFamily="34" charset="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r>
                  <a:rPr lang="en-US" altLang="zh-TW" sz="2200" dirty="0">
                    <a:latin typeface="Arial" panose="020B0604020202020204" pitchFamily="34" charset="0"/>
                  </a:rPr>
                  <a:t>  DCPV in charm decays is studied in the diagrammatic approach. It can be reliably estimated at tree level. Our </a:t>
                </a:r>
                <a:r>
                  <a:rPr lang="en-US" altLang="zh-TW" sz="2200" dirty="0" smtClean="0">
                    <a:latin typeface="Arial" panose="020B0604020202020204" pitchFamily="34" charset="0"/>
                  </a:rPr>
                  <a:t>estimate  of </a:t>
                </a:r>
                <a:r>
                  <a:rPr lang="en-US" altLang="zh-TW" sz="2200" dirty="0" smtClean="0">
                    <a:latin typeface="Symbol" panose="05050102010706020507" pitchFamily="18" charset="2"/>
                    <a:sym typeface="Symbol" panose="05050102010706020507" pitchFamily="18" charset="2"/>
                  </a:rPr>
                  <a:t></a:t>
                </a:r>
                <a:r>
                  <a:rPr lang="en-US" altLang="zh-TW" sz="2200" b="0" dirty="0" err="1">
                    <a:latin typeface="Arial" panose="020B0604020202020204" pitchFamily="34" charset="0"/>
                  </a:rPr>
                  <a:t>a</a:t>
                </a:r>
                <a:r>
                  <a:rPr lang="en-US" altLang="zh-TW" sz="2200" baseline="-25000" dirty="0" err="1">
                    <a:latin typeface="Arial" panose="020B0604020202020204" pitchFamily="34" charset="0"/>
                  </a:rPr>
                  <a:t>CP</a:t>
                </a:r>
                <a:r>
                  <a:rPr lang="en-US" altLang="zh-TW" sz="2200" baseline="-25000" dirty="0">
                    <a:latin typeface="Arial" panose="020B0604020202020204" pitchFamily="34" charset="0"/>
                  </a:rPr>
                  <a:t> </a:t>
                </a:r>
                <a:r>
                  <a:rPr lang="en-US" altLang="zh-TW" sz="2200" dirty="0">
                    <a:latin typeface="Arial" panose="020B0604020202020204" pitchFamily="34" charset="0"/>
                  </a:rPr>
                  <a:t>= </a:t>
                </a:r>
                <a:r>
                  <a:rPr lang="en-US" altLang="zh-TW" sz="2200" dirty="0" smtClean="0">
                    <a:latin typeface="Arial" panose="020B0604020202020204" pitchFamily="34" charset="0"/>
                  </a:rPr>
                  <a:t>(- 0.122</a:t>
                </a:r>
                <a:r>
                  <a:rPr lang="en-US" altLang="zh-TW" sz="2200" dirty="0" smtClean="0">
                    <a:latin typeface="Symbol" panose="05050102010706020507" pitchFamily="18" charset="2"/>
                    <a:sym typeface="Symbol" panose="05050102010706020507" pitchFamily="18" charset="2"/>
                  </a:rPr>
                  <a:t></a:t>
                </a:r>
                <a:r>
                  <a:rPr lang="en-US" altLang="zh-TW" sz="2200" dirty="0" smtClean="0">
                    <a:latin typeface="Arial" panose="020B0604020202020204" pitchFamily="34" charset="0"/>
                  </a:rPr>
                  <a:t>0.027)% or  (- 0.132</a:t>
                </a:r>
                <a:r>
                  <a:rPr lang="en-US" altLang="zh-TW" sz="2200" dirty="0" smtClean="0">
                    <a:latin typeface="Symbol" panose="05050102010706020507" pitchFamily="18" charset="2"/>
                    <a:sym typeface="Symbol" panose="05050102010706020507" pitchFamily="18" charset="2"/>
                  </a:rPr>
                  <a:t></a:t>
                </a:r>
                <a:r>
                  <a:rPr lang="en-US" altLang="zh-TW" sz="2200" dirty="0" smtClean="0">
                    <a:latin typeface="Arial" panose="020B0604020202020204" pitchFamily="34" charset="0"/>
                  </a:rPr>
                  <a:t>0.026)% is consistent with </a:t>
                </a:r>
                <a:r>
                  <a:rPr lang="en-US" altLang="zh-TW" sz="2200" dirty="0" err="1" smtClean="0">
                    <a:latin typeface="Arial" panose="020B0604020202020204" pitchFamily="34" charset="0"/>
                  </a:rPr>
                  <a:t>LHCb</a:t>
                </a:r>
                <a:endParaRPr lang="en-US" altLang="zh-TW" sz="2200" dirty="0">
                  <a:latin typeface="Arial" panose="020B0604020202020204" pitchFamily="34" charset="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endParaRPr lang="en-US" altLang="zh-TW" sz="2200" dirty="0">
                  <a:latin typeface="Arial" panose="020B0604020202020204" pitchFamily="34" charset="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r>
                  <a:rPr lang="en-US" altLang="zh-TW" sz="2200" dirty="0">
                    <a:latin typeface="Arial" panose="020B0604020202020204" pitchFamily="34" charset="0"/>
                  </a:rPr>
                  <a:t>  </a:t>
                </a:r>
                <a:r>
                  <a:rPr lang="en-US" altLang="zh-TW" sz="2200" dirty="0" smtClean="0">
                    <a:latin typeface="Arial" panose="020B0604020202020204" pitchFamily="34" charset="0"/>
                  </a:rPr>
                  <a:t>DCPV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en-US" altLang="zh-TW" sz="2200" b="1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sSub>
                      <m:sSubPr>
                        <m:ctrlP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altLang="zh-TW" sz="2200" dirty="0" smtClean="0">
                    <a:latin typeface="Arial" panose="020B0604020202020204" pitchFamily="34" charset="0"/>
                  </a:rPr>
                  <a:t> is predicted to be large and negative </a:t>
                </a:r>
                <a:endParaRPr lang="en-US" altLang="zh-TW" sz="2200" dirty="0">
                  <a:latin typeface="Arial" panose="020B0604020202020204" pitchFamily="34" charset="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</a:pPr>
                <a:endParaRPr lang="en-US" altLang="zh-TW" sz="2200" dirty="0">
                  <a:latin typeface="Arial" panose="020B0604020202020204" pitchFamily="34" charset="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zh-TW" sz="2200" baseline="30000" dirty="0">
                  <a:latin typeface="Symbol" panose="05050102010706020507" pitchFamily="18" charset="2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zh-TW" sz="2200" dirty="0">
                  <a:latin typeface="Arial Unicode MS" pitchFamily="34" charset="-120"/>
                  <a:ea typeface="Arial Unicode MS" pitchFamily="34" charset="-120"/>
                </a:endParaRPr>
              </a:p>
              <a:p>
                <a:pPr eaLnBrk="1" hangingPunct="1">
                  <a:spcBef>
                    <a:spcPct val="50000"/>
                  </a:spcBef>
                  <a:buClrTx/>
                  <a:buSzTx/>
                  <a:buFont typeface="Wingdings" panose="05000000000000000000" pitchFamily="2" charset="2"/>
                  <a:buNone/>
                </a:pPr>
                <a:endParaRPr lang="en-US" altLang="zh-TW" sz="2200" dirty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891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381" y="1034829"/>
                <a:ext cx="8435975" cy="7044236"/>
              </a:xfrm>
              <a:prstGeom prst="rect">
                <a:avLst/>
              </a:prstGeom>
              <a:blipFill>
                <a:blip r:embed="rId3"/>
                <a:stretch>
                  <a:fillRect l="-939" t="-606" r="-11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AAE1787-407C-4AC8-A0D3-ABC6D32C14BA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zh-TW" sz="1400" smtClean="0"/>
          </a:p>
        </p:txBody>
      </p:sp>
      <p:pic>
        <p:nvPicPr>
          <p:cNvPr id="21507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0"/>
            <a:ext cx="8745538" cy="602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文字方塊 3"/>
          <p:cNvSpPr txBox="1">
            <a:spLocks noChangeArrowheads="1"/>
          </p:cNvSpPr>
          <p:nvPr/>
        </p:nvSpPr>
        <p:spPr bwMode="auto">
          <a:xfrm>
            <a:off x="855663" y="6175375"/>
            <a:ext cx="78946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1700"/>
              <a:t>Taken from Angelo Di Canto, talk presented at “Towards the Ultimate Precision in Flavor Physics”, Durham, April, 2019</a:t>
            </a:r>
            <a:endParaRPr lang="zh-TW" altLang="en-US" sz="1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E8ED22-5648-418C-A7BF-686A6C99207B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zh-TW" sz="1400" smtClean="0"/>
          </a:p>
        </p:txBody>
      </p:sp>
      <p:sp>
        <p:nvSpPr>
          <p:cNvPr id="10243" name="投影片編號版面配置區 1"/>
          <p:cNvSpPr txBox="1">
            <a:spLocks/>
          </p:cNvSpPr>
          <p:nvPr/>
        </p:nvSpPr>
        <p:spPr bwMode="auto">
          <a:xfrm>
            <a:off x="6553200" y="62563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0CE7C05-D8B1-4F17-B830-6F10479F2207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zh-TW" sz="1400" b="0"/>
          </a:p>
        </p:txBody>
      </p:sp>
      <p:sp>
        <p:nvSpPr>
          <p:cNvPr id="10244" name="文字方塊 10"/>
          <p:cNvSpPr txBox="1">
            <a:spLocks noChangeArrowheads="1"/>
          </p:cNvSpPr>
          <p:nvPr/>
        </p:nvSpPr>
        <p:spPr bwMode="auto">
          <a:xfrm>
            <a:off x="349250" y="336550"/>
            <a:ext cx="8588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           World averages of </a:t>
            </a:r>
            <a:r>
              <a:rPr lang="en-US" altLang="zh-TW" sz="2000" dirty="0" err="1">
                <a:solidFill>
                  <a:srgbClr val="FF0000"/>
                </a:solidFill>
              </a:rPr>
              <a:t>LHCb</a:t>
            </a:r>
            <a:r>
              <a:rPr lang="en-US" altLang="zh-TW" sz="2000" dirty="0">
                <a:solidFill>
                  <a:srgbClr val="FF0000"/>
                </a:solidFill>
              </a:rPr>
              <a:t> + CDF + </a:t>
            </a:r>
            <a:r>
              <a:rPr lang="en-US" altLang="zh-TW" sz="2000" dirty="0" err="1">
                <a:solidFill>
                  <a:srgbClr val="FF0000"/>
                </a:solidFill>
              </a:rPr>
              <a:t>BaBar</a:t>
            </a:r>
            <a:r>
              <a:rPr lang="en-US" altLang="zh-TW" sz="2000" dirty="0">
                <a:solidFill>
                  <a:srgbClr val="FF0000"/>
                </a:solidFill>
              </a:rPr>
              <a:t> + Belle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                                          </a:t>
            </a:r>
            <a:r>
              <a:rPr lang="en-US" altLang="zh-TW" sz="2000" b="0" dirty="0" err="1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FF0000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FF0000"/>
                </a:solidFill>
              </a:rPr>
              <a:t>dir</a:t>
            </a:r>
            <a:r>
              <a:rPr lang="en-US" altLang="zh-TW" sz="2000" baseline="300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= -(0.678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>
                <a:solidFill>
                  <a:srgbClr val="FF0000"/>
                </a:solidFill>
              </a:rPr>
              <a:t>0.147)%,    4.6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</a:t>
            </a:r>
            <a:r>
              <a:rPr lang="en-US" altLang="zh-TW" sz="2000" dirty="0">
                <a:solidFill>
                  <a:srgbClr val="FF0000"/>
                </a:solidFill>
              </a:rPr>
              <a:t> effect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FF0000"/>
                </a:solidFill>
              </a:rPr>
              <a:t>                                       </a:t>
            </a:r>
            <a:r>
              <a:rPr lang="en-US" altLang="zh-TW" sz="2000" b="0" dirty="0" err="1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FF0000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FF0000"/>
                </a:solidFill>
              </a:rPr>
              <a:t>ind</a:t>
            </a:r>
            <a:r>
              <a:rPr lang="en-US" altLang="zh-TW" sz="2000" baseline="30000" dirty="0">
                <a:solidFill>
                  <a:srgbClr val="FF0000"/>
                </a:solidFill>
              </a:rPr>
              <a:t>  </a:t>
            </a:r>
            <a:r>
              <a:rPr lang="en-US" altLang="zh-TW" sz="2000" dirty="0">
                <a:solidFill>
                  <a:srgbClr val="FF0000"/>
                </a:solidFill>
              </a:rPr>
              <a:t>= -(0.027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>
                <a:solidFill>
                  <a:srgbClr val="FF0000"/>
                </a:solidFill>
              </a:rPr>
              <a:t>0.163)%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pic>
        <p:nvPicPr>
          <p:cNvPr id="10245" name="圖片 6" descr="screen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0" y="2333625"/>
            <a:ext cx="3846513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2AB969-2F81-4DC2-91DC-BC04FBFB7BBB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zh-TW" sz="1400" smtClean="0"/>
          </a:p>
        </p:txBody>
      </p:sp>
      <p:sp>
        <p:nvSpPr>
          <p:cNvPr id="20483" name="文字方塊 10"/>
          <p:cNvSpPr txBox="1">
            <a:spLocks noChangeArrowheads="1"/>
          </p:cNvSpPr>
          <p:nvPr/>
        </p:nvSpPr>
        <p:spPr bwMode="auto">
          <a:xfrm>
            <a:off x="1790700" y="1235075"/>
            <a:ext cx="5002213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 dirty="0">
                <a:solidFill>
                  <a:srgbClr val="0000FF"/>
                </a:solidFill>
              </a:rPr>
              <a:t>Z. Z. Xing [1903.09566]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 dirty="0" err="1">
                <a:solidFill>
                  <a:srgbClr val="0000FF"/>
                </a:solidFill>
              </a:rPr>
              <a:t>Chala</a:t>
            </a:r>
            <a:r>
              <a:rPr lang="en-US" altLang="zh-TW" sz="1800" b="0" dirty="0">
                <a:solidFill>
                  <a:srgbClr val="0000FF"/>
                </a:solidFill>
              </a:rPr>
              <a:t>, Lenz, </a:t>
            </a:r>
            <a:r>
              <a:rPr lang="en-US" altLang="zh-TW" sz="1800" b="0" dirty="0" err="1">
                <a:solidFill>
                  <a:srgbClr val="0000FF"/>
                </a:solidFill>
              </a:rPr>
              <a:t>Rusov</a:t>
            </a:r>
            <a:r>
              <a:rPr lang="en-US" altLang="zh-TW" sz="1800" b="0" dirty="0">
                <a:solidFill>
                  <a:srgbClr val="0000FF"/>
                </a:solidFill>
              </a:rPr>
              <a:t>, </a:t>
            </a:r>
            <a:r>
              <a:rPr lang="en-US" altLang="zh-TW" sz="1800" b="0" dirty="0" err="1">
                <a:solidFill>
                  <a:srgbClr val="0000FF"/>
                </a:solidFill>
              </a:rPr>
              <a:t>Scholtz</a:t>
            </a:r>
            <a:r>
              <a:rPr lang="en-US" altLang="zh-TW" sz="1800" b="0" dirty="0">
                <a:solidFill>
                  <a:srgbClr val="0000FF"/>
                </a:solidFill>
              </a:rPr>
              <a:t> [1903.10490]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 dirty="0">
                <a:solidFill>
                  <a:srgbClr val="0000FF"/>
                </a:solidFill>
              </a:rPr>
              <a:t>H. N. Li, C. D. Lu, F. S. Yu [1903.10638]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 dirty="0">
                <a:solidFill>
                  <a:srgbClr val="0000FF"/>
                </a:solidFill>
              </a:rPr>
              <a:t>Grossman, Schacht [1903.10952</a:t>
            </a:r>
            <a:r>
              <a:rPr lang="en-US" altLang="zh-TW" sz="1800" b="0" dirty="0" smtClean="0">
                <a:solidFill>
                  <a:srgbClr val="0000FF"/>
                </a:solidFill>
              </a:rPr>
              <a:t>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 dirty="0" err="1" smtClean="0">
                <a:solidFill>
                  <a:srgbClr val="0000FF"/>
                </a:solidFill>
              </a:rPr>
              <a:t>Soni</a:t>
            </a:r>
            <a:r>
              <a:rPr lang="en-US" altLang="zh-TW" sz="1800" b="0" dirty="0" smtClean="0">
                <a:solidFill>
                  <a:srgbClr val="0000FF"/>
                </a:solidFill>
              </a:rPr>
              <a:t> [1905.00907]</a:t>
            </a:r>
            <a:endParaRPr lang="en-US" altLang="zh-TW" sz="1800" b="0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1800" b="0" dirty="0">
              <a:solidFill>
                <a:srgbClr val="0000FF"/>
              </a:solidFill>
            </a:endParaRPr>
          </a:p>
        </p:txBody>
      </p:sp>
      <p:sp>
        <p:nvSpPr>
          <p:cNvPr id="2" name="文字方塊 1"/>
          <p:cNvSpPr txBox="1"/>
          <p:nvPr/>
        </p:nvSpPr>
        <p:spPr bwMode="auto">
          <a:xfrm>
            <a:off x="574158" y="467833"/>
            <a:ext cx="73949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FF0000"/>
                </a:solidFill>
              </a:rPr>
              <a:t>After 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LHCb’s</a:t>
            </a:r>
            <a:r>
              <a:rPr lang="en-US" altLang="zh-TW" sz="2000" dirty="0" smtClean="0">
                <a:solidFill>
                  <a:srgbClr val="FF0000"/>
                </a:solidFill>
              </a:rPr>
              <a:t> new announcement on charm CP violation: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0E2F75-1635-46C5-96EA-9719A3DBEEF1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zh-TW" sz="1400" smtClean="0"/>
          </a:p>
        </p:txBody>
      </p:sp>
      <p:sp>
        <p:nvSpPr>
          <p:cNvPr id="3" name="文字方塊 2"/>
          <p:cNvSpPr txBox="1">
            <a:spLocks noChangeArrowheads="1"/>
          </p:cNvSpPr>
          <p:nvPr/>
        </p:nvSpPr>
        <p:spPr bwMode="auto">
          <a:xfrm>
            <a:off x="722313" y="520700"/>
            <a:ext cx="7613650" cy="59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FF0000"/>
                </a:solidFill>
              </a:rPr>
              <a:t>Fermilab Today, Dec 13, 2012: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FF0000"/>
                </a:solidFill>
              </a:rPr>
              <a:t>                     “</a:t>
            </a:r>
            <a:r>
              <a:rPr lang="en-US" altLang="zh-TW" sz="2400">
                <a:solidFill>
                  <a:srgbClr val="FF0000"/>
                </a:solidFill>
              </a:rPr>
              <a:t>Another charm revolution?”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2000" b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/>
              <a:t>The discovery of the charm quark is known in physicists' lingo as the "November revolution" .    (1974)</a:t>
            </a:r>
            <a:endParaRPr lang="en-US" altLang="zh-TW" sz="2000" b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/>
              <a:t>This measurement (of CP violating asymmetry parameter) puts much pressure on the need for revising and improving the prediction techniques to make a clear distinction between the contributions expected from Standard Model physics and those from possible new interaction forces.</a:t>
            </a:r>
            <a:endParaRPr lang="en-US" altLang="zh-TW" sz="2000" b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/>
              <a:t>Ideas for new precision measurements are likely to turn out as well. Our hope is that this is the beginning of a second revolution in charm physics.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>
                <a:solidFill>
                  <a:srgbClr val="FF0000"/>
                </a:solidFill>
              </a:rPr>
              <a:t>                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600">
                <a:solidFill>
                  <a:srgbClr val="FF0000"/>
                </a:solidFill>
              </a:rPr>
              <a:t>              </a:t>
            </a:r>
            <a:r>
              <a:rPr lang="en-US" altLang="zh-TW" sz="2400">
                <a:solidFill>
                  <a:srgbClr val="FF0000"/>
                </a:solidFill>
              </a:rPr>
              <a:t>Another November revolution?</a:t>
            </a:r>
            <a:endParaRPr lang="zh-TW" altLang="en-US" sz="2400" b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5AE0ED-6925-4956-90E8-D17518A9B8E5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zh-TW" sz="1400" smtClean="0"/>
          </a:p>
        </p:txBody>
      </p:sp>
      <p:sp>
        <p:nvSpPr>
          <p:cNvPr id="11267" name="投影片編號版面配置區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085693B-C746-49C8-B6DA-A9BAFCFB52D4}" type="slidenum">
              <a:rPr lang="en-US" altLang="zh-TW" sz="1400" b="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zh-TW" sz="1400" b="0"/>
          </a:p>
        </p:txBody>
      </p:sp>
      <p:sp>
        <p:nvSpPr>
          <p:cNvPr id="12292" name="文字方塊 10"/>
          <p:cNvSpPr txBox="1">
            <a:spLocks noChangeArrowheads="1"/>
          </p:cNvSpPr>
          <p:nvPr/>
        </p:nvSpPr>
        <p:spPr bwMode="auto">
          <a:xfrm>
            <a:off x="125413" y="114300"/>
            <a:ext cx="5002212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Isidori, Kamenik, Ligeti, Perez [1111.4987]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Brod, Kagan, Zupan [1111.5000]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Wang, Zhu [1111.5196]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Rozanov, Vysotsky  [1111.6949]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Hochberg, Nir [1112.5268]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Pirtskhalava, Uttayarat  [1112.5451]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Cheng, Chiang [1201.0785] </a:t>
            </a:r>
            <a:r>
              <a:rPr lang="en-US" altLang="zh-TW" sz="1500" b="0"/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Bhattacharya, Gronau, Rosner [1201.2351]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Chang, Du, Liu, Lu, Yang [1201.2565]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Giudice, Isidori, Paradisi [1201.6204]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Altmannshofer, Primulando, C. Yu, F. Yu [1202.2866]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Chen, Geng, Wang [1202.3300]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Feldmann, Nandi, Soni  [1202.3795]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Li, Lu, Yu [1203.3120]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Franco, Mishima, Silvestrini [1203.3131]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Brod, Grossman, Kagan, Zupan [1203.6659]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Hiller, Hochberg, Nir [1204.1046]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Grossman, Kagan, Zupan [1204.3557]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Cheng, Chiang [1205.0580]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1500" b="0">
              <a:solidFill>
                <a:srgbClr val="0000FF"/>
              </a:solidFill>
            </a:endParaRPr>
          </a:p>
        </p:txBody>
      </p:sp>
      <p:sp>
        <p:nvSpPr>
          <p:cNvPr id="12293" name="文字方塊 10"/>
          <p:cNvSpPr txBox="1">
            <a:spLocks noChangeArrowheads="1"/>
          </p:cNvSpPr>
          <p:nvPr/>
        </p:nvSpPr>
        <p:spPr bwMode="auto">
          <a:xfrm>
            <a:off x="4654550" y="90488"/>
            <a:ext cx="5002213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>
                <a:solidFill>
                  <a:srgbClr val="0000FF"/>
                </a:solidFill>
              </a:rPr>
              <a:t>Chen, </a:t>
            </a:r>
            <a:r>
              <a:rPr lang="en-US" altLang="zh-TW" sz="1500" b="0" dirty="0" err="1">
                <a:solidFill>
                  <a:srgbClr val="0000FF"/>
                </a:solidFill>
              </a:rPr>
              <a:t>Geng</a:t>
            </a:r>
            <a:r>
              <a:rPr lang="en-US" altLang="zh-TW" sz="1500" b="0" dirty="0">
                <a:solidFill>
                  <a:srgbClr val="0000FF"/>
                </a:solidFill>
              </a:rPr>
              <a:t>, Wang [1206.5158]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>
                <a:solidFill>
                  <a:srgbClr val="0000FF"/>
                </a:solidFill>
              </a:rPr>
              <a:t>Delaunay, </a:t>
            </a:r>
            <a:r>
              <a:rPr lang="en-US" altLang="zh-TW" sz="1500" b="0" dirty="0" err="1">
                <a:solidFill>
                  <a:srgbClr val="0000FF"/>
                </a:solidFill>
              </a:rPr>
              <a:t>Kamenik</a:t>
            </a:r>
            <a:r>
              <a:rPr lang="en-US" altLang="zh-TW" sz="1500" b="0" dirty="0">
                <a:solidFill>
                  <a:srgbClr val="0000FF"/>
                </a:solidFill>
              </a:rPr>
              <a:t>, Perez, Randall  [1207.0474]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>
                <a:solidFill>
                  <a:srgbClr val="0000FF"/>
                </a:solidFill>
              </a:rPr>
              <a:t>Da </a:t>
            </a:r>
            <a:r>
              <a:rPr lang="en-US" altLang="zh-TW" sz="1500" b="0" dirty="0" err="1">
                <a:solidFill>
                  <a:srgbClr val="0000FF"/>
                </a:solidFill>
              </a:rPr>
              <a:t>Rold</a:t>
            </a:r>
            <a:r>
              <a:rPr lang="en-US" altLang="zh-TW" sz="1500" b="0" dirty="0">
                <a:solidFill>
                  <a:srgbClr val="0000FF"/>
                </a:solidFill>
              </a:rPr>
              <a:t>, Delaunay, </a:t>
            </a:r>
            <a:r>
              <a:rPr lang="en-US" altLang="zh-TW" sz="1500" b="0" dirty="0" err="1">
                <a:solidFill>
                  <a:srgbClr val="0000FF"/>
                </a:solidFill>
              </a:rPr>
              <a:t>Grojean</a:t>
            </a:r>
            <a:r>
              <a:rPr lang="en-US" altLang="zh-TW" sz="1500" b="0" dirty="0">
                <a:solidFill>
                  <a:srgbClr val="0000FF"/>
                </a:solidFill>
              </a:rPr>
              <a:t>, Perez [1208.1499]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>
                <a:solidFill>
                  <a:srgbClr val="0000FF"/>
                </a:solidFill>
              </a:rPr>
              <a:t>Lyon, </a:t>
            </a:r>
            <a:r>
              <a:rPr lang="en-US" altLang="zh-TW" sz="1500" b="0" dirty="0" err="1">
                <a:solidFill>
                  <a:srgbClr val="0000FF"/>
                </a:solidFill>
              </a:rPr>
              <a:t>Zwicky</a:t>
            </a:r>
            <a:r>
              <a:rPr lang="en-US" altLang="zh-TW" sz="1500" b="0" dirty="0">
                <a:solidFill>
                  <a:srgbClr val="0000FF"/>
                </a:solidFill>
              </a:rPr>
              <a:t>  [1210.6546]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>
                <a:solidFill>
                  <a:srgbClr val="0000FF"/>
                </a:solidFill>
              </a:rPr>
              <a:t>Atwood, </a:t>
            </a:r>
            <a:r>
              <a:rPr lang="en-US" altLang="zh-TW" sz="1500" b="0" dirty="0" err="1">
                <a:solidFill>
                  <a:srgbClr val="0000FF"/>
                </a:solidFill>
              </a:rPr>
              <a:t>Soni</a:t>
            </a:r>
            <a:r>
              <a:rPr lang="en-US" altLang="zh-TW" sz="1500" b="0" dirty="0">
                <a:solidFill>
                  <a:srgbClr val="0000FF"/>
                </a:solidFill>
              </a:rPr>
              <a:t>  [1211.1026]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>
                <a:solidFill>
                  <a:srgbClr val="0000FF"/>
                </a:solidFill>
              </a:rPr>
              <a:t>Hiller, Jung, Schacht  [1211.3734]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 err="1">
                <a:solidFill>
                  <a:srgbClr val="0000FF"/>
                </a:solidFill>
              </a:rPr>
              <a:t>Delepine</a:t>
            </a:r>
            <a:r>
              <a:rPr lang="en-US" altLang="zh-TW" sz="1500" b="0" dirty="0">
                <a:solidFill>
                  <a:srgbClr val="0000FF"/>
                </a:solidFill>
              </a:rPr>
              <a:t>, </a:t>
            </a:r>
            <a:r>
              <a:rPr lang="en-US" altLang="zh-TW" sz="1500" b="0" dirty="0" err="1">
                <a:solidFill>
                  <a:srgbClr val="0000FF"/>
                </a:solidFill>
              </a:rPr>
              <a:t>Faisel</a:t>
            </a:r>
            <a:r>
              <a:rPr lang="en-US" altLang="zh-TW" sz="1500" b="0" dirty="0">
                <a:solidFill>
                  <a:srgbClr val="0000FF"/>
                </a:solidFill>
              </a:rPr>
              <a:t>, Ramirez  [1212.6281</a:t>
            </a:r>
            <a:r>
              <a:rPr lang="en-US" altLang="zh-TW" sz="1500" b="0" dirty="0" smtClean="0">
                <a:solidFill>
                  <a:srgbClr val="0000FF"/>
                </a:solidFill>
              </a:rPr>
              <a:t>]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zh-TW" sz="1500" b="0" dirty="0" smtClean="0">
                <a:solidFill>
                  <a:srgbClr val="0000FF"/>
                </a:solidFill>
              </a:rPr>
              <a:t>Muller, </a:t>
            </a:r>
            <a:r>
              <a:rPr lang="en-US" altLang="zh-TW" sz="1500" b="0" dirty="0" err="1" smtClean="0">
                <a:solidFill>
                  <a:srgbClr val="0000FF"/>
                </a:solidFill>
              </a:rPr>
              <a:t>Nierste</a:t>
            </a:r>
            <a:r>
              <a:rPr lang="en-US" altLang="zh-TW" sz="1500" b="0" dirty="0">
                <a:solidFill>
                  <a:srgbClr val="0000FF"/>
                </a:solidFill>
              </a:rPr>
              <a:t>, Schacht [</a:t>
            </a:r>
            <a:r>
              <a:rPr lang="en-US" altLang="zh-TW" sz="1500" b="0" dirty="0" smtClean="0">
                <a:solidFill>
                  <a:srgbClr val="0000FF"/>
                </a:solidFill>
              </a:rPr>
              <a:t>1506.04121]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 dirty="0" err="1" smtClean="0">
                <a:solidFill>
                  <a:srgbClr val="0000FF"/>
                </a:solidFill>
              </a:rPr>
              <a:t>Nierste</a:t>
            </a:r>
            <a:r>
              <a:rPr lang="en-US" altLang="zh-TW" sz="1500" b="0" dirty="0" smtClean="0">
                <a:solidFill>
                  <a:srgbClr val="0000FF"/>
                </a:solidFill>
              </a:rPr>
              <a:t>, Schacht [1508.00074]</a:t>
            </a:r>
            <a:endParaRPr lang="en-US" altLang="zh-TW" sz="1500" b="0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zh-TW" sz="1500" b="0" dirty="0">
                <a:solidFill>
                  <a:srgbClr val="0000FF"/>
                </a:solidFill>
              </a:rPr>
              <a:t>Buccella, Paul, Santorelli [1902.05564] </a:t>
            </a:r>
            <a:endParaRPr lang="en-US" altLang="zh-TW" sz="1500" b="0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1500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A74481-A1DD-40AE-860B-61D3F995B312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zh-TW" sz="1400" smtClean="0"/>
          </a:p>
        </p:txBody>
      </p:sp>
      <p:sp>
        <p:nvSpPr>
          <p:cNvPr id="13315" name="文字方塊 4"/>
          <p:cNvSpPr txBox="1">
            <a:spLocks noChangeArrowheads="1"/>
          </p:cNvSpPr>
          <p:nvPr/>
        </p:nvSpPr>
        <p:spPr bwMode="auto">
          <a:xfrm>
            <a:off x="250825" y="271463"/>
            <a:ext cx="84026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u="sng">
                <a:solidFill>
                  <a:srgbClr val="0000FF"/>
                </a:solidFill>
              </a:rPr>
              <a:t>Attempts for SM interpretation</a:t>
            </a:r>
            <a:endParaRPr lang="en-US" altLang="zh-TW" sz="2000">
              <a:solidFill>
                <a:srgbClr val="0000FF"/>
              </a:solidFill>
            </a:endParaRPr>
          </a:p>
        </p:txBody>
      </p:sp>
      <p:sp>
        <p:nvSpPr>
          <p:cNvPr id="13316" name="文字方塊 5"/>
          <p:cNvSpPr txBox="1">
            <a:spLocks noChangeArrowheads="1"/>
          </p:cNvSpPr>
          <p:nvPr/>
        </p:nvSpPr>
        <p:spPr bwMode="auto">
          <a:xfrm>
            <a:off x="446088" y="793750"/>
            <a:ext cx="8480425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Golden, Grinstein (’89):   hadronic  matrix elements enhanced as in </a:t>
            </a:r>
            <a:r>
              <a:rPr lang="en-US" altLang="zh-TW" sz="18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800" b="0">
                <a:solidFill>
                  <a:srgbClr val="0000FF"/>
                </a:solidFill>
              </a:rPr>
              <a:t>I=1/2 rule.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     However, D</a:t>
            </a:r>
            <a:r>
              <a:rPr lang="en-US" altLang="zh-TW" sz="18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</a:t>
            </a:r>
            <a:r>
              <a:rPr lang="en-US" altLang="zh-TW" sz="1800" b="0">
                <a:solidFill>
                  <a:srgbClr val="0000FF"/>
                </a:solidFill>
              </a:rPr>
              <a:t> </a:t>
            </a:r>
            <a:r>
              <a:rPr lang="en-US" altLang="zh-TW" sz="18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</a:t>
            </a:r>
            <a:r>
              <a:rPr lang="en-US" altLang="zh-TW" sz="1800" b="0">
                <a:solidFill>
                  <a:srgbClr val="0000FF"/>
                </a:solidFill>
              </a:rPr>
              <a:t> data do not show large </a:t>
            </a:r>
            <a:r>
              <a:rPr lang="en-US" altLang="zh-TW" sz="18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800" b="0">
                <a:solidFill>
                  <a:srgbClr val="0000FF"/>
                </a:solidFill>
              </a:rPr>
              <a:t>I=1/2 enhancement over </a:t>
            </a:r>
            <a:r>
              <a:rPr lang="en-US" altLang="zh-TW" sz="18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1800" b="0">
                <a:solidFill>
                  <a:srgbClr val="0000FF"/>
                </a:solidFill>
              </a:rPr>
              <a:t>I=3/2 one.   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     Moreover, |A</a:t>
            </a:r>
            <a:r>
              <a:rPr lang="en-US" altLang="zh-TW" sz="1800" b="0" baseline="-25000">
                <a:solidFill>
                  <a:srgbClr val="0000FF"/>
                </a:solidFill>
              </a:rPr>
              <a:t>0</a:t>
            </a:r>
            <a:r>
              <a:rPr lang="en-US" altLang="zh-TW" sz="1800" b="0">
                <a:solidFill>
                  <a:srgbClr val="0000FF"/>
                </a:solidFill>
              </a:rPr>
              <a:t>/A</a:t>
            </a:r>
            <a:r>
              <a:rPr lang="en-US" altLang="zh-TW" sz="1800" b="0" baseline="-25000">
                <a:solidFill>
                  <a:srgbClr val="0000FF"/>
                </a:solidFill>
              </a:rPr>
              <a:t>2</a:t>
            </a:r>
            <a:r>
              <a:rPr lang="en-US" altLang="zh-TW" sz="1800" b="0">
                <a:solidFill>
                  <a:srgbClr val="0000FF"/>
                </a:solidFill>
              </a:rPr>
              <a:t>|=2.5 in D decays is dominated by tree amplitudes.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Brod, Kagan, Zupan:  PE and PA amplitudes considered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Pirtskhalava, Uttayarat : SU(3) breaking with hadronic m.e. enhanced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Bhattacharya, Gronau, Rosner :  P</a:t>
            </a:r>
            <a:r>
              <a:rPr lang="en-US" altLang="zh-TW" sz="1800" b="0" baseline="-25000">
                <a:solidFill>
                  <a:srgbClr val="0000FF"/>
                </a:solidFill>
              </a:rPr>
              <a:t>b</a:t>
            </a:r>
            <a:r>
              <a:rPr lang="en-US" altLang="zh-TW" sz="1800" b="0">
                <a:solidFill>
                  <a:srgbClr val="0000FF"/>
                </a:solidFill>
              </a:rPr>
              <a:t> enhanced by unforeseen QCD effects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Feldmann, Nandi, Soni : U-spin breaking with hadronic m.e. enhanced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Brod, Grossman, Kagan, Zupan: penguin enhanced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800" b="0">
                <a:solidFill>
                  <a:srgbClr val="0000FF"/>
                </a:solidFill>
              </a:rPr>
              <a:t>Franco, Mishima, Silvestrini: marginally accommodated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字方塊 6"/>
          <p:cNvSpPr txBox="1">
            <a:spLocks noChangeArrowheads="1"/>
          </p:cNvSpPr>
          <p:nvPr/>
        </p:nvSpPr>
        <p:spPr bwMode="auto">
          <a:xfrm>
            <a:off x="2395538" y="0"/>
            <a:ext cx="4038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u="sng">
                <a:solidFill>
                  <a:srgbClr val="0000FF"/>
                </a:solidFill>
              </a:rPr>
              <a:t>New Physics interpretation</a:t>
            </a:r>
            <a:endParaRPr lang="zh-TW" altLang="en-US" sz="2000" u="sng">
              <a:solidFill>
                <a:srgbClr val="0000FF"/>
              </a:solidFill>
            </a:endParaRPr>
          </a:p>
        </p:txBody>
      </p:sp>
      <p:sp>
        <p:nvSpPr>
          <p:cNvPr id="14339" name="文字方塊 2"/>
          <p:cNvSpPr txBox="1">
            <a:spLocks noChangeArrowheads="1"/>
          </p:cNvSpPr>
          <p:nvPr/>
        </p:nvSpPr>
        <p:spPr bwMode="auto">
          <a:xfrm>
            <a:off x="511175" y="1941513"/>
            <a:ext cx="8763000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FCNC Z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FCNC Z’ (a leptophobic massive gauge boson)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2 Higgs-doublet model: charged Higgs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Left-right mixing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Color-singlet scalar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Color-sextet scalar (diquark scalar)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Color-octet scalar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>
                <a:solidFill>
                  <a:srgbClr val="0000FF"/>
                </a:solidFill>
              </a:rPr>
              <a:t> 4</a:t>
            </a:r>
            <a:r>
              <a:rPr lang="en-US" altLang="zh-TW" sz="2000" baseline="30000">
                <a:solidFill>
                  <a:srgbClr val="0000FF"/>
                </a:solidFill>
              </a:rPr>
              <a:t>th</a:t>
            </a:r>
            <a:r>
              <a:rPr lang="en-US" altLang="zh-TW" sz="2000">
                <a:solidFill>
                  <a:srgbClr val="0000FF"/>
                </a:solidFill>
              </a:rPr>
              <a:t> generation  </a:t>
            </a:r>
          </a:p>
        </p:txBody>
      </p:sp>
      <p:sp>
        <p:nvSpPr>
          <p:cNvPr id="14340" name="文字方塊 3"/>
          <p:cNvSpPr txBox="1">
            <a:spLocks noChangeArrowheads="1"/>
          </p:cNvSpPr>
          <p:nvPr/>
        </p:nvSpPr>
        <p:spPr bwMode="auto">
          <a:xfrm>
            <a:off x="6572250" y="2516188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300" b="0">
                <a:solidFill>
                  <a:srgbClr val="0000FF"/>
                </a:solidFill>
              </a:rPr>
              <a:t>Wang, Zhu; Altmannshofer et al.</a:t>
            </a:r>
            <a:endParaRPr lang="zh-TW" altLang="en-US" sz="1300" b="0">
              <a:solidFill>
                <a:srgbClr val="0000FF"/>
              </a:solidFill>
            </a:endParaRPr>
          </a:p>
        </p:txBody>
      </p:sp>
      <p:sp>
        <p:nvSpPr>
          <p:cNvPr id="14341" name="文字方塊 6"/>
          <p:cNvSpPr txBox="1">
            <a:spLocks noChangeArrowheads="1"/>
          </p:cNvSpPr>
          <p:nvPr/>
        </p:nvSpPr>
        <p:spPr bwMode="auto">
          <a:xfrm>
            <a:off x="3603625" y="3824288"/>
            <a:ext cx="5094288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Hochberg, Nir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4342" name="文字方塊 3"/>
          <p:cNvSpPr txBox="1">
            <a:spLocks noChangeArrowheads="1"/>
          </p:cNvSpPr>
          <p:nvPr/>
        </p:nvSpPr>
        <p:spPr bwMode="auto">
          <a:xfrm>
            <a:off x="5208588" y="4370388"/>
            <a:ext cx="3689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 Altmannshofer et al; Chen, Geng, Wang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4343" name="文字方塊 3"/>
          <p:cNvSpPr txBox="1">
            <a:spLocks noChangeArrowheads="1"/>
          </p:cNvSpPr>
          <p:nvPr/>
        </p:nvSpPr>
        <p:spPr bwMode="auto">
          <a:xfrm>
            <a:off x="2792413" y="5186363"/>
            <a:ext cx="61722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 Rozanov, Vysotsky;  Feldmann, Nandi, Soni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4344" name="文字方塊 7"/>
          <p:cNvSpPr txBox="1">
            <a:spLocks noChangeArrowheads="1"/>
          </p:cNvSpPr>
          <p:nvPr/>
        </p:nvSpPr>
        <p:spPr bwMode="auto">
          <a:xfrm>
            <a:off x="195263" y="976313"/>
            <a:ext cx="6772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>
                <a:solidFill>
                  <a:srgbClr val="002060"/>
                </a:solidFill>
              </a:rPr>
              <a:t> Tree level (applied to some of SCS modes)</a:t>
            </a:r>
            <a:endParaRPr lang="zh-TW" altLang="en-US" sz="2000">
              <a:solidFill>
                <a:srgbClr val="002060"/>
              </a:solidFill>
            </a:endParaRPr>
          </a:p>
        </p:txBody>
      </p:sp>
      <p:sp>
        <p:nvSpPr>
          <p:cNvPr id="14345" name="文字方塊 3"/>
          <p:cNvSpPr txBox="1">
            <a:spLocks noChangeArrowheads="1"/>
          </p:cNvSpPr>
          <p:nvPr/>
        </p:nvSpPr>
        <p:spPr bwMode="auto">
          <a:xfrm>
            <a:off x="2090738" y="1957388"/>
            <a:ext cx="61722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Giudice, Isidori, Paradisi; Altmannshofer, Primulando, C. Yu, F. Yu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4346" name="文字方塊 10"/>
          <p:cNvSpPr txBox="1">
            <a:spLocks noChangeArrowheads="1"/>
          </p:cNvSpPr>
          <p:nvPr/>
        </p:nvSpPr>
        <p:spPr bwMode="auto">
          <a:xfrm>
            <a:off x="196850" y="442913"/>
            <a:ext cx="8740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>
                <a:solidFill>
                  <a:srgbClr val="002060"/>
                </a:solidFill>
              </a:rPr>
              <a:t> Model-independent analysis of NP effects  </a:t>
            </a:r>
            <a:r>
              <a:rPr lang="en-US" altLang="zh-TW" sz="1500" b="0">
                <a:solidFill>
                  <a:srgbClr val="0000FF"/>
                </a:solidFill>
              </a:rPr>
              <a:t>Isidori, Kamenik, Ligeti, Perez 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4347" name="文字方塊 3"/>
          <p:cNvSpPr txBox="1">
            <a:spLocks noChangeArrowheads="1"/>
          </p:cNvSpPr>
          <p:nvPr/>
        </p:nvSpPr>
        <p:spPr bwMode="auto">
          <a:xfrm>
            <a:off x="5657850" y="2938463"/>
            <a:ext cx="23828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 Altmannshofer et al.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4348" name="文字方塊 3"/>
          <p:cNvSpPr txBox="1">
            <a:spLocks noChangeArrowheads="1"/>
          </p:cNvSpPr>
          <p:nvPr/>
        </p:nvSpPr>
        <p:spPr bwMode="auto">
          <a:xfrm>
            <a:off x="3305175" y="4779963"/>
            <a:ext cx="36909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 Altmannshofer et al.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  <p:sp>
        <p:nvSpPr>
          <p:cNvPr id="15" name="文字方塊 5"/>
          <p:cNvSpPr txBox="1">
            <a:spLocks noChangeArrowheads="1"/>
          </p:cNvSpPr>
          <p:nvPr/>
        </p:nvSpPr>
        <p:spPr bwMode="auto">
          <a:xfrm>
            <a:off x="374650" y="5870575"/>
            <a:ext cx="883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 dirty="0">
                <a:solidFill>
                  <a:srgbClr val="FF0000"/>
                </a:solidFill>
              </a:rPr>
              <a:t>NP models are highly constrained from D-</a:t>
            </a:r>
            <a:r>
              <a:rPr lang="en-US" altLang="zh-TW" sz="2000" b="0" u="sng" dirty="0">
                <a:solidFill>
                  <a:srgbClr val="FF0000"/>
                </a:solidFill>
              </a:rPr>
              <a:t>D</a:t>
            </a:r>
            <a:r>
              <a:rPr lang="en-US" altLang="zh-TW" sz="2000" b="0" dirty="0">
                <a:solidFill>
                  <a:srgbClr val="FF0000"/>
                </a:solidFill>
              </a:rPr>
              <a:t> mixing, K-</a:t>
            </a:r>
            <a:r>
              <a:rPr lang="en-US" altLang="zh-TW" sz="2000" b="0" u="sng" dirty="0">
                <a:solidFill>
                  <a:srgbClr val="FF0000"/>
                </a:solidFill>
              </a:rPr>
              <a:t>K</a:t>
            </a:r>
            <a:r>
              <a:rPr lang="en-US" altLang="zh-TW" sz="2000" b="0" dirty="0">
                <a:solidFill>
                  <a:srgbClr val="FF0000"/>
                </a:solidFill>
              </a:rPr>
              <a:t> mixing, </a:t>
            </a:r>
            <a:r>
              <a:rPr lang="en-US" altLang="zh-TW" sz="2000" b="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</a:t>
            </a:r>
            <a:r>
              <a:rPr lang="en-US" altLang="zh-TW" sz="2000" b="0" dirty="0">
                <a:solidFill>
                  <a:srgbClr val="FF0000"/>
                </a:solidFill>
              </a:rPr>
              <a:t>’/</a:t>
            </a:r>
            <a:r>
              <a:rPr lang="en-US" altLang="zh-TW" sz="2000" b="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</a:t>
            </a:r>
            <a:r>
              <a:rPr lang="en-US" altLang="zh-TW" sz="2000" b="0" dirty="0">
                <a:solidFill>
                  <a:srgbClr val="FF0000"/>
                </a:solidFill>
              </a:rPr>
              <a:t>,…    Tree-level models are either ruled out or in tension with other experiments.</a:t>
            </a:r>
          </a:p>
        </p:txBody>
      </p:sp>
      <p:sp>
        <p:nvSpPr>
          <p:cNvPr id="14350" name="文字方塊 15"/>
          <p:cNvSpPr txBox="1">
            <a:spLocks noChangeArrowheads="1"/>
          </p:cNvSpPr>
          <p:nvPr/>
        </p:nvSpPr>
        <p:spPr bwMode="auto">
          <a:xfrm>
            <a:off x="704850" y="1447800"/>
            <a:ext cx="708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CC00FF"/>
                </a:solidFill>
              </a:rPr>
              <a:t>In SM, </a:t>
            </a:r>
            <a:r>
              <a:rPr lang="en-US" altLang="zh-TW" sz="2000">
                <a:solidFill>
                  <a:srgbClr val="CC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>
                <a:solidFill>
                  <a:srgbClr val="CC00FF"/>
                </a:solidFill>
              </a:rPr>
              <a:t>a</a:t>
            </a:r>
            <a:r>
              <a:rPr lang="en-US" altLang="zh-TW" sz="2000" baseline="-25000">
                <a:solidFill>
                  <a:srgbClr val="CC00FF"/>
                </a:solidFill>
              </a:rPr>
              <a:t>CP</a:t>
            </a:r>
            <a:r>
              <a:rPr lang="en-US" altLang="zh-TW" sz="2000" baseline="30000">
                <a:solidFill>
                  <a:srgbClr val="CC00FF"/>
                </a:solidFill>
              </a:rPr>
              <a:t>dir </a:t>
            </a:r>
            <a:r>
              <a:rPr lang="en-US" altLang="zh-TW" sz="2000">
                <a:solidFill>
                  <a:srgbClr val="CC00FF"/>
                </a:solidFill>
              </a:rPr>
              <a:t>= 0 at tree level</a:t>
            </a:r>
            <a:endParaRPr lang="zh-TW" altLang="en-US" sz="2000">
              <a:solidFill>
                <a:srgbClr val="CC00FF"/>
              </a:solidFill>
            </a:endParaRPr>
          </a:p>
        </p:txBody>
      </p:sp>
      <p:sp>
        <p:nvSpPr>
          <p:cNvPr id="14351" name="文字方塊 3"/>
          <p:cNvSpPr txBox="1">
            <a:spLocks noChangeArrowheads="1"/>
          </p:cNvSpPr>
          <p:nvPr/>
        </p:nvSpPr>
        <p:spPr bwMode="auto">
          <a:xfrm>
            <a:off x="3233738" y="3386138"/>
            <a:ext cx="45259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500" b="0">
                <a:solidFill>
                  <a:srgbClr val="0000FF"/>
                </a:solidFill>
              </a:rPr>
              <a:t>Chen, Geng, Wang; Delepine, Faisel, Ramirez </a:t>
            </a:r>
            <a:endParaRPr lang="zh-TW" altLang="en-US" sz="1500" b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788150" y="6100763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4403F3-B42C-445F-AF01-7DDE86ADA838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zh-TW" sz="1400" smtClean="0"/>
          </a:p>
        </p:txBody>
      </p:sp>
      <p:sp>
        <p:nvSpPr>
          <p:cNvPr id="15363" name="文字方塊 9"/>
          <p:cNvSpPr txBox="1">
            <a:spLocks noChangeArrowheads="1"/>
          </p:cNvSpPr>
          <p:nvPr/>
        </p:nvSpPr>
        <p:spPr bwMode="auto">
          <a:xfrm>
            <a:off x="217488" y="620713"/>
            <a:ext cx="8926512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CC00FF"/>
                </a:solidFill>
                <a:sym typeface="Symbol" panose="05050102010706020507" pitchFamily="18" charset="2"/>
              </a:rPr>
              <a:t>Large </a:t>
            </a:r>
            <a:r>
              <a:rPr lang="en-US" altLang="zh-TW" sz="2000">
                <a:solidFill>
                  <a:srgbClr val="CC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>
                <a:solidFill>
                  <a:srgbClr val="CC00FF"/>
                </a:solidFill>
                <a:sym typeface="Symbol" panose="05050102010706020507" pitchFamily="18" charset="2"/>
              </a:rPr>
              <a:t>C=1 chromomagnetic operator with large imaginary coefficient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2000" b="0">
              <a:solidFill>
                <a:srgbClr val="0000FF"/>
              </a:solidFill>
              <a:sym typeface="Symbol" panose="05050102010706020507" pitchFamily="18" charset="2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>
                <a:solidFill>
                  <a:srgbClr val="CC00FF"/>
                </a:solidFill>
                <a:sym typeface="Symbol" panose="05050102010706020507" pitchFamily="18" charset="2"/>
              </a:rPr>
              <a:t>is least constrained  by low-energy data </a:t>
            </a:r>
            <a:r>
              <a:rPr lang="en-US" altLang="zh-TW" sz="2000" b="0">
                <a:solidFill>
                  <a:srgbClr val="0000FF"/>
                </a:solidFill>
                <a:sym typeface="Symbol" panose="05050102010706020507" pitchFamily="18" charset="2"/>
              </a:rPr>
              <a:t>and can accommodate large </a:t>
            </a:r>
            <a:r>
              <a:rPr lang="en-US" altLang="zh-TW" sz="2000" b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>
                <a:solidFill>
                  <a:srgbClr val="0000FF"/>
                </a:solidFill>
                <a:sym typeface="Symbol" panose="05050102010706020507" pitchFamily="18" charset="2"/>
              </a:rPr>
              <a:t>A</a:t>
            </a:r>
            <a:r>
              <a:rPr lang="en-US" altLang="zh-TW" sz="2000" b="0" baseline="-25000">
                <a:solidFill>
                  <a:srgbClr val="0000FF"/>
                </a:solidFill>
                <a:sym typeface="Symbol" panose="05050102010706020507" pitchFamily="18" charset="2"/>
              </a:rPr>
              <a:t>CP.</a:t>
            </a:r>
            <a:r>
              <a:rPr lang="en-US" altLang="zh-TW" sz="2000" b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TW" sz="2000" b="0">
                <a:solidFill>
                  <a:srgbClr val="0000FF"/>
                </a:solidFill>
              </a:rPr>
              <a:t>&lt;PP|O</a:t>
            </a:r>
            <a:r>
              <a:rPr lang="en-US" altLang="zh-TW" sz="2000" b="0" baseline="-25000">
                <a:solidFill>
                  <a:srgbClr val="0000FF"/>
                </a:solidFill>
              </a:rPr>
              <a:t>8g</a:t>
            </a:r>
            <a:r>
              <a:rPr lang="en-US" altLang="zh-TW" sz="2000" b="0">
                <a:solidFill>
                  <a:srgbClr val="0000FF"/>
                </a:solidFill>
              </a:rPr>
              <a:t>|D&gt; is enhanced by O(v/m</a:t>
            </a:r>
            <a:r>
              <a:rPr lang="en-US" altLang="zh-TW" sz="2000" b="0" baseline="-25000">
                <a:solidFill>
                  <a:srgbClr val="0000FF"/>
                </a:solidFill>
              </a:rPr>
              <a:t>c</a:t>
            </a:r>
            <a:r>
              <a:rPr lang="en-US" altLang="zh-TW" sz="2000" b="0">
                <a:solidFill>
                  <a:srgbClr val="0000FF"/>
                </a:solidFill>
              </a:rPr>
              <a:t>). However, D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>
                <a:solidFill>
                  <a:srgbClr val="0000FF"/>
                </a:solidFill>
              </a:rPr>
              <a:t>-</a:t>
            </a:r>
            <a:r>
              <a:rPr lang="en-US" altLang="zh-TW" sz="2000" b="0" u="sng">
                <a:solidFill>
                  <a:srgbClr val="0000FF"/>
                </a:solidFill>
              </a:rPr>
              <a:t>D</a:t>
            </a:r>
            <a:r>
              <a:rPr lang="en-US" altLang="zh-TW" sz="2000" b="0" baseline="30000">
                <a:solidFill>
                  <a:srgbClr val="0000FF"/>
                </a:solidFill>
              </a:rPr>
              <a:t>0</a:t>
            </a:r>
            <a:r>
              <a:rPr lang="en-US" altLang="zh-TW" sz="2000" b="0">
                <a:solidFill>
                  <a:srgbClr val="0000FF"/>
                </a:solidFill>
              </a:rPr>
              <a:t> mixing induced by O</a:t>
            </a:r>
            <a:r>
              <a:rPr lang="en-US" altLang="zh-TW" sz="2000" b="0" baseline="-25000">
                <a:solidFill>
                  <a:srgbClr val="0000FF"/>
                </a:solidFill>
              </a:rPr>
              <a:t>8g</a:t>
            </a:r>
            <a:r>
              <a:rPr lang="en-US" altLang="zh-TW" sz="2000" b="0">
                <a:solidFill>
                  <a:srgbClr val="0000FF"/>
                </a:solidFill>
              </a:rPr>
              <a:t> is suppressed by O(m</a:t>
            </a:r>
            <a:r>
              <a:rPr lang="en-US" altLang="zh-TW" sz="2000" b="0" baseline="-25000">
                <a:solidFill>
                  <a:srgbClr val="0000FF"/>
                </a:solidFill>
              </a:rPr>
              <a:t>c</a:t>
            </a:r>
            <a:r>
              <a:rPr lang="en-US" altLang="zh-TW" sz="2000" b="0" baseline="30000">
                <a:solidFill>
                  <a:srgbClr val="0000FF"/>
                </a:solidFill>
              </a:rPr>
              <a:t>2</a:t>
            </a:r>
            <a:r>
              <a:rPr lang="en-US" altLang="zh-TW" sz="2000" b="0">
                <a:solidFill>
                  <a:srgbClr val="0000FF"/>
                </a:solidFill>
              </a:rPr>
              <a:t>/v</a:t>
            </a:r>
            <a:r>
              <a:rPr lang="en-US" altLang="zh-TW" sz="2000" b="0" baseline="30000">
                <a:solidFill>
                  <a:srgbClr val="0000FF"/>
                </a:solidFill>
              </a:rPr>
              <a:t>2</a:t>
            </a:r>
            <a:r>
              <a:rPr lang="en-US" altLang="zh-TW" sz="2000" b="0">
                <a:solidFill>
                  <a:srgbClr val="0000FF"/>
                </a:solidFill>
              </a:rPr>
              <a:t>). Need NP to enhance c</a:t>
            </a:r>
            <a:r>
              <a:rPr lang="en-US" altLang="zh-TW" sz="2000" b="0" baseline="-25000">
                <a:solidFill>
                  <a:srgbClr val="0000FF"/>
                </a:solidFill>
              </a:rPr>
              <a:t>8g</a:t>
            </a:r>
            <a:r>
              <a:rPr lang="en-US" altLang="zh-TW" sz="2000" b="0">
                <a:solidFill>
                  <a:srgbClr val="0000FF"/>
                </a:solidFill>
              </a:rPr>
              <a:t> by O(v/m</a:t>
            </a:r>
            <a:r>
              <a:rPr lang="en-US" altLang="zh-TW" sz="2000" b="0" baseline="-25000">
                <a:solidFill>
                  <a:srgbClr val="0000FF"/>
                </a:solidFill>
              </a:rPr>
              <a:t>c</a:t>
            </a:r>
            <a:r>
              <a:rPr lang="en-US" altLang="zh-TW" sz="2000" b="0">
                <a:solidFill>
                  <a:srgbClr val="0000FF"/>
                </a:solidFill>
              </a:rPr>
              <a:t>)</a:t>
            </a:r>
            <a:endParaRPr lang="zh-TW" altLang="en-US" sz="2000" b="0" baseline="-25000">
              <a:solidFill>
                <a:srgbClr val="0000FF"/>
              </a:solidFill>
            </a:endParaRPr>
          </a:p>
        </p:txBody>
      </p:sp>
      <p:graphicFrame>
        <p:nvGraphicFramePr>
          <p:cNvPr id="15364" name="Object 5"/>
          <p:cNvGraphicFramePr>
            <a:graphicFrameLocks noChangeAspect="1"/>
          </p:cNvGraphicFramePr>
          <p:nvPr/>
        </p:nvGraphicFramePr>
        <p:xfrm>
          <a:off x="2451100" y="1031875"/>
          <a:ext cx="2557463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7" name="方程式" r:id="rId3" imgW="2005729" imgH="393529" progId="Equation.3">
                  <p:embed/>
                </p:oleObj>
              </mc:Choice>
              <mc:Fallback>
                <p:oleObj name="方程式" r:id="rId3" imgW="2005729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1031875"/>
                        <a:ext cx="2557463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文字方塊 7"/>
          <p:cNvSpPr txBox="1">
            <a:spLocks noChangeArrowheads="1"/>
          </p:cNvSpPr>
          <p:nvPr/>
        </p:nvSpPr>
        <p:spPr bwMode="auto">
          <a:xfrm>
            <a:off x="217488" y="3025775"/>
            <a:ext cx="85344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It can be realized in SUSY models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 b="0">
                <a:solidFill>
                  <a:srgbClr val="0000FF"/>
                </a:solidFill>
              </a:rPr>
              <a:t>  gluino-squark loops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       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 b="0">
                <a:solidFill>
                  <a:srgbClr val="0000FF"/>
                </a:solidFill>
              </a:rPr>
              <a:t>  new sources of flavor violation from disoriented A terms, split families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 b="0">
                <a:solidFill>
                  <a:srgbClr val="0000FF"/>
                </a:solidFill>
              </a:rPr>
              <a:t>  trilinear scalar coupling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en-US" altLang="zh-TW" sz="2000" b="0">
                <a:solidFill>
                  <a:srgbClr val="0000FF"/>
                </a:solidFill>
              </a:rPr>
              <a:t>  RS flavor anarchy warped extra dimension models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000" b="0">
                <a:solidFill>
                  <a:srgbClr val="0000FF"/>
                </a:solidFill>
              </a:rPr>
              <a:t>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2000" b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2000" b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TW" sz="2000" b="0">
              <a:solidFill>
                <a:srgbClr val="0000FF"/>
              </a:solidFill>
            </a:endParaRPr>
          </a:p>
        </p:txBody>
      </p:sp>
      <p:sp>
        <p:nvSpPr>
          <p:cNvPr id="15366" name="文字方塊 7"/>
          <p:cNvSpPr txBox="1">
            <a:spLocks noChangeArrowheads="1"/>
          </p:cNvSpPr>
          <p:nvPr/>
        </p:nvSpPr>
        <p:spPr bwMode="auto">
          <a:xfrm>
            <a:off x="6656388" y="996950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>
                <a:solidFill>
                  <a:srgbClr val="0000FF"/>
                </a:solidFill>
              </a:rPr>
              <a:t>Giudice, Isidori, Paradisi</a:t>
            </a:r>
            <a:endParaRPr lang="zh-TW" altLang="en-US" sz="1400">
              <a:solidFill>
                <a:srgbClr val="FF0000"/>
              </a:solidFill>
            </a:endParaRPr>
          </a:p>
        </p:txBody>
      </p:sp>
      <p:sp>
        <p:nvSpPr>
          <p:cNvPr id="15367" name="文字方塊 9"/>
          <p:cNvSpPr txBox="1">
            <a:spLocks noChangeArrowheads="1"/>
          </p:cNvSpPr>
          <p:nvPr/>
        </p:nvSpPr>
        <p:spPr bwMode="auto">
          <a:xfrm>
            <a:off x="338138" y="5467350"/>
            <a:ext cx="8272462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TW" altLang="en-US" sz="2000" b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TW" altLang="en-US" sz="2000">
              <a:solidFill>
                <a:srgbClr val="FF0000"/>
              </a:solidFill>
            </a:endParaRPr>
          </a:p>
        </p:txBody>
      </p:sp>
      <p:sp>
        <p:nvSpPr>
          <p:cNvPr id="15368" name="文字方塊 10"/>
          <p:cNvSpPr txBox="1">
            <a:spLocks noChangeArrowheads="1"/>
          </p:cNvSpPr>
          <p:nvPr/>
        </p:nvSpPr>
        <p:spPr bwMode="auto">
          <a:xfrm>
            <a:off x="3103563" y="3519488"/>
            <a:ext cx="235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>
                <a:solidFill>
                  <a:srgbClr val="0000FF"/>
                </a:solidFill>
              </a:rPr>
              <a:t>Grossman, Kagan, Nir</a:t>
            </a:r>
            <a:endParaRPr lang="zh-TW" altLang="en-US" sz="1400" b="0">
              <a:solidFill>
                <a:srgbClr val="0000FF"/>
              </a:solidFill>
            </a:endParaRPr>
          </a:p>
        </p:txBody>
      </p:sp>
      <p:sp>
        <p:nvSpPr>
          <p:cNvPr id="15369" name="文字方塊 7"/>
          <p:cNvSpPr txBox="1">
            <a:spLocks noChangeArrowheads="1"/>
          </p:cNvSpPr>
          <p:nvPr/>
        </p:nvSpPr>
        <p:spPr bwMode="auto">
          <a:xfrm>
            <a:off x="6577013" y="4748213"/>
            <a:ext cx="23923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>
                <a:solidFill>
                  <a:srgbClr val="0000FF"/>
                </a:solidFill>
              </a:rPr>
              <a:t>Giudice, Isidori, Paradisi</a:t>
            </a:r>
            <a:endParaRPr lang="zh-TW" altLang="en-US" sz="1400">
              <a:solidFill>
                <a:srgbClr val="FF0000"/>
              </a:solidFill>
            </a:endParaRPr>
          </a:p>
        </p:txBody>
      </p:sp>
      <p:sp>
        <p:nvSpPr>
          <p:cNvPr id="15370" name="文字方塊 8"/>
          <p:cNvSpPr txBox="1">
            <a:spLocks noChangeArrowheads="1"/>
          </p:cNvSpPr>
          <p:nvPr/>
        </p:nvSpPr>
        <p:spPr bwMode="auto">
          <a:xfrm>
            <a:off x="228600" y="160338"/>
            <a:ext cx="8675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n"/>
            </a:pPr>
            <a:r>
              <a:rPr lang="en-US" altLang="zh-TW" sz="2000">
                <a:solidFill>
                  <a:srgbClr val="002060"/>
                </a:solidFill>
              </a:rPr>
              <a:t> Loop level (applied to all SCS modes)</a:t>
            </a:r>
          </a:p>
        </p:txBody>
      </p:sp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2171700" y="3779838"/>
          <a:ext cx="1744663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8" name="方程式" r:id="rId5" imgW="1143000" imgH="444500" progId="Equation.3">
                  <p:embed/>
                </p:oleObj>
              </mc:Choice>
              <mc:Fallback>
                <p:oleObj name="方程式" r:id="rId5" imgW="1143000" imgH="444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3779838"/>
                        <a:ext cx="1744663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2" name="圖片 14" descr="screen.bmp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3194050"/>
            <a:ext cx="17113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文字方塊 7"/>
          <p:cNvSpPr txBox="1">
            <a:spLocks noChangeArrowheads="1"/>
          </p:cNvSpPr>
          <p:nvPr/>
        </p:nvSpPr>
        <p:spPr bwMode="auto">
          <a:xfrm>
            <a:off x="3430588" y="4951413"/>
            <a:ext cx="23923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>
                <a:solidFill>
                  <a:srgbClr val="0000FF"/>
                </a:solidFill>
              </a:rPr>
              <a:t>Hiller, Hochberg, Nir</a:t>
            </a:r>
            <a:endParaRPr lang="zh-TW" altLang="en-US" sz="1400">
              <a:solidFill>
                <a:srgbClr val="FF0000"/>
              </a:solidFill>
            </a:endParaRPr>
          </a:p>
        </p:txBody>
      </p:sp>
      <p:sp>
        <p:nvSpPr>
          <p:cNvPr id="15374" name="文字方塊 7"/>
          <p:cNvSpPr txBox="1">
            <a:spLocks noChangeArrowheads="1"/>
          </p:cNvSpPr>
          <p:nvPr/>
        </p:nvSpPr>
        <p:spPr bwMode="auto">
          <a:xfrm>
            <a:off x="4203700" y="5670550"/>
            <a:ext cx="329723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1400" b="0">
                <a:solidFill>
                  <a:srgbClr val="0000FF"/>
                </a:solidFill>
              </a:rPr>
              <a:t>Delaunay, Kamenik, Perez, Randall</a:t>
            </a:r>
            <a:endParaRPr lang="zh-TW" altLang="en-US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3BC029-1B3E-416E-8AC4-9CACC4FD354F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zh-TW" sz="1400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589845"/>
              </p:ext>
            </p:extLst>
          </p:nvPr>
        </p:nvGraphicFramePr>
        <p:xfrm>
          <a:off x="1407042" y="238051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098">
                  <a:extLst>
                    <a:ext uri="{9D8B030D-6E8A-4147-A177-3AD203B41FA5}">
                      <a16:colId xmlns:a16="http://schemas.microsoft.com/office/drawing/2014/main" val="1180948686"/>
                    </a:ext>
                  </a:extLst>
                </a:gridCol>
                <a:gridCol w="1376916">
                  <a:extLst>
                    <a:ext uri="{9D8B030D-6E8A-4147-A177-3AD203B41FA5}">
                      <a16:colId xmlns:a16="http://schemas.microsoft.com/office/drawing/2014/main" val="1579927862"/>
                    </a:ext>
                  </a:extLst>
                </a:gridCol>
                <a:gridCol w="1943986">
                  <a:extLst>
                    <a:ext uri="{9D8B030D-6E8A-4147-A177-3AD203B41FA5}">
                      <a16:colId xmlns:a16="http://schemas.microsoft.com/office/drawing/2014/main" val="428173368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2409960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Expt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Year 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/>
                    </a:p>
                  </a:txBody>
                  <a:tcPr>
                    <a:blipFill>
                      <a:blip r:embed="rId2"/>
                      <a:stretch>
                        <a:fillRect l="-135737" t="-8197" r="-79937" b="-8245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Tag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156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2011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- 0.82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0.24</a:t>
                      </a:r>
                      <a:endParaRPr lang="zh-TW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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557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CDF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2012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- 0.62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0.23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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248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Belle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2012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- 0.87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0.41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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024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2013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aseline="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 0.49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0.33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TW" baseline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   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89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2014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aseline="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 0.14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0.18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aseline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    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103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2016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- 0.10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0.09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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350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2019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- 0.182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0.033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   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78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2019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- 0.090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TW" sz="18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0.079</a:t>
                      </a:r>
                      <a:endParaRPr lang="zh-TW" alt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zh-TW" baseline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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842102"/>
                  </a:ext>
                </a:extLst>
              </a:tr>
            </a:tbl>
          </a:graphicData>
        </a:graphic>
      </p:graphicFrame>
      <p:sp>
        <p:nvSpPr>
          <p:cNvPr id="16388" name="文字方塊 2"/>
          <p:cNvSpPr txBox="1">
            <a:spLocks noChangeArrowheads="1"/>
          </p:cNvSpPr>
          <p:nvPr/>
        </p:nvSpPr>
        <p:spPr bwMode="auto">
          <a:xfrm>
            <a:off x="712788" y="3941250"/>
            <a:ext cx="7974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2000" dirty="0" err="1">
                <a:solidFill>
                  <a:srgbClr val="FF0000"/>
                </a:solidFill>
              </a:rPr>
              <a:t>LHCb</a:t>
            </a:r>
            <a:r>
              <a:rPr lang="en-US" altLang="zh-TW" sz="2000" dirty="0">
                <a:solidFill>
                  <a:srgbClr val="FF0000"/>
                </a:solidFill>
              </a:rPr>
              <a:t> (14’+16’+19’)  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zh-TW" sz="20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CP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 =  (- 0.154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0.029)%   5.3</a:t>
            </a:r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</a:t>
            </a:r>
            <a:r>
              <a:rPr lang="en-US" altLang="zh-TW" sz="2000" dirty="0">
                <a:solidFill>
                  <a:srgbClr val="FF0000"/>
                </a:solidFill>
                <a:sym typeface="Symbol" panose="05050102010706020507" pitchFamily="18" charset="2"/>
              </a:rPr>
              <a:t> effect 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16389" name="文字方塊 2"/>
          <p:cNvSpPr txBox="1">
            <a:spLocks noChangeArrowheads="1"/>
          </p:cNvSpPr>
          <p:nvPr/>
        </p:nvSpPr>
        <p:spPr bwMode="auto">
          <a:xfrm>
            <a:off x="7076153" y="4507987"/>
            <a:ext cx="12700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TW" sz="1500" dirty="0"/>
              <a:t>1903.08726</a:t>
            </a:r>
            <a:endParaRPr lang="zh-TW" altLang="en-US" sz="1500" dirty="0"/>
          </a:p>
        </p:txBody>
      </p:sp>
      <p:sp>
        <p:nvSpPr>
          <p:cNvPr id="3" name="矩形 2"/>
          <p:cNvSpPr/>
          <p:nvPr/>
        </p:nvSpPr>
        <p:spPr>
          <a:xfrm>
            <a:off x="3442475" y="4431727"/>
            <a:ext cx="33265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FF0000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FF0000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FF0000"/>
                </a:solidFill>
              </a:rPr>
              <a:t>dir</a:t>
            </a:r>
            <a:r>
              <a:rPr lang="en-US" altLang="zh-TW" sz="2000" baseline="300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= </a:t>
            </a:r>
            <a:r>
              <a:rPr lang="en-US" altLang="zh-TW" sz="2000" dirty="0" smtClean="0">
                <a:solidFill>
                  <a:srgbClr val="FF0000"/>
                </a:solidFill>
              </a:rPr>
              <a:t>(- 0.156</a:t>
            </a:r>
            <a:r>
              <a:rPr lang="en-US" altLang="zh-TW" sz="2000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FF0000"/>
                </a:solidFill>
              </a:rPr>
              <a:t>0.029)% </a:t>
            </a:r>
            <a:endParaRPr lang="zh-TW" altLang="en-US" sz="2000" dirty="0"/>
          </a:p>
        </p:txBody>
      </p:sp>
      <p:sp>
        <p:nvSpPr>
          <p:cNvPr id="4" name="文字方塊 3"/>
          <p:cNvSpPr txBox="1"/>
          <p:nvPr/>
        </p:nvSpPr>
        <p:spPr bwMode="auto">
          <a:xfrm>
            <a:off x="1663996" y="5864410"/>
            <a:ext cx="5326912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FF0000"/>
                </a:solidFill>
              </a:rPr>
              <a:t>Is this consistent with the SM prediction?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 bwMode="auto">
          <a:xfrm>
            <a:off x="1562986" y="5052783"/>
            <a:ext cx="63423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0000FF"/>
                </a:solidFill>
              </a:rPr>
              <a:t>Recall that 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LHCb</a:t>
            </a:r>
            <a:r>
              <a:rPr lang="en-US" altLang="zh-TW" sz="2000" dirty="0" smtClean="0">
                <a:solidFill>
                  <a:srgbClr val="0000FF"/>
                </a:solidFill>
              </a:rPr>
              <a:t> (’11) </a:t>
            </a:r>
            <a:r>
              <a:rPr lang="en-US" altLang="zh-TW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altLang="zh-TW" sz="2000" dirty="0" smtClean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</a:t>
            </a:r>
            <a:r>
              <a:rPr lang="en-US" altLang="zh-TW" sz="2000" b="0" dirty="0" err="1">
                <a:solidFill>
                  <a:srgbClr val="0000FF"/>
                </a:solidFill>
              </a:rPr>
              <a:t>a</a:t>
            </a:r>
            <a:r>
              <a:rPr lang="en-US" altLang="zh-TW" sz="2000" baseline="-25000" dirty="0" err="1">
                <a:solidFill>
                  <a:srgbClr val="0000FF"/>
                </a:solidFill>
              </a:rPr>
              <a:t>CP</a:t>
            </a:r>
            <a:r>
              <a:rPr lang="en-US" altLang="zh-TW" sz="2000" baseline="30000" dirty="0" err="1">
                <a:solidFill>
                  <a:srgbClr val="0000FF"/>
                </a:solidFill>
              </a:rPr>
              <a:t>dir</a:t>
            </a:r>
            <a:r>
              <a:rPr lang="en-US" altLang="zh-TW" sz="2000" baseline="30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= (- </a:t>
            </a:r>
            <a:r>
              <a:rPr lang="en-US" altLang="zh-TW" sz="2000" dirty="0" smtClean="0">
                <a:solidFill>
                  <a:srgbClr val="0000FF"/>
                </a:solidFill>
              </a:rPr>
              <a:t>0.82</a:t>
            </a:r>
            <a:r>
              <a:rPr lang="en-US" altLang="zh-TW" sz="200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lang="en-US" altLang="zh-TW" sz="2000" dirty="0" smtClean="0">
                <a:solidFill>
                  <a:srgbClr val="0000FF"/>
                </a:solidFill>
              </a:rPr>
              <a:t>0.24)%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2PSBATCH" val="latex --interaction=nonstopmode $(base).tex; dvips -D $(res) -E -o $(base).ps $(base).dvi"/>
  <p:tag name="TEXPOINTINIT" val=""/>
  <p:tag name="USEAMSFONTS" val="Fals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2"/>
  <p:tag name="DEFAULTFONTSIZE" val="10"/>
  <p:tag name="DEFAULTWIDTH" val="348"/>
  <p:tag name="DEFAULTHEIGHT" val="364"/>
  <p:tag name="FIRST@8KFGPITW1D8ACMFP" val="2494"/>
  <p:tag name="FIRSTPHCHENG@8KFGPITW1D8ACMFP" val="2494"/>
  <p:tag name="FIRSTPHCHENG@JKDFJGP4DNFYY57I" val="3929"/>
  <p:tag name="FIRSTPHCHENG@PCFYIIGQOSGQY5H8" val="4160"/>
  <p:tag name="FIRSTPHCHENG@PCFZWY04OWLOY5H8" val="4511"/>
</p:tagLst>
</file>

<file path=ppt/theme/theme1.xml><?xml version="1.0" encoding="utf-8"?>
<a:theme xmlns:a="http://schemas.openxmlformats.org/drawingml/2006/main" name="預設簡報設計">
  <a:themeElements>
    <a:clrScheme name="灰階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000">
            <a:solidFill>
              <a:srgbClr val="FF0000"/>
            </a:solidFill>
          </a:defRPr>
        </a:defPPr>
      </a:lstStyle>
    </a:tx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新細明體"/>
        <a:cs typeface=""/>
      </a:majorFont>
      <a:minorFont>
        <a:latin typeface="Tahoma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青蘋果設計範本">
  <a:themeElements>
    <a:clrScheme name="青蘋果設計範本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青蘋果設計範本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青蘋果設計範本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110600</TotalTime>
  <Words>2982</Words>
  <Application>Microsoft Office PowerPoint</Application>
  <PresentationFormat>如螢幕大小 (4:3)</PresentationFormat>
  <Paragraphs>419</Paragraphs>
  <Slides>30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3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6" baseType="lpstr">
      <vt:lpstr>Arial Unicode MS</vt:lpstr>
      <vt:lpstr>cmsy10</vt:lpstr>
      <vt:lpstr>PMingLiU</vt:lpstr>
      <vt:lpstr>PMingLiU</vt:lpstr>
      <vt:lpstr>Arial</vt:lpstr>
      <vt:lpstr>Cambria Math</vt:lpstr>
      <vt:lpstr>Franklin Gothic Medium Cond</vt:lpstr>
      <vt:lpstr>Symbol</vt:lpstr>
      <vt:lpstr>Tahoma</vt:lpstr>
      <vt:lpstr>Times New Roman</vt:lpstr>
      <vt:lpstr>Verdana</vt:lpstr>
      <vt:lpstr>Wingdings</vt:lpstr>
      <vt:lpstr>預設簡報設計</vt:lpstr>
      <vt:lpstr>Shimmer</vt:lpstr>
      <vt:lpstr>青蘋果設計範本</vt:lpstr>
      <vt:lpstr>方程式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Academia Sinica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Svetlana</dc:creator>
  <cp:lastModifiedBy>PHCHENG</cp:lastModifiedBy>
  <cp:revision>1715</cp:revision>
  <cp:lastPrinted>2019-07-22T01:58:15Z</cp:lastPrinted>
  <dcterms:created xsi:type="dcterms:W3CDTF">2003-12-08T15:21:47Z</dcterms:created>
  <dcterms:modified xsi:type="dcterms:W3CDTF">2019-07-23T02:10:21Z</dcterms:modified>
</cp:coreProperties>
</file>