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54"/>
  </p:notesMasterIdLst>
  <p:sldIdLst>
    <p:sldId id="261" r:id="rId2"/>
    <p:sldId id="258" r:id="rId3"/>
    <p:sldId id="321" r:id="rId4"/>
    <p:sldId id="322" r:id="rId5"/>
    <p:sldId id="281" r:id="rId6"/>
    <p:sldId id="283" r:id="rId7"/>
    <p:sldId id="285" r:id="rId8"/>
    <p:sldId id="323" r:id="rId9"/>
    <p:sldId id="286" r:id="rId10"/>
    <p:sldId id="289" r:id="rId11"/>
    <p:sldId id="260" r:id="rId12"/>
    <p:sldId id="262" r:id="rId13"/>
    <p:sldId id="267" r:id="rId14"/>
    <p:sldId id="291" r:id="rId15"/>
    <p:sldId id="268" r:id="rId16"/>
    <p:sldId id="264" r:id="rId17"/>
    <p:sldId id="278" r:id="rId18"/>
    <p:sldId id="263" r:id="rId19"/>
    <p:sldId id="292" r:id="rId20"/>
    <p:sldId id="293" r:id="rId21"/>
    <p:sldId id="266" r:id="rId22"/>
    <p:sldId id="269" r:id="rId23"/>
    <p:sldId id="271" r:id="rId24"/>
    <p:sldId id="273" r:id="rId25"/>
    <p:sldId id="274" r:id="rId26"/>
    <p:sldId id="307" r:id="rId27"/>
    <p:sldId id="317" r:id="rId28"/>
    <p:sldId id="353" r:id="rId29"/>
    <p:sldId id="354" r:id="rId30"/>
    <p:sldId id="355" r:id="rId31"/>
    <p:sldId id="357" r:id="rId32"/>
    <p:sldId id="365" r:id="rId33"/>
    <p:sldId id="358" r:id="rId34"/>
    <p:sldId id="359" r:id="rId35"/>
    <p:sldId id="360" r:id="rId36"/>
    <p:sldId id="361" r:id="rId37"/>
    <p:sldId id="362" r:id="rId38"/>
    <p:sldId id="363" r:id="rId39"/>
    <p:sldId id="364" r:id="rId40"/>
    <p:sldId id="366" r:id="rId41"/>
    <p:sldId id="368" r:id="rId42"/>
    <p:sldId id="369" r:id="rId43"/>
    <p:sldId id="297" r:id="rId44"/>
    <p:sldId id="302" r:id="rId45"/>
    <p:sldId id="259" r:id="rId46"/>
    <p:sldId id="370" r:id="rId47"/>
    <p:sldId id="367" r:id="rId48"/>
    <p:sldId id="325" r:id="rId49"/>
    <p:sldId id="326" r:id="rId50"/>
    <p:sldId id="304" r:id="rId51"/>
    <p:sldId id="327" r:id="rId52"/>
    <p:sldId id="331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949C"/>
    <a:srgbClr val="7BC4CF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>
        <p:scale>
          <a:sx n="84" d="100"/>
          <a:sy n="84" d="100"/>
        </p:scale>
        <p:origin x="976" y="1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45E45-0D43-3C4C-A41E-DA4CF52B3800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0FFC5-329E-8C45-8296-3DE044BED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86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3AB03-7277-9740-8167-DE8A0642F6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863DE9-4B98-A24C-8CDF-5E9B39746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32517-4733-5949-80F7-4600A5B3DE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D7DD5D6B-7E8E-7841-AF19-67D428A0D787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4AEA2-C40E-914C-B230-806D01250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F9224-E1F5-634D-A127-B252715DD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8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A0BDC-25D7-944C-8EF4-92D2740FB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CAFD60-38EE-5D42-ADFA-45D7327A7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F409C-73F3-014F-A283-02874A711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7D79-42C4-B74D-AA96-6562979CA9FA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F87C0-3764-5549-A7A6-76A472326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51653-441F-B240-BD24-3FE5FEF3B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4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EF8F5D-709A-1A47-ADC2-59FA375037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AC62BF-37BA-084B-9C0B-036C9BC41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AE62F-0C14-394C-8813-AE9DE5C95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1C28-DA19-A24F-BAC8-DA15E2C467FD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4BEA83-6D1A-EC4A-BA45-1A237365F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74E61-0D65-0F43-B220-E9C038583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307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5D647-832D-C249-8145-0F1FF3030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5521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1A22E-A77B-0542-A769-76D64B83E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88ADD-76DF-5E43-B185-968954DD42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B967AC3B-80C8-8E40-86C2-EC5446A3CA17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F8063-4330-9844-9C33-B18C33F58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5A2FA-7980-CC4E-8C80-B43A2A5EC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8852C27-D3C1-0D40-AE62-896B51690230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6981A42D-2F4E-BA42-8AD0-E759278804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11" name="NEW-Logo-ERC-OUTLINE.ai" descr="NEW-Logo-ERC-OUTLINE.ai">
            <a:extLst>
              <a:ext uri="{FF2B5EF4-FFF2-40B4-BE49-F238E27FC236}">
                <a16:creationId xmlns:a16="http://schemas.microsoft.com/office/drawing/2014/main" id="{E6940F8A-7064-1D4A-8EBF-B272FBC2AA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2" name="Picture 11" descr="colour_logo_1312">
            <a:extLst>
              <a:ext uri="{FF2B5EF4-FFF2-40B4-BE49-F238E27FC236}">
                <a16:creationId xmlns:a16="http://schemas.microsoft.com/office/drawing/2014/main" id="{B8738C3C-4F24-FA4F-B3EF-69677D5F65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6051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34D39-1FE6-DD42-B87E-C1B7B22D7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6755"/>
            <a:ext cx="10515600" cy="1160463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4399ED-CD55-2C4F-AA08-3E837B357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F488A-D8E3-A441-AA19-A3E6424345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9CE5E24E-8F70-1E48-A966-D880A706FA5A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F7CE0-32F5-C544-AFB6-62B11AE2A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3C1EE-D911-384D-A1DE-63CAFD3B2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AF4154B-2E69-8445-B065-08CA0FB16D41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FE23DEB-A6F3-4D48-9A8B-9135BB8AC4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9" name="NEW-Logo-ERC-OUTLINE.ai" descr="NEW-Logo-ERC-OUTLINE.ai">
            <a:extLst>
              <a:ext uri="{FF2B5EF4-FFF2-40B4-BE49-F238E27FC236}">
                <a16:creationId xmlns:a16="http://schemas.microsoft.com/office/drawing/2014/main" id="{4B9F72C7-AA0B-DC47-9E5F-BDE1751AEB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0" name="Picture 9" descr="colour_logo_1312">
            <a:extLst>
              <a:ext uri="{FF2B5EF4-FFF2-40B4-BE49-F238E27FC236}">
                <a16:creationId xmlns:a16="http://schemas.microsoft.com/office/drawing/2014/main" id="{8A5CB530-5F54-C34D-A176-EBBA3EBA08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243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90D5D-5C90-754C-9CA6-E307A43D8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3798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5EE92-F35E-A44E-AF89-C91ED4060D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C3FA6-70D4-B24E-8592-22849AB14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F9A55-B39A-4040-8BC2-9A17D2CA12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9E10A8CF-6312-FC48-95EC-22E737E35ABC}" type="datetime1">
              <a:rPr lang="en-GB" smtClean="0"/>
              <a:t>11/10/2023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C747B7-8B50-D247-B02F-C6F8EE0C7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D90A1E-343C-B74F-852F-BEF224B00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E262D82-6D48-6A49-9795-40B030D29C2F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52C1A17-4CE7-5541-8A05-A5CD844119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10" name="NEW-Logo-ERC-OUTLINE.ai" descr="NEW-Logo-ERC-OUTLINE.ai">
            <a:extLst>
              <a:ext uri="{FF2B5EF4-FFF2-40B4-BE49-F238E27FC236}">
                <a16:creationId xmlns:a16="http://schemas.microsoft.com/office/drawing/2014/main" id="{BFE469B4-3B1E-964B-9AC3-1D39569660C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1" name="Picture 10" descr="colour_logo_1312">
            <a:extLst>
              <a:ext uri="{FF2B5EF4-FFF2-40B4-BE49-F238E27FC236}">
                <a16:creationId xmlns:a16="http://schemas.microsoft.com/office/drawing/2014/main" id="{F72B82C3-F38D-5E47-82D6-A013DA4F46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130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83EB-59E1-CD4F-B0C7-20B5A02F0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403" y="-122664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334AF-3C7F-FB4A-A399-1985D1585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D06563-4735-7044-9D3A-D8994B6C95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66FBFA-C1BE-1446-8642-8A989B51E9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4FDFB3-647D-9A4D-BA1D-2D592C037B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0F6E67-ACBA-FB40-9459-AB9ACDD247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D06400CB-BB4A-CA40-8087-D889A324CE74}" type="datetime1">
              <a:rPr lang="en-GB" smtClean="0"/>
              <a:t>11/10/2023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34036B-BCDD-4B4D-8BCB-B1CA5E979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180AE6-BB33-F448-B63D-5B844779D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E261653-C561-CA4D-AADD-2625259902B9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30CE602-F8CD-A441-954A-4392B3927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12" name="NEW-Logo-ERC-OUTLINE.ai" descr="NEW-Logo-ERC-OUTLINE.ai">
            <a:extLst>
              <a:ext uri="{FF2B5EF4-FFF2-40B4-BE49-F238E27FC236}">
                <a16:creationId xmlns:a16="http://schemas.microsoft.com/office/drawing/2014/main" id="{76C09336-05F1-1B46-821A-020D52D891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3" name="Picture 12" descr="colour_logo_1312">
            <a:extLst>
              <a:ext uri="{FF2B5EF4-FFF2-40B4-BE49-F238E27FC236}">
                <a16:creationId xmlns:a16="http://schemas.microsoft.com/office/drawing/2014/main" id="{5942131B-782D-1C4F-8D2E-1284B10AE8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0812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18213-4E0F-8542-96B3-52D5256DB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930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A664B7-6EBF-0848-AD96-F4B68DE268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2195"/>
            <a:ext cx="2743200" cy="365125"/>
          </a:xfrm>
        </p:spPr>
        <p:txBody>
          <a:bodyPr/>
          <a:lstStyle/>
          <a:p>
            <a:fld id="{0CCBE7A3-E7D6-EF4A-AAA5-DFC45E9C3522}" type="datetime1">
              <a:rPr lang="en-GB" smtClean="0"/>
              <a:t>11/10/2023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1849A7-3545-2046-B3D7-02F8FFE19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2195"/>
            <a:ext cx="4114800" cy="365125"/>
          </a:xfrm>
        </p:spPr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A3021-24F1-ED45-A837-D10A85DA4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2195"/>
            <a:ext cx="2743200" cy="365125"/>
          </a:xfrm>
        </p:spPr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50C5F1-F100-9641-99AD-003F927A8F45}"/>
              </a:ext>
            </a:extLst>
          </p:cNvPr>
          <p:cNvCxnSpPr/>
          <p:nvPr userDrawn="1"/>
        </p:nvCxnSpPr>
        <p:spPr>
          <a:xfrm>
            <a:off x="0" y="844061"/>
            <a:ext cx="12192000" cy="0"/>
          </a:xfrm>
          <a:prstGeom prst="line">
            <a:avLst/>
          </a:prstGeom>
          <a:ln w="38100">
            <a:solidFill>
              <a:srgbClr val="1994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AA42282-4217-584E-B2CE-FFB69BA7E6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" r="2" b="14779"/>
          <a:stretch/>
        </p:blipFill>
        <p:spPr>
          <a:xfrm>
            <a:off x="10187804" y="-5795"/>
            <a:ext cx="2004196" cy="835379"/>
          </a:xfrm>
          <a:prstGeom prst="rect">
            <a:avLst/>
          </a:prstGeom>
        </p:spPr>
      </p:pic>
      <p:pic>
        <p:nvPicPr>
          <p:cNvPr id="8" name="NEW-Logo-ERC-OUTLINE.ai" descr="NEW-Logo-ERC-OUTLINE.ai">
            <a:extLst>
              <a:ext uri="{FF2B5EF4-FFF2-40B4-BE49-F238E27FC236}">
                <a16:creationId xmlns:a16="http://schemas.microsoft.com/office/drawing/2014/main" id="{2F013FE2-47EF-2541-90DD-65E9900FE5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7508" r="7508" b="21077"/>
          <a:stretch>
            <a:fillRect/>
          </a:stretch>
        </p:blipFill>
        <p:spPr>
          <a:xfrm>
            <a:off x="9280642" y="6463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9" name="Picture 8" descr="colour_logo_1312">
            <a:extLst>
              <a:ext uri="{FF2B5EF4-FFF2-40B4-BE49-F238E27FC236}">
                <a16:creationId xmlns:a16="http://schemas.microsoft.com/office/drawing/2014/main" id="{FDD0F9C6-8DF4-FE46-A915-6E6765AD9A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 t="27303" b="24432"/>
          <a:stretch>
            <a:fillRect/>
          </a:stretch>
        </p:blipFill>
        <p:spPr bwMode="auto">
          <a:xfrm>
            <a:off x="6718439" y="102502"/>
            <a:ext cx="3015784" cy="683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613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F0648D-2AA6-0841-BBC9-03D38FDB6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2D703-A0B3-1F46-A5CE-FFF44193CE7C}" type="datetime1">
              <a:rPr lang="en-GB" smtClean="0"/>
              <a:t>11/10/2023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2F94D7-236D-CA42-94C7-0763030A0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C92BB-B6F9-C843-B5E4-8E09A8293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7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7CB1-6FB2-BA4A-8EC1-5369CD264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3588D-4023-3143-8522-53922CF14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720180-0297-F94A-BACA-91B857340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147B4A-3F66-D147-9CCC-3920E250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3FD0B-E34D-3945-9067-57C7C74B4B3A}" type="datetime1">
              <a:rPr lang="en-GB" smtClean="0"/>
              <a:t>11/10/2023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76174-24E5-264A-AA8F-84416610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FE339-3C6E-D54C-8F0E-CF74669BE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88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B0968-9FCF-1947-A2EA-EAC8F14A7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3AD0BF-039C-284A-8509-F0419981EA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101FFE-3030-914F-9FCB-6B75E9412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5CA5B8-46A2-5447-999B-04ACD87B1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9FA5-240C-1C4A-8C40-B816FE7FC584}" type="datetime1">
              <a:rPr lang="en-GB" smtClean="0"/>
              <a:t>11/10/2023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E32C1-9C55-8E4B-8A9B-F655937EB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70E791-9F2E-2B45-B18C-7118931C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5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6F4F2E-02B8-2648-BD3C-63F11A144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18F8C-7C8E-ED47-BCFA-E31A91F6B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A7420-C053-6C4F-8245-FBDD9AFC3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5EFD0-5D2F-2F42-946F-8E599411F6D2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4BD5C-139E-064D-A118-EEC662FE0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66AF9-5490-9C45-8956-82DB0DD59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C39AF-1F0B-7E49-BDD6-033532622D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0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9.jp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11" Type="http://schemas.openxmlformats.org/officeDocument/2006/relationships/hyperlink" Target="http://hep.ph.liv.ac.uk/ariadne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4.tiff"/><Relationship Id="rId9" Type="http://schemas.openxmlformats.org/officeDocument/2006/relationships/hyperlink" Target="mailto:k.mavrokoridis@liv.ac.uk" TargetMode="External"/><Relationship Id="rId1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39360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dpi.com/2076-3417/11/20/9450" TargetMode="External"/><Relationship Id="rId4" Type="http://schemas.openxmlformats.org/officeDocument/2006/relationships/image" Target="../media/image4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"/><Relationship Id="rId2" Type="http://schemas.openxmlformats.org/officeDocument/2006/relationships/image" Target="../media/image66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hyperlink" Target="https://arxiv.org/pdf/2301.02530v2.pdf" TargetMode="External"/><Relationship Id="rId4" Type="http://schemas.openxmlformats.org/officeDocument/2006/relationships/image" Target="../media/image68.t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5/03/P03003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jp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files/0d645abf22e9e30063b70a74b69b0b6e" TargetMode="External"/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dpi.com/2076-3417/11/20/9450" TargetMode="Externa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dpi.com/2076-3417/11/20/9450" TargetMode="External"/><Relationship Id="rId4" Type="http://schemas.openxmlformats.org/officeDocument/2006/relationships/image" Target="../media/image10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jpg"/><Relationship Id="rId4" Type="http://schemas.openxmlformats.org/officeDocument/2006/relationships/image" Target="../media/image10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dpi.com/2410-390X/4/4/35" TargetMode="External"/><Relationship Id="rId3" Type="http://schemas.openxmlformats.org/officeDocument/2006/relationships/image" Target="../media/image24.png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9551239-607A-5445-8FAE-C4FA44025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368" y="-11786"/>
            <a:ext cx="864492" cy="9493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AD84F9-6592-C844-8FA5-684C403D0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164" y="99331"/>
            <a:ext cx="7582500" cy="2387600"/>
          </a:xfrm>
        </p:spPr>
        <p:txBody>
          <a:bodyPr>
            <a:noAutofit/>
          </a:bodyPr>
          <a:lstStyle/>
          <a:p>
            <a:pPr algn="l"/>
            <a:r>
              <a:rPr lang="en-GB" sz="4700" b="1" dirty="0"/>
              <a:t>ARIADNE</a:t>
            </a:r>
            <a:r>
              <a:rPr lang="en-GB" sz="4700" b="1" baseline="30000" dirty="0"/>
              <a:t>+</a:t>
            </a:r>
            <a:r>
              <a:rPr lang="en-GB" sz="4700" b="1" dirty="0"/>
              <a:t> Results &amp; </a:t>
            </a:r>
            <a:br>
              <a:rPr lang="en-GB" sz="4700" b="1" dirty="0"/>
            </a:br>
            <a:r>
              <a:rPr lang="en-GB" sz="4700" b="1" dirty="0"/>
              <a:t>a Conceptual </a:t>
            </a:r>
            <a:r>
              <a:rPr lang="en-GB" sz="4700" b="1" dirty="0" err="1"/>
              <a:t>FLArE</a:t>
            </a:r>
            <a:r>
              <a:rPr lang="en-GB" sz="4700" b="1" dirty="0"/>
              <a:t> TPC</a:t>
            </a:r>
            <a:endParaRPr lang="en-US" sz="4700" b="1" dirty="0"/>
          </a:p>
        </p:txBody>
      </p:sp>
      <p:pic>
        <p:nvPicPr>
          <p:cNvPr id="4" name="Picture 3" descr="colour_logo_1312">
            <a:extLst>
              <a:ext uri="{FF2B5EF4-FFF2-40B4-BE49-F238E27FC236}">
                <a16:creationId xmlns:a16="http://schemas.microsoft.com/office/drawing/2014/main" id="{F3444AB5-5838-9743-BD6F-2C1C061F7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t="27303" b="24432"/>
          <a:stretch>
            <a:fillRect/>
          </a:stretch>
        </p:blipFill>
        <p:spPr bwMode="auto">
          <a:xfrm>
            <a:off x="8925180" y="123394"/>
            <a:ext cx="2305278" cy="52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NEW-Logo-ERC-OUTLINE.ai" descr="NEW-Logo-ERC-OUTLINE.ai">
            <a:extLst>
              <a:ext uri="{FF2B5EF4-FFF2-40B4-BE49-F238E27FC236}">
                <a16:creationId xmlns:a16="http://schemas.microsoft.com/office/drawing/2014/main" id="{C5E11BCD-8973-5347-818E-33E4F428060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508" r="7508" b="21077"/>
          <a:stretch>
            <a:fillRect/>
          </a:stretch>
        </p:blipFill>
        <p:spPr>
          <a:xfrm>
            <a:off x="11073143" y="56161"/>
            <a:ext cx="907162" cy="81343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40C911-B41C-6740-9994-71D6274810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9841" y="110499"/>
            <a:ext cx="1352248" cy="495300"/>
          </a:xfrm>
          <a:prstGeom prst="rect">
            <a:avLst/>
          </a:prstGeom>
        </p:spPr>
      </p:pic>
      <p:pic>
        <p:nvPicPr>
          <p:cNvPr id="8" name="Picture 2" descr="ROYAL HOLLOWAY, UNIVERSITY OF LONDON Jobs | THEunijobs">
            <a:extLst>
              <a:ext uri="{FF2B5EF4-FFF2-40B4-BE49-F238E27FC236}">
                <a16:creationId xmlns:a16="http://schemas.microsoft.com/office/drawing/2014/main" id="{AEB880D8-4EF0-344D-9B3D-4C49E1DFC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564" y="140135"/>
            <a:ext cx="1099100" cy="5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Jared Vann,…">
            <a:extLst>
              <a:ext uri="{FF2B5EF4-FFF2-40B4-BE49-F238E27FC236}">
                <a16:creationId xmlns:a16="http://schemas.microsoft.com/office/drawing/2014/main" id="{8975F391-BEA6-5546-8841-F95F82AFE84F}"/>
              </a:ext>
            </a:extLst>
          </p:cNvPr>
          <p:cNvSpPr txBox="1"/>
          <p:nvPr/>
        </p:nvSpPr>
        <p:spPr>
          <a:xfrm>
            <a:off x="5632689" y="5373278"/>
            <a:ext cx="4138633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1" dirty="0"/>
              <a:t>Kostas </a:t>
            </a:r>
            <a:r>
              <a:rPr lang="en-US" b="1" dirty="0" err="1"/>
              <a:t>Mavrokoridis</a:t>
            </a:r>
            <a:r>
              <a:rPr lang="en-US" b="1" dirty="0"/>
              <a:t> </a:t>
            </a:r>
          </a:p>
          <a:p>
            <a:r>
              <a:rPr lang="en-US" dirty="0"/>
              <a:t>(on behalf of the ARIADNE+ collaboration)</a:t>
            </a:r>
          </a:p>
          <a:p>
            <a:r>
              <a:rPr lang="en-US" dirty="0">
                <a:hlinkClick r:id="rId9"/>
              </a:rPr>
              <a:t>k.mavrokoridis@liv.ac.uk</a:t>
            </a:r>
            <a:endParaRPr lang="en-US" dirty="0"/>
          </a:p>
          <a:p>
            <a:endParaRPr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BE304B-B082-BF47-8765-67AF39C4668E}"/>
              </a:ext>
            </a:extLst>
          </p:cNvPr>
          <p:cNvGrpSpPr/>
          <p:nvPr/>
        </p:nvGrpSpPr>
        <p:grpSpPr>
          <a:xfrm>
            <a:off x="299690" y="3444459"/>
            <a:ext cx="4199923" cy="1819155"/>
            <a:chOff x="466569" y="4711301"/>
            <a:chExt cx="3588339" cy="1463069"/>
          </a:xfrm>
        </p:grpSpPr>
        <p:pic>
          <p:nvPicPr>
            <p:cNvPr id="10" name="Black &amp; White Version.pdf" descr="Black &amp; White Version.pdf">
              <a:extLst>
                <a:ext uri="{FF2B5EF4-FFF2-40B4-BE49-F238E27FC236}">
                  <a16:creationId xmlns:a16="http://schemas.microsoft.com/office/drawing/2014/main" id="{7A812028-F22E-7E44-A0AB-E715F7624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6569" y="4711301"/>
              <a:ext cx="3357323" cy="146306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3AC18D3-EA9B-B942-B35C-C0FD7E651387}"/>
                </a:ext>
              </a:extLst>
            </p:cNvPr>
            <p:cNvSpPr txBox="1"/>
            <p:nvPr/>
          </p:nvSpPr>
          <p:spPr>
            <a:xfrm>
              <a:off x="3641012" y="5270115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/>
                <a:t>+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149EA9FF-8D46-4540-BCA6-49F3EE2D3608}"/>
              </a:ext>
            </a:extLst>
          </p:cNvPr>
          <p:cNvSpPr/>
          <p:nvPr/>
        </p:nvSpPr>
        <p:spPr>
          <a:xfrm>
            <a:off x="377801" y="5464613"/>
            <a:ext cx="2510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hlinkClick r:id="rId11"/>
              </a:rPr>
              <a:t>http://hep.ph.liv.ac.uk/ariadne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A33EA-4384-D343-8241-CE6953B9247B}"/>
              </a:ext>
            </a:extLst>
          </p:cNvPr>
          <p:cNvSpPr txBox="1"/>
          <p:nvPr/>
        </p:nvSpPr>
        <p:spPr>
          <a:xfrm>
            <a:off x="5585797" y="6275965"/>
            <a:ext cx="2284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BNL meeting Oct 2023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A5ECBFF-CE69-B743-A6C5-B9586C1186FD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559" b="1279"/>
          <a:stretch/>
        </p:blipFill>
        <p:spPr>
          <a:xfrm>
            <a:off x="6796984" y="2748101"/>
            <a:ext cx="2360064" cy="25969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482B5E5-49B4-F44A-BF03-76D9A589082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6965" r="19864" b="3793"/>
          <a:stretch/>
        </p:blipFill>
        <p:spPr>
          <a:xfrm>
            <a:off x="4342029" y="2774469"/>
            <a:ext cx="2614587" cy="2429617"/>
          </a:xfrm>
          <a:prstGeom prst="rect">
            <a:avLst/>
          </a:prstGeom>
        </p:spPr>
      </p:pic>
      <p:pic>
        <p:nvPicPr>
          <p:cNvPr id="22" name="ARIADNE_TPX3D">
            <a:hlinkClick r:id="" action="ppaction://media"/>
            <a:extLst>
              <a:ext uri="{FF2B5EF4-FFF2-40B4-BE49-F238E27FC236}">
                <a16:creationId xmlns:a16="http://schemas.microsoft.com/office/drawing/2014/main" id="{06AAA458-EEBA-F048-B05A-905054DDC74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9341150" y="2699867"/>
            <a:ext cx="2743199" cy="274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66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4" descr="A picture containing toy&#10;&#10;Description automatically generated">
            <a:extLst>
              <a:ext uri="{FF2B5EF4-FFF2-40B4-BE49-F238E27FC236}">
                <a16:creationId xmlns:a16="http://schemas.microsoft.com/office/drawing/2014/main" id="{029AC61D-AEEC-3848-A69A-C4EB9A32F5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36" y="1052505"/>
            <a:ext cx="5617154" cy="566225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C09EF-61B1-9F46-8C0B-B37CB220E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054B-F664-4649-AFEA-0AE964F5D082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F5552-351F-2540-AA8A-391137A64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5B7C1-88BB-2A44-8AB7-050C6763A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16A88B-D92A-3145-AA7C-737F539B61B1}"/>
              </a:ext>
            </a:extLst>
          </p:cNvPr>
          <p:cNvSpPr txBox="1"/>
          <p:nvPr/>
        </p:nvSpPr>
        <p:spPr>
          <a:xfrm>
            <a:off x="6269945" y="868420"/>
            <a:ext cx="5251409" cy="2618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Larger Scale Demonstration at the CERN Neutrino Platform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F7859B-3687-6A48-B3C4-E3DF2D7C74D3}"/>
              </a:ext>
            </a:extLst>
          </p:cNvPr>
          <p:cNvSpPr txBox="1"/>
          <p:nvPr/>
        </p:nvSpPr>
        <p:spPr>
          <a:xfrm>
            <a:off x="6049857" y="6178854"/>
            <a:ext cx="45514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 LOI: </a:t>
            </a:r>
            <a:r>
              <a:rPr lang="en-US" dirty="0">
                <a:hlinkClick r:id="rId3"/>
              </a:rPr>
              <a:t>https://cds.cern.ch/record/2739360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71D08D-71BA-924F-B556-F30F13B49983}"/>
              </a:ext>
            </a:extLst>
          </p:cNvPr>
          <p:cNvSpPr/>
          <p:nvPr/>
        </p:nvSpPr>
        <p:spPr>
          <a:xfrm>
            <a:off x="6269945" y="3749968"/>
            <a:ext cx="41119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Test optical readout on a scale relevant for DUNE using the existing cold box</a:t>
            </a:r>
            <a:endParaRPr lang="en-US" sz="2000" b="1" dirty="0"/>
          </a:p>
        </p:txBody>
      </p:sp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5D30C565-461E-314D-A1A2-A96BD0C7E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111" y="4942302"/>
            <a:ext cx="5251409" cy="125134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0D1BD9-E057-7A40-BA76-0D2FF0B52C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7642" y="48240"/>
            <a:ext cx="1045687" cy="10624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AA2CF4-9ED3-FD49-BB2E-B9D43C0EC8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7127" y="58400"/>
            <a:ext cx="1898650" cy="689454"/>
          </a:xfrm>
          <a:prstGeom prst="rect">
            <a:avLst/>
          </a:prstGeom>
        </p:spPr>
      </p:pic>
      <p:pic>
        <p:nvPicPr>
          <p:cNvPr id="15" name="Picture 2" descr="ROYAL HOLLOWAY, UNIVERSITY OF LONDON Jobs | THEunijobs">
            <a:extLst>
              <a:ext uri="{FF2B5EF4-FFF2-40B4-BE49-F238E27FC236}">
                <a16:creationId xmlns:a16="http://schemas.microsoft.com/office/drawing/2014/main" id="{A36543B9-8B53-6A4A-9DC8-1113FB661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027" y="154657"/>
            <a:ext cx="1099100" cy="5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3EA107-16BB-A242-ABEC-B48B424B45AD}"/>
              </a:ext>
            </a:extLst>
          </p:cNvPr>
          <p:cNvSpPr txBox="1"/>
          <p:nvPr/>
        </p:nvSpPr>
        <p:spPr>
          <a:xfrm>
            <a:off x="50049" y="1025510"/>
            <a:ext cx="2884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Operation March/April 2022</a:t>
            </a:r>
          </a:p>
        </p:txBody>
      </p:sp>
    </p:spTree>
    <p:extLst>
      <p:ext uri="{BB962C8B-B14F-4D97-AF65-F5344CB8AC3E}">
        <p14:creationId xmlns:p14="http://schemas.microsoft.com/office/powerpoint/2010/main" val="4050790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FBF9A-999E-9445-8A68-39BAC0702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875" y="-6131"/>
            <a:ext cx="7742712" cy="1325563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ARIADNE</a:t>
            </a:r>
            <a:r>
              <a:rPr lang="en-US" sz="3800" baseline="30000" dirty="0"/>
              <a:t>+</a:t>
            </a:r>
            <a:r>
              <a:rPr lang="en-US" sz="3800" dirty="0"/>
              <a:t>: Cryostat Optical Configuration</a:t>
            </a:r>
            <a:br>
              <a:rPr lang="en-US" dirty="0"/>
            </a:br>
            <a:r>
              <a:rPr lang="en-US" baseline="300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475D3-4078-2140-B3BB-32656564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6B6F0-0E2F-BA4E-8B0A-BF6FD62EF0E9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35C2F-C131-094E-B44E-1D436A1ED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03565-42F2-D440-AC09-40CFF69B9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10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4BF7BA-CB6A-2441-942F-17074E7AD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65" y="924861"/>
            <a:ext cx="8448004" cy="58397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3C542A-F813-4E46-88CF-3EB7CBCB474C}"/>
              </a:ext>
            </a:extLst>
          </p:cNvPr>
          <p:cNvSpPr txBox="1"/>
          <p:nvPr/>
        </p:nvSpPr>
        <p:spPr>
          <a:xfrm>
            <a:off x="233171" y="1156640"/>
            <a:ext cx="2002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TPX3 Camera </a:t>
            </a:r>
          </a:p>
          <a:p>
            <a:r>
              <a:rPr lang="en-US" dirty="0"/>
              <a:t>Assembly (1 x VUV)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DE347C1-5842-AB4C-A24B-B75DF4BC43F0}"/>
              </a:ext>
            </a:extLst>
          </p:cNvPr>
          <p:cNvCxnSpPr>
            <a:cxnSpLocks/>
          </p:cNvCxnSpPr>
          <p:nvPr/>
        </p:nvCxnSpPr>
        <p:spPr>
          <a:xfrm>
            <a:off x="1534510" y="1817207"/>
            <a:ext cx="2848304" cy="184039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7100471-267E-8841-AEC3-3231184FE39C}"/>
              </a:ext>
            </a:extLst>
          </p:cNvPr>
          <p:cNvSpPr txBox="1"/>
          <p:nvPr/>
        </p:nvSpPr>
        <p:spPr>
          <a:xfrm>
            <a:off x="50581" y="4070776"/>
            <a:ext cx="1807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Light Readout Plane (LRP)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807AD4-9E73-0E49-9CD3-2FE3BF03672C}"/>
              </a:ext>
            </a:extLst>
          </p:cNvPr>
          <p:cNvCxnSpPr>
            <a:cxnSpLocks/>
          </p:cNvCxnSpPr>
          <p:nvPr/>
        </p:nvCxnSpPr>
        <p:spPr>
          <a:xfrm>
            <a:off x="1386380" y="4445004"/>
            <a:ext cx="2386834" cy="475609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30652F-1791-7C48-89D1-6E2A2CDB2E9C}"/>
              </a:ext>
            </a:extLst>
          </p:cNvPr>
          <p:cNvSpPr txBox="1"/>
          <p:nvPr/>
        </p:nvSpPr>
        <p:spPr>
          <a:xfrm>
            <a:off x="96905" y="5877663"/>
            <a:ext cx="1807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Cathode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2B96C13-DDDF-1948-BBD3-2FAE747BEDC7}"/>
              </a:ext>
            </a:extLst>
          </p:cNvPr>
          <p:cNvCxnSpPr>
            <a:cxnSpLocks/>
          </p:cNvCxnSpPr>
          <p:nvPr/>
        </p:nvCxnSpPr>
        <p:spPr>
          <a:xfrm flipV="1">
            <a:off x="1386723" y="5708017"/>
            <a:ext cx="1642227" cy="38098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A46B362-4070-DC44-A245-AF770CC80F09}"/>
              </a:ext>
            </a:extLst>
          </p:cNvPr>
          <p:cNvSpPr txBox="1"/>
          <p:nvPr/>
        </p:nvSpPr>
        <p:spPr>
          <a:xfrm>
            <a:off x="6948540" y="1056791"/>
            <a:ext cx="2182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TPX3 Camera </a:t>
            </a:r>
          </a:p>
          <a:p>
            <a:r>
              <a:rPr lang="en-US" dirty="0"/>
              <a:t>Assembly (3 x visible)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3D9E6BE-D749-6A4F-A326-04F0783E5590}"/>
              </a:ext>
            </a:extLst>
          </p:cNvPr>
          <p:cNvCxnSpPr>
            <a:cxnSpLocks/>
          </p:cNvCxnSpPr>
          <p:nvPr/>
        </p:nvCxnSpPr>
        <p:spPr>
          <a:xfrm flipH="1">
            <a:off x="5896303" y="1299615"/>
            <a:ext cx="1166649" cy="204750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60A71745-EB7A-EB48-8717-F734074277C7}"/>
              </a:ext>
            </a:extLst>
          </p:cNvPr>
          <p:cNvSpPr txBox="1">
            <a:spLocks/>
          </p:cNvSpPr>
          <p:nvPr/>
        </p:nvSpPr>
        <p:spPr>
          <a:xfrm>
            <a:off x="8388056" y="1892552"/>
            <a:ext cx="3749512" cy="4354443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/>
              <a:t>Large scale test of ARIADNE optical readout principle for dual-phase </a:t>
            </a:r>
            <a:r>
              <a:rPr lang="en-GB" sz="2200" dirty="0" err="1"/>
              <a:t>LArTPCs</a:t>
            </a:r>
            <a:r>
              <a:rPr lang="en-GB" sz="2200" dirty="0"/>
              <a:t>.</a:t>
            </a:r>
          </a:p>
          <a:p>
            <a:endParaRPr lang="en-GB" sz="2200" dirty="0"/>
          </a:p>
          <a:p>
            <a:r>
              <a:rPr lang="en-GB" sz="2200" dirty="0"/>
              <a:t>Four Timepix3 based cameras, each covering 1m x 1m readout area.</a:t>
            </a:r>
          </a:p>
          <a:p>
            <a:endParaRPr lang="en-GB" sz="2200" dirty="0"/>
          </a:p>
          <a:p>
            <a:r>
              <a:rPr lang="en-GB" sz="2200" dirty="0"/>
              <a:t>Three cameras detect visible light (wavelength shifter installed above THGEMs)</a:t>
            </a:r>
          </a:p>
          <a:p>
            <a:endParaRPr lang="en-GB" sz="2200" dirty="0"/>
          </a:p>
          <a:p>
            <a:r>
              <a:rPr lang="en-GB" sz="2200" dirty="0"/>
              <a:t>One camera directly detects VUV.</a:t>
            </a:r>
          </a:p>
        </p:txBody>
      </p:sp>
    </p:spTree>
    <p:extLst>
      <p:ext uri="{BB962C8B-B14F-4D97-AF65-F5344CB8AC3E}">
        <p14:creationId xmlns:p14="http://schemas.microsoft.com/office/powerpoint/2010/main" val="863188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C56D0-4064-F844-A909-8C091DB8C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ABD4-17AE-AC43-8A18-58B99802EA76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DF32C-6977-544A-80F5-A6E62A444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567A7-3DDD-8445-AE75-9575EDB15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11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96A281C-7907-AE4B-8623-DECA3BF0F8FC}"/>
              </a:ext>
            </a:extLst>
          </p:cNvPr>
          <p:cNvGrpSpPr/>
          <p:nvPr/>
        </p:nvGrpSpPr>
        <p:grpSpPr>
          <a:xfrm>
            <a:off x="904504" y="1127702"/>
            <a:ext cx="7973035" cy="5273863"/>
            <a:chOff x="425450" y="675454"/>
            <a:chExt cx="8332380" cy="582694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40345E0-B5A0-AE46-A0E4-FB9BF4EB0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5450" y="675454"/>
              <a:ext cx="8332380" cy="5826946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680E98-D802-B946-B52D-734F254BF495}"/>
                </a:ext>
              </a:extLst>
            </p:cNvPr>
            <p:cNvSpPr/>
            <p:nvPr/>
          </p:nvSpPr>
          <p:spPr>
            <a:xfrm>
              <a:off x="425450" y="5609690"/>
              <a:ext cx="8332380" cy="892710"/>
            </a:xfrm>
            <a:prstGeom prst="rect">
              <a:avLst/>
            </a:prstGeom>
            <a:solidFill>
              <a:srgbClr val="4472C4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7">
              <a:extLst>
                <a:ext uri="{FF2B5EF4-FFF2-40B4-BE49-F238E27FC236}">
                  <a16:creationId xmlns:a16="http://schemas.microsoft.com/office/drawing/2014/main" id="{21A60379-D2D9-CC4C-9569-459B56311E68}"/>
                </a:ext>
              </a:extLst>
            </p:cNvPr>
            <p:cNvSpPr/>
            <p:nvPr/>
          </p:nvSpPr>
          <p:spPr>
            <a:xfrm>
              <a:off x="1715784" y="3631915"/>
              <a:ext cx="2573676" cy="1926404"/>
            </a:xfrm>
            <a:prstGeom prst="triangl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Isosceles Triangle 8">
              <a:extLst>
                <a:ext uri="{FF2B5EF4-FFF2-40B4-BE49-F238E27FC236}">
                  <a16:creationId xmlns:a16="http://schemas.microsoft.com/office/drawing/2014/main" id="{CF5F2DD1-0DD2-6840-ACC4-E5DC90AF41DC}"/>
                </a:ext>
              </a:extLst>
            </p:cNvPr>
            <p:cNvSpPr/>
            <p:nvPr/>
          </p:nvSpPr>
          <p:spPr>
            <a:xfrm>
              <a:off x="4292956" y="3631915"/>
              <a:ext cx="2573676" cy="1926404"/>
            </a:xfrm>
            <a:prstGeom prst="triangl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435DA06-9E6E-504B-8B10-0BCAA7CC60C3}"/>
              </a:ext>
            </a:extLst>
          </p:cNvPr>
          <p:cNvSpPr txBox="1"/>
          <p:nvPr/>
        </p:nvSpPr>
        <p:spPr>
          <a:xfrm>
            <a:off x="9170867" y="5676117"/>
            <a:ext cx="2040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 cm electron drift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95BA313-9D86-394F-9BDF-08F2561DC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3750" y="-6131"/>
            <a:ext cx="7742712" cy="1325563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ARIADNE</a:t>
            </a:r>
            <a:r>
              <a:rPr lang="en-US" sz="3800" baseline="30000" dirty="0"/>
              <a:t>+</a:t>
            </a:r>
            <a:r>
              <a:rPr lang="en-US" sz="3800" dirty="0"/>
              <a:t>: Cryostat Optical Configuration</a:t>
            </a:r>
            <a:br>
              <a:rPr lang="en-US" dirty="0"/>
            </a:br>
            <a:r>
              <a:rPr lang="en-US" baseline="30000" dirty="0"/>
              <a:t> 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B69B28B1-1916-7A49-AC30-771BB2123396}"/>
              </a:ext>
            </a:extLst>
          </p:cNvPr>
          <p:cNvSpPr/>
          <p:nvPr/>
        </p:nvSpPr>
        <p:spPr>
          <a:xfrm>
            <a:off x="8965870" y="5593589"/>
            <a:ext cx="204997" cy="534389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0C7996-B506-9E40-9B7B-1412B3A29CEE}"/>
              </a:ext>
            </a:extLst>
          </p:cNvPr>
          <p:cNvSpPr txBox="1"/>
          <p:nvPr/>
        </p:nvSpPr>
        <p:spPr>
          <a:xfrm>
            <a:off x="6145755" y="1638156"/>
            <a:ext cx="3160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Re-entrance viewports, cameras in gas nitrogen</a:t>
            </a:r>
          </a:p>
        </p:txBody>
      </p:sp>
    </p:spTree>
    <p:extLst>
      <p:ext uri="{BB962C8B-B14F-4D97-AF65-F5344CB8AC3E}">
        <p14:creationId xmlns:p14="http://schemas.microsoft.com/office/powerpoint/2010/main" val="420635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BC20C-9993-1849-A563-BC05D6275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 Camera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E55B2-5D10-1E49-A7AB-324055DAC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A941-9D8A-774C-BAB2-8D74067C8325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96659-B6AA-AA46-AD6F-45C47F458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71D8E-1D98-EA42-82AB-C6B50D990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12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2861CF2-0D53-E54B-B925-B85409577FA9}"/>
              </a:ext>
            </a:extLst>
          </p:cNvPr>
          <p:cNvGrpSpPr/>
          <p:nvPr/>
        </p:nvGrpSpPr>
        <p:grpSpPr>
          <a:xfrm>
            <a:off x="1204645" y="914400"/>
            <a:ext cx="8777555" cy="5463891"/>
            <a:chOff x="80695" y="56721"/>
            <a:chExt cx="10373260" cy="672015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46A2393-6DB4-E442-9569-D7D3445A4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95" y="56721"/>
              <a:ext cx="6720155" cy="6720155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FA928A7-5218-DD46-9B17-6245AD4B98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07912" y="1196939"/>
              <a:ext cx="4002498" cy="44771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itle 1">
              <a:extLst>
                <a:ext uri="{FF2B5EF4-FFF2-40B4-BE49-F238E27FC236}">
                  <a16:creationId xmlns:a16="http://schemas.microsoft.com/office/drawing/2014/main" id="{8EDD3E33-F670-504D-8788-4CFB2EA0C7B7}"/>
                </a:ext>
              </a:extLst>
            </p:cNvPr>
            <p:cNvSpPr txBox="1">
              <a:spLocks/>
            </p:cNvSpPr>
            <p:nvPr/>
          </p:nvSpPr>
          <p:spPr>
            <a:xfrm>
              <a:off x="7613150" y="914399"/>
              <a:ext cx="2840805" cy="56508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850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2800" dirty="0" err="1"/>
                <a:t>Timepix</a:t>
              </a:r>
              <a:r>
                <a:rPr lang="en-GB" sz="2800" dirty="0"/>
                <a:t> 3 Camera</a:t>
              </a:r>
            </a:p>
          </p:txBody>
        </p:sp>
        <p:sp>
          <p:nvSpPr>
            <p:cNvPr id="10" name="Title 1">
              <a:extLst>
                <a:ext uri="{FF2B5EF4-FFF2-40B4-BE49-F238E27FC236}">
                  <a16:creationId xmlns:a16="http://schemas.microsoft.com/office/drawing/2014/main" id="{F10EB9BF-B0FF-544D-801D-CEBCF8904177}"/>
                </a:ext>
              </a:extLst>
            </p:cNvPr>
            <p:cNvSpPr txBox="1">
              <a:spLocks/>
            </p:cNvSpPr>
            <p:nvPr/>
          </p:nvSpPr>
          <p:spPr>
            <a:xfrm>
              <a:off x="7613149" y="2453168"/>
              <a:ext cx="2840805" cy="56508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2800" dirty="0"/>
                <a:t>Relay optics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CDAB03C-8F49-3047-965C-E15A3AE7B4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50735" y="2681555"/>
              <a:ext cx="4259675" cy="45270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itle 1">
              <a:extLst>
                <a:ext uri="{FF2B5EF4-FFF2-40B4-BE49-F238E27FC236}">
                  <a16:creationId xmlns:a16="http://schemas.microsoft.com/office/drawing/2014/main" id="{AE676C97-FF6D-D24B-8DBF-AA61F24BB72E}"/>
                </a:ext>
              </a:extLst>
            </p:cNvPr>
            <p:cNvSpPr txBox="1">
              <a:spLocks/>
            </p:cNvSpPr>
            <p:nvPr/>
          </p:nvSpPr>
          <p:spPr>
            <a:xfrm>
              <a:off x="7613148" y="3900112"/>
              <a:ext cx="2840805" cy="56508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925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2800" dirty="0"/>
                <a:t>Image intensifier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CFA90D2-05A3-DC4D-85A4-F171713DF5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4715" y="4162423"/>
              <a:ext cx="4335695" cy="118527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B2C113F3-83DA-884F-9BD5-209D4879265C}"/>
                </a:ext>
              </a:extLst>
            </p:cNvPr>
            <p:cNvSpPr txBox="1">
              <a:spLocks/>
            </p:cNvSpPr>
            <p:nvPr/>
          </p:nvSpPr>
          <p:spPr>
            <a:xfrm>
              <a:off x="7613148" y="5115887"/>
              <a:ext cx="2840805" cy="56508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2800" dirty="0"/>
                <a:t>Objective lens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37A53C4-4CA3-2C40-BBB5-ADBE3FB697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0772" y="5347699"/>
              <a:ext cx="4121007" cy="69864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7378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582C8-63EE-B64D-95A6-9B57852A7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Re-entrance Viewport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A797F-5D3C-7C46-86F0-23A8A58E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EC1D4-A087-BB47-BC9E-6737221E82F3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97CA6-9DDA-1645-8151-6E60E6424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E0F75-B838-AE41-9632-B8CAFD383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A picture containing indoor, cluttered, miller&#10;&#10;Description automatically generated">
            <a:extLst>
              <a:ext uri="{FF2B5EF4-FFF2-40B4-BE49-F238E27FC236}">
                <a16:creationId xmlns:a16="http://schemas.microsoft.com/office/drawing/2014/main" id="{AF748DB6-357F-9442-AE17-754BEB913F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34" y="957229"/>
            <a:ext cx="5465268" cy="5465268"/>
          </a:xfrm>
          <a:prstGeom prst="rect">
            <a:avLst/>
          </a:prstGeom>
        </p:spPr>
      </p:pic>
      <p:pic>
        <p:nvPicPr>
          <p:cNvPr id="8" name="Picture 7" descr="A close up of a speaker&#10;&#10;Description automatically generated with low confidence">
            <a:extLst>
              <a:ext uri="{FF2B5EF4-FFF2-40B4-BE49-F238E27FC236}">
                <a16:creationId xmlns:a16="http://schemas.microsoft.com/office/drawing/2014/main" id="{ACD9443E-DF09-2844-AB1D-898F94D466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590" y="957229"/>
            <a:ext cx="2360769" cy="23607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F13809E-05A2-B645-A414-E3F91EF17D73}"/>
              </a:ext>
            </a:extLst>
          </p:cNvPr>
          <p:cNvSpPr txBox="1">
            <a:spLocks/>
          </p:cNvSpPr>
          <p:nvPr/>
        </p:nvSpPr>
        <p:spPr>
          <a:xfrm>
            <a:off x="9286115" y="1215740"/>
            <a:ext cx="2524051" cy="96931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Visible lenses (f0.95, 10.5 mm)</a:t>
            </a:r>
          </a:p>
          <a:p>
            <a:endParaRPr lang="en-GB" sz="28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A5793B8-D3BF-7545-99E8-B5B9AFF734D4}"/>
              </a:ext>
            </a:extLst>
          </p:cNvPr>
          <p:cNvSpPr txBox="1">
            <a:spLocks/>
          </p:cNvSpPr>
          <p:nvPr/>
        </p:nvSpPr>
        <p:spPr>
          <a:xfrm>
            <a:off x="6228936" y="4642555"/>
            <a:ext cx="2743200" cy="17799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Custom made VUV MgF</a:t>
            </a:r>
            <a:r>
              <a:rPr lang="en-GB" sz="2800" baseline="-25000" dirty="0"/>
              <a:t>2</a:t>
            </a:r>
            <a:r>
              <a:rPr lang="en-GB" sz="2800" dirty="0"/>
              <a:t> Lens (f3, 11mm, 5mm diameter)</a:t>
            </a:r>
          </a:p>
        </p:txBody>
      </p:sp>
      <p:pic>
        <p:nvPicPr>
          <p:cNvPr id="11" name="Picture 10" descr="A picture containing ground, plane, half, loudspeaker&#10;&#10;Description automatically generated">
            <a:extLst>
              <a:ext uri="{FF2B5EF4-FFF2-40B4-BE49-F238E27FC236}">
                <a16:creationId xmlns:a16="http://schemas.microsoft.com/office/drawing/2014/main" id="{F6B919F1-232F-CB4A-BE02-AEF2324002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1" t="31785" r="45309" b="41431"/>
          <a:stretch/>
        </p:blipFill>
        <p:spPr>
          <a:xfrm>
            <a:off x="8827214" y="3750592"/>
            <a:ext cx="3364786" cy="277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2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3DB5E-652A-2D4E-BEE3-23689E9DD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" y="-170061"/>
            <a:ext cx="10515600" cy="1325563"/>
          </a:xfrm>
        </p:spPr>
        <p:txBody>
          <a:bodyPr>
            <a:normAutofit/>
          </a:bodyPr>
          <a:lstStyle/>
          <a:p>
            <a:r>
              <a:rPr lang="en-US" sz="4200" dirty="0"/>
              <a:t>Light Readout Plane (LRP)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FB8F9-EF61-E541-99EE-EC10052ED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0C115-CF2C-9541-89F2-F200FEC4330B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161AA-B074-284D-B56E-106B2B522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2E63D-6A96-E44A-A6B8-E4798417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F211E6-FB5F-EF4B-88F7-71B0265614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59"/>
          <a:stretch/>
        </p:blipFill>
        <p:spPr>
          <a:xfrm>
            <a:off x="7409022" y="892141"/>
            <a:ext cx="4727941" cy="363646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1C5FEB3-10DC-5041-BF07-14DC3378424E}"/>
              </a:ext>
            </a:extLst>
          </p:cNvPr>
          <p:cNvSpPr txBox="1">
            <a:spLocks/>
          </p:cNvSpPr>
          <p:nvPr/>
        </p:nvSpPr>
        <p:spPr>
          <a:xfrm>
            <a:off x="9484937" y="1076525"/>
            <a:ext cx="2070498" cy="5202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dirty="0"/>
              <a:t>Bottom view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3E10509-BF6C-1241-9B10-30D58B8913F9}"/>
              </a:ext>
            </a:extLst>
          </p:cNvPr>
          <p:cNvCxnSpPr>
            <a:cxnSpLocks/>
          </p:cNvCxnSpPr>
          <p:nvPr/>
        </p:nvCxnSpPr>
        <p:spPr>
          <a:xfrm>
            <a:off x="9697523" y="3691196"/>
            <a:ext cx="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BC0777-6C13-8845-9057-A35029E42C1A}"/>
              </a:ext>
            </a:extLst>
          </p:cNvPr>
          <p:cNvGrpSpPr/>
          <p:nvPr/>
        </p:nvGrpSpPr>
        <p:grpSpPr>
          <a:xfrm>
            <a:off x="7046336" y="4189457"/>
            <a:ext cx="5871727" cy="2470617"/>
            <a:chOff x="4053840" y="4298911"/>
            <a:chExt cx="5725986" cy="2409295"/>
          </a:xfrm>
        </p:grpSpPr>
        <p:sp>
          <p:nvSpPr>
            <p:cNvPr id="11" name="Title 1">
              <a:extLst>
                <a:ext uri="{FF2B5EF4-FFF2-40B4-BE49-F238E27FC236}">
                  <a16:creationId xmlns:a16="http://schemas.microsoft.com/office/drawing/2014/main" id="{59118EAB-CB0D-A248-8165-221CD71F8346}"/>
                </a:ext>
              </a:extLst>
            </p:cNvPr>
            <p:cNvSpPr txBox="1">
              <a:spLocks/>
            </p:cNvSpPr>
            <p:nvPr/>
          </p:nvSpPr>
          <p:spPr>
            <a:xfrm>
              <a:off x="4275500" y="4298911"/>
              <a:ext cx="5504326" cy="56388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GB" sz="2200" dirty="0"/>
                <a:t>Photochemically etched extraction grids</a:t>
              </a:r>
            </a:p>
          </p:txBody>
        </p:sp>
        <p:pic>
          <p:nvPicPr>
            <p:cNvPr id="12" name="Picture 11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E7EA571A-37FA-E24E-8EF1-E12854C14C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422"/>
            <a:stretch/>
          </p:blipFill>
          <p:spPr>
            <a:xfrm>
              <a:off x="6676110" y="4899909"/>
              <a:ext cx="2244171" cy="1808296"/>
            </a:xfrm>
            <a:prstGeom prst="rect">
              <a:avLst/>
            </a:prstGeom>
          </p:spPr>
        </p:pic>
        <p:pic>
          <p:nvPicPr>
            <p:cNvPr id="13" name="Picture 12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55B8BED4-94E9-F348-95BC-B70C6128EB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77" t="22926" r="-248" b="30283"/>
            <a:stretch/>
          </p:blipFill>
          <p:spPr>
            <a:xfrm>
              <a:off x="4053840" y="4899910"/>
              <a:ext cx="2551943" cy="1808296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1E98B66-D4C1-2D4C-A88D-8C13C7B6C1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959" y="4388760"/>
            <a:ext cx="2512633" cy="226085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FDAE833A-DF61-4246-9D64-D6F1C7EFE340}"/>
              </a:ext>
            </a:extLst>
          </p:cNvPr>
          <p:cNvSpPr txBox="1">
            <a:spLocks/>
          </p:cNvSpPr>
          <p:nvPr/>
        </p:nvSpPr>
        <p:spPr>
          <a:xfrm>
            <a:off x="2767473" y="5611353"/>
            <a:ext cx="3000361" cy="6482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200" dirty="0"/>
              <a:t>THGEMs/Extraction grids supported by PEEK Spacers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7E0E6C-CFA3-584C-AB32-4D16D9204D63}"/>
              </a:ext>
            </a:extLst>
          </p:cNvPr>
          <p:cNvGrpSpPr/>
          <p:nvPr/>
        </p:nvGrpSpPr>
        <p:grpSpPr>
          <a:xfrm>
            <a:off x="627969" y="1083595"/>
            <a:ext cx="6705014" cy="3609450"/>
            <a:chOff x="45566" y="64546"/>
            <a:chExt cx="8231546" cy="462849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CD9F1BA-3FD0-6141-8647-71AA77BCBA1A}"/>
                </a:ext>
              </a:extLst>
            </p:cNvPr>
            <p:cNvGrpSpPr/>
            <p:nvPr/>
          </p:nvGrpSpPr>
          <p:grpSpPr>
            <a:xfrm>
              <a:off x="309283" y="64546"/>
              <a:ext cx="7967829" cy="4628499"/>
              <a:chOff x="309283" y="64546"/>
              <a:chExt cx="7967829" cy="4628499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1FAB3417-826D-4E40-B9A1-E6B1F80D1A06}"/>
                  </a:ext>
                </a:extLst>
              </p:cNvPr>
              <p:cNvGrpSpPr/>
              <p:nvPr/>
            </p:nvGrpSpPr>
            <p:grpSpPr>
              <a:xfrm>
                <a:off x="309283" y="64546"/>
                <a:ext cx="5174142" cy="4628499"/>
                <a:chOff x="309283" y="64546"/>
                <a:chExt cx="5174142" cy="4628499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AAA3C6FB-875E-E94D-9CD8-11CA0AFC6B6F}"/>
                    </a:ext>
                  </a:extLst>
                </p:cNvPr>
                <p:cNvGrpSpPr/>
                <p:nvPr/>
              </p:nvGrpSpPr>
              <p:grpSpPr>
                <a:xfrm>
                  <a:off x="309283" y="64546"/>
                  <a:ext cx="5174142" cy="4628499"/>
                  <a:chOff x="309283" y="64546"/>
                  <a:chExt cx="5174142" cy="4628499"/>
                </a:xfrm>
              </p:grpSpPr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51A420FC-87D7-6247-8A7E-1317604A9D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309283" y="64546"/>
                    <a:ext cx="5174142" cy="4255994"/>
                  </a:xfrm>
                  <a:prstGeom prst="rect">
                    <a:avLst/>
                  </a:prstGeom>
                </p:spPr>
              </p:pic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15A0AB16-3120-784E-A89A-61DD1FFA17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17320" y="3764280"/>
                    <a:ext cx="4066105" cy="578245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Title 1">
                    <a:extLst>
                      <a:ext uri="{FF2B5EF4-FFF2-40B4-BE49-F238E27FC236}">
                        <a16:creationId xmlns:a16="http://schemas.microsoft.com/office/drawing/2014/main" id="{CF8D5585-E384-F747-8E95-693FA74A9F42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3086854" y="4129165"/>
                    <a:ext cx="1506804" cy="563880"/>
                  </a:xfrm>
                  <a:prstGeom prst="rect">
                    <a:avLst/>
                  </a:prstGeom>
                </p:spPr>
                <p:txBody>
                  <a:bodyPr vert="horz" lIns="91440" tIns="45720" rIns="91440" bIns="45720" rtlCol="0" anchor="b">
                    <a:normAutofit fontScale="92500" lnSpcReduction="20000"/>
                  </a:bodyPr>
                  <a:lstStyle>
                    <a:lvl1pPr algn="ctr" defTabSz="914400" rtl="0" eaLnBrk="1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buNone/>
                      <a:defRPr sz="6000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defRPr>
                    </a:lvl1pPr>
                  </a:lstStyle>
                  <a:p>
                    <a:pPr algn="l"/>
                    <a:r>
                      <a:rPr lang="en-GB" sz="3200" dirty="0"/>
                      <a:t>2.3m</a:t>
                    </a:r>
                  </a:p>
                </p:txBody>
              </p:sp>
            </p:grp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78E28448-9F74-C64C-AA06-EA0EFF45CE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153656" y="1383520"/>
                  <a:ext cx="1020324" cy="80902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itle 1">
                <a:extLst>
                  <a:ext uri="{FF2B5EF4-FFF2-40B4-BE49-F238E27FC236}">
                    <a16:creationId xmlns:a16="http://schemas.microsoft.com/office/drawing/2014/main" id="{8A7D6721-BC5C-D641-9138-440CB0B8306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93658" y="797656"/>
                <a:ext cx="3683454" cy="5638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55000" lnSpcReduction="20000"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GB" sz="3200" dirty="0"/>
                  <a:t>16x 50cm square G-THGEMs</a:t>
                </a:r>
              </a:p>
            </p:txBody>
          </p:sp>
        </p:grpSp>
        <p:sp>
          <p:nvSpPr>
            <p:cNvPr id="18" name="Title 1">
              <a:extLst>
                <a:ext uri="{FF2B5EF4-FFF2-40B4-BE49-F238E27FC236}">
                  <a16:creationId xmlns:a16="http://schemas.microsoft.com/office/drawing/2014/main" id="{748A87B5-6BE9-A746-8D1A-543C3F234ABB}"/>
                </a:ext>
              </a:extLst>
            </p:cNvPr>
            <p:cNvSpPr txBox="1">
              <a:spLocks/>
            </p:cNvSpPr>
            <p:nvPr/>
          </p:nvSpPr>
          <p:spPr>
            <a:xfrm>
              <a:off x="45566" y="451473"/>
              <a:ext cx="4590160" cy="56387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GB" sz="1800" dirty="0"/>
                <a:t>Welded Invar structure (Uniquely low coefficient of thermal contraction)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E4EF71E-1D8A-814E-9C91-5C8C86B0242B}"/>
              </a:ext>
            </a:extLst>
          </p:cNvPr>
          <p:cNvSpPr txBox="1"/>
          <p:nvPr/>
        </p:nvSpPr>
        <p:spPr>
          <a:xfrm>
            <a:off x="0" y="851401"/>
            <a:ext cx="6619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Modular design and can be applied directly to a DUNE module</a:t>
            </a:r>
          </a:p>
        </p:txBody>
      </p:sp>
    </p:spTree>
    <p:extLst>
      <p:ext uri="{BB962C8B-B14F-4D97-AF65-F5344CB8AC3E}">
        <p14:creationId xmlns:p14="http://schemas.microsoft.com/office/powerpoint/2010/main" val="1245458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CA575-B873-4E48-B3FF-50BA39280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Readout Plane (LRP)</a:t>
            </a:r>
          </a:p>
        </p:txBody>
      </p:sp>
      <p:pic>
        <p:nvPicPr>
          <p:cNvPr id="8" name="Content Placeholder 7" descr="A picture containing text, indoor, worktable&#10;&#10;Description automatically generated">
            <a:extLst>
              <a:ext uri="{FF2B5EF4-FFF2-40B4-BE49-F238E27FC236}">
                <a16:creationId xmlns:a16="http://schemas.microsoft.com/office/drawing/2014/main" id="{0CABDBAE-6278-904B-8A85-2829E4D6D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002" y="1106620"/>
            <a:ext cx="8610599" cy="418570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294D-212D-BB4E-A11E-B0B647EDB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CC2AF-0FEF-6B4C-A215-4706F743E15E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0B9A7-D0EE-F84C-985B-08C5B3F37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CEDCF-6B00-0449-81AE-ABD6D22B0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9A792D-4915-BA40-B197-0457F8C26CA5}"/>
              </a:ext>
            </a:extLst>
          </p:cNvPr>
          <p:cNvSpPr txBox="1"/>
          <p:nvPr/>
        </p:nvSpPr>
        <p:spPr>
          <a:xfrm>
            <a:off x="95002" y="5389041"/>
            <a:ext cx="3395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LRP assembly at CERN</a:t>
            </a:r>
          </a:p>
        </p:txBody>
      </p:sp>
      <p:pic>
        <p:nvPicPr>
          <p:cNvPr id="10" name="Content Placeholder 4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2C4FDC99-6233-E842-B9A6-7D16766BD1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407" y="1055617"/>
            <a:ext cx="2966385" cy="527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944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830FF-DFEC-8945-B5CF-E0FE1A20C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50cm Glass THGEMs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89232-F036-B64B-85D6-7D59D9616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5454-5CE4-E34D-868F-934395DF4B54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6DD11-C6E3-BE4A-B024-61D59B876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618C7-B922-F34E-B0F7-B354D9FC2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16</a:t>
            </a:fld>
            <a:endParaRPr lang="en-US"/>
          </a:p>
        </p:txBody>
      </p:sp>
      <p:pic>
        <p:nvPicPr>
          <p:cNvPr id="47" name="Picture 46" descr="A picture containing indoor&#10;&#10;Description automatically generated">
            <a:extLst>
              <a:ext uri="{FF2B5EF4-FFF2-40B4-BE49-F238E27FC236}">
                <a16:creationId xmlns:a16="http://schemas.microsoft.com/office/drawing/2014/main" id="{4D25D2B8-6FE0-FD47-969E-FB583D1D58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3" r="10952" b="31759"/>
          <a:stretch/>
        </p:blipFill>
        <p:spPr>
          <a:xfrm>
            <a:off x="6796273" y="1343770"/>
            <a:ext cx="5104449" cy="508807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2F17542-A64C-7445-BBA7-565EB311A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9919" y="4717563"/>
            <a:ext cx="2260803" cy="1714278"/>
          </a:xfrm>
          <a:prstGeom prst="rect">
            <a:avLst/>
          </a:prstGeom>
        </p:spPr>
      </p:pic>
      <p:sp>
        <p:nvSpPr>
          <p:cNvPr id="49" name="Title 1">
            <a:extLst>
              <a:ext uri="{FF2B5EF4-FFF2-40B4-BE49-F238E27FC236}">
                <a16:creationId xmlns:a16="http://schemas.microsoft.com/office/drawing/2014/main" id="{8BB6AFE9-E2B8-1848-882F-2A2879CD74E4}"/>
              </a:ext>
            </a:extLst>
          </p:cNvPr>
          <p:cNvSpPr txBox="1">
            <a:spLocks/>
          </p:cNvSpPr>
          <p:nvPr/>
        </p:nvSpPr>
        <p:spPr>
          <a:xfrm>
            <a:off x="291278" y="1344357"/>
            <a:ext cx="5333179" cy="49161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Sixteen 50cm x 50cm glass THGEMs</a:t>
            </a:r>
          </a:p>
          <a:p>
            <a:endParaRPr lang="en-GB" sz="2800" dirty="0"/>
          </a:p>
          <a:p>
            <a:r>
              <a:rPr lang="en-GB" sz="2800" dirty="0"/>
              <a:t>1.1mm thick, </a:t>
            </a:r>
          </a:p>
          <a:p>
            <a:r>
              <a:rPr lang="en-GB" sz="2800" dirty="0"/>
              <a:t>500</a:t>
            </a:r>
            <a:r>
              <a:rPr lang="el-GR" sz="2800" dirty="0"/>
              <a:t>μ</a:t>
            </a:r>
            <a:r>
              <a:rPr lang="en-GB" sz="2800" dirty="0"/>
              <a:t>m ID holes, </a:t>
            </a:r>
          </a:p>
          <a:p>
            <a:r>
              <a:rPr lang="en-GB" sz="2800" dirty="0"/>
              <a:t>800</a:t>
            </a:r>
            <a:r>
              <a:rPr lang="el-GR" sz="2800" dirty="0"/>
              <a:t>μ</a:t>
            </a:r>
            <a:r>
              <a:rPr lang="en-GB" sz="2800" dirty="0"/>
              <a:t>m pitch hexagonal array</a:t>
            </a:r>
          </a:p>
        </p:txBody>
      </p:sp>
      <p:pic>
        <p:nvPicPr>
          <p:cNvPr id="50" name="Picture 49" descr="A picture containing calendar&#10;&#10;Description automatically generated">
            <a:extLst>
              <a:ext uri="{FF2B5EF4-FFF2-40B4-BE49-F238E27FC236}">
                <a16:creationId xmlns:a16="http://schemas.microsoft.com/office/drawing/2014/main" id="{BCE07B70-E926-4F41-B083-CC7679610F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97" b="22130"/>
          <a:stretch/>
        </p:blipFill>
        <p:spPr>
          <a:xfrm>
            <a:off x="437655" y="3342416"/>
            <a:ext cx="3544290" cy="308942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CD61C4E4-F28E-CE4E-9F73-6260CC794ABF}"/>
              </a:ext>
            </a:extLst>
          </p:cNvPr>
          <p:cNvSpPr txBox="1"/>
          <p:nvPr/>
        </p:nvSpPr>
        <p:spPr>
          <a:xfrm>
            <a:off x="118508" y="943660"/>
            <a:ext cx="8078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/>
              <a:t>Novel Glass THGEMs developed at Liverpool (Patent accepted GB2019563.2)</a:t>
            </a:r>
            <a:endParaRPr lang="en-US" sz="2000" i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A0F2BB6-6E6F-154B-8870-E8FB3A7C3C0B}"/>
              </a:ext>
            </a:extLst>
          </p:cNvPr>
          <p:cNvSpPr txBox="1"/>
          <p:nvPr/>
        </p:nvSpPr>
        <p:spPr>
          <a:xfrm>
            <a:off x="4064492" y="5331866"/>
            <a:ext cx="2585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for more details:</a:t>
            </a:r>
          </a:p>
          <a:p>
            <a:r>
              <a:rPr lang="en-US" dirty="0">
                <a:hlinkClick r:id="rId5"/>
              </a:rPr>
              <a:t>https://www.mdpi.com/2076-3417/11/20/9450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591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0F530-7BDE-FB47-AA37-8700BE013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Readout Plane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51B40-7567-484D-8890-9DB6176C6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0DFA6-D2A2-0944-8524-7FA2AD6569D8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9BD34-80A3-5248-B298-9C71847B3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3032C-C0E9-4444-8F5C-27A9ABE20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CA3E77-C529-454F-873F-8A56108FDB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2" t="2101" r="788" b="2099"/>
          <a:stretch/>
        </p:blipFill>
        <p:spPr>
          <a:xfrm>
            <a:off x="154447" y="1044805"/>
            <a:ext cx="6281103" cy="1781984"/>
          </a:xfrm>
          <a:prstGeom prst="rect">
            <a:avLst/>
          </a:prstGeom>
        </p:spPr>
      </p:pic>
      <p:pic>
        <p:nvPicPr>
          <p:cNvPr id="10" name="Picture 9" descr="A picture containing building, indoor, window&#10;&#10;Description automatically generated">
            <a:extLst>
              <a:ext uri="{FF2B5EF4-FFF2-40B4-BE49-F238E27FC236}">
                <a16:creationId xmlns:a16="http://schemas.microsoft.com/office/drawing/2014/main" id="{477E78BC-6A5B-1C43-96B9-8C8E013CF7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2" t="12849" r="7099" b="11667"/>
          <a:stretch/>
        </p:blipFill>
        <p:spPr>
          <a:xfrm>
            <a:off x="7303325" y="1018091"/>
            <a:ext cx="4602019" cy="45808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051A49-F333-CA4F-9F5C-8798155EAF99}"/>
              </a:ext>
            </a:extLst>
          </p:cNvPr>
          <p:cNvSpPr txBox="1"/>
          <p:nvPr/>
        </p:nvSpPr>
        <p:spPr>
          <a:xfrm>
            <a:off x="-1660291" y="776649"/>
            <a:ext cx="4462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LRP CAD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7535B7-AC7F-2C48-B933-2B87D977EF99}"/>
              </a:ext>
            </a:extLst>
          </p:cNvPr>
          <p:cNvSpPr txBox="1"/>
          <p:nvPr/>
        </p:nvSpPr>
        <p:spPr>
          <a:xfrm>
            <a:off x="154447" y="4996020"/>
            <a:ext cx="1221750" cy="927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LRP grids, G-THGEMs and WLS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EEAF66-958D-F94B-8A73-0C03DFB054C2}"/>
              </a:ext>
            </a:extLst>
          </p:cNvPr>
          <p:cNvSpPr txBox="1"/>
          <p:nvPr/>
        </p:nvSpPr>
        <p:spPr>
          <a:xfrm>
            <a:off x="7172501" y="5753946"/>
            <a:ext cx="4462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2x2m LRP G-THGEMs from underneath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097F3A8-7615-EC49-B99C-A1CF4094C5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8" r="24368"/>
          <a:stretch/>
        </p:blipFill>
        <p:spPr>
          <a:xfrm>
            <a:off x="1376197" y="3068518"/>
            <a:ext cx="3512479" cy="29194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38D2B7F-2528-964B-9181-1EC97A40EE9A}"/>
              </a:ext>
            </a:extLst>
          </p:cNvPr>
          <p:cNvSpPr txBox="1"/>
          <p:nvPr/>
        </p:nvSpPr>
        <p:spPr>
          <a:xfrm>
            <a:off x="0" y="6132085"/>
            <a:ext cx="8459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The 15mm modular extraction region provided a very stable extraction field!</a:t>
            </a:r>
          </a:p>
        </p:txBody>
      </p:sp>
    </p:spTree>
    <p:extLst>
      <p:ext uri="{BB962C8B-B14F-4D97-AF65-F5344CB8AC3E}">
        <p14:creationId xmlns:p14="http://schemas.microsoft.com/office/powerpoint/2010/main" val="19946685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7DA72-C8F6-8B4B-A587-7EB19F1D9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9375"/>
            <a:ext cx="10515600" cy="1325563"/>
          </a:xfrm>
        </p:spPr>
        <p:txBody>
          <a:bodyPr/>
          <a:lstStyle/>
          <a:p>
            <a:r>
              <a:rPr lang="en-GB" dirty="0"/>
              <a:t>Cold box Integration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3DBBA-2733-7942-8A25-507468EFB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2FAF2-767E-C048-9E37-0F52DE35A0B7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18B5D-1D40-2B41-842F-CEA49F752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0BA09-82D2-5844-B61A-05FF737B4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A picture containing indoor, ceiling&#10;&#10;Description automatically generated">
            <a:extLst>
              <a:ext uri="{FF2B5EF4-FFF2-40B4-BE49-F238E27FC236}">
                <a16:creationId xmlns:a16="http://schemas.microsoft.com/office/drawing/2014/main" id="{25BD15BB-B8FF-4149-B88C-302A07374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121" y="919629"/>
            <a:ext cx="4249586" cy="5666114"/>
          </a:xfrm>
          <a:prstGeom prst="rect">
            <a:avLst/>
          </a:prstGeom>
        </p:spPr>
      </p:pic>
      <p:pic>
        <p:nvPicPr>
          <p:cNvPr id="8" name="Picture 7" descr="Men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028C52BB-B1E8-EC40-9F4D-DB0008149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69" y="919629"/>
            <a:ext cx="3985731" cy="531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38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36920-4658-1C4E-B7AE-356D963E8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A39F1-6C9F-AC41-B0E6-2FB5F3509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725" y="1210042"/>
            <a:ext cx="10883752" cy="4728026"/>
          </a:xfrm>
          <a:ln w="34925"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Background to the ARIADNE program</a:t>
            </a:r>
          </a:p>
          <a:p>
            <a:pPr lvl="1"/>
            <a:r>
              <a:rPr lang="en-US" sz="2800" dirty="0"/>
              <a:t>TPX3Cam results taken with the ARIADNE  1-ton dual phase LAr detector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ARIADNE</a:t>
            </a:r>
            <a:r>
              <a:rPr lang="en-US" baseline="30000" dirty="0"/>
              <a:t>+</a:t>
            </a:r>
            <a:r>
              <a:rPr lang="en-US" dirty="0"/>
              <a:t>: Larger scale demonstration using the CERN “Cold Box” at the Neutrino Platform</a:t>
            </a:r>
          </a:p>
          <a:p>
            <a:pPr lvl="1"/>
            <a:r>
              <a:rPr lang="en-US" sz="2800" dirty="0"/>
              <a:t> Results and informing next generation designs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Conceptual </a:t>
            </a:r>
            <a:r>
              <a:rPr lang="en-US" dirty="0" err="1"/>
              <a:t>FLArE</a:t>
            </a:r>
            <a:r>
              <a:rPr lang="en-US" dirty="0"/>
              <a:t> TPC design based on </a:t>
            </a:r>
            <a:r>
              <a:rPr lang="en-US" dirty="0" err="1"/>
              <a:t>TPXCam</a:t>
            </a:r>
            <a:r>
              <a:rPr lang="en-US" dirty="0"/>
              <a:t> optical readout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B6764-9023-3C4D-9521-8B1B946A5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8A8E5-CDC2-0641-8693-94BE8396901C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086DF-4A7D-D249-BC84-0A046D4C9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E270A-23F1-754E-8675-3C8163A33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5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B24E2-2E81-4E48-8CA9-FEF5BD07C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3021"/>
            <a:ext cx="10515600" cy="1325563"/>
          </a:xfrm>
        </p:spPr>
        <p:txBody>
          <a:bodyPr/>
          <a:lstStyle/>
          <a:p>
            <a:r>
              <a:rPr lang="en-US" dirty="0"/>
              <a:t>Cold box Integration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9AE7E-0F9B-9E46-8C4B-E1ADD4032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8EAA-AF0F-304F-A519-B95F7A1E28E8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D28EF-ED06-4A40-A568-52BB2E0D4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81088-5927-C44E-8895-BA8434244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19</a:t>
            </a:fld>
            <a:endParaRPr lang="en-US"/>
          </a:p>
        </p:txBody>
      </p:sp>
      <p:pic>
        <p:nvPicPr>
          <p:cNvPr id="7" name="Content Placeholder 4" descr="A picture containing indoor&#10;&#10;Description automatically generated">
            <a:extLst>
              <a:ext uri="{FF2B5EF4-FFF2-40B4-BE49-F238E27FC236}">
                <a16:creationId xmlns:a16="http://schemas.microsoft.com/office/drawing/2014/main" id="{E1FE707D-C918-4848-B02D-D38B28AFBA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042" y="884237"/>
            <a:ext cx="5647958" cy="5647958"/>
          </a:xfrm>
        </p:spPr>
      </p:pic>
      <p:pic>
        <p:nvPicPr>
          <p:cNvPr id="8" name="Picture 7" descr="A picture containing several, dock&#10;&#10;Description automatically generated">
            <a:extLst>
              <a:ext uri="{FF2B5EF4-FFF2-40B4-BE49-F238E27FC236}">
                <a16:creationId xmlns:a16="http://schemas.microsoft.com/office/drawing/2014/main" id="{7FC9B2CB-15C2-0549-869E-67AB55AF10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46" y="884237"/>
            <a:ext cx="5647959" cy="564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9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2FFB2-FF86-8F4F-A7F4-D638B37F0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the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9E80C-4130-CB48-979A-7329E6546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29519-F555-734A-A2AD-A8DBC282A1E7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E72C3-63D9-8E44-AD4B-88268E970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04A9E-7BD5-8A46-81C9-7A37595DB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 descr="A picture containing text, indoor, ceiling&#10;&#10;Description automatically generated">
            <a:extLst>
              <a:ext uri="{FF2B5EF4-FFF2-40B4-BE49-F238E27FC236}">
                <a16:creationId xmlns:a16="http://schemas.microsoft.com/office/drawing/2014/main" id="{3B675205-3808-3945-B000-702F64A620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9" r="8700"/>
          <a:stretch/>
        </p:blipFill>
        <p:spPr>
          <a:xfrm>
            <a:off x="1182988" y="1120352"/>
            <a:ext cx="9826023" cy="549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3240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44B93-13F9-BE4C-BDE3-B4BA80BEB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the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A1D14-452F-9A41-A418-E77507643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E3356-319F-DC43-A5F5-6477825784FC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2168F-8998-5044-8D88-DD479ADD9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36318-9E1A-1B4A-A96F-840BBBE77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21</a:t>
            </a:fld>
            <a:endParaRPr lang="en-US"/>
          </a:p>
        </p:txBody>
      </p:sp>
      <p:pic>
        <p:nvPicPr>
          <p:cNvPr id="7" name="Content Placeholder 5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BB41C0A7-FF5E-8840-AE33-433166AB0C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2973"/>
            <a:ext cx="2861613" cy="588675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96D444-D201-6546-A5CC-2A7A0763D7D3}"/>
              </a:ext>
            </a:extLst>
          </p:cNvPr>
          <p:cNvSpPr txBox="1"/>
          <p:nvPr/>
        </p:nvSpPr>
        <p:spPr>
          <a:xfrm>
            <a:off x="3302228" y="6173274"/>
            <a:ext cx="147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</a:t>
            </a:r>
            <a:r>
              <a:rPr lang="en-US" dirty="0" err="1"/>
              <a:t>Arapuca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93DF53-C88B-B948-9CC5-DCE5D17F8A5A}"/>
              </a:ext>
            </a:extLst>
          </p:cNvPr>
          <p:cNvCxnSpPr>
            <a:cxnSpLocks/>
          </p:cNvCxnSpPr>
          <p:nvPr/>
        </p:nvCxnSpPr>
        <p:spPr>
          <a:xfrm flipH="1" flipV="1">
            <a:off x="1299568" y="5975027"/>
            <a:ext cx="1938774" cy="39649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7FBCC5A0-BB1E-2C4A-8C54-8A5F0A0555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8" r="9904"/>
          <a:stretch/>
        </p:blipFill>
        <p:spPr>
          <a:xfrm>
            <a:off x="3014408" y="882973"/>
            <a:ext cx="5339509" cy="3050094"/>
          </a:xfrm>
          <a:prstGeom prst="rect">
            <a:avLst/>
          </a:prstGeom>
        </p:spPr>
      </p:pic>
      <p:pic>
        <p:nvPicPr>
          <p:cNvPr id="3" name="Screenshot 2022-08-04 at 12.14.26.png" descr="Screenshot 2022-08-04 at 12.14.26.png">
            <a:extLst>
              <a:ext uri="{FF2B5EF4-FFF2-40B4-BE49-F238E27FC236}">
                <a16:creationId xmlns:a16="http://schemas.microsoft.com/office/drawing/2014/main" id="{E84F2B02-EDA7-3A0B-BDA5-ADABCA945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9906" y="3895304"/>
            <a:ext cx="4893640" cy="2731469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5595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7376A-3ED1-E549-A43E-80C91C736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Closed/Running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92B1D-239F-D849-8742-2EF807957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ECF63-86F1-EB48-8F72-7F029C0CE5AF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AA680-1163-6048-9C7B-204625CBD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9FEBE-3A07-2640-83FB-85D59FB16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22</a:t>
            </a:fld>
            <a:endParaRPr lang="en-US"/>
          </a:p>
        </p:txBody>
      </p:sp>
      <p:pic>
        <p:nvPicPr>
          <p:cNvPr id="9" name="Picture 8" descr="A picture containing indoor, cluttered, device, messy&#10;&#10;Description automatically generated">
            <a:extLst>
              <a:ext uri="{FF2B5EF4-FFF2-40B4-BE49-F238E27FC236}">
                <a16:creationId xmlns:a16="http://schemas.microsoft.com/office/drawing/2014/main" id="{CB73A29E-C27E-954E-A6C5-6018D98EA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9" y="1055577"/>
            <a:ext cx="7254240" cy="35263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2E03F0-2F48-FA44-958E-A9FD3DD6AC47}"/>
              </a:ext>
            </a:extLst>
          </p:cNvPr>
          <p:cNvSpPr txBox="1"/>
          <p:nvPr/>
        </p:nvSpPr>
        <p:spPr>
          <a:xfrm>
            <a:off x="374304" y="5142396"/>
            <a:ext cx="64141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Very stable cryogenic operation thanks to the CERN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Argon purity was approximately 0.5 msec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Three weeks of data collection refilled twice</a:t>
            </a:r>
          </a:p>
        </p:txBody>
      </p:sp>
      <p:pic>
        <p:nvPicPr>
          <p:cNvPr id="7" name="Picture 6" descr="A picture containing engineering, machine, industry, steel&#10;&#10;Description automatically generated">
            <a:extLst>
              <a:ext uri="{FF2B5EF4-FFF2-40B4-BE49-F238E27FC236}">
                <a16:creationId xmlns:a16="http://schemas.microsoft.com/office/drawing/2014/main" id="{DCF07FBB-F16E-3051-0F03-F4868CCDF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1491" y="1059731"/>
            <a:ext cx="4831847" cy="483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1540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946C8-DF17-FF40-A06C-552D00B89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50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Glass THGEM Light Gain Study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89C23-B86B-0E45-8A33-C5E8921C0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9E28C-AE04-A442-81AC-D0D734CA7670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5CF09-2320-F348-AE5E-988CF3C84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13C91-72B5-A945-8520-82A4A77CB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3C76A5-9A71-5849-8862-0528A02FF25B}"/>
              </a:ext>
            </a:extLst>
          </p:cNvPr>
          <p:cNvSpPr txBox="1"/>
          <p:nvPr/>
        </p:nvSpPr>
        <p:spPr>
          <a:xfrm>
            <a:off x="1640340" y="1137438"/>
            <a:ext cx="209153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Visible Intensifier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E6BFF4-30B4-4842-9F95-D1F01B38AA61}"/>
              </a:ext>
            </a:extLst>
          </p:cNvPr>
          <p:cNvSpPr txBox="1"/>
          <p:nvPr/>
        </p:nvSpPr>
        <p:spPr>
          <a:xfrm>
            <a:off x="7791298" y="1098166"/>
            <a:ext cx="18004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VUV Intensifier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46F5DB-0BCA-9747-AFFD-28CEF3152B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233"/>
          <a:stretch/>
        </p:blipFill>
        <p:spPr>
          <a:xfrm>
            <a:off x="-384793" y="1484001"/>
            <a:ext cx="5903850" cy="4724400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895EFA54-555C-4746-8998-BF6B6A65D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807" y="1403530"/>
            <a:ext cx="5335493" cy="491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324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5446C-B57C-BF41-9CAB-CF9505083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9135"/>
            <a:ext cx="10515600" cy="1325563"/>
          </a:xfrm>
        </p:spPr>
        <p:txBody>
          <a:bodyPr/>
          <a:lstStyle/>
          <a:p>
            <a:r>
              <a:rPr lang="en-US" dirty="0"/>
              <a:t>30 Seconds exposure </a:t>
            </a:r>
            <a:r>
              <a:rPr lang="en-US" dirty="0" err="1"/>
              <a:t>Cosmics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F2C1-3D1A-C84D-BF95-D85EB6F8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2D4A4-4E77-C24A-867B-AA7132F73AC0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5AE0E-09F6-044F-9C2B-6A5B1DC07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BD964-4B11-5749-B97D-4F767A33B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1F54CA-6C9E-D740-A9EB-BE5C7D5BAE57}"/>
              </a:ext>
            </a:extLst>
          </p:cNvPr>
          <p:cNvSpPr txBox="1"/>
          <p:nvPr/>
        </p:nvSpPr>
        <p:spPr>
          <a:xfrm>
            <a:off x="1377691" y="844763"/>
            <a:ext cx="3381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Visible intensifier </a:t>
            </a:r>
            <a:r>
              <a:rPr lang="en-US" sz="2400" dirty="0" err="1"/>
              <a:t>cosmics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58C800-95C7-D144-B2AB-0C96ABC169B5}"/>
              </a:ext>
            </a:extLst>
          </p:cNvPr>
          <p:cNvSpPr txBox="1"/>
          <p:nvPr/>
        </p:nvSpPr>
        <p:spPr>
          <a:xfrm>
            <a:off x="7582286" y="882238"/>
            <a:ext cx="3106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VUV intensifier </a:t>
            </a:r>
            <a:r>
              <a:rPr lang="en-US" sz="2400" dirty="0" err="1"/>
              <a:t>cosmics</a:t>
            </a:r>
            <a:endParaRPr 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B0948E-E23E-A24D-8773-8EFA38A1712F}"/>
              </a:ext>
            </a:extLst>
          </p:cNvPr>
          <p:cNvSpPr txBox="1"/>
          <p:nvPr/>
        </p:nvSpPr>
        <p:spPr>
          <a:xfrm>
            <a:off x="8089180" y="6162311"/>
            <a:ext cx="3483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(vignetting effect needs correction)</a:t>
            </a:r>
          </a:p>
        </p:txBody>
      </p:sp>
      <p:pic>
        <p:nvPicPr>
          <p:cNvPr id="13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D90DA2F2-8E52-3744-850B-EB0C69B575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88925" y="1381378"/>
            <a:ext cx="5183644" cy="4794871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62479A-B109-9740-AB11-559615001A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359"/>
          <a:stretch/>
        </p:blipFill>
        <p:spPr>
          <a:xfrm>
            <a:off x="-565682" y="1264069"/>
            <a:ext cx="5823482" cy="508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576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2B485-4DBB-E94E-B034-223539DD0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Energy Calibration and Resolution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39CD8-8259-FF44-9726-85679105B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F23B3-DFBA-A84E-AB1D-9D0B7008E9C9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FF0CD-9A9B-2743-B5E2-523B1A9D0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D705C-9557-794B-80EF-05C5A84CB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25</a:t>
            </a:fld>
            <a:endParaRPr lang="en-US"/>
          </a:p>
        </p:txBody>
      </p:sp>
      <p:sp>
        <p:nvSpPr>
          <p:cNvPr id="8" name="Aims:">
            <a:extLst>
              <a:ext uri="{FF2B5EF4-FFF2-40B4-BE49-F238E27FC236}">
                <a16:creationId xmlns:a16="http://schemas.microsoft.com/office/drawing/2014/main" id="{CD2EB58A-3B00-A026-8995-FF4C35EAEDBB}"/>
              </a:ext>
            </a:extLst>
          </p:cNvPr>
          <p:cNvSpPr txBox="1"/>
          <p:nvPr/>
        </p:nvSpPr>
        <p:spPr>
          <a:xfrm>
            <a:off x="411168" y="781641"/>
            <a:ext cx="5817103" cy="69280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endParaRPr dirty="0"/>
          </a:p>
          <a:p>
            <a:endParaRPr dirty="0"/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buSzPct val="100000"/>
              <a:buChar char="•"/>
            </a:pPr>
            <a:r>
              <a:rPr sz="2200" dirty="0"/>
              <a:t>Track fitting to through going muons (Through THGEM and greater than 19 cm depth)</a:t>
            </a:r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buSzPct val="100000"/>
              <a:buChar char="•"/>
            </a:pPr>
            <a:r>
              <a:rPr sz="2200" dirty="0"/>
              <a:t>Energy conversion : </a:t>
            </a:r>
            <a:r>
              <a:rPr sz="2200" b="1" dirty="0"/>
              <a:t>199.10 ± 1.73 ADU / </a:t>
            </a:r>
            <a:r>
              <a:rPr lang="en-US" sz="2200" b="1" dirty="0"/>
              <a:t>cm</a:t>
            </a:r>
            <a:endParaRPr sz="2200" b="1" dirty="0"/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buSzPct val="100000"/>
              <a:buChar char="•"/>
            </a:pPr>
            <a:r>
              <a:rPr sz="2200" dirty="0"/>
              <a:t>Energy resolution : </a:t>
            </a:r>
            <a:r>
              <a:rPr sz="2200" b="1" dirty="0"/>
              <a:t>16.73 ± 0.16 %</a:t>
            </a:r>
          </a:p>
          <a:p>
            <a:pPr marL="180473" indent="-180473">
              <a:buSzPct val="100000"/>
              <a:buChar char="•"/>
            </a:pPr>
            <a:endParaRPr b="1" dirty="0"/>
          </a:p>
          <a:p>
            <a:pPr lvl="1" indent="228600"/>
            <a:endParaRPr b="1" dirty="0"/>
          </a:p>
          <a:p>
            <a:endParaRPr b="1" dirty="0"/>
          </a:p>
          <a:p>
            <a:pPr marL="180473" indent="-180473">
              <a:buSzPct val="100000"/>
              <a:buChar char="•"/>
            </a:pPr>
            <a:endParaRPr b="1" dirty="0"/>
          </a:p>
          <a:p>
            <a:endParaRPr b="1" dirty="0"/>
          </a:p>
          <a:p>
            <a:pPr marL="180473" indent="-180473">
              <a:buSzPct val="100000"/>
              <a:buChar char="•"/>
            </a:pPr>
            <a:endParaRPr b="1" dirty="0"/>
          </a:p>
          <a:p>
            <a:endParaRPr b="1" dirty="0"/>
          </a:p>
          <a:p>
            <a:endParaRPr b="1" dirty="0"/>
          </a:p>
          <a:p>
            <a:endParaRPr b="1" dirty="0"/>
          </a:p>
          <a:p>
            <a:endParaRPr b="1" dirty="0"/>
          </a:p>
          <a:p>
            <a:pPr marL="180473" indent="-180473">
              <a:buSzPct val="100000"/>
              <a:buChar char="•"/>
            </a:pPr>
            <a:endParaRPr b="1" dirty="0"/>
          </a:p>
          <a:p>
            <a:endParaRPr b="1" dirty="0"/>
          </a:p>
          <a:p>
            <a:endParaRPr b="1" dirty="0"/>
          </a:p>
          <a:p>
            <a:endParaRPr b="1" dirty="0"/>
          </a:p>
          <a:p>
            <a:endParaRPr b="1" dirty="0"/>
          </a:p>
          <a:p>
            <a:endParaRPr b="1" dirty="0"/>
          </a:p>
          <a:p>
            <a:pPr marL="942472" lvl="2" indent="-180472">
              <a:buSzPct val="100000"/>
              <a:buChar char="-"/>
            </a:pPr>
            <a:endParaRPr b="1" dirty="0"/>
          </a:p>
          <a:p>
            <a:pPr marL="180472" indent="-180472">
              <a:buSzPct val="100000"/>
              <a:buChar char="•"/>
            </a:pPr>
            <a:endParaRPr b="1" dirty="0"/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5F67DE6B-8AF1-52F4-2D75-F09C861133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681" t="7515" r="27695"/>
          <a:stretch>
            <a:fillRect/>
          </a:stretch>
        </p:blipFill>
        <p:spPr>
          <a:xfrm>
            <a:off x="6484333" y="948616"/>
            <a:ext cx="4252534" cy="2853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6987E3B4-2C5E-68AE-A487-6280FDC698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331" t="7591" r="24226"/>
          <a:stretch>
            <a:fillRect/>
          </a:stretch>
        </p:blipFill>
        <p:spPr>
          <a:xfrm>
            <a:off x="6483340" y="3758537"/>
            <a:ext cx="4508596" cy="28530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mage" descr="Image">
            <a:extLst>
              <a:ext uri="{FF2B5EF4-FFF2-40B4-BE49-F238E27FC236}">
                <a16:creationId xmlns:a16="http://schemas.microsoft.com/office/drawing/2014/main" id="{328556A0-9614-F17C-1541-476E11294D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353" y="3429000"/>
            <a:ext cx="3191986" cy="274900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Preliminary">
            <a:extLst>
              <a:ext uri="{FF2B5EF4-FFF2-40B4-BE49-F238E27FC236}">
                <a16:creationId xmlns:a16="http://schemas.microsoft.com/office/drawing/2014/main" id="{31950614-92A6-10B6-59AA-10AC629CBD93}"/>
              </a:ext>
            </a:extLst>
          </p:cNvPr>
          <p:cNvSpPr txBox="1"/>
          <p:nvPr/>
        </p:nvSpPr>
        <p:spPr>
          <a:xfrm>
            <a:off x="8737638" y="2407499"/>
            <a:ext cx="1579706" cy="415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500">
                <a:solidFill>
                  <a:srgbClr val="FF2600"/>
                </a:solidFill>
              </a:defRPr>
            </a:lvl1pPr>
          </a:lstStyle>
          <a:p>
            <a:r>
              <a:rPr dirty="0"/>
              <a:t>Preliminary</a:t>
            </a:r>
          </a:p>
        </p:txBody>
      </p:sp>
      <p:sp>
        <p:nvSpPr>
          <p:cNvPr id="20" name="Preliminary">
            <a:extLst>
              <a:ext uri="{FF2B5EF4-FFF2-40B4-BE49-F238E27FC236}">
                <a16:creationId xmlns:a16="http://schemas.microsoft.com/office/drawing/2014/main" id="{C6D650BB-2AB4-9797-5526-5C5D17FF7560}"/>
              </a:ext>
            </a:extLst>
          </p:cNvPr>
          <p:cNvSpPr txBox="1"/>
          <p:nvPr/>
        </p:nvSpPr>
        <p:spPr>
          <a:xfrm>
            <a:off x="8210420" y="5424952"/>
            <a:ext cx="1579706" cy="415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500">
                <a:solidFill>
                  <a:srgbClr val="FF2600"/>
                </a:solidFill>
              </a:defRPr>
            </a:lvl1pPr>
          </a:lstStyle>
          <a:p>
            <a:r>
              <a:rPr dirty="0"/>
              <a:t>Preliminary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F8F070-B528-23A0-3C78-8F740378718A}"/>
              </a:ext>
            </a:extLst>
          </p:cNvPr>
          <p:cNvSpPr txBox="1"/>
          <p:nvPr/>
        </p:nvSpPr>
        <p:spPr>
          <a:xfrm>
            <a:off x="0" y="839274"/>
            <a:ext cx="3903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https://arxiv.org/pdf/2301.02530v2.pdf</a:t>
            </a:r>
            <a:endParaRPr lang="en-US" dirty="0"/>
          </a:p>
          <a:p>
            <a:endParaRPr lang="en-US" dirty="0"/>
          </a:p>
        </p:txBody>
      </p:sp>
      <p:pic>
        <p:nvPicPr>
          <p:cNvPr id="7" name="IQ0mMfja4lMTqFSOHuy87DPSTYwRtr8dxvLR2IYXr-u2__uouwu2wkR08Kx-umk4SkxFXy-b4PxkQ_NHVLjrKHBYqF7zCI-7L5pt2F6wHlym0sXIy9mczU2XtcvDmhP6XQNmBi001yOCub-u9lriDQ.png" descr="IQ0mMfja4lMTqFSOHuy87DPSTYwRtr8dxvLR2IYXr-u2__uouwu2wkR08Kx-umk4SkxFXy-b4PxkQ_NHVLjrKHBYqF7zCI-7L5pt2F6wHlym0sXIy9mczU2XtcvDmhP6XQNmBi001yOCub-u9lriDQ.png">
            <a:extLst>
              <a:ext uri="{FF2B5EF4-FFF2-40B4-BE49-F238E27FC236}">
                <a16:creationId xmlns:a16="http://schemas.microsoft.com/office/drawing/2014/main" id="{E0959C98-295C-59B7-A4A2-BABCEBDF28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0521" y="3658739"/>
            <a:ext cx="2807200" cy="241762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F14F4C1-DFEA-E8CD-D9F7-E0992B026537}"/>
              </a:ext>
            </a:extLst>
          </p:cNvPr>
          <p:cNvSpPr txBox="1"/>
          <p:nvPr/>
        </p:nvSpPr>
        <p:spPr>
          <a:xfrm>
            <a:off x="340241" y="2966560"/>
            <a:ext cx="242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Visible image intensifier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3C16BF-1AC8-79DA-8E9A-330F3DC5C407}"/>
              </a:ext>
            </a:extLst>
          </p:cNvPr>
          <p:cNvSpPr txBox="1"/>
          <p:nvPr/>
        </p:nvSpPr>
        <p:spPr>
          <a:xfrm>
            <a:off x="3603154" y="3069668"/>
            <a:ext cx="2217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VUV image intensifier</a:t>
            </a:r>
          </a:p>
        </p:txBody>
      </p:sp>
    </p:spTree>
    <p:extLst>
      <p:ext uri="{BB962C8B-B14F-4D97-AF65-F5344CB8AC3E}">
        <p14:creationId xmlns:p14="http://schemas.microsoft.com/office/powerpoint/2010/main" val="3406932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45F383D6-FD6C-C545-E2E7-91039CD95C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8" r="73917"/>
          <a:stretch/>
        </p:blipFill>
        <p:spPr>
          <a:xfrm>
            <a:off x="9886778" y="861851"/>
            <a:ext cx="2279671" cy="23614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1F4EC4-456E-7F9B-FE16-00FBB4EB1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484"/>
            <a:ext cx="10515600" cy="1325563"/>
          </a:xfrm>
        </p:spPr>
        <p:txBody>
          <a:bodyPr/>
          <a:lstStyle/>
          <a:p>
            <a:r>
              <a:rPr lang="en-GB" dirty="0"/>
              <a:t>ARIADNE+ Conclusions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688ED-CB12-1A85-DFAC-D7DE775FD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D176D-50B5-2E42-AFFB-A81AA3766B6E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AFF37-08BA-7CF6-8A14-9145DBA20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856E6-AF75-46DF-767A-ADCDA1DBC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26</a:t>
            </a:fld>
            <a:endParaRPr lang="en-US"/>
          </a:p>
        </p:txBody>
      </p:sp>
      <p:sp>
        <p:nvSpPr>
          <p:cNvPr id="7" name="Aims:">
            <a:extLst>
              <a:ext uri="{FF2B5EF4-FFF2-40B4-BE49-F238E27FC236}">
                <a16:creationId xmlns:a16="http://schemas.microsoft.com/office/drawing/2014/main" id="{C1A2E6B2-AFE9-DEBB-4D47-FA265A926593}"/>
              </a:ext>
            </a:extLst>
          </p:cNvPr>
          <p:cNvSpPr txBox="1"/>
          <p:nvPr/>
        </p:nvSpPr>
        <p:spPr>
          <a:xfrm>
            <a:off x="4470530" y="478245"/>
            <a:ext cx="5399906" cy="4228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endParaRPr dirty="0"/>
          </a:p>
          <a:p>
            <a:endParaRPr dirty="0"/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SzPct val="100000"/>
              <a:buChar char="•"/>
            </a:pPr>
            <a:r>
              <a:rPr dirty="0"/>
              <a:t>Optical readout achieved with stable detector conditions has been demonstrated at the same scales as that for vertical drift tests (CERN Neutrino Platform Cold Box)</a:t>
            </a:r>
            <a:endParaRPr lang="en-GB" dirty="0"/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SzPct val="100000"/>
              <a:buChar char="•"/>
            </a:pPr>
            <a:r>
              <a:rPr lang="en-GB" dirty="0"/>
              <a:t>Dual phase extraction region very stable at large scale!</a:t>
            </a:r>
            <a:endParaRPr dirty="0"/>
          </a:p>
          <a:p>
            <a:pPr marL="180473" indent="-180473" defTabSz="2438338">
              <a:lnSpc>
                <a:spcPct val="90000"/>
              </a:lnSpc>
              <a:spcBef>
                <a:spcPts val="200"/>
              </a:spcBef>
              <a:buSzPct val="100000"/>
              <a:buChar char="•"/>
            </a:pPr>
            <a:r>
              <a:rPr dirty="0"/>
              <a:t>TPX3 and Glass THGEM technology is ready for deployment </a:t>
            </a:r>
            <a:r>
              <a:rPr b="1" dirty="0"/>
              <a:t>now</a:t>
            </a:r>
            <a:endParaRPr dirty="0"/>
          </a:p>
          <a:p>
            <a:pPr defTabSz="2438338">
              <a:lnSpc>
                <a:spcPct val="90000"/>
              </a:lnSpc>
              <a:spcBef>
                <a:spcPts val="200"/>
              </a:spcBef>
            </a:pPr>
            <a:endParaRPr dirty="0"/>
          </a:p>
          <a:p>
            <a:pPr defTabSz="2438338">
              <a:lnSpc>
                <a:spcPct val="90000"/>
              </a:lnSpc>
              <a:spcBef>
                <a:spcPts val="200"/>
              </a:spcBef>
            </a:pPr>
            <a:endParaRPr dirty="0"/>
          </a:p>
          <a:p>
            <a:pPr marL="180473" indent="-180473">
              <a:buSzPct val="100000"/>
              <a:buChar char="•"/>
            </a:pPr>
            <a:endParaRPr dirty="0"/>
          </a:p>
          <a:p>
            <a:pPr lvl="1" indent="228600"/>
            <a:endParaRPr dirty="0"/>
          </a:p>
          <a:p>
            <a:endParaRPr dirty="0"/>
          </a:p>
          <a:p>
            <a:pPr>
              <a:buSzPct val="100000"/>
            </a:pPr>
            <a:endParaRPr dirty="0"/>
          </a:p>
        </p:txBody>
      </p:sp>
      <p:sp>
        <p:nvSpPr>
          <p:cNvPr id="12" name="Aims:">
            <a:extLst>
              <a:ext uri="{FF2B5EF4-FFF2-40B4-BE49-F238E27FC236}">
                <a16:creationId xmlns:a16="http://schemas.microsoft.com/office/drawing/2014/main" id="{33495721-7767-99C1-9694-8FF802495F15}"/>
              </a:ext>
            </a:extLst>
          </p:cNvPr>
          <p:cNvSpPr txBox="1"/>
          <p:nvPr/>
        </p:nvSpPr>
        <p:spPr>
          <a:xfrm>
            <a:off x="1217936" y="2020874"/>
            <a:ext cx="3091260" cy="5590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80473" indent="-180473">
              <a:buSzPct val="100000"/>
              <a:buChar char="•"/>
            </a:pPr>
            <a:endParaRPr dirty="0"/>
          </a:p>
          <a:p>
            <a:pPr lvl="1" indent="228600"/>
            <a:endParaRPr dirty="0"/>
          </a:p>
          <a:p>
            <a:endParaRPr dirty="0"/>
          </a:p>
          <a:p>
            <a:pPr marL="180473" indent="-180473">
              <a:buSzPct val="100000"/>
              <a:buChar char="•"/>
            </a:pPr>
            <a:endParaRPr dirty="0"/>
          </a:p>
          <a:p>
            <a:endParaRPr dirty="0"/>
          </a:p>
          <a:p>
            <a:pPr marL="180473" indent="-180473">
              <a:buSzPct val="100000"/>
              <a:buChar char="•"/>
            </a:pPr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pPr marL="180473" indent="-180473">
              <a:buSzPct val="100000"/>
              <a:buChar char="•"/>
            </a:pPr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pPr marL="942472" lvl="2" indent="-180472">
              <a:buSzPct val="100000"/>
              <a:buChar char="-"/>
            </a:pPr>
            <a:endParaRPr dirty="0"/>
          </a:p>
          <a:p>
            <a:pPr marL="180472" indent="-180472">
              <a:buSzPct val="100000"/>
              <a:buChar char="•"/>
            </a:pPr>
            <a:endParaRPr dirty="0"/>
          </a:p>
        </p:txBody>
      </p:sp>
      <p:sp>
        <p:nvSpPr>
          <p:cNvPr id="27" name="ARIADNE aims to demonstrate light readout as a viable alternative to charge in dual-phase TPC neutrino experiments">
            <a:extLst>
              <a:ext uri="{FF2B5EF4-FFF2-40B4-BE49-F238E27FC236}">
                <a16:creationId xmlns:a16="http://schemas.microsoft.com/office/drawing/2014/main" id="{3F93BDC3-046C-9957-82EF-31A134195211}"/>
              </a:ext>
            </a:extLst>
          </p:cNvPr>
          <p:cNvSpPr txBox="1"/>
          <p:nvPr/>
        </p:nvSpPr>
        <p:spPr>
          <a:xfrm>
            <a:off x="3589241" y="6218602"/>
            <a:ext cx="8163952" cy="355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sz="1900" b="1" i="1"/>
            </a:lvl1pPr>
          </a:lstStyle>
          <a:p>
            <a:r>
              <a:rPr lang="en-US" sz="1900" b="1" dirty="0"/>
              <a:t>Proposal to instrument </a:t>
            </a:r>
            <a:r>
              <a:rPr lang="en-US" sz="1900" b="1" dirty="0" err="1"/>
              <a:t>ProtoDUNE</a:t>
            </a:r>
            <a:r>
              <a:rPr lang="en-US" sz="1900" b="1" dirty="0"/>
              <a:t> is ongoing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D09FD3-C5A4-5644-B42D-46E5C9B799A0}"/>
              </a:ext>
            </a:extLst>
          </p:cNvPr>
          <p:cNvGrpSpPr/>
          <p:nvPr/>
        </p:nvGrpSpPr>
        <p:grpSpPr>
          <a:xfrm>
            <a:off x="202269" y="1243177"/>
            <a:ext cx="4381297" cy="4834049"/>
            <a:chOff x="507066" y="1632056"/>
            <a:chExt cx="4381297" cy="4834049"/>
          </a:xfrm>
        </p:grpSpPr>
        <p:sp>
          <p:nvSpPr>
            <p:cNvPr id="16" name="ARIADNE aims to demonstrate light readout as a viable alternative to charge in dual-phase TPC neutrino experiments">
              <a:extLst>
                <a:ext uri="{FF2B5EF4-FFF2-40B4-BE49-F238E27FC236}">
                  <a16:creationId xmlns:a16="http://schemas.microsoft.com/office/drawing/2014/main" id="{10111EFF-BCEC-93AD-309E-6BDF6ED23245}"/>
                </a:ext>
              </a:extLst>
            </p:cNvPr>
            <p:cNvSpPr txBox="1"/>
            <p:nvPr/>
          </p:nvSpPr>
          <p:spPr>
            <a:xfrm>
              <a:off x="1307573" y="3523097"/>
              <a:ext cx="3580790" cy="53552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8" tIns="45718" rIns="45718" bIns="45718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defRPr sz="1400"/>
              </a:lvl1pPr>
            </a:lstStyle>
            <a:p>
              <a:r>
                <a:rPr sz="1600" dirty="0"/>
                <a:t>Zero suppressed readout (approx. few </a:t>
              </a:r>
              <a:r>
                <a:rPr sz="1600" dirty="0" err="1"/>
                <a:t>kbytes</a:t>
              </a:r>
              <a:r>
                <a:rPr sz="1600" dirty="0"/>
                <a:t> per event) </a:t>
              </a:r>
            </a:p>
          </p:txBody>
        </p:sp>
        <p:sp>
          <p:nvSpPr>
            <p:cNvPr id="21" name="ARIADNE aims to demonstrate light readout as a viable alternative to charge in dual-phase TPC neutrino experiments">
              <a:extLst>
                <a:ext uri="{FF2B5EF4-FFF2-40B4-BE49-F238E27FC236}">
                  <a16:creationId xmlns:a16="http://schemas.microsoft.com/office/drawing/2014/main" id="{7AB316EC-3104-696C-1985-A5035142FBBF}"/>
                </a:ext>
              </a:extLst>
            </p:cNvPr>
            <p:cNvSpPr txBox="1"/>
            <p:nvPr/>
          </p:nvSpPr>
          <p:spPr>
            <a:xfrm>
              <a:off x="1307573" y="2331619"/>
              <a:ext cx="3580790" cy="31392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45718" tIns="45718" rIns="45718" bIns="45718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defRPr sz="1400"/>
              </a:lvl1pPr>
            </a:lstStyle>
            <a:p>
              <a:r>
                <a:rPr sz="1600" dirty="0"/>
                <a:t>Raw data is natively 3D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63CBA66-25A1-5F6A-B50A-6CBD5FA31BBE}"/>
                </a:ext>
              </a:extLst>
            </p:cNvPr>
            <p:cNvGrpSpPr/>
            <p:nvPr/>
          </p:nvGrpSpPr>
          <p:grpSpPr>
            <a:xfrm>
              <a:off x="507066" y="1632056"/>
              <a:ext cx="4310783" cy="4834049"/>
              <a:chOff x="507066" y="1632056"/>
              <a:chExt cx="4310783" cy="4834049"/>
            </a:xfrm>
          </p:grpSpPr>
          <p:sp>
            <p:nvSpPr>
              <p:cNvPr id="10" name="Rectangle">
                <a:extLst>
                  <a:ext uri="{FF2B5EF4-FFF2-40B4-BE49-F238E27FC236}">
                    <a16:creationId xmlns:a16="http://schemas.microsoft.com/office/drawing/2014/main" id="{C453FE3E-EDA8-3729-511A-8B0505990711}"/>
                  </a:ext>
                </a:extLst>
              </p:cNvPr>
              <p:cNvSpPr/>
              <p:nvPr/>
            </p:nvSpPr>
            <p:spPr>
              <a:xfrm>
                <a:off x="507066" y="1632056"/>
                <a:ext cx="4226368" cy="4834049"/>
              </a:xfrm>
              <a:prstGeom prst="rect">
                <a:avLst/>
              </a:prstGeom>
              <a:ln w="25400">
                <a:solidFill>
                  <a:srgbClr val="5C8F97"/>
                </a:solidFill>
              </a:ln>
            </p:spPr>
            <p:txBody>
              <a:bodyPr lIns="45718" tIns="45718" rIns="45718" bIns="45718" anchor="ctr"/>
              <a:lstStyle/>
              <a:p>
                <a:endParaRPr/>
              </a:p>
            </p:txBody>
          </p:sp>
          <p:sp>
            <p:nvSpPr>
              <p:cNvPr id="11" name="Chart Document">
                <a:extLst>
                  <a:ext uri="{FF2B5EF4-FFF2-40B4-BE49-F238E27FC236}">
                    <a16:creationId xmlns:a16="http://schemas.microsoft.com/office/drawing/2014/main" id="{355A5D29-338E-C07D-1D9F-095C353C9228}"/>
                  </a:ext>
                </a:extLst>
              </p:cNvPr>
              <p:cNvSpPr/>
              <p:nvPr/>
            </p:nvSpPr>
            <p:spPr>
              <a:xfrm>
                <a:off x="569104" y="2163968"/>
                <a:ext cx="635001" cy="822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5" y="5837"/>
                      <a:pt x="21524" y="5837"/>
                    </a:cubicBezTo>
                    <a:lnTo>
                      <a:pt x="14256" y="5837"/>
                    </a:lnTo>
                    <a:cubicBezTo>
                      <a:pt x="14139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7" y="5120"/>
                      <a:pt x="15184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7"/>
                      <a:pt x="15017" y="86"/>
                    </a:cubicBezTo>
                    <a:close/>
                    <a:moveTo>
                      <a:pt x="9656" y="7345"/>
                    </a:moveTo>
                    <a:lnTo>
                      <a:pt x="11938" y="7345"/>
                    </a:lnTo>
                    <a:cubicBezTo>
                      <a:pt x="11983" y="7345"/>
                      <a:pt x="12018" y="7374"/>
                      <a:pt x="12018" y="7408"/>
                    </a:cubicBezTo>
                    <a:lnTo>
                      <a:pt x="12018" y="15086"/>
                    </a:lnTo>
                    <a:cubicBezTo>
                      <a:pt x="12018" y="15120"/>
                      <a:pt x="11983" y="15149"/>
                      <a:pt x="11938" y="15149"/>
                    </a:cubicBezTo>
                    <a:lnTo>
                      <a:pt x="9656" y="15149"/>
                    </a:lnTo>
                    <a:cubicBezTo>
                      <a:pt x="9611" y="15149"/>
                      <a:pt x="9574" y="15120"/>
                      <a:pt x="9574" y="15086"/>
                    </a:cubicBezTo>
                    <a:lnTo>
                      <a:pt x="9574" y="7408"/>
                    </a:lnTo>
                    <a:cubicBezTo>
                      <a:pt x="9574" y="7374"/>
                      <a:pt x="9611" y="7345"/>
                      <a:pt x="9656" y="7345"/>
                    </a:cubicBezTo>
                    <a:close/>
                    <a:moveTo>
                      <a:pt x="13164" y="9590"/>
                    </a:moveTo>
                    <a:lnTo>
                      <a:pt x="15445" y="9590"/>
                    </a:lnTo>
                    <a:cubicBezTo>
                      <a:pt x="15490" y="9590"/>
                      <a:pt x="15527" y="9617"/>
                      <a:pt x="15527" y="9652"/>
                    </a:cubicBezTo>
                    <a:lnTo>
                      <a:pt x="15527" y="15088"/>
                    </a:lnTo>
                    <a:cubicBezTo>
                      <a:pt x="15527" y="15122"/>
                      <a:pt x="15490" y="15149"/>
                      <a:pt x="15445" y="15149"/>
                    </a:cubicBezTo>
                    <a:lnTo>
                      <a:pt x="13164" y="15149"/>
                    </a:lnTo>
                    <a:cubicBezTo>
                      <a:pt x="13119" y="15149"/>
                      <a:pt x="13084" y="15122"/>
                      <a:pt x="13084" y="15088"/>
                    </a:cubicBezTo>
                    <a:lnTo>
                      <a:pt x="13084" y="9652"/>
                    </a:lnTo>
                    <a:cubicBezTo>
                      <a:pt x="13084" y="9617"/>
                      <a:pt x="13119" y="9590"/>
                      <a:pt x="13164" y="9590"/>
                    </a:cubicBezTo>
                    <a:close/>
                    <a:moveTo>
                      <a:pt x="6147" y="11440"/>
                    </a:moveTo>
                    <a:lnTo>
                      <a:pt x="8428" y="11440"/>
                    </a:lnTo>
                    <a:cubicBezTo>
                      <a:pt x="8473" y="11440"/>
                      <a:pt x="8511" y="11467"/>
                      <a:pt x="8511" y="11502"/>
                    </a:cubicBezTo>
                    <a:lnTo>
                      <a:pt x="8511" y="15086"/>
                    </a:lnTo>
                    <a:cubicBezTo>
                      <a:pt x="8511" y="15120"/>
                      <a:pt x="8473" y="15149"/>
                      <a:pt x="8428" y="15149"/>
                    </a:cubicBezTo>
                    <a:lnTo>
                      <a:pt x="6147" y="15149"/>
                    </a:lnTo>
                    <a:cubicBezTo>
                      <a:pt x="6102" y="15149"/>
                      <a:pt x="6067" y="15120"/>
                      <a:pt x="6067" y="15086"/>
                    </a:cubicBezTo>
                    <a:lnTo>
                      <a:pt x="6067" y="11502"/>
                    </a:lnTo>
                    <a:cubicBezTo>
                      <a:pt x="6067" y="11467"/>
                      <a:pt x="6102" y="11440"/>
                      <a:pt x="6147" y="11440"/>
                    </a:cubicBezTo>
                    <a:close/>
                    <a:moveTo>
                      <a:pt x="3933" y="15866"/>
                    </a:moveTo>
                    <a:lnTo>
                      <a:pt x="17662" y="15866"/>
                    </a:lnTo>
                    <a:cubicBezTo>
                      <a:pt x="17707" y="15866"/>
                      <a:pt x="17742" y="15895"/>
                      <a:pt x="17742" y="15929"/>
                    </a:cubicBezTo>
                    <a:lnTo>
                      <a:pt x="17746" y="16878"/>
                    </a:lnTo>
                    <a:cubicBezTo>
                      <a:pt x="17746" y="16913"/>
                      <a:pt x="17709" y="16941"/>
                      <a:pt x="17664" y="16941"/>
                    </a:cubicBezTo>
                    <a:lnTo>
                      <a:pt x="3935" y="16941"/>
                    </a:lnTo>
                    <a:cubicBezTo>
                      <a:pt x="3890" y="16941"/>
                      <a:pt x="3853" y="16912"/>
                      <a:pt x="3853" y="16878"/>
                    </a:cubicBezTo>
                    <a:lnTo>
                      <a:pt x="3850" y="15929"/>
                    </a:lnTo>
                    <a:cubicBezTo>
                      <a:pt x="3850" y="15895"/>
                      <a:pt x="3888" y="15866"/>
                      <a:pt x="3933" y="158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>
                <a:solidFill>
                  <a:srgbClr val="5C8F97"/>
                </a:solidFill>
              </a:ln>
            </p:spPr>
            <p:txBody>
              <a:bodyPr lIns="45718" tIns="45718" rIns="45718" bIns="45718" anchor="ctr"/>
              <a:lstStyle/>
              <a:p>
                <a:endParaRPr/>
              </a:p>
            </p:txBody>
          </p:sp>
          <p:sp>
            <p:nvSpPr>
              <p:cNvPr id="13" name="Speedometer">
                <a:extLst>
                  <a:ext uri="{FF2B5EF4-FFF2-40B4-BE49-F238E27FC236}">
                    <a16:creationId xmlns:a16="http://schemas.microsoft.com/office/drawing/2014/main" id="{9B942259-12AB-0464-92D0-3F71D05FFFF8}"/>
                  </a:ext>
                </a:extLst>
              </p:cNvPr>
              <p:cNvSpPr/>
              <p:nvPr/>
            </p:nvSpPr>
            <p:spPr>
              <a:xfrm>
                <a:off x="4031606" y="2880516"/>
                <a:ext cx="635001" cy="6351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4" h="21600" extrusionOk="0">
                    <a:moveTo>
                      <a:pt x="10800" y="0"/>
                    </a:moveTo>
                    <a:cubicBezTo>
                      <a:pt x="10692" y="0"/>
                      <a:pt x="10584" y="5"/>
                      <a:pt x="10476" y="10"/>
                    </a:cubicBezTo>
                    <a:cubicBezTo>
                      <a:pt x="8754" y="64"/>
                      <a:pt x="7135" y="517"/>
                      <a:pt x="5704" y="1284"/>
                    </a:cubicBezTo>
                    <a:cubicBezTo>
                      <a:pt x="5510" y="1386"/>
                      <a:pt x="5327" y="1495"/>
                      <a:pt x="5138" y="1614"/>
                    </a:cubicBezTo>
                    <a:cubicBezTo>
                      <a:pt x="3718" y="2489"/>
                      <a:pt x="2520" y="3686"/>
                      <a:pt x="1634" y="5101"/>
                    </a:cubicBezTo>
                    <a:cubicBezTo>
                      <a:pt x="1521" y="5284"/>
                      <a:pt x="1408" y="5473"/>
                      <a:pt x="1305" y="5662"/>
                    </a:cubicBezTo>
                    <a:cubicBezTo>
                      <a:pt x="528" y="7093"/>
                      <a:pt x="69" y="8717"/>
                      <a:pt x="10" y="10439"/>
                    </a:cubicBezTo>
                    <a:cubicBezTo>
                      <a:pt x="5" y="10558"/>
                      <a:pt x="0" y="10676"/>
                      <a:pt x="0" y="10800"/>
                    </a:cubicBezTo>
                    <a:cubicBezTo>
                      <a:pt x="0" y="10897"/>
                      <a:pt x="5" y="10995"/>
                      <a:pt x="5" y="11092"/>
                    </a:cubicBezTo>
                    <a:cubicBezTo>
                      <a:pt x="54" y="12819"/>
                      <a:pt x="502" y="14448"/>
                      <a:pt x="1273" y="15884"/>
                    </a:cubicBezTo>
                    <a:cubicBezTo>
                      <a:pt x="1376" y="16078"/>
                      <a:pt x="1484" y="16262"/>
                      <a:pt x="1597" y="16450"/>
                    </a:cubicBezTo>
                    <a:cubicBezTo>
                      <a:pt x="2477" y="17875"/>
                      <a:pt x="3681" y="19085"/>
                      <a:pt x="5101" y="19971"/>
                    </a:cubicBezTo>
                    <a:cubicBezTo>
                      <a:pt x="5284" y="20084"/>
                      <a:pt x="5472" y="20197"/>
                      <a:pt x="5661" y="20300"/>
                    </a:cubicBezTo>
                    <a:cubicBezTo>
                      <a:pt x="7096" y="21077"/>
                      <a:pt x="8727" y="21536"/>
                      <a:pt x="10459" y="21590"/>
                    </a:cubicBezTo>
                    <a:cubicBezTo>
                      <a:pt x="10567" y="21595"/>
                      <a:pt x="10675" y="21600"/>
                      <a:pt x="10783" y="21600"/>
                    </a:cubicBezTo>
                    <a:cubicBezTo>
                      <a:pt x="10891" y="21600"/>
                      <a:pt x="10999" y="21595"/>
                      <a:pt x="11107" y="21590"/>
                    </a:cubicBezTo>
                    <a:cubicBezTo>
                      <a:pt x="12839" y="21536"/>
                      <a:pt x="14470" y="21077"/>
                      <a:pt x="15905" y="20300"/>
                    </a:cubicBezTo>
                    <a:cubicBezTo>
                      <a:pt x="16094" y="20197"/>
                      <a:pt x="16284" y="20084"/>
                      <a:pt x="16467" y="19971"/>
                    </a:cubicBezTo>
                    <a:cubicBezTo>
                      <a:pt x="17887" y="19085"/>
                      <a:pt x="19091" y="17875"/>
                      <a:pt x="19970" y="16450"/>
                    </a:cubicBezTo>
                    <a:cubicBezTo>
                      <a:pt x="20084" y="16267"/>
                      <a:pt x="20192" y="16078"/>
                      <a:pt x="20294" y="15884"/>
                    </a:cubicBezTo>
                    <a:cubicBezTo>
                      <a:pt x="21066" y="14448"/>
                      <a:pt x="21514" y="12819"/>
                      <a:pt x="21563" y="11092"/>
                    </a:cubicBezTo>
                    <a:cubicBezTo>
                      <a:pt x="21563" y="10995"/>
                      <a:pt x="21568" y="10897"/>
                      <a:pt x="21568" y="10800"/>
                    </a:cubicBezTo>
                    <a:cubicBezTo>
                      <a:pt x="21600" y="10681"/>
                      <a:pt x="21595" y="10563"/>
                      <a:pt x="21590" y="10439"/>
                    </a:cubicBezTo>
                    <a:cubicBezTo>
                      <a:pt x="21530" y="8717"/>
                      <a:pt x="21071" y="7093"/>
                      <a:pt x="20294" y="5662"/>
                    </a:cubicBezTo>
                    <a:cubicBezTo>
                      <a:pt x="20192" y="5473"/>
                      <a:pt x="20077" y="5284"/>
                      <a:pt x="19964" y="5101"/>
                    </a:cubicBezTo>
                    <a:cubicBezTo>
                      <a:pt x="19078" y="3686"/>
                      <a:pt x="17882" y="2489"/>
                      <a:pt x="16462" y="1614"/>
                    </a:cubicBezTo>
                    <a:cubicBezTo>
                      <a:pt x="16279" y="1501"/>
                      <a:pt x="16090" y="1392"/>
                      <a:pt x="15895" y="1284"/>
                    </a:cubicBezTo>
                    <a:cubicBezTo>
                      <a:pt x="14465" y="517"/>
                      <a:pt x="12845" y="64"/>
                      <a:pt x="11124" y="10"/>
                    </a:cubicBezTo>
                    <a:cubicBezTo>
                      <a:pt x="11016" y="5"/>
                      <a:pt x="10908" y="0"/>
                      <a:pt x="10800" y="0"/>
                    </a:cubicBezTo>
                    <a:close/>
                    <a:moveTo>
                      <a:pt x="10805" y="1306"/>
                    </a:moveTo>
                    <a:cubicBezTo>
                      <a:pt x="10913" y="1306"/>
                      <a:pt x="11021" y="1312"/>
                      <a:pt x="11129" y="1317"/>
                    </a:cubicBezTo>
                    <a:lnTo>
                      <a:pt x="11129" y="2223"/>
                    </a:lnTo>
                    <a:cubicBezTo>
                      <a:pt x="11129" y="2401"/>
                      <a:pt x="10983" y="2547"/>
                      <a:pt x="10805" y="2547"/>
                    </a:cubicBezTo>
                    <a:cubicBezTo>
                      <a:pt x="10627" y="2547"/>
                      <a:pt x="10481" y="2401"/>
                      <a:pt x="10481" y="2223"/>
                    </a:cubicBezTo>
                    <a:lnTo>
                      <a:pt x="10481" y="1317"/>
                    </a:lnTo>
                    <a:cubicBezTo>
                      <a:pt x="10589" y="1312"/>
                      <a:pt x="10697" y="1306"/>
                      <a:pt x="10805" y="1306"/>
                    </a:cubicBezTo>
                    <a:close/>
                    <a:moveTo>
                      <a:pt x="15248" y="2417"/>
                    </a:moveTo>
                    <a:cubicBezTo>
                      <a:pt x="15442" y="2520"/>
                      <a:pt x="15625" y="2628"/>
                      <a:pt x="15814" y="2741"/>
                    </a:cubicBezTo>
                    <a:lnTo>
                      <a:pt x="15361" y="3530"/>
                    </a:lnTo>
                    <a:cubicBezTo>
                      <a:pt x="15301" y="3633"/>
                      <a:pt x="15192" y="3692"/>
                      <a:pt x="15079" y="3692"/>
                    </a:cubicBezTo>
                    <a:cubicBezTo>
                      <a:pt x="15025" y="3692"/>
                      <a:pt x="14966" y="3675"/>
                      <a:pt x="14917" y="3648"/>
                    </a:cubicBezTo>
                    <a:cubicBezTo>
                      <a:pt x="14755" y="3562"/>
                      <a:pt x="14702" y="3363"/>
                      <a:pt x="14794" y="3206"/>
                    </a:cubicBezTo>
                    <a:lnTo>
                      <a:pt x="15248" y="2417"/>
                    </a:lnTo>
                    <a:close/>
                    <a:moveTo>
                      <a:pt x="6369" y="2424"/>
                    </a:moveTo>
                    <a:lnTo>
                      <a:pt x="6821" y="3211"/>
                    </a:lnTo>
                    <a:cubicBezTo>
                      <a:pt x="6907" y="3363"/>
                      <a:pt x="6854" y="3562"/>
                      <a:pt x="6698" y="3653"/>
                    </a:cubicBezTo>
                    <a:cubicBezTo>
                      <a:pt x="6644" y="3686"/>
                      <a:pt x="6590" y="3697"/>
                      <a:pt x="6536" y="3697"/>
                    </a:cubicBezTo>
                    <a:cubicBezTo>
                      <a:pt x="6423" y="3697"/>
                      <a:pt x="6314" y="3638"/>
                      <a:pt x="6254" y="3535"/>
                    </a:cubicBezTo>
                    <a:lnTo>
                      <a:pt x="5802" y="2748"/>
                    </a:lnTo>
                    <a:cubicBezTo>
                      <a:pt x="5986" y="2634"/>
                      <a:pt x="6175" y="2526"/>
                      <a:pt x="6369" y="2424"/>
                    </a:cubicBezTo>
                    <a:close/>
                    <a:moveTo>
                      <a:pt x="10810" y="3249"/>
                    </a:moveTo>
                    <a:cubicBezTo>
                      <a:pt x="10875" y="3249"/>
                      <a:pt x="10903" y="3373"/>
                      <a:pt x="10903" y="3373"/>
                    </a:cubicBezTo>
                    <a:lnTo>
                      <a:pt x="11771" y="10660"/>
                    </a:lnTo>
                    <a:cubicBezTo>
                      <a:pt x="11777" y="10703"/>
                      <a:pt x="11781" y="10747"/>
                      <a:pt x="11781" y="10790"/>
                    </a:cubicBezTo>
                    <a:cubicBezTo>
                      <a:pt x="11771" y="11324"/>
                      <a:pt x="11339" y="11755"/>
                      <a:pt x="10805" y="11755"/>
                    </a:cubicBezTo>
                    <a:cubicBezTo>
                      <a:pt x="10271" y="11755"/>
                      <a:pt x="9838" y="11324"/>
                      <a:pt x="9838" y="10790"/>
                    </a:cubicBezTo>
                    <a:cubicBezTo>
                      <a:pt x="9838" y="10747"/>
                      <a:pt x="9845" y="10703"/>
                      <a:pt x="9850" y="10660"/>
                    </a:cubicBezTo>
                    <a:lnTo>
                      <a:pt x="10719" y="3373"/>
                    </a:lnTo>
                    <a:cubicBezTo>
                      <a:pt x="10719" y="3373"/>
                      <a:pt x="10745" y="3249"/>
                      <a:pt x="10810" y="3249"/>
                    </a:cubicBezTo>
                    <a:close/>
                    <a:moveTo>
                      <a:pt x="2773" y="5753"/>
                    </a:moveTo>
                    <a:lnTo>
                      <a:pt x="3572" y="6212"/>
                    </a:lnTo>
                    <a:cubicBezTo>
                      <a:pt x="3729" y="6304"/>
                      <a:pt x="3782" y="6504"/>
                      <a:pt x="3690" y="6661"/>
                    </a:cubicBezTo>
                    <a:cubicBezTo>
                      <a:pt x="3631" y="6763"/>
                      <a:pt x="3524" y="6823"/>
                      <a:pt x="3410" y="6823"/>
                    </a:cubicBezTo>
                    <a:cubicBezTo>
                      <a:pt x="3356" y="6823"/>
                      <a:pt x="3297" y="6806"/>
                      <a:pt x="3249" y="6779"/>
                    </a:cubicBezTo>
                    <a:lnTo>
                      <a:pt x="2444" y="6315"/>
                    </a:lnTo>
                    <a:cubicBezTo>
                      <a:pt x="2547" y="6121"/>
                      <a:pt x="2660" y="5937"/>
                      <a:pt x="2773" y="5753"/>
                    </a:cubicBezTo>
                    <a:close/>
                    <a:moveTo>
                      <a:pt x="18837" y="5753"/>
                    </a:moveTo>
                    <a:cubicBezTo>
                      <a:pt x="18950" y="5937"/>
                      <a:pt x="19063" y="6126"/>
                      <a:pt x="19166" y="6315"/>
                    </a:cubicBezTo>
                    <a:lnTo>
                      <a:pt x="18361" y="6779"/>
                    </a:lnTo>
                    <a:cubicBezTo>
                      <a:pt x="18307" y="6811"/>
                      <a:pt x="18253" y="6823"/>
                      <a:pt x="18199" y="6823"/>
                    </a:cubicBezTo>
                    <a:cubicBezTo>
                      <a:pt x="18086" y="6823"/>
                      <a:pt x="17979" y="6763"/>
                      <a:pt x="17919" y="6661"/>
                    </a:cubicBezTo>
                    <a:cubicBezTo>
                      <a:pt x="17828" y="6504"/>
                      <a:pt x="17881" y="6304"/>
                      <a:pt x="18037" y="6212"/>
                    </a:cubicBezTo>
                    <a:lnTo>
                      <a:pt x="18837" y="5753"/>
                    </a:lnTo>
                    <a:close/>
                    <a:moveTo>
                      <a:pt x="10805" y="10304"/>
                    </a:moveTo>
                    <a:cubicBezTo>
                      <a:pt x="10682" y="10304"/>
                      <a:pt x="10560" y="10350"/>
                      <a:pt x="10466" y="10444"/>
                    </a:cubicBezTo>
                    <a:cubicBezTo>
                      <a:pt x="10278" y="10632"/>
                      <a:pt x="10278" y="10936"/>
                      <a:pt x="10466" y="11124"/>
                    </a:cubicBezTo>
                    <a:cubicBezTo>
                      <a:pt x="10653" y="11311"/>
                      <a:pt x="10956" y="11311"/>
                      <a:pt x="11144" y="11124"/>
                    </a:cubicBezTo>
                    <a:cubicBezTo>
                      <a:pt x="11332" y="10936"/>
                      <a:pt x="11332" y="10632"/>
                      <a:pt x="11144" y="10444"/>
                    </a:cubicBezTo>
                    <a:cubicBezTo>
                      <a:pt x="11050" y="10350"/>
                      <a:pt x="10928" y="10304"/>
                      <a:pt x="10805" y="10304"/>
                    </a:cubicBezTo>
                    <a:close/>
                    <a:moveTo>
                      <a:pt x="1327" y="10439"/>
                    </a:moveTo>
                    <a:lnTo>
                      <a:pt x="2267" y="10439"/>
                    </a:lnTo>
                    <a:cubicBezTo>
                      <a:pt x="2445" y="10439"/>
                      <a:pt x="2591" y="10585"/>
                      <a:pt x="2591" y="10763"/>
                    </a:cubicBezTo>
                    <a:cubicBezTo>
                      <a:pt x="2591" y="10941"/>
                      <a:pt x="2445" y="11087"/>
                      <a:pt x="2267" y="11087"/>
                    </a:cubicBezTo>
                    <a:lnTo>
                      <a:pt x="1322" y="11087"/>
                    </a:lnTo>
                    <a:cubicBezTo>
                      <a:pt x="1317" y="10991"/>
                      <a:pt x="1316" y="10895"/>
                      <a:pt x="1316" y="10800"/>
                    </a:cubicBezTo>
                    <a:cubicBezTo>
                      <a:pt x="1316" y="10681"/>
                      <a:pt x="1322" y="10558"/>
                      <a:pt x="1327" y="10439"/>
                    </a:cubicBezTo>
                    <a:close/>
                    <a:moveTo>
                      <a:pt x="19343" y="10444"/>
                    </a:moveTo>
                    <a:lnTo>
                      <a:pt x="20282" y="10444"/>
                    </a:lnTo>
                    <a:cubicBezTo>
                      <a:pt x="20288" y="10563"/>
                      <a:pt x="20294" y="10681"/>
                      <a:pt x="20294" y="10805"/>
                    </a:cubicBezTo>
                    <a:cubicBezTo>
                      <a:pt x="20294" y="10897"/>
                      <a:pt x="20287" y="10995"/>
                      <a:pt x="20287" y="11092"/>
                    </a:cubicBezTo>
                    <a:lnTo>
                      <a:pt x="19343" y="11092"/>
                    </a:lnTo>
                    <a:cubicBezTo>
                      <a:pt x="19165" y="11092"/>
                      <a:pt x="19019" y="10946"/>
                      <a:pt x="19019" y="10768"/>
                    </a:cubicBezTo>
                    <a:cubicBezTo>
                      <a:pt x="19019" y="10590"/>
                      <a:pt x="19165" y="10444"/>
                      <a:pt x="19343" y="10444"/>
                    </a:cubicBezTo>
                    <a:close/>
                    <a:moveTo>
                      <a:pt x="3367" y="14708"/>
                    </a:moveTo>
                    <a:cubicBezTo>
                      <a:pt x="3493" y="14692"/>
                      <a:pt x="3622" y="14753"/>
                      <a:pt x="3690" y="14870"/>
                    </a:cubicBezTo>
                    <a:cubicBezTo>
                      <a:pt x="3782" y="15032"/>
                      <a:pt x="3729" y="15231"/>
                      <a:pt x="3572" y="15317"/>
                    </a:cubicBezTo>
                    <a:lnTo>
                      <a:pt x="2741" y="15798"/>
                    </a:lnTo>
                    <a:cubicBezTo>
                      <a:pt x="2628" y="15614"/>
                      <a:pt x="2520" y="15425"/>
                      <a:pt x="2417" y="15231"/>
                    </a:cubicBezTo>
                    <a:lnTo>
                      <a:pt x="3243" y="14750"/>
                    </a:lnTo>
                    <a:cubicBezTo>
                      <a:pt x="3283" y="14727"/>
                      <a:pt x="3324" y="14713"/>
                      <a:pt x="3367" y="14708"/>
                    </a:cubicBezTo>
                    <a:close/>
                    <a:moveTo>
                      <a:pt x="18243" y="14708"/>
                    </a:moveTo>
                    <a:cubicBezTo>
                      <a:pt x="18285" y="14714"/>
                      <a:pt x="18327" y="14727"/>
                      <a:pt x="18366" y="14750"/>
                    </a:cubicBezTo>
                    <a:lnTo>
                      <a:pt x="19193" y="15231"/>
                    </a:lnTo>
                    <a:cubicBezTo>
                      <a:pt x="19090" y="15425"/>
                      <a:pt x="18982" y="15614"/>
                      <a:pt x="18869" y="15798"/>
                    </a:cubicBezTo>
                    <a:lnTo>
                      <a:pt x="18037" y="15317"/>
                    </a:lnTo>
                    <a:cubicBezTo>
                      <a:pt x="17881" y="15225"/>
                      <a:pt x="17828" y="15027"/>
                      <a:pt x="17919" y="14870"/>
                    </a:cubicBezTo>
                    <a:cubicBezTo>
                      <a:pt x="17988" y="14753"/>
                      <a:pt x="18117" y="14692"/>
                      <a:pt x="18243" y="14708"/>
                    </a:cubicBezTo>
                    <a:close/>
                    <a:moveTo>
                      <a:pt x="15035" y="17834"/>
                    </a:moveTo>
                    <a:cubicBezTo>
                      <a:pt x="15162" y="17817"/>
                      <a:pt x="15292" y="17878"/>
                      <a:pt x="15361" y="17996"/>
                    </a:cubicBezTo>
                    <a:lnTo>
                      <a:pt x="15846" y="18832"/>
                    </a:lnTo>
                    <a:cubicBezTo>
                      <a:pt x="15657" y="18956"/>
                      <a:pt x="15469" y="19064"/>
                      <a:pt x="15280" y="19166"/>
                    </a:cubicBezTo>
                    <a:lnTo>
                      <a:pt x="14794" y="18324"/>
                    </a:lnTo>
                    <a:cubicBezTo>
                      <a:pt x="14702" y="18168"/>
                      <a:pt x="14755" y="17967"/>
                      <a:pt x="14912" y="17876"/>
                    </a:cubicBezTo>
                    <a:cubicBezTo>
                      <a:pt x="14951" y="17853"/>
                      <a:pt x="14993" y="17839"/>
                      <a:pt x="15035" y="17834"/>
                    </a:cubicBezTo>
                    <a:close/>
                    <a:moveTo>
                      <a:pt x="6580" y="17839"/>
                    </a:moveTo>
                    <a:cubicBezTo>
                      <a:pt x="6622" y="17844"/>
                      <a:pt x="6664" y="17858"/>
                      <a:pt x="6703" y="17881"/>
                    </a:cubicBezTo>
                    <a:cubicBezTo>
                      <a:pt x="6854" y="17967"/>
                      <a:pt x="6908" y="18168"/>
                      <a:pt x="6816" y="18324"/>
                    </a:cubicBezTo>
                    <a:lnTo>
                      <a:pt x="6330" y="19166"/>
                    </a:lnTo>
                    <a:cubicBezTo>
                      <a:pt x="6136" y="19064"/>
                      <a:pt x="5952" y="18951"/>
                      <a:pt x="5768" y="18837"/>
                    </a:cubicBezTo>
                    <a:lnTo>
                      <a:pt x="6254" y="18001"/>
                    </a:lnTo>
                    <a:cubicBezTo>
                      <a:pt x="6323" y="17883"/>
                      <a:pt x="6453" y="17822"/>
                      <a:pt x="6580" y="17839"/>
                    </a:cubicBezTo>
                    <a:close/>
                    <a:moveTo>
                      <a:pt x="10805" y="18982"/>
                    </a:moveTo>
                    <a:cubicBezTo>
                      <a:pt x="10983" y="18982"/>
                      <a:pt x="11129" y="19128"/>
                      <a:pt x="11129" y="19306"/>
                    </a:cubicBezTo>
                    <a:lnTo>
                      <a:pt x="11129" y="20283"/>
                    </a:lnTo>
                    <a:cubicBezTo>
                      <a:pt x="11021" y="20288"/>
                      <a:pt x="10913" y="20294"/>
                      <a:pt x="10805" y="20294"/>
                    </a:cubicBezTo>
                    <a:cubicBezTo>
                      <a:pt x="10697" y="20294"/>
                      <a:pt x="10589" y="20288"/>
                      <a:pt x="10481" y="20283"/>
                    </a:cubicBezTo>
                    <a:lnTo>
                      <a:pt x="10481" y="19306"/>
                    </a:lnTo>
                    <a:cubicBezTo>
                      <a:pt x="10481" y="19128"/>
                      <a:pt x="10627" y="18982"/>
                      <a:pt x="10805" y="189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>
                <a:solidFill>
                  <a:srgbClr val="5C8F97"/>
                </a:solidFill>
              </a:ln>
            </p:spPr>
            <p:txBody>
              <a:bodyPr lIns="45718" tIns="45718" rIns="45718" bIns="45718" anchor="ctr"/>
              <a:lstStyle/>
              <a:p>
                <a:endParaRPr/>
              </a:p>
            </p:txBody>
          </p:sp>
          <p:sp>
            <p:nvSpPr>
              <p:cNvPr id="14" name="ARIADNE aims to demonstrate light readout as a viable alternative to charge in dual-phase TPC neutrino experiments">
                <a:extLst>
                  <a:ext uri="{FF2B5EF4-FFF2-40B4-BE49-F238E27FC236}">
                    <a16:creationId xmlns:a16="http://schemas.microsoft.com/office/drawing/2014/main" id="{C06AD944-A3BD-3D57-6732-E147FC8FE30E}"/>
                  </a:ext>
                </a:extLst>
              </p:cNvPr>
              <p:cNvSpPr txBox="1"/>
              <p:nvPr/>
            </p:nvSpPr>
            <p:spPr>
              <a:xfrm>
                <a:off x="571767" y="3035526"/>
                <a:ext cx="3580790" cy="31392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45718" tIns="45718" rIns="45718" bIns="45718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defRPr sz="1400"/>
                </a:lvl1pPr>
              </a:lstStyle>
              <a:p>
                <a:r>
                  <a:rPr sz="1600" dirty="0"/>
                  <a:t>Huge readout rates possible (80 </a:t>
                </a:r>
                <a:r>
                  <a:rPr sz="1600" dirty="0" err="1"/>
                  <a:t>MHits</a:t>
                </a:r>
                <a:r>
                  <a:rPr sz="1600" dirty="0"/>
                  <a:t>/s) </a:t>
                </a:r>
              </a:p>
            </p:txBody>
          </p:sp>
          <p:sp>
            <p:nvSpPr>
              <p:cNvPr id="15" name="Coins">
                <a:extLst>
                  <a:ext uri="{FF2B5EF4-FFF2-40B4-BE49-F238E27FC236}">
                    <a16:creationId xmlns:a16="http://schemas.microsoft.com/office/drawing/2014/main" id="{E0DD9E1D-31EE-962C-7EFD-D33E4006D986}"/>
                  </a:ext>
                </a:extLst>
              </p:cNvPr>
              <p:cNvSpPr/>
              <p:nvPr/>
            </p:nvSpPr>
            <p:spPr>
              <a:xfrm>
                <a:off x="612488" y="3459834"/>
                <a:ext cx="635001" cy="636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7949" y="0"/>
                      <a:pt x="5266" y="392"/>
                      <a:pt x="3255" y="1111"/>
                    </a:cubicBezTo>
                    <a:cubicBezTo>
                      <a:pt x="1360" y="1787"/>
                      <a:pt x="273" y="2685"/>
                      <a:pt x="273" y="3572"/>
                    </a:cubicBezTo>
                    <a:cubicBezTo>
                      <a:pt x="273" y="4460"/>
                      <a:pt x="1360" y="5360"/>
                      <a:pt x="3255" y="6035"/>
                    </a:cubicBezTo>
                    <a:cubicBezTo>
                      <a:pt x="5266" y="6749"/>
                      <a:pt x="7949" y="7147"/>
                      <a:pt x="10801" y="7147"/>
                    </a:cubicBezTo>
                    <a:cubicBezTo>
                      <a:pt x="13652" y="7147"/>
                      <a:pt x="16334" y="6754"/>
                      <a:pt x="18345" y="6035"/>
                    </a:cubicBezTo>
                    <a:cubicBezTo>
                      <a:pt x="20240" y="5360"/>
                      <a:pt x="21327" y="4460"/>
                      <a:pt x="21327" y="3572"/>
                    </a:cubicBezTo>
                    <a:cubicBezTo>
                      <a:pt x="21327" y="2685"/>
                      <a:pt x="20240" y="1787"/>
                      <a:pt x="18345" y="1111"/>
                    </a:cubicBezTo>
                    <a:cubicBezTo>
                      <a:pt x="16334" y="398"/>
                      <a:pt x="13652" y="0"/>
                      <a:pt x="10801" y="0"/>
                    </a:cubicBezTo>
                    <a:close/>
                    <a:moveTo>
                      <a:pt x="12" y="4505"/>
                    </a:moveTo>
                    <a:lnTo>
                      <a:pt x="12" y="5914"/>
                    </a:lnTo>
                    <a:cubicBezTo>
                      <a:pt x="12" y="8033"/>
                      <a:pt x="4846" y="9754"/>
                      <a:pt x="10811" y="9754"/>
                    </a:cubicBezTo>
                    <a:cubicBezTo>
                      <a:pt x="16776" y="9754"/>
                      <a:pt x="21600" y="8039"/>
                      <a:pt x="21600" y="5914"/>
                    </a:cubicBezTo>
                    <a:lnTo>
                      <a:pt x="21600" y="4505"/>
                    </a:lnTo>
                    <a:cubicBezTo>
                      <a:pt x="21136" y="5284"/>
                      <a:pt x="20088" y="5991"/>
                      <a:pt x="18531" y="6541"/>
                    </a:cubicBezTo>
                    <a:cubicBezTo>
                      <a:pt x="16460" y="7276"/>
                      <a:pt x="13718" y="7679"/>
                      <a:pt x="10806" y="7679"/>
                    </a:cubicBezTo>
                    <a:cubicBezTo>
                      <a:pt x="7894" y="7679"/>
                      <a:pt x="5146" y="7276"/>
                      <a:pt x="3081" y="6541"/>
                    </a:cubicBezTo>
                    <a:cubicBezTo>
                      <a:pt x="1524" y="5985"/>
                      <a:pt x="476" y="5284"/>
                      <a:pt x="12" y="4505"/>
                    </a:cubicBezTo>
                    <a:close/>
                    <a:moveTo>
                      <a:pt x="0" y="7320"/>
                    </a:moveTo>
                    <a:lnTo>
                      <a:pt x="0" y="8284"/>
                    </a:lnTo>
                    <a:cubicBezTo>
                      <a:pt x="0" y="10402"/>
                      <a:pt x="4836" y="12123"/>
                      <a:pt x="10801" y="12123"/>
                    </a:cubicBezTo>
                    <a:cubicBezTo>
                      <a:pt x="16766" y="12123"/>
                      <a:pt x="21600" y="10408"/>
                      <a:pt x="21600" y="8284"/>
                    </a:cubicBezTo>
                    <a:lnTo>
                      <a:pt x="21600" y="7320"/>
                    </a:lnTo>
                    <a:cubicBezTo>
                      <a:pt x="21458" y="7495"/>
                      <a:pt x="21295" y="7664"/>
                      <a:pt x="21098" y="7827"/>
                    </a:cubicBezTo>
                    <a:cubicBezTo>
                      <a:pt x="20508" y="8329"/>
                      <a:pt x="19672" y="8769"/>
                      <a:pt x="18618" y="9145"/>
                    </a:cubicBezTo>
                    <a:cubicBezTo>
                      <a:pt x="16520" y="9891"/>
                      <a:pt x="13745" y="10299"/>
                      <a:pt x="10801" y="10299"/>
                    </a:cubicBezTo>
                    <a:cubicBezTo>
                      <a:pt x="7856" y="10299"/>
                      <a:pt x="5080" y="9891"/>
                      <a:pt x="2982" y="9145"/>
                    </a:cubicBezTo>
                    <a:cubicBezTo>
                      <a:pt x="1928" y="8769"/>
                      <a:pt x="1099" y="8329"/>
                      <a:pt x="504" y="7827"/>
                    </a:cubicBezTo>
                    <a:cubicBezTo>
                      <a:pt x="307" y="7664"/>
                      <a:pt x="142" y="7495"/>
                      <a:pt x="0" y="7320"/>
                    </a:cubicBezTo>
                    <a:close/>
                    <a:moveTo>
                      <a:pt x="0" y="9689"/>
                    </a:moveTo>
                    <a:lnTo>
                      <a:pt x="0" y="10653"/>
                    </a:lnTo>
                    <a:cubicBezTo>
                      <a:pt x="0" y="12771"/>
                      <a:pt x="4836" y="14492"/>
                      <a:pt x="10801" y="14492"/>
                    </a:cubicBezTo>
                    <a:cubicBezTo>
                      <a:pt x="16766" y="14492"/>
                      <a:pt x="21600" y="12777"/>
                      <a:pt x="21600" y="10653"/>
                    </a:cubicBezTo>
                    <a:lnTo>
                      <a:pt x="21600" y="9689"/>
                    </a:lnTo>
                    <a:cubicBezTo>
                      <a:pt x="21458" y="9864"/>
                      <a:pt x="21295" y="10033"/>
                      <a:pt x="21098" y="10197"/>
                    </a:cubicBezTo>
                    <a:cubicBezTo>
                      <a:pt x="20508" y="10698"/>
                      <a:pt x="19672" y="11138"/>
                      <a:pt x="18618" y="11514"/>
                    </a:cubicBezTo>
                    <a:cubicBezTo>
                      <a:pt x="16520" y="12260"/>
                      <a:pt x="13745" y="12668"/>
                      <a:pt x="10801" y="12668"/>
                    </a:cubicBezTo>
                    <a:cubicBezTo>
                      <a:pt x="7856" y="12668"/>
                      <a:pt x="5080" y="12260"/>
                      <a:pt x="2982" y="11514"/>
                    </a:cubicBezTo>
                    <a:cubicBezTo>
                      <a:pt x="1928" y="11138"/>
                      <a:pt x="1099" y="10698"/>
                      <a:pt x="504" y="10197"/>
                    </a:cubicBezTo>
                    <a:cubicBezTo>
                      <a:pt x="307" y="10033"/>
                      <a:pt x="142" y="9864"/>
                      <a:pt x="0" y="9689"/>
                    </a:cubicBezTo>
                    <a:close/>
                    <a:moveTo>
                      <a:pt x="0" y="12059"/>
                    </a:moveTo>
                    <a:lnTo>
                      <a:pt x="0" y="13022"/>
                    </a:lnTo>
                    <a:cubicBezTo>
                      <a:pt x="0" y="15141"/>
                      <a:pt x="4836" y="16862"/>
                      <a:pt x="10801" y="16862"/>
                    </a:cubicBezTo>
                    <a:cubicBezTo>
                      <a:pt x="16766" y="16862"/>
                      <a:pt x="21600" y="15146"/>
                      <a:pt x="21600" y="13022"/>
                    </a:cubicBezTo>
                    <a:lnTo>
                      <a:pt x="21600" y="12059"/>
                    </a:lnTo>
                    <a:cubicBezTo>
                      <a:pt x="21458" y="12233"/>
                      <a:pt x="21295" y="12402"/>
                      <a:pt x="21098" y="12566"/>
                    </a:cubicBezTo>
                    <a:cubicBezTo>
                      <a:pt x="20508" y="13067"/>
                      <a:pt x="19672" y="13507"/>
                      <a:pt x="18618" y="13883"/>
                    </a:cubicBezTo>
                    <a:cubicBezTo>
                      <a:pt x="16520" y="14629"/>
                      <a:pt x="13745" y="15037"/>
                      <a:pt x="10801" y="15037"/>
                    </a:cubicBezTo>
                    <a:cubicBezTo>
                      <a:pt x="7856" y="15037"/>
                      <a:pt x="5080" y="14629"/>
                      <a:pt x="2982" y="13883"/>
                    </a:cubicBezTo>
                    <a:cubicBezTo>
                      <a:pt x="1928" y="13507"/>
                      <a:pt x="1099" y="13067"/>
                      <a:pt x="504" y="12566"/>
                    </a:cubicBezTo>
                    <a:cubicBezTo>
                      <a:pt x="307" y="12402"/>
                      <a:pt x="142" y="12233"/>
                      <a:pt x="0" y="12059"/>
                    </a:cubicBezTo>
                    <a:close/>
                    <a:moveTo>
                      <a:pt x="0" y="14428"/>
                    </a:moveTo>
                    <a:lnTo>
                      <a:pt x="0" y="15391"/>
                    </a:lnTo>
                    <a:cubicBezTo>
                      <a:pt x="0" y="17510"/>
                      <a:pt x="4836" y="19231"/>
                      <a:pt x="10801" y="19231"/>
                    </a:cubicBezTo>
                    <a:cubicBezTo>
                      <a:pt x="16766" y="19231"/>
                      <a:pt x="21600" y="17515"/>
                      <a:pt x="21600" y="15391"/>
                    </a:cubicBezTo>
                    <a:lnTo>
                      <a:pt x="21600" y="14428"/>
                    </a:lnTo>
                    <a:cubicBezTo>
                      <a:pt x="21458" y="14602"/>
                      <a:pt x="21295" y="14772"/>
                      <a:pt x="21098" y="14935"/>
                    </a:cubicBezTo>
                    <a:cubicBezTo>
                      <a:pt x="20508" y="15436"/>
                      <a:pt x="19672" y="15877"/>
                      <a:pt x="18618" y="16252"/>
                    </a:cubicBezTo>
                    <a:cubicBezTo>
                      <a:pt x="16520" y="16998"/>
                      <a:pt x="13745" y="17406"/>
                      <a:pt x="10801" y="17406"/>
                    </a:cubicBezTo>
                    <a:cubicBezTo>
                      <a:pt x="7856" y="17406"/>
                      <a:pt x="5080" y="16998"/>
                      <a:pt x="2982" y="16252"/>
                    </a:cubicBezTo>
                    <a:cubicBezTo>
                      <a:pt x="1928" y="15877"/>
                      <a:pt x="1099" y="15436"/>
                      <a:pt x="504" y="14935"/>
                    </a:cubicBezTo>
                    <a:cubicBezTo>
                      <a:pt x="307" y="14772"/>
                      <a:pt x="142" y="14602"/>
                      <a:pt x="0" y="14428"/>
                    </a:cubicBezTo>
                    <a:close/>
                    <a:moveTo>
                      <a:pt x="0" y="16797"/>
                    </a:moveTo>
                    <a:lnTo>
                      <a:pt x="0" y="17760"/>
                    </a:lnTo>
                    <a:cubicBezTo>
                      <a:pt x="0" y="19879"/>
                      <a:pt x="4836" y="21600"/>
                      <a:pt x="10801" y="21600"/>
                    </a:cubicBezTo>
                    <a:cubicBezTo>
                      <a:pt x="16766" y="21600"/>
                      <a:pt x="21600" y="19879"/>
                      <a:pt x="21600" y="17760"/>
                    </a:cubicBezTo>
                    <a:lnTo>
                      <a:pt x="21600" y="16797"/>
                    </a:lnTo>
                    <a:cubicBezTo>
                      <a:pt x="21458" y="16971"/>
                      <a:pt x="21295" y="17141"/>
                      <a:pt x="21098" y="17304"/>
                    </a:cubicBezTo>
                    <a:cubicBezTo>
                      <a:pt x="20508" y="17805"/>
                      <a:pt x="19672" y="18246"/>
                      <a:pt x="18618" y="18622"/>
                    </a:cubicBezTo>
                    <a:cubicBezTo>
                      <a:pt x="16520" y="19368"/>
                      <a:pt x="13745" y="19775"/>
                      <a:pt x="10801" y="19775"/>
                    </a:cubicBezTo>
                    <a:cubicBezTo>
                      <a:pt x="7856" y="19775"/>
                      <a:pt x="5080" y="19368"/>
                      <a:pt x="2982" y="18622"/>
                    </a:cubicBezTo>
                    <a:cubicBezTo>
                      <a:pt x="1928" y="18246"/>
                      <a:pt x="1099" y="17805"/>
                      <a:pt x="504" y="17304"/>
                    </a:cubicBezTo>
                    <a:cubicBezTo>
                      <a:pt x="307" y="17141"/>
                      <a:pt x="142" y="16971"/>
                      <a:pt x="0" y="167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>
                <a:solidFill>
                  <a:srgbClr val="5C8F97"/>
                </a:solidFill>
              </a:ln>
            </p:spPr>
            <p:txBody>
              <a:bodyPr lIns="45718" tIns="45718" rIns="45718" bIns="45718" anchor="ctr"/>
              <a:lstStyle/>
              <a:p>
                <a:endParaRPr/>
              </a:p>
            </p:txBody>
          </p:sp>
          <p:sp>
            <p:nvSpPr>
              <p:cNvPr id="17" name="Shutter">
                <a:extLst>
                  <a:ext uri="{FF2B5EF4-FFF2-40B4-BE49-F238E27FC236}">
                    <a16:creationId xmlns:a16="http://schemas.microsoft.com/office/drawing/2014/main" id="{3C570A41-DB67-C61A-AD2C-AE591772E043}"/>
                  </a:ext>
                </a:extLst>
              </p:cNvPr>
              <p:cNvSpPr/>
              <p:nvPr/>
            </p:nvSpPr>
            <p:spPr>
              <a:xfrm>
                <a:off x="4031606" y="3988497"/>
                <a:ext cx="635001" cy="63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9683" y="0"/>
                      <a:pt x="8604" y="169"/>
                      <a:pt x="7590" y="484"/>
                    </a:cubicBezTo>
                    <a:cubicBezTo>
                      <a:pt x="6863" y="2032"/>
                      <a:pt x="5709" y="5429"/>
                      <a:pt x="7045" y="9518"/>
                    </a:cubicBezTo>
                    <a:lnTo>
                      <a:pt x="8792" y="7302"/>
                    </a:lnTo>
                    <a:cubicBezTo>
                      <a:pt x="11466" y="3672"/>
                      <a:pt x="14927" y="2482"/>
                      <a:pt x="17201" y="2103"/>
                    </a:cubicBezTo>
                    <a:cubicBezTo>
                      <a:pt x="15409" y="782"/>
                      <a:pt x="13196" y="0"/>
                      <a:pt x="10800" y="0"/>
                    </a:cubicBezTo>
                    <a:close/>
                    <a:moveTo>
                      <a:pt x="6731" y="795"/>
                    </a:moveTo>
                    <a:cubicBezTo>
                      <a:pt x="3636" y="2055"/>
                      <a:pt x="1257" y="4709"/>
                      <a:pt x="375" y="7978"/>
                    </a:cubicBezTo>
                    <a:cubicBezTo>
                      <a:pt x="2737" y="11561"/>
                      <a:pt x="5999" y="12779"/>
                      <a:pt x="7908" y="13191"/>
                    </a:cubicBezTo>
                    <a:cubicBezTo>
                      <a:pt x="7698" y="12730"/>
                      <a:pt x="7440" y="12174"/>
                      <a:pt x="7307" y="11920"/>
                    </a:cubicBezTo>
                    <a:cubicBezTo>
                      <a:pt x="7218" y="11752"/>
                      <a:pt x="7099" y="11472"/>
                      <a:pt x="6983" y="11183"/>
                    </a:cubicBezTo>
                    <a:cubicBezTo>
                      <a:pt x="4953" y="6729"/>
                      <a:pt x="5895" y="2858"/>
                      <a:pt x="6731" y="795"/>
                    </a:cubicBezTo>
                    <a:close/>
                    <a:moveTo>
                      <a:pt x="17908" y="2673"/>
                    </a:moveTo>
                    <a:cubicBezTo>
                      <a:pt x="15922" y="2904"/>
                      <a:pt x="12483" y="3807"/>
                      <a:pt x="9744" y="7162"/>
                    </a:cubicBezTo>
                    <a:cubicBezTo>
                      <a:pt x="10018" y="7190"/>
                      <a:pt x="10346" y="7222"/>
                      <a:pt x="10697" y="7255"/>
                    </a:cubicBezTo>
                    <a:cubicBezTo>
                      <a:pt x="11486" y="7328"/>
                      <a:pt x="12003" y="7394"/>
                      <a:pt x="12346" y="7449"/>
                    </a:cubicBezTo>
                    <a:cubicBezTo>
                      <a:pt x="17485" y="8250"/>
                      <a:pt x="20224" y="11534"/>
                      <a:pt x="21322" y="13233"/>
                    </a:cubicBezTo>
                    <a:cubicBezTo>
                      <a:pt x="21502" y="12451"/>
                      <a:pt x="21600" y="11637"/>
                      <a:pt x="21600" y="10800"/>
                    </a:cubicBezTo>
                    <a:cubicBezTo>
                      <a:pt x="21600" y="7558"/>
                      <a:pt x="20169" y="4653"/>
                      <a:pt x="17908" y="2673"/>
                    </a:cubicBezTo>
                    <a:close/>
                    <a:moveTo>
                      <a:pt x="13308" y="8319"/>
                    </a:moveTo>
                    <a:lnTo>
                      <a:pt x="13907" y="9853"/>
                    </a:lnTo>
                    <a:cubicBezTo>
                      <a:pt x="14109" y="10307"/>
                      <a:pt x="14283" y="10754"/>
                      <a:pt x="14430" y="11193"/>
                    </a:cubicBezTo>
                    <a:lnTo>
                      <a:pt x="14464" y="11278"/>
                    </a:lnTo>
                    <a:lnTo>
                      <a:pt x="14459" y="11284"/>
                    </a:lnTo>
                    <a:cubicBezTo>
                      <a:pt x="15895" y="15672"/>
                      <a:pt x="14705" y="19272"/>
                      <a:pt x="13750" y="21188"/>
                    </a:cubicBezTo>
                    <a:cubicBezTo>
                      <a:pt x="17219" y="20205"/>
                      <a:pt x="19977" y="17534"/>
                      <a:pt x="21079" y="14116"/>
                    </a:cubicBezTo>
                    <a:cubicBezTo>
                      <a:pt x="20408" y="12922"/>
                      <a:pt x="18101" y="9475"/>
                      <a:pt x="13308" y="8319"/>
                    </a:cubicBezTo>
                    <a:close/>
                    <a:moveTo>
                      <a:pt x="176" y="8866"/>
                    </a:moveTo>
                    <a:cubicBezTo>
                      <a:pt x="62" y="9494"/>
                      <a:pt x="0" y="10139"/>
                      <a:pt x="0" y="10800"/>
                    </a:cubicBezTo>
                    <a:cubicBezTo>
                      <a:pt x="0" y="13806"/>
                      <a:pt x="1228" y="16524"/>
                      <a:pt x="3210" y="18482"/>
                    </a:cubicBezTo>
                    <a:cubicBezTo>
                      <a:pt x="5360" y="18248"/>
                      <a:pt x="8551" y="17337"/>
                      <a:pt x="11239" y="14266"/>
                    </a:cubicBezTo>
                    <a:cubicBezTo>
                      <a:pt x="11019" y="14250"/>
                      <a:pt x="10811" y="14234"/>
                      <a:pt x="10700" y="14224"/>
                    </a:cubicBezTo>
                    <a:cubicBezTo>
                      <a:pt x="10631" y="14217"/>
                      <a:pt x="10547" y="14208"/>
                      <a:pt x="10454" y="14199"/>
                    </a:cubicBezTo>
                    <a:cubicBezTo>
                      <a:pt x="9747" y="14139"/>
                      <a:pt x="9260" y="14076"/>
                      <a:pt x="8999" y="14038"/>
                    </a:cubicBezTo>
                    <a:lnTo>
                      <a:pt x="8961" y="14035"/>
                    </a:lnTo>
                    <a:cubicBezTo>
                      <a:pt x="7546" y="13892"/>
                      <a:pt x="3254" y="13106"/>
                      <a:pt x="176" y="8866"/>
                    </a:cubicBezTo>
                    <a:close/>
                    <a:moveTo>
                      <a:pt x="13957" y="11919"/>
                    </a:moveTo>
                    <a:lnTo>
                      <a:pt x="12432" y="13851"/>
                    </a:lnTo>
                    <a:lnTo>
                      <a:pt x="12437" y="13854"/>
                    </a:lnTo>
                    <a:cubicBezTo>
                      <a:pt x="9707" y="17479"/>
                      <a:pt x="6303" y="18696"/>
                      <a:pt x="3854" y="19069"/>
                    </a:cubicBezTo>
                    <a:cubicBezTo>
                      <a:pt x="5732" y="20648"/>
                      <a:pt x="8155" y="21600"/>
                      <a:pt x="10800" y="21600"/>
                    </a:cubicBezTo>
                    <a:cubicBezTo>
                      <a:pt x="11515" y="21600"/>
                      <a:pt x="12212" y="21528"/>
                      <a:pt x="12887" y="21396"/>
                    </a:cubicBezTo>
                    <a:cubicBezTo>
                      <a:pt x="13765" y="19837"/>
                      <a:pt x="15239" y="16329"/>
                      <a:pt x="13957" y="11919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>
                <a:solidFill>
                  <a:srgbClr val="5C8F97"/>
                </a:solidFill>
              </a:ln>
            </p:spPr>
            <p:txBody>
              <a:bodyPr lIns="45718" tIns="45718" rIns="45718" bIns="45718" anchor="ctr"/>
              <a:lstStyle/>
              <a:p>
                <a:endParaRPr/>
              </a:p>
            </p:txBody>
          </p:sp>
          <p:sp>
            <p:nvSpPr>
              <p:cNvPr id="18" name="ARIADNE aims to demonstrate light readout as a viable alternative to charge in dual-phase TPC neutrino experiments">
                <a:extLst>
                  <a:ext uri="{FF2B5EF4-FFF2-40B4-BE49-F238E27FC236}">
                    <a16:creationId xmlns:a16="http://schemas.microsoft.com/office/drawing/2014/main" id="{3194C344-0037-D1E2-0754-32A37DC2277E}"/>
                  </a:ext>
                </a:extLst>
              </p:cNvPr>
              <p:cNvSpPr txBox="1"/>
              <p:nvPr/>
            </p:nvSpPr>
            <p:spPr>
              <a:xfrm>
                <a:off x="1328069" y="4633580"/>
                <a:ext cx="3489780" cy="5355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defRPr sz="1400"/>
                </a:lvl1pPr>
              </a:lstStyle>
              <a:p>
                <a:r>
                  <a:rPr sz="1600" dirty="0"/>
                  <a:t>Easy access for swapping in/out technologies</a:t>
                </a:r>
              </a:p>
            </p:txBody>
          </p:sp>
          <p:sp>
            <p:nvSpPr>
              <p:cNvPr id="19" name="Arrow 2">
                <a:extLst>
                  <a:ext uri="{FF2B5EF4-FFF2-40B4-BE49-F238E27FC236}">
                    <a16:creationId xmlns:a16="http://schemas.microsoft.com/office/drawing/2014/main" id="{DA684394-2A7C-B3E5-AB4F-6AEB47EDA4FE}"/>
                  </a:ext>
                </a:extLst>
              </p:cNvPr>
              <p:cNvSpPr/>
              <p:nvPr/>
            </p:nvSpPr>
            <p:spPr>
              <a:xfrm>
                <a:off x="612488" y="4613062"/>
                <a:ext cx="635002" cy="511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0"/>
                    </a:moveTo>
                    <a:cubicBezTo>
                      <a:pt x="8457" y="0"/>
                      <a:pt x="6373" y="1103"/>
                      <a:pt x="4819" y="2903"/>
                    </a:cubicBezTo>
                    <a:lnTo>
                      <a:pt x="6744" y="6147"/>
                    </a:lnTo>
                    <a:cubicBezTo>
                      <a:pt x="7744" y="4819"/>
                      <a:pt x="9169" y="3989"/>
                      <a:pt x="10749" y="3989"/>
                    </a:cubicBezTo>
                    <a:cubicBezTo>
                      <a:pt x="13751" y="3989"/>
                      <a:pt x="16189" y="6985"/>
                      <a:pt x="16232" y="10700"/>
                    </a:cubicBezTo>
                    <a:lnTo>
                      <a:pt x="14265" y="10700"/>
                    </a:lnTo>
                    <a:lnTo>
                      <a:pt x="17933" y="16883"/>
                    </a:lnTo>
                    <a:lnTo>
                      <a:pt x="21600" y="10700"/>
                    </a:lnTo>
                    <a:lnTo>
                      <a:pt x="19444" y="10700"/>
                    </a:lnTo>
                    <a:cubicBezTo>
                      <a:pt x="19401" y="4782"/>
                      <a:pt x="15525" y="0"/>
                      <a:pt x="10749" y="0"/>
                    </a:cubicBezTo>
                    <a:close/>
                    <a:moveTo>
                      <a:pt x="3667" y="4515"/>
                    </a:moveTo>
                    <a:lnTo>
                      <a:pt x="0" y="10700"/>
                    </a:lnTo>
                    <a:lnTo>
                      <a:pt x="2054" y="10700"/>
                    </a:lnTo>
                    <a:cubicBezTo>
                      <a:pt x="2053" y="10733"/>
                      <a:pt x="2054" y="10767"/>
                      <a:pt x="2054" y="10801"/>
                    </a:cubicBezTo>
                    <a:cubicBezTo>
                      <a:pt x="2054" y="16766"/>
                      <a:pt x="5946" y="21600"/>
                      <a:pt x="10749" y="21600"/>
                    </a:cubicBezTo>
                    <a:cubicBezTo>
                      <a:pt x="13080" y="21600"/>
                      <a:pt x="15197" y="20461"/>
                      <a:pt x="16759" y="18607"/>
                    </a:cubicBezTo>
                    <a:lnTo>
                      <a:pt x="14814" y="15375"/>
                    </a:lnTo>
                    <a:cubicBezTo>
                      <a:pt x="13811" y="16749"/>
                      <a:pt x="12360" y="17611"/>
                      <a:pt x="10749" y="17611"/>
                    </a:cubicBezTo>
                    <a:cubicBezTo>
                      <a:pt x="7720" y="17611"/>
                      <a:pt x="5266" y="14563"/>
                      <a:pt x="5266" y="10801"/>
                    </a:cubicBezTo>
                    <a:cubicBezTo>
                      <a:pt x="5266" y="10767"/>
                      <a:pt x="5265" y="10733"/>
                      <a:pt x="5266" y="10700"/>
                    </a:cubicBezTo>
                    <a:lnTo>
                      <a:pt x="7335" y="10700"/>
                    </a:lnTo>
                    <a:lnTo>
                      <a:pt x="3667" y="4515"/>
                    </a:lnTo>
                    <a:close/>
                  </a:path>
                </a:pathLst>
              </a:custGeom>
              <a:solidFill>
                <a:srgbClr val="FFFFFF"/>
              </a:solidFill>
              <a:ln w="25400">
                <a:solidFill>
                  <a:srgbClr val="5C8F97"/>
                </a:solidFill>
              </a:ln>
            </p:spPr>
            <p:txBody>
              <a:bodyPr lIns="45718" tIns="45718" rIns="45718" bIns="45718" anchor="ctr"/>
              <a:lstStyle/>
              <a:p>
                <a:endParaRPr/>
              </a:p>
            </p:txBody>
          </p:sp>
          <p:sp>
            <p:nvSpPr>
              <p:cNvPr id="20" name="Piggy Bank">
                <a:extLst>
                  <a:ext uri="{FF2B5EF4-FFF2-40B4-BE49-F238E27FC236}">
                    <a16:creationId xmlns:a16="http://schemas.microsoft.com/office/drawing/2014/main" id="{01FC3B46-0A24-15A7-A0ED-9C0DDD1DBA27}"/>
                  </a:ext>
                </a:extLst>
              </p:cNvPr>
              <p:cNvSpPr/>
              <p:nvPr/>
            </p:nvSpPr>
            <p:spPr>
              <a:xfrm>
                <a:off x="554333" y="5938759"/>
                <a:ext cx="635001" cy="398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3" h="21600" extrusionOk="0">
                    <a:moveTo>
                      <a:pt x="12587" y="0"/>
                    </a:moveTo>
                    <a:cubicBezTo>
                      <a:pt x="8555" y="0"/>
                      <a:pt x="6723" y="2256"/>
                      <a:pt x="6086" y="3315"/>
                    </a:cubicBezTo>
                    <a:cubicBezTo>
                      <a:pt x="5935" y="3565"/>
                      <a:pt x="5683" y="3543"/>
                      <a:pt x="5548" y="3269"/>
                    </a:cubicBezTo>
                    <a:cubicBezTo>
                      <a:pt x="5210" y="2580"/>
                      <a:pt x="4579" y="1527"/>
                      <a:pt x="3884" y="1527"/>
                    </a:cubicBezTo>
                    <a:cubicBezTo>
                      <a:pt x="2850" y="1527"/>
                      <a:pt x="3652" y="4548"/>
                      <a:pt x="3652" y="4548"/>
                    </a:cubicBezTo>
                    <a:cubicBezTo>
                      <a:pt x="3652" y="4548"/>
                      <a:pt x="2493" y="5921"/>
                      <a:pt x="2229" y="7581"/>
                    </a:cubicBezTo>
                    <a:cubicBezTo>
                      <a:pt x="2033" y="8805"/>
                      <a:pt x="641" y="8562"/>
                      <a:pt x="364" y="8562"/>
                    </a:cubicBezTo>
                    <a:cubicBezTo>
                      <a:pt x="-65" y="8562"/>
                      <a:pt x="-90" y="9711"/>
                      <a:pt x="162" y="10817"/>
                    </a:cubicBezTo>
                    <a:cubicBezTo>
                      <a:pt x="414" y="11924"/>
                      <a:pt x="1121" y="12374"/>
                      <a:pt x="1121" y="12374"/>
                    </a:cubicBezTo>
                    <a:cubicBezTo>
                      <a:pt x="995" y="12579"/>
                      <a:pt x="940" y="12757"/>
                      <a:pt x="1397" y="13358"/>
                    </a:cubicBezTo>
                    <a:cubicBezTo>
                      <a:pt x="1708" y="13767"/>
                      <a:pt x="2573" y="15312"/>
                      <a:pt x="4854" y="16551"/>
                    </a:cubicBezTo>
                    <a:cubicBezTo>
                      <a:pt x="5082" y="16675"/>
                      <a:pt x="5218" y="17057"/>
                      <a:pt x="5167" y="17439"/>
                    </a:cubicBezTo>
                    <a:lnTo>
                      <a:pt x="4702" y="20912"/>
                    </a:lnTo>
                    <a:cubicBezTo>
                      <a:pt x="4655" y="21267"/>
                      <a:pt x="4822" y="21600"/>
                      <a:pt x="5046" y="21600"/>
                    </a:cubicBezTo>
                    <a:lnTo>
                      <a:pt x="6770" y="21600"/>
                    </a:lnTo>
                    <a:cubicBezTo>
                      <a:pt x="6952" y="21600"/>
                      <a:pt x="7117" y="21432"/>
                      <a:pt x="7195" y="21165"/>
                    </a:cubicBezTo>
                    <a:lnTo>
                      <a:pt x="8037" y="18272"/>
                    </a:lnTo>
                    <a:cubicBezTo>
                      <a:pt x="8124" y="17974"/>
                      <a:pt x="8318" y="17798"/>
                      <a:pt x="8520" y="17839"/>
                    </a:cubicBezTo>
                    <a:cubicBezTo>
                      <a:pt x="9682" y="18075"/>
                      <a:pt x="11029" y="18218"/>
                      <a:pt x="12587" y="18218"/>
                    </a:cubicBezTo>
                    <a:cubicBezTo>
                      <a:pt x="13307" y="18218"/>
                      <a:pt x="13973" y="18115"/>
                      <a:pt x="14586" y="17928"/>
                    </a:cubicBezTo>
                    <a:cubicBezTo>
                      <a:pt x="14785" y="17867"/>
                      <a:pt x="14987" y="18016"/>
                      <a:pt x="15087" y="18304"/>
                    </a:cubicBezTo>
                    <a:lnTo>
                      <a:pt x="16087" y="21210"/>
                    </a:lnTo>
                    <a:cubicBezTo>
                      <a:pt x="16170" y="21452"/>
                      <a:pt x="16326" y="21600"/>
                      <a:pt x="16497" y="21600"/>
                    </a:cubicBezTo>
                    <a:lnTo>
                      <a:pt x="18243" y="21600"/>
                    </a:lnTo>
                    <a:cubicBezTo>
                      <a:pt x="18466" y="21600"/>
                      <a:pt x="18632" y="21267"/>
                      <a:pt x="18585" y="20912"/>
                    </a:cubicBezTo>
                    <a:lnTo>
                      <a:pt x="17934" y="16027"/>
                    </a:lnTo>
                    <a:cubicBezTo>
                      <a:pt x="17898" y="15757"/>
                      <a:pt x="17954" y="15477"/>
                      <a:pt x="18081" y="15293"/>
                    </a:cubicBezTo>
                    <a:cubicBezTo>
                      <a:pt x="19709" y="12937"/>
                      <a:pt x="20209" y="9534"/>
                      <a:pt x="19579" y="6535"/>
                    </a:cubicBezTo>
                    <a:cubicBezTo>
                      <a:pt x="19542" y="6361"/>
                      <a:pt x="19606" y="6175"/>
                      <a:pt x="19716" y="6132"/>
                    </a:cubicBezTo>
                    <a:cubicBezTo>
                      <a:pt x="20422" y="5855"/>
                      <a:pt x="21510" y="5137"/>
                      <a:pt x="21057" y="3409"/>
                    </a:cubicBezTo>
                    <a:cubicBezTo>
                      <a:pt x="21016" y="3254"/>
                      <a:pt x="20894" y="3213"/>
                      <a:pt x="20817" y="3325"/>
                    </a:cubicBezTo>
                    <a:cubicBezTo>
                      <a:pt x="20744" y="3432"/>
                      <a:pt x="20690" y="3550"/>
                      <a:pt x="20648" y="3659"/>
                    </a:cubicBezTo>
                    <a:cubicBezTo>
                      <a:pt x="20608" y="3765"/>
                      <a:pt x="20510" y="3756"/>
                      <a:pt x="20481" y="3640"/>
                    </a:cubicBezTo>
                    <a:cubicBezTo>
                      <a:pt x="20393" y="3281"/>
                      <a:pt x="20178" y="2828"/>
                      <a:pt x="19658" y="2927"/>
                    </a:cubicBezTo>
                    <a:cubicBezTo>
                      <a:pt x="19214" y="3013"/>
                      <a:pt x="19022" y="3455"/>
                      <a:pt x="18950" y="3944"/>
                    </a:cubicBezTo>
                    <a:cubicBezTo>
                      <a:pt x="18926" y="4113"/>
                      <a:pt x="18794" y="4163"/>
                      <a:pt x="18727" y="4027"/>
                    </a:cubicBezTo>
                    <a:cubicBezTo>
                      <a:pt x="17574" y="1683"/>
                      <a:pt x="15528" y="0"/>
                      <a:pt x="12587" y="0"/>
                    </a:cubicBezTo>
                    <a:close/>
                    <a:moveTo>
                      <a:pt x="12448" y="1027"/>
                    </a:moveTo>
                    <a:cubicBezTo>
                      <a:pt x="13136" y="1027"/>
                      <a:pt x="13772" y="1163"/>
                      <a:pt x="14343" y="1427"/>
                    </a:cubicBezTo>
                    <a:cubicBezTo>
                      <a:pt x="14395" y="1452"/>
                      <a:pt x="14423" y="1545"/>
                      <a:pt x="14402" y="1626"/>
                    </a:cubicBezTo>
                    <a:lnTo>
                      <a:pt x="14271" y="2126"/>
                    </a:lnTo>
                    <a:cubicBezTo>
                      <a:pt x="14254" y="2195"/>
                      <a:pt x="14208" y="2230"/>
                      <a:pt x="14164" y="2210"/>
                    </a:cubicBezTo>
                    <a:cubicBezTo>
                      <a:pt x="13649" y="1978"/>
                      <a:pt x="13073" y="1858"/>
                      <a:pt x="12448" y="1858"/>
                    </a:cubicBezTo>
                    <a:cubicBezTo>
                      <a:pt x="11524" y="1858"/>
                      <a:pt x="10708" y="2034"/>
                      <a:pt x="10012" y="2382"/>
                    </a:cubicBezTo>
                    <a:cubicBezTo>
                      <a:pt x="9968" y="2404"/>
                      <a:pt x="9920" y="2371"/>
                      <a:pt x="9902" y="2301"/>
                    </a:cubicBezTo>
                    <a:lnTo>
                      <a:pt x="9773" y="1801"/>
                    </a:lnTo>
                    <a:cubicBezTo>
                      <a:pt x="9752" y="1721"/>
                      <a:pt x="9776" y="1628"/>
                      <a:pt x="9827" y="1602"/>
                    </a:cubicBezTo>
                    <a:cubicBezTo>
                      <a:pt x="10483" y="1268"/>
                      <a:pt x="11341" y="1027"/>
                      <a:pt x="12448" y="1027"/>
                    </a:cubicBezTo>
                    <a:close/>
                    <a:moveTo>
                      <a:pt x="19754" y="3828"/>
                    </a:moveTo>
                    <a:cubicBezTo>
                      <a:pt x="19782" y="3821"/>
                      <a:pt x="19813" y="3823"/>
                      <a:pt x="19842" y="3836"/>
                    </a:cubicBezTo>
                    <a:cubicBezTo>
                      <a:pt x="19958" y="3890"/>
                      <a:pt x="20023" y="4100"/>
                      <a:pt x="19987" y="4307"/>
                    </a:cubicBezTo>
                    <a:cubicBezTo>
                      <a:pt x="19929" y="4638"/>
                      <a:pt x="19691" y="4699"/>
                      <a:pt x="19691" y="4699"/>
                    </a:cubicBezTo>
                    <a:cubicBezTo>
                      <a:pt x="19691" y="4699"/>
                      <a:pt x="19502" y="4478"/>
                      <a:pt x="19565" y="4113"/>
                    </a:cubicBezTo>
                    <a:cubicBezTo>
                      <a:pt x="19592" y="3958"/>
                      <a:pt x="19669" y="3850"/>
                      <a:pt x="19754" y="38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>
                <a:solidFill>
                  <a:srgbClr val="5C8F97"/>
                </a:solidFill>
              </a:ln>
            </p:spPr>
            <p:txBody>
              <a:bodyPr lIns="45718" tIns="45718" rIns="45718" bIns="45718" anchor="ctr"/>
              <a:lstStyle/>
              <a:p>
                <a:endParaRPr/>
              </a:p>
            </p:txBody>
          </p:sp>
          <p:sp>
            <p:nvSpPr>
              <p:cNvPr id="22" name="Oval">
                <a:extLst>
                  <a:ext uri="{FF2B5EF4-FFF2-40B4-BE49-F238E27FC236}">
                    <a16:creationId xmlns:a16="http://schemas.microsoft.com/office/drawing/2014/main" id="{77BC99F5-2E75-7756-8502-BE7145289CD8}"/>
                  </a:ext>
                </a:extLst>
              </p:cNvPr>
              <p:cNvSpPr/>
              <p:nvPr/>
            </p:nvSpPr>
            <p:spPr>
              <a:xfrm>
                <a:off x="843331" y="5804513"/>
                <a:ext cx="147916" cy="134771"/>
              </a:xfrm>
              <a:prstGeom prst="ellipse">
                <a:avLst/>
              </a:prstGeom>
              <a:solidFill>
                <a:srgbClr val="5C8F97"/>
              </a:solidFill>
              <a:ln w="25400">
                <a:solidFill>
                  <a:srgbClr val="5C8F97"/>
                </a:solidFill>
              </a:ln>
            </p:spPr>
            <p:txBody>
              <a:bodyPr lIns="45718" tIns="45718" rIns="45718" bIns="45718" anchor="ctr"/>
              <a:lstStyle/>
              <a:p>
                <a:endParaRPr/>
              </a:p>
            </p:txBody>
          </p:sp>
          <p:sp>
            <p:nvSpPr>
              <p:cNvPr id="23" name="ARIADNE aims to demonstrate light readout as a viable alternative to charge in dual-phase TPC neutrino experiments">
                <a:extLst>
                  <a:ext uri="{FF2B5EF4-FFF2-40B4-BE49-F238E27FC236}">
                    <a16:creationId xmlns:a16="http://schemas.microsoft.com/office/drawing/2014/main" id="{49E652D5-63B9-46A4-678D-3D130EC77E4F}"/>
                  </a:ext>
                </a:extLst>
              </p:cNvPr>
              <p:cNvSpPr txBox="1"/>
              <p:nvPr/>
            </p:nvSpPr>
            <p:spPr>
              <a:xfrm>
                <a:off x="1305489" y="5892829"/>
                <a:ext cx="3244280" cy="5355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45718" tIns="45718" rIns="45718" bIns="45718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defRPr sz="1400"/>
                </a:lvl1pPr>
              </a:lstStyle>
              <a:p>
                <a:r>
                  <a:rPr sz="1600" dirty="0"/>
                  <a:t>Comparatively low cost to other readout methods</a:t>
                </a:r>
              </a:p>
            </p:txBody>
          </p:sp>
          <p:sp>
            <p:nvSpPr>
              <p:cNvPr id="24" name="Gear">
                <a:extLst>
                  <a:ext uri="{FF2B5EF4-FFF2-40B4-BE49-F238E27FC236}">
                    <a16:creationId xmlns:a16="http://schemas.microsoft.com/office/drawing/2014/main" id="{B0389B3B-CF02-2157-54C4-BCC1B3B60EC5}"/>
                  </a:ext>
                </a:extLst>
              </p:cNvPr>
              <p:cNvSpPr/>
              <p:nvPr/>
            </p:nvSpPr>
            <p:spPr>
              <a:xfrm>
                <a:off x="4031606" y="5114109"/>
                <a:ext cx="635001" cy="635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555" extrusionOk="0">
                    <a:moveTo>
                      <a:pt x="12837" y="2"/>
                    </a:moveTo>
                    <a:cubicBezTo>
                      <a:pt x="12731" y="-11"/>
                      <a:pt x="12661" y="38"/>
                      <a:pt x="12588" y="172"/>
                    </a:cubicBezTo>
                    <a:cubicBezTo>
                      <a:pt x="12292" y="721"/>
                      <a:pt x="11969" y="1258"/>
                      <a:pt x="11661" y="1801"/>
                    </a:cubicBezTo>
                    <a:cubicBezTo>
                      <a:pt x="11547" y="2001"/>
                      <a:pt x="11418" y="2099"/>
                      <a:pt x="11153" y="2073"/>
                    </a:cubicBezTo>
                    <a:cubicBezTo>
                      <a:pt x="10691" y="2028"/>
                      <a:pt x="10220" y="2032"/>
                      <a:pt x="9759" y="2112"/>
                    </a:cubicBezTo>
                    <a:cubicBezTo>
                      <a:pt x="9550" y="2148"/>
                      <a:pt x="9432" y="2095"/>
                      <a:pt x="9318" y="1917"/>
                    </a:cubicBezTo>
                    <a:cubicBezTo>
                      <a:pt x="8969" y="1370"/>
                      <a:pt x="8594" y="841"/>
                      <a:pt x="8243" y="295"/>
                    </a:cubicBezTo>
                    <a:cubicBezTo>
                      <a:pt x="8145" y="142"/>
                      <a:pt x="8068" y="122"/>
                      <a:pt x="7905" y="198"/>
                    </a:cubicBezTo>
                    <a:cubicBezTo>
                      <a:pt x="6845" y="688"/>
                      <a:pt x="5781" y="1174"/>
                      <a:pt x="4712" y="1644"/>
                    </a:cubicBezTo>
                    <a:cubicBezTo>
                      <a:pt x="4517" y="1730"/>
                      <a:pt x="4517" y="1820"/>
                      <a:pt x="4567" y="1996"/>
                    </a:cubicBezTo>
                    <a:cubicBezTo>
                      <a:pt x="4742" y="2608"/>
                      <a:pt x="4890" y="3227"/>
                      <a:pt x="5065" y="3839"/>
                    </a:cubicBezTo>
                    <a:cubicBezTo>
                      <a:pt x="5122" y="4038"/>
                      <a:pt x="5098" y="4170"/>
                      <a:pt x="4932" y="4306"/>
                    </a:cubicBezTo>
                    <a:cubicBezTo>
                      <a:pt x="4561" y="4610"/>
                      <a:pt x="4227" y="4959"/>
                      <a:pt x="3950" y="5348"/>
                    </a:cubicBezTo>
                    <a:cubicBezTo>
                      <a:pt x="3802" y="5555"/>
                      <a:pt x="3648" y="5573"/>
                      <a:pt x="3439" y="5530"/>
                    </a:cubicBezTo>
                    <a:cubicBezTo>
                      <a:pt x="2827" y="5405"/>
                      <a:pt x="2213" y="5295"/>
                      <a:pt x="1605" y="5156"/>
                    </a:cubicBezTo>
                    <a:cubicBezTo>
                      <a:pt x="1409" y="5111"/>
                      <a:pt x="1325" y="5153"/>
                      <a:pt x="1257" y="5338"/>
                    </a:cubicBezTo>
                    <a:cubicBezTo>
                      <a:pt x="856" y="6423"/>
                      <a:pt x="449" y="7506"/>
                      <a:pt x="35" y="8586"/>
                    </a:cubicBezTo>
                    <a:cubicBezTo>
                      <a:pt x="-34" y="8767"/>
                      <a:pt x="-6" y="8857"/>
                      <a:pt x="173" y="8954"/>
                    </a:cubicBezTo>
                    <a:cubicBezTo>
                      <a:pt x="722" y="9251"/>
                      <a:pt x="1256" y="9574"/>
                      <a:pt x="1798" y="9882"/>
                    </a:cubicBezTo>
                    <a:cubicBezTo>
                      <a:pt x="2001" y="9997"/>
                      <a:pt x="2093" y="10127"/>
                      <a:pt x="2064" y="10392"/>
                    </a:cubicBezTo>
                    <a:cubicBezTo>
                      <a:pt x="2014" y="10855"/>
                      <a:pt x="2039" y="11326"/>
                      <a:pt x="2116" y="11788"/>
                    </a:cubicBezTo>
                    <a:cubicBezTo>
                      <a:pt x="2151" y="11998"/>
                      <a:pt x="2089" y="12115"/>
                      <a:pt x="1913" y="12228"/>
                    </a:cubicBezTo>
                    <a:cubicBezTo>
                      <a:pt x="1367" y="12578"/>
                      <a:pt x="837" y="12953"/>
                      <a:pt x="291" y="13303"/>
                    </a:cubicBezTo>
                    <a:cubicBezTo>
                      <a:pt x="136" y="13403"/>
                      <a:pt x="124" y="13482"/>
                      <a:pt x="199" y="13643"/>
                    </a:cubicBezTo>
                    <a:cubicBezTo>
                      <a:pt x="688" y="14705"/>
                      <a:pt x="1172" y="15768"/>
                      <a:pt x="1642" y="16837"/>
                    </a:cubicBezTo>
                    <a:cubicBezTo>
                      <a:pt x="1728" y="17034"/>
                      <a:pt x="1818" y="17032"/>
                      <a:pt x="1994" y="16982"/>
                    </a:cubicBezTo>
                    <a:cubicBezTo>
                      <a:pt x="2605" y="16807"/>
                      <a:pt x="3223" y="16651"/>
                      <a:pt x="3839" y="16489"/>
                    </a:cubicBezTo>
                    <a:cubicBezTo>
                      <a:pt x="3930" y="16465"/>
                      <a:pt x="4023" y="16451"/>
                      <a:pt x="4118" y="16432"/>
                    </a:cubicBezTo>
                    <a:cubicBezTo>
                      <a:pt x="4164" y="16485"/>
                      <a:pt x="4202" y="16532"/>
                      <a:pt x="4241" y="16576"/>
                    </a:cubicBezTo>
                    <a:cubicBezTo>
                      <a:pt x="4568" y="16944"/>
                      <a:pt x="4922" y="17287"/>
                      <a:pt x="5319" y="17573"/>
                    </a:cubicBezTo>
                    <a:cubicBezTo>
                      <a:pt x="5534" y="17728"/>
                      <a:pt x="5572" y="17885"/>
                      <a:pt x="5524" y="18114"/>
                    </a:cubicBezTo>
                    <a:cubicBezTo>
                      <a:pt x="5398" y="18725"/>
                      <a:pt x="5287" y="19339"/>
                      <a:pt x="5149" y="19947"/>
                    </a:cubicBezTo>
                    <a:cubicBezTo>
                      <a:pt x="5105" y="20142"/>
                      <a:pt x="5145" y="20229"/>
                      <a:pt x="5331" y="20297"/>
                    </a:cubicBezTo>
                    <a:cubicBezTo>
                      <a:pt x="6415" y="20698"/>
                      <a:pt x="7497" y="21106"/>
                      <a:pt x="8576" y="21520"/>
                    </a:cubicBezTo>
                    <a:cubicBezTo>
                      <a:pt x="8757" y="21589"/>
                      <a:pt x="8847" y="21563"/>
                      <a:pt x="8944" y="21383"/>
                    </a:cubicBezTo>
                    <a:cubicBezTo>
                      <a:pt x="9241" y="20834"/>
                      <a:pt x="9562" y="20299"/>
                      <a:pt x="9871" y="19757"/>
                    </a:cubicBezTo>
                    <a:cubicBezTo>
                      <a:pt x="9985" y="19558"/>
                      <a:pt x="10110" y="19452"/>
                      <a:pt x="10378" y="19481"/>
                    </a:cubicBezTo>
                    <a:cubicBezTo>
                      <a:pt x="10828" y="19528"/>
                      <a:pt x="11291" y="19534"/>
                      <a:pt x="11737" y="19445"/>
                    </a:cubicBezTo>
                    <a:cubicBezTo>
                      <a:pt x="12009" y="19391"/>
                      <a:pt x="12126" y="19505"/>
                      <a:pt x="12252" y="19698"/>
                    </a:cubicBezTo>
                    <a:cubicBezTo>
                      <a:pt x="12593" y="20221"/>
                      <a:pt x="12952" y="20733"/>
                      <a:pt x="13290" y="21259"/>
                    </a:cubicBezTo>
                    <a:cubicBezTo>
                      <a:pt x="13387" y="21411"/>
                      <a:pt x="13463" y="21432"/>
                      <a:pt x="13628" y="21356"/>
                    </a:cubicBezTo>
                    <a:cubicBezTo>
                      <a:pt x="14687" y="20866"/>
                      <a:pt x="15750" y="20382"/>
                      <a:pt x="16819" y="19912"/>
                    </a:cubicBezTo>
                    <a:cubicBezTo>
                      <a:pt x="17012" y="19827"/>
                      <a:pt x="17018" y="19738"/>
                      <a:pt x="16967" y="19560"/>
                    </a:cubicBezTo>
                    <a:cubicBezTo>
                      <a:pt x="16791" y="18948"/>
                      <a:pt x="16644" y="18329"/>
                      <a:pt x="16469" y="17716"/>
                    </a:cubicBezTo>
                    <a:cubicBezTo>
                      <a:pt x="16412" y="17519"/>
                      <a:pt x="16433" y="17386"/>
                      <a:pt x="16600" y="17250"/>
                    </a:cubicBezTo>
                    <a:cubicBezTo>
                      <a:pt x="16971" y="16946"/>
                      <a:pt x="17305" y="16598"/>
                      <a:pt x="17584" y="16209"/>
                    </a:cubicBezTo>
                    <a:cubicBezTo>
                      <a:pt x="17730" y="16006"/>
                      <a:pt x="17880" y="15980"/>
                      <a:pt x="18092" y="16024"/>
                    </a:cubicBezTo>
                    <a:cubicBezTo>
                      <a:pt x="18703" y="16151"/>
                      <a:pt x="19318" y="16260"/>
                      <a:pt x="19926" y="16398"/>
                    </a:cubicBezTo>
                    <a:cubicBezTo>
                      <a:pt x="20121" y="16442"/>
                      <a:pt x="20207" y="16404"/>
                      <a:pt x="20276" y="16218"/>
                    </a:cubicBezTo>
                    <a:cubicBezTo>
                      <a:pt x="20676" y="15133"/>
                      <a:pt x="21084" y="14050"/>
                      <a:pt x="21497" y="12970"/>
                    </a:cubicBezTo>
                    <a:cubicBezTo>
                      <a:pt x="21566" y="12790"/>
                      <a:pt x="21541" y="12697"/>
                      <a:pt x="21361" y="12600"/>
                    </a:cubicBezTo>
                    <a:cubicBezTo>
                      <a:pt x="20812" y="12303"/>
                      <a:pt x="20278" y="11982"/>
                      <a:pt x="19736" y="11674"/>
                    </a:cubicBezTo>
                    <a:cubicBezTo>
                      <a:pt x="19535" y="11559"/>
                      <a:pt x="19439" y="11431"/>
                      <a:pt x="19468" y="11163"/>
                    </a:cubicBezTo>
                    <a:cubicBezTo>
                      <a:pt x="19519" y="10701"/>
                      <a:pt x="19493" y="10230"/>
                      <a:pt x="19416" y="9768"/>
                    </a:cubicBezTo>
                    <a:cubicBezTo>
                      <a:pt x="19381" y="9559"/>
                      <a:pt x="19443" y="9442"/>
                      <a:pt x="19620" y="9328"/>
                    </a:cubicBezTo>
                    <a:cubicBezTo>
                      <a:pt x="20166" y="8978"/>
                      <a:pt x="20694" y="8603"/>
                      <a:pt x="21240" y="8252"/>
                    </a:cubicBezTo>
                    <a:cubicBezTo>
                      <a:pt x="21393" y="8154"/>
                      <a:pt x="21411" y="8075"/>
                      <a:pt x="21336" y="7912"/>
                    </a:cubicBezTo>
                    <a:cubicBezTo>
                      <a:pt x="20846" y="6851"/>
                      <a:pt x="20362" y="5788"/>
                      <a:pt x="19892" y="4718"/>
                    </a:cubicBezTo>
                    <a:cubicBezTo>
                      <a:pt x="19806" y="4523"/>
                      <a:pt x="19717" y="4523"/>
                      <a:pt x="19541" y="4574"/>
                    </a:cubicBezTo>
                    <a:cubicBezTo>
                      <a:pt x="18917" y="4751"/>
                      <a:pt x="18286" y="4905"/>
                      <a:pt x="17662" y="5080"/>
                    </a:cubicBezTo>
                    <a:cubicBezTo>
                      <a:pt x="17490" y="5129"/>
                      <a:pt x="17378" y="5103"/>
                      <a:pt x="17261" y="4959"/>
                    </a:cubicBezTo>
                    <a:cubicBezTo>
                      <a:pt x="16959" y="4585"/>
                      <a:pt x="16599" y="4263"/>
                      <a:pt x="16213" y="3983"/>
                    </a:cubicBezTo>
                    <a:cubicBezTo>
                      <a:pt x="16001" y="3828"/>
                      <a:pt x="15960" y="3672"/>
                      <a:pt x="16008" y="3442"/>
                    </a:cubicBezTo>
                    <a:cubicBezTo>
                      <a:pt x="16135" y="2831"/>
                      <a:pt x="16245" y="2217"/>
                      <a:pt x="16383" y="1609"/>
                    </a:cubicBezTo>
                    <a:cubicBezTo>
                      <a:pt x="16428" y="1413"/>
                      <a:pt x="16387" y="1327"/>
                      <a:pt x="16201" y="1258"/>
                    </a:cubicBezTo>
                    <a:cubicBezTo>
                      <a:pt x="15118" y="858"/>
                      <a:pt x="14036" y="450"/>
                      <a:pt x="12956" y="36"/>
                    </a:cubicBezTo>
                    <a:cubicBezTo>
                      <a:pt x="12911" y="19"/>
                      <a:pt x="12873" y="7"/>
                      <a:pt x="12837" y="2"/>
                    </a:cubicBezTo>
                    <a:close/>
                    <a:moveTo>
                      <a:pt x="10766" y="5818"/>
                    </a:moveTo>
                    <a:cubicBezTo>
                      <a:pt x="13503" y="5818"/>
                      <a:pt x="15722" y="8039"/>
                      <a:pt x="15722" y="10778"/>
                    </a:cubicBezTo>
                    <a:cubicBezTo>
                      <a:pt x="15722" y="13517"/>
                      <a:pt x="13503" y="15738"/>
                      <a:pt x="10766" y="15738"/>
                    </a:cubicBezTo>
                    <a:cubicBezTo>
                      <a:pt x="8030" y="15738"/>
                      <a:pt x="5810" y="13517"/>
                      <a:pt x="5810" y="10778"/>
                    </a:cubicBezTo>
                    <a:cubicBezTo>
                      <a:pt x="5810" y="8039"/>
                      <a:pt x="8030" y="5818"/>
                      <a:pt x="10766" y="58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>
                <a:solidFill>
                  <a:srgbClr val="5C8F97"/>
                </a:solidFill>
              </a:ln>
            </p:spPr>
            <p:txBody>
              <a:bodyPr lIns="45718" tIns="45718" rIns="45718" bIns="45718" anchor="ctr"/>
              <a:lstStyle/>
              <a:p>
                <a:endParaRPr/>
              </a:p>
            </p:txBody>
          </p:sp>
          <p:sp>
            <p:nvSpPr>
              <p:cNvPr id="25" name="ARIADNE aims to demonstrate light readout as a viable alternative to charge in dual-phase TPC neutrino experiments">
                <a:extLst>
                  <a:ext uri="{FF2B5EF4-FFF2-40B4-BE49-F238E27FC236}">
                    <a16:creationId xmlns:a16="http://schemas.microsoft.com/office/drawing/2014/main" id="{17A72DE8-318F-710F-5A70-200A9CD3197F}"/>
                  </a:ext>
                </a:extLst>
              </p:cNvPr>
              <p:cNvSpPr txBox="1"/>
              <p:nvPr/>
            </p:nvSpPr>
            <p:spPr>
              <a:xfrm>
                <a:off x="571767" y="5246861"/>
                <a:ext cx="3580790" cy="5355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45718" tIns="45718" rIns="45718" bIns="45718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defRPr sz="1400"/>
                </a:lvl1pPr>
              </a:lstStyle>
              <a:p>
                <a:r>
                  <a:rPr sz="1600" dirty="0"/>
                  <a:t>Same readout is possible for dual phase or gas TPCs </a:t>
                </a:r>
              </a:p>
            </p:txBody>
          </p:sp>
          <p:sp>
            <p:nvSpPr>
              <p:cNvPr id="26" name="Rectangle 21">
                <a:extLst>
                  <a:ext uri="{FF2B5EF4-FFF2-40B4-BE49-F238E27FC236}">
                    <a16:creationId xmlns:a16="http://schemas.microsoft.com/office/drawing/2014/main" id="{63D4F6A2-0C6E-920F-88D9-0442DC450A95}"/>
                  </a:ext>
                </a:extLst>
              </p:cNvPr>
              <p:cNvSpPr txBox="1"/>
              <p:nvPr/>
            </p:nvSpPr>
            <p:spPr>
              <a:xfrm>
                <a:off x="1328069" y="1676863"/>
                <a:ext cx="2584362" cy="3401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5719" rIns="45719">
                <a:spAutoFit/>
              </a:bodyPr>
              <a:lstStyle>
                <a:lvl1pPr>
                  <a:defRPr sz="2000" b="1" u="sng"/>
                </a:lvl1pPr>
              </a:lstStyle>
              <a:p>
                <a:r>
                  <a:t>TPX3Cam TPC Benefits  </a:t>
                </a:r>
              </a:p>
            </p:txBody>
          </p:sp>
          <p:sp>
            <p:nvSpPr>
              <p:cNvPr id="28" name="ARIADNE aims to demonstrate light readout as a viable alternative to charge in dual-phase TPC neutrino experiments">
                <a:extLst>
                  <a:ext uri="{FF2B5EF4-FFF2-40B4-BE49-F238E27FC236}">
                    <a16:creationId xmlns:a16="http://schemas.microsoft.com/office/drawing/2014/main" id="{72053411-D0B8-DAF2-964E-A845D43725D4}"/>
                  </a:ext>
                </a:extLst>
              </p:cNvPr>
              <p:cNvSpPr txBox="1"/>
              <p:nvPr/>
            </p:nvSpPr>
            <p:spPr>
              <a:xfrm>
                <a:off x="550653" y="4109441"/>
                <a:ext cx="3421070" cy="5355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lIns="45718" tIns="45718" rIns="45718" bIns="45718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defRPr sz="1400"/>
                </a:lvl1pPr>
              </a:lstStyle>
              <a:p>
                <a:r>
                  <a:rPr sz="1600" dirty="0"/>
                  <a:t>High resolution with approx. 1 mm per pixel </a:t>
                </a:r>
              </a:p>
            </p:txBody>
          </p:sp>
        </p:grpSp>
      </p:grpSp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720D86AE-050D-E52A-5048-BB2C009EA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9140121"/>
              </p:ext>
            </p:extLst>
          </p:nvPr>
        </p:nvGraphicFramePr>
        <p:xfrm>
          <a:off x="4544792" y="3277764"/>
          <a:ext cx="7297834" cy="2647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882">
                  <a:extLst>
                    <a:ext uri="{9D8B030D-6E8A-4147-A177-3AD203B41FA5}">
                      <a16:colId xmlns:a16="http://schemas.microsoft.com/office/drawing/2014/main" val="2365522796"/>
                    </a:ext>
                  </a:extLst>
                </a:gridCol>
                <a:gridCol w="1611416">
                  <a:extLst>
                    <a:ext uri="{9D8B030D-6E8A-4147-A177-3AD203B41FA5}">
                      <a16:colId xmlns:a16="http://schemas.microsoft.com/office/drawing/2014/main" val="2968832602"/>
                    </a:ext>
                  </a:extLst>
                </a:gridCol>
                <a:gridCol w="743731">
                  <a:extLst>
                    <a:ext uri="{9D8B030D-6E8A-4147-A177-3AD203B41FA5}">
                      <a16:colId xmlns:a16="http://schemas.microsoft.com/office/drawing/2014/main" val="1490201492"/>
                    </a:ext>
                  </a:extLst>
                </a:gridCol>
                <a:gridCol w="2077489">
                  <a:extLst>
                    <a:ext uri="{9D8B030D-6E8A-4147-A177-3AD203B41FA5}">
                      <a16:colId xmlns:a16="http://schemas.microsoft.com/office/drawing/2014/main" val="2528064987"/>
                    </a:ext>
                  </a:extLst>
                </a:gridCol>
                <a:gridCol w="1731316">
                  <a:extLst>
                    <a:ext uri="{9D8B030D-6E8A-4147-A177-3AD203B41FA5}">
                      <a16:colId xmlns:a16="http://schemas.microsoft.com/office/drawing/2014/main" val="2821477576"/>
                    </a:ext>
                  </a:extLst>
                </a:gridCol>
              </a:tblGrid>
              <a:tr h="592329">
                <a:tc>
                  <a:txBody>
                    <a:bodyPr/>
                    <a:lstStyle/>
                    <a:p>
                      <a:r>
                        <a:rPr lang="en-US" sz="1400" dirty="0"/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Physics enables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TRL </a:t>
                      </a:r>
                    </a:p>
                    <a:p>
                      <a:r>
                        <a:rPr lang="en-US" sz="1400" dirty="0"/>
                        <a:t>(For DUNE)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Cost </a:t>
                      </a:r>
                    </a:p>
                    <a:p>
                      <a:r>
                        <a:rPr lang="en-US" sz="1400" dirty="0"/>
                        <a:t>(DUNE  12mx60m FD)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R&amp;D plans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351759"/>
                  </a:ext>
                </a:extLst>
              </a:tr>
              <a:tr h="592329">
                <a:tc>
                  <a:txBody>
                    <a:bodyPr/>
                    <a:lstStyle/>
                    <a:p>
                      <a:r>
                        <a:rPr lang="en-US" sz="1400" dirty="0"/>
                        <a:t>TPX3 CAM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Very low energy threshold &amp; excellent tracking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7.2M (1 cam/</a:t>
                      </a:r>
                      <a:r>
                        <a:rPr lang="en-US" sz="1400" baseline="0" dirty="0"/>
                        <a:t>m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,</a:t>
                      </a:r>
                      <a:r>
                        <a:rPr lang="en-US" sz="1400" baseline="30000" dirty="0"/>
                        <a:t> </a:t>
                      </a:r>
                      <a:r>
                        <a:rPr lang="en-US" sz="1400" baseline="0" dirty="0"/>
                        <a:t>4mm/pix)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Lens and image intensifier testing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4164669"/>
                  </a:ext>
                </a:extLst>
              </a:tr>
              <a:tr h="592329">
                <a:tc>
                  <a:txBody>
                    <a:bodyPr/>
                    <a:lstStyle/>
                    <a:p>
                      <a:r>
                        <a:rPr lang="en-US" sz="1400" dirty="0"/>
                        <a:t>LRP (GTHGEM Array)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10M (assumes 14k/m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,</a:t>
                      </a:r>
                      <a:r>
                        <a:rPr lang="en-US" sz="1400" baseline="30000" dirty="0"/>
                        <a:t> </a:t>
                      </a:r>
                      <a:r>
                        <a:rPr lang="en-US" sz="1400" baseline="0" dirty="0"/>
                        <a:t>mass production cost reduction is not included)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Larger scale tests (</a:t>
                      </a:r>
                      <a:r>
                        <a:rPr lang="en-US" sz="1400" dirty="0" err="1"/>
                        <a:t>protoDUNE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455794"/>
                  </a:ext>
                </a:extLst>
              </a:tr>
              <a:tr h="592329">
                <a:tc>
                  <a:txBody>
                    <a:bodyPr/>
                    <a:lstStyle/>
                    <a:p>
                      <a:r>
                        <a:rPr lang="en-US" sz="1400" dirty="0"/>
                        <a:t>TPX4 CAM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Improved time &amp; energy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3.2M (0.6 cam/</a:t>
                      </a:r>
                      <a:r>
                        <a:rPr lang="en-US" sz="1400" baseline="0" dirty="0"/>
                        <a:t>m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,</a:t>
                      </a:r>
                      <a:r>
                        <a:rPr lang="en-US" sz="1400" baseline="30000" dirty="0"/>
                        <a:t> </a:t>
                      </a:r>
                      <a:r>
                        <a:rPr lang="en-US" sz="1400" baseline="0" dirty="0"/>
                        <a:t>3mm/pix)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Full characterization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053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418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D84F9-6592-C844-8FA5-684C403D0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9710" y="3115917"/>
            <a:ext cx="9492580" cy="626165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Using ARIADNE optical readout system for </a:t>
            </a:r>
            <a:r>
              <a:rPr lang="en-US" sz="4800" b="1" dirty="0" err="1"/>
              <a:t>FLArE</a:t>
            </a:r>
            <a:r>
              <a:rPr lang="en-US" sz="4800" b="1" dirty="0"/>
              <a:t> TPC</a:t>
            </a:r>
            <a:endParaRPr lang="en-US" sz="4800" dirty="0"/>
          </a:p>
        </p:txBody>
      </p:sp>
      <p:pic>
        <p:nvPicPr>
          <p:cNvPr id="4" name="Picture 3" descr="colour_logo_1312">
            <a:extLst>
              <a:ext uri="{FF2B5EF4-FFF2-40B4-BE49-F238E27FC236}">
                <a16:creationId xmlns:a16="http://schemas.microsoft.com/office/drawing/2014/main" id="{F3444AB5-5838-9743-BD6F-2C1C061F7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t="27303" b="24432"/>
          <a:stretch>
            <a:fillRect/>
          </a:stretch>
        </p:blipFill>
        <p:spPr bwMode="auto">
          <a:xfrm>
            <a:off x="9886722" y="123394"/>
            <a:ext cx="2305278" cy="52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lack &amp; White Version.pdf" descr="Black &amp; White Version.pdf">
            <a:extLst>
              <a:ext uri="{FF2B5EF4-FFF2-40B4-BE49-F238E27FC236}">
                <a16:creationId xmlns:a16="http://schemas.microsoft.com/office/drawing/2014/main" id="{F15B93F9-54CB-CC67-058D-B783452BE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427" y="73966"/>
            <a:ext cx="1590009" cy="73608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183904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AFC15-DCC4-5B9E-51F3-73959D4AF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Simulated TPC &amp;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79AC1-4BB4-B93C-4D72-0AF760534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EF3F-DEDF-EB4D-868E-5A7D49E690CB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EFE3D-3324-76BE-937C-82535A82A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FD1C1-CC0D-AEBE-B6FB-9CA790B6A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 descr="A diagram of a structure&#10;&#10;Description automatically generated">
            <a:extLst>
              <a:ext uri="{FF2B5EF4-FFF2-40B4-BE49-F238E27FC236}">
                <a16:creationId xmlns:a16="http://schemas.microsoft.com/office/drawing/2014/main" id="{5FCC2942-3535-93BF-ECF2-D5838CE17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52485"/>
            <a:ext cx="7772400" cy="4427912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59322D-3010-80BF-2226-C9D3BA24C156}"/>
              </a:ext>
            </a:extLst>
          </p:cNvPr>
          <p:cNvSpPr txBox="1"/>
          <p:nvPr/>
        </p:nvSpPr>
        <p:spPr>
          <a:xfrm>
            <a:off x="8479511" y="1210042"/>
            <a:ext cx="3560089" cy="25853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Detector spatial resolution ~2mm</a:t>
            </a:r>
          </a:p>
          <a:p>
            <a:endParaRPr lang="en-US" dirty="0"/>
          </a:p>
          <a:p>
            <a:r>
              <a:rPr lang="en-US" dirty="0"/>
              <a:t>We presumed 1.8m instrumented LAr width but can change if needed to 1m</a:t>
            </a:r>
          </a:p>
          <a:p>
            <a:endParaRPr lang="en-US" dirty="0"/>
          </a:p>
          <a:p>
            <a:r>
              <a:rPr lang="en-US" dirty="0"/>
              <a:t>Will be good to understand cavern/ cryostat size constraints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961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79A07-EDF5-8AFE-A96C-4CC1E78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392"/>
            <a:ext cx="10515600" cy="1325563"/>
          </a:xfrm>
        </p:spPr>
        <p:txBody>
          <a:bodyPr/>
          <a:lstStyle/>
          <a:p>
            <a:r>
              <a:rPr lang="en-GB" dirty="0"/>
              <a:t>ARIADNE Detection Principle 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64B02-1529-56A9-9574-552F1928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29855-8385-8040-BA2E-D6AFBD179332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A855B-7887-2778-BBA8-C607BD1FB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2C273-ED85-0F69-5255-134433090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</a:t>
            </a:fld>
            <a:endParaRPr lang="en-US"/>
          </a:p>
        </p:txBody>
      </p:sp>
      <p:sp>
        <p:nvSpPr>
          <p:cNvPr id="7" name="Low energy background analysis">
            <a:extLst>
              <a:ext uri="{FF2B5EF4-FFF2-40B4-BE49-F238E27FC236}">
                <a16:creationId xmlns:a16="http://schemas.microsoft.com/office/drawing/2014/main" id="{649CD45F-3573-3CF6-63CD-B18A5A78FB5B}"/>
              </a:ext>
            </a:extLst>
          </p:cNvPr>
          <p:cNvSpPr txBox="1"/>
          <p:nvPr/>
        </p:nvSpPr>
        <p:spPr>
          <a:xfrm>
            <a:off x="494366" y="1211262"/>
            <a:ext cx="173044" cy="857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2400" b="1" i="1"/>
            </a:pPr>
            <a:endParaRPr/>
          </a:p>
          <a:p>
            <a:pPr>
              <a:lnSpc>
                <a:spcPct val="90000"/>
              </a:lnSpc>
              <a:spcBef>
                <a:spcPts val="1000"/>
              </a:spcBef>
              <a:defRPr sz="2400" b="1" i="1"/>
            </a:pPr>
            <a:r>
              <a:rPr b="0" i="0"/>
              <a:t> </a:t>
            </a:r>
          </a:p>
        </p:txBody>
      </p:sp>
      <p:sp>
        <p:nvSpPr>
          <p:cNvPr id="8" name="Low energy background analysis">
            <a:extLst>
              <a:ext uri="{FF2B5EF4-FFF2-40B4-BE49-F238E27FC236}">
                <a16:creationId xmlns:a16="http://schemas.microsoft.com/office/drawing/2014/main" id="{62E7B15B-DDFC-AFDD-E470-8828E0DB395C}"/>
              </a:ext>
            </a:extLst>
          </p:cNvPr>
          <p:cNvSpPr txBox="1"/>
          <p:nvPr/>
        </p:nvSpPr>
        <p:spPr>
          <a:xfrm>
            <a:off x="621366" y="1338262"/>
            <a:ext cx="92394" cy="424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b="1" i="1" u="sng"/>
            </a:lvl1pPr>
          </a:lstStyle>
          <a:p>
            <a:endParaRPr dirty="0"/>
          </a:p>
        </p:txBody>
      </p:sp>
      <p:pic>
        <p:nvPicPr>
          <p:cNvPr id="9" name="Picture 8" descr="Picture 8">
            <a:extLst>
              <a:ext uri="{FF2B5EF4-FFF2-40B4-BE49-F238E27FC236}">
                <a16:creationId xmlns:a16="http://schemas.microsoft.com/office/drawing/2014/main" id="{4D2FB094-D0CB-A1D1-2C3B-A7FB2652C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998" y="844809"/>
            <a:ext cx="3903968" cy="5497789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ARIADNE aims to demonstrate light readout as a viable alternative to charge in dual-phase TPC neutrino experiments">
            <a:extLst>
              <a:ext uri="{FF2B5EF4-FFF2-40B4-BE49-F238E27FC236}">
                <a16:creationId xmlns:a16="http://schemas.microsoft.com/office/drawing/2014/main" id="{EF56B5CF-A3CB-89AE-56CC-2C3E56C65C25}"/>
              </a:ext>
            </a:extLst>
          </p:cNvPr>
          <p:cNvSpPr txBox="1"/>
          <p:nvPr/>
        </p:nvSpPr>
        <p:spPr>
          <a:xfrm>
            <a:off x="713760" y="1267460"/>
            <a:ext cx="4490842" cy="923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b="1" i="1"/>
            </a:lvl1pPr>
          </a:lstStyle>
          <a:p>
            <a:r>
              <a:rPr sz="2000" dirty="0"/>
              <a:t>ARIADNE </a:t>
            </a:r>
            <a:r>
              <a:rPr lang="en-US" sz="2000" dirty="0"/>
              <a:t>has </a:t>
            </a:r>
            <a:r>
              <a:rPr sz="2000" dirty="0"/>
              <a:t>demonstrate</a:t>
            </a:r>
            <a:r>
              <a:rPr lang="en-US" sz="2000" dirty="0"/>
              <a:t>d</a:t>
            </a:r>
            <a:r>
              <a:rPr sz="2000" dirty="0"/>
              <a:t> light readout as a viable alternative to charge in dual-phase TPC neutrino experiments  </a:t>
            </a:r>
          </a:p>
        </p:txBody>
      </p:sp>
      <p:sp>
        <p:nvSpPr>
          <p:cNvPr id="11" name="Incoming particles ionise LAr and create prompt scintillation light (S1)…">
            <a:extLst>
              <a:ext uri="{FF2B5EF4-FFF2-40B4-BE49-F238E27FC236}">
                <a16:creationId xmlns:a16="http://schemas.microsoft.com/office/drawing/2014/main" id="{6D300A66-E113-E53A-170E-FD91B76F91B6}"/>
              </a:ext>
            </a:extLst>
          </p:cNvPr>
          <p:cNvSpPr txBox="1"/>
          <p:nvPr/>
        </p:nvSpPr>
        <p:spPr>
          <a:xfrm>
            <a:off x="786905" y="2583462"/>
            <a:ext cx="5358618" cy="2720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229693" indent="-229693">
              <a:lnSpc>
                <a:spcPct val="90000"/>
              </a:lnSpc>
              <a:spcBef>
                <a:spcPts val="1000"/>
              </a:spcBef>
              <a:buSzPct val="100000"/>
              <a:buChar char="•"/>
            </a:pPr>
            <a:r>
              <a:rPr dirty="0"/>
              <a:t>Incoming particles </a:t>
            </a:r>
            <a:r>
              <a:rPr dirty="0" err="1"/>
              <a:t>ionise</a:t>
            </a:r>
            <a:r>
              <a:rPr dirty="0"/>
              <a:t> LAr and create </a:t>
            </a:r>
            <a:r>
              <a:rPr b="1" dirty="0"/>
              <a:t>prompt scintillation</a:t>
            </a:r>
            <a:r>
              <a:rPr dirty="0"/>
              <a:t> light (</a:t>
            </a:r>
            <a:r>
              <a:rPr b="1" dirty="0"/>
              <a:t>S1</a:t>
            </a:r>
            <a:r>
              <a:rPr dirty="0"/>
              <a:t>) </a:t>
            </a:r>
          </a:p>
          <a:p>
            <a:pPr marL="229693" indent="-229693">
              <a:lnSpc>
                <a:spcPct val="90000"/>
              </a:lnSpc>
              <a:spcBef>
                <a:spcPts val="1000"/>
              </a:spcBef>
              <a:buSzPct val="100000"/>
              <a:buChar char="•"/>
            </a:pPr>
            <a:r>
              <a:rPr dirty="0"/>
              <a:t>Electrons drift towards the </a:t>
            </a:r>
            <a:r>
              <a:rPr b="1" dirty="0"/>
              <a:t>extraction grid</a:t>
            </a:r>
            <a:r>
              <a:rPr dirty="0"/>
              <a:t> situated below the liquid level </a:t>
            </a:r>
          </a:p>
          <a:p>
            <a:pPr marL="280734" indent="-280734">
              <a:lnSpc>
                <a:spcPct val="90000"/>
              </a:lnSpc>
              <a:spcBef>
                <a:spcPts val="1000"/>
              </a:spcBef>
              <a:buSzPct val="100000"/>
              <a:buChar char="•"/>
            </a:pPr>
            <a:r>
              <a:rPr dirty="0"/>
              <a:t>A </a:t>
            </a:r>
            <a:r>
              <a:rPr b="1" dirty="0"/>
              <a:t>THGEM</a:t>
            </a:r>
            <a:r>
              <a:rPr dirty="0"/>
              <a:t> (</a:t>
            </a:r>
            <a:r>
              <a:rPr dirty="0" err="1"/>
              <a:t>THick</a:t>
            </a:r>
            <a:r>
              <a:rPr dirty="0"/>
              <a:t>-Gaseous Electron Multiplier) amplifies drift charge (capable of &gt;30 kV/cm in LAr)  generating </a:t>
            </a:r>
            <a:r>
              <a:rPr b="1" dirty="0"/>
              <a:t>secondary scintillation</a:t>
            </a:r>
            <a:r>
              <a:rPr dirty="0"/>
              <a:t> light (</a:t>
            </a:r>
            <a:r>
              <a:rPr b="1" dirty="0"/>
              <a:t>S2</a:t>
            </a:r>
            <a:r>
              <a:rPr dirty="0"/>
              <a:t>) </a:t>
            </a:r>
          </a:p>
          <a:p>
            <a:pPr marL="280734" indent="-280734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b="1"/>
            </a:pPr>
            <a:r>
              <a:rPr dirty="0"/>
              <a:t>WLS</a:t>
            </a:r>
            <a:r>
              <a:rPr b="0" dirty="0"/>
              <a:t> (Wavelength Shifting) before imaging with Timepix3 camera </a:t>
            </a:r>
          </a:p>
        </p:txBody>
      </p:sp>
      <p:sp>
        <p:nvSpPr>
          <p:cNvPr id="12" name="ARIADNE (ARgon ImAging DetectioN chambEr)">
            <a:extLst>
              <a:ext uri="{FF2B5EF4-FFF2-40B4-BE49-F238E27FC236}">
                <a16:creationId xmlns:a16="http://schemas.microsoft.com/office/drawing/2014/main" id="{BFF68905-7E47-F026-84BA-50820D29E3FB}"/>
              </a:ext>
            </a:extLst>
          </p:cNvPr>
          <p:cNvSpPr txBox="1"/>
          <p:nvPr/>
        </p:nvSpPr>
        <p:spPr>
          <a:xfrm>
            <a:off x="6835639" y="6279454"/>
            <a:ext cx="4471982" cy="333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b="1" i="1"/>
            </a:pPr>
            <a:r>
              <a:rPr dirty="0"/>
              <a:t>ARIADNE</a:t>
            </a:r>
            <a:r>
              <a:rPr b="0" dirty="0"/>
              <a:t> (</a:t>
            </a:r>
            <a:r>
              <a:rPr dirty="0" err="1"/>
              <a:t>AR</a:t>
            </a:r>
            <a:r>
              <a:rPr b="0" dirty="0" err="1"/>
              <a:t>gon</a:t>
            </a:r>
            <a:r>
              <a:rPr b="0" dirty="0"/>
              <a:t> </a:t>
            </a:r>
            <a:r>
              <a:rPr dirty="0" err="1"/>
              <a:t>I</a:t>
            </a:r>
            <a:r>
              <a:rPr b="0" dirty="0" err="1"/>
              <a:t>m</a:t>
            </a:r>
            <a:r>
              <a:rPr dirty="0" err="1"/>
              <a:t>A</a:t>
            </a:r>
            <a:r>
              <a:rPr b="0" dirty="0" err="1"/>
              <a:t>ging</a:t>
            </a:r>
            <a:r>
              <a:rPr b="0" dirty="0"/>
              <a:t> </a:t>
            </a:r>
            <a:r>
              <a:rPr dirty="0" err="1"/>
              <a:t>D</a:t>
            </a:r>
            <a:r>
              <a:rPr b="0" dirty="0" err="1"/>
              <a:t>etectio</a:t>
            </a:r>
            <a:r>
              <a:rPr dirty="0" err="1"/>
              <a:t>N</a:t>
            </a:r>
            <a:r>
              <a:rPr b="0" dirty="0"/>
              <a:t> </a:t>
            </a:r>
            <a:r>
              <a:rPr b="0" dirty="0" err="1"/>
              <a:t>chamb</a:t>
            </a:r>
            <a:r>
              <a:rPr dirty="0" err="1"/>
              <a:t>E</a:t>
            </a:r>
            <a:r>
              <a:rPr b="0" dirty="0" err="1"/>
              <a:t>r</a:t>
            </a:r>
            <a:r>
              <a:rPr b="0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5BFF91-CC68-C572-AA2E-CCD3E2CE10E4}"/>
              </a:ext>
            </a:extLst>
          </p:cNvPr>
          <p:cNvSpPr txBox="1"/>
          <p:nvPr/>
        </p:nvSpPr>
        <p:spPr>
          <a:xfrm>
            <a:off x="9081713" y="1037623"/>
            <a:ext cx="99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Cameras</a:t>
            </a:r>
          </a:p>
        </p:txBody>
      </p:sp>
    </p:spTree>
    <p:extLst>
      <p:ext uri="{BB962C8B-B14F-4D97-AF65-F5344CB8AC3E}">
        <p14:creationId xmlns:p14="http://schemas.microsoft.com/office/powerpoint/2010/main" val="20157523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B1955-5EF4-7CCC-C861-AF2A27E89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</a:t>
            </a:r>
            <a:r>
              <a:rPr lang="en-US" dirty="0" err="1"/>
              <a:t>FLArE</a:t>
            </a:r>
            <a:r>
              <a:rPr lang="en-US" dirty="0"/>
              <a:t> Overview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1BD7E-E386-AEC3-CA65-DBABDAFC5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103DB-0AD5-6941-BA75-90753C450BDE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DAFB9-C775-B689-1B2A-F92A54B0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B00FD-668B-7AE9-D0D6-37B909EDE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 descr="A computer generated image of a solar panel&#10;&#10;Description automatically generated">
            <a:extLst>
              <a:ext uri="{FF2B5EF4-FFF2-40B4-BE49-F238E27FC236}">
                <a16:creationId xmlns:a16="http://schemas.microsoft.com/office/drawing/2014/main" id="{E7CC68AB-8F3F-DBF5-A0BF-C30C170686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01" t="5509" r="14944" b="4306"/>
          <a:stretch/>
        </p:blipFill>
        <p:spPr>
          <a:xfrm>
            <a:off x="432485" y="1210041"/>
            <a:ext cx="7401697" cy="51680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5B0CF8-13E9-1A3C-674D-F1F189A2CC80}"/>
              </a:ext>
            </a:extLst>
          </p:cNvPr>
          <p:cNvSpPr txBox="1"/>
          <p:nvPr/>
        </p:nvSpPr>
        <p:spPr>
          <a:xfrm>
            <a:off x="7718527" y="996494"/>
            <a:ext cx="4016273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56 TPX3 Cams in cryostat ports. This will provide 1.8mm/pixel resolution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DF775C-6297-3094-1AEC-B032EA090F6F}"/>
              </a:ext>
            </a:extLst>
          </p:cNvPr>
          <p:cNvSpPr txBox="1"/>
          <p:nvPr/>
        </p:nvSpPr>
        <p:spPr>
          <a:xfrm>
            <a:off x="8031933" y="2123121"/>
            <a:ext cx="3727581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Two invar LRPs with 56 glass THGEMs, similar to the ARIADNE cold box test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8E6123-16D5-366C-FA0F-0201FC2CB209}"/>
              </a:ext>
            </a:extLst>
          </p:cNvPr>
          <p:cNvSpPr txBox="1"/>
          <p:nvPr/>
        </p:nvSpPr>
        <p:spPr>
          <a:xfrm>
            <a:off x="8153400" y="5201573"/>
            <a:ext cx="3804215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Two CPAs (same size as LRPs)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7E44E0-AAC2-785C-BBCE-109F96A547BE}"/>
              </a:ext>
            </a:extLst>
          </p:cNvPr>
          <p:cNvSpPr txBox="1"/>
          <p:nvPr/>
        </p:nvSpPr>
        <p:spPr>
          <a:xfrm>
            <a:off x="8094329" y="3765383"/>
            <a:ext cx="3824375" cy="646331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Aluminum profile Field Cage (similar to </a:t>
            </a:r>
            <a:r>
              <a:rPr lang="en-US" dirty="0" err="1"/>
              <a:t>ProtoDUNE</a:t>
            </a:r>
            <a:r>
              <a:rPr lang="en-US" dirty="0"/>
              <a:t>)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8325DEA5-4874-B42E-FC3C-770F81FBE43E}"/>
              </a:ext>
            </a:extLst>
          </p:cNvPr>
          <p:cNvCxnSpPr>
            <a:stCxn id="10" idx="1"/>
          </p:cNvCxnSpPr>
          <p:nvPr/>
        </p:nvCxnSpPr>
        <p:spPr>
          <a:xfrm rot="10800000" flipV="1">
            <a:off x="6870357" y="1319659"/>
            <a:ext cx="848170" cy="196309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9B7449F2-D021-D857-3327-55DFFED89893}"/>
              </a:ext>
            </a:extLst>
          </p:cNvPr>
          <p:cNvCxnSpPr>
            <a:cxnSpLocks/>
            <a:stCxn id="11" idx="1"/>
          </p:cNvCxnSpPr>
          <p:nvPr/>
        </p:nvCxnSpPr>
        <p:spPr>
          <a:xfrm rot="10800000" flipV="1">
            <a:off x="6870363" y="2446287"/>
            <a:ext cx="1161570" cy="502230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E2CA4C38-18F6-B047-0F1F-6CE46B8D447C}"/>
              </a:ext>
            </a:extLst>
          </p:cNvPr>
          <p:cNvCxnSpPr>
            <a:cxnSpLocks/>
          </p:cNvCxnSpPr>
          <p:nvPr/>
        </p:nvCxnSpPr>
        <p:spPr>
          <a:xfrm rot="10800000">
            <a:off x="7094490" y="4982139"/>
            <a:ext cx="1058910" cy="39601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8F3A60-CAEA-3EDA-B991-BEED4615CF73}"/>
              </a:ext>
            </a:extLst>
          </p:cNvPr>
          <p:cNvCxnSpPr>
            <a:cxnSpLocks/>
          </p:cNvCxnSpPr>
          <p:nvPr/>
        </p:nvCxnSpPr>
        <p:spPr>
          <a:xfrm>
            <a:off x="7588493" y="4088548"/>
            <a:ext cx="493479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9D5E400-B1EA-80FE-485F-09FFEA7C2C91}"/>
              </a:ext>
            </a:extLst>
          </p:cNvPr>
          <p:cNvSpPr txBox="1"/>
          <p:nvPr/>
        </p:nvSpPr>
        <p:spPr>
          <a:xfrm>
            <a:off x="8244344" y="5861506"/>
            <a:ext cx="3622326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Total instrumented LAr volume 20000 </a:t>
            </a:r>
            <a:r>
              <a:rPr lang="en-US" dirty="0" err="1">
                <a:solidFill>
                  <a:srgbClr val="C00000"/>
                </a:solidFill>
              </a:rPr>
              <a:t>litres</a:t>
            </a:r>
            <a:r>
              <a:rPr lang="en-US" dirty="0">
                <a:solidFill>
                  <a:srgbClr val="C00000"/>
                </a:solidFill>
              </a:rPr>
              <a:t>/32 tons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0F4B899-7430-B18D-F235-62571F4CFCEC}"/>
              </a:ext>
            </a:extLst>
          </p:cNvPr>
          <p:cNvSpPr txBox="1"/>
          <p:nvPr/>
        </p:nvSpPr>
        <p:spPr>
          <a:xfrm>
            <a:off x="0" y="880279"/>
            <a:ext cx="1941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by </a:t>
            </a:r>
            <a:r>
              <a:rPr lang="en-US" dirty="0" err="1"/>
              <a:t>G.Stavrakis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7524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95E1-A218-7BBB-650C-FC0706B70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D2D5D-2C60-B0C7-45FA-F255594E0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092A4-E776-6B42-AF15-10E9DFDE69C2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E6538-D505-4C22-92DA-8062EF142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CC71B-0459-414E-FF6B-C276D321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 descr="A blueprint of a grid&#10;&#10;Description automatically generated">
            <a:extLst>
              <a:ext uri="{FF2B5EF4-FFF2-40B4-BE49-F238E27FC236}">
                <a16:creationId xmlns:a16="http://schemas.microsoft.com/office/drawing/2014/main" id="{4C673CAE-023C-9288-E28F-815744BDAB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51" t="33351" r="4955" b="11535"/>
          <a:stretch/>
        </p:blipFill>
        <p:spPr>
          <a:xfrm>
            <a:off x="481021" y="1507524"/>
            <a:ext cx="11229958" cy="38429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C3AB48-8F17-224D-4564-4ECA6FD2EAFD}"/>
              </a:ext>
            </a:extLst>
          </p:cNvPr>
          <p:cNvSpPr txBox="1"/>
          <p:nvPr/>
        </p:nvSpPr>
        <p:spPr>
          <a:xfrm>
            <a:off x="1112108" y="5696465"/>
            <a:ext cx="8242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Each camera is looking a 45x45cm glass THGEM (active area 1.8m x 6.4m, 56 cameras)</a:t>
            </a:r>
          </a:p>
        </p:txBody>
      </p:sp>
    </p:spTree>
    <p:extLst>
      <p:ext uri="{BB962C8B-B14F-4D97-AF65-F5344CB8AC3E}">
        <p14:creationId xmlns:p14="http://schemas.microsoft.com/office/powerpoint/2010/main" val="29989429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195E1-A218-7BBB-650C-FC0706B70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D2D5D-2C60-B0C7-45FA-F255594E0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3781A-509B-3F4C-BE43-DB146DAB4D26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E6538-D505-4C22-92DA-8062EF142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CC71B-0459-414E-FF6B-C276D321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31</a:t>
            </a:fld>
            <a:endParaRPr lang="en-US"/>
          </a:p>
        </p:txBody>
      </p:sp>
      <p:pic>
        <p:nvPicPr>
          <p:cNvPr id="8" name="Picture 7" descr="A blueprint of a grid&#10;&#10;Description automatically generated">
            <a:extLst>
              <a:ext uri="{FF2B5EF4-FFF2-40B4-BE49-F238E27FC236}">
                <a16:creationId xmlns:a16="http://schemas.microsoft.com/office/drawing/2014/main" id="{4C673CAE-023C-9288-E28F-815744BDAB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51" t="33351" r="4955" b="11535"/>
          <a:stretch/>
        </p:blipFill>
        <p:spPr>
          <a:xfrm>
            <a:off x="481021" y="1507524"/>
            <a:ext cx="11229958" cy="384295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552370C-2A0B-98A4-C4F1-11CB9619D922}"/>
              </a:ext>
            </a:extLst>
          </p:cNvPr>
          <p:cNvSpPr/>
          <p:nvPr/>
        </p:nvSpPr>
        <p:spPr>
          <a:xfrm>
            <a:off x="1198604" y="2730843"/>
            <a:ext cx="9675341" cy="149516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75C80B-DDDA-36C1-9170-83FA9736058D}"/>
              </a:ext>
            </a:extLst>
          </p:cNvPr>
          <p:cNvSpPr txBox="1"/>
          <p:nvPr/>
        </p:nvSpPr>
        <p:spPr>
          <a:xfrm>
            <a:off x="3002692" y="5869459"/>
            <a:ext cx="677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 red box 1mx1mx6.4m fiducial area and 28 cameras with ~2mm/pixel</a:t>
            </a:r>
          </a:p>
        </p:txBody>
      </p:sp>
    </p:spTree>
    <p:extLst>
      <p:ext uri="{BB962C8B-B14F-4D97-AF65-F5344CB8AC3E}">
        <p14:creationId xmlns:p14="http://schemas.microsoft.com/office/powerpoint/2010/main" val="40372052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5EB33-5696-D459-200A-4F805713D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LRP Design</a:t>
            </a:r>
          </a:p>
        </p:txBody>
      </p:sp>
      <p:pic>
        <p:nvPicPr>
          <p:cNvPr id="8" name="Content Placeholder 7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0ADDD346-49F0-6E98-028D-3D1D8CF39B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306" t="19099" r="17493" b="12179"/>
          <a:stretch/>
        </p:blipFill>
        <p:spPr>
          <a:xfrm>
            <a:off x="103991" y="1031189"/>
            <a:ext cx="7569552" cy="520653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A3F59-9DDA-FA6D-F2AF-AD3A0CDD1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F203-15FA-D742-80E7-148ADBB41C83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CCE39F-F316-C695-6B4E-CAE1C3097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B1A987-C270-FD5A-4B4E-EAAFF3BDB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32</a:t>
            </a:fld>
            <a:endParaRPr lang="en-US"/>
          </a:p>
        </p:txBody>
      </p:sp>
      <p:pic>
        <p:nvPicPr>
          <p:cNvPr id="10" name="Picture 9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34771337-85F3-005A-72CF-5616052AC6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69" t="13001" r="4452" b="12064"/>
          <a:stretch/>
        </p:blipFill>
        <p:spPr>
          <a:xfrm>
            <a:off x="8153399" y="876048"/>
            <a:ext cx="3675355" cy="2094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AE660A2-C50A-6C00-B58C-A8640BD67A76}"/>
              </a:ext>
            </a:extLst>
          </p:cNvPr>
          <p:cNvSpPr txBox="1"/>
          <p:nvPr/>
        </p:nvSpPr>
        <p:spPr>
          <a:xfrm>
            <a:off x="7777534" y="3298437"/>
            <a:ext cx="41552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LRP  to contain 7x4 Glass THGEMS (similar to ARIADNE LRP)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Made out of Invar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hang from 4/6 top cryostat ports and will be able to move up down using levelling motors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LRP structure will take the weight of the cathode panel 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33B2575-8F59-E676-E970-C732EEC2363A}"/>
              </a:ext>
            </a:extLst>
          </p:cNvPr>
          <p:cNvCxnSpPr>
            <a:cxnSpLocks/>
          </p:cNvCxnSpPr>
          <p:nvPr/>
        </p:nvCxnSpPr>
        <p:spPr>
          <a:xfrm flipV="1">
            <a:off x="203495" y="1031189"/>
            <a:ext cx="5401961" cy="1325563"/>
          </a:xfrm>
          <a:prstGeom prst="straightConnector1">
            <a:avLst/>
          </a:prstGeom>
          <a:ln w="158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B78527F-6F3D-3ED9-50DC-9EEC07BF0F35}"/>
              </a:ext>
            </a:extLst>
          </p:cNvPr>
          <p:cNvSpPr txBox="1"/>
          <p:nvPr/>
        </p:nvSpPr>
        <p:spPr>
          <a:xfrm rot="20848382">
            <a:off x="2277170" y="1317651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3290mm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2A9F55-242E-684C-E690-93DFBF32472D}"/>
              </a:ext>
            </a:extLst>
          </p:cNvPr>
          <p:cNvSpPr txBox="1"/>
          <p:nvPr/>
        </p:nvSpPr>
        <p:spPr>
          <a:xfrm>
            <a:off x="0" y="803281"/>
            <a:ext cx="1941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by </a:t>
            </a:r>
            <a:r>
              <a:rPr lang="en-US" dirty="0" err="1"/>
              <a:t>G.Stavrakis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1015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EF3E6-182C-35FA-75D9-126E3E91B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LRP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FD005-4029-A47C-83DD-6465AD76B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12FA-1E17-9940-87B3-1B16E198F31D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0A435-DDE0-0C24-A288-FACAB1169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DDE96-F792-AB4F-EA4F-B742C2016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5B19FB-F97A-4D83-F44D-CDFDABFBB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25" y="807987"/>
            <a:ext cx="8093675" cy="5724208"/>
          </a:xfrm>
          <a:prstGeom prst="rect">
            <a:avLst/>
          </a:prstGeom>
        </p:spPr>
      </p:pic>
      <p:pic>
        <p:nvPicPr>
          <p:cNvPr id="8" name="Content Placeholder 5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AABB3D3F-420E-9B03-DA4F-8299252724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8" t="61536" b="3138"/>
          <a:stretch/>
        </p:blipFill>
        <p:spPr>
          <a:xfrm>
            <a:off x="8610600" y="892400"/>
            <a:ext cx="3341950" cy="277769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0DE673-B804-9D75-2DEB-9966978D256E}"/>
              </a:ext>
            </a:extLst>
          </p:cNvPr>
          <p:cNvCxnSpPr>
            <a:cxnSpLocks/>
          </p:cNvCxnSpPr>
          <p:nvPr/>
        </p:nvCxnSpPr>
        <p:spPr>
          <a:xfrm flipV="1">
            <a:off x="8968946" y="3385751"/>
            <a:ext cx="2384854" cy="8649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07BA1EE-A5E8-968E-372D-5C3A998214D4}"/>
              </a:ext>
            </a:extLst>
          </p:cNvPr>
          <p:cNvSpPr txBox="1"/>
          <p:nvPr/>
        </p:nvSpPr>
        <p:spPr>
          <a:xfrm>
            <a:off x="9801943" y="358434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3.4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FEC877-5925-C7E9-6C61-AA426F6D52E5}"/>
              </a:ext>
            </a:extLst>
          </p:cNvPr>
          <p:cNvSpPr txBox="1"/>
          <p:nvPr/>
        </p:nvSpPr>
        <p:spPr>
          <a:xfrm>
            <a:off x="8411320" y="4497684"/>
            <a:ext cx="3494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Size of LRP designed in order to fit within the CERN cold box to allow for QA before installation to </a:t>
            </a:r>
            <a:r>
              <a:rPr lang="en-US" dirty="0" err="1"/>
              <a:t>FLArE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9860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5A0E7-6BFB-D470-FD17-41CD1D6BA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26B1F-CC94-1344-B941-3E2DE9FAF57C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6502A-34A8-54C5-2689-8035BA0B6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44C8E-7042-E0FE-F090-3044D8AC7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34</a:t>
            </a:fld>
            <a:endParaRPr lang="en-US"/>
          </a:p>
        </p:txBody>
      </p:sp>
      <p:pic>
        <p:nvPicPr>
          <p:cNvPr id="8" name="Picture 7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780D677A-19E0-9F04-5AAB-4A607C5023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67" t="13870" r="21595" b="39495"/>
          <a:stretch/>
        </p:blipFill>
        <p:spPr>
          <a:xfrm>
            <a:off x="61559" y="986421"/>
            <a:ext cx="6747011" cy="35229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583D46-D2A5-A6E9-2288-E17B5CF120EA}"/>
              </a:ext>
            </a:extLst>
          </p:cNvPr>
          <p:cNvSpPr txBox="1"/>
          <p:nvPr/>
        </p:nvSpPr>
        <p:spPr>
          <a:xfrm>
            <a:off x="7314715" y="2151828"/>
            <a:ext cx="4251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Field cage support structure (hangs from cryostat ports)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972688A-568F-5C51-81A5-3A6092DF3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Effort -Assembly</a:t>
            </a:r>
          </a:p>
        </p:txBody>
      </p:sp>
    </p:spTree>
    <p:extLst>
      <p:ext uri="{BB962C8B-B14F-4D97-AF65-F5344CB8AC3E}">
        <p14:creationId xmlns:p14="http://schemas.microsoft.com/office/powerpoint/2010/main" val="33356176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4A7B3304-1A41-DC5C-AE93-1947E2422E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862" t="13987" r="22099" b="19562"/>
          <a:stretch/>
        </p:blipFill>
        <p:spPr>
          <a:xfrm>
            <a:off x="160634" y="1074115"/>
            <a:ext cx="6930083" cy="528221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40F60-C182-7A01-F52E-FAF3456EE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3DFA9-DCA2-2B4C-B60C-57E5B2AB8F80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B2D5D-486F-20AB-5B98-F788404E4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A1447-E8A2-A3A8-79A7-D787C622F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FA8EB5-4D4F-314C-88A0-4C07FC62AE80}"/>
              </a:ext>
            </a:extLst>
          </p:cNvPr>
          <p:cNvSpPr txBox="1"/>
          <p:nvPr/>
        </p:nvSpPr>
        <p:spPr>
          <a:xfrm>
            <a:off x="7659966" y="1969333"/>
            <a:ext cx="3955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First LRP installation (independently hangs from cryostat ports)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67AEE85-C24D-EDFE-F636-DEEF3743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Effort -Assembly</a:t>
            </a:r>
          </a:p>
        </p:txBody>
      </p:sp>
    </p:spTree>
    <p:extLst>
      <p:ext uri="{BB962C8B-B14F-4D97-AF65-F5344CB8AC3E}">
        <p14:creationId xmlns:p14="http://schemas.microsoft.com/office/powerpoint/2010/main" val="36217670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BC31F8C9-E85E-E2A3-2472-324439C6BE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23" t="14272" r="21940" b="19278"/>
          <a:stretch/>
        </p:blipFill>
        <p:spPr>
          <a:xfrm>
            <a:off x="123565" y="973094"/>
            <a:ext cx="6940379" cy="520528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54E036-8F22-5C06-9390-D0A98B4E7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0C49-E29C-4C43-A8A4-F9DE3688A808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8579E-7500-9D2F-9A3F-603881C73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7EBA1-66C4-D44D-B5E5-CC15AED1D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7F75C9-7438-D44C-5EB0-77F8408DBC28}"/>
              </a:ext>
            </a:extLst>
          </p:cNvPr>
          <p:cNvSpPr txBox="1"/>
          <p:nvPr/>
        </p:nvSpPr>
        <p:spPr>
          <a:xfrm>
            <a:off x="7484974" y="2106696"/>
            <a:ext cx="4239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Second LRP (hangs also independently)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E581C40-F654-CFCC-1659-BF04C0258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Effort -Assembly</a:t>
            </a:r>
          </a:p>
        </p:txBody>
      </p:sp>
    </p:spTree>
    <p:extLst>
      <p:ext uri="{BB962C8B-B14F-4D97-AF65-F5344CB8AC3E}">
        <p14:creationId xmlns:p14="http://schemas.microsoft.com/office/powerpoint/2010/main" val="6040011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F9B79073-D052-4677-2807-3B8690AD21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903" t="14840" r="22099" b="20414"/>
          <a:stretch/>
        </p:blipFill>
        <p:spPr>
          <a:xfrm>
            <a:off x="150745" y="957046"/>
            <a:ext cx="7602712" cy="553807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11148-3597-A440-E123-359C9FD5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61EC-0A5F-5443-A9C7-2FA133649882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7BC0A-7A81-44E4-8396-6A91944BA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D6859-72BB-FB4A-C221-1FAB26ED3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C81AA5-8931-27FC-D6DB-3AE5A7E65C1D}"/>
              </a:ext>
            </a:extLst>
          </p:cNvPr>
          <p:cNvSpPr txBox="1"/>
          <p:nvPr/>
        </p:nvSpPr>
        <p:spPr>
          <a:xfrm>
            <a:off x="7996520" y="1397824"/>
            <a:ext cx="3567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Cathode planes hangs from LRPs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7CC8309-5F8A-582D-CBBB-476286961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Effort -Assembly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672A88-4A55-4027-A0AD-8BFEEB31623F}"/>
              </a:ext>
            </a:extLst>
          </p:cNvPr>
          <p:cNvSpPr txBox="1"/>
          <p:nvPr/>
        </p:nvSpPr>
        <p:spPr>
          <a:xfrm>
            <a:off x="8365524" y="2505670"/>
            <a:ext cx="28296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Cathode shown is a welded structure with  tube sections</a:t>
            </a:r>
          </a:p>
        </p:txBody>
      </p:sp>
      <p:pic>
        <p:nvPicPr>
          <p:cNvPr id="13" name="Picture 12" descr="A computer screen shot of a chocolate bar&#10;&#10;Description automatically generated">
            <a:extLst>
              <a:ext uri="{FF2B5EF4-FFF2-40B4-BE49-F238E27FC236}">
                <a16:creationId xmlns:a16="http://schemas.microsoft.com/office/drawing/2014/main" id="{B3E838F3-D9EA-2AA5-A43C-7D8372C7D9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01" t="41547" r="39269" b="23972"/>
          <a:stretch/>
        </p:blipFill>
        <p:spPr>
          <a:xfrm>
            <a:off x="8206538" y="3373398"/>
            <a:ext cx="3917307" cy="211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222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E75CCDC8-73BD-963A-3E41-7C40529C84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8223" t="13988" r="21780" b="15870"/>
          <a:stretch/>
        </p:blipFill>
        <p:spPr>
          <a:xfrm>
            <a:off x="271846" y="932936"/>
            <a:ext cx="7043352" cy="555817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57658-94A3-2E80-04A0-6865476D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9A1D1-9E13-2B46-9582-50CAD876F0BE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53BE4-7055-AB8E-666F-8055A11EA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36FBC-32FD-F823-6119-BEEC5DC04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9F8E48-90D4-0852-2587-2A89FE174793}"/>
              </a:ext>
            </a:extLst>
          </p:cNvPr>
          <p:cNvSpPr txBox="1"/>
          <p:nvPr/>
        </p:nvSpPr>
        <p:spPr>
          <a:xfrm>
            <a:off x="8610600" y="2542599"/>
            <a:ext cx="2430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Field cage installation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EB3C46A-7D48-11C3-E1F0-A9925CEF2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Effort -Assembly</a:t>
            </a:r>
          </a:p>
        </p:txBody>
      </p:sp>
    </p:spTree>
    <p:extLst>
      <p:ext uri="{BB962C8B-B14F-4D97-AF65-F5344CB8AC3E}">
        <p14:creationId xmlns:p14="http://schemas.microsoft.com/office/powerpoint/2010/main" val="1931887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809C1-422B-6B4A-8D09-34C38A275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3248" y="102601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The ARIADNE Advantage - Optical TPCs         </a:t>
            </a:r>
            <a:br>
              <a:rPr lang="en-GB" sz="3600" dirty="0"/>
            </a:br>
            <a:endParaRPr lang="en-US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E87D3-3ACD-0F92-28F9-CC4C7FDF4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FB571-6105-474D-9FA4-9C391C5541A2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7B4FD-B525-FF96-536E-426BC1D22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EA45F-3C2A-07AB-F084-DC0FB3974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</a:t>
            </a:fld>
            <a:endParaRPr lang="en-US"/>
          </a:p>
        </p:txBody>
      </p:sp>
      <p:sp>
        <p:nvSpPr>
          <p:cNvPr id="7" name="Aims:">
            <a:extLst>
              <a:ext uri="{FF2B5EF4-FFF2-40B4-BE49-F238E27FC236}">
                <a16:creationId xmlns:a16="http://schemas.microsoft.com/office/drawing/2014/main" id="{734B1338-FC4B-DC4C-8484-76FE624BAC7F}"/>
              </a:ext>
            </a:extLst>
          </p:cNvPr>
          <p:cNvSpPr txBox="1"/>
          <p:nvPr/>
        </p:nvSpPr>
        <p:spPr>
          <a:xfrm>
            <a:off x="84487" y="968518"/>
            <a:ext cx="6396338" cy="440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endParaRPr sz="1750" dirty="0"/>
          </a:p>
          <a:p>
            <a:pPr>
              <a:buSzPct val="100000"/>
            </a:pPr>
            <a:endParaRPr sz="1750" dirty="0"/>
          </a:p>
          <a:p>
            <a:pPr marL="906378" lvl="2" indent="-144378">
              <a:buSzPct val="100000"/>
              <a:buChar char="•"/>
              <a:defRPr sz="2000"/>
            </a:pPr>
            <a:r>
              <a:rPr sz="1750" b="1" dirty="0"/>
              <a:t>High Resolution: </a:t>
            </a:r>
            <a:r>
              <a:rPr sz="1750" dirty="0"/>
              <a:t>For e.g. TPX3 camera has 256 x 256 pixels, imaging 35 x 35 cm area, as on ARIADNE, gives ≈1 mm resolution</a:t>
            </a:r>
          </a:p>
          <a:p>
            <a:pPr marL="906378" lvl="2" indent="-144378">
              <a:buSzPct val="100000"/>
              <a:buChar char="•"/>
              <a:defRPr sz="2000" b="1"/>
            </a:pPr>
            <a:r>
              <a:rPr sz="1750" dirty="0"/>
              <a:t>Sensitivity to low energies: </a:t>
            </a:r>
            <a:r>
              <a:rPr sz="1750" b="0" dirty="0"/>
              <a:t>Gain is generated by the THGEM; a THGEM accelerated electron can generate upwards of 100 photons, cameras can be sensitive to single photons </a:t>
            </a:r>
            <a:endParaRPr sz="1750" dirty="0"/>
          </a:p>
          <a:p>
            <a:pPr marL="906378" lvl="2" indent="-144378">
              <a:buSzPct val="100000"/>
              <a:buFontTx/>
              <a:buChar char="•"/>
              <a:defRPr sz="2000"/>
            </a:pPr>
            <a:r>
              <a:rPr sz="1750" b="1" dirty="0"/>
              <a:t>Very low Noise: </a:t>
            </a:r>
            <a:r>
              <a:rPr lang="en-GB" sz="1750" dirty="0"/>
              <a:t>Externally mounted cameras are decoupled from TPC electronic noise sources/acoustics</a:t>
            </a:r>
            <a:endParaRPr sz="1750" dirty="0"/>
          </a:p>
          <a:p>
            <a:pPr marL="906378" lvl="2" indent="-144378">
              <a:buSzPct val="100000"/>
              <a:buChar char="•"/>
              <a:defRPr sz="2000"/>
            </a:pPr>
            <a:r>
              <a:rPr sz="1750" b="1" dirty="0"/>
              <a:t>Ease of Access: </a:t>
            </a:r>
            <a:r>
              <a:rPr sz="1750" dirty="0"/>
              <a:t>Technology can be swapped in and out even with TPC operating </a:t>
            </a:r>
          </a:p>
          <a:p>
            <a:pPr marL="906378" lvl="2" indent="-144378">
              <a:buSzPct val="100000"/>
              <a:buChar char="•"/>
              <a:defRPr sz="2000" b="1"/>
            </a:pPr>
            <a:r>
              <a:rPr sz="1750" dirty="0"/>
              <a:t>Cost Efficient: </a:t>
            </a:r>
            <a:r>
              <a:rPr sz="1750" b="0" dirty="0"/>
              <a:t>No need for thousands of internal charge TPC readout channels, pre-amps etc.</a:t>
            </a:r>
            <a:endParaRPr lang="en-US" sz="1750" b="0" dirty="0"/>
          </a:p>
          <a:p>
            <a:pPr marL="906378" lvl="2" indent="-144378">
              <a:buSzPct val="100000"/>
              <a:buChar char="•"/>
              <a:defRPr sz="2000" b="1"/>
            </a:pPr>
            <a:r>
              <a:rPr lang="en-GB" sz="1750" dirty="0"/>
              <a:t>Available NOW</a:t>
            </a:r>
            <a:r>
              <a:rPr sz="1750" b="0" dirty="0"/>
              <a:t> </a:t>
            </a:r>
          </a:p>
        </p:txBody>
      </p:sp>
      <p:sp>
        <p:nvSpPr>
          <p:cNvPr id="8" name="Low energy background analysis">
            <a:extLst>
              <a:ext uri="{FF2B5EF4-FFF2-40B4-BE49-F238E27FC236}">
                <a16:creationId xmlns:a16="http://schemas.microsoft.com/office/drawing/2014/main" id="{55A58B50-3002-DBEC-6F61-422F61F0D18C}"/>
              </a:ext>
            </a:extLst>
          </p:cNvPr>
          <p:cNvSpPr txBox="1"/>
          <p:nvPr/>
        </p:nvSpPr>
        <p:spPr>
          <a:xfrm>
            <a:off x="494366" y="1211262"/>
            <a:ext cx="173044" cy="857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sz="2400" b="1" i="1"/>
            </a:pPr>
            <a:endParaRPr/>
          </a:p>
          <a:p>
            <a:pPr>
              <a:lnSpc>
                <a:spcPct val="90000"/>
              </a:lnSpc>
              <a:spcBef>
                <a:spcPts val="1000"/>
              </a:spcBef>
              <a:defRPr sz="2400" b="1" i="1"/>
            </a:pPr>
            <a:r>
              <a:rPr b="0" i="0"/>
              <a:t> </a:t>
            </a:r>
          </a:p>
        </p:txBody>
      </p:sp>
      <p:sp>
        <p:nvSpPr>
          <p:cNvPr id="9" name="Low energy background analysis">
            <a:extLst>
              <a:ext uri="{FF2B5EF4-FFF2-40B4-BE49-F238E27FC236}">
                <a16:creationId xmlns:a16="http://schemas.microsoft.com/office/drawing/2014/main" id="{D12F0612-1994-250C-CEB9-7B86079C157B}"/>
              </a:ext>
            </a:extLst>
          </p:cNvPr>
          <p:cNvSpPr txBox="1"/>
          <p:nvPr/>
        </p:nvSpPr>
        <p:spPr>
          <a:xfrm>
            <a:off x="494366" y="1211262"/>
            <a:ext cx="92394" cy="424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400" b="1" i="1" u="sng"/>
            </a:lvl1pPr>
          </a:lstStyle>
          <a:p>
            <a:endParaRPr dirty="0"/>
          </a:p>
        </p:txBody>
      </p:sp>
      <p:pic>
        <p:nvPicPr>
          <p:cNvPr id="10" name="Picture 9" descr="Picture 9">
            <a:extLst>
              <a:ext uri="{FF2B5EF4-FFF2-40B4-BE49-F238E27FC236}">
                <a16:creationId xmlns:a16="http://schemas.microsoft.com/office/drawing/2014/main" id="{5332AEDA-1693-6C9F-3855-B877C6B57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337" y="916350"/>
            <a:ext cx="3850463" cy="536731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500 µm">
            <a:extLst>
              <a:ext uri="{FF2B5EF4-FFF2-40B4-BE49-F238E27FC236}">
                <a16:creationId xmlns:a16="http://schemas.microsoft.com/office/drawing/2014/main" id="{08B9F5DC-2BE8-87AB-CCE6-A194D4108064}"/>
              </a:ext>
            </a:extLst>
          </p:cNvPr>
          <p:cNvSpPr txBox="1"/>
          <p:nvPr/>
        </p:nvSpPr>
        <p:spPr>
          <a:xfrm>
            <a:off x="6480825" y="6283662"/>
            <a:ext cx="2317570" cy="338550"/>
          </a:xfrm>
          <a:prstGeom prst="rect">
            <a:avLst/>
          </a:prstGeom>
          <a:solidFill>
            <a:srgbClr val="5B8E97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ARIADNE 1-ton detector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9186CE-E71F-8890-9AC3-D638A25BC88D}"/>
              </a:ext>
            </a:extLst>
          </p:cNvPr>
          <p:cNvSpPr txBox="1"/>
          <p:nvPr/>
        </p:nvSpPr>
        <p:spPr>
          <a:xfrm>
            <a:off x="84487" y="5369719"/>
            <a:ext cx="7474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Dual phase TPCs can enable low energy physics hence it is the established technology for direct dark matter detection!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2BB9FC-7D56-8D61-17B0-3AD89736B2CE}"/>
              </a:ext>
            </a:extLst>
          </p:cNvPr>
          <p:cNvSpPr txBox="1"/>
          <p:nvPr/>
        </p:nvSpPr>
        <p:spPr>
          <a:xfrm>
            <a:off x="-165992" y="1011207"/>
            <a:ext cx="62466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61473" lvl="1" indent="-180473">
              <a:buSzPct val="100000"/>
              <a:buChar char="•"/>
              <a:defRPr sz="2000"/>
            </a:pPr>
            <a:r>
              <a:rPr lang="en-GB" sz="2200" dirty="0"/>
              <a:t>Benefits over previous charge readout methods: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6B3062-8B1F-0343-C7E3-0282083013B5}"/>
              </a:ext>
            </a:extLst>
          </p:cNvPr>
          <p:cNvSpPr txBox="1"/>
          <p:nvPr/>
        </p:nvSpPr>
        <p:spPr>
          <a:xfrm>
            <a:off x="-54491" y="6098992"/>
            <a:ext cx="60236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TDR: </a:t>
            </a:r>
            <a:r>
              <a:rPr lang="en-GB" sz="1400" dirty="0">
                <a:hlinkClick r:id="rId3"/>
              </a:rPr>
              <a:t>https://iopscience.iop.org/article/10.1088/1748-0221/15/03/P03003</a:t>
            </a:r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024540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1C2DF-3207-6A45-AC5F-3472BEC68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Side view &amp; Bias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CC779-F840-B413-7E9C-966B97F0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C0A04-DBE4-E347-B8C9-EC5DF8F5D5B0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3A526-73A9-AE1D-8050-597F64376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B3CE6-1B30-86BD-00FD-430C47414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39</a:t>
            </a:fld>
            <a:endParaRPr lang="en-US"/>
          </a:p>
        </p:txBody>
      </p:sp>
      <p:pic>
        <p:nvPicPr>
          <p:cNvPr id="8" name="Picture 7" descr="A close-up of a wall&#10;&#10;Description automatically generated">
            <a:extLst>
              <a:ext uri="{FF2B5EF4-FFF2-40B4-BE49-F238E27FC236}">
                <a16:creationId xmlns:a16="http://schemas.microsoft.com/office/drawing/2014/main" id="{2E2E64D2-79D5-8F1F-7797-D66E08A0C7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29" t="12154" r="4451" b="9556"/>
          <a:stretch/>
        </p:blipFill>
        <p:spPr>
          <a:xfrm>
            <a:off x="158578" y="1383958"/>
            <a:ext cx="8186507" cy="46090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0BCB34-90D4-FD3E-1B41-6569F1FB5121}"/>
              </a:ext>
            </a:extLst>
          </p:cNvPr>
          <p:cNvSpPr txBox="1"/>
          <p:nvPr/>
        </p:nvSpPr>
        <p:spPr>
          <a:xfrm>
            <a:off x="9140089" y="2081734"/>
            <a:ext cx="1120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 kV/cm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3DA731-C16D-16C9-DA77-0640782252F7}"/>
              </a:ext>
            </a:extLst>
          </p:cNvPr>
          <p:cNvSpPr txBox="1"/>
          <p:nvPr/>
        </p:nvSpPr>
        <p:spPr>
          <a:xfrm>
            <a:off x="8150557" y="5298341"/>
            <a:ext cx="16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Cathode: </a:t>
            </a:r>
            <a:r>
              <a:rPr lang="en-US" b="1" dirty="0"/>
              <a:t>95kV</a:t>
            </a:r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616F59-730D-4334-36C2-32EF85B21085}"/>
              </a:ext>
            </a:extLst>
          </p:cNvPr>
          <p:cNvSpPr txBox="1"/>
          <p:nvPr/>
        </p:nvSpPr>
        <p:spPr>
          <a:xfrm>
            <a:off x="9475032" y="1229269"/>
            <a:ext cx="1641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For 1.8m e drift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F4C1D0-792B-725B-AC77-C45B2C81BF98}"/>
              </a:ext>
            </a:extLst>
          </p:cNvPr>
          <p:cNvSpPr txBox="1"/>
          <p:nvPr/>
        </p:nvSpPr>
        <p:spPr>
          <a:xfrm>
            <a:off x="8061469" y="3094239"/>
            <a:ext cx="201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Extraction grid: </a:t>
            </a:r>
            <a:r>
              <a:rPr lang="en-US" b="1" dirty="0"/>
              <a:t>5kV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2A1F8-B20D-0852-2E97-01160DA92141}"/>
              </a:ext>
            </a:extLst>
          </p:cNvPr>
          <p:cNvSpPr txBox="1"/>
          <p:nvPr/>
        </p:nvSpPr>
        <p:spPr>
          <a:xfrm>
            <a:off x="10490886" y="5309039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185kV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BBA801-E70F-09D3-B656-70AE20FB3F51}"/>
              </a:ext>
            </a:extLst>
          </p:cNvPr>
          <p:cNvSpPr txBox="1"/>
          <p:nvPr/>
        </p:nvSpPr>
        <p:spPr>
          <a:xfrm>
            <a:off x="10664914" y="3094239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5kV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15EEC9-3038-ED7F-3846-F11E8193DF4A}"/>
              </a:ext>
            </a:extLst>
          </p:cNvPr>
          <p:cNvSpPr txBox="1"/>
          <p:nvPr/>
        </p:nvSpPr>
        <p:spPr>
          <a:xfrm>
            <a:off x="8023708" y="2839625"/>
            <a:ext cx="391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THGEMs </a:t>
            </a:r>
            <a:r>
              <a:rPr lang="en-US" b="1" dirty="0"/>
              <a:t>25-30kV/cm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994008-D77F-6B21-7814-DED3CE08DA48}"/>
              </a:ext>
            </a:extLst>
          </p:cNvPr>
          <p:cNvSpPr txBox="1"/>
          <p:nvPr/>
        </p:nvSpPr>
        <p:spPr>
          <a:xfrm>
            <a:off x="10490886" y="2100972"/>
            <a:ext cx="94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kV/cm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E7B951-DF52-A41D-49A1-C8D4193A8D24}"/>
              </a:ext>
            </a:extLst>
          </p:cNvPr>
          <p:cNvSpPr txBox="1"/>
          <p:nvPr/>
        </p:nvSpPr>
        <p:spPr>
          <a:xfrm>
            <a:off x="7677605" y="6206840"/>
            <a:ext cx="4045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(current successfully operated HV 300kV)</a:t>
            </a:r>
          </a:p>
        </p:txBody>
      </p:sp>
    </p:spTree>
    <p:extLst>
      <p:ext uri="{BB962C8B-B14F-4D97-AF65-F5344CB8AC3E}">
        <p14:creationId xmlns:p14="http://schemas.microsoft.com/office/powerpoint/2010/main" val="9771688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81AE8-C93B-76B5-00AC-4E813F08D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 examples -  EMCCD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F2BB4-0998-E657-C5D5-87118DEA1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B850-A044-AC48-8746-E67324E3A173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7B38B-9EFC-64B7-6FA5-AA668A72F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D6030-A18A-D3A6-A33F-CE4FD6587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BC9D5B-94D1-D3F9-F6A7-37D289B33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25796"/>
            <a:ext cx="2971478" cy="29714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A70884-AE31-9F7F-B83B-624B97346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152" y="1525796"/>
            <a:ext cx="2971478" cy="29714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0CD207-2C05-825A-72B0-8412BCA6CA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0104" y="1525796"/>
            <a:ext cx="2971478" cy="29646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B2E9B9-8FBD-EE35-5893-71651DC629D7}"/>
              </a:ext>
            </a:extLst>
          </p:cNvPr>
          <p:cNvSpPr txBox="1"/>
          <p:nvPr/>
        </p:nvSpPr>
        <p:spPr>
          <a:xfrm>
            <a:off x="1421541" y="5062080"/>
            <a:ext cx="1907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4x4</a:t>
            </a:r>
            <a:r>
              <a:rPr lang="en-US" sz="2000" dirty="0"/>
              <a:t> (1.1mm/pix)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CCE71B-6BAA-B0C8-07CD-1EAD4FB21674}"/>
              </a:ext>
            </a:extLst>
          </p:cNvPr>
          <p:cNvSpPr txBox="1"/>
          <p:nvPr/>
        </p:nvSpPr>
        <p:spPr>
          <a:xfrm>
            <a:off x="4436044" y="5062080"/>
            <a:ext cx="1965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8x8</a:t>
            </a:r>
            <a:r>
              <a:rPr lang="en-US" sz="2000" dirty="0"/>
              <a:t> (2.2 mm/pix)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79101A-29D7-9B5A-A6A3-42E931B63257}"/>
              </a:ext>
            </a:extLst>
          </p:cNvPr>
          <p:cNvSpPr txBox="1"/>
          <p:nvPr/>
        </p:nvSpPr>
        <p:spPr>
          <a:xfrm>
            <a:off x="7536000" y="5062080"/>
            <a:ext cx="21675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16x16</a:t>
            </a:r>
            <a:r>
              <a:rPr lang="en-US" sz="2000" dirty="0"/>
              <a:t> (4.4mm/pix)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FFEE034-604F-1042-F08F-698C9B396579}"/>
              </a:ext>
            </a:extLst>
          </p:cNvPr>
          <p:cNvCxnSpPr/>
          <p:nvPr/>
        </p:nvCxnSpPr>
        <p:spPr>
          <a:xfrm>
            <a:off x="3939115" y="4627931"/>
            <a:ext cx="2851552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743B50A-4141-F474-F2C8-968864514044}"/>
              </a:ext>
            </a:extLst>
          </p:cNvPr>
          <p:cNvSpPr txBox="1"/>
          <p:nvPr/>
        </p:nvSpPr>
        <p:spPr>
          <a:xfrm>
            <a:off x="5008062" y="4598492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0.5 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B26BE5-D871-EAF7-E41C-838B3A8E7F26}"/>
              </a:ext>
            </a:extLst>
          </p:cNvPr>
          <p:cNvSpPr txBox="1"/>
          <p:nvPr/>
        </p:nvSpPr>
        <p:spPr>
          <a:xfrm>
            <a:off x="284205" y="937527"/>
            <a:ext cx="256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Changing EMCCD binning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F1B399-8029-9A11-0880-57FC709F8E8E}"/>
              </a:ext>
            </a:extLst>
          </p:cNvPr>
          <p:cNvSpPr txBox="1"/>
          <p:nvPr/>
        </p:nvSpPr>
        <p:spPr>
          <a:xfrm>
            <a:off x="4160488" y="957964"/>
            <a:ext cx="5711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 Cosmic interactions collected </a:t>
            </a:r>
            <a:r>
              <a:rPr lang="en-US" b="1" dirty="0"/>
              <a:t>@0.5kV/cm </a:t>
            </a:r>
            <a:r>
              <a:rPr lang="en-US" dirty="0"/>
              <a:t>electron drift</a:t>
            </a:r>
          </a:p>
        </p:txBody>
      </p:sp>
    </p:spTree>
    <p:extLst>
      <p:ext uri="{BB962C8B-B14F-4D97-AF65-F5344CB8AC3E}">
        <p14:creationId xmlns:p14="http://schemas.microsoft.com/office/powerpoint/2010/main" val="27258370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2A3F3-9A40-C809-E2AB-743D8524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9927" y="-176930"/>
            <a:ext cx="7049729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Ongoing new ARIADNE 1-ton Run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1DE90-D726-7005-8181-E5D01927F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126C9-212D-FF42-B4D0-644513B8D149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C0423-4F42-79D0-C776-9F85B3533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AB917-42D8-DCF0-4E93-D64A4BB9F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15EB4B-FD6E-D02F-1992-502F5E30D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1199" y="1001607"/>
            <a:ext cx="2743200" cy="54554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5905BA-5D3E-ACDA-ABE0-C6715030B139}"/>
              </a:ext>
            </a:extLst>
          </p:cNvPr>
          <p:cNvSpPr txBox="1"/>
          <p:nvPr/>
        </p:nvSpPr>
        <p:spPr>
          <a:xfrm>
            <a:off x="233448" y="794690"/>
            <a:ext cx="7919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b="1" dirty="0"/>
              <a:t>Meanwhile in Liverpool a new ongoing ARIADNE runs to test some of the proposed instrumentation for </a:t>
            </a:r>
            <a:r>
              <a:rPr lang="en-GB" sz="2000" b="1" dirty="0" err="1"/>
              <a:t>protoDUNE</a:t>
            </a:r>
            <a:r>
              <a:rPr lang="en-GB" sz="2000" b="1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E909AC-A018-3198-2B4D-91A2C07F567D}"/>
              </a:ext>
            </a:extLst>
          </p:cNvPr>
          <p:cNvSpPr txBox="1"/>
          <p:nvPr/>
        </p:nvSpPr>
        <p:spPr>
          <a:xfrm>
            <a:off x="2486621" y="1622031"/>
            <a:ext cx="7065963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121000"/>
              <a:buFont typeface="Arial" panose="020B0604020202020204" pitchFamily="34" charset="0"/>
              <a:buChar char="•"/>
            </a:pPr>
            <a:r>
              <a:rPr lang="en-GB" sz="2000" dirty="0"/>
              <a:t>Three TPX cameras installed, with the remaining ¼ of the detector dedicated to Darkside </a:t>
            </a:r>
            <a:r>
              <a:rPr lang="en-GB" sz="2000" dirty="0" err="1"/>
              <a:t>SiPMs</a:t>
            </a:r>
            <a:r>
              <a:rPr lang="en-GB" sz="2000" dirty="0"/>
              <a:t>. </a:t>
            </a:r>
          </a:p>
          <a:p>
            <a:pPr marL="342900" indent="-342900">
              <a:buSzPct val="121000"/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SzPct val="121000"/>
            </a:pPr>
            <a:r>
              <a:rPr lang="en-GB" sz="2000" dirty="0"/>
              <a:t>	Measure the response of Darkside </a:t>
            </a:r>
            <a:r>
              <a:rPr lang="en-GB" sz="2000" dirty="0" err="1"/>
              <a:t>SiPMs</a:t>
            </a:r>
            <a:r>
              <a:rPr lang="en-GB" sz="2000" dirty="0"/>
              <a:t> to varying 	THGEM bias and determine the correct gain for 	</a:t>
            </a:r>
            <a:r>
              <a:rPr lang="en-GB" sz="2000" dirty="0" err="1"/>
              <a:t>ProtoDUNE</a:t>
            </a:r>
            <a:r>
              <a:rPr lang="en-GB" sz="2000" dirty="0"/>
              <a:t> operation (in collaboration with Naples)</a:t>
            </a:r>
          </a:p>
          <a:p>
            <a:pPr>
              <a:buSzPct val="121000"/>
            </a:pPr>
            <a:endParaRPr lang="en-GB" sz="2000" dirty="0"/>
          </a:p>
          <a:p>
            <a:pPr marL="342900" indent="-342900">
              <a:buSzPct val="121000"/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</a:rPr>
              <a:t>Test</a:t>
            </a:r>
            <a:r>
              <a:rPr lang="en-GB" sz="2000" dirty="0">
                <a:effectLst/>
                <a:latin typeface="Calibri" panose="020F0502020204030204" pitchFamily="34" charset="0"/>
              </a:rPr>
              <a:t> different types of intensifier - one previously used on ARIADNE and the new intensifier on ARIADNE</a:t>
            </a:r>
            <a:r>
              <a:rPr lang="en-GB" sz="2000" baseline="30000" dirty="0">
                <a:effectLst/>
                <a:latin typeface="Calibri" panose="020F0502020204030204" pitchFamily="34" charset="0"/>
              </a:rPr>
              <a:t>+</a:t>
            </a:r>
            <a:r>
              <a:rPr lang="en-GB" sz="2000" dirty="0">
                <a:effectLst/>
                <a:latin typeface="Calibri" panose="020F0502020204030204" pitchFamily="34" charset="0"/>
              </a:rPr>
              <a:t> </a:t>
            </a:r>
            <a:endParaRPr lang="en-GB" sz="2000" dirty="0">
              <a:latin typeface="Calibri" panose="020F0502020204030204" pitchFamily="34" charset="0"/>
            </a:endParaRPr>
          </a:p>
          <a:p>
            <a:pPr marL="342900" indent="-342900">
              <a:buSzPct val="121000"/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</a:rPr>
              <a:t>Test</a:t>
            </a:r>
            <a:r>
              <a:rPr lang="en-GB" sz="2000" dirty="0">
                <a:effectLst/>
                <a:latin typeface="Calibri" panose="020F0502020204030204" pitchFamily="34" charset="0"/>
              </a:rPr>
              <a:t> TPB coated glass for WLS instead of PEN - assessing difference in light quantity</a:t>
            </a:r>
          </a:p>
          <a:p>
            <a:pPr marL="342900" indent="-342900">
              <a:buSzPct val="121000"/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</a:rPr>
              <a:t>Test imaging S1 tracks with VUV </a:t>
            </a:r>
            <a:r>
              <a:rPr lang="en-GB" sz="2000" dirty="0" err="1">
                <a:latin typeface="Calibri" panose="020F0502020204030204" pitchFamily="34" charset="0"/>
              </a:rPr>
              <a:t>Timepix</a:t>
            </a:r>
            <a:r>
              <a:rPr lang="en-GB" sz="2000" dirty="0">
                <a:latin typeface="Calibri" panose="020F0502020204030204" pitchFamily="34" charset="0"/>
              </a:rPr>
              <a:t> cameras</a:t>
            </a:r>
            <a:endParaRPr lang="en-GB" sz="2000" dirty="0">
              <a:effectLst/>
              <a:latin typeface="Calibri" panose="020F0502020204030204" pitchFamily="34" charset="0"/>
            </a:endParaRPr>
          </a:p>
          <a:p>
            <a:pPr>
              <a:buSzPct val="121000"/>
            </a:pPr>
            <a:endParaRPr lang="en-GB" sz="2000" dirty="0">
              <a:effectLst/>
              <a:latin typeface="Calibri" panose="020F0502020204030204" pitchFamily="34" charset="0"/>
            </a:endParaRPr>
          </a:p>
          <a:p>
            <a:pPr marL="342900" indent="-342900">
              <a:buSzPct val="121000"/>
              <a:buFont typeface="Arial" panose="020B0604020202020204" pitchFamily="34" charset="0"/>
              <a:buChar char="•"/>
            </a:pPr>
            <a:r>
              <a:rPr lang="en-GB" sz="2000" b="1" dirty="0"/>
              <a:t>Can test image resolution with 1kV/cm e</a:t>
            </a:r>
            <a:r>
              <a:rPr lang="en-GB" sz="2000" b="1" baseline="30000" dirty="0"/>
              <a:t>-</a:t>
            </a:r>
            <a:r>
              <a:rPr lang="en-GB" sz="2000" b="1" dirty="0"/>
              <a:t> drift field</a:t>
            </a:r>
          </a:p>
          <a:p>
            <a:endParaRPr lang="en-GB" sz="2000" b="1" dirty="0">
              <a:effectLst/>
              <a:latin typeface="Calibri" panose="020F0502020204030204" pitchFamily="34" charset="0"/>
            </a:endParaRPr>
          </a:p>
          <a:p>
            <a:pPr marL="342900" indent="-342900">
              <a:buFontTx/>
              <a:buAutoNum type="arabicParenR"/>
            </a:pPr>
            <a:endParaRPr lang="en-GB" sz="2000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12" name="Picture 11" descr="A close-up of a solar panel&#10;&#10;Description automatically generated with medium confidence">
            <a:extLst>
              <a:ext uri="{FF2B5EF4-FFF2-40B4-BE49-F238E27FC236}">
                <a16:creationId xmlns:a16="http://schemas.microsoft.com/office/drawing/2014/main" id="{61944F56-2C5B-D628-6CBC-65725E68D2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505"/>
          <a:stretch/>
        </p:blipFill>
        <p:spPr>
          <a:xfrm>
            <a:off x="7794156" y="2015186"/>
            <a:ext cx="1381375" cy="594000"/>
          </a:xfrm>
          <a:prstGeom prst="rect">
            <a:avLst/>
          </a:prstGeom>
        </p:spPr>
      </p:pic>
      <p:pic>
        <p:nvPicPr>
          <p:cNvPr id="19" name="Picture 18" descr="A picture containing indoor, engineering, building, steel&#10;&#10;Description automatically generated">
            <a:extLst>
              <a:ext uri="{FF2B5EF4-FFF2-40B4-BE49-F238E27FC236}">
                <a16:creationId xmlns:a16="http://schemas.microsoft.com/office/drawing/2014/main" id="{5923A7B6-BF86-BEDD-BA7A-7073D528C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95" y="1463980"/>
            <a:ext cx="2264812" cy="484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805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55E81F-BC39-B24B-B6A0-CE7F4510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A1CBC-9C22-D84A-8AEC-ED142A027930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5049B-AB7B-0047-9FFC-144BFFD7B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4B081-9AB5-1049-A12A-5AC4E4CED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42</a:t>
            </a:fld>
            <a:endParaRPr lang="en-US"/>
          </a:p>
        </p:txBody>
      </p:sp>
      <p:pic>
        <p:nvPicPr>
          <p:cNvPr id="7" name="Picture 6" descr="A picture containing indoor, electronics&#10;&#10;Description automatically generated">
            <a:extLst>
              <a:ext uri="{FF2B5EF4-FFF2-40B4-BE49-F238E27FC236}">
                <a16:creationId xmlns:a16="http://schemas.microsoft.com/office/drawing/2014/main" id="{12FDCAA0-5A69-C241-9499-107B9F6CE3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501"/>
          <a:stretch/>
        </p:blipFill>
        <p:spPr>
          <a:xfrm>
            <a:off x="0" y="0"/>
            <a:ext cx="4755575" cy="66204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9E3972-7C11-7D42-9205-591585639E2A}"/>
              </a:ext>
            </a:extLst>
          </p:cNvPr>
          <p:cNvSpPr txBox="1"/>
          <p:nvPr/>
        </p:nvSpPr>
        <p:spPr>
          <a:xfrm>
            <a:off x="4779165" y="6044541"/>
            <a:ext cx="1971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The A.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6A7BB2-6D56-764D-8ABC-E847215F2DA0}"/>
              </a:ext>
            </a:extLst>
          </p:cNvPr>
          <p:cNvSpPr txBox="1"/>
          <p:nvPr/>
        </p:nvSpPr>
        <p:spPr>
          <a:xfrm>
            <a:off x="7334545" y="3436548"/>
            <a:ext cx="25521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989007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03DF8-63E8-E047-8D66-6EF68109D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3015600"/>
            <a:ext cx="10515600" cy="1325563"/>
          </a:xfrm>
        </p:spPr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7083-8D5A-7846-8EFF-3701B528F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E1A7-166A-834D-9D54-EA336DC14D11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EE58A-824C-924D-B2D7-4793F2807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65767-D75E-6C4A-B24A-A6C7CF73D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943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0873F-0478-BD48-9CBA-28A582663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TPX3 -&gt; TPX4</a:t>
            </a:r>
          </a:p>
        </p:txBody>
      </p:sp>
      <p:pic>
        <p:nvPicPr>
          <p:cNvPr id="8" name="Content Placeholder 7" descr="Table&#10;&#10;Description automatically generated">
            <a:extLst>
              <a:ext uri="{FF2B5EF4-FFF2-40B4-BE49-F238E27FC236}">
                <a16:creationId xmlns:a16="http://schemas.microsoft.com/office/drawing/2014/main" id="{31EAB93B-9526-C64E-8372-8792849471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910" y="1695449"/>
            <a:ext cx="7845594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CC249-C48C-C747-AEA9-6CC88612C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1D5B-BD0C-CA4F-8AAA-5FB4650D07CD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85B6E-F1BA-D947-A2C5-9A8440670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A8BF3-1815-254E-B450-D880A2AE0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44</a:t>
            </a:fld>
            <a:endParaRPr lang="en-US"/>
          </a:p>
        </p:txBody>
      </p:sp>
      <p:pic>
        <p:nvPicPr>
          <p:cNvPr id="10" name="Picture 9" descr="A close-up of a computer chip&#10;&#10;Description automatically generated with medium confidence">
            <a:extLst>
              <a:ext uri="{FF2B5EF4-FFF2-40B4-BE49-F238E27FC236}">
                <a16:creationId xmlns:a16="http://schemas.microsoft.com/office/drawing/2014/main" id="{632C5C71-2BAD-E143-B739-1ADA3B783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5011" y="1344246"/>
            <a:ext cx="3587003" cy="208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0682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4CB3-F1B2-2549-77A5-5ACEDC586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 QUAD</a:t>
            </a:r>
          </a:p>
        </p:txBody>
      </p:sp>
      <p:pic>
        <p:nvPicPr>
          <p:cNvPr id="8" name="Content Placeholder 7" descr="A close-up of a computer chip&#10;&#10;Description automatically generated">
            <a:extLst>
              <a:ext uri="{FF2B5EF4-FFF2-40B4-BE49-F238E27FC236}">
                <a16:creationId xmlns:a16="http://schemas.microsoft.com/office/drawing/2014/main" id="{5B8DBC4A-BED9-DC68-B743-FCDD9A96A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1800" y="1210042"/>
            <a:ext cx="5842000" cy="3683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0C598-60BE-9FC5-A6EB-F56551185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7AC3B-80C8-8E40-86C2-EC5446A3CA17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75439-7D8F-2208-4D7E-7ED12CA26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B44BC-C30B-03D9-931E-17F724ADD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CDEF3E-8885-FF9C-11DC-A380FBF5CF0C}"/>
              </a:ext>
            </a:extLst>
          </p:cNvPr>
          <p:cNvSpPr txBox="1"/>
          <p:nvPr/>
        </p:nvSpPr>
        <p:spPr>
          <a:xfrm>
            <a:off x="457200" y="1722120"/>
            <a:ext cx="42214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You could have 4 tpx3 ASICs  together creating a 512x512 pixels sensor.</a:t>
            </a:r>
          </a:p>
          <a:p>
            <a:endParaRPr lang="en-US" sz="2000" dirty="0"/>
          </a:p>
          <a:p>
            <a:r>
              <a:rPr lang="en-US" sz="2000" dirty="0"/>
              <a:t>Has been done, but not bonded to an optical Si sensor. Will need some R&amp;D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6C5942-2252-8B4A-5318-8A7B4A4C48CF}"/>
              </a:ext>
            </a:extLst>
          </p:cNvPr>
          <p:cNvSpPr txBox="1"/>
          <p:nvPr/>
        </p:nvSpPr>
        <p:spPr>
          <a:xfrm>
            <a:off x="457200" y="5347349"/>
            <a:ext cx="6537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https://inspirehep.net/files/0d645abf22e9e30063b70a74b69b0b6e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161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DDCA5-1794-E21A-1013-14D7BD2B1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Conceptual </a:t>
            </a:r>
            <a:r>
              <a:rPr lang="en-US" sz="4000" dirty="0" err="1"/>
              <a:t>FLArE</a:t>
            </a:r>
            <a:r>
              <a:rPr lang="en-US" sz="4000" dirty="0"/>
              <a:t> TPC dimensions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089021-1C4B-8400-F718-463F20CA7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EE24A-F096-FB48-9527-282FB0D9668F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67D61-FE57-9155-0ABA-CB4AD687A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27B38-576B-2650-2AA9-97ACA1FA0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9D6A24-7B6B-D1D7-1CCA-3AE8FBD7E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393" y="880109"/>
            <a:ext cx="8134866" cy="575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741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21DA9-35F3-6F48-9DEC-3C8A172F3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Novel G-THGEM Production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52888-31B7-644A-9377-64F70211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AD79-616F-104F-B72E-67FF122C2C7C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AEBF1-CB01-4841-9D23-5467E5333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04D8E-772D-5949-97BA-6099DA22A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088792-F487-FC45-9286-5F56A12BF1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4" t="1306" r="6457" b="360"/>
          <a:stretch/>
        </p:blipFill>
        <p:spPr>
          <a:xfrm>
            <a:off x="101563" y="1387428"/>
            <a:ext cx="3483249" cy="4914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16FE1C-9F10-F34E-B9A5-2D7185F1B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383" y="1380592"/>
            <a:ext cx="3588737" cy="26925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46C63F-054D-7742-A7A8-B4D148E95E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752" y="4416464"/>
            <a:ext cx="3722368" cy="13548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9F5AB0-AC89-0544-836B-6A07BD1705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5" t="6189" r="53772" b="2966"/>
          <a:stretch/>
        </p:blipFill>
        <p:spPr>
          <a:xfrm>
            <a:off x="4503762" y="3761251"/>
            <a:ext cx="2894850" cy="19030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2E464D-0071-2F4A-8228-2C0E6954EB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574" t="16025" r="832" b="2966"/>
          <a:stretch/>
        </p:blipFill>
        <p:spPr>
          <a:xfrm>
            <a:off x="3879618" y="1403115"/>
            <a:ext cx="3657602" cy="18648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9823E7-679A-8848-8AD1-BDB26471CCBC}"/>
              </a:ext>
            </a:extLst>
          </p:cNvPr>
          <p:cNvSpPr txBox="1"/>
          <p:nvPr/>
        </p:nvSpPr>
        <p:spPr>
          <a:xfrm>
            <a:off x="3584812" y="3180761"/>
            <a:ext cx="432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FR4 THGEM </a:t>
            </a:r>
            <a:r>
              <a:rPr lang="en-GB" dirty="0"/>
              <a:t>with </a:t>
            </a:r>
            <a:r>
              <a:rPr lang="en-GB" b="1" dirty="0"/>
              <a:t>Copper electrodes </a:t>
            </a:r>
            <a:r>
              <a:rPr lang="en-GB" dirty="0"/>
              <a:t>and holes formed by </a:t>
            </a:r>
            <a:r>
              <a:rPr lang="en-GB" b="1" dirty="0"/>
              <a:t>mechanical drilling</a:t>
            </a:r>
            <a:r>
              <a:rPr lang="en-GB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8768EB-4443-C345-8E72-F8324675260C}"/>
              </a:ext>
            </a:extLst>
          </p:cNvPr>
          <p:cNvSpPr txBox="1"/>
          <p:nvPr/>
        </p:nvSpPr>
        <p:spPr>
          <a:xfrm>
            <a:off x="3658627" y="5641587"/>
            <a:ext cx="432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G-THGEM</a:t>
            </a:r>
            <a:r>
              <a:rPr lang="en-GB" dirty="0"/>
              <a:t> with </a:t>
            </a:r>
            <a:r>
              <a:rPr lang="en-GB" b="1" dirty="0"/>
              <a:t>ITO electrodes </a:t>
            </a:r>
            <a:r>
              <a:rPr lang="en-GB" dirty="0"/>
              <a:t>and holes formed by </a:t>
            </a:r>
            <a:r>
              <a:rPr lang="en-GB" b="1" dirty="0"/>
              <a:t>abrasive machining</a:t>
            </a:r>
            <a:r>
              <a:rPr lang="en-GB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B9C358-5CB6-254E-9503-B6E3DDBDCFC6}"/>
              </a:ext>
            </a:extLst>
          </p:cNvPr>
          <p:cNvSpPr txBox="1"/>
          <p:nvPr/>
        </p:nvSpPr>
        <p:spPr>
          <a:xfrm>
            <a:off x="7864716" y="4072004"/>
            <a:ext cx="432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/>
              <a:t>Borofloat</a:t>
            </a:r>
            <a:r>
              <a:rPr lang="en-GB" b="1" dirty="0"/>
              <a:t> 33 </a:t>
            </a:r>
            <a:r>
              <a:rPr lang="en-GB" dirty="0"/>
              <a:t>substrate G-THGEM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3E700A-CF5B-A243-A994-559E649E2006}"/>
              </a:ext>
            </a:extLst>
          </p:cNvPr>
          <p:cNvSpPr txBox="1"/>
          <p:nvPr/>
        </p:nvSpPr>
        <p:spPr>
          <a:xfrm>
            <a:off x="7831508" y="5723336"/>
            <a:ext cx="432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Abrasive machining vs drilled holes with chemically etched rims.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C27797-2EEE-2F45-9B39-71402CC8B0E8}"/>
              </a:ext>
            </a:extLst>
          </p:cNvPr>
          <p:cNvSpPr/>
          <p:nvPr/>
        </p:nvSpPr>
        <p:spPr>
          <a:xfrm>
            <a:off x="0" y="944997"/>
            <a:ext cx="598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G-THGEM: </a:t>
            </a:r>
            <a:r>
              <a:rPr lang="en-GB" dirty="0">
                <a:hlinkClick r:id="rId6"/>
              </a:rPr>
              <a:t>https://www.mdpi.com/2076-3417/11/20/9450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73429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C1E616A-3821-0748-A2BB-3B127B5C56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7" t="1329" r="1725" b="663"/>
          <a:stretch/>
        </p:blipFill>
        <p:spPr>
          <a:xfrm>
            <a:off x="8240461" y="914444"/>
            <a:ext cx="3621088" cy="36002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48A578-9D75-7145-82F8-F238B639BE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" t="6104" r="6234" b="662"/>
          <a:stretch/>
        </p:blipFill>
        <p:spPr>
          <a:xfrm>
            <a:off x="330452" y="876300"/>
            <a:ext cx="3955004" cy="29191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3FCD35-FDF5-154B-8AC5-8637E426E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G-THGEM Characterisation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71B9C-7E38-FC40-AA60-77080869B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215ED-4158-CA4E-8888-DC9785876322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A354A-3E08-E945-B06C-4BF93F244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64AFC-9459-BC41-80C1-8902B4D26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48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AB9E8B-EA87-2A4F-AB5E-9E5E8E5F2E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" t="783" r="273" b="817"/>
          <a:stretch/>
        </p:blipFill>
        <p:spPr>
          <a:xfrm>
            <a:off x="343151" y="3856069"/>
            <a:ext cx="5234293" cy="27944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928EB8-F5E4-1F4C-A407-B9F825AAB8AD}"/>
              </a:ext>
            </a:extLst>
          </p:cNvPr>
          <p:cNvSpPr txBox="1"/>
          <p:nvPr/>
        </p:nvSpPr>
        <p:spPr>
          <a:xfrm>
            <a:off x="791711" y="1001415"/>
            <a:ext cx="283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THGEM charging behaviour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66B7AC-2056-A746-9C2D-22E4D4B189BE}"/>
              </a:ext>
            </a:extLst>
          </p:cNvPr>
          <p:cNvSpPr txBox="1"/>
          <p:nvPr/>
        </p:nvSpPr>
        <p:spPr>
          <a:xfrm>
            <a:off x="791711" y="4835602"/>
            <a:ext cx="283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THGEM bias scan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70E1CA-24BA-4D41-B20F-DA09BD1EA860}"/>
              </a:ext>
            </a:extLst>
          </p:cNvPr>
          <p:cNvSpPr txBox="1"/>
          <p:nvPr/>
        </p:nvSpPr>
        <p:spPr>
          <a:xfrm>
            <a:off x="4285456" y="1617288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Bi-conical holes lead to “upwards” charging over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Straight wall holes lead to “downwards” charging over time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2E3610-4E52-C646-8C00-2E5C45548616}"/>
              </a:ext>
            </a:extLst>
          </p:cNvPr>
          <p:cNvSpPr txBox="1"/>
          <p:nvPr/>
        </p:nvSpPr>
        <p:spPr>
          <a:xfrm>
            <a:off x="5556950" y="4187084"/>
            <a:ext cx="39114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charging behaviour of fused silica THGEMs results in greater light production for the same applied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circle hole glass THGEMs produced more light than the equivalent FR4 THGEM.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AFE8C0E-CA1D-A64F-BFFC-A9F0F57D986A}"/>
              </a:ext>
            </a:extLst>
          </p:cNvPr>
          <p:cNvSpPr/>
          <p:nvPr/>
        </p:nvSpPr>
        <p:spPr>
          <a:xfrm>
            <a:off x="7333931" y="6190636"/>
            <a:ext cx="5981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https://www.mdpi.com/2076-3417/11/20/9450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705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576A2-7748-A546-92CA-2CCE67B91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ARIADNE at CERN T9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9A639-DB56-C044-9ACD-3C4691702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FD7C-3AC3-0A4C-8E21-D8EFFF7695F2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20453-E19E-6D48-A734-7632F9A7C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2E03B-9496-9843-806C-688E20EF2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</a:t>
            </a:fld>
            <a:endParaRPr lang="en-US"/>
          </a:p>
        </p:txBody>
      </p:sp>
      <p:pic>
        <p:nvPicPr>
          <p:cNvPr id="7" name="image.png" descr="image.png">
            <a:extLst>
              <a:ext uri="{FF2B5EF4-FFF2-40B4-BE49-F238E27FC236}">
                <a16:creationId xmlns:a16="http://schemas.microsoft.com/office/drawing/2014/main" id="{F5DAC35E-A8E8-B74C-910A-E3B6C87928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809" y="1842160"/>
            <a:ext cx="6255255" cy="4690035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853B56-48D3-B24B-8F8B-8DB4C1098C46}"/>
              </a:ext>
            </a:extLst>
          </p:cNvPr>
          <p:cNvSpPr txBox="1"/>
          <p:nvPr/>
        </p:nvSpPr>
        <p:spPr>
          <a:xfrm>
            <a:off x="117539" y="891033"/>
            <a:ext cx="50980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EMCCD data taking 3 weeks April 2018.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T9 Beamline</a:t>
            </a:r>
            <a:r>
              <a:rPr lang="en-GB" dirty="0"/>
              <a:t>, East Area,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Mix of particles: </a:t>
            </a:r>
            <a:r>
              <a:rPr lang="en-GB" b="1" dirty="0"/>
              <a:t>e</a:t>
            </a:r>
            <a:r>
              <a:rPr lang="en-GB" b="1" baseline="30000" dirty="0"/>
              <a:t> ±</a:t>
            </a:r>
            <a:r>
              <a:rPr lang="en-GB" b="1" dirty="0"/>
              <a:t>, μ</a:t>
            </a:r>
            <a:r>
              <a:rPr lang="en-GB" b="1" baseline="30000" dirty="0"/>
              <a:t> ±</a:t>
            </a:r>
            <a:r>
              <a:rPr lang="en-GB" b="1" dirty="0"/>
              <a:t>, </a:t>
            </a:r>
            <a:r>
              <a:rPr lang="el-GR" b="1" dirty="0"/>
              <a:t>π</a:t>
            </a:r>
            <a:r>
              <a:rPr lang="en-GB" b="1" baseline="30000" dirty="0"/>
              <a:t> ±</a:t>
            </a:r>
            <a:r>
              <a:rPr lang="en-GB" b="1" dirty="0"/>
              <a:t>, p</a:t>
            </a:r>
            <a:r>
              <a:rPr lang="en-GB" b="1" baseline="30000" dirty="0"/>
              <a:t>±</a:t>
            </a:r>
            <a:r>
              <a:rPr lang="en-GB" b="1" dirty="0"/>
              <a:t>. (0.5 – 8 GeV/c.)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6EAC0AB-51E8-9840-A36D-2F5A165F00D4}"/>
              </a:ext>
            </a:extLst>
          </p:cNvPr>
          <p:cNvGrpSpPr/>
          <p:nvPr/>
        </p:nvGrpSpPr>
        <p:grpSpPr>
          <a:xfrm>
            <a:off x="6444074" y="1364514"/>
            <a:ext cx="5645084" cy="2664980"/>
            <a:chOff x="83445" y="119063"/>
            <a:chExt cx="6071983" cy="2866514"/>
          </a:xfrm>
        </p:grpSpPr>
        <p:pic>
          <p:nvPicPr>
            <p:cNvPr id="12" name="Picture 11" descr="A picture containing animal, invertebrate&#10;&#10;Description automatically generated">
              <a:extLst>
                <a:ext uri="{FF2B5EF4-FFF2-40B4-BE49-F238E27FC236}">
                  <a16:creationId xmlns:a16="http://schemas.microsoft.com/office/drawing/2014/main" id="{BFADEAD8-3B51-5A43-847A-DE1328A2E4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059"/>
            <a:stretch/>
          </p:blipFill>
          <p:spPr>
            <a:xfrm>
              <a:off x="83445" y="119063"/>
              <a:ext cx="6071983" cy="2850253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E8C0EC6-8BDE-8148-A943-3131BE913DEA}"/>
                </a:ext>
              </a:extLst>
            </p:cNvPr>
            <p:cNvCxnSpPr>
              <a:cxnSpLocks/>
            </p:cNvCxnSpPr>
            <p:nvPr/>
          </p:nvCxnSpPr>
          <p:spPr>
            <a:xfrm>
              <a:off x="297111" y="2896710"/>
              <a:ext cx="4928400" cy="0"/>
            </a:xfrm>
            <a:prstGeom prst="straightConnector1">
              <a:avLst/>
            </a:prstGeom>
            <a:ln w="254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CEE692D-81C3-FF4B-A365-EE8588C583D2}"/>
                </a:ext>
              </a:extLst>
            </p:cNvPr>
            <p:cNvSpPr txBox="1"/>
            <p:nvPr/>
          </p:nvSpPr>
          <p:spPr>
            <a:xfrm>
              <a:off x="2559926" y="2588315"/>
              <a:ext cx="919396" cy="397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43 cm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9349F60-962E-CB4C-9B97-345144B3EE4C}"/>
              </a:ext>
            </a:extLst>
          </p:cNvPr>
          <p:cNvGrpSpPr/>
          <p:nvPr/>
        </p:nvGrpSpPr>
        <p:grpSpPr>
          <a:xfrm>
            <a:off x="6444074" y="4149043"/>
            <a:ext cx="5556127" cy="2248484"/>
            <a:chOff x="83445" y="3278051"/>
            <a:chExt cx="6071983" cy="2457243"/>
          </a:xfrm>
        </p:grpSpPr>
        <p:pic>
          <p:nvPicPr>
            <p:cNvPr id="15" name="Picture 14" descr="A picture containing outdoor&#10;&#10;Description automatically generated">
              <a:extLst>
                <a:ext uri="{FF2B5EF4-FFF2-40B4-BE49-F238E27FC236}">
                  <a16:creationId xmlns:a16="http://schemas.microsoft.com/office/drawing/2014/main" id="{756F9E3E-E6B1-564F-A114-0215959E17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532"/>
            <a:stretch/>
          </p:blipFill>
          <p:spPr>
            <a:xfrm>
              <a:off x="83445" y="3278051"/>
              <a:ext cx="6071983" cy="2457243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243222E-7EEB-C542-9AEE-B771F6F1C6F9}"/>
                </a:ext>
              </a:extLst>
            </p:cNvPr>
            <p:cNvCxnSpPr>
              <a:cxnSpLocks/>
            </p:cNvCxnSpPr>
            <p:nvPr/>
          </p:nvCxnSpPr>
          <p:spPr>
            <a:xfrm>
              <a:off x="373312" y="5572817"/>
              <a:ext cx="3988800" cy="0"/>
            </a:xfrm>
            <a:prstGeom prst="straightConnector1">
              <a:avLst/>
            </a:prstGeom>
            <a:ln w="2540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4139296-A21C-7143-A1C3-15949A9324C3}"/>
                </a:ext>
              </a:extLst>
            </p:cNvPr>
            <p:cNvSpPr txBox="1"/>
            <p:nvPr/>
          </p:nvSpPr>
          <p:spPr>
            <a:xfrm>
              <a:off x="1974806" y="5253902"/>
              <a:ext cx="1007993" cy="403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35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07497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F145F-BD19-8942-A288-D71C5A2D6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6913-6129-BB4C-9C17-7585A26AFED2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47DAC-6273-FB48-9321-FF4D81C12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E0A2D-872D-AA43-A250-0461C3575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49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FAA33F-BF3F-4449-820C-5B39D429D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300" y="3820485"/>
            <a:ext cx="4992462" cy="2798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EC7540F-2D77-BB49-BADD-1FE2DC9F8594}"/>
              </a:ext>
            </a:extLst>
          </p:cNvPr>
          <p:cNvSpPr txBox="1">
            <a:spLocks/>
          </p:cNvSpPr>
          <p:nvPr/>
        </p:nvSpPr>
        <p:spPr>
          <a:xfrm>
            <a:off x="227238" y="238954"/>
            <a:ext cx="6861830" cy="7036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THGEM S2 light production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B17D2F-1B25-A044-8D5E-42EA5A204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8894" y="1114165"/>
            <a:ext cx="2484326" cy="24280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F79006F-B92E-134B-BF9F-1755E3C8C1DE}"/>
              </a:ext>
            </a:extLst>
          </p:cNvPr>
          <p:cNvSpPr txBox="1"/>
          <p:nvPr/>
        </p:nvSpPr>
        <p:spPr>
          <a:xfrm>
            <a:off x="227238" y="1065390"/>
            <a:ext cx="86404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</a:rPr>
              <a:t>VUV (126nm) light produced through de-excitation of Argon gas. </a:t>
            </a:r>
            <a:br>
              <a:rPr lang="en-GB" dirty="0">
                <a:latin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</a:rPr>
              <a:t>TPB Wavelength shifter above THGEM converts to 430nm. 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At low field (&lt;2kV/cm), S2 light production is linearly proportional to THGEM field. No charge gain. Very stable operation without discharges. No ion production.  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At higher fields, electron multiplication occurs (Townsend avalanche). </a:t>
            </a:r>
          </a:p>
          <a:p>
            <a:r>
              <a:rPr lang="en-GB" dirty="0">
                <a:latin typeface="Arial" panose="020B0604020202020204" pitchFamily="34" charset="0"/>
              </a:rPr>
              <a:t>Exponentially increasing S2 light production -&gt; Improved sensitivity/threshold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4D6EC5-2E55-3545-B854-A71BF00E5BC0}"/>
              </a:ext>
            </a:extLst>
          </p:cNvPr>
          <p:cNvSpPr txBox="1"/>
          <p:nvPr/>
        </p:nvSpPr>
        <p:spPr>
          <a:xfrm>
            <a:off x="8610600" y="3412433"/>
            <a:ext cx="1184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22981944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916B3-0E66-9045-B7D9-8FFECAB08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" y="-115521"/>
            <a:ext cx="10515600" cy="1325563"/>
          </a:xfrm>
        </p:spPr>
        <p:txBody>
          <a:bodyPr/>
          <a:lstStyle/>
          <a:p>
            <a:r>
              <a:rPr lang="en-US" dirty="0"/>
              <a:t>PEN WLS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4D2EC-0FB0-D341-A3C5-9EB3EC546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6BFC-36FB-A24B-9441-758D4B2EA8DE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2C6DD-1C3E-CE49-879E-41693DA4F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8BB5C-830E-D048-BB06-5AE097E10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50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C2DD7C-4D2D-764A-BB44-6597933895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0" t="6102" r="8022" b="3417"/>
          <a:stretch/>
        </p:blipFill>
        <p:spPr>
          <a:xfrm>
            <a:off x="5444377" y="1210042"/>
            <a:ext cx="6563188" cy="48919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3BB367-C170-BC40-BE07-0DC04D7EEA0C}"/>
              </a:ext>
            </a:extLst>
          </p:cNvPr>
          <p:cNvSpPr txBox="1"/>
          <p:nvPr/>
        </p:nvSpPr>
        <p:spPr>
          <a:xfrm>
            <a:off x="12700" y="965944"/>
            <a:ext cx="55637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Two grades of TEONEX PEN foil investigated </a:t>
            </a:r>
            <a:r>
              <a:rPr lang="en-GB" b="1" dirty="0"/>
              <a:t>Q51</a:t>
            </a:r>
            <a:r>
              <a:rPr lang="en-GB" dirty="0"/>
              <a:t> and </a:t>
            </a:r>
            <a:r>
              <a:rPr lang="en-GB" b="1" dirty="0"/>
              <a:t>Q53</a:t>
            </a:r>
            <a:r>
              <a:rPr lang="en-GB" dirty="0"/>
              <a:t>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Thinner</a:t>
            </a:r>
            <a:r>
              <a:rPr lang="en-GB" dirty="0"/>
              <a:t> PEN consistently found to have a </a:t>
            </a:r>
            <a:r>
              <a:rPr lang="en-GB" b="1" dirty="0"/>
              <a:t>better conversion efficiency</a:t>
            </a:r>
            <a:r>
              <a:rPr lang="en-GB" dirty="0"/>
              <a:t> than </a:t>
            </a:r>
            <a:r>
              <a:rPr lang="en-GB" b="1" dirty="0"/>
              <a:t>thicker</a:t>
            </a:r>
            <a:r>
              <a:rPr lang="en-GB" dirty="0"/>
              <a:t> sheets (surface interaction).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Q51</a:t>
            </a:r>
            <a:r>
              <a:rPr lang="en-GB" dirty="0"/>
              <a:t> consistently found to have a </a:t>
            </a:r>
            <a:r>
              <a:rPr lang="en-GB" b="1" dirty="0"/>
              <a:t>better conversion efficiency </a:t>
            </a:r>
            <a:r>
              <a:rPr lang="en-GB" dirty="0"/>
              <a:t>than </a:t>
            </a:r>
            <a:r>
              <a:rPr lang="en-GB" b="1" dirty="0"/>
              <a:t>Q53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pic>
        <p:nvPicPr>
          <p:cNvPr id="10" name="Picture 9" descr="A picture containing text, sitting, monitor, electronics&#10;&#10;Description automatically generated">
            <a:extLst>
              <a:ext uri="{FF2B5EF4-FFF2-40B4-BE49-F238E27FC236}">
                <a16:creationId xmlns:a16="http://schemas.microsoft.com/office/drawing/2014/main" id="{904538DF-167F-DB42-AF33-2DFBC046C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45" y="3478035"/>
            <a:ext cx="3698955" cy="27442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4E9D05-B957-144F-84FF-24A33446B7AA}"/>
              </a:ext>
            </a:extLst>
          </p:cNvPr>
          <p:cNvSpPr txBox="1"/>
          <p:nvPr/>
        </p:nvSpPr>
        <p:spPr>
          <a:xfrm>
            <a:off x="174545" y="6222237"/>
            <a:ext cx="5206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50cmx50cm Q51 25μm PEN film glued on glass panel</a:t>
            </a:r>
          </a:p>
        </p:txBody>
      </p:sp>
    </p:spTree>
    <p:extLst>
      <p:ext uri="{BB962C8B-B14F-4D97-AF65-F5344CB8AC3E}">
        <p14:creationId xmlns:p14="http://schemas.microsoft.com/office/powerpoint/2010/main" val="9185089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DF928-8CAF-DC4C-9967-1ABDBAE62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3500" y="-115521"/>
            <a:ext cx="10515600" cy="1325563"/>
          </a:xfrm>
        </p:spPr>
        <p:txBody>
          <a:bodyPr>
            <a:normAutofit/>
          </a:bodyPr>
          <a:lstStyle/>
          <a:p>
            <a:r>
              <a:rPr lang="en-US" sz="3500" dirty="0"/>
              <a:t>Focusing VUV Intensifier using </a:t>
            </a:r>
            <a:r>
              <a:rPr lang="en-US" sz="3500" dirty="0" err="1"/>
              <a:t>GAr</a:t>
            </a:r>
            <a:r>
              <a:rPr lang="en-US" sz="3500" dirty="0"/>
              <a:t> TPC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F59D-2B48-8D41-A26F-852F5C1B7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76566-4355-4948-A458-CDA6420413DF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1F773-6A6D-494D-826D-504A0C65E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4E197-2850-F24F-B6DB-B7455F2B8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51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CE193F-00D0-4A4F-BC43-4DAC3CBC9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" t="3385" r="1094" b="1786"/>
          <a:stretch/>
        </p:blipFill>
        <p:spPr>
          <a:xfrm>
            <a:off x="6096000" y="1377979"/>
            <a:ext cx="6081091" cy="205102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9674918-55BE-3C43-93A1-4B6B4A827E6C}"/>
              </a:ext>
            </a:extLst>
          </p:cNvPr>
          <p:cNvGrpSpPr/>
          <p:nvPr/>
        </p:nvGrpSpPr>
        <p:grpSpPr>
          <a:xfrm>
            <a:off x="222814" y="1312509"/>
            <a:ext cx="2756134" cy="2411070"/>
            <a:chOff x="1729409" y="926495"/>
            <a:chExt cx="2756134" cy="2411070"/>
          </a:xfrm>
        </p:grpSpPr>
        <p:pic>
          <p:nvPicPr>
            <p:cNvPr id="9" name="Picture 8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39D1A019-F8FF-3A47-B637-202CE498D7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60" t="12751" r="54266" b="11512"/>
            <a:stretch/>
          </p:blipFill>
          <p:spPr>
            <a:xfrm>
              <a:off x="1729409" y="926495"/>
              <a:ext cx="2756134" cy="241107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3FA7C27-B10E-4242-A5F6-B7A46CFE2CB4}"/>
                </a:ext>
              </a:extLst>
            </p:cNvPr>
            <p:cNvSpPr txBox="1"/>
            <p:nvPr/>
          </p:nvSpPr>
          <p:spPr>
            <a:xfrm>
              <a:off x="2869387" y="2827867"/>
              <a:ext cx="847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+1mm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69806C6-7B31-4B42-956B-444041CD5904}"/>
              </a:ext>
            </a:extLst>
          </p:cNvPr>
          <p:cNvGrpSpPr/>
          <p:nvPr/>
        </p:nvGrpSpPr>
        <p:grpSpPr>
          <a:xfrm>
            <a:off x="3075844" y="1342925"/>
            <a:ext cx="2708595" cy="2411071"/>
            <a:chOff x="4485543" y="934960"/>
            <a:chExt cx="2708595" cy="2411071"/>
          </a:xfrm>
        </p:grpSpPr>
        <p:pic>
          <p:nvPicPr>
            <p:cNvPr id="12" name="Picture 11" descr="Graphical user interface&#10;&#10;Description automatically generated with low confidence">
              <a:extLst>
                <a:ext uri="{FF2B5EF4-FFF2-40B4-BE49-F238E27FC236}">
                  <a16:creationId xmlns:a16="http://schemas.microsoft.com/office/drawing/2014/main" id="{ECC7341C-E637-644F-8A6F-9F13CF95CB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86" t="12728" r="54552" b="11513"/>
            <a:stretch/>
          </p:blipFill>
          <p:spPr>
            <a:xfrm>
              <a:off x="4485543" y="934960"/>
              <a:ext cx="2708595" cy="241107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DE1DD9-7DED-B24F-B932-57DAEC9294F7}"/>
                </a:ext>
              </a:extLst>
            </p:cNvPr>
            <p:cNvSpPr txBox="1"/>
            <p:nvPr/>
          </p:nvSpPr>
          <p:spPr>
            <a:xfrm>
              <a:off x="5672260" y="2827867"/>
              <a:ext cx="847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+2mm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8F932C5-80DF-7C48-9311-6477E96282B0}"/>
              </a:ext>
            </a:extLst>
          </p:cNvPr>
          <p:cNvGrpSpPr/>
          <p:nvPr/>
        </p:nvGrpSpPr>
        <p:grpSpPr>
          <a:xfrm>
            <a:off x="262944" y="3798953"/>
            <a:ext cx="2670495" cy="2356074"/>
            <a:chOff x="3293127" y="3424767"/>
            <a:chExt cx="2670495" cy="2356074"/>
          </a:xfrm>
        </p:grpSpPr>
        <p:pic>
          <p:nvPicPr>
            <p:cNvPr id="15" name="Picture 14" descr="Graphical user interface&#10;&#10;Description automatically generated with medium confidence">
              <a:extLst>
                <a:ext uri="{FF2B5EF4-FFF2-40B4-BE49-F238E27FC236}">
                  <a16:creationId xmlns:a16="http://schemas.microsoft.com/office/drawing/2014/main" id="{4E9C38DA-E0E0-F84A-99D2-6C5C36A2BF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61" t="12400" r="54514" b="12166"/>
            <a:stretch/>
          </p:blipFill>
          <p:spPr>
            <a:xfrm>
              <a:off x="3293127" y="3424767"/>
              <a:ext cx="2670495" cy="235607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7232861-6CFB-8344-9F24-8A63030B1BC5}"/>
                </a:ext>
              </a:extLst>
            </p:cNvPr>
            <p:cNvSpPr txBox="1"/>
            <p:nvPr/>
          </p:nvSpPr>
          <p:spPr>
            <a:xfrm>
              <a:off x="4570144" y="5309480"/>
              <a:ext cx="847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+3mm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E13AC45-E179-B648-96E9-15FFB182DD6E}"/>
              </a:ext>
            </a:extLst>
          </p:cNvPr>
          <p:cNvSpPr txBox="1"/>
          <p:nvPr/>
        </p:nvSpPr>
        <p:spPr>
          <a:xfrm>
            <a:off x="7297877" y="3410055"/>
            <a:ext cx="1440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Spacer rings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C7FBB26-6776-D545-8544-6E0B952D40F1}"/>
              </a:ext>
            </a:extLst>
          </p:cNvPr>
          <p:cNvCxnSpPr>
            <a:cxnSpLocks/>
          </p:cNvCxnSpPr>
          <p:nvPr/>
        </p:nvCxnSpPr>
        <p:spPr>
          <a:xfrm flipH="1" flipV="1">
            <a:off x="6913175" y="3179615"/>
            <a:ext cx="487751" cy="319668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8C5FF69-C12E-4543-B1C8-15F485F244F8}"/>
              </a:ext>
            </a:extLst>
          </p:cNvPr>
          <p:cNvSpPr txBox="1"/>
          <p:nvPr/>
        </p:nvSpPr>
        <p:spPr>
          <a:xfrm>
            <a:off x="2866619" y="3960177"/>
            <a:ext cx="48146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MgF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b="1" dirty="0"/>
              <a:t>objective lens</a:t>
            </a:r>
            <a:r>
              <a:rPr lang="en-GB" dirty="0"/>
              <a:t> position is </a:t>
            </a:r>
            <a:r>
              <a:rPr lang="en-GB" b="1" dirty="0"/>
              <a:t>fixed</a:t>
            </a:r>
            <a:r>
              <a:rPr lang="en-GB" dirty="0"/>
              <a:t> into viewport.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Spacers</a:t>
            </a:r>
            <a:r>
              <a:rPr lang="en-GB" dirty="0"/>
              <a:t> change </a:t>
            </a:r>
            <a:r>
              <a:rPr lang="en-GB" b="1" dirty="0"/>
              <a:t>focal length </a:t>
            </a:r>
            <a:r>
              <a:rPr lang="en-GB" dirty="0"/>
              <a:t>position between </a:t>
            </a:r>
            <a:r>
              <a:rPr lang="en-GB" b="1" dirty="0"/>
              <a:t>objective lens</a:t>
            </a:r>
            <a:r>
              <a:rPr lang="en-GB" dirty="0"/>
              <a:t> and </a:t>
            </a:r>
            <a:r>
              <a:rPr lang="en-GB" b="1" dirty="0"/>
              <a:t>intensifier photocathode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+2mm </a:t>
            </a:r>
            <a:r>
              <a:rPr lang="en-GB" dirty="0"/>
              <a:t>found produce sharpest image (in </a:t>
            </a:r>
            <a:r>
              <a:rPr lang="en-GB" dirty="0" err="1"/>
              <a:t>GAr</a:t>
            </a:r>
            <a:r>
              <a:rPr lang="en-GB" dirty="0"/>
              <a:t>).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47664E2-D3CC-4041-BE24-029EF3F894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1866" y="3821661"/>
            <a:ext cx="3919817" cy="222946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F3E7BC-07AC-5D45-BF25-78DFF1F38C68}"/>
              </a:ext>
            </a:extLst>
          </p:cNvPr>
          <p:cNvSpPr txBox="1"/>
          <p:nvPr/>
        </p:nvSpPr>
        <p:spPr>
          <a:xfrm>
            <a:off x="8415617" y="5868332"/>
            <a:ext cx="31331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Intensifier photocathode QE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327AEBA-9E77-6143-BEDF-E687C14E0FCA}"/>
              </a:ext>
            </a:extLst>
          </p:cNvPr>
          <p:cNvSpPr txBox="1"/>
          <p:nvPr/>
        </p:nvSpPr>
        <p:spPr>
          <a:xfrm>
            <a:off x="262944" y="840087"/>
            <a:ext cx="4248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Alphas from Am-241 in 1100mb pure argon</a:t>
            </a:r>
          </a:p>
        </p:txBody>
      </p:sp>
    </p:spTree>
    <p:extLst>
      <p:ext uri="{BB962C8B-B14F-4D97-AF65-F5344CB8AC3E}">
        <p14:creationId xmlns:p14="http://schemas.microsoft.com/office/powerpoint/2010/main" val="2810749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4830627-6A7B-C64F-896F-959393526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8741" y="4362809"/>
            <a:ext cx="3748204" cy="211429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4A017-0901-294B-9181-882917AEF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0BDD-6629-F347-A585-2C649337418D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6E114-B2F7-8D42-8363-7CBCF64F6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8F788-DA09-BD4A-9EC0-6F8CD6699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99081E6-6AE0-3946-935F-FAB50056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4135"/>
            <a:ext cx="7514492" cy="1276106"/>
          </a:xfrm>
        </p:spPr>
        <p:txBody>
          <a:bodyPr>
            <a:noAutofit/>
          </a:bodyPr>
          <a:lstStyle/>
          <a:p>
            <a:r>
              <a:rPr lang="en-GB" sz="4000" b="1" dirty="0"/>
              <a:t>2D-&gt; Full 3D Optical Readout</a:t>
            </a:r>
            <a:endParaRPr lang="en-US" sz="40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FBF419-C4A0-694D-A4A4-A6C0B6E6D91F}"/>
              </a:ext>
            </a:extLst>
          </p:cNvPr>
          <p:cNvSpPr/>
          <p:nvPr/>
        </p:nvSpPr>
        <p:spPr>
          <a:xfrm>
            <a:off x="41723" y="1101971"/>
            <a:ext cx="5234827" cy="1094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61518">
              <a:lnSpc>
                <a:spcPct val="120000"/>
              </a:lnSpc>
              <a:spcBef>
                <a:spcPts val="1200"/>
              </a:spcBef>
              <a:defRPr sz="2528"/>
            </a:pPr>
            <a:r>
              <a:rPr lang="en-GB" sz="1850" kern="0" dirty="0">
                <a:solidFill>
                  <a:srgbClr val="000000"/>
                </a:solidFill>
                <a:sym typeface="Myriad Pro"/>
              </a:rPr>
              <a:t>Silicon pixel readout chip developed by the </a:t>
            </a:r>
            <a:r>
              <a:rPr lang="en-GB" sz="1850" kern="0" dirty="0" err="1">
                <a:solidFill>
                  <a:srgbClr val="000000"/>
                </a:solidFill>
                <a:sym typeface="Myriad Pro"/>
              </a:rPr>
              <a:t>Medipix</a:t>
            </a:r>
            <a:r>
              <a:rPr lang="en-GB" sz="1850" kern="0" dirty="0">
                <a:solidFill>
                  <a:srgbClr val="000000"/>
                </a:solidFill>
                <a:sym typeface="Myriad Pro"/>
              </a:rPr>
              <a:t> collaboration. </a:t>
            </a:r>
            <a:r>
              <a:rPr lang="en-GB" sz="1850" b="1" kern="0" dirty="0">
                <a:solidFill>
                  <a:srgbClr val="000000"/>
                </a:solidFill>
                <a:sym typeface="Myriad Pro"/>
              </a:rPr>
              <a:t>Very well established </a:t>
            </a:r>
            <a:r>
              <a:rPr lang="en-GB" sz="1850" kern="0" dirty="0">
                <a:solidFill>
                  <a:srgbClr val="000000"/>
                </a:solidFill>
                <a:sym typeface="Myriad Pro"/>
              </a:rPr>
              <a:t>technology at CERN.  </a:t>
            </a:r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FC944657-DBD8-0B41-ABF7-7482678B0D5E}"/>
              </a:ext>
            </a:extLst>
          </p:cNvPr>
          <p:cNvSpPr/>
          <p:nvPr/>
        </p:nvSpPr>
        <p:spPr>
          <a:xfrm>
            <a:off x="151851" y="2285350"/>
            <a:ext cx="4956419" cy="1019371"/>
          </a:xfrm>
          <a:prstGeom prst="rect">
            <a:avLst/>
          </a:prstGeom>
          <a:solidFill>
            <a:srgbClr val="49949C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10" name="Table">
            <a:extLst>
              <a:ext uri="{FF2B5EF4-FFF2-40B4-BE49-F238E27FC236}">
                <a16:creationId xmlns:a16="http://schemas.microsoft.com/office/drawing/2014/main" id="{1708F1F7-7546-BB4A-89E2-14C34BDA5B14}"/>
              </a:ext>
            </a:extLst>
          </p:cNvPr>
          <p:cNvGraphicFramePr/>
          <p:nvPr/>
        </p:nvGraphicFramePr>
        <p:xfrm>
          <a:off x="8417627" y="3627788"/>
          <a:ext cx="3618442" cy="1830846"/>
        </p:xfrm>
        <a:graphic>
          <a:graphicData uri="http://schemas.openxmlformats.org/drawingml/2006/table">
            <a:tbl>
              <a:tblPr/>
              <a:tblGrid>
                <a:gridCol w="17337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47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4584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Sensor resolution</a:t>
                      </a:r>
                    </a:p>
                  </a:txBody>
                  <a:tcPr marL="46553" marR="46553" marT="46553" marB="46553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256x256 pixels</a:t>
                      </a:r>
                    </a:p>
                  </a:txBody>
                  <a:tcPr marL="46553" marR="46553" marT="46553" marB="46553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Pixel size</a:t>
                      </a:r>
                    </a:p>
                  </a:txBody>
                  <a:tcPr marL="46553" marR="46553" marT="46553" marB="46553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55µm x 55µm</a:t>
                      </a:r>
                    </a:p>
                  </a:txBody>
                  <a:tcPr marL="46553" marR="46553" marT="46553" marB="46553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584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Max readout rate</a:t>
                      </a:r>
                    </a:p>
                  </a:txBody>
                  <a:tcPr marL="46553" marR="46553" marT="46553" marB="46553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4200"/>
                        </a:spcBef>
                        <a:defRPr sz="2200">
                          <a:latin typeface="Myriad Pro"/>
                          <a:ea typeface="Myriad Pro"/>
                          <a:cs typeface="Myriad Pro"/>
                          <a:sym typeface="Myriad Pro"/>
                        </a:defRPr>
                      </a:pPr>
                      <a:r>
                        <a:rPr sz="1600"/>
                        <a:t>40Mhits•cm</a:t>
                      </a:r>
                      <a:r>
                        <a:rPr sz="1600" baseline="31999"/>
                        <a:t>-2</a:t>
                      </a:r>
                      <a:r>
                        <a:rPr sz="1600"/>
                        <a:t> •sec</a:t>
                      </a:r>
                      <a:r>
                        <a:rPr sz="1600" baseline="31999"/>
                        <a:t>-1</a:t>
                      </a:r>
                    </a:p>
                  </a:txBody>
                  <a:tcPr marL="46553" marR="46553" marT="46553" marB="46553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Time resolution</a:t>
                      </a:r>
                    </a:p>
                  </a:txBody>
                  <a:tcPr marL="46553" marR="46553" marT="46553" marB="46553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lang="en-US" sz="1600" dirty="0">
                          <a:latin typeface="Myriad Pro"/>
                          <a:ea typeface="Myriad Pro"/>
                          <a:cs typeface="Myriad Pro"/>
                          <a:sym typeface="Myriad Pro"/>
                        </a:rPr>
                        <a:t>1.6 ns</a:t>
                      </a:r>
                      <a:endParaRPr sz="1600" dirty="0">
                        <a:latin typeface="Myriad Pro"/>
                        <a:ea typeface="Myriad Pro"/>
                        <a:cs typeface="Myriad Pro"/>
                        <a:sym typeface="Myriad Pro"/>
                      </a:endParaRPr>
                    </a:p>
                  </a:txBody>
                  <a:tcPr marL="46553" marR="46553" marT="46553" marB="46553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Picture 10" descr="A picture containing red&#10;&#10;Description automatically generated">
            <a:extLst>
              <a:ext uri="{FF2B5EF4-FFF2-40B4-BE49-F238E27FC236}">
                <a16:creationId xmlns:a16="http://schemas.microsoft.com/office/drawing/2014/main" id="{80024BD6-42FC-C14C-A93C-300E423E3B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729" y="1048479"/>
            <a:ext cx="3529141" cy="23547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0FF2BF-E913-D842-BF37-05274EF62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0330" y="934830"/>
            <a:ext cx="2637402" cy="26255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F3A38FB-052A-DB44-A663-F29456528ED0}"/>
              </a:ext>
            </a:extLst>
          </p:cNvPr>
          <p:cNvSpPr txBox="1"/>
          <p:nvPr/>
        </p:nvSpPr>
        <p:spPr>
          <a:xfrm>
            <a:off x="185245" y="2313335"/>
            <a:ext cx="513302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TPX3 provides simultaneous time-over-threshold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 and time-of-arrival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ToA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Complete (</a:t>
            </a:r>
            <a:r>
              <a:rPr lang="en-GB" b="1" dirty="0" err="1">
                <a:latin typeface="Calibri" panose="020F0502020204030204" pitchFamily="34" charset="0"/>
                <a:cs typeface="Calibri" panose="020F0502020204030204" pitchFamily="34" charset="0"/>
              </a:rPr>
              <a:t>x,y,z,E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) event reconstruction using a single device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Time over threshold provides intensity / energy measurement -&gt;10-bit resolution. </a:t>
            </a:r>
          </a:p>
          <a:p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Time of arrival provides z (drift) axis position information -&gt; 1.6 nanosecond resolution.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Data driven readout -&gt; Event streaming with native zero suppression.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Efficient raw data storage. Triggerless operation.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930753-4DA7-1F40-A96D-0620B4D36771}"/>
              </a:ext>
            </a:extLst>
          </p:cNvPr>
          <p:cNvSpPr/>
          <p:nvPr/>
        </p:nvSpPr>
        <p:spPr>
          <a:xfrm>
            <a:off x="5484729" y="1116596"/>
            <a:ext cx="3993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Arial" panose="020B0604020202020204" pitchFamily="34" charset="0"/>
              </a:rPr>
              <a:t>TPX3 ASIC bonded to optical sensor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910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A04DA-122E-B648-BD53-0D8DCA594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TPX3Cam Optical Readout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6DA02-31CA-874E-ACD7-4559FE4B9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35D4-3318-9E4B-BAA5-000D5D5637E3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7FC47-277B-5144-B751-1E824948A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19970-516F-7D49-ADB3-514F28DDB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87A956-2FBB-2944-AD14-2CF4053B3B38}"/>
              </a:ext>
            </a:extLst>
          </p:cNvPr>
          <p:cNvSpPr txBox="1"/>
          <p:nvPr/>
        </p:nvSpPr>
        <p:spPr>
          <a:xfrm>
            <a:off x="90077" y="570930"/>
            <a:ext cx="886651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Single photon sensitivity when combined with image intensifier.</a:t>
            </a:r>
          </a:p>
          <a:p>
            <a:r>
              <a:rPr lang="en-GB" dirty="0">
                <a:latin typeface="Arial" panose="020B0604020202020204" pitchFamily="34" charset="0"/>
              </a:rPr>
              <a:t>Intensifier gain ~1E6 photons/photon.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Relay lens couples intensified image onto light sensitive</a:t>
            </a:r>
          </a:p>
          <a:p>
            <a:r>
              <a:rPr lang="en-GB" dirty="0">
                <a:latin typeface="Arial" panose="020B0604020202020204" pitchFamily="34" charset="0"/>
              </a:rPr>
              <a:t>sensor which is bump bonded onto TPX3 ASIC. </a:t>
            </a:r>
          </a:p>
          <a:p>
            <a:endParaRPr lang="en-GB" dirty="0"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777D2F-A190-B147-954F-585A701D4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069" y="876637"/>
            <a:ext cx="4343454" cy="26878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D63424-29ED-FB4E-AE55-9C4977205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8" y="2429517"/>
            <a:ext cx="3145331" cy="41788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C24724-52BB-734A-820E-2EADA6C69AC9}"/>
              </a:ext>
            </a:extLst>
          </p:cNvPr>
          <p:cNvSpPr txBox="1"/>
          <p:nvPr/>
        </p:nvSpPr>
        <p:spPr>
          <a:xfrm>
            <a:off x="3291363" y="4056013"/>
            <a:ext cx="502312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</a:rPr>
              <a:t>Timepix3 camera installed in place of an EMCCD camera.</a:t>
            </a:r>
          </a:p>
          <a:p>
            <a:r>
              <a:rPr lang="en-GB" dirty="0">
                <a:latin typeface="Arial" panose="020B0604020202020204" pitchFamily="34" charset="0"/>
              </a:rPr>
              <a:t>~ 30cm x 30cm field of view </a:t>
            </a:r>
          </a:p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 err="1">
                <a:latin typeface="Arial" panose="020B0604020202020204" pitchFamily="34" charset="0"/>
              </a:rPr>
              <a:t>Photonis</a:t>
            </a:r>
            <a:r>
              <a:rPr lang="en-GB" dirty="0">
                <a:latin typeface="Arial" panose="020B0604020202020204" pitchFamily="34" charset="0"/>
              </a:rPr>
              <a:t> Cricket image intensifier with Hi-QE green photocathode. </a:t>
            </a:r>
          </a:p>
          <a:p>
            <a:r>
              <a:rPr lang="en-GB" dirty="0">
                <a:latin typeface="Arial" panose="020B0604020202020204" pitchFamily="34" charset="0"/>
              </a:rPr>
              <a:t>30% quantum efficiency at 430nm (TPB peak emission)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2AF8CD7-0B53-5440-98C5-B39819EAFD74}"/>
              </a:ext>
            </a:extLst>
          </p:cNvPr>
          <p:cNvGrpSpPr/>
          <p:nvPr/>
        </p:nvGrpSpPr>
        <p:grpSpPr>
          <a:xfrm>
            <a:off x="8475566" y="3710251"/>
            <a:ext cx="3690833" cy="2516189"/>
            <a:chOff x="8359415" y="3309191"/>
            <a:chExt cx="3690833" cy="251618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B703481-10EE-084F-A08B-CCCB080D94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532"/>
            <a:stretch/>
          </p:blipFill>
          <p:spPr>
            <a:xfrm>
              <a:off x="8359415" y="3309191"/>
              <a:ext cx="3690833" cy="2516189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0A6F544-8458-084A-8DEB-CF80F94B13B4}"/>
                </a:ext>
              </a:extLst>
            </p:cNvPr>
            <p:cNvSpPr txBox="1"/>
            <p:nvPr/>
          </p:nvSpPr>
          <p:spPr>
            <a:xfrm>
              <a:off x="10260749" y="4207063"/>
              <a:ext cx="1714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1326FF"/>
                  </a:solidFill>
                </a:rPr>
                <a:t>ARIADNE results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68575D1-96A2-1046-A447-9CC6365E75E5}"/>
                </a:ext>
              </a:extLst>
            </p:cNvPr>
            <p:cNvSpPr txBox="1"/>
            <p:nvPr/>
          </p:nvSpPr>
          <p:spPr>
            <a:xfrm>
              <a:off x="10079584" y="3732392"/>
              <a:ext cx="1946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9CBB59"/>
                  </a:solidFill>
                </a:rPr>
                <a:t>Coldbox</a:t>
              </a:r>
              <a:r>
                <a:rPr lang="en-US" dirty="0">
                  <a:solidFill>
                    <a:srgbClr val="9CBB59"/>
                  </a:solidFill>
                </a:rPr>
                <a:t> Intensifier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375488D-7872-8645-9B92-B0EE8164FA04}"/>
                </a:ext>
              </a:extLst>
            </p:cNvPr>
            <p:cNvSpPr txBox="1"/>
            <p:nvPr/>
          </p:nvSpPr>
          <p:spPr>
            <a:xfrm>
              <a:off x="10585573" y="4930058"/>
              <a:ext cx="14273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TPB emission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EAF798B-C3DA-F245-A4FC-7A2909810D7B}"/>
              </a:ext>
            </a:extLst>
          </p:cNvPr>
          <p:cNvSpPr/>
          <p:nvPr/>
        </p:nvSpPr>
        <p:spPr>
          <a:xfrm>
            <a:off x="3235409" y="2335948"/>
            <a:ext cx="49179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Intensifier provides flexibility -&gt; Many photocathode options are available to customise spectral sensitivity.</a:t>
            </a:r>
          </a:p>
          <a:p>
            <a:r>
              <a:rPr lang="en-GB" dirty="0">
                <a:latin typeface="Arial" panose="020B0604020202020204" pitchFamily="34" charset="0"/>
              </a:rPr>
              <a:t> – Now also Direct VUV!</a:t>
            </a:r>
          </a:p>
          <a:p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248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A04DA-122E-B648-BD53-0D8DCA594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TPX3Cam </a:t>
            </a:r>
            <a:r>
              <a:rPr lang="en-US" sz="4400" dirty="0"/>
              <a:t>3D </a:t>
            </a:r>
            <a:r>
              <a:rPr lang="en-US" sz="4400" dirty="0" err="1"/>
              <a:t>Cosmics</a:t>
            </a:r>
            <a:r>
              <a:rPr lang="en-US" sz="4400" dirty="0"/>
              <a:t> LAr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6DA02-31CA-874E-ACD7-4559FE4B9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8A975-0AA5-B74B-9D41-3B5929BE7C91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7FC47-277B-5144-B751-1E824948A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019970-516F-7D49-ADB3-514F28DDB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7</a:t>
            </a:fld>
            <a:endParaRPr lang="en-US"/>
          </a:p>
        </p:txBody>
      </p:sp>
      <p:pic>
        <p:nvPicPr>
          <p:cNvPr id="3" name="ARIADNE_TPX3D">
            <a:hlinkClick r:id="" action="ppaction://media"/>
            <a:extLst>
              <a:ext uri="{FF2B5EF4-FFF2-40B4-BE49-F238E27FC236}">
                <a16:creationId xmlns:a16="http://schemas.microsoft.com/office/drawing/2014/main" id="{CA9CAD21-5DE2-B63B-1D70-9122ABA1BD8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3458" y="1558463"/>
            <a:ext cx="4312534" cy="4312534"/>
          </a:xfrm>
          <a:prstGeom prst="rect">
            <a:avLst/>
          </a:prstGeom>
        </p:spPr>
      </p:pic>
      <p:pic>
        <p:nvPicPr>
          <p:cNvPr id="17" name="ARIADNE_TPX_topview">
            <a:hlinkClick r:id="" action="ppaction://media"/>
            <a:extLst>
              <a:ext uri="{FF2B5EF4-FFF2-40B4-BE49-F238E27FC236}">
                <a16:creationId xmlns:a16="http://schemas.microsoft.com/office/drawing/2014/main" id="{59AAAC0F-5160-A0DE-FDC7-564638BB0BE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66652" y="1561955"/>
            <a:ext cx="4309042" cy="43090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416CFF-0788-FCB5-C0E9-EDB244C52A5C}"/>
              </a:ext>
            </a:extLst>
          </p:cNvPr>
          <p:cNvSpPr txBox="1"/>
          <p:nvPr/>
        </p:nvSpPr>
        <p:spPr>
          <a:xfrm>
            <a:off x="75413" y="851605"/>
            <a:ext cx="7419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kern="0" dirty="0">
                <a:solidFill>
                  <a:srgbClr val="000000"/>
                </a:solidFill>
                <a:sym typeface="Myriad Pro"/>
              </a:rPr>
              <a:t>Continuous</a:t>
            </a:r>
            <a:r>
              <a:rPr lang="en-US" b="1" dirty="0"/>
              <a:t>  streaming,  10 </a:t>
            </a:r>
            <a:r>
              <a:rPr lang="en-US" b="1" dirty="0" err="1"/>
              <a:t>msec</a:t>
            </a:r>
            <a:r>
              <a:rPr lang="en-US" b="1" dirty="0"/>
              <a:t> slice </a:t>
            </a:r>
            <a:r>
              <a:rPr lang="en-US" dirty="0"/>
              <a:t>(playing </a:t>
            </a:r>
            <a:r>
              <a:rPr lang="en-GB" dirty="0"/>
              <a:t>1ms jump per frame</a:t>
            </a:r>
            <a:r>
              <a:rPr lang="en-US" dirty="0"/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0249ED-A325-578F-1EAB-BB15BC12824F}"/>
              </a:ext>
            </a:extLst>
          </p:cNvPr>
          <p:cNvSpPr txBox="1"/>
          <p:nvPr/>
        </p:nvSpPr>
        <p:spPr>
          <a:xfrm>
            <a:off x="8355126" y="1102373"/>
            <a:ext cx="1036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View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6B5C74-3D11-B27E-7C2D-A866917261D4}"/>
              </a:ext>
            </a:extLst>
          </p:cNvPr>
          <p:cNvSpPr txBox="1"/>
          <p:nvPr/>
        </p:nvSpPr>
        <p:spPr>
          <a:xfrm>
            <a:off x="1921397" y="1220937"/>
            <a:ext cx="109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395613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27BAFAD-7522-7911-F7D6-E59477EE28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214" b="18926"/>
          <a:stretch/>
        </p:blipFill>
        <p:spPr>
          <a:xfrm>
            <a:off x="3361542" y="851808"/>
            <a:ext cx="3086100" cy="26579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18BEC7-9932-1D46-B74C-A9209F92E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ARIADNE TPX3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6E47D-EFB2-7348-811A-A2C1A8F5F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5F33A-5765-D84C-BE49-72694A98369E}" type="datetime1">
              <a:rPr lang="en-GB" smtClean="0"/>
              <a:t>11/10/2023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1D541-C2A8-2143-9238-B2AC9F748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K.Mavrokoridis | ARIADNE+ FLArE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AEF06-4F50-9843-940E-3084CCA5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C39AF-1F0B-7E49-BDD6-033532622D3A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4228AFA8-3544-9340-B5BD-16701C5925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409" y="1575659"/>
            <a:ext cx="4772830" cy="18700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1F32BD-4908-3A43-8F84-A35F392A7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7033" y="3549517"/>
            <a:ext cx="4156079" cy="2757110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3CE749DE-641E-934F-A19C-25BEC55578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9" y="860269"/>
            <a:ext cx="3415814" cy="25858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184069A-D850-5A45-8A75-6CE46D2BD366}"/>
              </a:ext>
            </a:extLst>
          </p:cNvPr>
          <p:cNvSpPr txBox="1"/>
          <p:nvPr/>
        </p:nvSpPr>
        <p:spPr>
          <a:xfrm>
            <a:off x="10115072" y="1339099"/>
            <a:ext cx="1629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Stopping Muon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F13E7F-25A4-8749-A7CE-6FAF3FD77D2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759"/>
          <a:stretch/>
        </p:blipFill>
        <p:spPr>
          <a:xfrm>
            <a:off x="3712441" y="3671296"/>
            <a:ext cx="4767117" cy="283615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6F4F102-A58C-004F-A8F0-CD3B1B6FFFA7}"/>
              </a:ext>
            </a:extLst>
          </p:cNvPr>
          <p:cNvSpPr/>
          <p:nvPr/>
        </p:nvSpPr>
        <p:spPr>
          <a:xfrm>
            <a:off x="4194483" y="3328231"/>
            <a:ext cx="2547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</a:rPr>
              <a:t>MIP Energy Calibration</a:t>
            </a:r>
            <a:endParaRPr lang="en-GB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3A8BE1C-695F-9843-A6D9-ED29B82DFB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15" y="3671296"/>
            <a:ext cx="3609826" cy="261693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AEA7263-B154-A94E-9DCC-63618A95D8FD}"/>
              </a:ext>
            </a:extLst>
          </p:cNvPr>
          <p:cNvSpPr/>
          <p:nvPr/>
        </p:nvSpPr>
        <p:spPr>
          <a:xfrm>
            <a:off x="6349530" y="841031"/>
            <a:ext cx="42252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8"/>
              </a:rPr>
              <a:t>https://www.mdpi.com/2410-390X/4/4/35</a:t>
            </a:r>
            <a:endParaRPr lang="en-US" dirty="0"/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5E7301-3914-BA44-B28F-1DE26C073FCD}"/>
              </a:ext>
            </a:extLst>
          </p:cNvPr>
          <p:cNvSpPr txBox="1"/>
          <p:nvPr/>
        </p:nvSpPr>
        <p:spPr>
          <a:xfrm>
            <a:off x="814598" y="3486630"/>
            <a:ext cx="2680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ADU (</a:t>
            </a:r>
            <a:r>
              <a:rPr lang="en-GB" b="1" dirty="0" err="1"/>
              <a:t>ToT</a:t>
            </a:r>
            <a:r>
              <a:rPr lang="en-GB" b="1" dirty="0"/>
              <a:t>) vs. THGEM Bias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43CC17-D520-EC4A-8B41-7ECC21DAEAD8}"/>
              </a:ext>
            </a:extLst>
          </p:cNvPr>
          <p:cNvSpPr txBox="1"/>
          <p:nvPr/>
        </p:nvSpPr>
        <p:spPr>
          <a:xfrm>
            <a:off x="5752177" y="5120240"/>
            <a:ext cx="2284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11% energy resolution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02BFAE-5EF7-312F-28BC-B75E32A86151}"/>
              </a:ext>
            </a:extLst>
          </p:cNvPr>
          <p:cNvSpPr txBox="1"/>
          <p:nvPr/>
        </p:nvSpPr>
        <p:spPr>
          <a:xfrm>
            <a:off x="178291" y="6143858"/>
            <a:ext cx="3739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Cameras are sensitive to the linear light production regime </a:t>
            </a:r>
          </a:p>
        </p:txBody>
      </p:sp>
    </p:spTree>
    <p:extLst>
      <p:ext uri="{BB962C8B-B14F-4D97-AF65-F5344CB8AC3E}">
        <p14:creationId xmlns:p14="http://schemas.microsoft.com/office/powerpoint/2010/main" val="3455592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56794</TotalTime>
  <Words>2614</Words>
  <Application>Microsoft Macintosh PowerPoint</Application>
  <PresentationFormat>Widescreen</PresentationFormat>
  <Paragraphs>517</Paragraphs>
  <Slides>52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Arial</vt:lpstr>
      <vt:lpstr>Calibri</vt:lpstr>
      <vt:lpstr>Calibri Light</vt:lpstr>
      <vt:lpstr>Helvetica Neue</vt:lpstr>
      <vt:lpstr>Myriad Pro</vt:lpstr>
      <vt:lpstr>Office Theme</vt:lpstr>
      <vt:lpstr>ARIADNE+ Results &amp;  a Conceptual FLArE TPC</vt:lpstr>
      <vt:lpstr>Talk Outline</vt:lpstr>
      <vt:lpstr>ARIADNE Detection Principle  </vt:lpstr>
      <vt:lpstr>The ARIADNE Advantage - Optical TPCs          </vt:lpstr>
      <vt:lpstr>ARIADNE at CERN T9</vt:lpstr>
      <vt:lpstr>2D-&gt; Full 3D Optical Readout</vt:lpstr>
      <vt:lpstr>TPX3Cam Optical Readout</vt:lpstr>
      <vt:lpstr>TPX3Cam 3D Cosmics LAr </vt:lpstr>
      <vt:lpstr>ARIADNE TPX3 Results</vt:lpstr>
      <vt:lpstr>PowerPoint Presentation</vt:lpstr>
      <vt:lpstr>ARIADNE+: Cryostat Optical Configuration  </vt:lpstr>
      <vt:lpstr>ARIADNE+: Cryostat Optical Configuration  </vt:lpstr>
      <vt:lpstr>TPX3 Camera System</vt:lpstr>
      <vt:lpstr>Re-entrance Viewport</vt:lpstr>
      <vt:lpstr>Light Readout Plane (LRP) Design</vt:lpstr>
      <vt:lpstr>Light Readout Plane (LRP)</vt:lpstr>
      <vt:lpstr>50cm Glass THGEMs</vt:lpstr>
      <vt:lpstr>Light Readout Plane</vt:lpstr>
      <vt:lpstr>Cold box Integration </vt:lpstr>
      <vt:lpstr>Cold box Integration</vt:lpstr>
      <vt:lpstr>Closing the Detector</vt:lpstr>
      <vt:lpstr>Closing the Detector</vt:lpstr>
      <vt:lpstr>Detector Closed/Running</vt:lpstr>
      <vt:lpstr>Glass THGEM Light Gain Study </vt:lpstr>
      <vt:lpstr>30 Seconds exposure Cosmics </vt:lpstr>
      <vt:lpstr>Energy Calibration and Resolution  </vt:lpstr>
      <vt:lpstr>ARIADNE+ Conclusions </vt:lpstr>
      <vt:lpstr>Using ARIADNE optical readout system for FLArE TPC</vt:lpstr>
      <vt:lpstr>Simulated TPC &amp; requirements</vt:lpstr>
      <vt:lpstr>Optical FLArE Overview Design</vt:lpstr>
      <vt:lpstr>TOP view</vt:lpstr>
      <vt:lpstr>TOP view</vt:lpstr>
      <vt:lpstr>LRP Design</vt:lpstr>
      <vt:lpstr>LRP Design</vt:lpstr>
      <vt:lpstr>Design Effort -Assembly</vt:lpstr>
      <vt:lpstr>Design Effort -Assembly</vt:lpstr>
      <vt:lpstr>Design Effort -Assembly</vt:lpstr>
      <vt:lpstr>Design Effort -Assembly</vt:lpstr>
      <vt:lpstr>Design Effort -Assembly</vt:lpstr>
      <vt:lpstr>Side view &amp; Bias</vt:lpstr>
      <vt:lpstr>Resolution examples -  EMCCD</vt:lpstr>
      <vt:lpstr>Ongoing new ARIADNE 1-ton Run</vt:lpstr>
      <vt:lpstr>PowerPoint Presentation</vt:lpstr>
      <vt:lpstr>Extra Slides</vt:lpstr>
      <vt:lpstr>TPX3 -&gt; TPX4</vt:lpstr>
      <vt:lpstr>TPX3 QUAD</vt:lpstr>
      <vt:lpstr>Conceptual FLArE TPC dimensions </vt:lpstr>
      <vt:lpstr>Novel G-THGEM Production</vt:lpstr>
      <vt:lpstr>G-THGEM Characterisation</vt:lpstr>
      <vt:lpstr>PowerPoint Presentation</vt:lpstr>
      <vt:lpstr>PEN WLS</vt:lpstr>
      <vt:lpstr>Focusing VUV Intensifier using GAr TPC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Mavrokoridis, Konstantinos</dc:creator>
  <cp:lastModifiedBy>Mavrokoridis, Konstantinos</cp:lastModifiedBy>
  <cp:revision>106</cp:revision>
  <dcterms:created xsi:type="dcterms:W3CDTF">2022-05-14T19:29:44Z</dcterms:created>
  <dcterms:modified xsi:type="dcterms:W3CDTF">2023-10-11T18:38:53Z</dcterms:modified>
</cp:coreProperties>
</file>