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97"/>
  </p:notesMasterIdLst>
  <p:sldIdLst>
    <p:sldId id="256" r:id="rId6"/>
    <p:sldId id="689" r:id="rId7"/>
    <p:sldId id="259" r:id="rId8"/>
    <p:sldId id="262" r:id="rId9"/>
    <p:sldId id="260" r:id="rId10"/>
    <p:sldId id="606" r:id="rId11"/>
    <p:sldId id="607" r:id="rId12"/>
    <p:sldId id="608" r:id="rId13"/>
    <p:sldId id="261" r:id="rId14"/>
    <p:sldId id="265" r:id="rId15"/>
    <p:sldId id="285" r:id="rId16"/>
    <p:sldId id="286" r:id="rId17"/>
    <p:sldId id="292" r:id="rId18"/>
    <p:sldId id="296" r:id="rId19"/>
    <p:sldId id="591" r:id="rId20"/>
    <p:sldId id="309" r:id="rId21"/>
    <p:sldId id="645" r:id="rId22"/>
    <p:sldId id="646" r:id="rId23"/>
    <p:sldId id="647" r:id="rId24"/>
    <p:sldId id="310" r:id="rId25"/>
    <p:sldId id="311" r:id="rId26"/>
    <p:sldId id="315" r:id="rId27"/>
    <p:sldId id="316" r:id="rId28"/>
    <p:sldId id="317" r:id="rId29"/>
    <p:sldId id="592" r:id="rId30"/>
    <p:sldId id="320" r:id="rId31"/>
    <p:sldId id="321" r:id="rId32"/>
    <p:sldId id="322" r:id="rId33"/>
    <p:sldId id="326" r:id="rId34"/>
    <p:sldId id="324" r:id="rId35"/>
    <p:sldId id="329" r:id="rId36"/>
    <p:sldId id="474" r:id="rId37"/>
    <p:sldId id="585" r:id="rId38"/>
    <p:sldId id="587" r:id="rId39"/>
    <p:sldId id="648" r:id="rId40"/>
    <p:sldId id="649" r:id="rId41"/>
    <p:sldId id="688" r:id="rId42"/>
    <p:sldId id="687" r:id="rId43"/>
    <p:sldId id="686" r:id="rId44"/>
    <p:sldId id="683" r:id="rId45"/>
    <p:sldId id="684" r:id="rId46"/>
    <p:sldId id="685" r:id="rId47"/>
    <p:sldId id="559" r:id="rId48"/>
    <p:sldId id="277" r:id="rId49"/>
    <p:sldId id="278" r:id="rId50"/>
    <p:sldId id="281" r:id="rId51"/>
    <p:sldId id="282" r:id="rId52"/>
    <p:sldId id="301" r:id="rId53"/>
    <p:sldId id="288" r:id="rId54"/>
    <p:sldId id="289" r:id="rId55"/>
    <p:sldId id="290" r:id="rId56"/>
    <p:sldId id="291" r:id="rId57"/>
    <p:sldId id="544" r:id="rId58"/>
    <p:sldId id="299" r:id="rId59"/>
    <p:sldId id="331" r:id="rId60"/>
    <p:sldId id="557" r:id="rId61"/>
    <p:sldId id="523" r:id="rId62"/>
    <p:sldId id="360" r:id="rId63"/>
    <p:sldId id="575" r:id="rId64"/>
    <p:sldId id="365" r:id="rId65"/>
    <p:sldId id="366" r:id="rId66"/>
    <p:sldId id="369" r:id="rId67"/>
    <p:sldId id="370" r:id="rId68"/>
    <p:sldId id="371" r:id="rId69"/>
    <p:sldId id="372" r:id="rId70"/>
    <p:sldId id="328" r:id="rId71"/>
    <p:sldId id="573" r:id="rId72"/>
    <p:sldId id="305" r:id="rId73"/>
    <p:sldId id="385" r:id="rId74"/>
    <p:sldId id="650" r:id="rId75"/>
    <p:sldId id="652" r:id="rId76"/>
    <p:sldId id="653" r:id="rId77"/>
    <p:sldId id="654" r:id="rId78"/>
    <p:sldId id="655" r:id="rId79"/>
    <p:sldId id="656" r:id="rId80"/>
    <p:sldId id="657" r:id="rId81"/>
    <p:sldId id="658" r:id="rId82"/>
    <p:sldId id="659" r:id="rId83"/>
    <p:sldId id="660" r:id="rId84"/>
    <p:sldId id="661" r:id="rId85"/>
    <p:sldId id="662" r:id="rId86"/>
    <p:sldId id="663" r:id="rId87"/>
    <p:sldId id="664" r:id="rId88"/>
    <p:sldId id="531" r:id="rId89"/>
    <p:sldId id="547" r:id="rId90"/>
    <p:sldId id="548" r:id="rId91"/>
    <p:sldId id="550" r:id="rId92"/>
    <p:sldId id="551" r:id="rId93"/>
    <p:sldId id="553" r:id="rId94"/>
    <p:sldId id="554" r:id="rId95"/>
    <p:sldId id="555" r:id="rId96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AA1A"/>
    <a:srgbClr val="FF92FF"/>
    <a:srgbClr val="C74BFF"/>
    <a:srgbClr val="CDA427"/>
    <a:srgbClr val="48C64B"/>
    <a:srgbClr val="7521AE"/>
    <a:srgbClr val="FFFEA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4" autoAdjust="0"/>
    <p:restoredTop sz="95977" autoAdjust="0"/>
  </p:normalViewPr>
  <p:slideViewPr>
    <p:cSldViewPr>
      <p:cViewPr>
        <p:scale>
          <a:sx n="46" d="100"/>
          <a:sy n="46" d="100"/>
        </p:scale>
        <p:origin x="1733" y="17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12744"/>
    </p:cViewPr>
  </p:sorterViewPr>
  <p:notesViewPr>
    <p:cSldViewPr>
      <p:cViewPr varScale="1">
        <p:scale>
          <a:sx n="126" d="100"/>
          <a:sy n="126" d="100"/>
        </p:scale>
        <p:origin x="-4040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100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image" Target="../media/image8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3A7ED11B-DDEA-F04E-A431-426708B6DD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88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2417BA-F57A-F24B-99D9-86619F546BDB}" type="slidenum">
              <a:rPr lang="en-US"/>
              <a:pPr/>
              <a:t>1</a:t>
            </a:fld>
            <a:endParaRPr lang="en-US"/>
          </a:p>
        </p:txBody>
      </p:sp>
      <p:sp>
        <p:nvSpPr>
          <p:cNvPr id="1095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95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80F7E7-6B81-5342-A4D0-C60BEC918FE9}" type="slidenum">
              <a:rPr lang="en-US"/>
              <a:pPr/>
              <a:t>15</a:t>
            </a:fld>
            <a:endParaRPr lang="en-US"/>
          </a:p>
        </p:txBody>
      </p:sp>
      <p:sp>
        <p:nvSpPr>
          <p:cNvPr id="162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2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F14CF8-99C2-784F-8CD7-63A96CA92B85}" type="slidenum">
              <a:rPr lang="en-US"/>
              <a:pPr/>
              <a:t>17</a:t>
            </a:fld>
            <a:endParaRPr lang="en-US"/>
          </a:p>
        </p:txBody>
      </p:sp>
      <p:sp>
        <p:nvSpPr>
          <p:cNvPr id="1894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94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05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591318-8459-294F-9FBD-3E0569E14B31}" type="slidenum">
              <a:rPr lang="en-US"/>
              <a:pPr/>
              <a:t>18</a:t>
            </a:fld>
            <a:endParaRPr lang="en-US"/>
          </a:p>
        </p:txBody>
      </p:sp>
      <p:sp>
        <p:nvSpPr>
          <p:cNvPr id="1310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1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49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928EA5-8AC2-E742-9025-08ADBA429BB7}" type="slidenum">
              <a:rPr lang="en-US"/>
              <a:pPr/>
              <a:t>19</a:t>
            </a:fld>
            <a:endParaRPr lang="en-US"/>
          </a:p>
        </p:txBody>
      </p:sp>
      <p:sp>
        <p:nvSpPr>
          <p:cNvPr id="1372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72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55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22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23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24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25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26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27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695F3-D4B8-42BF-808A-AA23BD3F422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7C6CC-7914-9E4A-A05C-6CDEFF864A36}" type="slidenum">
              <a:rPr lang="en-US"/>
              <a:pPr/>
              <a:t>28</a:t>
            </a:fld>
            <a:endParaRPr lang="en-US"/>
          </a:p>
        </p:txBody>
      </p:sp>
      <p:sp>
        <p:nvSpPr>
          <p:cNvPr id="142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2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79B6D6-0675-E443-AFB0-D2D3147EF8EE}" type="slidenum">
              <a:rPr lang="en-US"/>
              <a:pPr/>
              <a:t>29</a:t>
            </a:fld>
            <a:endParaRPr lang="en-US"/>
          </a:p>
        </p:txBody>
      </p:sp>
      <p:sp>
        <p:nvSpPr>
          <p:cNvPr id="1894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94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9C5365-EBFB-1E4F-9809-88A33A7710E3}" type="slidenum">
              <a:rPr lang="en-US"/>
              <a:pPr/>
              <a:t>30</a:t>
            </a:fld>
            <a:endParaRPr lang="en-US"/>
          </a:p>
        </p:txBody>
      </p:sp>
      <p:sp>
        <p:nvSpPr>
          <p:cNvPr id="164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4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BFB8F-B166-4B4C-B77A-91F2B20C1BC7}" type="slidenum">
              <a:rPr lang="en-US"/>
              <a:pPr/>
              <a:t>31</a:t>
            </a:fld>
            <a:endParaRPr lang="en-US"/>
          </a:p>
        </p:txBody>
      </p:sp>
      <p:sp>
        <p:nvSpPr>
          <p:cNvPr id="176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6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6D51546-6669-4846-A6D9-D27AC9CA4808}" type="slidenum">
              <a:rPr lang="en-US"/>
              <a:pPr/>
              <a:t>39</a:t>
            </a:fld>
            <a:endParaRPr lang="en-US"/>
          </a:p>
        </p:txBody>
      </p:sp>
      <p:sp>
        <p:nvSpPr>
          <p:cNvPr id="2181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81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509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43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44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6D935F-248E-CB41-BF60-E7A2E542217C}" type="slidenum">
              <a:rPr lang="en-US"/>
              <a:pPr/>
              <a:t>45</a:t>
            </a:fld>
            <a:endParaRPr lang="en-US"/>
          </a:p>
        </p:txBody>
      </p:sp>
      <p:sp>
        <p:nvSpPr>
          <p:cNvPr id="1536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6B3AEF-FEEB-9442-B2A8-62BECE2CBC5D}" type="slidenum">
              <a:rPr lang="en-US"/>
              <a:pPr/>
              <a:t>46</a:t>
            </a:fld>
            <a:endParaRPr lang="en-US"/>
          </a:p>
        </p:txBody>
      </p:sp>
      <p:sp>
        <p:nvSpPr>
          <p:cNvPr id="159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9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C56996-FAFD-4B4D-A620-71D076E488E3}" type="slidenum">
              <a:rPr lang="en-US"/>
              <a:pPr/>
              <a:t>47</a:t>
            </a:fld>
            <a:endParaRPr lang="en-US"/>
          </a:p>
        </p:txBody>
      </p:sp>
      <p:sp>
        <p:nvSpPr>
          <p:cNvPr id="161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1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DB23C7-C9EE-8A4A-882E-3DCE14067037}" type="slidenum">
              <a:rPr lang="en-US"/>
              <a:pPr/>
              <a:t>4</a:t>
            </a:fld>
            <a:endParaRPr lang="en-US"/>
          </a:p>
        </p:txBody>
      </p:sp>
      <p:sp>
        <p:nvSpPr>
          <p:cNvPr id="152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2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48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DDC886-E503-FB4A-A91D-CD9F174D6641}" type="slidenum">
              <a:rPr lang="en-US"/>
              <a:pPr/>
              <a:t>49</a:t>
            </a:fld>
            <a:endParaRPr lang="en-US"/>
          </a:p>
        </p:txBody>
      </p:sp>
      <p:sp>
        <p:nvSpPr>
          <p:cNvPr id="2007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07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8EAF25A-8053-CD47-824A-02AC962666DF}" type="slidenum">
              <a:rPr lang="en-US"/>
              <a:pPr/>
              <a:t>50</a:t>
            </a:fld>
            <a:endParaRPr lang="en-US"/>
          </a:p>
        </p:txBody>
      </p:sp>
      <p:sp>
        <p:nvSpPr>
          <p:cNvPr id="2017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17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BA119C-8C38-5F43-997D-7D5DA7B83372}" type="slidenum">
              <a:rPr lang="en-US"/>
              <a:pPr/>
              <a:t>51</a:t>
            </a:fld>
            <a:endParaRPr lang="en-US"/>
          </a:p>
        </p:txBody>
      </p:sp>
      <p:sp>
        <p:nvSpPr>
          <p:cNvPr id="2027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27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901ED7-CA26-0B48-9E3C-80CB46A4A8D2}" type="slidenum">
              <a:rPr lang="en-US"/>
              <a:pPr/>
              <a:t>52</a:t>
            </a:fld>
            <a:endParaRPr lang="en-US"/>
          </a:p>
        </p:txBody>
      </p:sp>
      <p:sp>
        <p:nvSpPr>
          <p:cNvPr id="2058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58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73AFFE-8FAA-CA4A-8605-2F3C4FE04127}" type="slidenum">
              <a:rPr lang="en-US"/>
              <a:pPr/>
              <a:t>53</a:t>
            </a:fld>
            <a:endParaRPr lang="en-US"/>
          </a:p>
        </p:txBody>
      </p:sp>
      <p:sp>
        <p:nvSpPr>
          <p:cNvPr id="2129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29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888C03-EFB2-FC4D-882D-F15307BDED9C}" type="slidenum">
              <a:rPr lang="en-US"/>
              <a:pPr/>
              <a:t>54</a:t>
            </a:fld>
            <a:endParaRPr lang="en-US"/>
          </a:p>
        </p:txBody>
      </p:sp>
      <p:sp>
        <p:nvSpPr>
          <p:cNvPr id="2283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83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5535ED-4D05-3D4C-9539-8A54AEEB9EF4}" type="slidenum">
              <a:rPr lang="en-US"/>
              <a:pPr/>
              <a:t>56</a:t>
            </a:fld>
            <a:endParaRPr lang="en-US"/>
          </a:p>
        </p:txBody>
      </p:sp>
      <p:sp>
        <p:nvSpPr>
          <p:cNvPr id="2334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34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7EF76E-7122-4947-953A-E480A600C9CF}" type="slidenum">
              <a:rPr lang="en-US"/>
              <a:pPr/>
              <a:t>57</a:t>
            </a:fld>
            <a:endParaRPr lang="en-US"/>
          </a:p>
        </p:txBody>
      </p:sp>
      <p:sp>
        <p:nvSpPr>
          <p:cNvPr id="1054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54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F2FA00-86FC-5544-90E9-43452EDA75B3}" type="slidenum">
              <a:rPr lang="en-US"/>
              <a:pPr/>
              <a:t>58</a:t>
            </a:fld>
            <a:endParaRPr lang="en-US"/>
          </a:p>
        </p:txBody>
      </p:sp>
      <p:sp>
        <p:nvSpPr>
          <p:cNvPr id="159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9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2A09D5-4C2B-334F-A3D3-C9F9174B3EF7}" type="slidenum">
              <a:rPr lang="en-US"/>
              <a:pPr/>
              <a:t>5</a:t>
            </a:fld>
            <a:endParaRPr lang="en-US"/>
          </a:p>
        </p:txBody>
      </p:sp>
      <p:sp>
        <p:nvSpPr>
          <p:cNvPr id="1187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87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79B6D6-0675-E443-AFB0-D2D3147EF8EE}" type="slidenum">
              <a:rPr lang="en-US"/>
              <a:pPr/>
              <a:t>59</a:t>
            </a:fld>
            <a:endParaRPr lang="en-US"/>
          </a:p>
        </p:txBody>
      </p:sp>
      <p:sp>
        <p:nvSpPr>
          <p:cNvPr id="1894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94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5425C8-30A0-DA4B-8D1F-6CCD68CFC76B}" type="slidenum">
              <a:rPr lang="en-US"/>
              <a:pPr/>
              <a:t>60</a:t>
            </a:fld>
            <a:endParaRPr lang="en-US"/>
          </a:p>
        </p:txBody>
      </p:sp>
      <p:sp>
        <p:nvSpPr>
          <p:cNvPr id="1658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58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333B54-6BA8-8246-AB37-3C8EAB8ABFFC}" type="slidenum">
              <a:rPr lang="en-US"/>
              <a:pPr/>
              <a:t>61</a:t>
            </a:fld>
            <a:endParaRPr lang="en-US"/>
          </a:p>
        </p:txBody>
      </p:sp>
      <p:sp>
        <p:nvSpPr>
          <p:cNvPr id="166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6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61C999-1CA8-CE48-ABFC-921FAD8064A4}" type="slidenum">
              <a:rPr lang="en-US"/>
              <a:pPr/>
              <a:t>62</a:t>
            </a:fld>
            <a:endParaRPr lang="en-US"/>
          </a:p>
        </p:txBody>
      </p:sp>
      <p:sp>
        <p:nvSpPr>
          <p:cNvPr id="169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9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1D3F9E-A42A-1747-A767-54820F9C0DEC}" type="slidenum">
              <a:rPr lang="en-US"/>
              <a:pPr/>
              <a:t>63</a:t>
            </a:fld>
            <a:endParaRPr lang="en-US"/>
          </a:p>
        </p:txBody>
      </p:sp>
      <p:sp>
        <p:nvSpPr>
          <p:cNvPr id="171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1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A8BCE6-FD88-784A-9CDB-C5A3B730D3C6}" type="slidenum">
              <a:rPr lang="en-US"/>
              <a:pPr/>
              <a:t>64</a:t>
            </a:fld>
            <a:endParaRPr lang="en-US"/>
          </a:p>
        </p:txBody>
      </p:sp>
      <p:sp>
        <p:nvSpPr>
          <p:cNvPr id="1720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20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D39800-8331-D842-8D0B-78C0C2873C1A}" type="slidenum">
              <a:rPr lang="en-US"/>
              <a:pPr/>
              <a:t>65</a:t>
            </a:fld>
            <a:endParaRPr lang="en-US"/>
          </a:p>
        </p:txBody>
      </p:sp>
      <p:sp>
        <p:nvSpPr>
          <p:cNvPr id="1730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30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6FD274-0F16-5B49-99AA-391386B7A935}" type="slidenum">
              <a:rPr lang="en-US"/>
              <a:pPr/>
              <a:t>66</a:t>
            </a:fld>
            <a:endParaRPr lang="en-US"/>
          </a:p>
        </p:txBody>
      </p:sp>
      <p:sp>
        <p:nvSpPr>
          <p:cNvPr id="1740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0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BFB8F-B166-4B4C-B77A-91F2B20C1BC7}" type="slidenum">
              <a:rPr lang="en-US"/>
              <a:pPr/>
              <a:t>67</a:t>
            </a:fld>
            <a:endParaRPr lang="en-US"/>
          </a:p>
        </p:txBody>
      </p:sp>
      <p:sp>
        <p:nvSpPr>
          <p:cNvPr id="176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6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F29BE62-20CC-2A47-897D-BB5841C4CD95}" type="slidenum">
              <a:rPr lang="en-US"/>
              <a:pPr/>
              <a:t>68</a:t>
            </a:fld>
            <a:endParaRPr lang="en-US"/>
          </a:p>
        </p:txBody>
      </p:sp>
      <p:sp>
        <p:nvSpPr>
          <p:cNvPr id="2631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63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2A09D5-4C2B-334F-A3D3-C9F9174B3EF7}" type="slidenum">
              <a:rPr lang="en-US"/>
              <a:pPr/>
              <a:t>9</a:t>
            </a:fld>
            <a:endParaRPr lang="en-US"/>
          </a:p>
        </p:txBody>
      </p:sp>
      <p:sp>
        <p:nvSpPr>
          <p:cNvPr id="1187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87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03EBD9-9E51-AD42-9FBB-82E43609760A}" type="slidenum">
              <a:rPr lang="en-US"/>
              <a:pPr/>
              <a:t>69</a:t>
            </a:fld>
            <a:endParaRPr lang="en-US"/>
          </a:p>
        </p:txBody>
      </p:sp>
      <p:sp>
        <p:nvSpPr>
          <p:cNvPr id="1925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25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70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590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E1849C-C130-8644-A055-C241C8AFCB0B}" type="slidenum">
              <a:rPr lang="en-US"/>
              <a:pPr/>
              <a:t>71</a:t>
            </a:fld>
            <a:endParaRPr lang="en-US"/>
          </a:p>
        </p:txBody>
      </p:sp>
      <p:sp>
        <p:nvSpPr>
          <p:cNvPr id="2191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91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353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0C3D7D-7901-2E4F-BD28-0BA1E05551EF}" type="slidenum">
              <a:rPr lang="en-US"/>
              <a:pPr/>
              <a:t>72</a:t>
            </a:fld>
            <a:endParaRPr lang="en-US"/>
          </a:p>
        </p:txBody>
      </p:sp>
      <p:sp>
        <p:nvSpPr>
          <p:cNvPr id="2201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01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528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52F706-DBC8-F647-9F5A-B04BF28426E3}" type="slidenum">
              <a:rPr lang="en-US"/>
              <a:pPr/>
              <a:t>73</a:t>
            </a:fld>
            <a:endParaRPr lang="en-US"/>
          </a:p>
        </p:txBody>
      </p:sp>
      <p:sp>
        <p:nvSpPr>
          <p:cNvPr id="2211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11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06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6C61F7-B135-E947-9017-72A15536FAA4}" type="slidenum">
              <a:rPr lang="en-US"/>
              <a:pPr/>
              <a:t>74</a:t>
            </a:fld>
            <a:endParaRPr lang="en-US"/>
          </a:p>
        </p:txBody>
      </p:sp>
      <p:sp>
        <p:nvSpPr>
          <p:cNvPr id="2222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22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9342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0BB4BF-B8B9-5A42-843E-DE0C6034F1DF}" type="slidenum">
              <a:rPr lang="en-US"/>
              <a:pPr/>
              <a:t>75</a:t>
            </a:fld>
            <a:endParaRPr lang="en-US"/>
          </a:p>
        </p:txBody>
      </p:sp>
      <p:sp>
        <p:nvSpPr>
          <p:cNvPr id="2232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32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8826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437C534-E5FE-7343-9566-3FDE5B68AB93}" type="slidenum">
              <a:rPr lang="en-US"/>
              <a:pPr/>
              <a:t>76</a:t>
            </a:fld>
            <a:endParaRPr lang="en-US"/>
          </a:p>
        </p:txBody>
      </p:sp>
      <p:sp>
        <p:nvSpPr>
          <p:cNvPr id="2242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42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8594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F85A86A-46CB-8746-8DE4-6C37B75B95DA}" type="slidenum">
              <a:rPr lang="en-US"/>
              <a:pPr/>
              <a:t>77</a:t>
            </a:fld>
            <a:endParaRPr lang="en-US"/>
          </a:p>
        </p:txBody>
      </p:sp>
      <p:sp>
        <p:nvSpPr>
          <p:cNvPr id="2252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2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7023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3ADD91-A289-2B4C-8DBE-3ACFB7B56EB5}" type="slidenum">
              <a:rPr lang="en-US"/>
              <a:pPr/>
              <a:t>78</a:t>
            </a:fld>
            <a:endParaRPr lang="en-US"/>
          </a:p>
        </p:txBody>
      </p:sp>
      <p:sp>
        <p:nvSpPr>
          <p:cNvPr id="2263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63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68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80F7E7-6B81-5342-A4D0-C60BEC918FE9}" type="slidenum">
              <a:rPr lang="en-US"/>
              <a:pPr/>
              <a:t>10</a:t>
            </a:fld>
            <a:endParaRPr lang="en-US"/>
          </a:p>
        </p:txBody>
      </p:sp>
      <p:sp>
        <p:nvSpPr>
          <p:cNvPr id="162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2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D37684-966A-AF4D-BB2D-6ABE01FF8E1E}" type="slidenum">
              <a:rPr lang="en-US"/>
              <a:pPr/>
              <a:t>79</a:t>
            </a:fld>
            <a:endParaRPr lang="en-US"/>
          </a:p>
        </p:txBody>
      </p:sp>
      <p:sp>
        <p:nvSpPr>
          <p:cNvPr id="2447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47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527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F7CF45B-D25B-EB42-AF17-EA7D37EB2D8F}" type="slidenum">
              <a:rPr lang="en-US"/>
              <a:pPr/>
              <a:t>80</a:t>
            </a:fld>
            <a:endParaRPr lang="en-US"/>
          </a:p>
        </p:txBody>
      </p:sp>
      <p:sp>
        <p:nvSpPr>
          <p:cNvPr id="2396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96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1560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A3F097-C8ED-434D-B655-B5EE4AA56DDE}" type="slidenum">
              <a:rPr lang="en-US"/>
              <a:pPr/>
              <a:t>81</a:t>
            </a:fld>
            <a:endParaRPr lang="en-US"/>
          </a:p>
        </p:txBody>
      </p:sp>
      <p:sp>
        <p:nvSpPr>
          <p:cNvPr id="2406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06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9760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FED77E-06A9-F245-BF72-825130322F33}" type="slidenum">
              <a:rPr lang="en-US"/>
              <a:pPr/>
              <a:t>82</a:t>
            </a:fld>
            <a:endParaRPr lang="en-US"/>
          </a:p>
        </p:txBody>
      </p:sp>
      <p:sp>
        <p:nvSpPr>
          <p:cNvPr id="2416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16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167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E8E715-0E46-EE4E-A420-B0275261AFA1}" type="slidenum">
              <a:rPr lang="en-US"/>
              <a:pPr/>
              <a:t>83</a:t>
            </a:fld>
            <a:endParaRPr lang="en-US"/>
          </a:p>
        </p:txBody>
      </p:sp>
      <p:sp>
        <p:nvSpPr>
          <p:cNvPr id="2426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26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9234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84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15F472-A1E9-014E-9EB0-E91A71726367}" type="slidenum">
              <a:rPr lang="en-US"/>
              <a:pPr/>
              <a:t>85</a:t>
            </a:fld>
            <a:endParaRPr lang="en-US"/>
          </a:p>
        </p:txBody>
      </p:sp>
      <p:sp>
        <p:nvSpPr>
          <p:cNvPr id="2160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60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49F831-2822-2249-8D87-3DF8D501FAF6}" type="slidenum">
              <a:rPr lang="en-US"/>
              <a:pPr/>
              <a:t>86</a:t>
            </a:fld>
            <a:endParaRPr lang="en-US"/>
          </a:p>
        </p:txBody>
      </p:sp>
      <p:sp>
        <p:nvSpPr>
          <p:cNvPr id="2170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70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597225-E692-A94F-A5E2-43ADA84718A8}" type="slidenum">
              <a:rPr lang="en-US"/>
              <a:pPr/>
              <a:t>87</a:t>
            </a:fld>
            <a:endParaRPr lang="en-US"/>
          </a:p>
        </p:txBody>
      </p:sp>
      <p:sp>
        <p:nvSpPr>
          <p:cNvPr id="2191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91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E9E7F8-7BFD-4C4C-8A71-E8081CA5C1A3}" type="slidenum">
              <a:rPr lang="en-US"/>
              <a:pPr/>
              <a:t>88</a:t>
            </a:fld>
            <a:endParaRPr lang="en-US"/>
          </a:p>
        </p:txBody>
      </p:sp>
      <p:sp>
        <p:nvSpPr>
          <p:cNvPr id="2201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01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DDC886-E503-FB4A-A91D-CD9F174D6641}" type="slidenum">
              <a:rPr lang="en-US"/>
              <a:pPr/>
              <a:t>12</a:t>
            </a:fld>
            <a:endParaRPr lang="en-US"/>
          </a:p>
        </p:txBody>
      </p:sp>
      <p:sp>
        <p:nvSpPr>
          <p:cNvPr id="2007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07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140C05-2833-9243-9EF9-9BB368F67938}" type="slidenum">
              <a:rPr lang="en-US"/>
              <a:pPr/>
              <a:t>89</a:t>
            </a:fld>
            <a:endParaRPr lang="en-US"/>
          </a:p>
        </p:txBody>
      </p:sp>
      <p:sp>
        <p:nvSpPr>
          <p:cNvPr id="2222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22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FD2CA8-8BEE-1E40-8263-A3CB57C6B667}" type="slidenum">
              <a:rPr lang="en-US"/>
              <a:pPr/>
              <a:t>90</a:t>
            </a:fld>
            <a:endParaRPr lang="en-US"/>
          </a:p>
        </p:txBody>
      </p:sp>
      <p:sp>
        <p:nvSpPr>
          <p:cNvPr id="2232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32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0AC05D-A43B-6147-B05C-A167BCB7DD20}" type="slidenum">
              <a:rPr lang="en-US"/>
              <a:pPr/>
              <a:t>91</a:t>
            </a:fld>
            <a:endParaRPr lang="en-US"/>
          </a:p>
        </p:txBody>
      </p:sp>
      <p:sp>
        <p:nvSpPr>
          <p:cNvPr id="2242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42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B333FC-0F9A-704B-BC4F-55D375BBCCE4}" type="slidenum">
              <a:rPr lang="en-US"/>
              <a:pPr/>
              <a:t>13</a:t>
            </a:fld>
            <a:endParaRPr lang="en-US"/>
          </a:p>
        </p:txBody>
      </p:sp>
      <p:sp>
        <p:nvSpPr>
          <p:cNvPr id="2119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19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23925E-E6AF-3D45-A9FB-FDFF8FD5746F}" type="slidenum">
              <a:rPr lang="en-US"/>
              <a:pPr/>
              <a:t>14</a:t>
            </a:fld>
            <a:endParaRPr lang="en-US"/>
          </a:p>
        </p:txBody>
      </p:sp>
      <p:sp>
        <p:nvSpPr>
          <p:cNvPr id="2252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2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589023-15E2-AE47-ABBF-C1C81ACD1A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14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54D3A54-D4FC-8443-8835-33EEE8EE10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6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1E1CAF-E632-FC43-A7E2-312A1378D5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4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6463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6300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396AEB77-4CCA-1349-AAD1-6A2B9B9B3A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71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25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25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362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436688"/>
            <a:ext cx="4924425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3025" y="1436688"/>
            <a:ext cx="4924425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36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71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34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54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D49ED2-6E0E-AA43-AD61-9E11D65C2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51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799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3967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35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8088" y="0"/>
            <a:ext cx="2519362" cy="6707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5688" cy="6707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0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2C7987-F195-E145-B4BB-4D51BD4BF5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540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088CE55-4FF6-D740-9D8E-01BF499CB4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074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BF0F370-D150-3D4A-85A2-9C849A1D15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00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9287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3713"/>
            <a:ext cx="4459288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487E40-6C4D-A54A-8C13-11DCA87DA8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03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D260DB-C39B-AE4D-B665-0B777CB846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753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8D86DB-6510-E048-91B2-50DA5E11D9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84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D49ED2-6E0E-AA43-AD61-9E11D65C2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078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CD8564-B561-4D4D-9C72-8DB60EB957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17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D2AD49-3761-374F-8778-0226A37A704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11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948F49-69CA-EE42-AFF8-2039CE8DE1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0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9A8C15B-9B71-0041-ACFD-9E83E72F1E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37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82550"/>
            <a:ext cx="2266950" cy="6157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82550"/>
            <a:ext cx="6651625" cy="6157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22FF3D-880E-B540-8C14-A4A8FDE314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731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2451DD-3109-6A42-AB94-6C2A8D1E62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04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F8562E3-6F8E-AE40-9FE4-62E36AF472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6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9E2D68-9DCA-8043-9649-E6591A66DE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970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109802-F11A-0B4F-BE6D-55DF4C018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01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DD6736-5591-C74F-B786-751777394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9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0B512B-2925-F94F-9BE7-1B734FED2E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5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63870C-75CC-1E4D-A0F9-531CFD4E5D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1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AD9E73-F762-2A44-90E4-00398025D3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316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52A850-106D-594E-AD9B-0480317A20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195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B70816-7253-9244-A9B3-35FD7EA3B1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055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F7746D-74F1-1346-83BD-76812F9A57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86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166688"/>
            <a:ext cx="2266950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66688"/>
            <a:ext cx="6650037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519A5B2-2569-9A42-964A-06111B4EC0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1BF0A8A-8A64-1B4A-8B54-370859BF27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11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BCFEFA-944A-4C41-BC8E-CA525385E1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421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704644-F76C-E14B-AAEF-70BC0424A8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148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419DB6-481E-D347-9F51-AE64F20F4E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3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0A125A-2E22-8945-90B1-CB17473107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825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A3977AE-B42E-4149-A342-3E175FCAB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22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AFE0FF-188A-3948-A537-4F608ADC12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263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B2B779-EC0B-2C41-B28F-093F92A7FD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77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F3CE0E8-6146-C24F-BF59-014AAAFE0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89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55E6876-5977-844A-9FED-61EDBD6D3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506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C76D39-BB6B-7747-9A67-AC647C8B6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846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166688"/>
            <a:ext cx="2266950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66688"/>
            <a:ext cx="6650037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668A93-C375-9443-9498-639018958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9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955B91-7414-194C-B6C7-C1C2971253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15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765F6E-72A9-0D4A-AD0E-C7D570AADB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6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A4B1FE-49D0-9748-8370-24F96A0324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79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D2D9D1-5D68-E248-B217-C54A212E23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56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33D49ED2-6E0E-AA43-AD61-9E11D65C22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88" y="0"/>
            <a:ext cx="10077450" cy="904875"/>
          </a:xfrm>
          <a:prstGeom prst="roundRect">
            <a:avLst>
              <a:gd name="adj" fmla="val 171"/>
            </a:avLst>
          </a:prstGeom>
          <a:gradFill rotWithShape="0">
            <a:gsLst>
              <a:gs pos="0">
                <a:srgbClr val="000080"/>
              </a:gs>
              <a:gs pos="100000">
                <a:srgbClr val="B2B2B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1588" y="7236221"/>
            <a:ext cx="10077450" cy="36004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823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500" dirty="0">
                <a:solidFill>
                  <a:srgbClr val="FFFFFF"/>
                </a:solidFill>
              </a:rPr>
              <a:t>   </a:t>
            </a:r>
            <a:r>
              <a:rPr lang="en-US" sz="1500" dirty="0" smtClean="0">
                <a:solidFill>
                  <a:srgbClr val="FFFFFF"/>
                </a:solidFill>
              </a:rPr>
              <a:t>Particle</a:t>
            </a:r>
            <a:r>
              <a:rPr lang="en-US" sz="1500" baseline="0" dirty="0" smtClean="0">
                <a:solidFill>
                  <a:srgbClr val="FFFFFF"/>
                </a:solidFill>
              </a:rPr>
              <a:t> Identification and Reconstruction I</a:t>
            </a:r>
            <a:r>
              <a:rPr lang="en-US" sz="1500" dirty="0" smtClean="0">
                <a:solidFill>
                  <a:srgbClr val="FFFFFF"/>
                </a:solidFill>
              </a:rPr>
              <a:t>                                R.</a:t>
            </a:r>
            <a:r>
              <a:rPr lang="en-US" sz="1500" baseline="0" dirty="0" smtClean="0">
                <a:solidFill>
                  <a:srgbClr val="FFFFFF"/>
                </a:solidFill>
              </a:rPr>
              <a:t> </a:t>
            </a:r>
            <a:r>
              <a:rPr lang="en-US" sz="1500" baseline="0" dirty="0" err="1" smtClean="0">
                <a:solidFill>
                  <a:srgbClr val="FFFFFF"/>
                </a:solidFill>
              </a:rPr>
              <a:t>Mazini</a:t>
            </a:r>
            <a:r>
              <a:rPr lang="en-US" sz="1500" baseline="0" dirty="0" smtClean="0">
                <a:solidFill>
                  <a:srgbClr val="FFFFFF"/>
                </a:solidFill>
              </a:rPr>
              <a:t>   Academia </a:t>
            </a:r>
            <a:r>
              <a:rPr lang="en-US" sz="1500" baseline="0" dirty="0" err="1" smtClean="0">
                <a:solidFill>
                  <a:srgbClr val="FFFFFF"/>
                </a:solidFill>
              </a:rPr>
              <a:t>Sinica</a:t>
            </a:r>
            <a:r>
              <a:rPr lang="en-US" sz="1500" dirty="0" smtClean="0">
                <a:solidFill>
                  <a:srgbClr val="FFFFFF"/>
                </a:solidFill>
              </a:rPr>
              <a:t>            </a:t>
            </a:r>
            <a:r>
              <a:rPr lang="en-US" sz="1500" baseline="0" dirty="0" smtClean="0">
                <a:solidFill>
                  <a:srgbClr val="FFFFFF"/>
                </a:solidFill>
              </a:rPr>
              <a:t>                 </a:t>
            </a:r>
            <a:fld id="{622929DE-D8E5-BD47-AFFF-8E6692F49DA5}" type="slidenum">
              <a:rPr lang="en-US" sz="1500" smtClean="0">
                <a:solidFill>
                  <a:srgbClr val="FFFFFF"/>
                </a:solidFill>
              </a:rPr>
              <a:pPr/>
              <a:t>‹#›</a:t>
            </a:fld>
            <a:endParaRPr lang="en-US" sz="15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708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-100013" y="0"/>
            <a:ext cx="10080626" cy="1176338"/>
          </a:xfrm>
          <a:prstGeom prst="roundRect">
            <a:avLst>
              <a:gd name="adj" fmla="val 134"/>
            </a:avLst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077450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436688"/>
            <a:ext cx="10001250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0"/>
            <a:r>
              <a:rPr lang="en-GB"/>
              <a:t>Second Outline Level  </a:t>
            </a:r>
          </a:p>
          <a:p>
            <a:pPr lvl="0"/>
            <a:r>
              <a:rPr lang="en-GB"/>
              <a:t>Third Outline Level</a:t>
            </a:r>
          </a:p>
          <a:p>
            <a:pPr lvl="0"/>
            <a:r>
              <a:rPr lang="en-GB"/>
              <a:t>Fourth Outline Level</a:t>
            </a:r>
          </a:p>
          <a:p>
            <a:pPr lvl="0"/>
            <a:r>
              <a:rPr lang="en-GB"/>
              <a:t>Fifth Outline Level</a:t>
            </a:r>
          </a:p>
          <a:p>
            <a:pPr lvl="0"/>
            <a:r>
              <a:rPr lang="en-GB"/>
              <a:t>Sixth Outline Level</a:t>
            </a:r>
          </a:p>
          <a:p>
            <a:pPr lvl="0"/>
            <a:r>
              <a:rPr lang="en-GB"/>
              <a:t>Seventh Outline Level</a:t>
            </a:r>
          </a:p>
          <a:p>
            <a:pPr lvl="0"/>
            <a:r>
              <a:rPr lang="en-GB"/>
              <a:t>Eighth Outline Level</a:t>
            </a:r>
          </a:p>
          <a:p>
            <a:pPr lvl="0"/>
            <a:r>
              <a:rPr lang="en-GB"/>
              <a:t>Ninth Outline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20738" y="6997700"/>
            <a:ext cx="3854450" cy="471488"/>
          </a:xfrm>
          <a:prstGeom prst="roundRect">
            <a:avLst>
              <a:gd name="adj" fmla="val 33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2347" rIns="0" bIns="0" anchor="ctr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>
                <a:solidFill>
                  <a:srgbClr val="800000"/>
                </a:solidFill>
              </a:rPr>
              <a:t>Giacinto Piacquadio</a:t>
            </a:r>
          </a:p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>
                <a:solidFill>
                  <a:srgbClr val="800000"/>
                </a:solidFill>
              </a:rPr>
              <a:t>Freiburg University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5475288" y="6962775"/>
            <a:ext cx="4527550" cy="515938"/>
          </a:xfrm>
          <a:prstGeom prst="roundRect">
            <a:avLst>
              <a:gd name="adj" fmla="val 3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2347" rIns="0" bIns="0" anchor="ctr"/>
          <a:lstStyle/>
          <a:p>
            <a: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1400" b="1">
                <a:solidFill>
                  <a:srgbClr val="800000"/>
                </a:solidFill>
              </a:rPr>
              <a:t>LHC-b Exotica Workshop 26 May 2009  /  Page </a:t>
            </a:r>
            <a:fld id="{86FCAB09-57C3-104B-9FD1-2E8D992F00F6}" type="slidenum">
              <a:rPr lang="en-US" sz="1400" b="1">
                <a:solidFill>
                  <a:srgbClr val="800000"/>
                </a:solidFill>
              </a:rPr>
              <a:pPr algn="r"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</a:pPr>
              <a:t>‹#›</a:t>
            </a:fld>
            <a:endParaRPr lang="en-US" sz="1400" b="1">
              <a:solidFill>
                <a:srgbClr val="800000"/>
              </a:solidFill>
            </a:endParaRPr>
          </a:p>
          <a:p>
            <a: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1400" b="1">
                <a:solidFill>
                  <a:srgbClr val="800000"/>
                </a:solidFill>
              </a:rPr>
              <a:t> “Low mass Higgs Searches with the ATLAS Detector”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0375"/>
            <a:ext cx="1008062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6923088"/>
            <a:ext cx="54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Line 1"/>
          <p:cNvSpPr>
            <a:spLocks noChangeShapeType="1"/>
          </p:cNvSpPr>
          <p:nvPr/>
        </p:nvSpPr>
        <p:spPr bwMode="auto">
          <a:xfrm>
            <a:off x="252413" y="7140575"/>
            <a:ext cx="9491662" cy="1588"/>
          </a:xfrm>
          <a:prstGeom prst="line">
            <a:avLst/>
          </a:prstGeom>
          <a:noFill/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69875" y="7186613"/>
            <a:ext cx="3598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200"/>
              <a:t>F.Gianotti, Physics at LHC, DESY, 7-6-2010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9788" y="82550"/>
            <a:ext cx="856615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3713"/>
            <a:ext cx="907097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68275" y="7223125"/>
            <a:ext cx="76422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 sz="2400"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155113" y="7223125"/>
            <a:ext cx="92233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tabLst>
                <a:tab pos="457200" algn="l"/>
                <a:tab pos="914400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fld id="{E0123EF0-9E75-5F42-ABA2-2F845864FF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66688"/>
            <a:ext cx="856615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2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223F663-F004-A94D-9ED7-D1A80D7B0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66688"/>
            <a:ext cx="856615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2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FACF473-CC3D-414A-81EC-514975C007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0.png"/><Relationship Id="rId5" Type="http://schemas.openxmlformats.org/officeDocument/2006/relationships/image" Target="../media/image88.emf"/><Relationship Id="rId10" Type="http://schemas.openxmlformats.org/officeDocument/2006/relationships/image" Target="../media/image9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9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ti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notesSlide" Target="../notesSlides/notesSlide67.xml"/><Relationship Id="rId7" Type="http://schemas.openxmlformats.org/officeDocument/2006/relationships/image" Target="../media/image1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9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0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22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7" Type="http://schemas.openxmlformats.org/officeDocument/2006/relationships/image" Target="../media/image13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2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52575" y="4829175"/>
            <a:ext cx="2698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99952" y="4139877"/>
            <a:ext cx="6620841" cy="2952328"/>
          </a:xfrm>
          <a:prstGeom prst="rect">
            <a:avLst/>
          </a:prstGeom>
          <a:solidFill>
            <a:srgbClr val="00008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6168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Rachid </a:t>
            </a:r>
            <a:r>
              <a:rPr lang="en-US" sz="2400" dirty="0" err="1" smtClean="0">
                <a:solidFill>
                  <a:srgbClr val="FFFFFF"/>
                </a:solidFill>
              </a:rPr>
              <a:t>Mazini</a:t>
            </a:r>
            <a:endParaRPr lang="en-US" sz="2400" dirty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Academia </a:t>
            </a:r>
            <a:r>
              <a:rPr lang="en-US" sz="2400" dirty="0" err="1" smtClean="0">
                <a:solidFill>
                  <a:srgbClr val="FFFFFF"/>
                </a:solidFill>
              </a:rPr>
              <a:t>Sinica</a:t>
            </a:r>
            <a:r>
              <a:rPr lang="en-US" sz="2400" dirty="0" smtClean="0">
                <a:solidFill>
                  <a:srgbClr val="FFFFFF"/>
                </a:solidFill>
              </a:rPr>
              <a:t>, Taiwan</a:t>
            </a:r>
            <a:endParaRPr lang="en-US" sz="2400" dirty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First International High Energy Physics School </a:t>
            </a: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and Workshop in Western China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Lanzhou, China</a:t>
            </a:r>
            <a:endParaRPr lang="en-US" sz="2400" dirty="0" smtClean="0">
              <a:solidFill>
                <a:srgbClr val="FFFFFF"/>
              </a:solidFill>
            </a:endParaRPr>
          </a:p>
          <a:p>
            <a:pPr algn="ctr"/>
            <a:endParaRPr lang="en-US" sz="2400" dirty="0" smtClean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1-10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August </a:t>
            </a:r>
            <a:r>
              <a:rPr lang="en-US" sz="2400" dirty="0" smtClean="0">
                <a:solidFill>
                  <a:srgbClr val="FFFFFF"/>
                </a:solidFill>
              </a:rPr>
              <a:t>2018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2123653"/>
            <a:ext cx="9289032" cy="1224136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Particle Identification </a:t>
            </a:r>
            <a:r>
              <a:rPr lang="en-US" dirty="0" smtClean="0"/>
              <a:t>at the LHC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72" y="4553"/>
            <a:ext cx="1789928" cy="1789928"/>
          </a:xfrm>
          <a:prstGeom prst="rect">
            <a:avLst/>
          </a:prstGeom>
        </p:spPr>
      </p:pic>
    </p:spTree>
  </p:cSld>
  <p:clrMapOvr>
    <a:masterClrMapping/>
  </p:clrMapOvr>
  <p:transition spd="med" advTm="1745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dirty="0"/>
              <a:t>Principal Detector </a:t>
            </a:r>
            <a:r>
              <a:rPr lang="en-US" dirty="0" smtClean="0"/>
              <a:t>Layout</a:t>
            </a:r>
            <a:endParaRPr lang="en-US" dirty="0"/>
          </a:p>
        </p:txBody>
      </p:sp>
      <p:pic>
        <p:nvPicPr>
          <p:cNvPr id="6" name="0803022_0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8" y="899517"/>
            <a:ext cx="7813851" cy="63367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7272560" y="1403573"/>
            <a:ext cx="2736304" cy="57629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Typical HEP detector</a:t>
            </a:r>
          </a:p>
          <a:p>
            <a:r>
              <a:rPr lang="en-US" dirty="0" smtClean="0"/>
              <a:t>Layout: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>
                <a:solidFill>
                  <a:srgbClr val="800000"/>
                </a:solidFill>
              </a:rPr>
              <a:t>Tracking detectors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to reconstruct</a:t>
            </a:r>
            <a:br>
              <a:rPr lang="en-US" dirty="0" smtClean="0"/>
            </a:br>
            <a:r>
              <a:rPr lang="en-US" dirty="0" smtClean="0"/>
              <a:t>   charged particles</a:t>
            </a:r>
            <a:br>
              <a:rPr lang="en-US" dirty="0" smtClean="0"/>
            </a:br>
            <a:r>
              <a:rPr lang="en-US" dirty="0" smtClean="0"/>
              <a:t>   (embedded in </a:t>
            </a:r>
            <a:br>
              <a:rPr lang="en-US" dirty="0" smtClean="0"/>
            </a:br>
            <a:r>
              <a:rPr lang="en-US" dirty="0" smtClean="0"/>
              <a:t>    (solenoid) </a:t>
            </a:r>
            <a:r>
              <a:rPr lang="en-US" dirty="0" smtClean="0">
                <a:solidFill>
                  <a:srgbClr val="800000"/>
                </a:solidFill>
              </a:rPr>
              <a:t>magnet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>
                <a:solidFill>
                  <a:srgbClr val="800000"/>
                </a:solidFill>
              </a:rPr>
              <a:t>Electromagnetic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calorimeter </a:t>
            </a:r>
            <a:r>
              <a:rPr lang="en-US" dirty="0" smtClean="0"/>
              <a:t>to measure</a:t>
            </a:r>
            <a:br>
              <a:rPr lang="en-US" dirty="0" smtClean="0"/>
            </a:br>
            <a:r>
              <a:rPr lang="en-US" dirty="0" smtClean="0"/>
              <a:t>  energies of electrons  </a:t>
            </a:r>
          </a:p>
          <a:p>
            <a:r>
              <a:rPr lang="en-US" dirty="0" smtClean="0"/>
              <a:t>  and photons (+ jets)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>
                <a:solidFill>
                  <a:srgbClr val="800000"/>
                </a:solidFill>
              </a:rPr>
              <a:t>Hadronic</a:t>
            </a:r>
            <a:r>
              <a:rPr lang="en-US" dirty="0" smtClean="0">
                <a:solidFill>
                  <a:srgbClr val="800000"/>
                </a:solidFill>
              </a:rPr>
              <a:t> calorimeter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to measure energies of</a:t>
            </a:r>
            <a:br>
              <a:rPr lang="en-US" dirty="0" smtClean="0"/>
            </a:br>
            <a:r>
              <a:rPr lang="en-US" dirty="0" smtClean="0"/>
              <a:t>  hadrons (jets)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>
                <a:solidFill>
                  <a:srgbClr val="800000"/>
                </a:solidFill>
              </a:rPr>
              <a:t>Muon</a:t>
            </a:r>
            <a:r>
              <a:rPr lang="en-US" dirty="0" smtClean="0">
                <a:solidFill>
                  <a:srgbClr val="800000"/>
                </a:solidFill>
              </a:rPr>
              <a:t> spectrometer </a:t>
            </a:r>
            <a:r>
              <a:rPr lang="en-US" dirty="0" smtClean="0"/>
              <a:t>to</a:t>
            </a:r>
            <a:br>
              <a:rPr lang="en-US" dirty="0" smtClean="0"/>
            </a:br>
            <a:r>
              <a:rPr lang="en-US" dirty="0" smtClean="0"/>
              <a:t>  detect and measure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err="1" smtClean="0"/>
              <a:t>muons</a:t>
            </a:r>
            <a:r>
              <a:rPr lang="en-US" dirty="0" smtClean="0"/>
              <a:t> penetrating </a:t>
            </a:r>
            <a:br>
              <a:rPr lang="en-US" dirty="0" smtClean="0"/>
            </a:br>
            <a:r>
              <a:rPr lang="en-US" dirty="0" smtClean="0"/>
              <a:t>  through the detector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 bwMode="auto">
          <a:xfrm>
            <a:off x="503808" y="5219997"/>
            <a:ext cx="1440160" cy="720080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79872" y="6300117"/>
            <a:ext cx="936104" cy="504056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87784" y="3491805"/>
            <a:ext cx="1368152" cy="1008112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03808" y="1115541"/>
            <a:ext cx="1584176" cy="936104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223888" y="5940077"/>
            <a:ext cx="1512168" cy="288032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4858"/>
      </p:ext>
    </p:extLst>
  </p:cSld>
  <p:clrMapOvr>
    <a:masterClrMapping/>
  </p:clrMapOvr>
  <p:transition spd="med" advTm="9630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0" y="251445"/>
            <a:ext cx="9937104" cy="453876"/>
          </a:xfrm>
        </p:spPr>
        <p:txBody>
          <a:bodyPr/>
          <a:lstStyle/>
          <a:p>
            <a:r>
              <a:rPr lang="en-US" sz="4000" dirty="0" smtClean="0"/>
              <a:t>Brief Recap of Some Basics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75816" y="1187549"/>
            <a:ext cx="8568952" cy="164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The interaction of particles with matter allows the detection of particles ….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…. but also causes effects like energy loss and deflections which are a 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  nuisance to measurements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04974" y="3081021"/>
            <a:ext cx="7907746" cy="2127813"/>
            <a:chOff x="529306" y="3081021"/>
            <a:chExt cx="7907746" cy="2127813"/>
          </a:xfrm>
        </p:grpSpPr>
        <p:sp>
          <p:nvSpPr>
            <p:cNvPr id="13" name="TextBox 12"/>
            <p:cNvSpPr txBox="1"/>
            <p:nvPr/>
          </p:nvSpPr>
          <p:spPr>
            <a:xfrm>
              <a:off x="529306" y="3081021"/>
              <a:ext cx="7907746" cy="2127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660066"/>
                  </a:solidFill>
                </a:rPr>
                <a:t>I’ll very briefly recap some basics </a:t>
              </a:r>
              <a:r>
                <a:rPr lang="en-US" dirty="0" smtClean="0">
                  <a:solidFill>
                    <a:srgbClr val="660066"/>
                  </a:solidFill>
                </a:rPr>
                <a:t>as </a:t>
              </a:r>
              <a:r>
                <a:rPr lang="en-US" dirty="0">
                  <a:solidFill>
                    <a:srgbClr val="660066"/>
                  </a:solidFill>
                </a:rPr>
                <a:t>relevant for what follows in this lecture:</a:t>
              </a:r>
              <a:br>
                <a:rPr lang="en-US" dirty="0">
                  <a:solidFill>
                    <a:srgbClr val="660066"/>
                  </a:solidFill>
                </a:rPr>
              </a:br>
              <a:endParaRPr lang="en-US" dirty="0" smtClean="0">
                <a:solidFill>
                  <a:srgbClr val="660066"/>
                </a:solidFill>
              </a:endParaRPr>
            </a:p>
            <a:p>
              <a:pPr marL="1028700" lvl="1">
                <a:buFont typeface="Arial"/>
                <a:buChar char="•"/>
              </a:pPr>
              <a:r>
                <a:rPr lang="en-US" dirty="0" err="1" smtClean="0"/>
                <a:t>Ionisation</a:t>
              </a:r>
              <a:r>
                <a:rPr lang="en-US" dirty="0" smtClean="0"/>
                <a:t> (</a:t>
              </a:r>
              <a:r>
                <a:rPr lang="en-US" dirty="0" err="1" smtClean="0"/>
                <a:t>dE</a:t>
              </a:r>
              <a:r>
                <a:rPr lang="en-US" dirty="0" smtClean="0"/>
                <a:t>/dx)</a:t>
              </a:r>
              <a:br>
                <a:rPr lang="en-US" dirty="0" smtClean="0"/>
              </a:br>
              <a:r>
                <a:rPr lang="en-US" sz="800" dirty="0" smtClean="0"/>
                <a:t> </a:t>
              </a:r>
              <a:endParaRPr lang="en-US" dirty="0" smtClean="0"/>
            </a:p>
            <a:p>
              <a:pPr marL="1028700" lvl="1">
                <a:buFont typeface="Arial"/>
                <a:buChar char="•"/>
              </a:pPr>
              <a:r>
                <a:rPr lang="en-US" dirty="0" smtClean="0"/>
                <a:t>Bremsstrahlung</a:t>
              </a:r>
              <a:br>
                <a:rPr lang="en-US" dirty="0" smtClean="0"/>
              </a:br>
              <a:r>
                <a:rPr lang="en-US" sz="800" dirty="0" smtClean="0"/>
                <a:t> </a:t>
              </a:r>
              <a:endParaRPr lang="en-US" dirty="0" smtClean="0"/>
            </a:p>
            <a:p>
              <a:pPr marL="1028700" lvl="1">
                <a:buFont typeface="Arial"/>
                <a:buChar char="•"/>
              </a:pPr>
              <a:r>
                <a:rPr lang="en-US" dirty="0" smtClean="0"/>
                <a:t>Multiple scattering</a:t>
              </a:r>
              <a:br>
                <a:rPr lang="en-US" dirty="0" smtClean="0"/>
              </a:br>
              <a:endParaRPr lang="en-US" dirty="0" smtClean="0"/>
            </a:p>
            <a:p>
              <a:pPr marL="1028700" lvl="1">
                <a:buFont typeface="Arial"/>
                <a:buChar char="•"/>
              </a:pPr>
              <a:r>
                <a:rPr lang="en-US" dirty="0" smtClean="0"/>
                <a:t>Pair creation </a:t>
              </a:r>
              <a:r>
                <a:rPr lang="en-US" dirty="0" smtClean="0">
                  <a:solidFill>
                    <a:srgbClr val="800000"/>
                  </a:solidFill>
                </a:rPr>
                <a:t>(photons)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6176" y="3392308"/>
              <a:ext cx="527308" cy="125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rgbClr val="800000"/>
                  </a:solidFill>
                </a:rPr>
                <a:t>}</a:t>
              </a:r>
              <a:endParaRPr lang="en-US" sz="8000" dirty="0">
                <a:solidFill>
                  <a:srgbClr val="8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0232" y="3968372"/>
              <a:ext cx="1993792" cy="353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Charged particles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511920" y="6156101"/>
            <a:ext cx="7286670" cy="782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Some information on other effects which can be also used for the identification</a:t>
            </a:r>
            <a:b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of individual particles (Cherenkov radiation, transition radiation) can be found </a:t>
            </a:r>
            <a:b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 the backup slides</a:t>
            </a:r>
            <a:endParaRPr lang="en-US" sz="1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08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294"/>
    </mc:Choice>
    <mc:Fallback xmlns="">
      <p:transition xmlns:p14="http://schemas.microsoft.com/office/powerpoint/2010/main" spd="slow" advTm="6129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33294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err="1" smtClean="0"/>
              <a:t>Ionisation</a:t>
            </a:r>
            <a:r>
              <a:rPr lang="en-US" dirty="0" smtClean="0"/>
              <a:t>, Bethe-Bloch Formula</a:t>
            </a:r>
            <a:endParaRPr lang="en-US"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719832" y="1687030"/>
            <a:ext cx="3212171" cy="1660759"/>
            <a:chOff x="716942" y="1972945"/>
            <a:chExt cx="3356187" cy="1735218"/>
          </a:xfrm>
        </p:grpSpPr>
        <p:sp>
          <p:nvSpPr>
            <p:cNvPr id="7" name="Shape 284"/>
            <p:cNvSpPr/>
            <p:nvPr/>
          </p:nvSpPr>
          <p:spPr>
            <a:xfrm>
              <a:off x="2675705" y="2684004"/>
              <a:ext cx="139701" cy="469901"/>
            </a:xfrm>
            <a:prstGeom prst="rect">
              <a:avLst/>
            </a:prstGeom>
            <a:solidFill>
              <a:srgbClr val="FFFFFF"/>
            </a:solidFill>
            <a:ln w="12700"/>
          </p:spPr>
          <p:txBody>
            <a:bodyPr lIns="50800" tIns="50800" rIns="50800" bIns="50800" anchor="ctr"/>
            <a:lstStyle/>
            <a:p>
              <a:pPr marL="55751" marR="55751" algn="l" defTabSz="1295400">
                <a:buClr>
                  <a:srgbClr val="000000"/>
                </a:buClr>
                <a:buFont typeface="Arial"/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" name="image.pdf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16942" y="1975203"/>
              <a:ext cx="2375183" cy="137498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image.pdf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83928" y="1972945"/>
              <a:ext cx="2489201" cy="144272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" name="Shape 291"/>
            <p:cNvSpPr/>
            <p:nvPr/>
          </p:nvSpPr>
          <p:spPr>
            <a:xfrm>
              <a:off x="791840" y="2051645"/>
              <a:ext cx="1080120" cy="563436"/>
            </a:xfrm>
            <a:prstGeom prst="rect">
              <a:avLst/>
            </a:prstGeom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>
              <a:spAutoFit/>
            </a:bodyPr>
            <a:lstStyle>
              <a:lvl1pPr marL="55705" marR="55705" algn="l" defTabSz="638951">
                <a:spcBef>
                  <a:spcPts val="600"/>
                </a:spcBef>
                <a:buClr>
                  <a:srgbClr val="000000"/>
                </a:buClr>
                <a:buFont typeface="Wingdings-Regular"/>
                <a:tabLst>
                  <a:tab pos="1206500" algn="l"/>
                  <a:tab pos="1841500" algn="l"/>
                  <a:tab pos="2476500" algn="l"/>
                  <a:tab pos="3124200" algn="l"/>
                  <a:tab pos="3759200" algn="l"/>
                  <a:tab pos="4406900" algn="l"/>
                  <a:tab pos="5041900" algn="l"/>
                  <a:tab pos="5676900" algn="l"/>
                  <a:tab pos="6324600" algn="l"/>
                  <a:tab pos="6959600" algn="l"/>
                  <a:tab pos="7581900" algn="l"/>
                  <a:tab pos="8242300" algn="l"/>
                  <a:tab pos="8864600" algn="l"/>
                  <a:tab pos="9525000" algn="l"/>
                  <a:tab pos="10147300" algn="l"/>
                  <a:tab pos="10782300" algn="l"/>
                  <a:tab pos="11430000" algn="l"/>
                  <a:tab pos="12065000" algn="l"/>
                  <a:tab pos="12700000" algn="l"/>
                  <a:tab pos="13347700" algn="l"/>
                  <a:tab pos="13474700" algn="l"/>
                </a:tabLst>
                <a:defRPr sz="2200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00" dirty="0"/>
                <a:t>primary ionisation</a:t>
              </a:r>
            </a:p>
          </p:txBody>
        </p:sp>
        <p:sp>
          <p:nvSpPr>
            <p:cNvPr id="11" name="Shape 292"/>
            <p:cNvSpPr/>
            <p:nvPr/>
          </p:nvSpPr>
          <p:spPr>
            <a:xfrm>
              <a:off x="2664048" y="2915741"/>
              <a:ext cx="1340355" cy="792422"/>
            </a:xfrm>
            <a:prstGeom prst="rect">
              <a:avLst/>
            </a:prstGeom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marL="55654" marR="55654" algn="l" defTabSz="638951">
                <a:spcBef>
                  <a:spcPts val="600"/>
                </a:spcBef>
                <a:buClr>
                  <a:srgbClr val="000000"/>
                </a:buClr>
                <a:buFont typeface="Wingdings-Regular"/>
                <a:tabLst>
                  <a:tab pos="1206500" algn="l"/>
                  <a:tab pos="1841500" algn="l"/>
                  <a:tab pos="2476500" algn="l"/>
                  <a:tab pos="3124200" algn="l"/>
                  <a:tab pos="3759200" algn="l"/>
                  <a:tab pos="4406900" algn="l"/>
                  <a:tab pos="5041900" algn="l"/>
                  <a:tab pos="5676900" algn="l"/>
                  <a:tab pos="6324600" algn="l"/>
                  <a:tab pos="6959600" algn="l"/>
                  <a:tab pos="7581900" algn="l"/>
                  <a:tab pos="8242300" algn="l"/>
                  <a:tab pos="8864600" algn="l"/>
                  <a:tab pos="9525000" algn="l"/>
                  <a:tab pos="10147300" algn="l"/>
                  <a:tab pos="10782300" algn="l"/>
                  <a:tab pos="11430000" algn="l"/>
                  <a:tab pos="12065000" algn="l"/>
                  <a:tab pos="12700000" algn="l"/>
                  <a:tab pos="13347700" algn="l"/>
                  <a:tab pos="13474700" algn="l"/>
                </a:tabLst>
                <a:defRPr sz="3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500" dirty="0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</a:rPr>
                <a:t>primary </a:t>
              </a:r>
              <a:r>
                <a:rPr sz="1500" dirty="0">
                  <a:solidFill>
                    <a:srgbClr val="4349AA"/>
                  </a:solidFill>
                  <a:uFill>
                    <a:solidFill>
                      <a:srgbClr val="4349AA"/>
                    </a:solidFill>
                  </a:uFill>
                </a:rPr>
                <a:t>+ </a:t>
              </a:r>
              <a:r>
                <a:rPr sz="1500" dirty="0">
                  <a:solidFill>
                    <a:srgbClr val="0433FF"/>
                  </a:solidFill>
                  <a:uFill>
                    <a:solidFill>
                      <a:srgbClr val="0433FF"/>
                    </a:solidFill>
                  </a:uFill>
                </a:rPr>
                <a:t>secondary</a:t>
              </a:r>
              <a:r>
                <a:rPr sz="1500" dirty="0">
                  <a:solidFill>
                    <a:srgbClr val="4349AA"/>
                  </a:solidFill>
                  <a:uFill>
                    <a:solidFill>
                      <a:srgbClr val="4349AA"/>
                    </a:solidFill>
                  </a:uFill>
                </a:rPr>
                <a:t> </a:t>
              </a:r>
              <a:br>
                <a:rPr sz="1500" dirty="0">
                  <a:solidFill>
                    <a:srgbClr val="4349AA"/>
                  </a:solidFill>
                  <a:uFill>
                    <a:solidFill>
                      <a:srgbClr val="4349AA"/>
                    </a:solidFill>
                  </a:uFill>
                </a:rPr>
              </a:br>
              <a:r>
                <a:rPr sz="1500" dirty="0">
                  <a:solidFill>
                    <a:srgbClr val="4349AA"/>
                  </a:solidFill>
                  <a:uFill>
                    <a:solidFill>
                      <a:srgbClr val="4349AA"/>
                    </a:solidFill>
                  </a:uFill>
                </a:rPr>
                <a:t>ionisation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1760" y="899517"/>
            <a:ext cx="5112568" cy="58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loss by </a:t>
            </a:r>
            <a:r>
              <a:rPr lang="en-US" dirty="0" err="1" smtClean="0"/>
              <a:t>ionisation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the basic process to 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         create signals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in many detector components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02" y="3491805"/>
            <a:ext cx="4250946" cy="810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Described by the </a:t>
            </a:r>
            <a:r>
              <a:rPr lang="en-US" b="1" dirty="0" smtClean="0">
                <a:solidFill>
                  <a:srgbClr val="800000"/>
                </a:solidFill>
              </a:rPr>
              <a:t>Bethe-Bloch formula 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sz="1600" dirty="0" smtClean="0">
                <a:solidFill>
                  <a:srgbClr val="660066"/>
                </a:solidFill>
              </a:rPr>
              <a:t>(</a:t>
            </a:r>
            <a:r>
              <a:rPr lang="en-US" sz="1600" dirty="0">
                <a:solidFill>
                  <a:srgbClr val="660066"/>
                </a:solidFill>
                <a:sym typeface="Wingdings"/>
              </a:rPr>
              <a:t> backup for definition of all </a:t>
            </a:r>
            <a:r>
              <a:rPr lang="en-US" sz="1600" dirty="0" smtClean="0">
                <a:solidFill>
                  <a:srgbClr val="660066"/>
                </a:solidFill>
                <a:sym typeface="Wingdings"/>
              </a:rPr>
              <a:t>parameters,</a:t>
            </a:r>
            <a:br>
              <a:rPr lang="en-US" sz="1600" dirty="0" smtClean="0">
                <a:solidFill>
                  <a:srgbClr val="660066"/>
                </a:solidFill>
                <a:sym typeface="Wingdings"/>
              </a:rPr>
            </a:br>
            <a:r>
              <a:rPr lang="en-US" sz="1600" dirty="0">
                <a:solidFill>
                  <a:srgbClr val="660066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rgbClr val="660066"/>
                </a:solidFill>
                <a:sym typeface="Wingdings"/>
              </a:rPr>
              <a:t>     </a:t>
            </a:r>
            <a:r>
              <a:rPr lang="en-US" sz="1600" dirty="0" smtClean="0">
                <a:solidFill>
                  <a:srgbClr val="660066"/>
                </a:solidFill>
              </a:rPr>
              <a:t>see also lecture of N. </a:t>
            </a:r>
            <a:r>
              <a:rPr lang="en-US" sz="1600" dirty="0" err="1" smtClean="0">
                <a:solidFill>
                  <a:srgbClr val="660066"/>
                </a:solidFill>
              </a:rPr>
              <a:t>Wermes</a:t>
            </a:r>
            <a:r>
              <a:rPr lang="en-US" sz="1600" dirty="0" smtClean="0">
                <a:solidFill>
                  <a:srgbClr val="660066"/>
                </a:solidFill>
              </a:rPr>
              <a:t>)</a:t>
            </a:r>
            <a:endParaRPr lang="en-US" sz="1600" dirty="0">
              <a:solidFill>
                <a:srgbClr val="660066"/>
              </a:solidFill>
            </a:endParaRPr>
          </a:p>
        </p:txBody>
      </p:sp>
      <p:pic>
        <p:nvPicPr>
          <p:cNvPr id="13" name="Picture 12" descr="Screen Shot 2016-07-13 at 7.49.5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8" y="5878133"/>
            <a:ext cx="9001001" cy="1290504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4" r="9195" b="14534"/>
          <a:stretch>
            <a:fillRect/>
          </a:stretch>
        </p:blipFill>
        <p:spPr bwMode="auto">
          <a:xfrm>
            <a:off x="5760392" y="1115541"/>
            <a:ext cx="4248472" cy="447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2314" r="9195" b="1453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7560592" y="3995861"/>
            <a:ext cx="914688" cy="158082"/>
          </a:xfrm>
          <a:prstGeom prst="rect">
            <a:avLst/>
          </a:prstGeom>
          <a:noFill/>
          <a:ln w="3672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08264" y="3203773"/>
            <a:ext cx="1296144" cy="7390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c</a:t>
            </a:r>
            <a:r>
              <a:rPr lang="en-US" sz="1500" dirty="0" smtClean="0">
                <a:solidFill>
                  <a:srgbClr val="FF0000"/>
                </a:solidFill>
              </a:rPr>
              <a:t>harged particle</a:t>
            </a:r>
            <a:br>
              <a:rPr lang="en-US" sz="1500" dirty="0" smtClean="0">
                <a:solidFill>
                  <a:srgbClr val="FF0000"/>
                </a:solidFill>
              </a:rPr>
            </a:br>
            <a:r>
              <a:rPr lang="en-US" sz="1500" dirty="0" smtClean="0">
                <a:solidFill>
                  <a:srgbClr val="FF0000"/>
                </a:solidFill>
              </a:rPr>
              <a:t>identification!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976416" y="3635821"/>
            <a:ext cx="1512168" cy="43204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15776" y="4355902"/>
            <a:ext cx="5760640" cy="14401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  <a:buFont typeface="StarSymbol" charset="0"/>
              <a:buChar char="●"/>
            </a:pPr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independent of </a:t>
            </a:r>
            <a:r>
              <a:rPr lang="en-US" sz="1600" dirty="0">
                <a:latin typeface="Arial"/>
              </a:rPr>
              <a:t>mass of incident particle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~</a:t>
            </a:r>
            <a:r>
              <a:rPr lang="en-US" sz="1600" i="1" dirty="0" smtClean="0">
                <a:latin typeface="Arial"/>
              </a:rPr>
              <a:t>z</a:t>
            </a:r>
            <a:r>
              <a:rPr lang="en-US" sz="1600" baseline="30000" dirty="0" smtClean="0">
                <a:latin typeface="Arial"/>
              </a:rPr>
              <a:t>2</a:t>
            </a:r>
            <a:r>
              <a:rPr lang="en-US" sz="1600" dirty="0" smtClean="0">
                <a:latin typeface="Arial"/>
              </a:rPr>
              <a:t>, squared </a:t>
            </a:r>
            <a:r>
              <a:rPr lang="en-US" sz="1600" dirty="0">
                <a:latin typeface="Arial"/>
              </a:rPr>
              <a:t>charge of </a:t>
            </a:r>
            <a:r>
              <a:rPr lang="en-US" sz="1600" dirty="0" smtClean="0">
                <a:latin typeface="Arial"/>
              </a:rPr>
              <a:t>particle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sz="1600" dirty="0" smtClean="0">
                <a:latin typeface="Arial"/>
              </a:rPr>
              <a:t> ~1/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baseline="30000" dirty="0" smtClean="0">
                <a:latin typeface="Arial"/>
              </a:rPr>
              <a:t>2</a:t>
            </a:r>
            <a:r>
              <a:rPr lang="en-US" sz="1600" dirty="0" smtClean="0">
                <a:latin typeface="Arial"/>
              </a:rPr>
              <a:t> up to minimum, followed by logarithmic </a:t>
            </a:r>
            <a:r>
              <a:rPr lang="en-US" sz="1600" i="1" dirty="0" smtClean="0">
                <a:latin typeface="Arial"/>
              </a:rPr>
              <a:t>relativistic rise</a:t>
            </a:r>
            <a:r>
              <a:rPr lang="en-US" sz="1600" dirty="0" smtClean="0">
                <a:latin typeface="Arial"/>
              </a:rPr>
              <a:t> 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sz="1600" dirty="0" smtClean="0">
                <a:latin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~Z</a:t>
            </a:r>
            <a:r>
              <a:rPr lang="en-US" sz="1600" dirty="0">
                <a:latin typeface="Arial"/>
                <a:cs typeface="Arial"/>
              </a:rPr>
              <a:t>/</a:t>
            </a:r>
            <a:r>
              <a:rPr lang="en-US" sz="1600" dirty="0" smtClean="0">
                <a:latin typeface="Arial"/>
                <a:cs typeface="Arial"/>
              </a:rPr>
              <a:t>A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600" dirty="0" smtClean="0">
                <a:latin typeface="Arial"/>
                <a:cs typeface="Arial"/>
              </a:rPr>
              <a:t>similar </a:t>
            </a:r>
            <a:r>
              <a:rPr lang="en-US" sz="1600" dirty="0">
                <a:latin typeface="Arial"/>
                <a:cs typeface="Arial"/>
              </a:rPr>
              <a:t>over wide range of </a:t>
            </a:r>
            <a:r>
              <a:rPr lang="en-US" sz="1600" dirty="0" smtClean="0">
                <a:latin typeface="Arial"/>
                <a:cs typeface="Arial"/>
              </a:rPr>
              <a:t>materials</a:t>
            </a:r>
            <a:endParaRPr lang="en-US" sz="1600" dirty="0">
              <a:latin typeface="Arial"/>
              <a:cs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minimum </a:t>
            </a:r>
            <a:r>
              <a:rPr lang="en-US" sz="1600" dirty="0">
                <a:latin typeface="Arial"/>
              </a:rPr>
              <a:t>at around </a:t>
            </a:r>
            <a:r>
              <a:rPr lang="en-US" sz="1600" dirty="0">
                <a:solidFill>
                  <a:srgbClr val="008000"/>
                </a:solidFill>
                <a:latin typeface="Symbol" charset="2"/>
                <a:cs typeface="Symbol" charset="2"/>
              </a:rPr>
              <a:t>β</a:t>
            </a:r>
            <a:r>
              <a:rPr lang="en-US" sz="1600" dirty="0" err="1">
                <a:solidFill>
                  <a:srgbClr val="008000"/>
                </a:solidFill>
                <a:latin typeface="Symbol" charset="2"/>
                <a:cs typeface="Symbol" charset="2"/>
              </a:rPr>
              <a:t>γ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 ≈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3.5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(</a:t>
            </a:r>
            <a:r>
              <a:rPr lang="en-US" sz="1600" dirty="0" smtClean="0">
                <a:solidFill>
                  <a:srgbClr val="800000"/>
                </a:solidFill>
                <a:latin typeface="Arial"/>
                <a:cs typeface="Arial"/>
              </a:rPr>
              <a:t>MIP</a:t>
            </a:r>
            <a:r>
              <a:rPr lang="en-US" sz="1600" dirty="0">
                <a:solidFill>
                  <a:srgbClr val="800000"/>
                </a:solidFill>
                <a:latin typeface="Arial"/>
                <a:cs typeface="Arial"/>
              </a:rPr>
              <a:t>: Minimum </a:t>
            </a:r>
            <a:r>
              <a:rPr lang="en-US" sz="1600" dirty="0" err="1">
                <a:solidFill>
                  <a:srgbClr val="800000"/>
                </a:solidFill>
                <a:latin typeface="Arial"/>
                <a:cs typeface="Arial"/>
              </a:rPr>
              <a:t>Ionising</a:t>
            </a:r>
            <a:r>
              <a:rPr lang="en-US" sz="16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800000"/>
                </a:solidFill>
                <a:latin typeface="Arial"/>
                <a:cs typeface="Arial"/>
              </a:rPr>
              <a:t>Particle)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sz="16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not valid for electrons</a:t>
            </a:r>
            <a:endParaRPr lang="en-US" sz="1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935157"/>
      </p:ext>
    </p:extLst>
  </p:cSld>
  <p:clrMapOvr>
    <a:masterClrMapping/>
  </p:clrMapOvr>
  <p:transition spd="med" advTm="11052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101558"/>
            <a:ext cx="9072245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Bremsstrahlung and Pair Production</a:t>
            </a:r>
            <a:endParaRPr lang="en-US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88" y="899517"/>
            <a:ext cx="1940536" cy="132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71760" y="971525"/>
            <a:ext cx="309634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smtClean="0">
                <a:solidFill>
                  <a:srgbClr val="800000"/>
                </a:solidFill>
                <a:latin typeface="Arial"/>
              </a:rPr>
              <a:t>Bremsstrahlung in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Arial"/>
              </a:rPr>
            </a:br>
            <a:r>
              <a:rPr lang="en-US" dirty="0" smtClean="0">
                <a:solidFill>
                  <a:srgbClr val="800000"/>
                </a:solidFill>
                <a:latin typeface="Arial"/>
              </a:rPr>
              <a:t>Coulomb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field of the nucleus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431800" y="4787949"/>
            <a:ext cx="42484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solidFill>
                  <a:srgbClr val="660066"/>
                </a:solidFill>
                <a:latin typeface="Arial"/>
              </a:rPr>
              <a:t>Average electron energy reduced </a:t>
            </a:r>
            <a:r>
              <a:rPr lang="en-US" sz="1600" dirty="0" smtClean="0">
                <a:solidFill>
                  <a:srgbClr val="660066"/>
                </a:solidFill>
                <a:latin typeface="Arial"/>
              </a:rPr>
              <a:t>to 1</a:t>
            </a:r>
            <a:r>
              <a:rPr lang="en-US" sz="1600" dirty="0">
                <a:solidFill>
                  <a:srgbClr val="660066"/>
                </a:solidFill>
                <a:latin typeface="Arial"/>
              </a:rPr>
              <a:t>/e </a:t>
            </a:r>
            <a:r>
              <a:rPr lang="en-US" sz="1600" dirty="0" smtClean="0">
                <a:solidFill>
                  <a:srgbClr val="660066"/>
                </a:solidFill>
                <a:latin typeface="Arial"/>
              </a:rPr>
              <a:t>after</a:t>
            </a:r>
            <a:br>
              <a:rPr lang="en-US" sz="1600" dirty="0" smtClean="0">
                <a:solidFill>
                  <a:srgbClr val="660066"/>
                </a:solidFill>
                <a:latin typeface="Arial"/>
              </a:rPr>
            </a:br>
            <a:r>
              <a:rPr lang="en-US" sz="1600" dirty="0" smtClean="0">
                <a:solidFill>
                  <a:srgbClr val="660066"/>
                </a:solidFill>
                <a:latin typeface="Arial"/>
              </a:rPr>
              <a:t>having </a:t>
            </a:r>
            <a:r>
              <a:rPr lang="en-US" sz="1600" dirty="0">
                <a:solidFill>
                  <a:srgbClr val="660066"/>
                </a:solidFill>
                <a:latin typeface="Arial"/>
              </a:rPr>
              <a:t>passed one </a:t>
            </a:r>
            <a:r>
              <a:rPr lang="en-US" sz="1600" dirty="0" smtClean="0">
                <a:solidFill>
                  <a:srgbClr val="660066"/>
                </a:solidFill>
                <a:latin typeface="Arial"/>
              </a:rPr>
              <a:t>radiation length</a:t>
            </a:r>
          </a:p>
        </p:txBody>
      </p:sp>
      <p:pic>
        <p:nvPicPr>
          <p:cNvPr id="2" name="Picture 1" descr="Screen Shot 2016-07-13 at 7.55.49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1" t="-3" r="7" b="68675"/>
          <a:stretch/>
        </p:blipFill>
        <p:spPr>
          <a:xfrm>
            <a:off x="143768" y="2267669"/>
            <a:ext cx="3456384" cy="8042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84128" y="3275781"/>
            <a:ext cx="1378536" cy="553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</a:rPr>
              <a:t>X</a:t>
            </a:r>
            <a:r>
              <a:rPr lang="en-US" sz="1600" baseline="-25000" dirty="0">
                <a:solidFill>
                  <a:srgbClr val="800000"/>
                </a:solidFill>
              </a:rPr>
              <a:t>0</a:t>
            </a:r>
            <a:r>
              <a:rPr lang="en-US" sz="1600" dirty="0" smtClean="0">
                <a:solidFill>
                  <a:srgbClr val="800000"/>
                </a:solidFill>
              </a:rPr>
              <a:t>: Radiation</a:t>
            </a:r>
            <a:r>
              <a:rPr lang="en-US" sz="1600" dirty="0">
                <a:solidFill>
                  <a:srgbClr val="800000"/>
                </a:solidFill>
              </a:rPr>
              <a:t/>
            </a:r>
            <a:br>
              <a:rPr lang="en-US" sz="1600" dirty="0">
                <a:solidFill>
                  <a:srgbClr val="80000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</a:rPr>
              <a:t>      length</a:t>
            </a:r>
            <a:endParaRPr lang="en-US" sz="1600" dirty="0">
              <a:solidFill>
                <a:srgbClr val="800000"/>
              </a:solidFill>
            </a:endParaRPr>
          </a:p>
        </p:txBody>
      </p:sp>
      <p:pic>
        <p:nvPicPr>
          <p:cNvPr id="5" name="Picture 4" descr="Screen Shot 2016-07-13 at 7.57.5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64" y="3923853"/>
            <a:ext cx="2016224" cy="593561"/>
          </a:xfrm>
          <a:prstGeom prst="rect">
            <a:avLst/>
          </a:prstGeom>
          <a:ln w="22225">
            <a:solidFill>
              <a:srgbClr val="800000"/>
            </a:solidFill>
          </a:ln>
        </p:spPr>
      </p:pic>
      <p:pic>
        <p:nvPicPr>
          <p:cNvPr id="4" name="Picture 3" descr="Screen Shot 2016-08-05 at 12.03.5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" y="3131765"/>
            <a:ext cx="582087" cy="648072"/>
          </a:xfrm>
          <a:prstGeom prst="rect">
            <a:avLst/>
          </a:prstGeom>
          <a:ln w="22225">
            <a:solidFill>
              <a:srgbClr val="008000"/>
            </a:solidFill>
          </a:ln>
        </p:spPr>
      </p:pic>
      <p:pic>
        <p:nvPicPr>
          <p:cNvPr id="6" name="Picture 5" descr="Screen Shot 2016-08-05 at 12.05.22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3923853"/>
            <a:ext cx="1944216" cy="65612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1367904" y="2915741"/>
            <a:ext cx="1080120" cy="108012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0" name="Table 334"/>
          <p:cNvGraphicFramePr/>
          <p:nvPr>
            <p:extLst>
              <p:ext uri="{D42A27DB-BD31-4B8C-83A1-F6EECF244321}">
                <p14:modId xmlns:p14="http://schemas.microsoft.com/office/powerpoint/2010/main" val="2444067106"/>
              </p:ext>
            </p:extLst>
          </p:nvPr>
        </p:nvGraphicFramePr>
        <p:xfrm>
          <a:off x="575816" y="5580037"/>
          <a:ext cx="2977498" cy="1530333"/>
        </p:xfrm>
        <a:graphic>
          <a:graphicData uri="http://schemas.openxmlformats.org/drawingml/2006/table">
            <a:tbl>
              <a:tblPr/>
              <a:tblGrid>
                <a:gridCol w="1488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8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344"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material</a:t>
                      </a:r>
                    </a:p>
                  </a:txBody>
                  <a:tcPr marL="31189" marR="31189" marT="31189" marB="31189" anchor="ctr" horzOverflow="overflow">
                    <a:lnL w="12700">
                      <a:solidFill>
                        <a:srgbClr val="000000"/>
                      </a:solidFill>
                    </a:lnL>
                    <a:lnR w="0"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D4FB79"/>
                        </a:gs>
                        <a:gs pos="100000">
                          <a:srgbClr val="FDFFF7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 sz="38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300" b="1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X</a:t>
                      </a:r>
                      <a:r>
                        <a:rPr sz="1300" b="1" baseline="-19818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r>
                        <a:rPr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[cm]</a:t>
                      </a:r>
                    </a:p>
                  </a:txBody>
                  <a:tcPr marL="31189" marR="31189" marT="31189" marB="31189" anchor="ctr" horzOverflow="overflow">
                    <a:lnL w="0"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D4FB79"/>
                        </a:gs>
                        <a:gs pos="100000">
                          <a:srgbClr val="FDFFF7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344"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</a:t>
                      </a:r>
                    </a:p>
                  </a:txBody>
                  <a:tcPr marL="31189" marR="31189" marT="31189" marB="31189" anchor="ctr" horzOverflow="overflow">
                    <a:lnL w="12700">
                      <a:solidFill>
                        <a:srgbClr val="000000"/>
                      </a:solidFill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35.3</a:t>
                      </a:r>
                    </a:p>
                  </a:txBody>
                  <a:tcPr marL="31189" marR="31189" marT="31189" marB="31189" anchor="ctr" horzOverflow="overflow">
                    <a:lnL w="0"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0"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957"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</a:t>
                      </a:r>
                    </a:p>
                  </a:txBody>
                  <a:tcPr marL="31189" marR="31189" marT="31189" marB="31189" anchor="ctr" horzOverflow="overflow">
                    <a:lnL w="12700">
                      <a:solidFill>
                        <a:srgbClr val="000000"/>
                      </a:solidFill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9.4</a:t>
                      </a:r>
                    </a:p>
                  </a:txBody>
                  <a:tcPr marL="31189" marR="31189" marT="31189" marB="31189" anchor="ctr" horzOverflow="overflow">
                    <a:lnL w="0">
                      <a:noFill/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0">
                      <a:noFill/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344"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 sz="38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300" dirty="0"/>
                        <a:t>PbWO</a:t>
                      </a:r>
                      <a:r>
                        <a:rPr sz="1300" baseline="-19818" dirty="0"/>
                        <a:t>4</a:t>
                      </a:r>
                    </a:p>
                  </a:txBody>
                  <a:tcPr marL="31189" marR="31189" marT="31189" marB="31189" anchor="ctr" horzOverflow="overflow">
                    <a:lnL w="12700">
                      <a:solidFill>
                        <a:srgbClr val="000000"/>
                      </a:solidFill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</a:t>
                      </a:r>
                    </a:p>
                  </a:txBody>
                  <a:tcPr marL="31189" marR="31189" marT="31189" marB="31189" anchor="ctr" horzOverflow="overflow">
                    <a:lnL w="0">
                      <a:noFill/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0">
                      <a:noFill/>
                      <a:miter lim="400000"/>
                    </a:lnT>
                    <a:lnB w="0">
                      <a:miter lim="400000"/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344"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Pb</a:t>
                      </a:r>
                    </a:p>
                  </a:txBody>
                  <a:tcPr marL="31189" marR="31189" marT="31189" marB="31189" anchor="ctr" horzOverflow="overflow">
                    <a:lnL w="12700">
                      <a:solidFill>
                        <a:srgbClr val="000000"/>
                      </a:solidFill>
                    </a:lnL>
                    <a:lnR w="0">
                      <a:miter lim="400000"/>
                    </a:lnR>
                    <a:lnT w="0"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260999" marR="57799" indent="-203199" defTabSz="638951">
                        <a:spcBef>
                          <a:spcPts val="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</a:t>
                      </a:r>
                    </a:p>
                  </a:txBody>
                  <a:tcPr marL="31189" marR="31189" marT="31189" marB="31189" anchor="ctr" horzOverflow="overflow">
                    <a:lnL w="0">
                      <a:miter lim="400000"/>
                    </a:lnL>
                    <a:lnR w="12700">
                      <a:solidFill>
                        <a:srgbClr val="000000"/>
                      </a:solidFill>
                    </a:lnR>
                    <a:lnT w="0"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gradFill flip="none" rotWithShape="1">
                      <a:gsLst>
                        <a:gs pos="0">
                          <a:srgbClr val="EEEEEE"/>
                        </a:gs>
                        <a:gs pos="100000">
                          <a:srgbClr val="FFFFFF"/>
                        </a:gs>
                      </a:gsLst>
                      <a:lin ang="162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Shape 335"/>
          <p:cNvSpPr/>
          <p:nvPr/>
        </p:nvSpPr>
        <p:spPr>
          <a:xfrm>
            <a:off x="2448024" y="6804173"/>
            <a:ext cx="2232248" cy="31995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55751" marR="55751" algn="l" defTabSz="1295400">
              <a:buClr>
                <a:srgbClr val="424242"/>
              </a:buClr>
              <a:buFont typeface="Arial"/>
              <a:defRPr sz="16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00" dirty="0">
                <a:solidFill>
                  <a:srgbClr val="660066"/>
                </a:solidFill>
              </a:rPr>
              <a:t>ATLAS LAr absorber</a:t>
            </a:r>
          </a:p>
        </p:txBody>
      </p:sp>
      <p:sp>
        <p:nvSpPr>
          <p:cNvPr id="24" name="Shape 338"/>
          <p:cNvSpPr/>
          <p:nvPr/>
        </p:nvSpPr>
        <p:spPr>
          <a:xfrm>
            <a:off x="2448024" y="6484214"/>
            <a:ext cx="2088232" cy="31995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55751" marR="55751" algn="l" defTabSz="1295400">
              <a:buClr>
                <a:srgbClr val="424242"/>
              </a:buClr>
              <a:buFont typeface="Arial"/>
              <a:defRPr sz="16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00" dirty="0">
                <a:solidFill>
                  <a:srgbClr val="660066"/>
                </a:solidFill>
              </a:rPr>
              <a:t>CMS ECAL crystals</a:t>
            </a:r>
          </a:p>
        </p:txBody>
      </p:sp>
      <p:sp>
        <p:nvSpPr>
          <p:cNvPr id="26" name="Shape 338"/>
          <p:cNvSpPr/>
          <p:nvPr/>
        </p:nvSpPr>
        <p:spPr>
          <a:xfrm>
            <a:off x="2736056" y="5868069"/>
            <a:ext cx="1296144" cy="31995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55751" marR="55751" algn="l" defTabSz="1295400">
              <a:buClr>
                <a:srgbClr val="424242"/>
              </a:buClr>
              <a:buFont typeface="Arial"/>
              <a:defRPr sz="16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500" dirty="0" smtClean="0">
                <a:solidFill>
                  <a:srgbClr val="660066"/>
                </a:solidFill>
              </a:rPr>
              <a:t>Beam pipe</a:t>
            </a:r>
            <a:endParaRPr sz="1500" dirty="0">
              <a:solidFill>
                <a:srgbClr val="66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6336" y="6372125"/>
            <a:ext cx="4680520" cy="7821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Bremsstrahlung and pair production are wanted</a:t>
            </a:r>
            <a:br>
              <a:rPr lang="en-US" sz="1600" dirty="0" smtClean="0">
                <a:solidFill>
                  <a:srgbClr val="80000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</a:rPr>
              <a:t>features in electromagnetic calorimeters,</a:t>
            </a:r>
            <a:br>
              <a:rPr lang="en-US" sz="1600" dirty="0" smtClean="0">
                <a:solidFill>
                  <a:srgbClr val="80000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</a:rPr>
              <a:t>but a nuisance otherwise!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968304" y="899517"/>
            <a:ext cx="72008" cy="63367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9" name="Picture 18" descr="Screen Shot 2016-07-13 at 7.55.49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7" t="34972" r="25905" b="34996"/>
          <a:stretch/>
        </p:blipFill>
        <p:spPr>
          <a:xfrm>
            <a:off x="3672160" y="2296565"/>
            <a:ext cx="1008000" cy="835200"/>
          </a:xfrm>
          <a:prstGeom prst="rect">
            <a:avLst/>
          </a:prstGeom>
          <a:ln w="25400">
            <a:solidFill>
              <a:srgbClr val="800000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5256336" y="971525"/>
            <a:ext cx="2699928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ee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conversion in the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            field of nucleus: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0775" y="971525"/>
            <a:ext cx="1786081" cy="158417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112073" y="2771725"/>
            <a:ext cx="4896791" cy="86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Probability not to have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undergone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a conversion: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 mean free path for pair production is 9/7 X</a:t>
            </a:r>
            <a:r>
              <a:rPr lang="en-US" baseline="-25000" dirty="0" smtClean="0">
                <a:solidFill>
                  <a:srgbClr val="800000"/>
                </a:solidFill>
                <a:sym typeface="Wingdings"/>
              </a:rPr>
              <a:t>0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35" name="Picture 34" descr="Screen Shot 2016-07-21 at 9.10.40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385" y="2555701"/>
            <a:ext cx="1800200" cy="707409"/>
          </a:xfrm>
          <a:prstGeom prst="rect">
            <a:avLst/>
          </a:prstGeom>
        </p:spPr>
      </p:pic>
      <p:grpSp>
        <p:nvGrpSpPr>
          <p:cNvPr id="36" name="Group 755"/>
          <p:cNvGrpSpPr/>
          <p:nvPr/>
        </p:nvGrpSpPr>
        <p:grpSpPr>
          <a:xfrm>
            <a:off x="5832400" y="1691605"/>
            <a:ext cx="1728192" cy="1015217"/>
            <a:chOff x="0" y="0"/>
            <a:chExt cx="2273300" cy="1371600"/>
          </a:xfrm>
        </p:grpSpPr>
        <p:sp>
          <p:nvSpPr>
            <p:cNvPr id="37" name="Shape 750"/>
            <p:cNvSpPr/>
            <p:nvPr/>
          </p:nvSpPr>
          <p:spPr>
            <a:xfrm>
              <a:off x="0" y="122237"/>
              <a:ext cx="2273300" cy="1244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6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pic>
          <p:nvPicPr>
            <p:cNvPr id="38" name="image.png"/>
            <p:cNvPicPr>
              <a:picLocks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66675" y="0"/>
              <a:ext cx="2159000" cy="1371600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sp>
          <p:nvSpPr>
            <p:cNvPr id="39" name="Shape 752"/>
            <p:cNvSpPr/>
            <p:nvPr/>
          </p:nvSpPr>
          <p:spPr>
            <a:xfrm flipH="1">
              <a:off x="1304925" y="465137"/>
              <a:ext cx="155576" cy="263526"/>
            </a:xfrm>
            <a:prstGeom prst="line">
              <a:avLst/>
            </a:prstGeom>
            <a:noFill/>
            <a:ln w="3672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54376"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" name="Shape 753"/>
            <p:cNvSpPr/>
            <p:nvPr/>
          </p:nvSpPr>
          <p:spPr>
            <a:xfrm>
              <a:off x="1230312" y="201613"/>
              <a:ext cx="876831" cy="3150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defTabSz="348223">
                <a:lnSpc>
                  <a:spcPct val="99000"/>
                </a:lnSpc>
                <a:buFont typeface="Times New Roman"/>
                <a:tabLst>
                  <a:tab pos="344532" algn="l"/>
                  <a:tab pos="698908" algn="l"/>
                  <a:tab pos="1043440" algn="l"/>
                  <a:tab pos="1387972" algn="l"/>
                  <a:tab pos="1742347" algn="l"/>
                  <a:tab pos="2086879" algn="l"/>
                  <a:tab pos="2441255" algn="l"/>
                  <a:tab pos="2785787" algn="l"/>
                  <a:tab pos="3130319" algn="l"/>
                  <a:tab pos="3484695" algn="l"/>
                  <a:tab pos="3829227" algn="l"/>
                  <a:tab pos="4173758" algn="l"/>
                  <a:tab pos="4528134" algn="l"/>
                  <a:tab pos="4872666" algn="l"/>
                  <a:tab pos="5227042" algn="l"/>
                  <a:tab pos="5571574" algn="l"/>
                  <a:tab pos="5916106" algn="l"/>
                  <a:tab pos="6270481" algn="l"/>
                  <a:tab pos="6615013" algn="l"/>
                  <a:tab pos="6959545" algn="l"/>
                  <a:tab pos="6969389" algn="l"/>
                </a:tabLst>
                <a:defRPr sz="16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t>ϒ→e</a:t>
              </a:r>
              <a:r>
                <a:rPr baseline="31999"/>
                <a:t>+</a:t>
              </a: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41" name="Shape 754"/>
            <p:cNvSpPr/>
            <p:nvPr/>
          </p:nvSpPr>
          <p:spPr>
            <a:xfrm>
              <a:off x="1098550" y="758825"/>
              <a:ext cx="220663" cy="209550"/>
            </a:xfrm>
            <a:prstGeom prst="ellipse">
              <a:avLst/>
            </a:prstGeom>
            <a:noFill/>
            <a:ln w="1836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499" marR="31499" defTabSz="348223">
                <a:lnSpc>
                  <a:spcPct val="85000"/>
                </a:lnSpc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42" name="Group 759"/>
          <p:cNvGrpSpPr/>
          <p:nvPr/>
        </p:nvGrpSpPr>
        <p:grpSpPr>
          <a:xfrm>
            <a:off x="5688384" y="3779837"/>
            <a:ext cx="3829457" cy="2559266"/>
            <a:chOff x="0" y="0"/>
            <a:chExt cx="4940300" cy="3302000"/>
          </a:xfrm>
        </p:grpSpPr>
        <p:pic>
          <p:nvPicPr>
            <p:cNvPr id="43" name="shower.jpg"/>
            <p:cNvPicPr>
              <a:picLocks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0" y="0"/>
              <a:ext cx="4940300" cy="3302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" name="Shape 758"/>
            <p:cNvSpPr/>
            <p:nvPr/>
          </p:nvSpPr>
          <p:spPr>
            <a:xfrm>
              <a:off x="424462" y="250895"/>
              <a:ext cx="1651001" cy="744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55751" marR="55751" algn="l" defTabSz="1295400">
                <a:buClr>
                  <a:srgbClr val="606060"/>
                </a:buClr>
                <a:buFont typeface="Arial"/>
                <a:defRPr sz="1400">
                  <a:solidFill>
                    <a:srgbClr val="606060"/>
                  </a:solidFill>
                  <a:uFill>
                    <a:solidFill>
                      <a:srgbClr val="60606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 sz="30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100"/>
                <a:t>Simulation of electromagnetic shower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 bwMode="auto">
          <a:xfrm>
            <a:off x="4968304" y="3851845"/>
            <a:ext cx="511232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799586866"/>
      </p:ext>
    </p:extLst>
  </p:cSld>
  <p:clrMapOvr>
    <a:masterClrMapping/>
  </p:clrMapOvr>
  <p:transition spd="med" advTm="18346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Multiple Scattering</a:t>
            </a:r>
          </a:p>
        </p:txBody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15777" y="971526"/>
            <a:ext cx="734481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Rutherford scattering of incoming particles on the nuclei of the matter</a:t>
            </a:r>
          </a:p>
          <a:p>
            <a:endParaRPr lang="en-US" sz="1000" dirty="0">
              <a:solidFill>
                <a:srgbClr val="800000"/>
              </a:solidFill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→ Many small random changes of direction of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flight</a:t>
            </a:r>
            <a:endParaRPr lang="en-US" dirty="0">
              <a:latin typeface="Arial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392240" y="1907629"/>
            <a:ext cx="5040560" cy="44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Arial"/>
              </a:rPr>
              <a:t>Distribution of scattering angle nearly Gaussian 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/>
              </a:rPr>
            </a:br>
            <a:r>
              <a:rPr lang="en-US" dirty="0" smtClean="0">
                <a:solidFill>
                  <a:schemeClr val="tx1"/>
                </a:solidFill>
                <a:latin typeface="Arial"/>
              </a:rPr>
              <a:t>(many independent scatters; for </a:t>
            </a:r>
            <a:r>
              <a:rPr lang="en-US" dirty="0">
                <a:solidFill>
                  <a:schemeClr val="tx1"/>
                </a:solidFill>
                <a:latin typeface="Arial"/>
              </a:rPr>
              <a:t>central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≈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98%) with:</a:t>
            </a:r>
          </a:p>
        </p:txBody>
      </p:sp>
      <p:pic>
        <p:nvPicPr>
          <p:cNvPr id="11" name="Picture 10" descr="Screen Shot 2016-07-13 at 8.23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2555701"/>
            <a:ext cx="5466849" cy="936104"/>
          </a:xfrm>
          <a:prstGeom prst="rect">
            <a:avLst/>
          </a:prstGeom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176216" y="3779837"/>
            <a:ext cx="1829376" cy="30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Displacement:</a:t>
            </a:r>
          </a:p>
          <a:p>
            <a:endParaRPr lang="en-US" sz="2000" dirty="0">
              <a:latin typeface="Arial"/>
            </a:endParaRPr>
          </a:p>
          <a:p>
            <a:endParaRPr lang="en-US" sz="2000" dirty="0">
              <a:latin typeface="Arial"/>
            </a:endParaRPr>
          </a:p>
        </p:txBody>
      </p:sp>
      <p:pic>
        <p:nvPicPr>
          <p:cNvPr id="15" name="Picture 14" descr="Screen Shot 2016-07-13 at 8.25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464" y="3635821"/>
            <a:ext cx="3427883" cy="915102"/>
          </a:xfrm>
          <a:prstGeom prst="rect">
            <a:avLst/>
          </a:prstGeom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87784" y="4499917"/>
            <a:ext cx="547260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Average scattering angle and displacement are zero!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59792" y="4931965"/>
            <a:ext cx="950505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</a:pPr>
            <a:r>
              <a:rPr lang="en-US" sz="1600" dirty="0" smtClean="0">
                <a:solidFill>
                  <a:srgbClr val="800000"/>
                </a:solidFill>
                <a:latin typeface="Arial"/>
                <a:sym typeface="Wingdings"/>
              </a:rPr>
              <a:t> D</a:t>
            </a:r>
            <a:r>
              <a:rPr lang="en-US" sz="1600" dirty="0" smtClean="0">
                <a:solidFill>
                  <a:srgbClr val="800000"/>
                </a:solidFill>
                <a:latin typeface="Arial"/>
              </a:rPr>
              <a:t>oes </a:t>
            </a:r>
            <a:r>
              <a:rPr lang="en-US" sz="1600" dirty="0">
                <a:solidFill>
                  <a:srgbClr val="800000"/>
                </a:solidFill>
                <a:latin typeface="Arial"/>
              </a:rPr>
              <a:t>not systematically change the track </a:t>
            </a:r>
            <a:r>
              <a:rPr lang="en-US" sz="1600" dirty="0" smtClean="0">
                <a:solidFill>
                  <a:srgbClr val="800000"/>
                </a:solidFill>
                <a:latin typeface="Arial"/>
              </a:rPr>
              <a:t>parameters but increases </a:t>
            </a:r>
            <a:r>
              <a:rPr lang="en-US" sz="1600" dirty="0">
                <a:solidFill>
                  <a:srgbClr val="800000"/>
                </a:solidFill>
                <a:latin typeface="Arial"/>
              </a:rPr>
              <a:t>uncertainties of track </a:t>
            </a:r>
            <a:r>
              <a:rPr lang="en-US" sz="1600" dirty="0" smtClean="0">
                <a:solidFill>
                  <a:srgbClr val="800000"/>
                </a:solidFill>
                <a:latin typeface="Arial"/>
              </a:rPr>
              <a:t>parameters.</a:t>
            </a:r>
            <a:endParaRPr lang="en-US" sz="1600" dirty="0">
              <a:solidFill>
                <a:srgbClr val="800000"/>
              </a:solidFill>
              <a:latin typeface="Arial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00538" y="5580037"/>
            <a:ext cx="1224136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Examples</a:t>
            </a:r>
            <a:r>
              <a:rPr lang="en-US" dirty="0" smtClean="0">
                <a:solidFill>
                  <a:srgbClr val="008000"/>
                </a:solidFill>
                <a:latin typeface="Arial"/>
              </a:rPr>
              <a:t>: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8730" y="6378991"/>
            <a:ext cx="631198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sym typeface="Wingdings"/>
              </a:rPr>
              <a:t> Limiting factor for reconstructing low momentum particles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9832" y="6804173"/>
            <a:ext cx="9001000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Multiple scattering is a nuisance for reconstruction of particles (with lower energies)!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62938" y="1835619"/>
            <a:ext cx="3397254" cy="2418169"/>
            <a:chOff x="490930" y="1937732"/>
            <a:chExt cx="3397254" cy="2418169"/>
          </a:xfrm>
        </p:grpSpPr>
        <p:pic>
          <p:nvPicPr>
            <p:cNvPr id="9625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30" y="2313663"/>
              <a:ext cx="3397254" cy="2042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1907810" y="1937732"/>
              <a:ext cx="391811" cy="455585"/>
              <a:chOff x="1753263" y="2112400"/>
              <a:chExt cx="330591" cy="38440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783772" y="2112400"/>
                <a:ext cx="300082" cy="353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90"/>
                    </a:solidFill>
                  </a:rPr>
                  <a:t>x</a:t>
                </a:r>
                <a:endParaRPr lang="en-US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1783216" y="2253215"/>
                <a:ext cx="213632" cy="273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90"/>
                    </a:solidFill>
                  </a:rPr>
                  <a:t>}</a:t>
                </a:r>
                <a:endParaRPr lang="en-US" sz="1600" dirty="0">
                  <a:solidFill>
                    <a:srgbClr val="00009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125089" y="5652045"/>
            <a:ext cx="5563129" cy="610783"/>
          </a:xfrm>
          <a:prstGeom prst="rect">
            <a:avLst/>
          </a:prstGeom>
          <a:solidFill>
            <a:srgbClr val="FFFEA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Si: RMS = 0.9 </a:t>
            </a:r>
            <a:r>
              <a:rPr lang="en-US" dirty="0" err="1" smtClean="0"/>
              <a:t>mrad</a:t>
            </a:r>
            <a:r>
              <a:rPr lang="en-US" dirty="0" smtClean="0"/>
              <a:t> /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p    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>
                <a:solidFill>
                  <a:srgbClr val="008000"/>
                </a:solidFill>
              </a:rPr>
              <a:t>~ silicon module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1 mm Be: </a:t>
            </a:r>
            <a:r>
              <a:rPr lang="en-US" dirty="0"/>
              <a:t>RMS = </a:t>
            </a:r>
            <a:r>
              <a:rPr lang="en-US" dirty="0" smtClean="0"/>
              <a:t>0.8 </a:t>
            </a:r>
            <a:r>
              <a:rPr lang="en-US" dirty="0" err="1"/>
              <a:t>mrad</a:t>
            </a:r>
            <a:r>
              <a:rPr lang="en-US" dirty="0"/>
              <a:t> /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p    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>
                <a:solidFill>
                  <a:srgbClr val="008000"/>
                </a:solidFill>
              </a:rPr>
              <a:t>~ beam pipe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5184328" y="5580037"/>
            <a:ext cx="432048" cy="792088"/>
          </a:xfrm>
          <a:prstGeom prst="ellipse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192"/>
      </p:ext>
    </p:extLst>
  </p:cSld>
  <p:clrMapOvr>
    <a:masterClrMapping/>
  </p:clrMapOvr>
  <p:transition spd="med" advTm="10196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3600" dirty="0" smtClean="0"/>
              <a:t>Charged Particles </a:t>
            </a:r>
            <a:r>
              <a:rPr lang="en-US" dirty="0" smtClean="0"/>
              <a:t>Track Reconstruction</a:t>
            </a:r>
            <a:endParaRPr lang="en-US" dirty="0"/>
          </a:p>
        </p:txBody>
      </p:sp>
      <p:pic>
        <p:nvPicPr>
          <p:cNvPr id="6" name="0803022_0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8" y="899517"/>
            <a:ext cx="7813851" cy="63367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6444000" y="925200"/>
            <a:ext cx="3600400" cy="62781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(Quasi-stable) charged Particles</a:t>
            </a:r>
            <a:br>
              <a:rPr lang="en-US" dirty="0" smtClean="0"/>
            </a:br>
            <a:r>
              <a:rPr lang="en-US" dirty="0" smtClean="0"/>
              <a:t>in the detector: </a:t>
            </a:r>
            <a:r>
              <a:rPr lang="en-US" dirty="0" smtClean="0">
                <a:solidFill>
                  <a:srgbClr val="000090"/>
                </a:solidFill>
              </a:rPr>
              <a:t>e,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, p,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solidFill>
                  <a:srgbClr val="000090"/>
                </a:solidFill>
              </a:rPr>
              <a:t>±</a:t>
            </a:r>
            <a:r>
              <a:rPr lang="en-US" dirty="0" smtClean="0">
                <a:solidFill>
                  <a:srgbClr val="000090"/>
                </a:solidFill>
              </a:rPr>
              <a:t>, K</a:t>
            </a:r>
            <a:r>
              <a:rPr lang="en-US" baseline="30000" dirty="0" smtClean="0">
                <a:solidFill>
                  <a:srgbClr val="000090"/>
                </a:solidFill>
              </a:rPr>
              <a:t>±</a:t>
            </a: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/>
              <a:t>Tracker to </a:t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>- reconstruct their trajectory  with 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high efficiency and purity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determine kinematic properties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Tracks are basis for many subsequent algorithms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>Important role in particle identification:</a:t>
            </a:r>
            <a:br>
              <a:rPr lang="en-US" dirty="0" smtClean="0"/>
            </a:b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- matching to calorimeter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</a:t>
            </a:r>
            <a:r>
              <a:rPr lang="en-US" dirty="0">
                <a:solidFill>
                  <a:srgbClr val="000090"/>
                </a:solidFill>
              </a:rPr>
              <a:t>clusters for e/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identification, 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to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spectrometer tracks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for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 identification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- reconstruct secondary decay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vertices of b hadrons,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leptons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- …..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Only tracking detectors offer the spatial resolution needed for (many of) these tasks!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79872" y="6300117"/>
            <a:ext cx="936104" cy="504056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223888" y="5940077"/>
            <a:ext cx="1512168" cy="288032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050469"/>
      </p:ext>
    </p:extLst>
  </p:cSld>
  <p:clrMapOvr>
    <a:masterClrMapping/>
  </p:clrMapOvr>
  <p:transition spd="med" advTm="6727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012773"/>
            <a:ext cx="4215937" cy="341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792" y="179437"/>
            <a:ext cx="9433618" cy="525884"/>
          </a:xfrm>
        </p:spPr>
        <p:txBody>
          <a:bodyPr/>
          <a:lstStyle/>
          <a:p>
            <a:r>
              <a:rPr lang="en-US" dirty="0" smtClean="0"/>
              <a:t>ATLAS and CMS Tracking Detectors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160" y="4283893"/>
            <a:ext cx="6234412" cy="2880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96296" y="3786703"/>
            <a:ext cx="4430495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CMS: All-silicon tracker (pixels and strips)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08264" y="1331565"/>
            <a:ext cx="5276705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ATLAS: Silicon tracker (pixels and strips) +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         straw tube detector (</a:t>
            </a:r>
            <a:r>
              <a:rPr lang="en-US" i="1" dirty="0" smtClean="0">
                <a:solidFill>
                  <a:srgbClr val="800000"/>
                </a:solidFill>
              </a:rPr>
              <a:t>Transition Radiation</a:t>
            </a:r>
            <a:br>
              <a:rPr lang="en-US" i="1" dirty="0" smtClean="0">
                <a:solidFill>
                  <a:srgbClr val="800000"/>
                </a:solidFill>
              </a:rPr>
            </a:br>
            <a:r>
              <a:rPr lang="en-US" i="1" dirty="0" smtClean="0">
                <a:solidFill>
                  <a:srgbClr val="800000"/>
                </a:solidFill>
              </a:rPr>
              <a:t>                                                                  Tracker</a:t>
            </a:r>
            <a:r>
              <a:rPr lang="en-US" dirty="0" smtClean="0">
                <a:solidFill>
                  <a:srgbClr val="800000"/>
                </a:solidFill>
              </a:rPr>
              <a:t>)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776" y="5508029"/>
            <a:ext cx="3431285" cy="8683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Embedded in solenoid magnets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with B ≈ 2 T (ATLAS)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       ≈ 3.8 T (CMS)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38"/>
    </mc:Choice>
    <mc:Fallback xmlns="">
      <p:transition xmlns:p14="http://schemas.microsoft.com/office/powerpoint/2010/main" spd="slow" advTm="4963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Requirements</a:t>
            </a:r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88615" y="1115541"/>
            <a:ext cx="9604225" cy="494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Experimental environment at the LHC: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Bunch crossing every 50 ns ( → 25 ns)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High instantaneous luminosity (design: 10</a:t>
            </a:r>
            <a:r>
              <a:rPr lang="en-US" baseline="33000" dirty="0">
                <a:latin typeface="Arial"/>
              </a:rPr>
              <a:t>34</a:t>
            </a:r>
            <a:r>
              <a:rPr lang="en-US" dirty="0">
                <a:latin typeface="Arial"/>
              </a:rPr>
              <a:t> cm</a:t>
            </a:r>
            <a:r>
              <a:rPr lang="en-US" baseline="33000" dirty="0">
                <a:latin typeface="Arial"/>
              </a:rPr>
              <a:t>-2</a:t>
            </a:r>
            <a:r>
              <a:rPr lang="en-US" dirty="0">
                <a:latin typeface="Arial"/>
              </a:rPr>
              <a:t>s</a:t>
            </a:r>
            <a:r>
              <a:rPr lang="en-US" baseline="33000" dirty="0">
                <a:latin typeface="Arial"/>
              </a:rPr>
              <a:t>-1</a:t>
            </a:r>
            <a:r>
              <a:rPr lang="en-US" dirty="0" smtClean="0">
                <a:latin typeface="Arial"/>
              </a:rPr>
              <a:t>) </a:t>
            </a:r>
            <a:r>
              <a:rPr lang="en-US" dirty="0" smtClean="0">
                <a:latin typeface="Arial"/>
                <a:sym typeface="Wingdings"/>
              </a:rPr>
              <a:t> Pileup</a:t>
            </a: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None/>
            </a:pPr>
            <a:r>
              <a:rPr lang="en-US" dirty="0">
                <a:latin typeface="Arial"/>
              </a:rPr>
              <a:t>   →  </a:t>
            </a:r>
            <a:r>
              <a:rPr lang="en-US" dirty="0">
                <a:latin typeface="Arial"/>
                <a:cs typeface="Arial"/>
              </a:rPr>
              <a:t>~</a:t>
            </a:r>
            <a:r>
              <a:rPr lang="en-US" dirty="0">
                <a:latin typeface="Arial"/>
              </a:rPr>
              <a:t>1000 charged particles every 50 (25) ns in the detector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 (even higher number of tracks in heavy ion collisions)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Need high granularity to reduce occupancy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→ large number of electronics channels and heat load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→ more material in the tracker</a:t>
            </a:r>
            <a:br>
              <a:rPr lang="en-US" dirty="0">
                <a:latin typeface="Arial"/>
              </a:rPr>
            </a:b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Fast response, otherwise integrate over several bunch crossings.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Challenging readout electronics</a:t>
            </a:r>
            <a:br>
              <a:rPr lang="en-US" dirty="0">
                <a:latin typeface="Arial"/>
              </a:rPr>
            </a:b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Radiation hard: 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Design for 10</a:t>
            </a:r>
            <a:r>
              <a:rPr lang="en-US" baseline="33000" dirty="0">
                <a:latin typeface="Arial"/>
              </a:rPr>
              <a:t>15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neq</a:t>
            </a:r>
            <a:r>
              <a:rPr lang="en-US" dirty="0">
                <a:latin typeface="Arial"/>
              </a:rPr>
              <a:t> (neutron equivalent) for innermost layers (10 year lifetime)</a:t>
            </a:r>
            <a:br>
              <a:rPr lang="en-US" dirty="0">
                <a:latin typeface="Arial"/>
              </a:rPr>
            </a:b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Precise: Momentum Measurement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     Spatial precision, especially close to Interaction Point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                                              → Impact Parameter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5" t="12737" r="17068" b="8427"/>
          <a:stretch>
            <a:fillRect/>
          </a:stretch>
        </p:blipFill>
        <p:spPr bwMode="auto">
          <a:xfrm>
            <a:off x="6624488" y="1115541"/>
            <a:ext cx="320207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3095" t="12737" r="17068" b="842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798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95210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Parameters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41376" y="1074287"/>
            <a:ext cx="9801137" cy="391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The </a:t>
            </a:r>
            <a:r>
              <a:rPr lang="en-US" b="1" dirty="0">
                <a:solidFill>
                  <a:srgbClr val="800000"/>
                </a:solidFill>
                <a:latin typeface="Arial"/>
              </a:rPr>
              <a:t>trajectory</a:t>
            </a:r>
            <a:r>
              <a:rPr lang="en-US" dirty="0">
                <a:latin typeface="Arial"/>
              </a:rPr>
              <a:t> of a charged particle in a magnetic field can be </a:t>
            </a:r>
            <a:r>
              <a:rPr lang="en-US" dirty="0" err="1">
                <a:latin typeface="Arial"/>
              </a:rPr>
              <a:t>parametrized</a:t>
            </a:r>
            <a:r>
              <a:rPr lang="en-US" dirty="0">
                <a:latin typeface="Arial"/>
              </a:rPr>
              <a:t> through</a:t>
            </a:r>
          </a:p>
          <a:p>
            <a:r>
              <a:rPr lang="en-US" dirty="0">
                <a:latin typeface="Arial"/>
              </a:rPr>
              <a:t>five parameters*:</a:t>
            </a:r>
          </a:p>
          <a:p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- Two variables for 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localisation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wrt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. reference point/surface</a:t>
            </a:r>
          </a:p>
          <a:p>
            <a:r>
              <a:rPr lang="en-US" dirty="0">
                <a:solidFill>
                  <a:srgbClr val="008000"/>
                </a:solidFill>
                <a:latin typeface="Arial"/>
              </a:rPr>
              <a:t> - Three variables for momentum representation, e.g. two angles and curvature/momentum</a:t>
            </a:r>
            <a:br>
              <a:rPr lang="en-US" dirty="0">
                <a:solidFill>
                  <a:srgbClr val="008000"/>
                </a:solidFill>
                <a:latin typeface="Arial"/>
              </a:rPr>
            </a:br>
            <a:r>
              <a:rPr lang="en-US" dirty="0">
                <a:solidFill>
                  <a:srgbClr val="008000"/>
                </a:solidFill>
                <a:latin typeface="Arial"/>
              </a:rPr>
              <a:t/>
            </a:r>
            <a:br>
              <a:rPr lang="en-US" dirty="0">
                <a:solidFill>
                  <a:srgbClr val="008000"/>
                </a:solidFill>
                <a:latin typeface="Arial"/>
              </a:rPr>
            </a:br>
            <a:r>
              <a:rPr lang="en-US" dirty="0">
                <a:latin typeface="Arial"/>
              </a:rPr>
              <a:t>Perigee Parameters:   -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d</a:t>
            </a:r>
            <a:r>
              <a:rPr lang="en-US" baseline="-25000" dirty="0">
                <a:solidFill>
                  <a:srgbClr val="000080"/>
                </a:solidFill>
                <a:latin typeface="Arial"/>
              </a:rPr>
              <a:t>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, z</a:t>
            </a:r>
            <a:r>
              <a:rPr lang="en-US" baseline="-25000" dirty="0">
                <a:solidFill>
                  <a:srgbClr val="000080"/>
                </a:solidFill>
                <a:latin typeface="Arial"/>
              </a:rPr>
              <a:t>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: distance to reference point (e.g. 0/0/0) at point of closest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                                               approach (in transverse plane)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                             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   - </a:t>
            </a:r>
            <a:r>
              <a:rPr lang="en-US" dirty="0" err="1">
                <a:solidFill>
                  <a:srgbClr val="008000"/>
                </a:solidFill>
                <a:latin typeface="Arial"/>
                <a:cs typeface="Arial"/>
              </a:rPr>
              <a:t>Φ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, </a:t>
            </a:r>
            <a:r>
              <a:rPr lang="en-US" dirty="0" err="1">
                <a:solidFill>
                  <a:srgbClr val="008000"/>
                </a:solidFill>
                <a:latin typeface="Arial"/>
                <a:cs typeface="Arial"/>
              </a:rPr>
              <a:t>θ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, q/p</a:t>
            </a:r>
          </a:p>
          <a:p>
            <a:endParaRPr lang="en-US" dirty="0">
              <a:solidFill>
                <a:srgbClr val="80008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(for cylindrical geometries,</a:t>
            </a:r>
          </a:p>
          <a:p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 different for fixed-target</a:t>
            </a:r>
            <a:br>
              <a:rPr lang="en-US" dirty="0">
                <a:solidFill>
                  <a:srgbClr val="80008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 geometry)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15776" y="6300117"/>
            <a:ext cx="3322096" cy="80396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solidFill>
                  <a:srgbClr val="000080"/>
                </a:solidFill>
                <a:latin typeface="Arial"/>
              </a:rPr>
              <a:t>*: 3d position + 3d momentum = 6</a:t>
            </a:r>
          </a:p>
          <a:p>
            <a:r>
              <a:rPr lang="en-US" sz="1600" dirty="0">
                <a:solidFill>
                  <a:srgbClr val="000080"/>
                </a:solidFill>
                <a:latin typeface="Arial"/>
              </a:rPr>
              <a:t>    -1 because any point on </a:t>
            </a:r>
          </a:p>
          <a:p>
            <a:r>
              <a:rPr lang="en-US" sz="1600" dirty="0">
                <a:solidFill>
                  <a:srgbClr val="000080"/>
                </a:solidFill>
                <a:latin typeface="Arial"/>
              </a:rPr>
              <a:t>     trajectory can be chosen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7784" y="4931965"/>
            <a:ext cx="285206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their uncertainties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 5x5 covariance matrix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16096" y="3471992"/>
            <a:ext cx="5742209" cy="2926121"/>
            <a:chOff x="4116096" y="3471992"/>
            <a:chExt cx="5742209" cy="292612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096" y="3471992"/>
              <a:ext cx="5742209" cy="2926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 rot="18774999">
              <a:off x="7757536" y="4598772"/>
              <a:ext cx="1232075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7510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1"/>
          <p:cNvGrpSpPr>
            <a:grpSpLocks/>
          </p:cNvGrpSpPr>
          <p:nvPr/>
        </p:nvGrpSpPr>
        <p:grpSpPr bwMode="auto">
          <a:xfrm>
            <a:off x="3754033" y="2599233"/>
            <a:ext cx="2779000" cy="2716659"/>
            <a:chOff x="2364" y="1638"/>
            <a:chExt cx="1750" cy="1712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2" y="1638"/>
              <a:ext cx="1712" cy="1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315" name="Rectangle 3"/>
            <p:cNvSpPr>
              <a:spLocks noChangeArrowheads="1"/>
            </p:cNvSpPr>
            <p:nvPr/>
          </p:nvSpPr>
          <p:spPr bwMode="auto">
            <a:xfrm>
              <a:off x="2364" y="1645"/>
              <a:ext cx="287" cy="10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Input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17600" y="1336114"/>
            <a:ext cx="5164177" cy="2319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Main tracking detector types used at the LHC: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- Solid state (silicon) detectors, planar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- Gaseous drift detectors:</a:t>
            </a:r>
          </a:p>
          <a:p>
            <a:r>
              <a:rPr lang="en-US" dirty="0">
                <a:latin typeface="Arial"/>
              </a:rPr>
              <a:t>       Tubes (</a:t>
            </a:r>
            <a:r>
              <a:rPr lang="en-US" dirty="0" err="1">
                <a:latin typeface="Arial"/>
              </a:rPr>
              <a:t>muon</a:t>
            </a:r>
            <a:r>
              <a:rPr lang="en-US" dirty="0">
                <a:latin typeface="Arial"/>
              </a:rPr>
              <a:t> chambers, Straws, …)</a:t>
            </a:r>
          </a:p>
          <a:p>
            <a:r>
              <a:rPr lang="en-US" dirty="0">
                <a:latin typeface="Arial"/>
              </a:rPr>
              <a:t>       TPC (ALICE) 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190" y="1250425"/>
            <a:ext cx="2942564" cy="415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8672" y="5484097"/>
            <a:ext cx="6885569" cy="1682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Inputs to track reconstruction are 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hits, drift circles, …</a:t>
            </a:r>
          </a:p>
          <a:p>
            <a:endParaRPr lang="en-US" dirty="0">
              <a:solidFill>
                <a:srgbClr val="800000"/>
              </a:solidFill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May need to combine 2D measurements into space points first 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(e.g. silicon strip detectors with stereo angles)</a:t>
            </a:r>
          </a:p>
        </p:txBody>
      </p:sp>
    </p:spTree>
    <p:extLst>
      <p:ext uri="{BB962C8B-B14F-4D97-AF65-F5344CB8AC3E}">
        <p14:creationId xmlns:p14="http://schemas.microsoft.com/office/powerpoint/2010/main" val="2131536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372" name="Rectangle 4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511813"/>
          </a:xfrm>
        </p:spPr>
        <p:txBody>
          <a:bodyPr/>
          <a:lstStyle/>
          <a:p>
            <a:r>
              <a:rPr lang="de-DE" dirty="0" smtClean="0"/>
              <a:t>Rachid Mazini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82373" name="Rectangle 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36514" y="4019998"/>
                <a:ext cx="9575588" cy="2136103"/>
              </a:xfrm>
            </p:spPr>
            <p:txBody>
              <a:bodyPr/>
              <a:lstStyle/>
              <a:p>
                <a:pPr>
                  <a:lnSpc>
                    <a:spcPct val="50000"/>
                  </a:lnSpc>
                </a:pPr>
                <a:r>
                  <a:rPr lang="de-DE" sz="2400" dirty="0"/>
                  <a:t> From </a:t>
                </a:r>
                <a:r>
                  <a:rPr lang="de-DE" sz="2400" dirty="0" smtClean="0"/>
                  <a:t>1999-now:</a:t>
                </a:r>
              </a:p>
              <a:p>
                <a:pPr>
                  <a:lnSpc>
                    <a:spcPct val="50000"/>
                  </a:lnSpc>
                </a:pPr>
                <a:r>
                  <a:rPr lang="de-DE" sz="2000" dirty="0" smtClean="0"/>
                  <a:t>Work </a:t>
                </a:r>
                <a:r>
                  <a:rPr lang="de-DE" sz="2000" dirty="0"/>
                  <a:t>on the  ATLAS Experiment on the LHC @CERN as a student, </a:t>
                </a:r>
                <a:r>
                  <a:rPr lang="de-DE" sz="2000" dirty="0" smtClean="0"/>
                  <a:t>Research</a:t>
                </a:r>
              </a:p>
              <a:p>
                <a:pPr>
                  <a:lnSpc>
                    <a:spcPct val="50000"/>
                  </a:lnSpc>
                </a:pPr>
                <a:r>
                  <a:rPr lang="de-DE" sz="2000" dirty="0" smtClean="0"/>
                  <a:t>Associate (Canada) then </a:t>
                </a:r>
                <a:r>
                  <a:rPr lang="de-DE" sz="2000" dirty="0"/>
                  <a:t>a Reseacrh </a:t>
                </a:r>
                <a:r>
                  <a:rPr lang="de-DE" sz="2000" dirty="0" smtClean="0"/>
                  <a:t>Scientist</a:t>
                </a:r>
                <a:r>
                  <a:rPr lang="de-DE" sz="2000" dirty="0"/>
                  <a:t> </a:t>
                </a:r>
                <a:r>
                  <a:rPr lang="de-DE" sz="2000" dirty="0" smtClean="0"/>
                  <a:t>(Taiwan)</a:t>
                </a:r>
                <a:endParaRPr lang="de-DE" sz="2000" dirty="0"/>
              </a:p>
              <a:p>
                <a:pPr marL="800100" lvl="1" indent="-342900">
                  <a:lnSpc>
                    <a:spcPct val="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Involded in Lquid Argon Calorimeter construction and operations</a:t>
                </a:r>
              </a:p>
              <a:p>
                <a:pPr marL="800100" lvl="1" indent="-342900">
                  <a:lnSpc>
                    <a:spcPct val="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>
                    <a:solidFill>
                      <a:schemeClr val="accent2">
                        <a:lumMod val="75000"/>
                      </a:schemeClr>
                    </a:solidFill>
                  </a:rPr>
                  <a:t>Software development for jets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de-DE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000" dirty="0">
                    <a:solidFill>
                      <a:schemeClr val="accent2">
                        <a:lumMod val="75000"/>
                      </a:schemeClr>
                    </a:solidFill>
                  </a:rPr>
                  <a:t>reconstruction</a:t>
                </a:r>
              </a:p>
              <a:p>
                <a:pPr marL="800100" lvl="1" indent="-342900">
                  <a:lnSpc>
                    <a:spcPct val="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>
                    <a:solidFill>
                      <a:schemeClr val="accent2">
                        <a:lumMod val="75000"/>
                      </a:schemeClr>
                    </a:solidFill>
                  </a:rPr>
                  <a:t>Higgs physics, SM measurements, Dark Matter searches</a:t>
                </a:r>
              </a:p>
              <a:p>
                <a:pPr marL="800100" lvl="1" indent="-342900">
                  <a:lnSpc>
                    <a:spcPct val="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>
                    <a:solidFill>
                      <a:schemeClr val="accent2">
                        <a:lumMod val="75000"/>
                      </a:schemeClr>
                    </a:solidFill>
                  </a:rPr>
                  <a:t>More recently, Timing Detectorr (HGTD) for the ATLAS upgrade for HL-LHC</a:t>
                </a:r>
                <a:endParaRPr lang="de-DE" sz="2000" dirty="0"/>
              </a:p>
              <a:p>
                <a:pPr>
                  <a:lnSpc>
                    <a:spcPct val="50000"/>
                  </a:lnSpc>
                </a:pPr>
                <a:r>
                  <a:rPr lang="de-DE" sz="2400" dirty="0"/>
                  <a:t>2003-2005. </a:t>
                </a:r>
                <a:r>
                  <a:rPr lang="de-DE" sz="2400" dirty="0"/>
                  <a:t>CDF </a:t>
                </a:r>
                <a:r>
                  <a:rPr lang="de-DE" sz="2400" dirty="0" smtClean="0"/>
                  <a:t>parenthesis</a:t>
                </a:r>
                <a:r>
                  <a:rPr lang="de-DE" sz="2400" dirty="0"/>
                  <a:t>:</a:t>
                </a:r>
              </a:p>
              <a:p>
                <a:pPr lvl="1">
                  <a:lnSpc>
                    <a:spcPct val="50000"/>
                  </a:lnSpc>
                </a:pPr>
                <a:r>
                  <a:rPr lang="de-DE" sz="2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SM measuremnts: Z/W+jets, High order QCD corrections</a:t>
                </a:r>
              </a:p>
              <a:p>
                <a:pPr>
                  <a:lnSpc>
                    <a:spcPct val="50000"/>
                  </a:lnSpc>
                </a:pPr>
                <a:r>
                  <a:rPr lang="de-DE" sz="2400" dirty="0" smtClean="0"/>
                  <a:t>Recently start some involbvemnet in CEPC activities </a:t>
                </a:r>
                <a:endParaRPr lang="de-DE" sz="2400" dirty="0"/>
              </a:p>
            </p:txBody>
          </p:sp>
        </mc:Choice>
        <mc:Fallback>
          <p:sp>
            <p:nvSpPr>
              <p:cNvPr id="1082373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6514" y="4019998"/>
                <a:ext cx="9575588" cy="2136103"/>
              </a:xfrm>
              <a:blipFill>
                <a:blip r:embed="rId3"/>
                <a:stretch>
                  <a:fillRect l="-1910" t="-9972" b="-532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1" y="923960"/>
            <a:ext cx="10079567" cy="28558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4183672" y="1763925"/>
            <a:ext cx="436658" cy="839963"/>
          </a:xfrm>
          <a:prstGeom prst="straightConnector1">
            <a:avLst/>
          </a:prstGeom>
          <a:solidFill>
            <a:srgbClr val="DDFFBB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606331" y="1798922"/>
            <a:ext cx="97996" cy="132994"/>
          </a:xfrm>
          <a:prstGeom prst="straightConnector1">
            <a:avLst/>
          </a:prstGeom>
          <a:solidFill>
            <a:srgbClr val="DDFFBB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2016442" y="1865420"/>
            <a:ext cx="2687884" cy="66497"/>
          </a:xfrm>
          <a:prstGeom prst="straightConnector1">
            <a:avLst/>
          </a:prstGeom>
          <a:solidFill>
            <a:srgbClr val="DDFFBB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1428467" y="1865419"/>
            <a:ext cx="587975" cy="265113"/>
          </a:xfrm>
          <a:prstGeom prst="straightConnector1">
            <a:avLst/>
          </a:prstGeom>
          <a:solidFill>
            <a:srgbClr val="DDFFBB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Arc 25"/>
          <p:cNvSpPr/>
          <p:nvPr/>
        </p:nvSpPr>
        <p:spPr bwMode="auto">
          <a:xfrm rot="10641377">
            <a:off x="1410883" y="1058794"/>
            <a:ext cx="3395022" cy="1746241"/>
          </a:xfrm>
          <a:prstGeom prst="arc">
            <a:avLst>
              <a:gd name="adj1" fmla="val 11077813"/>
              <a:gd name="adj2" fmla="val 214006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6" tIns="50398" rIns="100796" bIns="50398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1007943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en-GB" sz="4409">
              <a:solidFill>
                <a:schemeClr val="accent1"/>
              </a:solidFill>
            </a:endParaRPr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 bwMode="auto">
          <a:xfrm flipV="1">
            <a:off x="4687651" y="1931917"/>
            <a:ext cx="16676" cy="54775"/>
          </a:xfrm>
          <a:prstGeom prst="straightConnector1">
            <a:avLst/>
          </a:prstGeom>
          <a:solidFill>
            <a:srgbClr val="DDFFBB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Arc 31"/>
          <p:cNvSpPr/>
          <p:nvPr/>
        </p:nvSpPr>
        <p:spPr bwMode="auto">
          <a:xfrm rot="11494163">
            <a:off x="4638417" y="1434485"/>
            <a:ext cx="4428667" cy="1791519"/>
          </a:xfrm>
          <a:prstGeom prst="arc">
            <a:avLst>
              <a:gd name="adj1" fmla="val 11274593"/>
              <a:gd name="adj2" fmla="val 21407982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6" tIns="50398" rIns="100796" bIns="50398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1007943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en-GB" sz="4409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26830" y="1584589"/>
            <a:ext cx="1093569" cy="250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2" b="1" dirty="0">
                <a:solidFill>
                  <a:schemeClr val="bg1"/>
                </a:solidFill>
              </a:rPr>
              <a:t>PhD Montreal</a:t>
            </a:r>
            <a:endParaRPr lang="en-GB" sz="1102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380" y="1725896"/>
            <a:ext cx="1077539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R. A. Toronto</a:t>
            </a:r>
          </a:p>
          <a:p>
            <a:pPr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&amp; FERMILAB</a:t>
            </a:r>
            <a:endParaRPr lang="en-GB" sz="1102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44695" y="2351899"/>
            <a:ext cx="1338828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102" b="1" dirty="0" err="1">
                <a:solidFill>
                  <a:schemeClr val="bg1"/>
                </a:solidFill>
              </a:rPr>
              <a:t>Undegrad</a:t>
            </a:r>
            <a:r>
              <a:rPr lang="en-US" sz="1102" b="1" dirty="0">
                <a:solidFill>
                  <a:schemeClr val="bg1"/>
                </a:solidFill>
              </a:rPr>
              <a:t> in </a:t>
            </a:r>
          </a:p>
          <a:p>
            <a:pPr>
              <a:spcBef>
                <a:spcPts val="0"/>
              </a:spcBef>
            </a:pPr>
            <a:r>
              <a:rPr lang="en-US" sz="1102" b="1" dirty="0" err="1">
                <a:solidFill>
                  <a:schemeClr val="bg1"/>
                </a:solidFill>
              </a:rPr>
              <a:t>Morocco&amp;France</a:t>
            </a:r>
            <a:endParaRPr lang="en-GB" sz="1102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12183" y="2582823"/>
            <a:ext cx="1446229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Research Scientist</a:t>
            </a:r>
          </a:p>
          <a:p>
            <a:pPr algn="ctr"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Taiwan</a:t>
            </a:r>
            <a:endParaRPr lang="en-GB" sz="1102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2307" y="1511935"/>
            <a:ext cx="1260281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Work on ATLAS</a:t>
            </a:r>
          </a:p>
          <a:p>
            <a:pPr algn="ctr">
              <a:spcBef>
                <a:spcPts val="0"/>
              </a:spcBef>
            </a:pPr>
            <a:r>
              <a:rPr lang="en-US" sz="1102" b="1" dirty="0">
                <a:solidFill>
                  <a:schemeClr val="bg1"/>
                </a:solidFill>
              </a:rPr>
              <a:t>@CERN</a:t>
            </a:r>
            <a:endParaRPr lang="en-GB" sz="1102" b="1" dirty="0">
              <a:solidFill>
                <a:schemeClr val="bg1"/>
              </a:solidFill>
            </a:endParaRPr>
          </a:p>
        </p:txBody>
      </p:sp>
      <p:pic>
        <p:nvPicPr>
          <p:cNvPr id="38" name="Picture 6" descr="C:\Documents and Settings\mazini\Desktop\ASP2014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318221" y="48931"/>
            <a:ext cx="761874" cy="755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322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07429"/>
            <a:ext cx="9069387" cy="813916"/>
          </a:xfrm>
        </p:spPr>
        <p:txBody>
          <a:bodyPr/>
          <a:lstStyle/>
          <a:p>
            <a:r>
              <a:rPr lang="en-US" dirty="0" smtClean="0"/>
              <a:t>Track Reconstruction (Tracking)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672160" y="1043533"/>
            <a:ext cx="6192688" cy="5688632"/>
            <a:chOff x="2520032" y="1259557"/>
            <a:chExt cx="6192688" cy="5688632"/>
          </a:xfrm>
        </p:grpSpPr>
        <p:sp>
          <p:nvSpPr>
            <p:cNvPr id="6" name="Rectangle 5"/>
            <p:cNvSpPr/>
            <p:nvPr/>
          </p:nvSpPr>
          <p:spPr bwMode="auto">
            <a:xfrm>
              <a:off x="2520032" y="1259557"/>
              <a:ext cx="6192688" cy="5688632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pic>
          <p:nvPicPr>
            <p:cNvPr id="5" name="Picture 4" descr="Screen Shot 2016-07-22 at 11.01.48 A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3" r="3053" b="1953"/>
            <a:stretch/>
          </p:blipFill>
          <p:spPr>
            <a:xfrm>
              <a:off x="2736056" y="1259557"/>
              <a:ext cx="5724696" cy="5617864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346842" y="1835621"/>
            <a:ext cx="269936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The tracker sees a 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cloud of hits (with spatial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coordinates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and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their uncertainties)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94"/>
    </mc:Choice>
    <mc:Fallback xmlns="">
      <p:transition xmlns:p14="http://schemas.microsoft.com/office/powerpoint/2010/main" spd="slow" advTm="1969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07429"/>
            <a:ext cx="9069387" cy="813916"/>
          </a:xfrm>
        </p:spPr>
        <p:txBody>
          <a:bodyPr/>
          <a:lstStyle/>
          <a:p>
            <a:r>
              <a:rPr lang="en-US" dirty="0" smtClean="0"/>
              <a:t>Track Reconstruction (Tracking)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72160" y="1043533"/>
            <a:ext cx="6192688" cy="5688632"/>
            <a:chOff x="2520032" y="1259557"/>
            <a:chExt cx="6192688" cy="5688632"/>
          </a:xfrm>
        </p:grpSpPr>
        <p:sp>
          <p:nvSpPr>
            <p:cNvPr id="7" name="Rectangle 6"/>
            <p:cNvSpPr/>
            <p:nvPr/>
          </p:nvSpPr>
          <p:spPr bwMode="auto">
            <a:xfrm>
              <a:off x="2520032" y="1259557"/>
              <a:ext cx="6192688" cy="5688632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544845" y="1259557"/>
              <a:ext cx="5807835" cy="5652046"/>
              <a:chOff x="2232000" y="1259557"/>
              <a:chExt cx="5807835" cy="5652046"/>
            </a:xfrm>
          </p:grpSpPr>
          <p:pic>
            <p:nvPicPr>
              <p:cNvPr id="3" name="Picture 2" descr="Screen Shot 2016-07-22 at 11.02.08 AM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000" y="1259557"/>
                <a:ext cx="5807835" cy="5652046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 bwMode="auto">
              <a:xfrm>
                <a:off x="7632600" y="5652045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DejaVu Sans" charset="0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359792" y="1043533"/>
            <a:ext cx="2660704" cy="1898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The track reconstruction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algorithms need to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reconstruct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particle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trajectories from these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hits and determine the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kinematic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properties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(momenta, angles, …)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1760" y="3518012"/>
            <a:ext cx="3339970" cy="1701985"/>
            <a:chOff x="4116096" y="3471992"/>
            <a:chExt cx="5742209" cy="292612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096" y="3471992"/>
              <a:ext cx="5742209" cy="2926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" name="Rectangle 12"/>
            <p:cNvSpPr/>
            <p:nvPr/>
          </p:nvSpPr>
          <p:spPr bwMode="auto">
            <a:xfrm rot="18774999">
              <a:off x="7757536" y="4598772"/>
              <a:ext cx="1232075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43768" y="5364013"/>
            <a:ext cx="3240360" cy="18125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Arial"/>
              </a:rPr>
              <a:t>Trajectory: </a:t>
            </a:r>
            <a:r>
              <a:rPr lang="en-US" sz="1600" dirty="0" smtClean="0">
                <a:latin typeface="Arial"/>
              </a:rPr>
              <a:t>five track parameters</a:t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            e.g. </a:t>
            </a:r>
            <a:r>
              <a:rPr lang="en-US" sz="1600" i="1" dirty="0" smtClean="0">
                <a:solidFill>
                  <a:srgbClr val="660066"/>
                </a:solidFill>
                <a:latin typeface="Arial"/>
              </a:rPr>
              <a:t>Perigee </a:t>
            </a:r>
            <a:r>
              <a:rPr lang="en-US" sz="1600" i="1" dirty="0">
                <a:solidFill>
                  <a:srgbClr val="660066"/>
                </a:solidFill>
                <a:latin typeface="Arial"/>
              </a:rPr>
              <a:t>Parameters</a:t>
            </a:r>
            <a:r>
              <a:rPr lang="en-US" sz="1600" dirty="0">
                <a:latin typeface="Arial"/>
              </a:rPr>
              <a:t>:   </a:t>
            </a: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 - 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d</a:t>
            </a:r>
            <a:r>
              <a:rPr lang="en-US" sz="1600" baseline="-25000" dirty="0">
                <a:solidFill>
                  <a:srgbClr val="008000"/>
                </a:solidFill>
                <a:latin typeface="Arial"/>
              </a:rPr>
              <a:t>0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, z</a:t>
            </a:r>
            <a:r>
              <a:rPr lang="en-US" sz="1600" baseline="-25000" dirty="0">
                <a:solidFill>
                  <a:srgbClr val="008000"/>
                </a:solidFill>
                <a:latin typeface="Arial"/>
              </a:rPr>
              <a:t>0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: </a:t>
            </a:r>
            <a:r>
              <a:rPr lang="en-US" sz="1600" dirty="0" smtClean="0">
                <a:solidFill>
                  <a:srgbClr val="000080"/>
                </a:solidFill>
                <a:latin typeface="Arial"/>
              </a:rPr>
              <a:t/>
            </a:r>
            <a:br>
              <a:rPr lang="en-US" sz="1600" dirty="0" smtClean="0">
                <a:solidFill>
                  <a:srgbClr val="000080"/>
                </a:solidFill>
                <a:latin typeface="Arial"/>
              </a:rPr>
            </a:b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  distance </a:t>
            </a:r>
            <a:r>
              <a:rPr lang="en-US" sz="1600" dirty="0">
                <a:solidFill>
                  <a:srgbClr val="000080"/>
                </a:solidFill>
                <a:latin typeface="Arial"/>
              </a:rPr>
              <a:t>to reference point </a:t>
            </a: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at </a:t>
            </a:r>
            <a:br>
              <a:rPr lang="en-US" sz="1600" dirty="0" smtClean="0">
                <a:solidFill>
                  <a:srgbClr val="000080"/>
                </a:solidFill>
                <a:latin typeface="Arial"/>
              </a:rPr>
            </a:b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  point </a:t>
            </a:r>
            <a:r>
              <a:rPr lang="en-US" sz="1600" dirty="0">
                <a:solidFill>
                  <a:srgbClr val="000080"/>
                </a:solidFill>
                <a:latin typeface="Arial"/>
              </a:rPr>
              <a:t>of </a:t>
            </a: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closest approach </a:t>
            </a:r>
            <a:br>
              <a:rPr lang="en-US" sz="1600" dirty="0" smtClean="0">
                <a:solidFill>
                  <a:srgbClr val="000080"/>
                </a:solidFill>
                <a:latin typeface="Arial"/>
              </a:rPr>
            </a:b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  (</a:t>
            </a:r>
            <a:r>
              <a:rPr lang="en-US" sz="1600" dirty="0">
                <a:solidFill>
                  <a:srgbClr val="000080"/>
                </a:solidFill>
                <a:latin typeface="Arial"/>
              </a:rPr>
              <a:t>in </a:t>
            </a: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the transverse </a:t>
            </a:r>
            <a:r>
              <a:rPr lang="en-US" sz="1600" dirty="0">
                <a:solidFill>
                  <a:srgbClr val="000080"/>
                </a:solidFill>
                <a:latin typeface="Arial"/>
              </a:rPr>
              <a:t>plane</a:t>
            </a:r>
            <a:r>
              <a:rPr lang="en-US" sz="1600" dirty="0" smtClean="0">
                <a:solidFill>
                  <a:srgbClr val="000080"/>
                </a:solidFill>
                <a:latin typeface="Arial"/>
              </a:rPr>
              <a:t>)</a:t>
            </a:r>
            <a:br>
              <a:rPr lang="en-US" sz="1600" dirty="0" smtClean="0">
                <a:solidFill>
                  <a:srgbClr val="000080"/>
                </a:solidFill>
                <a:latin typeface="Arial"/>
              </a:rPr>
            </a:br>
            <a:r>
              <a:rPr lang="en-US" sz="800" dirty="0" smtClean="0">
                <a:solidFill>
                  <a:srgbClr val="000080"/>
                </a:solidFill>
                <a:latin typeface="Arial"/>
              </a:rPr>
              <a:t> </a:t>
            </a:r>
            <a:endParaRPr lang="en-US" sz="1600" dirty="0">
              <a:solidFill>
                <a:srgbClr val="000080"/>
              </a:solidFill>
              <a:latin typeface="Arial"/>
            </a:endParaRPr>
          </a:p>
          <a:p>
            <a:r>
              <a:rPr lang="en-US" sz="1600" dirty="0" smtClean="0">
                <a:solidFill>
                  <a:srgbClr val="008000"/>
                </a:solidFill>
                <a:latin typeface="Arial"/>
              </a:rPr>
              <a:t> - </a:t>
            </a:r>
            <a:r>
              <a:rPr lang="en-US" sz="1600" dirty="0" err="1">
                <a:solidFill>
                  <a:srgbClr val="008000"/>
                </a:solidFill>
                <a:latin typeface="Arial"/>
                <a:cs typeface="Arial"/>
              </a:rPr>
              <a:t>Φ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, </a:t>
            </a:r>
            <a:r>
              <a:rPr lang="en-US" sz="1600" dirty="0" err="1">
                <a:solidFill>
                  <a:srgbClr val="008000"/>
                </a:solidFill>
                <a:latin typeface="Arial"/>
                <a:cs typeface="Arial"/>
              </a:rPr>
              <a:t>θ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, q/p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1251" y="6840022"/>
            <a:ext cx="2471149" cy="3241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+ 5 x 5 covariance matrix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0076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898"/>
    </mc:Choice>
    <mc:Fallback xmlns="">
      <p:transition xmlns:p14="http://schemas.microsoft.com/office/powerpoint/2010/main" spd="slow" advTm="7589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pic>
        <p:nvPicPr>
          <p:cNvPr id="2" name="Picture 1" descr="Screen Shot 2016-07-22 at 2.00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15541"/>
            <a:ext cx="3456137" cy="38978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800" y="1331565"/>
            <a:ext cx="1903085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00120"/>
      </p:ext>
    </p:extLst>
  </p:cSld>
  <p:clrMapOvr>
    <a:masterClrMapping/>
  </p:clrMapOvr>
  <p:transition spd="med" advTm="1881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7-22 at 2.01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52128"/>
            <a:ext cx="3383669" cy="3827011"/>
          </a:xfrm>
          <a:prstGeom prst="rect">
            <a:avLst/>
          </a:prstGeom>
        </p:spPr>
      </p:pic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1331565"/>
            <a:ext cx="4403770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632600" y="5147989"/>
            <a:ext cx="1812856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660066"/>
                </a:solidFill>
              </a:rPr>
              <a:t>Track Seeding</a:t>
            </a:r>
            <a:endParaRPr lang="en-US" b="1" i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55308"/>
      </p:ext>
    </p:extLst>
  </p:cSld>
  <p:clrMapOvr>
    <a:masterClrMapping/>
  </p:clrMapOvr>
  <p:transition spd="med" advTm="4677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7-22 at 2.02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15541"/>
            <a:ext cx="3437974" cy="3888432"/>
          </a:xfrm>
          <a:prstGeom prst="rect">
            <a:avLst/>
          </a:prstGeom>
        </p:spPr>
      </p:pic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800" y="1331565"/>
            <a:ext cx="5493812" cy="1898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Extrapolate track candidate to next measurement</a:t>
            </a:r>
            <a:br>
              <a:rPr lang="en-US" dirty="0" smtClean="0"/>
            </a:br>
            <a:r>
              <a:rPr lang="en-US" dirty="0" smtClean="0"/>
              <a:t>layer and look for compatible hits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32600" y="5147989"/>
            <a:ext cx="1748273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660066"/>
                </a:solidFill>
              </a:rPr>
              <a:t>Track Finding</a:t>
            </a:r>
            <a:endParaRPr lang="en-US" b="1" i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13445"/>
      </p:ext>
    </p:extLst>
  </p:cSld>
  <p:clrMapOvr>
    <a:masterClrMapping/>
  </p:clrMapOvr>
  <p:transition spd="med" advTm="2783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7-22 at 2.02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15541"/>
            <a:ext cx="3437974" cy="3888432"/>
          </a:xfrm>
          <a:prstGeom prst="rect">
            <a:avLst/>
          </a:prstGeom>
        </p:spPr>
      </p:pic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800" y="1331565"/>
            <a:ext cx="5493812" cy="1898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Extrapolate track candidate to next measurement</a:t>
            </a:r>
            <a:br>
              <a:rPr lang="en-US" dirty="0" smtClean="0"/>
            </a:br>
            <a:r>
              <a:rPr lang="en-US" dirty="0" smtClean="0"/>
              <a:t>layer and look for compatible hits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07864" y="4139877"/>
            <a:ext cx="216488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Track propagation: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824288" y="4787949"/>
            <a:ext cx="4608512" cy="23762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smtClean="0">
                <a:solidFill>
                  <a:srgbClr val="000090"/>
                </a:solidFill>
                <a:latin typeface="Arial"/>
              </a:rPr>
              <a:t>Involves the </a:t>
            </a:r>
            <a:r>
              <a:rPr lang="en-US" i="1" dirty="0" smtClean="0">
                <a:solidFill>
                  <a:srgbClr val="008000"/>
                </a:solidFill>
                <a:latin typeface="Arial"/>
              </a:rPr>
              <a:t>track model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, e.g. for </a:t>
            </a:r>
            <a:r>
              <a:rPr lang="en-US" dirty="0" err="1" smtClean="0">
                <a:solidFill>
                  <a:srgbClr val="000090"/>
                </a:solidFill>
                <a:latin typeface="Arial"/>
              </a:rPr>
              <a:t>solenoidal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magnetic field and no material: </a:t>
            </a:r>
            <a:r>
              <a:rPr lang="en-US" dirty="0" smtClean="0">
                <a:solidFill>
                  <a:srgbClr val="008000"/>
                </a:solidFill>
                <a:latin typeface="Arial"/>
              </a:rPr>
              <a:t>helix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sz="1000" dirty="0" smtClean="0">
                <a:solidFill>
                  <a:srgbClr val="000090"/>
                </a:solidFill>
                <a:latin typeface="Arial"/>
              </a:rPr>
              <a:t> </a:t>
            </a:r>
            <a:endParaRPr lang="en-US" dirty="0" smtClean="0">
              <a:solidFill>
                <a:srgbClr val="000090"/>
              </a:solidFill>
              <a:latin typeface="Arial"/>
            </a:endParaRPr>
          </a:p>
          <a:p>
            <a:r>
              <a:rPr lang="en-US" dirty="0">
                <a:solidFill>
                  <a:srgbClr val="00009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ake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into account material effects:</a:t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sz="800" dirty="0" smtClean="0">
                <a:solidFill>
                  <a:srgbClr val="000090"/>
                </a:solidFill>
                <a:latin typeface="Arial"/>
              </a:rPr>
              <a:t> </a:t>
            </a:r>
            <a:r>
              <a:rPr lang="en-US" sz="800" dirty="0">
                <a:solidFill>
                  <a:srgbClr val="000090"/>
                </a:solidFill>
                <a:latin typeface="Arial"/>
              </a:rPr>
              <a:t/>
            </a:r>
            <a:br>
              <a:rPr lang="en-US" sz="800" dirty="0">
                <a:solidFill>
                  <a:srgbClr val="000090"/>
                </a:solidFill>
                <a:latin typeface="Arial"/>
              </a:rPr>
            </a:br>
            <a:r>
              <a:rPr lang="en-US" sz="800" dirty="0" smtClean="0">
                <a:solidFill>
                  <a:srgbClr val="000090"/>
                </a:solidFill>
                <a:latin typeface="Arial"/>
              </a:rPr>
              <a:t> 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-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energy loss 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000090"/>
                </a:solidFill>
                <a:latin typeface="Arial"/>
              </a:rPr>
              <a:t>   </a:t>
            </a:r>
            <a:r>
              <a:rPr lang="en-US" dirty="0">
                <a:solidFill>
                  <a:srgbClr val="660066"/>
                </a:solidFill>
                <a:latin typeface="Arial"/>
                <a:sym typeface="Wingdings"/>
              </a:rPr>
              <a:t> track parameters and </a:t>
            </a:r>
            <a:r>
              <a:rPr lang="en-US" dirty="0" smtClean="0">
                <a:solidFill>
                  <a:srgbClr val="660066"/>
                </a:solidFill>
                <a:latin typeface="Arial"/>
                <a:sym typeface="Wingdings"/>
              </a:rPr>
              <a:t>uncertainties</a:t>
            </a:r>
            <a:br>
              <a:rPr lang="en-US" dirty="0" smtClean="0">
                <a:solidFill>
                  <a:srgbClr val="660066"/>
                </a:solidFill>
                <a:latin typeface="Arial"/>
                <a:sym typeface="Wingdings"/>
              </a:rPr>
            </a:br>
            <a:r>
              <a:rPr lang="en-US" sz="800" dirty="0" smtClean="0">
                <a:solidFill>
                  <a:srgbClr val="660066"/>
                </a:solidFill>
                <a:latin typeface="Arial"/>
                <a:sym typeface="Wingdings"/>
              </a:rPr>
              <a:t> </a:t>
            </a:r>
          </a:p>
          <a:p>
            <a:r>
              <a:rPr lang="en-US" dirty="0" smtClean="0">
                <a:solidFill>
                  <a:srgbClr val="660066"/>
                </a:solidFill>
                <a:latin typeface="Arial"/>
                <a:sym typeface="Wingdings"/>
              </a:rPr>
              <a:t> </a:t>
            </a:r>
            <a:r>
              <a:rPr lang="en-US" sz="800" dirty="0" smtClean="0">
                <a:solidFill>
                  <a:srgbClr val="660066"/>
                </a:solidFill>
                <a:latin typeface="Arial"/>
                <a:sym typeface="Wingdings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-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multiple scattering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000090"/>
                </a:solidFill>
                <a:latin typeface="Arial"/>
              </a:rPr>
              <a:t>   </a:t>
            </a:r>
            <a:r>
              <a:rPr lang="en-US" dirty="0" smtClean="0">
                <a:solidFill>
                  <a:srgbClr val="660066"/>
                </a:solidFill>
                <a:latin typeface="Arial"/>
                <a:sym typeface="Wingdings"/>
              </a:rPr>
              <a:t> </a:t>
            </a:r>
            <a:r>
              <a:rPr lang="en-US" dirty="0">
                <a:solidFill>
                  <a:srgbClr val="660066"/>
                </a:solidFill>
                <a:latin typeface="Arial"/>
                <a:sym typeface="Wingdings"/>
              </a:rPr>
              <a:t>inflation of uncertainties</a:t>
            </a:r>
            <a:endParaRPr lang="en-US" dirty="0">
              <a:solidFill>
                <a:srgbClr val="660066"/>
              </a:solidFill>
              <a:latin typeface="Arial"/>
            </a:endParaRPr>
          </a:p>
          <a:p>
            <a:endParaRPr lang="en-US" dirty="0" smtClean="0">
              <a:solidFill>
                <a:srgbClr val="000090"/>
              </a:solidFill>
              <a:latin typeface="Arial"/>
            </a:endParaRPr>
          </a:p>
        </p:txBody>
      </p:sp>
      <p:pic>
        <p:nvPicPr>
          <p:cNvPr id="11" name="Picture 10" descr="Screen Shot 2016-07-22 at 2.49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4575227"/>
            <a:ext cx="3888184" cy="2588986"/>
          </a:xfrm>
          <a:prstGeom prst="rect">
            <a:avLst/>
          </a:prstGeom>
          <a:ln>
            <a:solidFill>
              <a:srgbClr val="000090"/>
            </a:solidFill>
          </a:ln>
        </p:spPr>
      </p:pic>
    </p:spTree>
    <p:extLst>
      <p:ext uri="{BB962C8B-B14F-4D97-AF65-F5344CB8AC3E}">
        <p14:creationId xmlns:p14="http://schemas.microsoft.com/office/powerpoint/2010/main" val="3029299494"/>
      </p:ext>
    </p:extLst>
  </p:cSld>
  <p:clrMapOvr>
    <a:masterClrMapping/>
  </p:clrMapOvr>
  <p:transition spd="med" advTm="10515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1800" y="1331565"/>
            <a:ext cx="5493812" cy="2414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Extrapolate track candidate to next measurement</a:t>
            </a:r>
            <a:br>
              <a:rPr lang="en-US" dirty="0" smtClean="0"/>
            </a:br>
            <a:r>
              <a:rPr lang="en-US" dirty="0" smtClean="0"/>
              <a:t>layer and look for compatible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Add hit and update parameters of the trajectory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32600" y="5147989"/>
            <a:ext cx="1620008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660066"/>
                </a:solidFill>
              </a:rPr>
              <a:t>Track Fitting</a:t>
            </a:r>
            <a:endParaRPr lang="en-US" b="1" i="1" dirty="0">
              <a:solidFill>
                <a:srgbClr val="660066"/>
              </a:solidFill>
            </a:endParaRPr>
          </a:p>
        </p:txBody>
      </p:sp>
      <p:pic>
        <p:nvPicPr>
          <p:cNvPr id="11" name="Picture 10" descr="Screen Shot 2016-07-22 at 2.02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15541"/>
            <a:ext cx="343797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81487"/>
      </p:ext>
    </p:extLst>
  </p:cSld>
  <p:clrMapOvr>
    <a:masterClrMapping/>
  </p:clrMapOvr>
  <p:transition spd="med" advTm="846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16-07-22 at 2.02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472" y="1115541"/>
            <a:ext cx="3437974" cy="3888432"/>
          </a:xfrm>
          <a:prstGeom prst="rect">
            <a:avLst/>
          </a:prstGeom>
        </p:spPr>
      </p:pic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1800" y="1331565"/>
            <a:ext cx="5493812" cy="2414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Extrapolate track candidate to next measurement</a:t>
            </a:r>
            <a:br>
              <a:rPr lang="en-US" dirty="0" smtClean="0"/>
            </a:br>
            <a:r>
              <a:rPr lang="en-US" dirty="0" smtClean="0"/>
              <a:t>layer and look for compatible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Add hit and update parameters of the trajectory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5776" y="3995861"/>
            <a:ext cx="7537265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800000"/>
                </a:solidFill>
              </a:rPr>
              <a:t>Kalman</a:t>
            </a:r>
            <a:r>
              <a:rPr lang="en-US" i="1" dirty="0" smtClean="0">
                <a:solidFill>
                  <a:srgbClr val="800000"/>
                </a:solidFill>
              </a:rPr>
              <a:t> filter</a:t>
            </a:r>
            <a:r>
              <a:rPr lang="en-US" dirty="0" smtClean="0">
                <a:solidFill>
                  <a:srgbClr val="800000"/>
                </a:solidFill>
              </a:rPr>
              <a:t>:</a:t>
            </a: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combine predicted state at surface where track has been propagated to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and new measurement (hit)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progressive way of a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2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fit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3" name="Picture 2" descr="Screen Shot 2016-07-22 at 2.47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8" y="5075981"/>
            <a:ext cx="2953394" cy="1957025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4" name="Picture 3" descr="Screen Shot 2016-07-22 at 2.48.0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144" y="5075981"/>
            <a:ext cx="2952329" cy="196108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9" name="Picture 8" descr="Screen Shot 2016-07-22 at 2.48.2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0" y="5075981"/>
            <a:ext cx="3024089" cy="2002684"/>
          </a:xfrm>
          <a:prstGeom prst="rect">
            <a:avLst/>
          </a:prstGeom>
          <a:ln>
            <a:solidFill>
              <a:srgbClr val="000090"/>
            </a:solidFill>
          </a:ln>
        </p:spPr>
      </p:pic>
      <p:cxnSp>
        <p:nvCxnSpPr>
          <p:cNvPr id="12" name="Straight Arrow Connector 11"/>
          <p:cNvCxnSpPr/>
          <p:nvPr/>
        </p:nvCxnSpPr>
        <p:spPr bwMode="auto">
          <a:xfrm>
            <a:off x="3168104" y="6012085"/>
            <a:ext cx="288032" cy="0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552480" y="6012085"/>
            <a:ext cx="288032" cy="0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63737687"/>
      </p:ext>
    </p:extLst>
  </p:cSld>
  <p:clrMapOvr>
    <a:masterClrMapping/>
  </p:clrMapOvr>
  <p:transition spd="med" advTm="3517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01558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 Reconstruction Steps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480472" y="1115542"/>
            <a:ext cx="3441963" cy="3888432"/>
            <a:chOff x="6480472" y="1115542"/>
            <a:chExt cx="3441963" cy="3888432"/>
          </a:xfrm>
        </p:grpSpPr>
        <p:pic>
          <p:nvPicPr>
            <p:cNvPr id="5" name="Picture 4" descr="Screen Shot 2016-07-22 at 2.02.45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0472" y="1115542"/>
              <a:ext cx="3441963" cy="388843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6480472" y="4499917"/>
              <a:ext cx="1728192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552480" y="4211885"/>
              <a:ext cx="1224136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1800" y="1331565"/>
            <a:ext cx="5493812" cy="2414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from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track seeds (typically from 3 hits),</a:t>
            </a:r>
            <a:br>
              <a:rPr lang="en-US" dirty="0" smtClean="0"/>
            </a:br>
            <a:r>
              <a:rPr lang="en-US" dirty="0" smtClean="0"/>
              <a:t>determine their parameters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Extrapolate track candidate to next measurement</a:t>
            </a:r>
            <a:br>
              <a:rPr lang="en-US" dirty="0" smtClean="0"/>
            </a:br>
            <a:r>
              <a:rPr lang="en-US" dirty="0" smtClean="0"/>
              <a:t>layer and look for compatible hits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Add hit and update parameters of the trajectory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5776" y="3889134"/>
            <a:ext cx="6690353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Continue to next layer and repeat until end of tracker is reached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(or no more hits found). Final determination of track parameters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c</a:t>
            </a:r>
            <a:r>
              <a:rPr lang="en-US" baseline="30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fit or </a:t>
            </a:r>
            <a:r>
              <a:rPr lang="en-US" dirty="0" err="1" smtClean="0">
                <a:solidFill>
                  <a:srgbClr val="000090"/>
                </a:solidFill>
              </a:rPr>
              <a:t>Kalman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i="1" dirty="0" smtClean="0">
                <a:solidFill>
                  <a:srgbClr val="000090"/>
                </a:solidFill>
              </a:rPr>
              <a:t>smoother</a:t>
            </a:r>
            <a:r>
              <a:rPr lang="en-US" dirty="0" smtClean="0">
                <a:solidFill>
                  <a:srgbClr val="000090"/>
                </a:solidFill>
              </a:rPr>
              <a:t>).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5816" y="5003973"/>
            <a:ext cx="8856984" cy="21564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was a simplified view (had to be because of available time and the complexity).</a:t>
            </a:r>
            <a:br>
              <a:rPr lang="en-US" dirty="0" smtClean="0"/>
            </a:br>
            <a:r>
              <a:rPr lang="en-US" dirty="0" smtClean="0"/>
              <a:t>In practice, different strategies are used, often in an iterative way, e.g.:</a:t>
            </a:r>
            <a:br>
              <a:rPr lang="en-US" dirty="0" smtClean="0"/>
            </a:br>
            <a:r>
              <a:rPr lang="en-US" dirty="0" smtClean="0">
                <a:solidFill>
                  <a:srgbClr val="008000"/>
                </a:solidFill>
              </a:rPr>
              <a:t> - </a:t>
            </a:r>
            <a:r>
              <a:rPr lang="en-US" i="1" dirty="0" smtClean="0">
                <a:solidFill>
                  <a:srgbClr val="008000"/>
                </a:solidFill>
              </a:rPr>
              <a:t>Inside-out</a:t>
            </a:r>
            <a:r>
              <a:rPr lang="en-US" dirty="0" smtClean="0">
                <a:solidFill>
                  <a:srgbClr val="008000"/>
                </a:solidFill>
              </a:rPr>
              <a:t>: </a:t>
            </a:r>
            <a:r>
              <a:rPr lang="en-US" dirty="0" smtClean="0">
                <a:solidFill>
                  <a:srgbClr val="000090"/>
                </a:solidFill>
              </a:rPr>
              <a:t>seeds from innermost layers (pixel detectors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low occupancy, 3D hits)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 - </a:t>
            </a:r>
            <a:r>
              <a:rPr lang="en-US" i="1" dirty="0" smtClean="0">
                <a:solidFill>
                  <a:srgbClr val="008000"/>
                </a:solidFill>
                <a:sym typeface="Wingdings"/>
              </a:rPr>
              <a:t>Outside-in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: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seeds from outermost layers; propagate inwards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                    recover tracks from particles not stemming from the interaction point                      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Adding hits to track candidates is not unambiguous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need to be resolved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00"/>
                </a:solidFill>
                <a:sym typeface="Wingdings"/>
              </a:rPr>
              <a:t>Might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misassociate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wrong hits to tracks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d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efine quality criteria tracks have to pass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26708"/>
      </p:ext>
    </p:extLst>
  </p:cSld>
  <p:clrMapOvr>
    <a:masterClrMapping/>
  </p:clrMapOvr>
  <p:transition spd="med" advTm="9982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397" y="104731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Track Reconstruction Efficiencies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59792" y="4355901"/>
            <a:ext cx="554461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dirty="0" err="1">
                <a:solidFill>
                  <a:schemeClr val="tx1"/>
                </a:solidFill>
                <a:latin typeface="Arial"/>
              </a:rPr>
              <a:t>Muons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are '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easy’:</a:t>
            </a:r>
            <a:endParaRPr lang="en-US" dirty="0">
              <a:solidFill>
                <a:schemeClr val="tx1"/>
              </a:solidFill>
              <a:latin typeface="Arial"/>
            </a:endParaRPr>
          </a:p>
          <a:p>
            <a:r>
              <a:rPr lang="en-US" dirty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   -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no </a:t>
            </a:r>
            <a:r>
              <a:rPr lang="en-US" dirty="0" err="1" smtClean="0">
                <a:solidFill>
                  <a:srgbClr val="000090"/>
                </a:solidFill>
                <a:latin typeface="Arial"/>
              </a:rPr>
              <a:t>hadronic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interactions, no </a:t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    significant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b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remsstrahlung</a:t>
            </a:r>
            <a:r>
              <a:rPr lang="en-US" dirty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    →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Reconstruction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efficiency close to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100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%</a:t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endParaRPr lang="en-US" dirty="0" smtClean="0">
              <a:solidFill>
                <a:srgbClr val="000090"/>
              </a:solidFill>
              <a:latin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</a:rPr>
              <a:t>Electrons: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b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remsstrahlung!</a:t>
            </a:r>
            <a:br>
              <a:rPr lang="en-US" dirty="0" smtClean="0">
                <a:solidFill>
                  <a:srgbClr val="80000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(</a:t>
            </a:r>
            <a:r>
              <a:rPr lang="en-US" dirty="0" smtClean="0">
                <a:solidFill>
                  <a:srgbClr val="000090"/>
                </a:solidFill>
                <a:latin typeface="Arial"/>
                <a:sym typeface="Wingdings"/>
              </a:rPr>
              <a:t> see later for dedicated algorithms)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 </a:t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endParaRPr lang="en-US" dirty="0" smtClean="0">
              <a:solidFill>
                <a:srgbClr val="000090"/>
              </a:solidFill>
              <a:latin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Hadrons (mainly </a:t>
            </a:r>
            <a:r>
              <a:rPr lang="en-US" dirty="0" err="1" smtClean="0">
                <a:solidFill>
                  <a:schemeClr val="tx1"/>
                </a:solidFill>
                <a:latin typeface="Arial"/>
                <a:sym typeface="Wingdings"/>
              </a:rPr>
              <a:t>pions</a:t>
            </a: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): </a:t>
            </a:r>
            <a:r>
              <a:rPr lang="en-US" dirty="0" err="1">
                <a:solidFill>
                  <a:srgbClr val="800000"/>
                </a:solidFill>
                <a:latin typeface="Arial"/>
                <a:sym typeface="Wingdings"/>
              </a:rPr>
              <a:t>h</a:t>
            </a:r>
            <a:r>
              <a:rPr lang="en-US" dirty="0" err="1" smtClean="0">
                <a:solidFill>
                  <a:srgbClr val="800000"/>
                </a:solidFill>
                <a:latin typeface="Arial"/>
                <a:sym typeface="Wingdings"/>
              </a:rPr>
              <a:t>adronic</a:t>
            </a:r>
            <a:r>
              <a:rPr lang="en-US" dirty="0" smtClean="0">
                <a:solidFill>
                  <a:srgbClr val="800000"/>
                </a:solidFill>
                <a:latin typeface="Arial"/>
                <a:sym typeface="Wingdings"/>
              </a:rPr>
              <a:t> interactions</a:t>
            </a:r>
            <a:endParaRPr lang="en-US" dirty="0">
              <a:solidFill>
                <a:srgbClr val="800000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304" y="1021314"/>
            <a:ext cx="3168352" cy="3027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496" y="4189736"/>
            <a:ext cx="2999594" cy="2902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36656" y="1763613"/>
            <a:ext cx="1875934" cy="782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Tracker material in </a:t>
            </a:r>
            <a:br>
              <a:rPr lang="en-US" sz="1600" dirty="0" smtClean="0">
                <a:solidFill>
                  <a:srgbClr val="008000"/>
                </a:solidFill>
              </a:rPr>
            </a:br>
            <a:r>
              <a:rPr lang="en-US" sz="1600" dirty="0" smtClean="0">
                <a:solidFill>
                  <a:srgbClr val="008000"/>
                </a:solidFill>
              </a:rPr>
              <a:t>units of nuclear </a:t>
            </a:r>
            <a:br>
              <a:rPr lang="en-US" sz="1600" dirty="0" smtClean="0">
                <a:solidFill>
                  <a:srgbClr val="008000"/>
                </a:solidFill>
              </a:rPr>
            </a:br>
            <a:r>
              <a:rPr lang="en-US" sz="1600" dirty="0" smtClean="0">
                <a:solidFill>
                  <a:srgbClr val="008000"/>
                </a:solidFill>
              </a:rPr>
              <a:t>interaction lengths</a:t>
            </a:r>
            <a:endParaRPr lang="en-US" sz="1600" dirty="0">
              <a:solidFill>
                <a:srgbClr val="008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5776" y="971525"/>
            <a:ext cx="4590000" cy="3294000"/>
            <a:chOff x="215776" y="971525"/>
            <a:chExt cx="4590000" cy="3294000"/>
          </a:xfrm>
        </p:grpSpPr>
        <p:grpSp>
          <p:nvGrpSpPr>
            <p:cNvPr id="3" name="Group 2"/>
            <p:cNvGrpSpPr/>
            <p:nvPr/>
          </p:nvGrpSpPr>
          <p:grpSpPr>
            <a:xfrm>
              <a:off x="215776" y="971525"/>
              <a:ext cx="4590000" cy="3294000"/>
              <a:chOff x="287784" y="971525"/>
              <a:chExt cx="4590000" cy="3294000"/>
            </a:xfrm>
          </p:grpSpPr>
          <p:pic>
            <p:nvPicPr>
              <p:cNvPr id="65537" name="Picture 1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-7" r="52346" b="41547"/>
              <a:stretch/>
            </p:blipFill>
            <p:spPr bwMode="auto">
              <a:xfrm>
                <a:off x="287784" y="971525"/>
                <a:ext cx="4590000" cy="329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xmlns="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1295896" y="2339677"/>
                <a:ext cx="1367344" cy="353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0090"/>
                    </a:solidFill>
                  </a:rPr>
                  <a:t>p</a:t>
                </a:r>
                <a:r>
                  <a:rPr lang="en-US" baseline="-25000" dirty="0" err="1" smtClean="0">
                    <a:solidFill>
                      <a:srgbClr val="000090"/>
                    </a:solidFill>
                  </a:rPr>
                  <a:t>T</a:t>
                </a:r>
                <a:r>
                  <a:rPr lang="en-US" dirty="0" smtClean="0">
                    <a:solidFill>
                      <a:srgbClr val="000090"/>
                    </a:solidFill>
                  </a:rPr>
                  <a:t> = 5 </a:t>
                </a:r>
                <a:r>
                  <a:rPr lang="en-US" dirty="0" err="1" smtClean="0">
                    <a:solidFill>
                      <a:srgbClr val="000090"/>
                    </a:solidFill>
                  </a:rPr>
                  <a:t>GeV</a:t>
                </a:r>
                <a:endParaRPr lang="en-US" dirty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528144" y="1763613"/>
              <a:ext cx="911628" cy="353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ATLAS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5297051"/>
      </p:ext>
    </p:extLst>
  </p:cSld>
  <p:clrMapOvr>
    <a:masterClrMapping/>
  </p:clrMapOvr>
  <p:transition spd="med" advTm="117765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7" y="-1"/>
            <a:ext cx="10065938" cy="899517"/>
          </a:xfrm>
          <a:noFill/>
          <a:ln w="76200"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Outline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808" y="975470"/>
            <a:ext cx="9052478" cy="6332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Particle Identification is a very broad topic</a:t>
            </a:r>
          </a:p>
          <a:p>
            <a:r>
              <a:rPr lang="en-US" sz="10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Limited time </a:t>
            </a:r>
            <a:r>
              <a:rPr lang="en-US" dirty="0" smtClean="0">
                <a:sym typeface="Wingdings"/>
              </a:rPr>
              <a:t> need to be selective</a:t>
            </a:r>
          </a:p>
          <a:p>
            <a:r>
              <a:rPr lang="en-US" sz="1000" dirty="0" smtClean="0">
                <a:sym typeface="Wingdings"/>
              </a:rPr>
              <a:t> </a:t>
            </a:r>
            <a:endParaRPr lang="en-US" sz="1000" dirty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I will focus on the basic aspects of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reconstruction and identification of elementary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particles</a:t>
            </a:r>
            <a:r>
              <a:rPr lang="en-US" dirty="0" smtClean="0">
                <a:sym typeface="Wingdings"/>
              </a:rPr>
              <a:t> as they are produced in primary physics processes.</a:t>
            </a:r>
          </a:p>
          <a:p>
            <a:r>
              <a:rPr lang="en-US" sz="1000" dirty="0" smtClean="0">
                <a:sym typeface="Wingdings"/>
              </a:rPr>
              <a:t> </a:t>
            </a:r>
            <a:endParaRPr lang="en-US" sz="1000" dirty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I will also discuss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techniques to measure the performance </a:t>
            </a:r>
            <a:r>
              <a:rPr lang="en-US" dirty="0" smtClean="0">
                <a:sym typeface="Wingdings"/>
              </a:rPr>
              <a:t>of the reconstruction and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identification algorithms using the data</a:t>
            </a:r>
            <a:br>
              <a:rPr lang="en-US" dirty="0" smtClean="0">
                <a:sym typeface="Wingdings"/>
              </a:rPr>
            </a:br>
            <a:r>
              <a:rPr lang="en-US" sz="1000" dirty="0" smtClean="0">
                <a:sym typeface="Wingdings"/>
              </a:rPr>
              <a:t> </a:t>
            </a: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I will restrict myself to the multi-purpose experiments ATLAS and CMS at the Large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Hadron Collider (LHC)</a:t>
            </a:r>
            <a:br>
              <a:rPr lang="en-US" dirty="0" smtClean="0">
                <a:sym typeface="Wingdings"/>
              </a:rPr>
            </a:br>
            <a:r>
              <a:rPr lang="en-US" sz="1000" dirty="0" smtClean="0">
                <a:sym typeface="Wingdings"/>
              </a:rPr>
              <a:t> </a:t>
            </a: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Outline of this lecture</a:t>
            </a:r>
            <a:r>
              <a:rPr lang="en-US" dirty="0" smtClean="0">
                <a:sym typeface="Wingdings"/>
              </a:rPr>
              <a:t>: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Other identification techniques for single particles (hadrons!) like </a:t>
            </a: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dE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/dx, </a:t>
            </a:r>
            <a:b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</a:b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 Cherenkov radiation etc. not covered here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 some information in Backup</a:t>
            </a:r>
            <a:b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</a:b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                                  Vertex reconstruction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 some information in Backup</a:t>
            </a:r>
            <a:endParaRPr lang="en-US" dirty="0" smtClean="0">
              <a:solidFill>
                <a:schemeClr val="tx2">
                  <a:lumMod val="50000"/>
                  <a:lumOff val="50000"/>
                </a:schemeClr>
              </a:solidFill>
              <a:sym typeface="Wingding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456137" y="3386545"/>
                <a:ext cx="4680520" cy="308154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Lecture 1: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Introduction to LHC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S</a:t>
                </a:r>
                <a:r>
                  <a:rPr lang="en-US" sz="1600" dirty="0" smtClean="0">
                    <a:solidFill>
                      <a:srgbClr val="000090"/>
                    </a:solidFill>
                  </a:rPr>
                  <a:t>ome basics in particles-matter interaction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Track reconstruction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Calorimeter energy</a:t>
                </a:r>
                <a:endParaRPr lang="en-US" sz="1600" dirty="0" smtClean="0">
                  <a:solidFill>
                    <a:srgbClr val="000090"/>
                  </a:solidFill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Lecture 2: 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Muons</a:t>
                </a:r>
                <a:endParaRPr lang="en-US" sz="1600" dirty="0" smtClean="0">
                  <a:solidFill>
                    <a:srgbClr val="000090"/>
                  </a:solidFill>
                </a:endParaRP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Electrons </a:t>
                </a:r>
                <a:r>
                  <a:rPr lang="en-US" sz="1600" dirty="0" smtClean="0">
                    <a:solidFill>
                      <a:srgbClr val="000090"/>
                    </a:solidFill>
                  </a:rPr>
                  <a:t>and </a:t>
                </a:r>
                <a:r>
                  <a:rPr lang="en-US" sz="1600" dirty="0" smtClean="0">
                    <a:solidFill>
                      <a:srgbClr val="000090"/>
                    </a:solidFill>
                  </a:rPr>
                  <a:t>photons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Tau hadronic decay</a:t>
                </a:r>
                <a:endParaRPr lang="en-US" sz="1600" dirty="0" smtClean="0">
                  <a:solidFill>
                    <a:srgbClr val="000090"/>
                  </a:solidFill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Lecture 3:</a:t>
                </a:r>
                <a:endParaRPr lang="en-US" sz="1600" dirty="0" smtClean="0">
                  <a:solidFill>
                    <a:srgbClr val="000090"/>
                  </a:solidFill>
                </a:endParaRP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>
                    <a:solidFill>
                      <a:srgbClr val="000090"/>
                    </a:solidFill>
                  </a:rPr>
                  <a:t>b</a:t>
                </a:r>
                <a:r>
                  <a:rPr lang="en-US" sz="1600" dirty="0" smtClean="0">
                    <a:solidFill>
                      <a:srgbClr val="000090"/>
                    </a:solidFill>
                  </a:rPr>
                  <a:t>-quark </a:t>
                </a:r>
                <a:r>
                  <a:rPr lang="en-US" sz="1600" dirty="0" smtClean="0">
                    <a:solidFill>
                      <a:srgbClr val="000090"/>
                    </a:solidFill>
                  </a:rPr>
                  <a:t>jets</a:t>
                </a:r>
              </a:p>
              <a:p>
                <a:pPr marL="1028700" lvl="1">
                  <a:buFont typeface="Arial"/>
                  <a:buChar char="•"/>
                </a:pPr>
                <a:r>
                  <a:rPr lang="en-US" sz="1600" dirty="0" smtClean="0">
                    <a:solidFill>
                      <a:srgbClr val="000090"/>
                    </a:solidFill>
                  </a:rPr>
                  <a:t>Jets,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US" dirty="0" smtClean="0">
                  <a:solidFill>
                    <a:srgbClr val="00009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137" y="3386545"/>
                <a:ext cx="4680520" cy="3081549"/>
              </a:xfrm>
              <a:prstGeom prst="rect">
                <a:avLst/>
              </a:prstGeom>
              <a:blipFill>
                <a:blip r:embed="rId2"/>
                <a:stretch>
                  <a:fillRect l="-521" t="-990" b="-17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903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938967" y="971525"/>
            <a:ext cx="791776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Precision of trackers affected by:</a:t>
            </a:r>
          </a:p>
          <a:p>
            <a:endParaRPr lang="en-US" dirty="0">
              <a:solidFill>
                <a:srgbClr val="000090"/>
              </a:solidFill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solidFill>
                  <a:srgbClr val="000090"/>
                </a:solidFill>
                <a:latin typeface="Arial"/>
              </a:rPr>
              <a:t> Intrinsic space point resolution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(technology: silicon strips, pixels; gas detectors ....</a:t>
            </a:r>
            <a:r>
              <a:rPr lang="en-US" dirty="0" smtClean="0">
                <a:latin typeface="Arial"/>
              </a:rPr>
              <a:t>)</a:t>
            </a:r>
            <a:br>
              <a:rPr lang="en-US" dirty="0" smtClean="0">
                <a:latin typeface="Arial"/>
              </a:rPr>
            </a:br>
            <a:r>
              <a:rPr lang="en-US" sz="1000" dirty="0" smtClean="0">
                <a:latin typeface="Arial"/>
              </a:rPr>
              <a:t> </a:t>
            </a:r>
            <a:endParaRPr lang="en-US" dirty="0" smtClean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Dimension of the tracking volume</a:t>
            </a:r>
            <a:r>
              <a:rPr lang="en-US" dirty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sz="1000" dirty="0" smtClean="0">
                <a:solidFill>
                  <a:srgbClr val="000090"/>
                </a:solidFill>
                <a:latin typeface="Arial"/>
              </a:rPr>
              <a:t> </a:t>
            </a:r>
            <a:endParaRPr lang="en-US" dirty="0">
              <a:solidFill>
                <a:srgbClr val="000090"/>
              </a:solidFill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Multiple Scattering</a:t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dirty="0">
                <a:latin typeface="Arial"/>
              </a:rPr>
              <a:t>     Material budget (also affects measurements in calorimeters!!)</a:t>
            </a:r>
            <a:br>
              <a:rPr lang="en-US" dirty="0">
                <a:latin typeface="Arial"/>
              </a:rPr>
            </a:br>
            <a:r>
              <a:rPr lang="en-US" sz="1000" dirty="0" smtClean="0">
                <a:latin typeface="Arial"/>
              </a:rPr>
              <a:t> </a:t>
            </a:r>
            <a:endParaRPr lang="en-US" dirty="0">
              <a:solidFill>
                <a:srgbClr val="000090"/>
              </a:solidFill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solidFill>
                  <a:srgbClr val="000090"/>
                </a:solidFill>
                <a:latin typeface="Arial"/>
              </a:rPr>
              <a:t> Magnetic field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Strength, knowledge!</a:t>
            </a:r>
            <a:br>
              <a:rPr lang="en-US" dirty="0">
                <a:latin typeface="Arial"/>
              </a:rPr>
            </a:br>
            <a:r>
              <a:rPr lang="en-US" sz="1000" dirty="0" smtClean="0">
                <a:latin typeface="Arial"/>
              </a:rPr>
              <a:t> </a:t>
            </a: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Alignment</a:t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dirty="0">
                <a:latin typeface="Arial"/>
              </a:rPr>
              <a:t>      </a:t>
            </a:r>
            <a:r>
              <a:rPr lang="en-US" dirty="0" smtClean="0">
                <a:latin typeface="Arial"/>
              </a:rPr>
              <a:t>Knowledge of detector components positions</a:t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latin typeface="Arial"/>
              </a:rPr>
              <a:t/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  <a:sym typeface="Wingdings"/>
              </a:rPr>
              <a:t> See backup material of this lecture for some basics: </a:t>
            </a:r>
            <a:r>
              <a:rPr lang="en-US" i="1" dirty="0" err="1" smtClean="0">
                <a:solidFill>
                  <a:srgbClr val="008000"/>
                </a:solidFill>
                <a:latin typeface="Arial"/>
                <a:sym typeface="Wingdings"/>
              </a:rPr>
              <a:t>Gluckstern</a:t>
            </a:r>
            <a:r>
              <a:rPr lang="en-US" i="1" dirty="0" smtClean="0">
                <a:solidFill>
                  <a:srgbClr val="008000"/>
                </a:solidFill>
                <a:latin typeface="Arial"/>
                <a:sym typeface="Wingdings"/>
              </a:rPr>
              <a:t> formulae</a:t>
            </a:r>
            <a:endParaRPr lang="en-US" i="1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397" y="12695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</a:t>
            </a:r>
          </a:p>
        </p:txBody>
      </p:sp>
      <p:pic>
        <p:nvPicPr>
          <p:cNvPr id="3" name="Picture 2" descr="Screen Shot 2016-08-13 at 1.50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96" y="5364013"/>
            <a:ext cx="3456384" cy="755556"/>
          </a:xfrm>
          <a:prstGeom prst="rect">
            <a:avLst/>
          </a:prstGeom>
        </p:spPr>
      </p:pic>
      <p:pic>
        <p:nvPicPr>
          <p:cNvPr id="4" name="Picture 3" descr="Screen Shot 2016-08-13 at 1.51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118" y="6228109"/>
            <a:ext cx="2903098" cy="864753"/>
          </a:xfrm>
          <a:prstGeom prst="rect">
            <a:avLst/>
          </a:prstGeom>
        </p:spPr>
      </p:pic>
      <p:pic>
        <p:nvPicPr>
          <p:cNvPr id="5" name="Picture 4" descr="Screen Shot 2016-08-13 at 1.51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424" y="5868069"/>
            <a:ext cx="3024336" cy="1013474"/>
          </a:xfrm>
          <a:prstGeom prst="rect">
            <a:avLst/>
          </a:prstGeom>
          <a:ln w="25400">
            <a:solidFill>
              <a:srgbClr val="800000"/>
            </a:solidFill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5112320" y="6372125"/>
            <a:ext cx="79208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91813378"/>
      </p:ext>
    </p:extLst>
  </p:cSld>
  <p:clrMapOvr>
    <a:masterClrMapping/>
  </p:clrMapOvr>
  <p:transition spd="med" advTm="11240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4282"/>
            <a:ext cx="9072244" cy="94416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Track Parameter Resolutions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72360" y="899517"/>
            <a:ext cx="3892524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Impact parameters: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Main measure for spatial resolutions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0352" y="5329294"/>
            <a:ext cx="464036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- Multiple scattering limiting factor for low </a:t>
            </a:r>
            <a:r>
              <a:rPr lang="en-US" dirty="0" err="1" smtClean="0">
                <a:solidFill>
                  <a:srgbClr val="660066"/>
                </a:solidFill>
              </a:rPr>
              <a:t>p</a:t>
            </a:r>
            <a:r>
              <a:rPr lang="en-US" baseline="-25000" dirty="0" err="1" smtClean="0">
                <a:solidFill>
                  <a:srgbClr val="660066"/>
                </a:solidFill>
              </a:rPr>
              <a:t>T</a:t>
            </a:r>
            <a:r>
              <a:rPr lang="en-US" dirty="0" smtClean="0">
                <a:solidFill>
                  <a:srgbClr val="660066"/>
                </a:solidFill>
              </a:rPr>
              <a:t/>
            </a:r>
            <a:br>
              <a:rPr lang="en-US" dirty="0" smtClean="0">
                <a:solidFill>
                  <a:srgbClr val="660066"/>
                </a:solidFill>
              </a:rPr>
            </a:br>
            <a:r>
              <a:rPr lang="en-US" dirty="0" smtClean="0">
                <a:solidFill>
                  <a:srgbClr val="660066"/>
                </a:solidFill>
              </a:rPr>
              <a:t>- Clear dependence on </a:t>
            </a:r>
            <a:r>
              <a:rPr lang="en-US" dirty="0" err="1" smtClean="0">
                <a:solidFill>
                  <a:srgbClr val="660066"/>
                </a:solidFill>
              </a:rPr>
              <a:t>pseudorapidity</a:t>
            </a:r>
            <a:endParaRPr lang="en-US" dirty="0">
              <a:solidFill>
                <a:srgbClr val="660066"/>
              </a:solidFill>
            </a:endParaRPr>
          </a:p>
        </p:txBody>
      </p:sp>
      <p:pic>
        <p:nvPicPr>
          <p:cNvPr id="12" name="Picture 11" descr="Screen Shot 2016-08-08 at 7.25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424" y="6047934"/>
            <a:ext cx="2089311" cy="69218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688384" y="1620415"/>
            <a:ext cx="3672408" cy="3671590"/>
            <a:chOff x="503808" y="1403573"/>
            <a:chExt cx="3456384" cy="345561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808" y="1403573"/>
              <a:ext cx="3456384" cy="345561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989260" y="3801642"/>
              <a:ext cx="954708" cy="26622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660066"/>
                  </a:solidFill>
                </a:rPr>
                <a:t>Solid/open: </a:t>
              </a:r>
              <a:endParaRPr lang="en-US" sz="1200" dirty="0">
                <a:solidFill>
                  <a:srgbClr val="66006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07864" y="4067869"/>
              <a:ext cx="2519966" cy="26622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660066"/>
                  </a:solidFill>
                </a:rPr>
                <a:t>half widths of the 68/90% intervals</a:t>
              </a:r>
              <a:endParaRPr lang="en-US" sz="1200" dirty="0">
                <a:solidFill>
                  <a:srgbClr val="660066"/>
                </a:solidFill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 bwMode="auto">
          <a:xfrm flipV="1">
            <a:off x="6730440" y="6479982"/>
            <a:ext cx="432048" cy="43204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8280672" y="6660157"/>
            <a:ext cx="72008" cy="21602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5866344" y="6840022"/>
            <a:ext cx="880169" cy="324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intrinsic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32600" y="6804173"/>
            <a:ext cx="1838264" cy="324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660066"/>
                </a:solidFill>
              </a:rPr>
              <a:t>m</a:t>
            </a:r>
            <a:r>
              <a:rPr lang="en-US" sz="1600" dirty="0" smtClean="0">
                <a:solidFill>
                  <a:srgbClr val="660066"/>
                </a:solidFill>
              </a:rPr>
              <a:t>ultiple scattering</a:t>
            </a:r>
            <a:endParaRPr lang="en-US" sz="1600" dirty="0">
              <a:solidFill>
                <a:srgbClr val="660066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792" y="2051645"/>
            <a:ext cx="4267387" cy="42484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19832" y="1403573"/>
            <a:ext cx="3614241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Transverse momentum resolution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776"/>
      </p:ext>
    </p:extLst>
  </p:cSld>
  <p:clrMapOvr>
    <a:masterClrMapping/>
  </p:clrMapOvr>
  <p:transition spd="med" advTm="78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024" y="4859957"/>
            <a:ext cx="2237992" cy="13869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179437"/>
            <a:ext cx="9069387" cy="525884"/>
          </a:xfrm>
        </p:spPr>
        <p:txBody>
          <a:bodyPr/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32" y="1062641"/>
            <a:ext cx="3672408" cy="32212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768" y="4355901"/>
            <a:ext cx="4854827" cy="2900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Lead/Liquid-Argon (</a:t>
            </a:r>
            <a:r>
              <a:rPr lang="en-US" dirty="0" err="1" smtClean="0">
                <a:solidFill>
                  <a:srgbClr val="000090"/>
                </a:solidFill>
              </a:rPr>
              <a:t>LAr</a:t>
            </a:r>
            <a:r>
              <a:rPr lang="en-US" dirty="0" smtClean="0">
                <a:solidFill>
                  <a:srgbClr val="000090"/>
                </a:solidFill>
              </a:rPr>
              <a:t>) sampling calorimeter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with accordion geometry arranged in 3 layers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sz="8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Fine segmentation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+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precise reconstruction of shower shapes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sz="800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direction measurements for photons!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 vertex determination e.g. for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final states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273" y="1403573"/>
            <a:ext cx="3528392" cy="2544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58489" r="5"/>
          <a:stretch/>
        </p:blipFill>
        <p:spPr>
          <a:xfrm>
            <a:off x="8352680" y="1043533"/>
            <a:ext cx="1568880" cy="25202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64448" y="4162941"/>
            <a:ext cx="3317998" cy="2929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PbWO</a:t>
            </a:r>
            <a:r>
              <a:rPr lang="en-US" baseline="-25000" dirty="0" smtClean="0"/>
              <a:t>4</a:t>
            </a:r>
            <a:r>
              <a:rPr lang="en-US" dirty="0" smtClean="0"/>
              <a:t> scintillating crystals</a:t>
            </a:r>
            <a:br>
              <a:rPr lang="en-US" dirty="0" smtClean="0"/>
            </a:br>
            <a:r>
              <a:rPr lang="en-US" dirty="0" smtClean="0"/>
              <a:t>(~ 75000 in total):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US" dirty="0" smtClean="0">
                <a:solidFill>
                  <a:srgbClr val="000090"/>
                </a:solidFill>
              </a:rPr>
              <a:t> = 8.28 g/cm</a:t>
            </a:r>
            <a:r>
              <a:rPr lang="en-US" baseline="30000" dirty="0" smtClean="0">
                <a:solidFill>
                  <a:srgbClr val="000090"/>
                </a:solidFill>
              </a:rPr>
              <a:t>3</a:t>
            </a:r>
            <a:r>
              <a:rPr lang="en-US" dirty="0" smtClean="0">
                <a:solidFill>
                  <a:srgbClr val="000090"/>
                </a:solidFill>
              </a:rPr>
              <a:t>, X</a:t>
            </a:r>
            <a:r>
              <a:rPr lang="en-US" baseline="-25000" dirty="0" smtClean="0">
                <a:solidFill>
                  <a:srgbClr val="000090"/>
                </a:solidFill>
              </a:rPr>
              <a:t>0</a:t>
            </a:r>
            <a:r>
              <a:rPr lang="en-US" dirty="0" smtClean="0">
                <a:solidFill>
                  <a:srgbClr val="000090"/>
                </a:solidFill>
              </a:rPr>
              <a:t> = 0.89 cm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Molière radius = 2.3 cm,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A ~ 22 x 22 mm, l ~ 230 mm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>
                <a:sym typeface="Wingdings"/>
              </a:rPr>
              <a:t> Very compact calorimeter</a:t>
            </a:r>
            <a:br>
              <a:rPr lang="en-US" dirty="0">
                <a:sym typeface="Wingdings"/>
              </a:rPr>
            </a:br>
            <a:r>
              <a:rPr lang="en-US" dirty="0">
                <a:sym typeface="Wingdings"/>
              </a:rPr>
              <a:t>   </a:t>
            </a:r>
          </a:p>
          <a:p>
            <a:r>
              <a:rPr lang="en-US" dirty="0">
                <a:sym typeface="Wingdings"/>
              </a:rPr>
              <a:t>+ Excellent energy resolution</a:t>
            </a:r>
            <a:endParaRPr lang="en-US" dirty="0"/>
          </a:p>
          <a:p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784" y="1043533"/>
            <a:ext cx="91162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ATLAS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48424" y="1043533"/>
            <a:ext cx="697614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CMS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45"/>
    </mc:Choice>
    <mc:Fallback xmlns="">
      <p:transition xmlns:p14="http://schemas.microsoft.com/office/powerpoint/2010/main" spd="slow" advTm="78845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Cluster Reconstruction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298488" y="1115541"/>
            <a:ext cx="2414232" cy="2329522"/>
            <a:chOff x="5040312" y="1018267"/>
            <a:chExt cx="2414232" cy="23295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0312" y="1018267"/>
              <a:ext cx="2414232" cy="23295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040312" y="1018267"/>
              <a:ext cx="697614" cy="353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CMS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55936" y="1043533"/>
            <a:ext cx="2808312" cy="2468590"/>
            <a:chOff x="2520032" y="1043533"/>
            <a:chExt cx="2808312" cy="2468590"/>
          </a:xfrm>
        </p:grpSpPr>
        <p:grpSp>
          <p:nvGrpSpPr>
            <p:cNvPr id="12" name="Group 11"/>
            <p:cNvGrpSpPr/>
            <p:nvPr/>
          </p:nvGrpSpPr>
          <p:grpSpPr>
            <a:xfrm>
              <a:off x="2520032" y="1043533"/>
              <a:ext cx="2808312" cy="2420616"/>
              <a:chOff x="863848" y="971525"/>
              <a:chExt cx="2808312" cy="242061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3848" y="971525"/>
                <a:ext cx="2808312" cy="2420616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35856" y="1043533"/>
                <a:ext cx="911628" cy="353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90"/>
                    </a:solidFill>
                  </a:rPr>
                  <a:t>ATLAS</a:t>
                </a:r>
                <a:endParaRPr lang="en-US" dirty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880072" y="2987749"/>
              <a:ext cx="826180" cy="524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800000"/>
                  </a:solidFill>
                </a:rPr>
                <a:t>s</a:t>
              </a:r>
              <a:r>
                <a:rPr lang="en-US" sz="1500" dirty="0" smtClean="0">
                  <a:solidFill>
                    <a:srgbClr val="800000"/>
                  </a:solidFill>
                </a:rPr>
                <a:t>liding</a:t>
              </a:r>
              <a:br>
                <a:rPr lang="en-US" sz="1500" dirty="0" smtClean="0">
                  <a:solidFill>
                    <a:srgbClr val="800000"/>
                  </a:solidFill>
                </a:rPr>
              </a:br>
              <a:r>
                <a:rPr lang="en-US" sz="1500" dirty="0" smtClean="0">
                  <a:solidFill>
                    <a:srgbClr val="800000"/>
                  </a:solidFill>
                </a:rPr>
                <a:t>window</a:t>
              </a:r>
              <a:endParaRPr lang="en-US" sz="1500" dirty="0">
                <a:solidFill>
                  <a:srgbClr val="800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9792" y="3779837"/>
            <a:ext cx="9505056" cy="3444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 with </a:t>
            </a:r>
            <a:r>
              <a:rPr lang="en-US" i="1" dirty="0" smtClean="0">
                <a:solidFill>
                  <a:srgbClr val="000090"/>
                </a:solidFill>
              </a:rPr>
              <a:t>seed clusters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>
                <a:solidFill>
                  <a:srgbClr val="660066"/>
                </a:solidFill>
              </a:rPr>
              <a:t>ATLAS:</a:t>
            </a:r>
            <a:r>
              <a:rPr lang="en-US" dirty="0" smtClean="0"/>
              <a:t> based on </a:t>
            </a:r>
            <a:r>
              <a:rPr lang="en-US" dirty="0"/>
              <a:t>calorimeter </a:t>
            </a:r>
            <a:r>
              <a:rPr lang="en-US" dirty="0" smtClean="0"/>
              <a:t>towers with </a:t>
            </a:r>
            <a:r>
              <a:rPr lang="en-US" dirty="0">
                <a:latin typeface="Symbol" charset="2"/>
                <a:cs typeface="Symbol" charset="2"/>
              </a:rPr>
              <a:t>Dh</a:t>
            </a:r>
            <a:r>
              <a:rPr lang="en-US" dirty="0"/>
              <a:t> x </a:t>
            </a:r>
            <a:r>
              <a:rPr lang="en-US" dirty="0" err="1">
                <a:latin typeface="Symbol" charset="2"/>
                <a:cs typeface="Symbol" charset="2"/>
              </a:rPr>
              <a:t>Df</a:t>
            </a:r>
            <a:r>
              <a:rPr lang="en-US" dirty="0"/>
              <a:t> = 0.025 x 0.025 from </a:t>
            </a:r>
            <a:r>
              <a:rPr lang="en-US" i="1" dirty="0" smtClean="0">
                <a:solidFill>
                  <a:srgbClr val="000090"/>
                </a:solidFill>
              </a:rPr>
              <a:t>sliding</a:t>
            </a:r>
            <a:r>
              <a:rPr lang="en-US" i="1" dirty="0">
                <a:solidFill>
                  <a:srgbClr val="000090"/>
                </a:solidFill>
              </a:rPr>
              <a:t>-window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algorithm </a:t>
            </a:r>
            <a:r>
              <a:rPr lang="en-US" dirty="0"/>
              <a:t>(3 x 5 </a:t>
            </a:r>
            <a:r>
              <a:rPr lang="en-US" dirty="0" smtClean="0"/>
              <a:t>towers)</a:t>
            </a:r>
            <a:br>
              <a:rPr lang="en-US" dirty="0" smtClean="0"/>
            </a:br>
            <a:r>
              <a:rPr lang="en-US" dirty="0" smtClean="0"/>
              <a:t>     </a:t>
            </a:r>
            <a:r>
              <a:rPr lang="en-US" dirty="0" smtClean="0">
                <a:solidFill>
                  <a:srgbClr val="660066"/>
                </a:solidFill>
              </a:rPr>
              <a:t>CMS:</a:t>
            </a:r>
            <a:r>
              <a:rPr lang="en-US" dirty="0" smtClean="0"/>
              <a:t> extend </a:t>
            </a:r>
            <a:r>
              <a:rPr lang="en-US" i="1" dirty="0">
                <a:solidFill>
                  <a:srgbClr val="800000"/>
                </a:solidFill>
              </a:rPr>
              <a:t>seed</a:t>
            </a:r>
            <a:r>
              <a:rPr lang="en-US" dirty="0"/>
              <a:t> crystals (E ≥ 1 </a:t>
            </a:r>
            <a:r>
              <a:rPr lang="en-US" dirty="0" err="1"/>
              <a:t>GeV</a:t>
            </a:r>
            <a:r>
              <a:rPr lang="en-US" dirty="0" smtClean="0"/>
              <a:t>) </a:t>
            </a:r>
            <a:r>
              <a:rPr lang="en-US" dirty="0"/>
              <a:t>by arrays of </a:t>
            </a:r>
            <a:r>
              <a:rPr lang="en-US" dirty="0">
                <a:solidFill>
                  <a:srgbClr val="800000"/>
                </a:solidFill>
              </a:rPr>
              <a:t>5</a:t>
            </a:r>
            <a:r>
              <a:rPr lang="en-US" dirty="0"/>
              <a:t> x 1 in </a:t>
            </a:r>
            <a:r>
              <a:rPr lang="en-US" dirty="0">
                <a:solidFill>
                  <a:srgbClr val="800000"/>
                </a:solidFill>
                <a:latin typeface="Symbol" charset="2"/>
                <a:cs typeface="Symbol" charset="2"/>
              </a:rPr>
              <a:t>h</a:t>
            </a:r>
            <a:r>
              <a:rPr lang="en-US" dirty="0"/>
              <a:t> x </a:t>
            </a:r>
            <a:r>
              <a:rPr lang="en-US" dirty="0">
                <a:latin typeface="Symbol" charset="2"/>
                <a:cs typeface="Symbol" charset="2"/>
              </a:rPr>
              <a:t>f</a:t>
            </a:r>
            <a:br>
              <a:rPr lang="en-US" dirty="0">
                <a:latin typeface="Symbol" charset="2"/>
                <a:cs typeface="Symbol" charset="2"/>
              </a:rPr>
            </a:br>
            <a:endParaRPr lang="en-US" dirty="0" smtClean="0">
              <a:latin typeface="Symbol" charset="2"/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</a:rPr>
              <a:t>Extend/adjust size of clusters</a:t>
            </a:r>
            <a:r>
              <a:rPr lang="en-US" dirty="0" smtClean="0">
                <a:latin typeface="+mn-lt"/>
                <a:cs typeface="Symbol" charset="2"/>
              </a:rPr>
              <a:t> to account for origin of cluster</a:t>
            </a:r>
            <a:br>
              <a:rPr lang="en-US" dirty="0" smtClean="0">
                <a:latin typeface="+mn-lt"/>
                <a:cs typeface="Symbol" charset="2"/>
              </a:rPr>
            </a:br>
            <a:r>
              <a:rPr lang="en-US" dirty="0" smtClean="0">
                <a:latin typeface="+mn-lt"/>
                <a:cs typeface="Symbol" charset="2"/>
              </a:rPr>
              <a:t>  </a:t>
            </a:r>
            <a:r>
              <a:rPr lang="en-US" dirty="0" smtClean="0">
                <a:solidFill>
                  <a:srgbClr val="660066"/>
                </a:solidFill>
                <a:latin typeface="+mn-lt"/>
                <a:cs typeface="Symbol" charset="2"/>
              </a:rPr>
              <a:t>ATLAS:</a:t>
            </a:r>
            <a:r>
              <a:rPr lang="en-US" dirty="0" smtClean="0">
                <a:latin typeface="+mn-lt"/>
                <a:cs typeface="Symbol" charset="2"/>
              </a:rPr>
              <a:t> </a:t>
            </a:r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/>
              <a:t>on track and (conversion) </a:t>
            </a:r>
            <a:r>
              <a:rPr lang="en-US" dirty="0" smtClean="0"/>
              <a:t>vertex reconstruction</a:t>
            </a:r>
            <a:r>
              <a:rPr lang="en-US" dirty="0"/>
              <a:t>, </a:t>
            </a:r>
            <a:r>
              <a:rPr lang="en-US" dirty="0" smtClean="0"/>
              <a:t>classify </a:t>
            </a:r>
            <a:r>
              <a:rPr lang="en-US" dirty="0" smtClean="0">
                <a:solidFill>
                  <a:srgbClr val="800000"/>
                </a:solidFill>
              </a:rPr>
              <a:t>clusters </a:t>
            </a:r>
            <a:r>
              <a:rPr lang="en-US" dirty="0">
                <a:solidFill>
                  <a:srgbClr val="800000"/>
                </a:solidFill>
              </a:rPr>
              <a:t>are </a:t>
            </a:r>
            <a:r>
              <a:rPr lang="en-US" dirty="0" smtClean="0">
                <a:solidFill>
                  <a:srgbClr val="000000"/>
                </a:solidFill>
              </a:rPr>
              <a:t>as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           unconverted photon, converted photon or electron </a:t>
            </a:r>
            <a:r>
              <a:rPr lang="en-US" dirty="0" smtClean="0"/>
              <a:t>candidate</a:t>
            </a:r>
            <a:r>
              <a:rPr lang="en-US" dirty="0" smtClean="0">
                <a:solidFill>
                  <a:srgbClr val="000090"/>
                </a:solidFill>
              </a:rPr>
              <a:t>.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 </a:t>
            </a:r>
            <a:r>
              <a:rPr lang="en-US" dirty="0" smtClean="0">
                <a:solidFill>
                  <a:srgbClr val="660066"/>
                </a:solidFill>
              </a:rPr>
              <a:t>CMS: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>
                <a:cs typeface="Symbol" charset="2"/>
              </a:rPr>
              <a:t>add </a:t>
            </a:r>
            <a:r>
              <a:rPr lang="en-US" dirty="0" smtClean="0">
                <a:cs typeface="Symbol" charset="2"/>
              </a:rPr>
              <a:t>in </a:t>
            </a:r>
            <a:r>
              <a:rPr lang="en-US" dirty="0">
                <a:cs typeface="Symbol" charset="2"/>
              </a:rPr>
              <a:t>both directions </a:t>
            </a:r>
            <a:r>
              <a:rPr lang="en-US" dirty="0" smtClean="0">
                <a:cs typeface="Symbol" charset="2"/>
              </a:rPr>
              <a:t>of seed crystal </a:t>
            </a:r>
            <a:r>
              <a:rPr lang="en-US" dirty="0" smtClean="0"/>
              <a:t>up </a:t>
            </a:r>
            <a:r>
              <a:rPr lang="en-US" dirty="0"/>
              <a:t>to 17 </a:t>
            </a:r>
            <a:r>
              <a:rPr lang="en-US" dirty="0" smtClean="0"/>
              <a:t>crystals </a:t>
            </a:r>
            <a:r>
              <a:rPr lang="en-US" dirty="0">
                <a:cs typeface="Symbol" charset="2"/>
              </a:rPr>
              <a:t>in </a:t>
            </a:r>
            <a:r>
              <a:rPr lang="en-US" dirty="0">
                <a:latin typeface="Symbol" charset="2"/>
                <a:cs typeface="Symbol" charset="2"/>
              </a:rPr>
              <a:t>f </a:t>
            </a:r>
            <a:r>
              <a:rPr lang="en-US" dirty="0" smtClean="0"/>
              <a:t>if </a:t>
            </a:r>
            <a:r>
              <a:rPr lang="en-US" dirty="0"/>
              <a:t>certain </a:t>
            </a:r>
            <a:r>
              <a:rPr lang="en-US" dirty="0" smtClean="0"/>
              <a:t>threshold  </a:t>
            </a:r>
            <a:br>
              <a:rPr lang="en-US" dirty="0" smtClean="0"/>
            </a:br>
            <a:r>
              <a:rPr lang="en-US" dirty="0" smtClean="0"/>
              <a:t>               exceeded to account for </a:t>
            </a:r>
            <a:r>
              <a:rPr lang="en-US" dirty="0" smtClean="0">
                <a:solidFill>
                  <a:srgbClr val="000090"/>
                </a:solidFill>
              </a:rPr>
              <a:t>Bremsstrahlung and conversions</a:t>
            </a:r>
            <a:r>
              <a:rPr lang="en-US" dirty="0"/>
              <a:t> </a:t>
            </a:r>
            <a:r>
              <a:rPr lang="en-US" dirty="0" smtClean="0"/>
              <a:t>(spread in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          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Supercluster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endParaRPr lang="en-US" dirty="0" smtClean="0">
              <a:solidFill>
                <a:srgbClr val="80000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Compute corrected cluster energies (MVA regression techniques)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52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163"/>
    </mc:Choice>
    <mc:Fallback xmlns="">
      <p:transition xmlns:p14="http://schemas.microsoft.com/office/powerpoint/2010/main" spd="slow" advTm="101163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Cluster Reconstruction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298488" y="1115541"/>
            <a:ext cx="2414232" cy="2329522"/>
            <a:chOff x="5040312" y="1018267"/>
            <a:chExt cx="2414232" cy="23295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0312" y="1018267"/>
              <a:ext cx="2414232" cy="23295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040312" y="1018267"/>
              <a:ext cx="697614" cy="353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CMS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54838" y="1115541"/>
            <a:ext cx="2545514" cy="1898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 without radiation,</a:t>
            </a:r>
          </a:p>
          <a:p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 without conversion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almost fully contained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in 5 x 5 crystals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radiation, conversion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 spread in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direction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56" y="3347789"/>
            <a:ext cx="3752849" cy="3600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52280" y="5364013"/>
            <a:ext cx="3888432" cy="112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 err="1" smtClean="0"/>
              <a:t>w.r.t</a:t>
            </a:r>
            <a:r>
              <a:rPr lang="en-US" dirty="0" smtClean="0"/>
              <a:t>. </a:t>
            </a:r>
            <a:r>
              <a:rPr lang="en-US" i="1" dirty="0" smtClean="0"/>
              <a:t>true</a:t>
            </a:r>
            <a:r>
              <a:rPr lang="en-US" dirty="0" smtClean="0"/>
              <a:t> energy</a:t>
            </a:r>
            <a:br>
              <a:rPr lang="en-US" dirty="0" smtClean="0"/>
            </a:br>
            <a:r>
              <a:rPr lang="en-US" dirty="0" smtClean="0"/>
              <a:t>for 5 x 5 crystals and </a:t>
            </a:r>
            <a:r>
              <a:rPr lang="en-US" dirty="0" err="1" smtClean="0"/>
              <a:t>supercluster</a:t>
            </a: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 significant fraction of energy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 out of 5 x 5 cells area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28"/>
    </mc:Choice>
    <mc:Fallback xmlns="">
      <p:transition xmlns:p14="http://schemas.microsoft.com/office/powerpoint/2010/main" spd="slow" advTm="49228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Cluster Reconstruction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48" y="971525"/>
            <a:ext cx="2808312" cy="242061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4968304" y="899517"/>
            <a:ext cx="72008" cy="63367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287784" y="3779837"/>
            <a:ext cx="4559749" cy="3444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Seed</a:t>
            </a:r>
            <a:r>
              <a:rPr lang="en-US" dirty="0" smtClean="0"/>
              <a:t> clusters </a:t>
            </a:r>
            <a:r>
              <a:rPr lang="en-US" dirty="0"/>
              <a:t>based on calorimeter </a:t>
            </a:r>
            <a:r>
              <a:rPr lang="en-US" dirty="0" smtClean="0"/>
              <a:t>towers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>
                <a:latin typeface="Symbol" charset="2"/>
                <a:cs typeface="Symbol" charset="2"/>
              </a:rPr>
              <a:t>Dh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err="1">
                <a:latin typeface="Symbol" charset="2"/>
                <a:cs typeface="Symbol" charset="2"/>
              </a:rPr>
              <a:t>Df</a:t>
            </a:r>
            <a:r>
              <a:rPr lang="en-US" dirty="0"/>
              <a:t> = 0.025 x </a:t>
            </a:r>
            <a:r>
              <a:rPr lang="en-US" dirty="0" smtClean="0"/>
              <a:t>0.025 from </a:t>
            </a:r>
            <a:br>
              <a:rPr lang="en-US" dirty="0" smtClean="0"/>
            </a:br>
            <a:r>
              <a:rPr lang="en-US" i="1" dirty="0" smtClean="0"/>
              <a:t>sliding-window</a:t>
            </a:r>
            <a:r>
              <a:rPr lang="en-US" dirty="0" smtClean="0"/>
              <a:t> algorithm (3 x 5 towers)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track and (conversion) vertex </a:t>
            </a:r>
            <a:br>
              <a:rPr lang="en-US" dirty="0" smtClean="0"/>
            </a:br>
            <a:r>
              <a:rPr lang="en-US" dirty="0" smtClean="0"/>
              <a:t>reconstruction, clusters are classified</a:t>
            </a:r>
            <a:br>
              <a:rPr lang="en-US" dirty="0" smtClean="0"/>
            </a:br>
            <a:r>
              <a:rPr lang="en-US" dirty="0" smtClean="0"/>
              <a:t>  - unconverted photon</a:t>
            </a:r>
            <a:br>
              <a:rPr lang="en-US" dirty="0" smtClean="0"/>
            </a:br>
            <a:r>
              <a:rPr lang="en-US" dirty="0" smtClean="0"/>
              <a:t>  - converted photon</a:t>
            </a:r>
            <a:br>
              <a:rPr lang="en-US" dirty="0" smtClean="0"/>
            </a:br>
            <a:r>
              <a:rPr lang="en-US" dirty="0" smtClean="0"/>
              <a:t>  - electron</a:t>
            </a:r>
            <a:br>
              <a:rPr lang="en-US" dirty="0" smtClean="0"/>
            </a:br>
            <a:r>
              <a:rPr lang="en-US" dirty="0" smtClean="0"/>
              <a:t>and their size is adjusted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Cluster energy corrected for energy loss,</a:t>
            </a:r>
            <a:br>
              <a:rPr lang="en-US" dirty="0" smtClean="0"/>
            </a:br>
            <a:r>
              <a:rPr lang="en-US" dirty="0" smtClean="0"/>
              <a:t>leakage etc. (MVA, ….)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8624" y="1259557"/>
            <a:ext cx="2237812" cy="1240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Ratio of energies</a:t>
            </a:r>
            <a:br>
              <a:rPr lang="en-US" sz="1600" dirty="0" smtClean="0"/>
            </a:br>
            <a:r>
              <a:rPr lang="en-US" sz="1600" dirty="0" smtClean="0"/>
              <a:t>within 3x3 cluster</a:t>
            </a:r>
            <a:br>
              <a:rPr lang="en-US" sz="1600" dirty="0" smtClean="0"/>
            </a:br>
            <a:r>
              <a:rPr lang="en-US" sz="1600" dirty="0" smtClean="0"/>
              <a:t>and </a:t>
            </a:r>
            <a:r>
              <a:rPr lang="en-US" sz="1600" dirty="0" err="1" smtClean="0"/>
              <a:t>supercluster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energy for</a:t>
            </a:r>
            <a:br>
              <a:rPr lang="en-US" sz="1600" dirty="0" smtClean="0"/>
            </a:br>
            <a:r>
              <a:rPr lang="en-US" sz="1600" dirty="0" smtClean="0"/>
              <a:t>(un)converted photons</a:t>
            </a:r>
            <a:endParaRPr lang="en-US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312" y="3275781"/>
            <a:ext cx="2766202" cy="26538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34750" y="4427909"/>
            <a:ext cx="1902106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 err="1" smtClean="0"/>
              <a:t>wrt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i="1" dirty="0"/>
              <a:t>t</a:t>
            </a:r>
            <a:r>
              <a:rPr lang="en-US" i="1" dirty="0" smtClean="0"/>
              <a:t>rue</a:t>
            </a:r>
            <a:r>
              <a:rPr lang="en-US" dirty="0" smtClean="0"/>
              <a:t> energy</a:t>
            </a:r>
            <a:br>
              <a:rPr lang="en-US" dirty="0" smtClean="0"/>
            </a:br>
            <a:r>
              <a:rPr lang="en-US" dirty="0" smtClean="0"/>
              <a:t>for 5x5 crystals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supercluster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4328" y="6084093"/>
            <a:ext cx="4726812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Supercluster</a:t>
            </a:r>
            <a:r>
              <a:rPr lang="en-US" dirty="0" smtClean="0"/>
              <a:t> energies corrected for leakage,</a:t>
            </a:r>
          </a:p>
          <a:p>
            <a:r>
              <a:rPr lang="en-US" dirty="0" smtClean="0"/>
              <a:t>Shower shape etc. </a:t>
            </a:r>
            <a:r>
              <a:rPr lang="en-US" dirty="0" smtClean="0">
                <a:sym typeface="Wingdings"/>
              </a:rPr>
              <a:t> MVA regression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Clusters also used for track seeding!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320" y="971525"/>
            <a:ext cx="2448272" cy="232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36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669"/>
    </mc:Choice>
    <mc:Fallback xmlns="">
      <p:transition xmlns:p14="http://schemas.microsoft.com/office/powerpoint/2010/main" spd="slow" advTm="76669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461379"/>
          </a:xfrm>
        </p:spPr>
        <p:txBody>
          <a:bodyPr/>
          <a:lstStyle/>
          <a:p>
            <a:r>
              <a:rPr lang="en-US" dirty="0" smtClean="0"/>
              <a:t>Calorimeter cluster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971525"/>
            <a:ext cx="9316010" cy="4383088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US" sz="2400" dirty="0"/>
              <a:t>Clusters of energy in a calorimeter are due to the original particles</a:t>
            </a:r>
          </a:p>
          <a:p>
            <a:pPr marL="863709" lvl="1">
              <a:buBlip>
                <a:blip r:embed="rId3"/>
              </a:buBlip>
            </a:pPr>
            <a:r>
              <a:rPr lang="en-US" sz="2000" dirty="0"/>
              <a:t>Clustering algorithm groups individual channel energies</a:t>
            </a:r>
          </a:p>
          <a:p>
            <a:pPr marL="863709" lvl="1">
              <a:buBlip>
                <a:blip r:embed="rId3"/>
              </a:buBlip>
            </a:pPr>
            <a:r>
              <a:rPr lang="en-US" sz="2000" dirty="0"/>
              <a:t>Don’t want to miss any; don’t want to pick up fakes</a:t>
            </a:r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863709" lvl="1">
              <a:buBlip>
                <a:blip r:embed="rId3"/>
              </a:buBlip>
            </a:pPr>
            <a:endParaRPr lang="en-US" sz="1984" dirty="0"/>
          </a:p>
          <a:p>
            <a:pPr marL="577959" lvl="1" indent="0"/>
            <a:endParaRPr lang="en-US" sz="1984" dirty="0"/>
          </a:p>
          <a:p>
            <a:pPr eaLnBrk="1" hangingPunct="1">
              <a:lnSpc>
                <a:spcPct val="50000"/>
              </a:lnSpc>
              <a:buFontTx/>
              <a:buBlip>
                <a:blip r:embed="rId2"/>
              </a:buBlip>
            </a:pPr>
            <a:r>
              <a:rPr lang="en-US" sz="2425" dirty="0"/>
              <a:t>Careful </a:t>
            </a:r>
            <a:r>
              <a:rPr lang="en-US" sz="2425" dirty="0">
                <a:solidFill>
                  <a:srgbClr val="66050F"/>
                </a:solidFill>
              </a:rPr>
              <a:t>tuning of thresholds</a:t>
            </a:r>
            <a:r>
              <a:rPr lang="en-US" sz="2425" dirty="0"/>
              <a:t> needed</a:t>
            </a:r>
          </a:p>
          <a:p>
            <a:pPr marL="863709" lvl="1" indent="-216000">
              <a:lnSpc>
                <a:spcPct val="70000"/>
              </a:lnSpc>
              <a:buBlip>
                <a:blip r:embed="rId3"/>
              </a:buBlip>
            </a:pPr>
            <a:r>
              <a:rPr lang="en-US" sz="2000" dirty="0"/>
              <a:t>needs usually learning phase</a:t>
            </a:r>
          </a:p>
          <a:p>
            <a:pPr marL="863709" lvl="1" indent="-216000">
              <a:lnSpc>
                <a:spcPct val="70000"/>
              </a:lnSpc>
              <a:buBlip>
                <a:blip r:embed="rId3"/>
              </a:buBlip>
            </a:pPr>
            <a:r>
              <a:rPr lang="en-US" sz="2000" dirty="0"/>
              <a:t>adapt to noise conditions</a:t>
            </a:r>
          </a:p>
          <a:p>
            <a:pPr marL="863709" lvl="1" indent="-216000">
              <a:lnSpc>
                <a:spcPct val="70000"/>
              </a:lnSpc>
              <a:buBlip>
                <a:blip r:embed="rId3"/>
              </a:buBlip>
            </a:pPr>
            <a:r>
              <a:rPr lang="en-US" sz="2000" dirty="0">
                <a:solidFill>
                  <a:srgbClr val="66050F"/>
                </a:solidFill>
              </a:rPr>
              <a:t>too low</a:t>
            </a:r>
            <a:r>
              <a:rPr lang="en-US" sz="2000" dirty="0"/>
              <a:t> : pick up too much unwanted energy</a:t>
            </a:r>
          </a:p>
          <a:p>
            <a:pPr marL="863709" lvl="1" indent="-216000">
              <a:lnSpc>
                <a:spcPct val="70000"/>
              </a:lnSpc>
              <a:buBlip>
                <a:blip r:embed="rId3"/>
              </a:buBlip>
            </a:pPr>
            <a:r>
              <a:rPr lang="en-US" sz="2000" dirty="0">
                <a:solidFill>
                  <a:srgbClr val="66050F"/>
                </a:solidFill>
              </a:rPr>
              <a:t>too high</a:t>
            </a:r>
            <a:r>
              <a:rPr lang="en-US" sz="2000" dirty="0"/>
              <a:t> : loose too much of “real” energy. Corrections/Calibrations will be larger</a:t>
            </a:r>
          </a:p>
          <a:p>
            <a:pPr marL="392985">
              <a:buBlip>
                <a:blip r:embed="rId3"/>
              </a:buBlip>
            </a:pPr>
            <a:endParaRPr lang="en-US" sz="2205" dirty="0"/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082" y="2429977"/>
            <a:ext cx="2706915" cy="2716758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1665" y="2151417"/>
            <a:ext cx="6404315" cy="3130178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sp>
        <p:nvSpPr>
          <p:cNvPr id="9" name="AutoShape 5"/>
          <p:cNvSpPr>
            <a:spLocks/>
          </p:cNvSpPr>
          <p:nvPr/>
        </p:nvSpPr>
        <p:spPr bwMode="auto">
          <a:xfrm>
            <a:off x="2500735" y="3429774"/>
            <a:ext cx="984333" cy="403576"/>
          </a:xfrm>
          <a:prstGeom prst="rightArrow">
            <a:avLst>
              <a:gd name="adj1" fmla="val 45546"/>
              <a:gd name="adj2" fmla="val 74763"/>
            </a:avLst>
          </a:prstGeom>
          <a:gradFill rotWithShape="0">
            <a:gsLst>
              <a:gs pos="0">
                <a:srgbClr val="000056"/>
              </a:gs>
              <a:gs pos="100000">
                <a:srgbClr val="FFFFFF"/>
              </a:gs>
            </a:gsLst>
            <a:lin ang="21420000" scaled="1"/>
          </a:gra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63500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/>
          </p:cNvSpPr>
          <p:nvPr/>
        </p:nvSpPr>
        <p:spPr bwMode="auto">
          <a:xfrm>
            <a:off x="2593625" y="3190054"/>
            <a:ext cx="718495" cy="157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4796" bIns="0">
            <a:prstTxWarp prst="textNoShape">
              <a:avLst/>
            </a:prstTxWarp>
            <a:spAutoFit/>
          </a:bodyPr>
          <a:lstStyle/>
          <a:p>
            <a:pPr marL="44293"/>
            <a:r>
              <a:rPr lang="en-US" sz="1102" dirty="0">
                <a:ea typeface="Arial" charset="0"/>
                <a:cs typeface="Arial" charset="0"/>
              </a:rPr>
              <a:t>Projection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4092892" y="4209915"/>
            <a:ext cx="5726356" cy="18949"/>
          </a:xfrm>
          <a:prstGeom prst="line">
            <a:avLst/>
          </a:prstGeom>
          <a:noFill/>
          <a:ln w="38100" cap="flat">
            <a:solidFill>
              <a:srgbClr val="66050F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63500" dist="63500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4092892" y="3779837"/>
            <a:ext cx="5726356" cy="17226"/>
          </a:xfrm>
          <a:prstGeom prst="line">
            <a:avLst/>
          </a:prstGeom>
          <a:noFill/>
          <a:ln w="38100" cap="flat">
            <a:solidFill>
              <a:srgbClr val="000056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63500" dist="63500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5010782" y="3863834"/>
            <a:ext cx="915665" cy="3154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4796" bIns="0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</a:pPr>
            <a:r>
              <a:rPr lang="en-US" sz="1102" dirty="0">
                <a:solidFill>
                  <a:srgbClr val="66050F"/>
                </a:solidFill>
                <a:ea typeface="Arial" charset="0"/>
                <a:cs typeface="Arial" charset="0"/>
              </a:rPr>
              <a:t>low threshold,</a:t>
            </a:r>
          </a:p>
          <a:p>
            <a:pPr>
              <a:spcBef>
                <a:spcPts val="0"/>
              </a:spcBef>
            </a:pPr>
            <a:r>
              <a:rPr lang="en-US" sz="1102" dirty="0">
                <a:solidFill>
                  <a:srgbClr val="66050F"/>
                </a:solidFill>
                <a:ea typeface="Arial" charset="0"/>
                <a:cs typeface="Arial" charset="0"/>
              </a:rPr>
              <a:t>against noise</a:t>
            </a:r>
          </a:p>
        </p:txBody>
      </p:sp>
      <p:sp>
        <p:nvSpPr>
          <p:cNvPr id="14" name="Rectangle 10"/>
          <p:cNvSpPr>
            <a:spLocks/>
          </p:cNvSpPr>
          <p:nvPr/>
        </p:nvSpPr>
        <p:spPr bwMode="auto">
          <a:xfrm>
            <a:off x="4174100" y="3359856"/>
            <a:ext cx="1053523" cy="3154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4796" bIns="0">
            <a:prstTxWarp prst="textNoShape">
              <a:avLst/>
            </a:prstTxWarp>
            <a:spAutoFit/>
          </a:bodyPr>
          <a:lstStyle/>
          <a:p>
            <a:pPr marL="44293">
              <a:spcBef>
                <a:spcPts val="0"/>
              </a:spcBef>
            </a:pPr>
            <a:r>
              <a:rPr lang="en-US" sz="1102" dirty="0">
                <a:solidFill>
                  <a:srgbClr val="000056"/>
                </a:solidFill>
                <a:ea typeface="Arial" charset="0"/>
                <a:cs typeface="Arial" charset="0"/>
              </a:rPr>
              <a:t>high threshold,</a:t>
            </a:r>
          </a:p>
          <a:p>
            <a:pPr marL="44293">
              <a:spcBef>
                <a:spcPts val="0"/>
              </a:spcBef>
            </a:pPr>
            <a:r>
              <a:rPr lang="en-US" sz="1102" dirty="0">
                <a:solidFill>
                  <a:srgbClr val="000056"/>
                </a:solidFill>
                <a:ea typeface="Arial" charset="0"/>
                <a:cs typeface="Arial" charset="0"/>
              </a:rPr>
              <a:t>for seed finding</a:t>
            </a:r>
          </a:p>
        </p:txBody>
      </p:sp>
    </p:spTree>
    <p:extLst>
      <p:ext uri="{BB962C8B-B14F-4D97-AF65-F5344CB8AC3E}">
        <p14:creationId xmlns:p14="http://schemas.microsoft.com/office/powerpoint/2010/main" val="2586410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542" y="4413885"/>
            <a:ext cx="4161748" cy="2822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sz="4000" dirty="0" smtClean="0"/>
              <a:t>Cluster Energy calibration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908917"/>
            <a:ext cx="9069387" cy="4383088"/>
          </a:xfrm>
        </p:spPr>
        <p:txBody>
          <a:bodyPr/>
          <a:lstStyle/>
          <a:p>
            <a:r>
              <a:rPr lang="en-US" sz="1984" dirty="0"/>
              <a:t>Need to apply calibrations to the cell and cluster energies</a:t>
            </a:r>
          </a:p>
          <a:p>
            <a:pPr lvl="1"/>
            <a:r>
              <a:rPr lang="en-US" sz="1764" dirty="0"/>
              <a:t>Correct for energy lost before the calorimeter and for energy leaking out the back</a:t>
            </a:r>
          </a:p>
          <a:p>
            <a:pPr lvl="1"/>
            <a:r>
              <a:rPr lang="en-US" sz="1764" dirty="0"/>
              <a:t>Equalize the response across the detector (different parts of the detector can have different responses because of the way they are built etc..)</a:t>
            </a:r>
          </a:p>
          <a:p>
            <a:r>
              <a:rPr lang="en-US" sz="1984" dirty="0"/>
              <a:t>The purpose of the calibrations are to correct the measured energy to give as close as possible to the true energy of the incident </a:t>
            </a:r>
            <a:r>
              <a:rPr lang="en-US" sz="1984" dirty="0" smtClean="0"/>
              <a:t>particle</a:t>
            </a:r>
            <a:endParaRPr lang="en-US" sz="1984" dirty="0"/>
          </a:p>
          <a:p>
            <a:pPr>
              <a:lnSpc>
                <a:spcPct val="50000"/>
              </a:lnSpc>
            </a:pPr>
            <a:r>
              <a:rPr lang="en-US" sz="1984" dirty="0"/>
              <a:t>Calibration constants can be complex functions of the position and energy of </a:t>
            </a:r>
            <a:r>
              <a:rPr lang="en-US" sz="1984" dirty="0" smtClean="0"/>
              <a:t>the</a:t>
            </a:r>
          </a:p>
          <a:p>
            <a:pPr>
              <a:lnSpc>
                <a:spcPct val="50000"/>
              </a:lnSpc>
            </a:pPr>
            <a:r>
              <a:rPr lang="en-US" sz="1984" dirty="0" smtClean="0"/>
              <a:t>cluster</a:t>
            </a:r>
            <a:endParaRPr lang="en-US" sz="1984" dirty="0"/>
          </a:p>
          <a:p>
            <a:pPr lvl="1">
              <a:lnSpc>
                <a:spcPct val="50000"/>
              </a:lnSpc>
            </a:pPr>
            <a:r>
              <a:rPr lang="en-US" sz="1984" dirty="0"/>
              <a:t>E</a:t>
            </a:r>
            <a:r>
              <a:rPr lang="en-US" sz="1984" baseline="30000" dirty="0"/>
              <a:t>CALIB</a:t>
            </a:r>
            <a:r>
              <a:rPr lang="en-US" sz="1984" dirty="0"/>
              <a:t> = f(E</a:t>
            </a:r>
            <a:r>
              <a:rPr lang="en-US" sz="1984" baseline="30000" dirty="0"/>
              <a:t>MEASURED </a:t>
            </a:r>
            <a:r>
              <a:rPr lang="en-US" sz="1984" dirty="0"/>
              <a:t>, η, </a:t>
            </a:r>
            <a:r>
              <a:rPr lang="en-US" sz="1984" dirty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1984" dirty="0"/>
              <a:t>, …) , f includes various calibration constants</a:t>
            </a:r>
          </a:p>
          <a:p>
            <a:pPr>
              <a:lnSpc>
                <a:spcPct val="50000"/>
              </a:lnSpc>
            </a:pPr>
            <a:r>
              <a:rPr lang="en-US" sz="1984" dirty="0" smtClean="0"/>
              <a:t>Calibration </a:t>
            </a:r>
            <a:r>
              <a:rPr lang="en-US" sz="1984" dirty="0"/>
              <a:t>very important to get the best energy resolution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rcRect l="1544" t="3691"/>
          <a:stretch>
            <a:fillRect/>
          </a:stretch>
        </p:blipFill>
        <p:spPr>
          <a:xfrm>
            <a:off x="529" y="971525"/>
            <a:ext cx="9942818" cy="203419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rcRect r="1575"/>
          <a:stretch>
            <a:fillRect/>
          </a:stretch>
        </p:blipFill>
        <p:spPr>
          <a:xfrm>
            <a:off x="840492" y="4355901"/>
            <a:ext cx="4198098" cy="26959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40492" y="6876181"/>
            <a:ext cx="4394152" cy="344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4" dirty="0"/>
              <a:t>Electron energy resolution from simulation</a:t>
            </a:r>
            <a:endParaRPr lang="en-US" sz="1764" dirty="0"/>
          </a:p>
        </p:txBody>
      </p:sp>
    </p:spTree>
    <p:extLst>
      <p:ext uri="{BB962C8B-B14F-4D97-AF65-F5344CB8AC3E}">
        <p14:creationId xmlns:p14="http://schemas.microsoft.com/office/powerpoint/2010/main" val="191350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4346"/>
          </a:xfrm>
        </p:spPr>
        <p:txBody>
          <a:bodyPr/>
          <a:lstStyle/>
          <a:p>
            <a:r>
              <a:rPr lang="en-US" sz="4000" dirty="0" smtClean="0"/>
              <a:t>Pile-up: the high luminosity </a:t>
            </a:r>
            <a:r>
              <a:rPr lang="en-US" sz="4000" dirty="0" err="1" smtClean="0"/>
              <a:t>dilema</a:t>
            </a:r>
            <a:endParaRPr lang="en-US" sz="4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7784" y="2317840"/>
            <a:ext cx="9721079" cy="50623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When the LHC collides bunches of protons we can get more than one p-p interaction – this is called pileup</a:t>
            </a: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The number of pileup interactions depends on the LHC parameters </a:t>
            </a:r>
          </a:p>
          <a:p>
            <a:pPr marL="740209" lvl="1" indent="-260736" defTabSz="288734" hangingPunct="1">
              <a:lnSpc>
                <a:spcPct val="100000"/>
              </a:lnSpc>
              <a:spcBef>
                <a:spcPct val="20000"/>
              </a:spcBef>
              <a:buClr>
                <a:srgbClr val="006600"/>
              </a:buClr>
              <a:buSzPct val="80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How many protons per bunch</a:t>
            </a:r>
          </a:p>
          <a:p>
            <a:pPr marL="740209" lvl="1" indent="-260736" defTabSz="288734" hangingPunct="1">
              <a:lnSpc>
                <a:spcPct val="100000"/>
              </a:lnSpc>
              <a:spcBef>
                <a:spcPct val="20000"/>
              </a:spcBef>
              <a:buClr>
                <a:srgbClr val="006600"/>
              </a:buClr>
              <a:buSzPct val="80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How small the bunches have been squeezed</a:t>
            </a: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 smtClean="0">
                <a:latin typeface="+mn-lt"/>
                <a:ea typeface="+mn-ea"/>
                <a:cs typeface="+mn-cs"/>
              </a:rPr>
              <a:t>Over Run 2 </a:t>
            </a:r>
            <a:r>
              <a:rPr lang="en-US" sz="2646" kern="0" dirty="0">
                <a:latin typeface="+mn-lt"/>
                <a:ea typeface="+mn-ea"/>
                <a:cs typeface="+mn-cs"/>
              </a:rPr>
              <a:t>we have on average </a:t>
            </a:r>
            <a:r>
              <a:rPr lang="en-US" sz="2646" kern="0" dirty="0" smtClean="0">
                <a:latin typeface="+mn-lt"/>
                <a:ea typeface="+mn-ea"/>
                <a:cs typeface="+mn-cs"/>
              </a:rPr>
              <a:t>~40 </a:t>
            </a:r>
            <a:r>
              <a:rPr lang="en-US" sz="2646" kern="0" dirty="0">
                <a:latin typeface="+mn-lt"/>
                <a:ea typeface="+mn-ea"/>
                <a:cs typeface="+mn-cs"/>
              </a:rPr>
              <a:t>interactions </a:t>
            </a:r>
            <a:r>
              <a:rPr lang="en-US" sz="2646" kern="0" dirty="0" smtClean="0">
                <a:latin typeface="+mn-lt"/>
                <a:ea typeface="+mn-ea"/>
                <a:cs typeface="+mn-cs"/>
              </a:rPr>
              <a:t>per bench crossing, with frequent peaks around 60-70</a:t>
            </a:r>
            <a:endParaRPr lang="en-US" sz="2646" kern="0" dirty="0">
              <a:latin typeface="+mn-lt"/>
              <a:ea typeface="+mn-ea"/>
              <a:cs typeface="+mn-cs"/>
            </a:endParaRP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These pileup interactions give lots of low momentum </a:t>
            </a:r>
            <a:r>
              <a:rPr lang="en-US" sz="2646" kern="0" dirty="0" smtClean="0">
                <a:latin typeface="+mn-lt"/>
                <a:ea typeface="+mn-ea"/>
                <a:cs typeface="+mn-cs"/>
              </a:rPr>
              <a:t>tracks as well as extra energy deposit in calorimeter cells</a:t>
            </a:r>
            <a:endParaRPr lang="en-US" sz="2646" kern="0" dirty="0">
              <a:latin typeface="+mn-lt"/>
              <a:ea typeface="+mn-ea"/>
              <a:cs typeface="+mn-cs"/>
            </a:endParaRP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We can usually identify which tracks are from which interactions by combining tracks that come from the same vertex</a:t>
            </a: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Pileup can cause difficulties for some physics analyses</a:t>
            </a:r>
          </a:p>
          <a:p>
            <a:pPr marL="740209" lvl="1" indent="-260736" defTabSz="288734" hangingPunct="1">
              <a:lnSpc>
                <a:spcPct val="100000"/>
              </a:lnSpc>
              <a:spcBef>
                <a:spcPct val="20000"/>
              </a:spcBef>
              <a:buClr>
                <a:srgbClr val="006600"/>
              </a:buClr>
              <a:buSzPct val="80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Also causes reconstruction to need more computing power</a:t>
            </a: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r>
              <a:rPr lang="en-US" sz="2646" kern="0" dirty="0">
                <a:latin typeface="+mn-lt"/>
                <a:ea typeface="+mn-ea"/>
                <a:cs typeface="+mn-cs"/>
              </a:rPr>
              <a:t>But allows us to get more luminosity</a:t>
            </a:r>
          </a:p>
          <a:p>
            <a:pPr marL="269485" indent="-269485" defTabSz="288734" hangingPunct="1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Blip>
                <a:blip r:embed="rId2"/>
              </a:buBlip>
              <a:defRPr/>
            </a:pPr>
            <a:endParaRPr lang="en-US" sz="2646" kern="0" dirty="0">
              <a:solidFill>
                <a:srgbClr val="0000CC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30648" y="2099909"/>
            <a:ext cx="1069701" cy="1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4620330" y="2099911"/>
            <a:ext cx="124273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08867" y="1847920"/>
            <a:ext cx="1127232" cy="407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5" dirty="0"/>
              <a:t>beam 1</a:t>
            </a:r>
            <a:endParaRPr lang="en-US" sz="2205" dirty="0"/>
          </a:p>
        </p:txBody>
      </p:sp>
      <p:sp>
        <p:nvSpPr>
          <p:cNvPr id="13" name="TextBox 12"/>
          <p:cNvSpPr txBox="1"/>
          <p:nvPr/>
        </p:nvSpPr>
        <p:spPr>
          <a:xfrm>
            <a:off x="5905933" y="1847920"/>
            <a:ext cx="1127232" cy="407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5" dirty="0"/>
              <a:t>beam 2</a:t>
            </a:r>
            <a:endParaRPr lang="en-US" sz="2205" dirty="0"/>
          </a:p>
        </p:txBody>
      </p:sp>
      <p:sp>
        <p:nvSpPr>
          <p:cNvPr id="14" name="Oval 13"/>
          <p:cNvSpPr/>
          <p:nvPr/>
        </p:nvSpPr>
        <p:spPr>
          <a:xfrm>
            <a:off x="1862116" y="1007957"/>
            <a:ext cx="2375364" cy="7780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84" dirty="0">
                <a:solidFill>
                  <a:sysClr val="windowText" lastClr="000000"/>
                </a:solidFill>
              </a:rPr>
              <a:t>10</a:t>
            </a:r>
            <a:r>
              <a:rPr lang="en-US" sz="1984" baseline="30000" dirty="0">
                <a:solidFill>
                  <a:sysClr val="windowText" lastClr="000000"/>
                </a:solidFill>
              </a:rPr>
              <a:t>11</a:t>
            </a:r>
            <a:r>
              <a:rPr lang="en-US" sz="1984" dirty="0">
                <a:solidFill>
                  <a:sysClr val="windowText" lastClr="000000"/>
                </a:solidFill>
              </a:rPr>
              <a:t> protons</a:t>
            </a:r>
            <a:endParaRPr lang="en-US" sz="1984" dirty="0"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512869" y="1007957"/>
            <a:ext cx="2375364" cy="7780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84" dirty="0">
                <a:solidFill>
                  <a:sysClr val="windowText" lastClr="000000"/>
                </a:solidFill>
              </a:rPr>
              <a:t>10</a:t>
            </a:r>
            <a:r>
              <a:rPr lang="en-US" sz="1984" baseline="30000" dirty="0">
                <a:solidFill>
                  <a:sysClr val="windowText" lastClr="000000"/>
                </a:solidFill>
              </a:rPr>
              <a:t>11</a:t>
            </a:r>
            <a:r>
              <a:rPr lang="en-US" sz="1984" dirty="0">
                <a:solidFill>
                  <a:sysClr val="windowText" lastClr="000000"/>
                </a:solidFill>
              </a:rPr>
              <a:t> protons</a:t>
            </a:r>
            <a:endParaRPr lang="en-US" sz="1984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79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26947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Pile-up</a:t>
            </a:r>
            <a:endParaRPr lang="en-US" dirty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76224" y="1359917"/>
            <a:ext cx="2280368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Vertex = </a:t>
            </a:r>
          </a:p>
          <a:p>
            <a:r>
              <a:rPr lang="en-US" dirty="0">
                <a:latin typeface="Arial"/>
              </a:rPr>
              <a:t> Space point of </a:t>
            </a:r>
          </a:p>
          <a:p>
            <a:r>
              <a:rPr lang="en-US" dirty="0">
                <a:latin typeface="Arial"/>
              </a:rPr>
              <a:t> common origin of  </a:t>
            </a:r>
          </a:p>
          <a:p>
            <a:r>
              <a:rPr lang="en-US" dirty="0">
                <a:latin typeface="Arial"/>
              </a:rPr>
              <a:t> (charged) particles</a:t>
            </a: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228673" y="3008637"/>
            <a:ext cx="2861576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Primary event vertex in </a:t>
            </a:r>
          </a:p>
          <a:p>
            <a:r>
              <a:rPr lang="en-US" dirty="0">
                <a:latin typeface="Arial"/>
              </a:rPr>
              <a:t>beam-beam collisions or </a:t>
            </a:r>
          </a:p>
          <a:p>
            <a:r>
              <a:rPr lang="en-US" dirty="0">
                <a:latin typeface="Arial"/>
              </a:rPr>
              <a:t>fixed target experiment:</a:t>
            </a:r>
          </a:p>
        </p:txBody>
      </p:sp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0"/>
          <a:stretch>
            <a:fillRect/>
          </a:stretch>
        </p:blipFill>
        <p:spPr bwMode="auto">
          <a:xfrm>
            <a:off x="3552357" y="1142521"/>
            <a:ext cx="6280540" cy="58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688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4213" name="Oval 5"/>
          <p:cNvSpPr>
            <a:spLocks noChangeArrowheads="1"/>
          </p:cNvSpPr>
          <p:nvPr/>
        </p:nvSpPr>
        <p:spPr bwMode="auto">
          <a:xfrm>
            <a:off x="8795933" y="5853829"/>
            <a:ext cx="228672" cy="228504"/>
          </a:xfrm>
          <a:prstGeom prst="ellipse">
            <a:avLst/>
          </a:prstGeom>
          <a:solidFill>
            <a:srgbClr val="FF000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4" name="Line 6"/>
          <p:cNvSpPr>
            <a:spLocks noChangeShapeType="1"/>
          </p:cNvSpPr>
          <p:nvPr/>
        </p:nvSpPr>
        <p:spPr bwMode="auto">
          <a:xfrm flipV="1">
            <a:off x="2744064" y="2968967"/>
            <a:ext cx="2744064" cy="2059710"/>
          </a:xfrm>
          <a:prstGeom prst="line">
            <a:avLst/>
          </a:prstGeom>
          <a:noFill/>
          <a:ln w="1836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292193" y="4763675"/>
            <a:ext cx="2378824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interested in THIS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vertex (has two high</a:t>
            </a:r>
          </a:p>
          <a:p>
            <a:r>
              <a:rPr lang="en-US" dirty="0" err="1" smtClean="0">
                <a:solidFill>
                  <a:srgbClr val="00008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8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muons)</a:t>
            </a: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1044904" y="6037902"/>
            <a:ext cx="1926245" cy="104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Example for </a:t>
            </a:r>
          </a:p>
          <a:p>
            <a:r>
              <a:rPr lang="en-US" dirty="0">
                <a:solidFill>
                  <a:srgbClr val="FF0000"/>
                </a:solidFill>
                <a:latin typeface="Arial"/>
              </a:rPr>
              <a:t>inclusive</a:t>
            </a:r>
            <a:r>
              <a:rPr lang="en-US" dirty="0">
                <a:latin typeface="Arial"/>
              </a:rPr>
              <a:t> vertex </a:t>
            </a:r>
          </a:p>
          <a:p>
            <a:r>
              <a:rPr lang="en-US" dirty="0" err="1">
                <a:latin typeface="Arial"/>
              </a:rPr>
              <a:t>recontruction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04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048" y="1907629"/>
            <a:ext cx="4934221" cy="4408735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776" y="96797"/>
            <a:ext cx="9864849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4000" dirty="0" smtClean="0"/>
              <a:t>Elementary Particles of the Standard Model </a:t>
            </a:r>
            <a:endParaRPr lang="en-US" sz="4000" dirty="0"/>
          </a:p>
        </p:txBody>
      </p:sp>
      <p:sp>
        <p:nvSpPr>
          <p:cNvPr id="15" name="Oval 14"/>
          <p:cNvSpPr/>
          <p:nvPr/>
        </p:nvSpPr>
        <p:spPr bwMode="auto">
          <a:xfrm>
            <a:off x="4320232" y="2555701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4608264" y="1475581"/>
            <a:ext cx="1080120" cy="108012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824288" y="1043533"/>
            <a:ext cx="1992853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Unstable: t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bW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696496" y="3491805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984528" y="2411685"/>
            <a:ext cx="1080120" cy="108012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Oval 21"/>
          <p:cNvSpPr/>
          <p:nvPr/>
        </p:nvSpPr>
        <p:spPr bwMode="auto">
          <a:xfrm>
            <a:off x="4320232" y="4427909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680272" y="4787949"/>
            <a:ext cx="2520280" cy="180020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8208664" y="2267669"/>
            <a:ext cx="90331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Stable!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L-Shape 23"/>
          <p:cNvSpPr/>
          <p:nvPr/>
        </p:nvSpPr>
        <p:spPr bwMode="auto">
          <a:xfrm>
            <a:off x="3096096" y="2555701"/>
            <a:ext cx="1656184" cy="1080120"/>
          </a:xfrm>
          <a:prstGeom prst="corner">
            <a:avLst>
              <a:gd name="adj1" fmla="val 50000"/>
              <a:gd name="adj2" fmla="val 101988"/>
            </a:avLst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 flipV="1">
            <a:off x="1871960" y="2411685"/>
            <a:ext cx="1152128" cy="432048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143768" y="1691605"/>
            <a:ext cx="2448272" cy="164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Hadronisation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dirty="0" smtClean="0">
                <a:solidFill>
                  <a:srgbClr val="3366FF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u="sng" dirty="0" smtClean="0">
                <a:solidFill>
                  <a:srgbClr val="800000"/>
                </a:solidFill>
                <a:sym typeface="Wingdings"/>
              </a:rPr>
              <a:t>b jets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: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dedicated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identification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techniques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024088" y="5003973"/>
            <a:ext cx="1728192" cy="504056"/>
          </a:xfrm>
          <a:prstGeom prst="rect">
            <a:avLst/>
          </a:prstGeom>
          <a:noFill/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1943968" y="5292005"/>
            <a:ext cx="1008112" cy="64807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555" name="TextBox 23554"/>
          <p:cNvSpPr txBox="1"/>
          <p:nvPr/>
        </p:nvSpPr>
        <p:spPr>
          <a:xfrm>
            <a:off x="143768" y="6012085"/>
            <a:ext cx="256566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No interaction</a:t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>with detector</a:t>
            </a:r>
          </a:p>
          <a:p>
            <a:r>
              <a:rPr lang="en-US" dirty="0" smtClean="0">
                <a:solidFill>
                  <a:srgbClr val="FF00FF"/>
                </a:solidFill>
                <a:sym typeface="Wingdings"/>
              </a:rPr>
              <a:t> Missing (transverse)</a:t>
            </a:r>
            <a:br>
              <a:rPr lang="en-US" dirty="0" smtClean="0">
                <a:solidFill>
                  <a:srgbClr val="FF00FF"/>
                </a:solidFill>
                <a:sym typeface="Wingdings"/>
              </a:rPr>
            </a:br>
            <a:r>
              <a:rPr lang="en-US" dirty="0" smtClean="0">
                <a:solidFill>
                  <a:srgbClr val="FF00FF"/>
                </a:solidFill>
                <a:sym typeface="Wingdings"/>
              </a:rPr>
              <a:t>     energy/momentum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32353" y="3419797"/>
            <a:ext cx="2448272" cy="1068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Hadronisation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dirty="0" smtClean="0">
                <a:solidFill>
                  <a:srgbClr val="3366FF"/>
                </a:solidFill>
                <a:sym typeface="Wingdings"/>
              </a:rPr>
              <a:t> 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    </a:t>
            </a:r>
            <a:r>
              <a:rPr lang="en-US" sz="1600" dirty="0" smtClean="0">
                <a:sym typeface="Wingdings"/>
              </a:rPr>
              <a:t>( (quasi-)stable  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                 hadrons: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           </a:t>
            </a:r>
            <a:r>
              <a:rPr lang="en-US" sz="16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600" baseline="30000" dirty="0" smtClean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, K</a:t>
            </a:r>
            <a:r>
              <a:rPr lang="en-US" sz="1600" baseline="30000" dirty="0" smtClean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600" dirty="0" smtClean="0">
                <a:sym typeface="Wingdings"/>
              </a:rPr>
              <a:t>, K</a:t>
            </a:r>
            <a:r>
              <a:rPr lang="en-US" sz="1600" baseline="30000" dirty="0" smtClean="0">
                <a:sym typeface="Wingdings"/>
              </a:rPr>
              <a:t>0</a:t>
            </a:r>
            <a:r>
              <a:rPr lang="en-US" sz="1600" baseline="-25000" dirty="0" smtClean="0">
                <a:sym typeface="Wingdings"/>
              </a:rPr>
              <a:t>L</a:t>
            </a:r>
            <a:r>
              <a:rPr lang="en-US" sz="1600" dirty="0" smtClean="0">
                <a:sym typeface="Wingdings"/>
              </a:rPr>
              <a:t>, </a:t>
            </a: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1600" dirty="0" smtClean="0">
                <a:sym typeface="Wingdings"/>
              </a:rPr>
              <a:t>, n)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7272560" y="3779837"/>
            <a:ext cx="576064" cy="504056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Oval 40"/>
          <p:cNvSpPr/>
          <p:nvPr/>
        </p:nvSpPr>
        <p:spPr bwMode="auto">
          <a:xfrm>
            <a:off x="6696496" y="3995861"/>
            <a:ext cx="432048" cy="576064"/>
          </a:xfrm>
          <a:prstGeom prst="ellipse">
            <a:avLst/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904408" y="3347789"/>
            <a:ext cx="504056" cy="1368152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6192440" y="1619597"/>
            <a:ext cx="1512168" cy="165618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7285839" y="1187549"/>
            <a:ext cx="277623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Unstable: identify via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            decay products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024088" y="4355901"/>
            <a:ext cx="1224136" cy="576064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 flipV="1">
            <a:off x="1799952" y="3995861"/>
            <a:ext cx="1152128" cy="57606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143768" y="3923853"/>
            <a:ext cx="2532777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Stable!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not really, but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as seen by a detector)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68535" y="6553430"/>
            <a:ext cx="277623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Unstable: identify via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            decay products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1655936" y="2915741"/>
            <a:ext cx="2664296" cy="36004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36009596"/>
      </p:ext>
    </p:extLst>
  </p:cSld>
  <p:clrMapOvr>
    <a:masterClrMapping/>
  </p:clrMapOvr>
  <p:transition spd="med" advTm="14622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1626"/>
            <a:ext cx="10080625" cy="436890"/>
          </a:xfrm>
        </p:spPr>
        <p:txBody>
          <a:bodyPr/>
          <a:lstStyle/>
          <a:p>
            <a:r>
              <a:rPr lang="en-US" sz="4000" dirty="0" smtClean="0"/>
              <a:t>Reconstructing tracks </a:t>
            </a:r>
            <a:r>
              <a:rPr lang="en-US" sz="4000" dirty="0" smtClean="0"/>
              <a:t>in high pile-up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From raw data to physics results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24218" y="923962"/>
            <a:ext cx="2939874" cy="1796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/>
              <a:t>Z-&gt;</a:t>
            </a:r>
            <a:r>
              <a:rPr lang="en-US" sz="1984" dirty="0" err="1"/>
              <a:t>μμ</a:t>
            </a:r>
            <a:r>
              <a:rPr lang="en-US" sz="1984" dirty="0"/>
              <a:t> event in ATLAS.</a:t>
            </a:r>
          </a:p>
          <a:p>
            <a:r>
              <a:rPr lang="en-US" sz="1984" dirty="0"/>
              <a:t>With 11 reconstructed vertices.</a:t>
            </a:r>
          </a:p>
          <a:p>
            <a:r>
              <a:rPr lang="en-US" sz="1984" dirty="0"/>
              <a:t>Tracks with transverse momentum </a:t>
            </a:r>
            <a:r>
              <a:rPr lang="en-US" sz="1984" dirty="0" err="1">
                <a:solidFill>
                  <a:srgbClr val="FF0000"/>
                </a:solidFill>
              </a:rPr>
              <a:t>p</a:t>
            </a:r>
            <a:r>
              <a:rPr lang="en-US" sz="1984" baseline="-25000" dirty="0" err="1">
                <a:solidFill>
                  <a:srgbClr val="FF0000"/>
                </a:solidFill>
              </a:rPr>
              <a:t>T</a:t>
            </a:r>
            <a:r>
              <a:rPr lang="en-US" sz="1984" dirty="0">
                <a:solidFill>
                  <a:srgbClr val="FF0000"/>
                </a:solidFill>
              </a:rPr>
              <a:t>&gt;0.5GeV</a:t>
            </a:r>
            <a:r>
              <a:rPr lang="en-US" sz="1984" dirty="0"/>
              <a:t> are shown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08215" y="3275859"/>
            <a:ext cx="2544475" cy="15122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84" dirty="0"/>
              <a:t>How can we do physics analysis with such a huge number of tracks in the detector?</a:t>
            </a:r>
            <a:endParaRPr lang="en-US" sz="1984" dirty="0"/>
          </a:p>
        </p:txBody>
      </p:sp>
      <p:grpSp>
        <p:nvGrpSpPr>
          <p:cNvPr id="12" name="Group 7"/>
          <p:cNvGrpSpPr/>
          <p:nvPr/>
        </p:nvGrpSpPr>
        <p:grpSpPr>
          <a:xfrm>
            <a:off x="-15202" y="923960"/>
            <a:ext cx="7071428" cy="6667173"/>
            <a:chOff x="-14271" y="219790"/>
            <a:chExt cx="6659499" cy="666674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/>
            <a:srcRect t="3024"/>
            <a:stretch>
              <a:fillRect/>
            </a:stretch>
          </p:blipFill>
          <p:spPr>
            <a:xfrm>
              <a:off x="-14271" y="219790"/>
              <a:ext cx="6659499" cy="6666748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rot="16200000" flipV="1">
              <a:off x="4302708" y="5001227"/>
              <a:ext cx="1041631" cy="45666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094669" y="4708743"/>
              <a:ext cx="1198744" cy="10416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Mazini AS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4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51445"/>
            <a:ext cx="9069387" cy="525884"/>
          </a:xfrm>
        </p:spPr>
        <p:txBody>
          <a:bodyPr/>
          <a:lstStyle/>
          <a:p>
            <a:r>
              <a:rPr lang="en-US" sz="4000" dirty="0" smtClean="0"/>
              <a:t>Reconstructing </a:t>
            </a:r>
            <a:r>
              <a:rPr lang="en-US" sz="4000" dirty="0" smtClean="0"/>
              <a:t>tracks </a:t>
            </a:r>
            <a:r>
              <a:rPr lang="en-US" sz="4000" dirty="0" smtClean="0"/>
              <a:t>in high pile-up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From raw data to physics results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29" y="923960"/>
            <a:ext cx="7055697" cy="6635715"/>
            <a:chOff x="1282" y="-342760"/>
            <a:chExt cx="6659499" cy="66667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/>
            <a:srcRect t="3024"/>
            <a:stretch>
              <a:fillRect/>
            </a:stretch>
          </p:blipFill>
          <p:spPr>
            <a:xfrm>
              <a:off x="1282" y="-342760"/>
              <a:ext cx="6659499" cy="666674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rot="16200000" flipV="1">
              <a:off x="4302708" y="5001227"/>
              <a:ext cx="1041631" cy="45666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094669" y="4708743"/>
              <a:ext cx="1198744" cy="10416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224218" y="923962"/>
            <a:ext cx="2939874" cy="1796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/>
              <a:t>Z-&gt;</a:t>
            </a:r>
            <a:r>
              <a:rPr lang="en-US" sz="1984" dirty="0" err="1"/>
              <a:t>μμ</a:t>
            </a:r>
            <a:r>
              <a:rPr lang="en-US" sz="1984" dirty="0"/>
              <a:t> event in ATLAS.</a:t>
            </a:r>
          </a:p>
          <a:p>
            <a:r>
              <a:rPr lang="en-US" sz="1984" dirty="0"/>
              <a:t>With 11 reconstructed vertices.</a:t>
            </a:r>
          </a:p>
          <a:p>
            <a:r>
              <a:rPr lang="en-US" sz="1984" dirty="0"/>
              <a:t>Tracks with transverse momentum </a:t>
            </a:r>
            <a:r>
              <a:rPr lang="en-US" sz="1984" dirty="0" err="1">
                <a:solidFill>
                  <a:srgbClr val="FF0000"/>
                </a:solidFill>
              </a:rPr>
              <a:t>p</a:t>
            </a:r>
            <a:r>
              <a:rPr lang="en-US" sz="1984" baseline="-25000" dirty="0" err="1">
                <a:solidFill>
                  <a:srgbClr val="FF0000"/>
                </a:solidFill>
              </a:rPr>
              <a:t>T</a:t>
            </a:r>
            <a:r>
              <a:rPr lang="en-US" sz="1984" dirty="0">
                <a:solidFill>
                  <a:srgbClr val="FF0000"/>
                </a:solidFill>
              </a:rPr>
              <a:t>&gt;2GeV</a:t>
            </a:r>
            <a:r>
              <a:rPr lang="en-US" sz="1984" dirty="0"/>
              <a:t> are shown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08215" y="3275859"/>
            <a:ext cx="2544475" cy="15122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84" dirty="0"/>
              <a:t>How can we do physics analysis with such a huge number of tracks in the detector?</a:t>
            </a:r>
            <a:endParaRPr lang="en-US" sz="1984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Mazini AS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39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51445"/>
            <a:ext cx="9069387" cy="525884"/>
          </a:xfrm>
        </p:spPr>
        <p:txBody>
          <a:bodyPr/>
          <a:lstStyle/>
          <a:p>
            <a:r>
              <a:rPr lang="en-US" sz="4000" dirty="0" smtClean="0"/>
              <a:t>Reconstructing </a:t>
            </a:r>
            <a:r>
              <a:rPr lang="en-US" sz="4000" dirty="0" smtClean="0"/>
              <a:t>tracks </a:t>
            </a:r>
            <a:r>
              <a:rPr lang="en-US" sz="4000" dirty="0" smtClean="0"/>
              <a:t>in high pile-up</a:t>
            </a:r>
            <a:endParaRPr lang="en-US" sz="4000" dirty="0"/>
          </a:p>
        </p:txBody>
      </p:sp>
      <p:grpSp>
        <p:nvGrpSpPr>
          <p:cNvPr id="6" name="Group 12"/>
          <p:cNvGrpSpPr/>
          <p:nvPr/>
        </p:nvGrpSpPr>
        <p:grpSpPr>
          <a:xfrm>
            <a:off x="-9642" y="923959"/>
            <a:ext cx="7065868" cy="6671116"/>
            <a:chOff x="-9227" y="223367"/>
            <a:chExt cx="6659499" cy="66667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/>
            <a:srcRect t="3024"/>
            <a:stretch>
              <a:fillRect/>
            </a:stretch>
          </p:blipFill>
          <p:spPr>
            <a:xfrm>
              <a:off x="-9227" y="223367"/>
              <a:ext cx="6659499" cy="666674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rot="16200000" flipV="1">
              <a:off x="4302708" y="5001227"/>
              <a:ext cx="1041631" cy="45666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094669" y="4708743"/>
              <a:ext cx="1198744" cy="10416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308214" y="4939948"/>
            <a:ext cx="2771881" cy="2080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>
                <a:solidFill>
                  <a:srgbClr val="CC00FF"/>
                </a:solidFill>
              </a:rPr>
              <a:t>Selecting high </a:t>
            </a:r>
            <a:r>
              <a:rPr lang="en-US" sz="1984" dirty="0" err="1">
                <a:solidFill>
                  <a:srgbClr val="CC00FF"/>
                </a:solidFill>
              </a:rPr>
              <a:t>pT</a:t>
            </a:r>
            <a:r>
              <a:rPr lang="en-US" sz="1984" dirty="0">
                <a:solidFill>
                  <a:srgbClr val="CC00FF"/>
                </a:solidFill>
              </a:rPr>
              <a:t> tracks, makes the event cleaner, hence easier to analyze.</a:t>
            </a:r>
          </a:p>
          <a:p>
            <a:r>
              <a:rPr lang="en-US" sz="1984" dirty="0">
                <a:solidFill>
                  <a:srgbClr val="FF0000"/>
                </a:solidFill>
              </a:rPr>
              <a:t>BUT. It might also reduce its physics content.</a:t>
            </a:r>
            <a:endParaRPr lang="en-US" sz="1984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24218" y="923962"/>
            <a:ext cx="2939874" cy="1796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/>
              <a:t>Z-&gt;</a:t>
            </a:r>
            <a:r>
              <a:rPr lang="en-US" sz="1984" dirty="0" err="1"/>
              <a:t>μμ</a:t>
            </a:r>
            <a:r>
              <a:rPr lang="en-US" sz="1984" dirty="0"/>
              <a:t> event in ATLAS.</a:t>
            </a:r>
          </a:p>
          <a:p>
            <a:r>
              <a:rPr lang="en-US" sz="1984" dirty="0"/>
              <a:t>With 11 reconstructed vertices.</a:t>
            </a:r>
          </a:p>
          <a:p>
            <a:r>
              <a:rPr lang="en-US" sz="1984" dirty="0"/>
              <a:t>Tracks with transverse momentum </a:t>
            </a:r>
            <a:r>
              <a:rPr lang="en-US" sz="1984" dirty="0" err="1">
                <a:solidFill>
                  <a:srgbClr val="FF0000"/>
                </a:solidFill>
              </a:rPr>
              <a:t>p</a:t>
            </a:r>
            <a:r>
              <a:rPr lang="en-US" sz="1984" baseline="-25000" dirty="0" err="1">
                <a:solidFill>
                  <a:srgbClr val="FF0000"/>
                </a:solidFill>
              </a:rPr>
              <a:t>T</a:t>
            </a:r>
            <a:r>
              <a:rPr lang="en-US" sz="1984" dirty="0">
                <a:solidFill>
                  <a:srgbClr val="FF0000"/>
                </a:solidFill>
              </a:rPr>
              <a:t>&gt;10GeV</a:t>
            </a:r>
            <a:r>
              <a:rPr lang="en-US" sz="1984" dirty="0"/>
              <a:t> are shown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08215" y="3275859"/>
            <a:ext cx="2544475" cy="15122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84" dirty="0"/>
              <a:t>How can we do physics analysis with such a huge number of tracks in the detector?</a:t>
            </a:r>
            <a:endParaRPr lang="en-US" sz="1984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From raw data to physics results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Mazini AS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3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7823" y="1403573"/>
            <a:ext cx="9108951" cy="472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Reconstruction and identification of (elementary) particles play crucial roles in</a:t>
            </a:r>
            <a:br>
              <a:rPr lang="en-US" dirty="0" smtClean="0"/>
            </a:br>
            <a:r>
              <a:rPr lang="en-US" dirty="0" smtClean="0"/>
              <a:t>the physics programs of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physics at the experiments at the LHC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Requires excellent performance of several different detector components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reconstruction of charged particles in the inner tracking detectors is the basis</a:t>
            </a:r>
            <a:br>
              <a:rPr lang="en-US" dirty="0" smtClean="0"/>
            </a:br>
            <a:r>
              <a:rPr lang="en-US" dirty="0" smtClean="0"/>
              <a:t>for the reconstruction and identification of charged (but also neutral) particles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Calorimeter energy at the cell and cluster level need to be well measured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Clusterization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techniques well developed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From the detectors we have </a:t>
            </a:r>
            <a:r>
              <a:rPr lang="en-US" b="1" dirty="0" smtClean="0">
                <a:sym typeface="Wingdings"/>
              </a:rPr>
              <a:t>Tracks</a:t>
            </a:r>
            <a:r>
              <a:rPr lang="en-US" dirty="0" smtClean="0">
                <a:sym typeface="Wingdings"/>
              </a:rPr>
              <a:t>, </a:t>
            </a:r>
            <a:r>
              <a:rPr lang="en-US" b="1" dirty="0" smtClean="0">
                <a:sym typeface="Wingdings"/>
              </a:rPr>
              <a:t>Calorimeter Cluster energy</a:t>
            </a:r>
            <a:r>
              <a:rPr lang="en-US" dirty="0" smtClean="0">
                <a:sym typeface="Wingdings"/>
              </a:rPr>
              <a:t>, and some timing information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That is s all what we need for full Particle identification and properties measurements</a:t>
            </a:r>
          </a:p>
          <a:p>
            <a:pPr marL="285750" indent="-28575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20234"/>
      </p:ext>
    </p:extLst>
  </p:cSld>
  <p:clrMapOvr>
    <a:masterClrMapping/>
  </p:clrMapOvr>
  <p:transition spd="med" advTm="2235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79929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736832" y="1090156"/>
            <a:ext cx="8330649" cy="5669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  <a:buFont typeface="StarSymbol" charset="0"/>
              <a:buChar char="●"/>
            </a:pPr>
            <a:r>
              <a:rPr lang="en-US" sz="2000" dirty="0">
                <a:latin typeface="Arial"/>
              </a:rPr>
              <a:t>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Most hadrons are unstable</a:t>
            </a:r>
            <a:r>
              <a:rPr lang="en-US" sz="2000" b="1" dirty="0">
                <a:solidFill>
                  <a:srgbClr val="000080"/>
                </a:solidFill>
                <a:latin typeface="Arial"/>
              </a:rPr>
              <a:t>:</a:t>
            </a:r>
            <a:r>
              <a:rPr lang="en-US" sz="2000" dirty="0">
                <a:latin typeface="Arial"/>
              </a:rPr>
              <a:t/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Decays into hadrons, leptons or photons: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 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E.g.: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Δ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++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-&gt; p</a:t>
            </a:r>
            <a:r>
              <a:rPr lang="en-US" sz="2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 :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p </a:t>
            </a:r>
            <a:r>
              <a:rPr lang="en-US" sz="2000" dirty="0">
                <a:latin typeface="Arial"/>
              </a:rPr>
              <a:t>stable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                           </a:t>
            </a:r>
            <a:r>
              <a:rPr lang="en-US" sz="2000" dirty="0">
                <a:solidFill>
                  <a:srgbClr val="800000"/>
                </a:solidFill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+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+ </a:t>
            </a:r>
            <a:r>
              <a:rPr lang="en-US" sz="2000" dirty="0" err="1">
                <a:solidFill>
                  <a:srgbClr val="800000"/>
                </a:solidFill>
                <a:latin typeface="Arial"/>
                <a:cs typeface="Arial"/>
              </a:rPr>
              <a:t>ν</a:t>
            </a:r>
            <a:r>
              <a:rPr lang="en-US" sz="2000" baseline="-33000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: 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2.6 * 10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-8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s  </a:t>
            </a:r>
            <a:r>
              <a:rPr lang="en-US" sz="2000" dirty="0" smtClean="0">
                <a:solidFill>
                  <a:srgbClr val="00008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000080"/>
                </a:solidFill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</a:rPr>
              <a:t>c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7.8 m </a:t>
            </a:r>
            <a:b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                        </a:t>
            </a:r>
            <a:r>
              <a:rPr lang="en-US" sz="2000" dirty="0">
                <a:latin typeface="Arial"/>
                <a:cs typeface="Arial"/>
              </a:rPr>
              <a:t>→ most </a:t>
            </a:r>
            <a:r>
              <a:rPr lang="en-US" sz="2000" dirty="0"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latin typeface="Arial"/>
                <a:cs typeface="Arial"/>
              </a:rPr>
              <a:t>+- </a:t>
            </a:r>
            <a:r>
              <a:rPr lang="en-US" sz="2000" dirty="0">
                <a:latin typeface="Arial"/>
                <a:cs typeface="Arial"/>
              </a:rPr>
              <a:t>traverse detector 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     also: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K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+-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, n, K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0</a:t>
            </a:r>
            <a:r>
              <a:rPr lang="en-US" sz="2000" baseline="-33000" dirty="0">
                <a:solidFill>
                  <a:srgbClr val="800000"/>
                </a:solidFill>
                <a:latin typeface="Arial"/>
                <a:cs typeface="Arial"/>
              </a:rPr>
              <a:t>L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</a:t>
            </a:r>
            <a: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  <a:t/>
            </a:r>
            <a:b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  <a:t>         </a:t>
            </a:r>
            <a:r>
              <a:rPr lang="en-US" dirty="0">
                <a:latin typeface="Arial"/>
                <a:cs typeface="Arial"/>
              </a:rPr>
              <a:t>(+ weakly decaying hadrons which typically decay inside the detector</a:t>
            </a:r>
            <a:r>
              <a:rPr lang="en-US" dirty="0" smtClean="0">
                <a:latin typeface="Arial"/>
                <a:cs typeface="Arial"/>
              </a:rPr>
              <a:t>)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    In high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baseline="-25000" dirty="0" err="1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 physics often relevant: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Jets</a:t>
            </a:r>
            <a:r>
              <a:rPr lang="en-US" dirty="0" smtClean="0">
                <a:latin typeface="Arial"/>
                <a:cs typeface="Arial"/>
              </a:rPr>
              <a:t> created from hadrons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sz="2000" dirty="0">
                <a:latin typeface="Arial"/>
              </a:rPr>
              <a:t> </a:t>
            </a:r>
            <a:r>
              <a:rPr lang="en-US" sz="2000" b="1" dirty="0">
                <a:solidFill>
                  <a:srgbClr val="000080"/>
                </a:solidFill>
                <a:latin typeface="Arial"/>
              </a:rPr>
              <a:t>Leptons: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 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e: stable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μ: 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μ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2.2 * 10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-6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s   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quasi-stable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</a:t>
            </a:r>
            <a:r>
              <a:rPr lang="en-US" sz="2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:  </a:t>
            </a:r>
            <a:r>
              <a:rPr lang="en-US" sz="2000" dirty="0">
                <a:latin typeface="Arial"/>
                <a:cs typeface="Arial"/>
              </a:rPr>
              <a:t>Decay to hadrons or </a:t>
            </a:r>
            <a:r>
              <a:rPr lang="en-US" sz="2000" dirty="0" smtClean="0">
                <a:latin typeface="Arial"/>
                <a:cs typeface="Arial"/>
              </a:rPr>
              <a:t>leptons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     -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10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800000"/>
                </a:solidFill>
                <a:latin typeface="Symbol" charset="2"/>
                <a:cs typeface="Symbol" charset="2"/>
              </a:rPr>
              <a:t>ν</a:t>
            </a:r>
            <a:r>
              <a:rPr lang="en-US" b="1" baseline="-33000" dirty="0">
                <a:solidFill>
                  <a:srgbClr val="800000"/>
                </a:solidFill>
                <a:latin typeface="Symbol" charset="2"/>
                <a:cs typeface="Symbol" charset="2"/>
              </a:rPr>
              <a:t>μ</a:t>
            </a:r>
            <a:r>
              <a:rPr lang="en-US" b="1" baseline="-33000" dirty="0">
                <a:solidFill>
                  <a:srgbClr val="800000"/>
                </a:solidFill>
                <a:latin typeface="Arial"/>
                <a:cs typeface="Arial"/>
              </a:rPr>
              <a:t>,e,</a:t>
            </a:r>
            <a:r>
              <a:rPr lang="en-US" b="1" baseline="-33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τ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: only weakly interacting </a:t>
            </a: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 leave detector without detectable interaction</a:t>
            </a:r>
            <a:b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</a:b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                                                        Via missing (transverse) energy/momentum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 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sz="2000" b="1" dirty="0">
                <a:solidFill>
                  <a:srgbClr val="000080"/>
                </a:solidFill>
                <a:latin typeface="Arial"/>
                <a:cs typeface="Arial"/>
              </a:rPr>
              <a:t> Gauge bosons: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b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  - W/Z: </a:t>
            </a:r>
            <a:r>
              <a:rPr lang="en-US" sz="2000" dirty="0">
                <a:latin typeface="Arial"/>
                <a:cs typeface="Arial"/>
              </a:rPr>
              <a:t>Decay to hadrons or leptons;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/>
            </a:r>
            <a:b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  - Photon (</a:t>
            </a:r>
            <a:r>
              <a:rPr lang="en-US" sz="2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γ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): stable 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Final State Particles </a:t>
            </a:r>
          </a:p>
        </p:txBody>
      </p:sp>
    </p:spTree>
    <p:extLst>
      <p:ext uri="{BB962C8B-B14F-4D97-AF65-F5344CB8AC3E}">
        <p14:creationId xmlns:p14="http://schemas.microsoft.com/office/powerpoint/2010/main" val="1436116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40" y="899517"/>
            <a:ext cx="8868787" cy="6264696"/>
          </a:xfrm>
          <a:prstGeom prst="rect">
            <a:avLst/>
          </a:prstGeom>
        </p:spPr>
      </p:pic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/>
              <a:t>The CMS Detector         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030078" y="420512"/>
            <a:ext cx="268213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C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ompact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M</a:t>
            </a:r>
            <a:r>
              <a:rPr lang="en-US" dirty="0" err="1">
                <a:solidFill>
                  <a:srgbClr val="FFFFFF"/>
                </a:solidFill>
                <a:latin typeface="Arial"/>
              </a:rPr>
              <a:t>uon</a:t>
            </a:r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S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olenoid</a:t>
            </a:r>
          </a:p>
        </p:txBody>
      </p:sp>
    </p:spTree>
    <p:extLst>
      <p:ext uri="{BB962C8B-B14F-4D97-AF65-F5344CB8AC3E}">
        <p14:creationId xmlns:p14="http://schemas.microsoft.com/office/powerpoint/2010/main" val="657418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/>
              <a:t>The ATLAS-Detector                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41" y="933058"/>
            <a:ext cx="8672068" cy="621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366828" y="2020040"/>
            <a:ext cx="811468" cy="4585949"/>
            <a:chOff x="231" y="1273"/>
            <a:chExt cx="511" cy="2890"/>
          </a:xfrm>
        </p:grpSpPr>
        <p:sp>
          <p:nvSpPr>
            <p:cNvPr id="32772" name="Text Box 4"/>
            <p:cNvSpPr txBox="1">
              <a:spLocks noChangeArrowheads="1"/>
            </p:cNvSpPr>
            <p:nvPr/>
          </p:nvSpPr>
          <p:spPr bwMode="auto">
            <a:xfrm>
              <a:off x="276" y="2435"/>
              <a:ext cx="465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b="1" dirty="0">
                  <a:solidFill>
                    <a:srgbClr val="FF0000"/>
                  </a:solidFill>
                  <a:latin typeface="Arial"/>
                </a:rPr>
                <a:t>25m</a:t>
              </a:r>
            </a:p>
          </p:txBody>
        </p:sp>
        <p:sp>
          <p:nvSpPr>
            <p:cNvPr id="32773" name="Line 5"/>
            <p:cNvSpPr>
              <a:spLocks noChangeShapeType="1"/>
            </p:cNvSpPr>
            <p:nvPr/>
          </p:nvSpPr>
          <p:spPr bwMode="auto">
            <a:xfrm>
              <a:off x="231" y="1273"/>
              <a:ext cx="0" cy="2890"/>
            </a:xfrm>
            <a:prstGeom prst="line">
              <a:avLst/>
            </a:prstGeom>
            <a:noFill/>
            <a:ln w="36720" cap="flat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652669" y="7013804"/>
            <a:ext cx="8101977" cy="1587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419137" y="6629791"/>
            <a:ext cx="74000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"/>
              </a:rPr>
              <a:t>44m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28672" y="1348809"/>
            <a:ext cx="1545125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"/>
              </a:rPr>
              <a:t>7000 Tons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4152621" y="1171084"/>
            <a:ext cx="2069164" cy="656949"/>
          </a:xfrm>
          <a:prstGeom prst="rect">
            <a:avLst/>
          </a:prstGeom>
          <a:solidFill>
            <a:srgbClr val="33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>
                <a:latin typeface="Arial"/>
              </a:rPr>
              <a:t>Electromagnetic</a:t>
            </a:r>
          </a:p>
          <a:p>
            <a:pPr algn="ctr"/>
            <a:r>
              <a:rPr lang="en-US" sz="1600" dirty="0">
                <a:latin typeface="Arial"/>
              </a:rPr>
              <a:t>Calorimeter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155797" y="1912135"/>
            <a:ext cx="984560" cy="372905"/>
          </a:xfrm>
          <a:prstGeom prst="rect">
            <a:avLst/>
          </a:prstGeom>
          <a:solidFill>
            <a:srgbClr val="FF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>
                <a:latin typeface="Arial"/>
              </a:rPr>
              <a:t>Solenoid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044197" y="6245777"/>
            <a:ext cx="1599116" cy="656949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>
                <a:latin typeface="Arial"/>
              </a:rPr>
              <a:t>Inner Tracking</a:t>
            </a:r>
          </a:p>
          <a:p>
            <a:pPr algn="ctr"/>
            <a:r>
              <a:rPr lang="en-US" sz="1600" dirty="0">
                <a:latin typeface="Arial"/>
              </a:rPr>
              <a:t>Detector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1603881" y="6398114"/>
            <a:ext cx="905160" cy="372906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 err="1">
                <a:latin typeface="Arial"/>
              </a:rPr>
              <a:t>Toroids</a:t>
            </a:r>
            <a:endParaRPr lang="en-US" sz="1600" dirty="0">
              <a:latin typeface="Arial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2599557" y="1026682"/>
            <a:ext cx="1148124" cy="65694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 err="1">
                <a:latin typeface="Arial"/>
              </a:rPr>
              <a:t>Muon</a:t>
            </a:r>
            <a:r>
              <a:rPr lang="en-US" sz="1600" dirty="0">
                <a:latin typeface="Arial"/>
              </a:rPr>
              <a:t>-</a:t>
            </a:r>
          </a:p>
          <a:p>
            <a:pPr algn="ctr"/>
            <a:r>
              <a:rPr lang="en-US" sz="1600" dirty="0">
                <a:latin typeface="Arial"/>
              </a:rPr>
              <a:t>Detectors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5054606" y="6482216"/>
            <a:ext cx="2048520" cy="372905"/>
          </a:xfrm>
          <a:prstGeom prst="rect">
            <a:avLst/>
          </a:prstGeom>
          <a:solidFill>
            <a:srgbClr val="FF630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1600" dirty="0">
                <a:latin typeface="Arial"/>
              </a:rPr>
              <a:t>Hadron Calorimeter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814110" y="385602"/>
            <a:ext cx="3020376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A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T</a:t>
            </a:r>
            <a:r>
              <a:rPr lang="en-US" dirty="0" err="1">
                <a:solidFill>
                  <a:srgbClr val="FFFFFF"/>
                </a:solidFill>
                <a:latin typeface="Arial"/>
              </a:rPr>
              <a:t>oroidal</a:t>
            </a:r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L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HC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A</a:t>
            </a:r>
            <a:r>
              <a:rPr lang="en-US" dirty="0" err="1">
                <a:solidFill>
                  <a:srgbClr val="FFFFFF"/>
                </a:solidFill>
                <a:latin typeface="Arial"/>
              </a:rPr>
              <a:t>pparatu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S</a:t>
            </a:r>
            <a:endParaRPr lang="en-US" dirty="0">
              <a:solidFill>
                <a:srgbClr val="8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7909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55360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33294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The Bethe-Bloch </a:t>
            </a:r>
            <a:r>
              <a:rPr lang="en-US" dirty="0" smtClean="0"/>
              <a:t>Formula</a:t>
            </a:r>
            <a:endParaRPr lang="en-US" sz="1600" dirty="0"/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63741" y="2949924"/>
            <a:ext cx="5988348" cy="3134169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900" dirty="0">
                <a:latin typeface="Arial"/>
              </a:rPr>
              <a:t>r</a:t>
            </a:r>
            <a:r>
              <a:rPr lang="en-US" sz="1900" baseline="-33000" dirty="0">
                <a:latin typeface="Arial"/>
              </a:rPr>
              <a:t>e</a:t>
            </a:r>
            <a:r>
              <a:rPr lang="en-US" sz="1900" dirty="0">
                <a:latin typeface="Arial"/>
              </a:rPr>
              <a:t>: classical electron radius = 2.817 x 10</a:t>
            </a:r>
            <a:r>
              <a:rPr lang="en-US" sz="1900" baseline="33000" dirty="0">
                <a:latin typeface="Arial"/>
              </a:rPr>
              <a:t>-13</a:t>
            </a:r>
            <a:r>
              <a:rPr lang="en-US" sz="1900" dirty="0">
                <a:latin typeface="Arial"/>
              </a:rPr>
              <a:t> cm</a:t>
            </a:r>
          </a:p>
          <a:p>
            <a:r>
              <a:rPr lang="en-US" sz="1900" dirty="0">
                <a:latin typeface="Arial"/>
              </a:rPr>
              <a:t>m</a:t>
            </a:r>
            <a:r>
              <a:rPr lang="en-US" sz="1900" baseline="-33000" dirty="0">
                <a:latin typeface="Arial"/>
              </a:rPr>
              <a:t>e</a:t>
            </a:r>
            <a:r>
              <a:rPr lang="en-US" sz="1900" dirty="0">
                <a:latin typeface="Arial"/>
              </a:rPr>
              <a:t>: electron mass</a:t>
            </a:r>
          </a:p>
          <a:p>
            <a:r>
              <a:rPr lang="en-US" sz="1900" dirty="0">
                <a:latin typeface="Arial"/>
              </a:rPr>
              <a:t>N</a:t>
            </a:r>
            <a:r>
              <a:rPr lang="en-US" sz="1900" baseline="-33000" dirty="0">
                <a:latin typeface="Arial"/>
              </a:rPr>
              <a:t>a</a:t>
            </a:r>
            <a:r>
              <a:rPr lang="en-US" sz="1900" dirty="0">
                <a:latin typeface="Arial"/>
              </a:rPr>
              <a:t>: Avogadro's number = 6.022 x 10</a:t>
            </a:r>
            <a:r>
              <a:rPr lang="en-US" sz="1900" baseline="33000" dirty="0">
                <a:latin typeface="Arial"/>
              </a:rPr>
              <a:t>23</a:t>
            </a:r>
            <a:r>
              <a:rPr lang="en-US" sz="1900" dirty="0">
                <a:latin typeface="Arial"/>
              </a:rPr>
              <a:t> / </a:t>
            </a:r>
            <a:r>
              <a:rPr lang="en-US" sz="1900" dirty="0" err="1">
                <a:latin typeface="Arial"/>
              </a:rPr>
              <a:t>mol</a:t>
            </a:r>
            <a:endParaRPr lang="en-US" sz="1900" dirty="0">
              <a:latin typeface="Arial"/>
            </a:endParaRPr>
          </a:p>
          <a:p>
            <a:r>
              <a:rPr lang="en-US" sz="1900" dirty="0">
                <a:latin typeface="Arial"/>
              </a:rPr>
              <a:t>I  : mean excitation potential</a:t>
            </a:r>
          </a:p>
          <a:p>
            <a:r>
              <a:rPr lang="en-US" sz="1900" dirty="0">
                <a:latin typeface="Arial"/>
              </a:rPr>
              <a:t>Z,A : atomic number &amp; weight of absorbing material</a:t>
            </a:r>
          </a:p>
          <a:p>
            <a:r>
              <a:rPr lang="en-US" sz="1900" dirty="0" err="1">
                <a:latin typeface="Arial"/>
                <a:cs typeface="Arial"/>
              </a:rPr>
              <a:t>ρ</a:t>
            </a:r>
            <a:r>
              <a:rPr lang="en-US" sz="1900" dirty="0">
                <a:latin typeface="Arial"/>
              </a:rPr>
              <a:t>   : density of absorbing material</a:t>
            </a:r>
          </a:p>
          <a:p>
            <a:r>
              <a:rPr lang="en-US" sz="1900" dirty="0">
                <a:latin typeface="Arial"/>
              </a:rPr>
              <a:t>z   : charge of incident particle in units of e</a:t>
            </a:r>
          </a:p>
          <a:p>
            <a:r>
              <a:rPr lang="en-US" sz="1900" dirty="0">
                <a:latin typeface="Arial"/>
                <a:cs typeface="Arial"/>
              </a:rPr>
              <a:t>β,</a:t>
            </a:r>
            <a:r>
              <a:rPr lang="en-US" sz="1900" dirty="0" err="1">
                <a:latin typeface="Arial"/>
                <a:cs typeface="Arial"/>
              </a:rPr>
              <a:t>γ</a:t>
            </a:r>
            <a:r>
              <a:rPr lang="en-US" sz="1900" dirty="0">
                <a:latin typeface="Arial"/>
                <a:cs typeface="Arial"/>
              </a:rPr>
              <a:t> : v/c, 1/√(1-β</a:t>
            </a:r>
            <a:r>
              <a:rPr lang="en-US" sz="1900" baseline="33000" dirty="0">
                <a:latin typeface="Arial"/>
                <a:cs typeface="Arial"/>
              </a:rPr>
              <a:t>2</a:t>
            </a:r>
            <a:r>
              <a:rPr lang="en-US" sz="1900" dirty="0">
                <a:latin typeface="Arial"/>
                <a:cs typeface="Arial"/>
              </a:rPr>
              <a:t>) of incident particle </a:t>
            </a:r>
          </a:p>
          <a:p>
            <a:r>
              <a:rPr lang="en-US" sz="1900" dirty="0" err="1">
                <a:latin typeface="Arial"/>
                <a:cs typeface="Arial"/>
              </a:rPr>
              <a:t>δ</a:t>
            </a:r>
            <a:r>
              <a:rPr lang="en-US" sz="1900" dirty="0">
                <a:latin typeface="Arial"/>
                <a:cs typeface="Arial"/>
              </a:rPr>
              <a:t>    : density correction</a:t>
            </a:r>
          </a:p>
          <a:p>
            <a:r>
              <a:rPr lang="en-US" sz="1900" dirty="0">
                <a:latin typeface="Arial"/>
                <a:cs typeface="Arial"/>
              </a:rPr>
              <a:t>C   : shell correction</a:t>
            </a:r>
            <a:br>
              <a:rPr lang="en-US" sz="1900" dirty="0">
                <a:latin typeface="Arial"/>
                <a:cs typeface="Arial"/>
              </a:rPr>
            </a:br>
            <a:r>
              <a:rPr lang="en-US" sz="1900" dirty="0" err="1">
                <a:latin typeface="Arial"/>
                <a:cs typeface="Arial"/>
              </a:rPr>
              <a:t>W</a:t>
            </a:r>
            <a:r>
              <a:rPr lang="en-US" sz="1900" baseline="-33000" dirty="0" err="1">
                <a:latin typeface="Arial"/>
                <a:cs typeface="Arial"/>
              </a:rPr>
              <a:t>max</a:t>
            </a:r>
            <a:r>
              <a:rPr lang="en-US" sz="1900" dirty="0">
                <a:latin typeface="Arial"/>
                <a:cs typeface="Arial"/>
              </a:rPr>
              <a:t>: maximum energy transfer in a single collision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5372206" y="2386598"/>
            <a:ext cx="4576616" cy="47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(valid for heavy incident particles m&gt;&gt;m</a:t>
            </a:r>
            <a:r>
              <a:rPr lang="en-US" baseline="-33000" dirty="0">
                <a:solidFill>
                  <a:srgbClr val="008000"/>
                </a:solidFill>
                <a:latin typeface="Arial"/>
              </a:rPr>
              <a:t>e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!)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7099950" y="3746515"/>
            <a:ext cx="2580500" cy="25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often:</a:t>
            </a:r>
          </a:p>
          <a:p>
            <a:r>
              <a:rPr lang="en-US" sz="2000" dirty="0">
                <a:latin typeface="Arial"/>
              </a:rPr>
              <a:t> use </a:t>
            </a:r>
            <a:r>
              <a:rPr lang="en-US" sz="2000" i="1" dirty="0">
                <a:latin typeface="Arial"/>
              </a:rPr>
              <a:t>surface density</a:t>
            </a:r>
          </a:p>
          <a:p>
            <a:r>
              <a:rPr lang="en-US" sz="2000" dirty="0">
                <a:latin typeface="Arial"/>
              </a:rPr>
              <a:t> or </a:t>
            </a:r>
            <a:r>
              <a:rPr lang="en-US" sz="2000" i="1" dirty="0">
                <a:latin typeface="Arial"/>
              </a:rPr>
              <a:t>mass thickness </a:t>
            </a:r>
          </a:p>
          <a:p>
            <a:r>
              <a:rPr lang="en-US" sz="2000" dirty="0">
                <a:latin typeface="Arial"/>
              </a:rPr>
              <a:t>     </a:t>
            </a:r>
            <a:r>
              <a:rPr lang="en-US" sz="2000" dirty="0" err="1">
                <a:latin typeface="Arial"/>
                <a:cs typeface="Arial"/>
              </a:rPr>
              <a:t>ε</a:t>
            </a:r>
            <a:r>
              <a:rPr lang="en-US" sz="2000" dirty="0">
                <a:latin typeface="Arial"/>
              </a:rPr>
              <a:t> = </a:t>
            </a:r>
            <a:r>
              <a:rPr lang="en-US" sz="1900" dirty="0" err="1">
                <a:latin typeface="Arial"/>
                <a:cs typeface="Arial"/>
              </a:rPr>
              <a:t>ρ</a:t>
            </a:r>
            <a:r>
              <a:rPr lang="en-US" sz="1900" dirty="0">
                <a:latin typeface="Arial"/>
                <a:cs typeface="Arial"/>
              </a:rPr>
              <a:t> x</a:t>
            </a:r>
            <a:r>
              <a:rPr lang="en-US" sz="2000" dirty="0">
                <a:latin typeface="Arial"/>
              </a:rPr>
              <a:t>   </a:t>
            </a:r>
          </a:p>
          <a:p>
            <a:endParaRPr lang="en-US" sz="2000" dirty="0">
              <a:latin typeface="Arial"/>
            </a:endParaRPr>
          </a:p>
          <a:p>
            <a:r>
              <a:rPr lang="en-US" sz="2000" dirty="0" err="1">
                <a:latin typeface="Arial"/>
              </a:rPr>
              <a:t>dE</a:t>
            </a:r>
            <a:r>
              <a:rPr lang="en-US" sz="2000" dirty="0">
                <a:latin typeface="Arial"/>
              </a:rPr>
              <a:t>/</a:t>
            </a:r>
            <a:r>
              <a:rPr lang="en-US" sz="2000" dirty="0" err="1">
                <a:latin typeface="Arial"/>
              </a:rPr>
              <a:t>d</a:t>
            </a:r>
            <a:r>
              <a:rPr lang="en-US" sz="2000" dirty="0" err="1">
                <a:latin typeface="Arial"/>
                <a:cs typeface="Arial"/>
              </a:rPr>
              <a:t>ε</a:t>
            </a:r>
            <a:r>
              <a:rPr lang="en-US" sz="2000" dirty="0">
                <a:latin typeface="Arial"/>
              </a:rPr>
              <a:t> has units</a:t>
            </a:r>
          </a:p>
          <a:p>
            <a:r>
              <a:rPr lang="en-US" sz="2000" dirty="0">
                <a:latin typeface="Arial"/>
              </a:rPr>
              <a:t>     MeV cm</a:t>
            </a:r>
            <a:r>
              <a:rPr lang="en-US" sz="2000" baseline="33000" dirty="0">
                <a:latin typeface="Arial"/>
              </a:rPr>
              <a:t>2</a:t>
            </a:r>
            <a:r>
              <a:rPr lang="en-US" sz="2000" dirty="0">
                <a:latin typeface="Arial"/>
              </a:rPr>
              <a:t> /g </a:t>
            </a:r>
          </a:p>
        </p:txBody>
      </p:sp>
      <p:pic>
        <p:nvPicPr>
          <p:cNvPr id="2" name="Picture 1" descr="Screen Shot 2016-07-13 at 7.49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971525"/>
            <a:ext cx="9720832" cy="139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39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9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708025"/>
          </a:xfrm>
          <a:solidFill>
            <a:srgbClr val="FFFFFF">
              <a:alpha val="0"/>
            </a:srgbClr>
          </a:solidFill>
          <a:ln/>
        </p:spPr>
        <p:txBody>
          <a:bodyPr tIns="35280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4000" dirty="0" smtClean="0"/>
              <a:t>The Large Hadron Collider: LHC</a:t>
            </a:r>
            <a:endParaRPr lang="en-US" sz="4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22313"/>
            <a:ext cx="10069512" cy="68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4343400" y="6107113"/>
            <a:ext cx="625475" cy="0"/>
          </a:xfrm>
          <a:prstGeom prst="line">
            <a:avLst/>
          </a:prstGeom>
          <a:noFill/>
          <a:ln w="38160" cap="flat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7459663" y="5292726"/>
            <a:ext cx="671512" cy="322263"/>
          </a:xfrm>
          <a:prstGeom prst="line">
            <a:avLst/>
          </a:prstGeom>
          <a:noFill/>
          <a:ln w="38160" cap="flat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7223125" y="5737226"/>
            <a:ext cx="1255712" cy="484188"/>
          </a:xfrm>
          <a:prstGeom prst="roundRect">
            <a:avLst>
              <a:gd name="adj" fmla="val 3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6204" rIns="90000" bIns="46800"/>
          <a:lstStyle/>
          <a:p>
            <a:pPr eaLnBrk="0">
              <a:tabLst>
                <a:tab pos="457200" algn="l"/>
                <a:tab pos="914400" algn="l"/>
              </a:tabLst>
            </a:pPr>
            <a:r>
              <a:rPr lang="de-DE" sz="2200" b="1">
                <a:solidFill>
                  <a:srgbClr val="FFFF00"/>
                </a:solidFill>
              </a:rPr>
              <a:t>protons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944938" y="6311901"/>
            <a:ext cx="1254125" cy="484188"/>
          </a:xfrm>
          <a:prstGeom prst="roundRect">
            <a:avLst>
              <a:gd name="adj" fmla="val 3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6204" rIns="90000" bIns="46800"/>
          <a:lstStyle/>
          <a:p>
            <a:pPr eaLnBrk="0">
              <a:tabLst>
                <a:tab pos="457200" algn="l"/>
                <a:tab pos="914400" algn="l"/>
              </a:tabLst>
            </a:pPr>
            <a:r>
              <a:rPr lang="de-DE" sz="2200" b="1">
                <a:solidFill>
                  <a:srgbClr val="FFFF00"/>
                </a:solidFill>
              </a:rPr>
              <a:t>protons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5184328" y="814388"/>
            <a:ext cx="4828035" cy="1738312"/>
          </a:xfrm>
          <a:prstGeom prst="rect">
            <a:avLst/>
          </a:prstGeom>
          <a:solidFill>
            <a:srgbClr val="E6E6FF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b="1" dirty="0">
                <a:solidFill>
                  <a:srgbClr val="800000"/>
                </a:solidFill>
                <a:cs typeface="Arial"/>
              </a:rPr>
              <a:t> Proton-Proton 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(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H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eavy 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I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on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) 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Accelerator</a:t>
            </a:r>
            <a:br>
              <a:rPr lang="en-US" b="1" dirty="0" smtClean="0">
                <a:solidFill>
                  <a:srgbClr val="800000"/>
                </a:solidFill>
                <a:cs typeface="Arial"/>
              </a:rPr>
            </a:br>
            <a:endParaRPr lang="en-US" sz="800" b="1" dirty="0">
              <a:solidFill>
                <a:srgbClr val="800000"/>
              </a:solidFill>
              <a:cs typeface="Arial"/>
            </a:endParaRPr>
          </a:p>
          <a:p>
            <a:r>
              <a:rPr lang="en-US" b="1" dirty="0">
                <a:solidFill>
                  <a:srgbClr val="800000"/>
                </a:solidFill>
                <a:cs typeface="Arial"/>
              </a:rPr>
              <a:t> Circumference: 27 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km</a:t>
            </a:r>
            <a:br>
              <a:rPr lang="en-US" b="1" dirty="0" smtClean="0">
                <a:solidFill>
                  <a:srgbClr val="800000"/>
                </a:solidFill>
                <a:cs typeface="Arial"/>
              </a:rPr>
            </a:br>
            <a:endParaRPr lang="en-US" sz="800" b="1" dirty="0">
              <a:solidFill>
                <a:srgbClr val="800000"/>
              </a:solidFill>
              <a:cs typeface="Arial"/>
            </a:endParaRPr>
          </a:p>
          <a:p>
            <a:r>
              <a:rPr lang="en-US" b="1" dirty="0">
                <a:solidFill>
                  <a:srgbClr val="800000"/>
                </a:solidFill>
                <a:cs typeface="Arial"/>
              </a:rPr>
              <a:t> Energy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: √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s = 7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TeV</a:t>
            </a:r>
            <a:r>
              <a:rPr lang="en-US" b="1" dirty="0">
                <a:solidFill>
                  <a:srgbClr val="800000"/>
                </a:solidFill>
              </a:rPr>
              <a:t>	</a:t>
            </a:r>
            <a:r>
              <a:rPr lang="en-US" b="1" dirty="0" smtClean="0">
                <a:solidFill>
                  <a:srgbClr val="800000"/>
                </a:solidFill>
              </a:rPr>
              <a:t>(</a:t>
            </a:r>
            <a:r>
              <a:rPr lang="en-US" b="1" dirty="0">
                <a:solidFill>
                  <a:srgbClr val="800000"/>
                </a:solidFill>
              </a:rPr>
              <a:t>2010/2011)</a:t>
            </a:r>
          </a:p>
          <a:p>
            <a:r>
              <a:rPr lang="en-US" b="1" dirty="0">
                <a:solidFill>
                  <a:srgbClr val="800000"/>
                </a:solidFill>
              </a:rPr>
              <a:t>      </a:t>
            </a:r>
            <a:r>
              <a:rPr lang="en-US" sz="1200" b="1" dirty="0">
                <a:solidFill>
                  <a:srgbClr val="800000"/>
                </a:solidFill>
              </a:rPr>
              <a:t> </a:t>
            </a:r>
            <a:r>
              <a:rPr lang="en-US" b="1" dirty="0">
                <a:solidFill>
                  <a:srgbClr val="800000"/>
                </a:solidFill>
              </a:rPr>
              <a:t>       </a:t>
            </a:r>
            <a:r>
              <a:rPr lang="en-US" b="1" dirty="0" smtClean="0">
                <a:solidFill>
                  <a:srgbClr val="800000"/>
                </a:solidFill>
              </a:rPr>
              <a:t>	 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√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s = 8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TeV</a:t>
            </a:r>
            <a:r>
              <a:rPr lang="en-US" b="1" dirty="0">
                <a:solidFill>
                  <a:srgbClr val="800000"/>
                </a:solidFill>
              </a:rPr>
              <a:t>	</a:t>
            </a:r>
            <a:r>
              <a:rPr lang="en-US" b="1" dirty="0" smtClean="0">
                <a:solidFill>
                  <a:srgbClr val="800000"/>
                </a:solidFill>
              </a:rPr>
              <a:t>(</a:t>
            </a:r>
            <a:r>
              <a:rPr lang="en-US" b="1" dirty="0">
                <a:solidFill>
                  <a:srgbClr val="800000"/>
                </a:solidFill>
              </a:rPr>
              <a:t>2012</a:t>
            </a:r>
            <a:r>
              <a:rPr lang="en-US" b="1" dirty="0" smtClean="0">
                <a:solidFill>
                  <a:srgbClr val="800000"/>
                </a:solidFill>
              </a:rPr>
              <a:t>)</a:t>
            </a:r>
          </a:p>
          <a:p>
            <a:r>
              <a:rPr lang="en-US" b="1" dirty="0" smtClean="0">
                <a:solidFill>
                  <a:srgbClr val="800000"/>
                </a:solidFill>
                <a:cs typeface="Arial"/>
              </a:rPr>
              <a:t>		 √</a:t>
            </a:r>
            <a:r>
              <a:rPr lang="en-US" b="1" dirty="0">
                <a:solidFill>
                  <a:srgbClr val="800000"/>
                </a:solidFill>
                <a:cs typeface="Arial"/>
              </a:rPr>
              <a:t>s = </a:t>
            </a:r>
            <a:r>
              <a:rPr lang="en-US" b="1" dirty="0" smtClean="0">
                <a:solidFill>
                  <a:srgbClr val="800000"/>
                </a:solidFill>
                <a:cs typeface="Arial"/>
              </a:rPr>
              <a:t>13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TeV</a:t>
            </a:r>
            <a:r>
              <a:rPr lang="en-US" b="1" dirty="0">
                <a:solidFill>
                  <a:srgbClr val="800000"/>
                </a:solidFill>
              </a:rPr>
              <a:t>	</a:t>
            </a:r>
            <a:r>
              <a:rPr lang="en-US" b="1" dirty="0" smtClean="0">
                <a:solidFill>
                  <a:srgbClr val="800000"/>
                </a:solidFill>
              </a:rPr>
              <a:t>(2015-2018)      </a:t>
            </a:r>
            <a:r>
              <a:rPr lang="en-US" b="1" dirty="0" smtClean="0">
                <a:solidFill>
                  <a:srgbClr val="008000"/>
                </a:solidFill>
              </a:rPr>
              <a:t>Run 2</a:t>
            </a:r>
            <a:endParaRPr lang="en-US" b="1" dirty="0">
              <a:solidFill>
                <a:srgbClr val="008000"/>
              </a:solidFill>
            </a:endParaRPr>
          </a:p>
          <a:p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smtClean="0">
                <a:solidFill>
                  <a:srgbClr val="800000"/>
                </a:solidFill>
              </a:rPr>
              <a:t>         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160" y="2267669"/>
            <a:ext cx="936104" cy="9361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4408" y="5508029"/>
            <a:ext cx="936104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8990" y="5364013"/>
            <a:ext cx="1063130" cy="13200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2733" y="4139877"/>
            <a:ext cx="1090067" cy="727174"/>
          </a:xfrm>
          <a:prstGeom prst="rect">
            <a:avLst/>
          </a:prstGeom>
        </p:spPr>
      </p:pic>
    </p:spTree>
  </p:cSld>
  <p:clrMapOvr>
    <a:masterClrMapping/>
  </p:clrMapOvr>
  <p:transition spd="med" advTm="780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Properties of Bethe-Bloch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578032" y="2813456"/>
            <a:ext cx="9337441" cy="3946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does not depend on mass of incident particle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is proportional to squared charge of particle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is inverse proportional to squared velocity of particle (up to minimum) 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dE</a:t>
            </a:r>
            <a:r>
              <a:rPr lang="en-US" dirty="0">
                <a:latin typeface="Arial"/>
              </a:rPr>
              <a:t>/dx</a:t>
            </a:r>
            <a:r>
              <a:rPr lang="en-US" dirty="0">
                <a:latin typeface="Arial"/>
                <a:cs typeface="Arial"/>
              </a:rPr>
              <a:t> relatively independent of absorber (Z/A similar over wide range of materials)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has its minimum at around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β</a:t>
            </a:r>
            <a:r>
              <a:rPr lang="en-US" dirty="0" err="1">
                <a:solidFill>
                  <a:srgbClr val="008000"/>
                </a:solidFill>
                <a:latin typeface="Arial"/>
                <a:cs typeface="Arial"/>
              </a:rPr>
              <a:t>γ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 ≈ 3.5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    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→ MIP: Minimum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Ionising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Particle</a:t>
            </a:r>
            <a:br>
              <a:rPr lang="en-US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       </a:t>
            </a:r>
            <a:r>
              <a:rPr lang="en-US" dirty="0" err="1">
                <a:solidFill>
                  <a:srgbClr val="800080"/>
                </a:solidFill>
                <a:latin typeface="Arial"/>
                <a:cs typeface="Arial"/>
              </a:rPr>
              <a:t>dE</a:t>
            </a: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/</a:t>
            </a:r>
            <a:r>
              <a:rPr lang="en-US" dirty="0" err="1">
                <a:solidFill>
                  <a:srgbClr val="800080"/>
                </a:solidFill>
                <a:latin typeface="Arial"/>
                <a:cs typeface="Arial"/>
              </a:rPr>
              <a:t>dε</a:t>
            </a: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 (min) ≈ 1.5 MeV cm</a:t>
            </a:r>
            <a:r>
              <a:rPr lang="en-US" baseline="33000" dirty="0">
                <a:solidFill>
                  <a:srgbClr val="800080"/>
                </a:solidFill>
                <a:latin typeface="Arial"/>
                <a:cs typeface="Arial"/>
              </a:rPr>
              <a:t>2</a:t>
            </a: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 / g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sz="1000" dirty="0">
                <a:latin typeface="Arial"/>
              </a:rPr>
              <a:t> 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solidFill>
                  <a:srgbClr val="000080"/>
                </a:solidFill>
                <a:latin typeface="Arial"/>
              </a:rPr>
              <a:t>Density correction (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δ</a:t>
            </a: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):</a:t>
            </a:r>
            <a:r>
              <a:rPr lang="en-US" dirty="0">
                <a:latin typeface="Arial"/>
                <a:cs typeface="Arial"/>
              </a:rPr>
              <a:t>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  Shielding of electric field through </a:t>
            </a:r>
            <a:r>
              <a:rPr lang="en-US" dirty="0" err="1">
                <a:latin typeface="Arial"/>
                <a:cs typeface="Arial"/>
              </a:rPr>
              <a:t>polarisation</a:t>
            </a:r>
            <a:r>
              <a:rPr lang="en-US" dirty="0">
                <a:latin typeface="Arial"/>
                <a:cs typeface="Arial"/>
              </a:rPr>
              <a:t> of medium</a:t>
            </a:r>
            <a:br>
              <a:rPr lang="en-US" dirty="0">
                <a:latin typeface="Arial"/>
                <a:cs typeface="Arial"/>
              </a:rPr>
            </a:br>
            <a:r>
              <a:rPr lang="en-US" sz="100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Shell correction (C):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   Slow incident particles: atomic electrons no longer stationary</a:t>
            </a:r>
          </a:p>
        </p:txBody>
      </p:sp>
      <p:pic>
        <p:nvPicPr>
          <p:cNvPr id="7" name="Picture 6" descr="Screen Shot 2016-07-13 at 7.49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971525"/>
            <a:ext cx="9720832" cy="139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5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6-07-13 at 7.49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-36587"/>
            <a:ext cx="7632848" cy="1094348"/>
          </a:xfrm>
          <a:prstGeom prst="rect">
            <a:avLst/>
          </a:prstGeom>
        </p:spPr>
      </p:pic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4" r="9195" b="14534"/>
          <a:stretch>
            <a:fillRect/>
          </a:stretch>
        </p:blipFill>
        <p:spPr bwMode="auto">
          <a:xfrm>
            <a:off x="2058048" y="1166323"/>
            <a:ext cx="5488129" cy="577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2314" r="9195" b="1453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3733" name="Line 5"/>
          <p:cNvSpPr>
            <a:spLocks noChangeShapeType="1"/>
          </p:cNvSpPr>
          <p:nvPr/>
        </p:nvSpPr>
        <p:spPr bwMode="auto">
          <a:xfrm flipH="1">
            <a:off x="3428493" y="914016"/>
            <a:ext cx="1146536" cy="2056536"/>
          </a:xfrm>
          <a:prstGeom prst="line">
            <a:avLst/>
          </a:prstGeom>
          <a:noFill/>
          <a:ln w="3672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 flipH="1">
            <a:off x="4114510" y="3884569"/>
            <a:ext cx="3661928" cy="457008"/>
          </a:xfrm>
          <a:prstGeom prst="line">
            <a:avLst/>
          </a:prstGeom>
          <a:noFill/>
          <a:ln w="3672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7774849" y="3295854"/>
            <a:ext cx="2231141" cy="104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Minimum stable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over wide range of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materials (Z, A)! </a:t>
            </a:r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 flipH="1">
            <a:off x="4571854" y="914016"/>
            <a:ext cx="1375208" cy="2742048"/>
          </a:xfrm>
          <a:prstGeom prst="line">
            <a:avLst/>
          </a:prstGeom>
          <a:noFill/>
          <a:ln w="3672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5837489" y="1226623"/>
            <a:ext cx="2043757" cy="44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i="1" dirty="0">
                <a:solidFill>
                  <a:srgbClr val="000080"/>
                </a:solidFill>
                <a:latin typeface="Arial"/>
              </a:rPr>
              <a:t>Relativistic rise</a:t>
            </a:r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V="1">
            <a:off x="914688" y="4111487"/>
            <a:ext cx="2058048" cy="1145694"/>
          </a:xfrm>
          <a:prstGeom prst="line">
            <a:avLst/>
          </a:prstGeom>
          <a:noFill/>
          <a:ln w="3672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133392" y="5255593"/>
            <a:ext cx="1732509" cy="180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Bethe-Bloch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brakes down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for very low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energies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(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dE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/dx drops!)</a:t>
            </a: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H="1" flipV="1">
            <a:off x="7087246" y="5482511"/>
            <a:ext cx="917864" cy="231678"/>
          </a:xfrm>
          <a:prstGeom prst="line">
            <a:avLst/>
          </a:prstGeom>
          <a:noFill/>
          <a:ln w="3672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7323857" y="5712601"/>
            <a:ext cx="2509040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Different momentum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for different particle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masses</a:t>
            </a:r>
            <a:br>
              <a:rPr lang="en-US" dirty="0">
                <a:solidFill>
                  <a:srgbClr val="000080"/>
                </a:solidFill>
                <a:latin typeface="Arial"/>
              </a:rPr>
            </a:br>
            <a:r>
              <a:rPr lang="en-US" dirty="0">
                <a:solidFill>
                  <a:srgbClr val="000080"/>
                </a:solidFill>
                <a:latin typeface="Arial"/>
              </a:rPr>
              <a:t>→ Particle ID! </a:t>
            </a: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4516272" y="4845891"/>
            <a:ext cx="914688" cy="230090"/>
          </a:xfrm>
          <a:prstGeom prst="rect">
            <a:avLst/>
          </a:prstGeom>
          <a:noFill/>
          <a:ln w="3672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74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04731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err="1" smtClean="0"/>
              <a:t>dE</a:t>
            </a:r>
            <a:r>
              <a:rPr lang="en-US" dirty="0" smtClean="0"/>
              <a:t>/dx for Particle </a:t>
            </a:r>
            <a:r>
              <a:rPr lang="en-US" dirty="0"/>
              <a:t>Identification</a:t>
            </a:r>
          </a:p>
        </p:txBody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457345" y="1191712"/>
            <a:ext cx="8751469" cy="11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 err="1">
                <a:latin typeface="Arial"/>
              </a:rPr>
              <a:t>dE</a:t>
            </a:r>
            <a:r>
              <a:rPr lang="en-US" sz="2000" dirty="0">
                <a:latin typeface="Arial"/>
              </a:rPr>
              <a:t>/dx depends on </a:t>
            </a:r>
            <a:r>
              <a:rPr lang="en-US" sz="2000" dirty="0">
                <a:latin typeface="Arial"/>
                <a:cs typeface="Arial"/>
              </a:rPr>
              <a:t>β</a:t>
            </a:r>
            <a:r>
              <a:rPr lang="en-US" sz="2000" dirty="0" err="1">
                <a:latin typeface="Arial"/>
                <a:cs typeface="Arial"/>
              </a:rPr>
              <a:t>γ</a:t>
            </a:r>
            <a:r>
              <a:rPr lang="en-US" sz="2000" dirty="0">
                <a:latin typeface="Arial"/>
                <a:cs typeface="Arial"/>
              </a:rPr>
              <a:t>=p/E x E/M = p/m</a:t>
            </a:r>
            <a:r>
              <a:rPr lang="en-US" sz="2000" dirty="0">
                <a:latin typeface="Arial"/>
              </a:rPr>
              <a:t>, universal for different particles</a:t>
            </a:r>
          </a:p>
          <a:p>
            <a:r>
              <a:rPr lang="en-US" sz="2000" dirty="0">
                <a:solidFill>
                  <a:srgbClr val="800000"/>
                </a:solidFill>
                <a:latin typeface="Arial"/>
              </a:rPr>
              <a:t> → spread in particle mass M if plotted versus momentum</a:t>
            </a:r>
          </a:p>
          <a:p>
            <a:r>
              <a:rPr lang="en-US" sz="2000" dirty="0">
                <a:solidFill>
                  <a:srgbClr val="800000"/>
                </a:solidFill>
                <a:latin typeface="Arial"/>
              </a:rPr>
              <a:t> → measuring </a:t>
            </a:r>
            <a:r>
              <a:rPr lang="en-US" sz="2000" dirty="0" smtClean="0">
                <a:solidFill>
                  <a:srgbClr val="800000"/>
                </a:solidFill>
                <a:latin typeface="Arial"/>
              </a:rPr>
              <a:t>momentum 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and </a:t>
            </a:r>
            <a:r>
              <a:rPr lang="en-US" sz="2000" dirty="0" err="1">
                <a:solidFill>
                  <a:srgbClr val="800000"/>
                </a:solidFill>
                <a:latin typeface="Arial"/>
              </a:rPr>
              <a:t>dE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/dx allows particle identification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426565" y="2627709"/>
            <a:ext cx="5494067" cy="3510330"/>
            <a:chOff x="3334349" y="1476000"/>
            <a:chExt cx="6733121" cy="4302000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26" b="30"/>
            <a:stretch/>
          </p:blipFill>
          <p:spPr bwMode="auto">
            <a:xfrm>
              <a:off x="3334349" y="1476000"/>
              <a:ext cx="6733121" cy="430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7355166" y="2492913"/>
              <a:ext cx="203264" cy="345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40680" bIns="0"/>
            <a:lstStyle/>
            <a:p>
              <a:pPr marL="26988" algn="ctr">
                <a:lnSpc>
                  <a:spcPct val="100000"/>
                </a:lnSpc>
                <a:spcBef>
                  <a:spcPts val="638"/>
                </a:spcBef>
                <a:buClrTx/>
                <a:buFontTx/>
                <a:buNone/>
              </a:pPr>
              <a:r>
                <a:rPr lang="en-US" sz="1700" b="1">
                  <a:solidFill>
                    <a:srgbClr val="0000CC"/>
                  </a:solidFill>
                  <a:latin typeface="Times New Roman" charset="0"/>
                  <a:cs typeface="Times New Roman" charset="0"/>
                </a:rPr>
                <a:t>p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6478589" y="2262822"/>
              <a:ext cx="265196" cy="345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39240" bIns="0"/>
            <a:lstStyle/>
            <a:p>
              <a:pPr marL="25400" algn="ctr">
                <a:lnSpc>
                  <a:spcPct val="100000"/>
                </a:lnSpc>
                <a:spcBef>
                  <a:spcPts val="488"/>
                </a:spcBef>
                <a:buClrTx/>
                <a:buFontTx/>
                <a:buNone/>
              </a:pPr>
              <a:r>
                <a:rPr lang="en-US" sz="1700" b="1">
                  <a:solidFill>
                    <a:srgbClr val="CC0000"/>
                  </a:solidFill>
                  <a:latin typeface="Times New Roman" charset="0"/>
                  <a:cs typeface="Times New Roman" charset="0"/>
                </a:rPr>
                <a:t>K</a:t>
              </a: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4301441" y="2651596"/>
              <a:ext cx="265196" cy="347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39240" bIns="0"/>
            <a:lstStyle/>
            <a:p>
              <a:pPr marL="25400" algn="ctr">
                <a:lnSpc>
                  <a:spcPct val="100000"/>
                </a:lnSpc>
                <a:spcBef>
                  <a:spcPts val="488"/>
                </a:spcBef>
                <a:buClrTx/>
                <a:buFontTx/>
                <a:buNone/>
              </a:pPr>
              <a:r>
                <a:rPr lang="en-US" sz="1700" b="1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μ</a:t>
              </a:r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8939990" y="3249832"/>
              <a:ext cx="266784" cy="345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39240" bIns="0"/>
            <a:lstStyle/>
            <a:p>
              <a:pPr marL="25400" algn="ctr">
                <a:lnSpc>
                  <a:spcPct val="100000"/>
                </a:lnSpc>
                <a:spcBef>
                  <a:spcPts val="488"/>
                </a:spcBef>
                <a:buClrTx/>
                <a:buFontTx/>
                <a:buNone/>
              </a:pPr>
              <a:r>
                <a:rPr lang="en-US" sz="1700" b="1">
                  <a:solidFill>
                    <a:srgbClr val="FF00FF"/>
                  </a:solidFill>
                  <a:latin typeface="Times New Roman" charset="0"/>
                  <a:cs typeface="Times New Roman" charset="0"/>
                </a:rPr>
                <a:t>e</a:t>
              </a:r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5266945" y="2810279"/>
              <a:ext cx="304896" cy="407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dirty="0">
                  <a:solidFill>
                    <a:srgbClr val="00FF00"/>
                  </a:solidFill>
                  <a:cs typeface="Arial"/>
                </a:rPr>
                <a:t>π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05369" y="1900979"/>
              <a:ext cx="967219" cy="353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BABAR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21592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506573" y="1371024"/>
            <a:ext cx="2096160" cy="44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Critical Energy: </a:t>
            </a:r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2685309" y="1177431"/>
          <a:ext cx="3503128" cy="855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13" r:id="rId4" imgW="3513960" imgH="858960" progId="">
                  <p:embed/>
                </p:oleObj>
              </mc:Choice>
              <mc:Fallback>
                <p:oleObj r:id="rId4" imgW="3513960" imgH="8589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5309" y="1177431"/>
                        <a:ext cx="3503128" cy="855304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360" y="2513545"/>
            <a:ext cx="5122889" cy="438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6860161" y="1285336"/>
            <a:ext cx="2933037" cy="999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Approximation for electrons </a:t>
            </a:r>
          </a:p>
          <a:p>
            <a:r>
              <a:rPr lang="en-US" sz="1600" dirty="0">
                <a:latin typeface="Arial"/>
              </a:rPr>
              <a:t>and heavy elements: </a:t>
            </a:r>
          </a:p>
          <a:p>
            <a:r>
              <a:rPr lang="en-US" sz="1600" dirty="0">
                <a:solidFill>
                  <a:srgbClr val="008000"/>
                </a:solidFill>
                <a:latin typeface="Arial"/>
              </a:rPr>
              <a:t>  </a:t>
            </a:r>
            <a:r>
              <a:rPr lang="en-US" sz="1600" dirty="0" err="1">
                <a:solidFill>
                  <a:srgbClr val="008000"/>
                </a:solidFill>
                <a:latin typeface="Arial"/>
              </a:rPr>
              <a:t>E</a:t>
            </a:r>
            <a:r>
              <a:rPr lang="en-US" sz="1600" baseline="-33000" dirty="0" err="1">
                <a:solidFill>
                  <a:srgbClr val="008000"/>
                </a:solidFill>
                <a:latin typeface="Arial"/>
              </a:rPr>
              <a:t>c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~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 550MeV/Z</a:t>
            </a:r>
            <a:r>
              <a:rPr lang="en-US" sz="1600" dirty="0">
                <a:latin typeface="Arial"/>
              </a:rPr>
              <a:t> 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860161" y="2742048"/>
            <a:ext cx="2067576" cy="79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For </a:t>
            </a:r>
            <a:r>
              <a:rPr lang="en-US" dirty="0" err="1">
                <a:latin typeface="Arial"/>
              </a:rPr>
              <a:t>muons</a:t>
            </a:r>
            <a:r>
              <a:rPr lang="en-US" dirty="0">
                <a:latin typeface="Arial"/>
              </a:rPr>
              <a:t> in iron:</a:t>
            </a:r>
          </a:p>
          <a:p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Arial"/>
              </a:rPr>
              <a:t>E</a:t>
            </a:r>
            <a:r>
              <a:rPr lang="en-US" baseline="-33000" dirty="0" err="1">
                <a:solidFill>
                  <a:srgbClr val="008000"/>
                </a:solidFill>
                <a:latin typeface="Arial"/>
              </a:rPr>
              <a:t>c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~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900 </a:t>
            </a:r>
            <a:r>
              <a:rPr lang="en-US" dirty="0" err="1">
                <a:solidFill>
                  <a:srgbClr val="008000"/>
                </a:solidFill>
                <a:latin typeface="Arial"/>
              </a:rPr>
              <a:t>GeV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6818873" y="4341577"/>
            <a:ext cx="3144240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Relativistic limit: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Radiated energy contained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in cone with</a:t>
            </a:r>
          </a:p>
        </p:txBody>
      </p:sp>
      <p:graphicFrame>
        <p:nvGraphicFramePr>
          <p:cNvPr id="83975" name="Object 7"/>
          <p:cNvGraphicFramePr>
            <a:graphicFrameLocks noChangeAspect="1"/>
          </p:cNvGraphicFramePr>
          <p:nvPr/>
        </p:nvGraphicFramePr>
        <p:xfrm>
          <a:off x="7471541" y="5407929"/>
          <a:ext cx="1675340" cy="76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14" name="Equation" r:id="rId7" imgW="1671120" imgH="765720" progId="Equation.3">
                  <p:embed/>
                </p:oleObj>
              </mc:Choice>
              <mc:Fallback>
                <p:oleObj name="Equation" r:id="rId7" imgW="1671120" imgH="765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1541" y="5407929"/>
                        <a:ext cx="1675340" cy="76168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Screen Shot 2016-07-13 at 7.59.03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48" y="1115541"/>
            <a:ext cx="3652846" cy="1033251"/>
          </a:xfrm>
          <a:prstGeom prst="rect">
            <a:avLst/>
          </a:prstGeom>
        </p:spPr>
      </p:pic>
      <p:pic>
        <p:nvPicPr>
          <p:cNvPr id="3" name="Picture 2" descr="Screen Shot 2016-07-13 at 7.59.34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36" y="5508029"/>
            <a:ext cx="1944216" cy="852511"/>
          </a:xfrm>
          <a:prstGeom prst="rect">
            <a:avLst/>
          </a:prstGeom>
        </p:spPr>
      </p:pic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503397" y="96797"/>
            <a:ext cx="9072244" cy="77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Bremsstrahlung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641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Multiple Scattering</a:t>
            </a:r>
          </a:p>
        </p:txBody>
      </p:sp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079872" y="3491805"/>
            <a:ext cx="8175025" cy="341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Multiple scattering limits the accuracy: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    Silicon tracking detector (300 </a:t>
            </a:r>
            <a:r>
              <a:rPr lang="en-US" dirty="0" err="1">
                <a:latin typeface="Arial"/>
                <a:cs typeface="Arial"/>
              </a:rPr>
              <a:t>μ</a:t>
            </a:r>
            <a:r>
              <a:rPr lang="en-US" dirty="0" err="1">
                <a:latin typeface="Arial"/>
              </a:rPr>
              <a:t>m</a:t>
            </a:r>
            <a:r>
              <a:rPr lang="en-US" dirty="0">
                <a:latin typeface="Arial"/>
              </a:rPr>
              <a:t>)</a:t>
            </a:r>
          </a:p>
          <a:p>
            <a:r>
              <a:rPr lang="en-US" dirty="0">
                <a:latin typeface="Arial"/>
              </a:rPr>
              <a:t>      Distance between detector layers s = 3 cm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</a:t>
            </a:r>
          </a:p>
          <a:p>
            <a:r>
              <a:rPr lang="en-US" dirty="0">
                <a:latin typeface="Arial"/>
              </a:rPr>
              <a:t>       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X</a:t>
            </a:r>
            <a:r>
              <a:rPr lang="en-US" baseline="-33000" dirty="0">
                <a:solidFill>
                  <a:srgbClr val="000080"/>
                </a:solidFill>
                <a:latin typeface="Arial"/>
              </a:rPr>
              <a:t>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(Si) = 9.36 cm → 300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m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corresponds to 0.3% of a radiation length</a:t>
            </a:r>
          </a:p>
          <a:p>
            <a:r>
              <a:rPr lang="en-US" dirty="0">
                <a:latin typeface="Arial"/>
              </a:rPr>
              <a:t>        </a:t>
            </a:r>
          </a:p>
          <a:p>
            <a:r>
              <a:rPr lang="en-US" dirty="0">
                <a:latin typeface="Arial"/>
              </a:rPr>
              <a:t>       → &lt;d&gt; = (0.9 </a:t>
            </a:r>
            <a:r>
              <a:rPr lang="en-US" dirty="0" err="1">
                <a:latin typeface="Arial"/>
              </a:rPr>
              <a:t>mrad</a:t>
            </a:r>
            <a:r>
              <a:rPr lang="en-US" dirty="0">
                <a:latin typeface="Arial"/>
              </a:rPr>
              <a:t>) / (</a:t>
            </a:r>
            <a:r>
              <a:rPr lang="en-US" dirty="0">
                <a:latin typeface="Arial"/>
                <a:cs typeface="Arial"/>
              </a:rPr>
              <a:t>β</a:t>
            </a:r>
            <a:r>
              <a:rPr lang="en-US" dirty="0">
                <a:latin typeface="Arial"/>
              </a:rPr>
              <a:t>p) x s = 27 </a:t>
            </a:r>
            <a:r>
              <a:rPr lang="en-US" dirty="0" err="1">
                <a:latin typeface="Arial"/>
                <a:cs typeface="Arial"/>
              </a:rPr>
              <a:t>μ</a:t>
            </a:r>
            <a:r>
              <a:rPr lang="en-US" dirty="0" err="1">
                <a:latin typeface="Arial"/>
              </a:rPr>
              <a:t>m</a:t>
            </a:r>
            <a:r>
              <a:rPr lang="en-US" dirty="0">
                <a:latin typeface="Arial"/>
              </a:rPr>
              <a:t> / p  (</a:t>
            </a:r>
            <a:r>
              <a:rPr lang="en-US" dirty="0">
                <a:latin typeface="Arial"/>
                <a:cs typeface="Arial"/>
              </a:rPr>
              <a:t>β ≈ 1)</a:t>
            </a:r>
            <a:r>
              <a:rPr lang="en-US" dirty="0">
                <a:latin typeface="Arial"/>
              </a:rPr>
              <a:t> 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     → for p =     1    /     5    /     10    /     100 </a:t>
            </a:r>
            <a:r>
              <a:rPr lang="en-US" dirty="0" err="1">
                <a:latin typeface="Arial"/>
              </a:rPr>
              <a:t>GeV</a:t>
            </a:r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           &lt;d&gt;  =    </a:t>
            </a:r>
            <a:r>
              <a:rPr lang="en-US" b="1" dirty="0">
                <a:solidFill>
                  <a:srgbClr val="800000"/>
                </a:solidFill>
                <a:latin typeface="Arial"/>
              </a:rPr>
              <a:t>27</a:t>
            </a:r>
            <a:r>
              <a:rPr lang="en-US" dirty="0">
                <a:latin typeface="Arial"/>
              </a:rPr>
              <a:t>  /      5    /      3    /      0.3 </a:t>
            </a:r>
            <a:r>
              <a:rPr lang="en-US" dirty="0" err="1">
                <a:latin typeface="Arial"/>
                <a:cs typeface="Arial"/>
              </a:rPr>
              <a:t>μ</a:t>
            </a:r>
            <a:r>
              <a:rPr lang="en-US" dirty="0" err="1">
                <a:latin typeface="Arial"/>
              </a:rPr>
              <a:t>m</a:t>
            </a:r>
            <a:endParaRPr lang="en-US" dirty="0">
              <a:latin typeface="Arial"/>
            </a:endParaRP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→ significantly larger than typical intrinsic resolutions for low momenta!</a:t>
            </a:r>
            <a:r>
              <a:rPr lang="en-US" dirty="0" smtClean="0">
                <a:latin typeface="Arial"/>
              </a:rPr>
              <a:t>!</a:t>
            </a:r>
            <a:endParaRPr lang="en-US" dirty="0">
              <a:latin typeface="Arial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007" y="1295454"/>
            <a:ext cx="5716801" cy="88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00935" y="1187549"/>
            <a:ext cx="2909216" cy="11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Examples:</a:t>
            </a:r>
          </a:p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(typical for silicon</a:t>
            </a:r>
          </a:p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 wafers and beam pipe)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552480" y="2339677"/>
            <a:ext cx="228672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X</a:t>
            </a:r>
            <a:r>
              <a:rPr lang="en-US" baseline="-33000" dirty="0">
                <a:solidFill>
                  <a:srgbClr val="000080"/>
                </a:solidFill>
                <a:latin typeface="Arial"/>
              </a:rPr>
              <a:t>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(Si) = 9.36 cm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X</a:t>
            </a:r>
            <a:r>
              <a:rPr lang="en-US" baseline="-33000" dirty="0">
                <a:solidFill>
                  <a:srgbClr val="000080"/>
                </a:solidFill>
                <a:latin typeface="Arial"/>
              </a:rPr>
              <a:t>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(Be) = 35.28 cm</a:t>
            </a:r>
          </a:p>
        </p:txBody>
      </p:sp>
    </p:spTree>
    <p:extLst>
      <p:ext uri="{BB962C8B-B14F-4D97-AF65-F5344CB8AC3E}">
        <p14:creationId xmlns:p14="http://schemas.microsoft.com/office/powerpoint/2010/main" val="3930230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669900"/>
          </a:xfrm>
        </p:spPr>
        <p:txBody>
          <a:bodyPr/>
          <a:lstStyle/>
          <a:p>
            <a:r>
              <a:rPr lang="en-US" dirty="0" smtClean="0"/>
              <a:t>BACKUP Tracking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7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60300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Magnet Systems</a:t>
            </a: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73" y="1058418"/>
            <a:ext cx="9461305" cy="5407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547592" y="1064766"/>
            <a:ext cx="104172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ATLAS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8383054" y="1104437"/>
            <a:ext cx="76382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CMS</a:t>
            </a:r>
          </a:p>
        </p:txBody>
      </p:sp>
      <p:grpSp>
        <p:nvGrpSpPr>
          <p:cNvPr id="104453" name="Group 5"/>
          <p:cNvGrpSpPr>
            <a:grpSpLocks/>
          </p:cNvGrpSpPr>
          <p:nvPr/>
        </p:nvGrpSpPr>
        <p:grpSpPr bwMode="auto">
          <a:xfrm>
            <a:off x="632024" y="6355270"/>
            <a:ext cx="8797521" cy="744224"/>
            <a:chOff x="398" y="4005"/>
            <a:chExt cx="5540" cy="469"/>
          </a:xfrm>
        </p:grpSpPr>
        <p:sp>
          <p:nvSpPr>
            <p:cNvPr id="104454" name="Text Box 6"/>
            <p:cNvSpPr txBox="1">
              <a:spLocks noChangeArrowheads="1"/>
            </p:cNvSpPr>
            <p:nvPr/>
          </p:nvSpPr>
          <p:spPr bwMode="auto">
            <a:xfrm>
              <a:off x="398" y="4017"/>
              <a:ext cx="2632" cy="4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b="1" dirty="0">
                  <a:latin typeface="Arial"/>
                </a:rPr>
                <a:t>Small solenoid (2T) for the Tracker</a:t>
              </a:r>
              <a:br>
                <a:rPr lang="en-US" b="1" dirty="0">
                  <a:latin typeface="Arial"/>
                </a:rPr>
              </a:br>
              <a:r>
                <a:rPr lang="en-US" b="1" dirty="0" err="1">
                  <a:latin typeface="Arial"/>
                </a:rPr>
                <a:t>Toroids</a:t>
              </a:r>
              <a:r>
                <a:rPr lang="en-US" b="1" dirty="0">
                  <a:latin typeface="Arial"/>
                </a:rPr>
                <a:t> for the </a:t>
              </a:r>
              <a:r>
                <a:rPr lang="en-US" b="1" dirty="0" err="1">
                  <a:latin typeface="Arial"/>
                </a:rPr>
                <a:t>muon</a:t>
              </a:r>
              <a:r>
                <a:rPr lang="en-US" b="1" dirty="0">
                  <a:latin typeface="Arial"/>
                </a:rPr>
                <a:t> system</a:t>
              </a:r>
            </a:p>
          </p:txBody>
        </p:sp>
        <p:sp>
          <p:nvSpPr>
            <p:cNvPr id="104455" name="Text Box 7"/>
            <p:cNvSpPr txBox="1">
              <a:spLocks noChangeArrowheads="1"/>
            </p:cNvSpPr>
            <p:nvPr/>
          </p:nvSpPr>
          <p:spPr bwMode="auto">
            <a:xfrm>
              <a:off x="3894" y="4005"/>
              <a:ext cx="2044" cy="4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b="1" dirty="0">
                  <a:latin typeface="Arial"/>
                </a:rPr>
                <a:t>Big solenoid (4T)</a:t>
              </a:r>
              <a:br>
                <a:rPr lang="en-US" b="1" dirty="0">
                  <a:latin typeface="Arial"/>
                </a:rPr>
              </a:br>
              <a:r>
                <a:rPr lang="en-US" b="1" dirty="0">
                  <a:latin typeface="Arial"/>
                </a:rPr>
                <a:t>Calorimeters inside solenoid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5067178"/>
      </p:ext>
    </p:extLst>
  </p:cSld>
  <p:clrMapOvr>
    <a:masterClrMapping/>
  </p:clrMapOvr>
  <p:transition spd="med" advTm="5563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1"/>
          <p:cNvSpPr>
            <a:spLocks noChangeArrowheads="1"/>
          </p:cNvSpPr>
          <p:nvPr/>
        </p:nvSpPr>
        <p:spPr bwMode="auto">
          <a:xfrm>
            <a:off x="1" y="36498"/>
            <a:ext cx="10077449" cy="904495"/>
          </a:xfrm>
          <a:prstGeom prst="roundRect">
            <a:avLst>
              <a:gd name="adj" fmla="val 171"/>
            </a:avLst>
          </a:prstGeom>
          <a:gradFill rotWithShape="0">
            <a:gsLst>
              <a:gs pos="0">
                <a:srgbClr val="000080"/>
              </a:gs>
              <a:gs pos="100000">
                <a:srgbClr val="B2B2B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072341" y="115839"/>
            <a:ext cx="6690244" cy="79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4000" dirty="0">
                <a:solidFill>
                  <a:srgbClr val="FFFFFF"/>
                </a:solidFill>
                <a:latin typeface="Arial"/>
              </a:rPr>
              <a:t>ATLAS Tracking Detectors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4" b="3516"/>
          <a:stretch>
            <a:fillRect/>
          </a:stretch>
        </p:blipFill>
        <p:spPr bwMode="auto">
          <a:xfrm>
            <a:off x="4117685" y="3199057"/>
            <a:ext cx="5894657" cy="390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r="3004" b="351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r="9564"/>
          <a:stretch>
            <a:fillRect/>
          </a:stretch>
        </p:blipFill>
        <p:spPr bwMode="auto">
          <a:xfrm>
            <a:off x="120688" y="988598"/>
            <a:ext cx="4378117" cy="380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4308" r="956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97305" y="1142521"/>
            <a:ext cx="5135593" cy="1750278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  <a:cs typeface="Wingdings" charset="0"/>
              </a:rPr>
              <a:t>  </a:t>
            </a:r>
            <a:r>
              <a:rPr lang="en-US" dirty="0">
                <a:latin typeface="Arial"/>
                <a:cs typeface="Arial" charset="0"/>
              </a:rPr>
              <a:t>►</a:t>
            </a:r>
            <a:r>
              <a:rPr lang="en-US" dirty="0">
                <a:latin typeface="Arial"/>
                <a:cs typeface="Wingdings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Arial"/>
                <a:cs typeface="Wingdings" charset="0"/>
              </a:rPr>
              <a:t>P</a:t>
            </a:r>
            <a:r>
              <a:rPr lang="en-US" dirty="0">
                <a:solidFill>
                  <a:srgbClr val="FF0000"/>
                </a:solidFill>
                <a:latin typeface="Arial"/>
              </a:rPr>
              <a:t>ixels </a:t>
            </a:r>
            <a:r>
              <a:rPr lang="en-US" dirty="0">
                <a:latin typeface="Arial"/>
              </a:rPr>
              <a:t>close to Interaction Point  </a:t>
            </a:r>
          </a:p>
          <a:p>
            <a:r>
              <a:rPr lang="en-US" dirty="0">
                <a:latin typeface="Arial"/>
              </a:rPr>
              <a:t>       Pixel Size 50 x 400 </a:t>
            </a:r>
            <a:r>
              <a:rPr lang="en-US" dirty="0" err="1">
                <a:latin typeface="Arial"/>
                <a:cs typeface="Arial"/>
              </a:rPr>
              <a:t>μm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</a:rPr>
              <a:t>       first “b-layer” at r </a:t>
            </a:r>
            <a:r>
              <a:rPr lang="en-US" dirty="0">
                <a:latin typeface="Arial"/>
                <a:cs typeface="Arial"/>
              </a:rPr>
              <a:t>≈ </a:t>
            </a:r>
            <a:r>
              <a:rPr lang="en-US" dirty="0">
                <a:latin typeface="Arial"/>
              </a:rPr>
              <a:t>5 cm</a:t>
            </a:r>
          </a:p>
          <a:p>
            <a:r>
              <a:rPr lang="en-US" dirty="0">
                <a:latin typeface="Arial"/>
              </a:rPr>
              <a:t>      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σ</a:t>
            </a:r>
            <a:r>
              <a:rPr lang="en-US" baseline="-33000" dirty="0" err="1">
                <a:solidFill>
                  <a:srgbClr val="000080"/>
                </a:solidFill>
                <a:latin typeface="Arial"/>
                <a:cs typeface="Arial"/>
              </a:rPr>
              <a:t>rΦ</a:t>
            </a: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 ≈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10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m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;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σ</a:t>
            </a:r>
            <a:r>
              <a:rPr lang="en-US" baseline="-33000" dirty="0" err="1">
                <a:solidFill>
                  <a:srgbClr val="000080"/>
                </a:solidFill>
                <a:latin typeface="Arial"/>
                <a:cs typeface="Arial"/>
              </a:rPr>
              <a:t>z</a:t>
            </a: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 ≈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115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m</a:t>
            </a:r>
            <a:endParaRPr lang="en-US" dirty="0">
              <a:solidFill>
                <a:srgbClr val="000080"/>
              </a:solidFill>
              <a:latin typeface="Arial"/>
            </a:endParaRPr>
          </a:p>
          <a:p>
            <a:r>
              <a:rPr lang="en-US" dirty="0">
                <a:latin typeface="Arial"/>
              </a:rPr>
              <a:t>      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Essential for identification of b-quarks!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14336" y="4984245"/>
            <a:ext cx="4108157" cy="2104141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  <a:cs typeface="Arial" charset="0"/>
              </a:rPr>
              <a:t>►</a:t>
            </a:r>
            <a:r>
              <a:rPr lang="en-US" dirty="0">
                <a:latin typeface="Arial"/>
                <a:cs typeface="Wingdings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Arial"/>
              </a:rPr>
              <a:t>Silicon-Strip-Detectors</a:t>
            </a:r>
          </a:p>
          <a:p>
            <a:r>
              <a:rPr lang="en-US" sz="2000" dirty="0">
                <a:solidFill>
                  <a:srgbClr val="000080"/>
                </a:solidFill>
                <a:latin typeface="Arial"/>
              </a:rPr>
              <a:t>     </a:t>
            </a:r>
            <a:r>
              <a:rPr lang="en-US" sz="2000" i="1" dirty="0">
                <a:latin typeface="Arial"/>
              </a:rPr>
              <a:t>Pitch</a:t>
            </a:r>
            <a:r>
              <a:rPr lang="en-US" i="1" dirty="0">
                <a:latin typeface="Arial"/>
              </a:rPr>
              <a:t>:</a:t>
            </a:r>
            <a:r>
              <a:rPr lang="en-US" dirty="0">
                <a:latin typeface="Arial"/>
              </a:rPr>
              <a:t> 80 </a:t>
            </a:r>
            <a:r>
              <a:rPr lang="en-US" dirty="0" err="1">
                <a:latin typeface="Arial"/>
                <a:cs typeface="Arial"/>
              </a:rPr>
              <a:t>μ</a:t>
            </a:r>
            <a:r>
              <a:rPr lang="en-US" dirty="0" err="1">
                <a:latin typeface="Arial"/>
              </a:rPr>
              <a:t>m</a:t>
            </a:r>
            <a:r>
              <a:rPr lang="en-US" dirty="0">
                <a:latin typeface="Arial"/>
              </a:rPr>
              <a:t> (central part) </a:t>
            </a:r>
          </a:p>
          <a:p>
            <a:r>
              <a:rPr lang="en-US" dirty="0">
                <a:latin typeface="Arial"/>
              </a:rPr>
              <a:t>      Strip length: 12 cm (barrel)</a:t>
            </a:r>
          </a:p>
          <a:p>
            <a:r>
              <a:rPr lang="en-US" dirty="0">
                <a:latin typeface="Arial"/>
              </a:rPr>
              <a:t>      All layers double sided </a:t>
            </a:r>
          </a:p>
          <a:p>
            <a:r>
              <a:rPr lang="en-US" dirty="0">
                <a:latin typeface="Arial"/>
              </a:rPr>
              <a:t>      (Stereo angle 40 </a:t>
            </a:r>
            <a:r>
              <a:rPr lang="en-US" dirty="0" err="1">
                <a:latin typeface="Arial"/>
              </a:rPr>
              <a:t>mrad</a:t>
            </a:r>
            <a:r>
              <a:rPr lang="en-US" dirty="0">
                <a:latin typeface="Arial"/>
              </a:rPr>
              <a:t>)</a:t>
            </a:r>
          </a:p>
          <a:p>
            <a:r>
              <a:rPr lang="en-US" dirty="0">
                <a:latin typeface="Arial"/>
              </a:rPr>
              <a:t>     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σ</a:t>
            </a:r>
            <a:r>
              <a:rPr lang="en-US" baseline="-33000" dirty="0" err="1">
                <a:solidFill>
                  <a:srgbClr val="000080"/>
                </a:solidFill>
                <a:latin typeface="Arial"/>
                <a:cs typeface="Arial"/>
              </a:rPr>
              <a:t>rΦ</a:t>
            </a: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 ≈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17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m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;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σ</a:t>
            </a:r>
            <a:r>
              <a:rPr lang="en-US" baseline="-33000" dirty="0" err="1">
                <a:solidFill>
                  <a:srgbClr val="000080"/>
                </a:solidFill>
                <a:latin typeface="Arial"/>
                <a:cs typeface="Arial"/>
              </a:rPr>
              <a:t>z</a:t>
            </a:r>
            <a:r>
              <a:rPr lang="en-US" dirty="0">
                <a:solidFill>
                  <a:srgbClr val="000080"/>
                </a:solidFill>
                <a:latin typeface="Arial"/>
                <a:cs typeface="Arial"/>
              </a:rPr>
              <a:t> ≈ 580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m</a:t>
            </a:r>
            <a:r>
              <a:rPr lang="en-US" dirty="0"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8226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204852" y="990185"/>
            <a:ext cx="9045249" cy="423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Some more details:</a:t>
            </a:r>
          </a:p>
          <a:p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Allow for (certain number of) missing hits, e.g. because of detector inefficiencies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(especially if known that a certain module is </a:t>
            </a:r>
            <a:r>
              <a:rPr lang="en-US" i="1" dirty="0">
                <a:latin typeface="Arial"/>
              </a:rPr>
              <a:t>dead</a:t>
            </a:r>
            <a:r>
              <a:rPr lang="en-US" dirty="0">
                <a:latin typeface="Arial"/>
              </a:rPr>
              <a:t>)</a:t>
            </a:r>
            <a:br>
              <a:rPr lang="en-US" dirty="0">
                <a:latin typeface="Arial"/>
              </a:rPr>
            </a:br>
            <a:endParaRPr lang="en-US" dirty="0"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Allow for more than one compatible hit to be added 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→ Several track candidates may </a:t>
            </a:r>
            <a:br>
              <a:rPr lang="en-US" dirty="0">
                <a:solidFill>
                  <a:srgbClr val="008000"/>
                </a:solidFill>
                <a:latin typeface="Arial"/>
              </a:rPr>
            </a:br>
            <a:r>
              <a:rPr lang="en-US" dirty="0">
                <a:solidFill>
                  <a:srgbClr val="008000"/>
                </a:solidFill>
                <a:latin typeface="Arial"/>
              </a:rPr>
              <a:t>         evolve from one seed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→ This needs </a:t>
            </a:r>
            <a:r>
              <a:rPr lang="en-US" i="1" dirty="0">
                <a:solidFill>
                  <a:srgbClr val="800000"/>
                </a:solidFill>
                <a:latin typeface="Arial"/>
              </a:rPr>
              <a:t>ambiguity solving</a:t>
            </a:r>
            <a:r>
              <a:rPr lang="en-US" dirty="0">
                <a:latin typeface="Arial"/>
              </a:rPr>
              <a:t>: 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 Based on quality of tracks 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 (</a:t>
            </a:r>
            <a:r>
              <a:rPr lang="en-US" i="1" dirty="0">
                <a:latin typeface="Arial"/>
              </a:rPr>
              <a:t>scoring scheme</a:t>
            </a:r>
            <a:r>
              <a:rPr lang="en-US" dirty="0">
                <a:latin typeface="Arial"/>
              </a:rPr>
              <a:t>), </a:t>
            </a:r>
          </a:p>
          <a:p>
            <a:pPr>
              <a:buSzPct val="45000"/>
              <a:buFont typeface="StarSymbol" charset="0"/>
              <a:buNone/>
            </a:pPr>
            <a:r>
              <a:rPr lang="en-US" dirty="0">
                <a:latin typeface="Arial"/>
              </a:rPr>
              <a:t>          track length etc.</a:t>
            </a:r>
          </a:p>
          <a:p>
            <a:pPr>
              <a:buSzPct val="45000"/>
              <a:buFont typeface="StarSymbol" charset="0"/>
              <a:buNone/>
            </a:pPr>
            <a:r>
              <a:rPr lang="en-US" dirty="0">
                <a:latin typeface="Arial"/>
              </a:rPr>
              <a:t>          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3" y="3164147"/>
            <a:ext cx="4543268" cy="382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457344" y="101558"/>
            <a:ext cx="9072245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Track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113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397" y="104731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Track Reconstruction Efficiencies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43768" y="5075981"/>
            <a:ext cx="489654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dirty="0" err="1">
                <a:solidFill>
                  <a:srgbClr val="000090"/>
                </a:solidFill>
                <a:latin typeface="Arial"/>
              </a:rPr>
              <a:t>Muons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 are '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easy’</a:t>
            </a:r>
            <a:endParaRPr lang="en-US" dirty="0">
              <a:solidFill>
                <a:srgbClr val="000090"/>
              </a:solidFill>
              <a:latin typeface="Arial"/>
            </a:endParaRPr>
          </a:p>
          <a:p>
            <a:r>
              <a:rPr lang="en-US" dirty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   -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no </a:t>
            </a:r>
            <a:r>
              <a:rPr lang="en-US" dirty="0" err="1" smtClean="0">
                <a:solidFill>
                  <a:srgbClr val="000090"/>
                </a:solidFill>
                <a:latin typeface="Arial"/>
              </a:rPr>
              <a:t>hadronic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interactions, no </a:t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    significant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Bremsstrahlung</a:t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→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Reconstruction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efficiency close to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100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7824" y="1187549"/>
            <a:ext cx="3024649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in Z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mm</a:t>
            </a:r>
            <a:r>
              <a:rPr lang="en-US" dirty="0" smtClean="0">
                <a:sym typeface="Wingdings"/>
              </a:rPr>
              <a:t> events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84" y="1619597"/>
            <a:ext cx="3348644" cy="3275782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6" t="-7" r="1496" b="41547"/>
          <a:stretch/>
        </p:blipFill>
        <p:spPr bwMode="auto">
          <a:xfrm>
            <a:off x="5040312" y="1115541"/>
            <a:ext cx="4446000" cy="32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616376" y="4643933"/>
            <a:ext cx="367240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 smtClean="0">
                <a:solidFill>
                  <a:srgbClr val="000090"/>
                </a:solidFill>
                <a:latin typeface="Arial"/>
                <a:sym typeface="Wingdings"/>
              </a:rPr>
              <a:t>Hadrons: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sym typeface="Wingdings"/>
              </a:rPr>
              <a:t>Hadronic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sym typeface="Wingdings"/>
              </a:rPr>
              <a:t> interactions</a:t>
            </a: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  </a:t>
            </a:r>
            <a:endParaRPr lang="en-US" sz="2000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908167"/>
      </p:ext>
    </p:extLst>
  </p:cSld>
  <p:clrMapOvr>
    <a:masterClrMapping/>
  </p:clrMapOvr>
  <p:transition spd="med" advTm="426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" y="971525"/>
            <a:ext cx="9989344" cy="61206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03238" y="229617"/>
            <a:ext cx="9069387" cy="597892"/>
          </a:xfrm>
        </p:spPr>
        <p:txBody>
          <a:bodyPr/>
          <a:lstStyle/>
          <a:p>
            <a:r>
              <a:rPr lang="en-US" sz="4000" dirty="0"/>
              <a:t>The Large Hadron </a:t>
            </a:r>
            <a:r>
              <a:rPr lang="en-US" sz="4000" dirty="0" smtClean="0"/>
              <a:t>Collider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8318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Precisions</a:t>
            </a:r>
          </a:p>
        </p:txBody>
      </p:sp>
      <p:pic>
        <p:nvPicPr>
          <p:cNvPr id="2" name="Picture 1" descr="Screen Shot 2016-07-22 at 12.09.3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259"/>
            <a:ext cx="10080625" cy="625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657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Precisions</a:t>
            </a:r>
          </a:p>
        </p:txBody>
      </p:sp>
      <p:pic>
        <p:nvPicPr>
          <p:cNvPr id="2" name="Picture 1" descr="Screen Shot 2016-07-22 at 12.09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" y="899517"/>
            <a:ext cx="10080625" cy="62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899517"/>
            <a:ext cx="10080625" cy="6251954"/>
            <a:chOff x="0" y="899517"/>
            <a:chExt cx="10080625" cy="6251954"/>
          </a:xfrm>
        </p:grpSpPr>
        <p:pic>
          <p:nvPicPr>
            <p:cNvPr id="2" name="Picture 1" descr="Screen Shot 2016-07-22 at 12.11.15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99517"/>
              <a:ext cx="10080625" cy="625195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 rot="418710">
              <a:off x="4536256" y="6509520"/>
              <a:ext cx="331236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64987" y="6667023"/>
              <a:ext cx="3391749" cy="35317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  <a:latin typeface="Comic Sans MS"/>
                  <a:cs typeface="Comic Sans MS"/>
                </a:rPr>
                <a:t>h</a:t>
              </a:r>
              <a:r>
                <a:rPr lang="en-US" dirty="0" smtClean="0">
                  <a:solidFill>
                    <a:srgbClr val="FF00FF"/>
                  </a:solidFill>
                  <a:latin typeface="Comic Sans MS"/>
                  <a:cs typeface="Comic Sans MS"/>
                </a:rPr>
                <a:t>owever, not very practical ….</a:t>
              </a:r>
              <a:endParaRPr lang="en-US" dirty="0">
                <a:solidFill>
                  <a:srgbClr val="FF00FF"/>
                </a:solidFill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61962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Precisions</a:t>
            </a:r>
          </a:p>
        </p:txBody>
      </p:sp>
      <p:pic>
        <p:nvPicPr>
          <p:cNvPr id="2" name="Picture 1" descr="Screen Shot 2016-07-22 at 12.11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9517"/>
            <a:ext cx="10080625" cy="624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91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Tracking Precisions</a:t>
            </a:r>
          </a:p>
        </p:txBody>
      </p:sp>
      <p:pic>
        <p:nvPicPr>
          <p:cNvPr id="2" name="Picture 1" descr="Screen Shot 2016-07-22 at 12.11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0867"/>
            <a:ext cx="10080625" cy="625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67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686016" y="1371025"/>
            <a:ext cx="7438193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Note: Tracking detectors and calorimeters have opposite </a:t>
            </a:r>
            <a:r>
              <a:rPr lang="en-US" dirty="0" err="1">
                <a:latin typeface="Arial"/>
              </a:rPr>
              <a:t>behaviour</a:t>
            </a:r>
            <a:r>
              <a:rPr lang="en-US" dirty="0">
                <a:latin typeface="Arial"/>
              </a:rPr>
              <a:t>!</a:t>
            </a:r>
          </a:p>
        </p:txBody>
      </p:sp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2712305" y="2380250"/>
            <a:ext cx="4805288" cy="3840137"/>
            <a:chOff x="1708" y="1500"/>
            <a:chExt cx="3026" cy="2420"/>
          </a:xfrm>
        </p:grpSpPr>
        <p:sp>
          <p:nvSpPr>
            <p:cNvPr id="49155" name="Text Box 3"/>
            <p:cNvSpPr txBox="1">
              <a:spLocks noChangeArrowheads="1"/>
            </p:cNvSpPr>
            <p:nvPr/>
          </p:nvSpPr>
          <p:spPr bwMode="auto">
            <a:xfrm>
              <a:off x="2184" y="3669"/>
              <a:ext cx="1574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100000"/>
                </a:lnSpc>
                <a:buClrTx/>
                <a:buSzPct val="80000"/>
                <a:buFontTx/>
                <a:buNone/>
              </a:pPr>
              <a:r>
                <a:rPr lang="en-US" sz="1200" i="1">
                  <a:latin typeface="Bookman Old Style" charset="0"/>
                </a:rPr>
                <a:t>August 20-23, 2010</a:t>
              </a:r>
            </a:p>
          </p:txBody>
        </p:sp>
        <p:pic>
          <p:nvPicPr>
            <p:cNvPr id="4915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" y="1500"/>
              <a:ext cx="2688" cy="2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9157" name="Text Box 5"/>
            <p:cNvSpPr txBox="1">
              <a:spLocks noChangeArrowheads="1"/>
            </p:cNvSpPr>
            <p:nvPr/>
          </p:nvSpPr>
          <p:spPr bwMode="auto">
            <a:xfrm>
              <a:off x="2246" y="1779"/>
              <a:ext cx="1700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80000"/>
                </a:lnSpc>
                <a:spcBef>
                  <a:spcPts val="1375"/>
                </a:spcBef>
                <a:buClrTx/>
                <a:buSzPct val="80000"/>
                <a:buFontTx/>
                <a:buNone/>
              </a:pPr>
              <a:r>
                <a:rPr lang="en-US" sz="2200" i="1" dirty="0">
                  <a:solidFill>
                    <a:srgbClr val="FF00FF"/>
                  </a:solidFill>
                  <a:latin typeface="Symbol" charset="0"/>
                </a:rPr>
                <a:t></a:t>
              </a:r>
              <a:r>
                <a:rPr lang="en-US" sz="2200" dirty="0">
                  <a:solidFill>
                    <a:srgbClr val="FF00FF"/>
                  </a:solidFill>
                  <a:latin typeface="Times New Roman" charset="0"/>
                  <a:cs typeface="Times New Roman" charset="0"/>
                </a:rPr>
                <a:t>(</a:t>
              </a:r>
              <a:r>
                <a:rPr lang="en-US" sz="2200" i="1" dirty="0">
                  <a:solidFill>
                    <a:srgbClr val="FF00FF"/>
                  </a:solidFill>
                  <a:latin typeface="Times New Roman" charset="0"/>
                  <a:cs typeface="Times New Roman" charset="0"/>
                </a:rPr>
                <a:t>E</a:t>
              </a:r>
              <a:r>
                <a:rPr lang="en-US" sz="2200" dirty="0">
                  <a:solidFill>
                    <a:srgbClr val="FF00FF"/>
                  </a:solidFill>
                  <a:latin typeface="Times New Roman" charset="0"/>
                  <a:cs typeface="Times New Roman" charset="0"/>
                </a:rPr>
                <a:t>)/</a:t>
              </a:r>
              <a:r>
                <a:rPr lang="en-US" sz="2200" i="1" dirty="0">
                  <a:solidFill>
                    <a:srgbClr val="FF00FF"/>
                  </a:solidFill>
                  <a:latin typeface="Times New Roman" charset="0"/>
                  <a:cs typeface="Times New Roman" charset="0"/>
                </a:rPr>
                <a:t>E</a:t>
              </a:r>
              <a:r>
                <a:rPr lang="en-US" sz="2200" dirty="0">
                  <a:solidFill>
                    <a:srgbClr val="FF00FF"/>
                  </a:solidFill>
                  <a:latin typeface="Arial"/>
                </a:rPr>
                <a:t> (</a:t>
              </a:r>
              <a:r>
                <a:rPr lang="en-US" sz="2200" dirty="0" err="1">
                  <a:solidFill>
                    <a:srgbClr val="FF00FF"/>
                  </a:solidFill>
                  <a:latin typeface="Arial"/>
                </a:rPr>
                <a:t>Hcal</a:t>
              </a:r>
              <a:r>
                <a:rPr lang="en-US" sz="2200" dirty="0">
                  <a:solidFill>
                    <a:srgbClr val="FF00FF"/>
                  </a:solidFill>
                  <a:latin typeface="Arial"/>
                </a:rPr>
                <a:t>)</a:t>
              </a:r>
            </a:p>
          </p:txBody>
        </p:sp>
        <p:sp>
          <p:nvSpPr>
            <p:cNvPr id="49158" name="Text Box 6"/>
            <p:cNvSpPr txBox="1">
              <a:spLocks noChangeArrowheads="1"/>
            </p:cNvSpPr>
            <p:nvPr/>
          </p:nvSpPr>
          <p:spPr bwMode="auto">
            <a:xfrm>
              <a:off x="3065" y="3277"/>
              <a:ext cx="1511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80000"/>
                </a:lnSpc>
                <a:spcBef>
                  <a:spcPts val="1375"/>
                </a:spcBef>
                <a:buClrTx/>
                <a:buSzPct val="80000"/>
                <a:buFontTx/>
                <a:buNone/>
              </a:pPr>
              <a:r>
                <a:rPr lang="en-US" sz="2200" i="1" dirty="0">
                  <a:solidFill>
                    <a:srgbClr val="0000FF"/>
                  </a:solidFill>
                  <a:latin typeface="Symbol" charset="0"/>
                </a:rPr>
                <a:t></a:t>
              </a:r>
              <a:r>
                <a:rPr lang="en-US" sz="2200" dirty="0">
                  <a:solidFill>
                    <a:srgbClr val="0000FF"/>
                  </a:solidFill>
                  <a:latin typeface="Times New Roman" charset="0"/>
                  <a:cs typeface="Times New Roman" charset="0"/>
                </a:rPr>
                <a:t>(</a:t>
              </a:r>
              <a:r>
                <a:rPr lang="en-US" sz="2200" i="1" dirty="0">
                  <a:solidFill>
                    <a:srgbClr val="0000FF"/>
                  </a:solidFill>
                  <a:latin typeface="Times New Roman" charset="0"/>
                  <a:cs typeface="Times New Roman" charset="0"/>
                </a:rPr>
                <a:t>E</a:t>
              </a:r>
              <a:r>
                <a:rPr lang="en-US" sz="2200" dirty="0">
                  <a:solidFill>
                    <a:srgbClr val="0000FF"/>
                  </a:solidFill>
                  <a:latin typeface="Times New Roman" charset="0"/>
                  <a:cs typeface="Times New Roman" charset="0"/>
                </a:rPr>
                <a:t>)/</a:t>
              </a:r>
              <a:r>
                <a:rPr lang="en-US" sz="2200" i="1" dirty="0">
                  <a:solidFill>
                    <a:srgbClr val="0000FF"/>
                  </a:solidFill>
                  <a:latin typeface="Times New Roman" charset="0"/>
                  <a:cs typeface="Times New Roman" charset="0"/>
                </a:rPr>
                <a:t>E</a:t>
              </a:r>
              <a:r>
                <a:rPr lang="en-US" sz="2200" dirty="0">
                  <a:solidFill>
                    <a:srgbClr val="0000FF"/>
                  </a:solidFill>
                  <a:latin typeface="Arial"/>
                </a:rPr>
                <a:t> (</a:t>
              </a:r>
              <a:r>
                <a:rPr lang="en-US" sz="2200" dirty="0" err="1">
                  <a:solidFill>
                    <a:srgbClr val="0000FF"/>
                  </a:solidFill>
                  <a:latin typeface="Arial"/>
                </a:rPr>
                <a:t>Ecal</a:t>
              </a:r>
              <a:r>
                <a:rPr lang="en-US" sz="2200" dirty="0">
                  <a:solidFill>
                    <a:srgbClr val="0000FF"/>
                  </a:solidFill>
                  <a:latin typeface="Arial"/>
                </a:rPr>
                <a:t>)</a:t>
              </a:r>
            </a:p>
          </p:txBody>
        </p:sp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2624" y="2724"/>
              <a:ext cx="1952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80000"/>
                </a:lnSpc>
                <a:spcBef>
                  <a:spcPts val="1375"/>
                </a:spcBef>
                <a:buClrTx/>
                <a:buSzPct val="80000"/>
                <a:buFontTx/>
                <a:buNone/>
              </a:pPr>
              <a:r>
                <a:rPr lang="en-US" sz="2200" i="1" dirty="0">
                  <a:solidFill>
                    <a:srgbClr val="FF0000"/>
                  </a:solidFill>
                  <a:latin typeface="Symbol" charset="0"/>
                </a:rPr>
                <a:t></a:t>
              </a:r>
              <a:r>
                <a:rPr lang="en-US" sz="2200" dirty="0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(</a:t>
              </a:r>
              <a:r>
                <a:rPr lang="en-US" sz="2200" i="1" dirty="0" err="1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p</a:t>
              </a:r>
              <a:r>
                <a:rPr lang="en-US" sz="2200" baseline="-25000" dirty="0" err="1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T</a:t>
              </a:r>
              <a:r>
                <a:rPr lang="en-US" sz="2200" dirty="0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)/</a:t>
              </a:r>
              <a:r>
                <a:rPr lang="en-US" sz="2200" i="1" dirty="0" err="1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p</a:t>
              </a:r>
              <a:r>
                <a:rPr lang="en-US" sz="2200" baseline="-25000" dirty="0" err="1">
                  <a:solidFill>
                    <a:srgbClr val="FF0000"/>
                  </a:solidFill>
                  <a:latin typeface="Times New Roman" charset="0"/>
                  <a:cs typeface="Times New Roman" charset="0"/>
                </a:rPr>
                <a:t>T</a:t>
              </a:r>
              <a:r>
                <a:rPr lang="en-US" sz="2200" dirty="0">
                  <a:solidFill>
                    <a:srgbClr val="FF0000"/>
                  </a:solidFill>
                  <a:latin typeface="Arial"/>
                </a:rPr>
                <a:t> (Tracker)</a:t>
              </a:r>
            </a:p>
          </p:txBody>
        </p:sp>
        <p:sp>
          <p:nvSpPr>
            <p:cNvPr id="49160" name="Text Box 8"/>
            <p:cNvSpPr txBox="1">
              <a:spLocks noChangeArrowheads="1"/>
            </p:cNvSpPr>
            <p:nvPr/>
          </p:nvSpPr>
          <p:spPr bwMode="auto">
            <a:xfrm rot="16200000">
              <a:off x="1118" y="2356"/>
              <a:ext cx="1385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80000"/>
                </a:lnSpc>
                <a:spcBef>
                  <a:spcPts val="1500"/>
                </a:spcBef>
                <a:buClrTx/>
                <a:buSzPct val="80000"/>
                <a:buFontTx/>
                <a:buNone/>
              </a:pPr>
              <a:r>
                <a:rPr lang="en-US" i="1">
                  <a:latin typeface="Symbol" charset="0"/>
                </a:rPr>
                <a:t></a:t>
              </a:r>
              <a:r>
                <a:rPr lang="en-US">
                  <a:latin typeface="Times New Roman" charset="0"/>
                  <a:cs typeface="Times New Roman" charset="0"/>
                </a:rPr>
                <a:t>(</a:t>
              </a:r>
              <a:r>
                <a:rPr lang="en-US" i="1">
                  <a:latin typeface="Times New Roman" charset="0"/>
                  <a:cs typeface="Times New Roman" charset="0"/>
                </a:rPr>
                <a:t>E</a:t>
              </a:r>
              <a:r>
                <a:rPr lang="en-US">
                  <a:latin typeface="Times New Roman" charset="0"/>
                  <a:cs typeface="Times New Roman" charset="0"/>
                </a:rPr>
                <a:t>)/</a:t>
              </a:r>
              <a:r>
                <a:rPr lang="en-US" i="1">
                  <a:latin typeface="Times New Roman" charset="0"/>
                  <a:cs typeface="Times New Roman" charset="0"/>
                </a:rPr>
                <a:t>E </a:t>
              </a:r>
              <a:r>
                <a:rPr lang="en-US">
                  <a:latin typeface="Times New Roman" charset="0"/>
                  <a:cs typeface="Times New Roman" charset="0"/>
                </a:rPr>
                <a:t>(%)</a:t>
              </a:r>
            </a:p>
          </p:txBody>
        </p:sp>
        <p:sp>
          <p:nvSpPr>
            <p:cNvPr id="49161" name="Text Box 9"/>
            <p:cNvSpPr txBox="1">
              <a:spLocks noChangeArrowheads="1"/>
            </p:cNvSpPr>
            <p:nvPr/>
          </p:nvSpPr>
          <p:spPr bwMode="auto">
            <a:xfrm rot="16200000">
              <a:off x="3879" y="2798"/>
              <a:ext cx="1574" cy="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pPr hangingPunct="1">
                <a:lnSpc>
                  <a:spcPct val="100000"/>
                </a:lnSpc>
                <a:spcBef>
                  <a:spcPts val="500"/>
                </a:spcBef>
                <a:buClrTx/>
                <a:buSzPct val="80000"/>
                <a:buFontTx/>
                <a:buNone/>
              </a:pPr>
              <a:r>
                <a:rPr lang="en-US" sz="800" dirty="0">
                  <a:latin typeface="Arial"/>
                </a:rPr>
                <a:t>Resolutions from CMS Physics TDR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9777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222157"/>
            <a:ext cx="9072244" cy="566500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3200"/>
              <a:t>Track Parameter Resolution Measurements</a:t>
            </a: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457344" y="1142521"/>
            <a:ext cx="9269157" cy="557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How to determine track parameter resolutions?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- Detailed simulation of the detector → expected resolutions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solidFill>
                  <a:srgbClr val="000080"/>
                </a:solidFill>
                <a:latin typeface="Arial"/>
              </a:rPr>
              <a:t>However, simulation is not always perfect ....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→ Measure in the data (and compare to simulation):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endParaRPr lang="en-US" dirty="0">
              <a:solidFill>
                <a:srgbClr val="800000"/>
              </a:solidFill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  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Need additional information sensitive to track parameters, e.g. from:</a:t>
            </a:r>
          </a:p>
          <a:p>
            <a:endParaRPr lang="en-US" dirty="0">
              <a:solidFill>
                <a:srgbClr val="800000"/>
              </a:solidFill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      -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Cosmics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Data: 1 track reconstructed as 2 tracks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                                → compare track parameters of these two tracks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/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       - Reconstruction in a (independent) tracking system →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Muon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tracking system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/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      - Reconstruction of (well known) resonances: mass and width sensitive to tracking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       (J/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Ψ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, Z, K</a:t>
            </a:r>
            <a:r>
              <a:rPr lang="en-US" baseline="33000" dirty="0">
                <a:solidFill>
                  <a:srgbClr val="800000"/>
                </a:solidFill>
                <a:latin typeface="Arial"/>
              </a:rPr>
              <a:t>0</a:t>
            </a:r>
            <a:r>
              <a:rPr lang="en-US" baseline="-33000" dirty="0">
                <a:solidFill>
                  <a:srgbClr val="800000"/>
                </a:solidFill>
                <a:latin typeface="Arial"/>
              </a:rPr>
              <a:t>s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, ....)</a:t>
            </a:r>
          </a:p>
        </p:txBody>
      </p:sp>
    </p:spTree>
    <p:extLst>
      <p:ext uri="{BB962C8B-B14F-4D97-AF65-F5344CB8AC3E}">
        <p14:creationId xmlns:p14="http://schemas.microsoft.com/office/powerpoint/2010/main" val="354230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4282"/>
            <a:ext cx="9072244" cy="94416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Track Parameter Resolutions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9792" y="1115541"/>
            <a:ext cx="5945107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parameters: Main measure for spatial resolutions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9792" y="1691605"/>
            <a:ext cx="8075460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Measured in data (needs to be </a:t>
            </a:r>
            <a:r>
              <a:rPr lang="en-US" dirty="0" err="1" smtClean="0">
                <a:solidFill>
                  <a:srgbClr val="000090"/>
                </a:solidFill>
              </a:rPr>
              <a:t>deconvoluted</a:t>
            </a:r>
            <a:r>
              <a:rPr lang="en-US" dirty="0" smtClean="0">
                <a:solidFill>
                  <a:srgbClr val="000090"/>
                </a:solidFill>
              </a:rPr>
              <a:t> from primary vertex resolution!)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53" y="2483693"/>
            <a:ext cx="3844279" cy="2771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320" y="2483693"/>
            <a:ext cx="3888432" cy="2803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9872" y="5219997"/>
            <a:ext cx="305395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range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multiple scattering dominant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good material description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47042" y="5219997"/>
            <a:ext cx="2737686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range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hit resolution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residual misalignment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62035"/>
      </p:ext>
    </p:extLst>
  </p:cSld>
  <p:clrMapOvr>
    <a:masterClrMapping/>
  </p:clrMapOvr>
  <p:transition spd="med" advTm="2974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7-13 at 8.28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592" y="1331565"/>
            <a:ext cx="2232248" cy="1145149"/>
          </a:xfrm>
          <a:prstGeom prst="rect">
            <a:avLst/>
          </a:prstGeom>
        </p:spPr>
      </p:pic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4" y="971525"/>
            <a:ext cx="233018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3096096" y="1115541"/>
            <a:ext cx="597666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Impact Parameter resolution </a:t>
            </a:r>
            <a:r>
              <a:rPr lang="en-US" sz="1600" dirty="0" smtClean="0">
                <a:latin typeface="Arial"/>
              </a:rPr>
              <a:t>largely defined </a:t>
            </a:r>
            <a:r>
              <a:rPr lang="en-US" sz="1600" dirty="0">
                <a:latin typeface="Arial"/>
              </a:rPr>
              <a:t>by </a:t>
            </a: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distance </a:t>
            </a:r>
            <a:r>
              <a:rPr lang="en-US" sz="1600" dirty="0">
                <a:latin typeface="Arial"/>
              </a:rPr>
              <a:t>of first </a:t>
            </a:r>
            <a:r>
              <a:rPr lang="en-US" sz="1600" dirty="0" smtClean="0">
                <a:latin typeface="Arial"/>
              </a:rPr>
              <a:t>measurement point </a:t>
            </a:r>
            <a:r>
              <a:rPr lang="en-US" sz="1600" dirty="0">
                <a:latin typeface="Arial"/>
              </a:rPr>
              <a:t>to primary </a:t>
            </a: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event </a:t>
            </a:r>
            <a:r>
              <a:rPr lang="en-US" sz="1600" dirty="0">
                <a:latin typeface="Arial"/>
              </a:rPr>
              <a:t>vertex </a:t>
            </a:r>
            <a:r>
              <a:rPr lang="en-US" sz="1600" dirty="0" smtClean="0">
                <a:latin typeface="Arial"/>
              </a:rPr>
              <a:t>and spatial </a:t>
            </a:r>
            <a:r>
              <a:rPr lang="en-US" sz="1600" dirty="0">
                <a:latin typeface="Arial"/>
              </a:rPr>
              <a:t>resolution of this </a:t>
            </a:r>
            <a:r>
              <a:rPr lang="en-US" sz="1600" dirty="0" smtClean="0">
                <a:latin typeface="Arial"/>
              </a:rPr>
              <a:t>point:</a:t>
            </a:r>
            <a:endParaRPr lang="en-US" sz="1600" dirty="0">
              <a:latin typeface="Arial"/>
            </a:endParaRPr>
          </a:p>
          <a:p>
            <a:endParaRPr lang="en-US" sz="1600" dirty="0">
              <a:latin typeface="Arial"/>
            </a:endParaRPr>
          </a:p>
          <a:p>
            <a:r>
              <a:rPr lang="en-US" sz="1600" dirty="0" smtClean="0">
                <a:latin typeface="Arial"/>
              </a:rPr>
              <a:t>→ </a:t>
            </a:r>
            <a:r>
              <a:rPr lang="en-US" sz="1600" dirty="0">
                <a:latin typeface="Arial"/>
              </a:rPr>
              <a:t>Place detectors with excellent position</a:t>
            </a:r>
          </a:p>
          <a:p>
            <a:r>
              <a:rPr lang="en-US" sz="1600" dirty="0">
                <a:latin typeface="Arial"/>
              </a:rPr>
              <a:t>    </a:t>
            </a:r>
            <a:r>
              <a:rPr lang="en-US" sz="1600" dirty="0" smtClean="0">
                <a:latin typeface="Arial"/>
              </a:rPr>
              <a:t>   resolution </a:t>
            </a:r>
            <a:r>
              <a:rPr lang="en-US" sz="1600" dirty="0">
                <a:latin typeface="Arial"/>
              </a:rPr>
              <a:t>close to interaction point</a:t>
            </a:r>
          </a:p>
        </p:txBody>
      </p:sp>
      <p:sp>
        <p:nvSpPr>
          <p:cNvPr id="42" name="Rectangle 1"/>
          <p:cNvSpPr txBox="1">
            <a:spLocks noChangeArrowheads="1"/>
          </p:cNvSpPr>
          <p:nvPr/>
        </p:nvSpPr>
        <p:spPr bwMode="auto">
          <a:xfrm>
            <a:off x="503397" y="126947"/>
            <a:ext cx="9072244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Impact Parameter Resolution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7784" y="3754750"/>
            <a:ext cx="7224990" cy="2743635"/>
            <a:chOff x="489706" y="3682742"/>
            <a:chExt cx="7224990" cy="2743635"/>
          </a:xfrm>
        </p:grpSpPr>
        <p:sp>
          <p:nvSpPr>
            <p:cNvPr id="43" name="Line 2"/>
            <p:cNvSpPr>
              <a:spLocks noChangeShapeType="1"/>
            </p:cNvSpPr>
            <p:nvPr/>
          </p:nvSpPr>
          <p:spPr bwMode="auto">
            <a:xfrm>
              <a:off x="4284615" y="3779539"/>
              <a:ext cx="1588" cy="25135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6299786" y="3779539"/>
              <a:ext cx="1589" cy="25135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4"/>
            <p:cNvSpPr>
              <a:spLocks noChangeArrowheads="1"/>
            </p:cNvSpPr>
            <p:nvPr/>
          </p:nvSpPr>
          <p:spPr bwMode="auto">
            <a:xfrm>
              <a:off x="1696175" y="5174365"/>
              <a:ext cx="228672" cy="228504"/>
            </a:xfrm>
            <a:prstGeom prst="ellipse">
              <a:avLst/>
            </a:prstGeom>
            <a:solidFill>
              <a:srgbClr val="DC2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flipV="1">
              <a:off x="1780338" y="4825262"/>
              <a:ext cx="1588000" cy="47129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V="1">
              <a:off x="1780338" y="3682742"/>
              <a:ext cx="5704097" cy="16138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3141255" y="3684329"/>
              <a:ext cx="457344" cy="2742048"/>
            </a:xfrm>
            <a:prstGeom prst="rect">
              <a:avLst/>
            </a:prstGeom>
            <a:solidFill>
              <a:srgbClr val="2323DC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 flipV="1">
              <a:off x="3369927" y="4139750"/>
              <a:ext cx="4344768" cy="68868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9"/>
            <p:cNvSpPr txBox="1">
              <a:spLocks noChangeArrowheads="1"/>
            </p:cNvSpPr>
            <p:nvPr/>
          </p:nvSpPr>
          <p:spPr bwMode="auto">
            <a:xfrm>
              <a:off x="489706" y="3989171"/>
              <a:ext cx="2488397" cy="576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dirty="0">
                  <a:solidFill>
                    <a:srgbClr val="2323DC"/>
                  </a:solidFill>
                  <a:latin typeface="Arial"/>
                </a:rPr>
                <a:t>material</a:t>
              </a:r>
            </a:p>
            <a:p>
              <a:r>
                <a:rPr lang="en-US" dirty="0">
                  <a:solidFill>
                    <a:srgbClr val="2323DC"/>
                  </a:solidFill>
                  <a:latin typeface="Arial"/>
                </a:rPr>
                <a:t>→ multiple scattering</a:t>
              </a: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 flipV="1">
              <a:off x="1586603" y="4139750"/>
              <a:ext cx="6128093" cy="100129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Text Box 11"/>
          <p:cNvSpPr txBox="1">
            <a:spLocks noChangeArrowheads="1"/>
          </p:cNvSpPr>
          <p:nvPr/>
        </p:nvSpPr>
        <p:spPr bwMode="auto">
          <a:xfrm>
            <a:off x="791840" y="6581459"/>
            <a:ext cx="7363557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→ Minimize amount of material in front of first measurement layer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→ </a:t>
            </a:r>
            <a:r>
              <a:rPr lang="en-US" i="1" dirty="0">
                <a:latin typeface="Arial"/>
              </a:rPr>
              <a:t>thin</a:t>
            </a:r>
            <a:r>
              <a:rPr lang="en-US" dirty="0">
                <a:latin typeface="Arial"/>
              </a:rPr>
              <a:t> </a:t>
            </a:r>
            <a:r>
              <a:rPr lang="en-US" dirty="0" err="1" smtClean="0">
                <a:latin typeface="Arial"/>
              </a:rPr>
              <a:t>beampipes</a:t>
            </a:r>
            <a:r>
              <a:rPr lang="en-US" dirty="0">
                <a:latin typeface="Arial"/>
              </a:rPr>
              <a:t>, detector layers</a:t>
            </a:r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7571529" y="4045141"/>
            <a:ext cx="1843669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measured track</a:t>
            </a: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358670" y="3505618"/>
            <a:ext cx="244827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 smtClean="0">
                <a:latin typeface="Arial"/>
              </a:rPr>
              <a:t>track direction </a:t>
            </a:r>
            <a:r>
              <a:rPr lang="en-US" sz="1600" dirty="0" err="1" smtClean="0">
                <a:latin typeface="Arial"/>
              </a:rPr>
              <a:t>wo</a:t>
            </a:r>
            <a:r>
              <a:rPr lang="en-US" sz="1600" dirty="0" smtClean="0">
                <a:latin typeface="Arial"/>
              </a:rPr>
              <a:t>. material</a:t>
            </a:r>
            <a:endParaRPr lang="en-US" sz="16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5263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58713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Alignment</a:t>
            </a:r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349361" y="1118719"/>
            <a:ext cx="7817725" cy="263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Position of detector elements needs to be known with a precision </a:t>
            </a:r>
            <a:r>
              <a:rPr lang="en-US" dirty="0" smtClean="0">
                <a:latin typeface="Arial"/>
              </a:rPr>
              <a:t> good enough not </a:t>
            </a:r>
            <a:r>
              <a:rPr lang="en-US" dirty="0">
                <a:latin typeface="Arial"/>
              </a:rPr>
              <a:t>to</a:t>
            </a:r>
          </a:p>
          <a:p>
            <a:r>
              <a:rPr lang="en-US" dirty="0">
                <a:latin typeface="Arial"/>
              </a:rPr>
              <a:t>significantly dilute the measurement precision as can be expected </a:t>
            </a:r>
            <a:r>
              <a:rPr lang="en-US" dirty="0" smtClean="0">
                <a:latin typeface="Arial"/>
              </a:rPr>
              <a:t>from intrinsic </a:t>
            </a:r>
            <a:r>
              <a:rPr lang="en-US" dirty="0">
                <a:latin typeface="Arial"/>
              </a:rPr>
              <a:t>spatial </a:t>
            </a:r>
            <a:r>
              <a:rPr lang="en-US" dirty="0" smtClean="0">
                <a:latin typeface="Arial"/>
              </a:rPr>
              <a:t/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latin typeface="Arial"/>
              </a:rPr>
              <a:t>resolutions</a:t>
            </a:r>
            <a:endParaRPr lang="en-US" dirty="0"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solidFill>
                  <a:srgbClr val="000080"/>
                </a:solidFill>
                <a:latin typeface="Arial"/>
              </a:rPr>
              <a:t> Survey when constructing detector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solidFill>
                  <a:srgbClr val="000080"/>
                </a:solidFill>
                <a:latin typeface="Arial"/>
              </a:rPr>
              <a:t> Ultimate precision with track based alignment</a:t>
            </a:r>
            <a:br>
              <a:rPr lang="en-US" dirty="0">
                <a:solidFill>
                  <a:srgbClr val="000080"/>
                </a:solidFill>
                <a:latin typeface="Arial"/>
              </a:rPr>
            </a:br>
            <a:endParaRPr lang="en-US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7" y="4341577"/>
            <a:ext cx="4965677" cy="173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457345" y="6626617"/>
            <a:ext cx="5511949" cy="44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800000"/>
                </a:solidFill>
                <a:latin typeface="Arial"/>
              </a:rPr>
              <a:t>Basic Principle: Minimize Track-Hit Residuals</a:t>
            </a:r>
          </a:p>
        </p:txBody>
      </p:sp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7" t="5295" b="9195"/>
          <a:stretch>
            <a:fillRect/>
          </a:stretch>
        </p:blipFill>
        <p:spPr bwMode="auto">
          <a:xfrm>
            <a:off x="6221785" y="2575431"/>
            <a:ext cx="3526949" cy="388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56767" t="5295" b="91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9579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51445"/>
            <a:ext cx="9069387" cy="524333"/>
          </a:xfrm>
        </p:spPr>
        <p:txBody>
          <a:bodyPr/>
          <a:lstStyle/>
          <a:p>
            <a:r>
              <a:rPr lang="en-US" sz="4000" dirty="0" smtClean="0"/>
              <a:t>Proton-proton collisions at the LHC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Mazini AS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92" y="3939136"/>
            <a:ext cx="6776661" cy="32005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88" y="1091953"/>
            <a:ext cx="7908446" cy="12632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32446" y="2435895"/>
            <a:ext cx="7391682" cy="975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2205" dirty="0">
                <a:latin typeface="+mn-lt"/>
              </a:rPr>
              <a:t>Proton </a:t>
            </a:r>
            <a:r>
              <a:rPr lang="en-US" sz="2205" dirty="0">
                <a:latin typeface="+mn-lt"/>
              </a:rPr>
              <a:t>bunches &gt;10</a:t>
            </a:r>
            <a:r>
              <a:rPr lang="en-US" sz="2205" baseline="30000" dirty="0">
                <a:latin typeface="+mn-lt"/>
              </a:rPr>
              <a:t>11</a:t>
            </a:r>
            <a:r>
              <a:rPr lang="en-US" sz="2205" dirty="0">
                <a:latin typeface="+mn-lt"/>
              </a:rPr>
              <a:t> </a:t>
            </a:r>
            <a:r>
              <a:rPr lang="en-US" sz="2205" dirty="0">
                <a:latin typeface="+mn-lt"/>
              </a:rPr>
              <a:t>protons/bunch</a:t>
            </a:r>
          </a:p>
          <a:p>
            <a:pPr marL="377979" indent="-37797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84" dirty="0">
                <a:solidFill>
                  <a:srgbClr val="CC00FF"/>
                </a:solidFill>
                <a:latin typeface="+mn-lt"/>
              </a:rPr>
              <a:t>colliding at 13TeV and at 40MHz in Run-2</a:t>
            </a:r>
          </a:p>
          <a:p>
            <a:pPr marL="377979" indent="-37797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84" dirty="0">
                <a:solidFill>
                  <a:srgbClr val="CC00FF"/>
                </a:solidFill>
                <a:latin typeface="+mn-lt"/>
              </a:rPr>
              <a:t>collided at 7/8TeV and at 20MHz in Run-1</a:t>
            </a:r>
            <a:endParaRPr lang="en-US" sz="1984" dirty="0">
              <a:solidFill>
                <a:srgbClr val="CC00FF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6514" y="3849890"/>
            <a:ext cx="5375769" cy="407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2205" dirty="0"/>
              <a:t>LHC beam profiles at the interaction point</a:t>
            </a:r>
            <a:endParaRPr lang="en-US" sz="2205" dirty="0"/>
          </a:p>
        </p:txBody>
      </p:sp>
    </p:spTree>
    <p:extLst>
      <p:ext uri="{BB962C8B-B14F-4D97-AF65-F5344CB8AC3E}">
        <p14:creationId xmlns:p14="http://schemas.microsoft.com/office/powerpoint/2010/main" val="311645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Vertex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96672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26947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Introduction</a:t>
            </a:r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304896" y="1142521"/>
            <a:ext cx="4154208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Vertex = Space point of </a:t>
            </a:r>
          </a:p>
          <a:p>
            <a:r>
              <a:rPr lang="en-US" dirty="0">
                <a:latin typeface="Arial"/>
              </a:rPr>
              <a:t>common origin of  (charged) particles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287784" y="2411685"/>
            <a:ext cx="2821877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Decays of long-lived </a:t>
            </a:r>
          </a:p>
          <a:p>
            <a:r>
              <a:rPr lang="en-US" dirty="0">
                <a:latin typeface="Arial"/>
              </a:rPr>
              <a:t>particles, e.g. b-hadrons: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863848" y="3635821"/>
            <a:ext cx="2002469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Example for </a:t>
            </a:r>
          </a:p>
          <a:p>
            <a:r>
              <a:rPr lang="en-US" dirty="0">
                <a:solidFill>
                  <a:srgbClr val="FF0000"/>
                </a:solidFill>
                <a:latin typeface="Arial"/>
              </a:rPr>
              <a:t>exclusive</a:t>
            </a:r>
            <a:r>
              <a:rPr lang="en-US" dirty="0">
                <a:latin typeface="Arial"/>
              </a:rPr>
              <a:t> vertex </a:t>
            </a:r>
          </a:p>
          <a:p>
            <a:r>
              <a:rPr lang="en-US" dirty="0" err="1">
                <a:latin typeface="Arial"/>
              </a:rPr>
              <a:t>recontruction</a:t>
            </a:r>
            <a:endParaRPr lang="en-US" dirty="0">
              <a:latin typeface="Arial"/>
            </a:endParaRPr>
          </a:p>
        </p:txBody>
      </p:sp>
      <p:pic>
        <p:nvPicPr>
          <p:cNvPr id="7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2200" y="2051645"/>
            <a:ext cx="5676732" cy="449875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00161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72" y="168205"/>
            <a:ext cx="9604225" cy="637907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3600"/>
              <a:t>Inclusive/Exclusive Vertex Reconstruction</a:t>
            </a:r>
          </a:p>
        </p:txBody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457345" y="1142521"/>
            <a:ext cx="9132589" cy="595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Inclusive: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 The tracks (and even not their number) forming the vertex are a-priori not known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→ Need a pattern recognition stage first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(often no clear boundary between vertex finding and fitting)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Typical examples: 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- Primary Event Vertex (or multiple vertices in case of Pile-Up)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- Decay </a:t>
            </a:r>
            <a:r>
              <a:rPr lang="en-US" dirty="0" err="1">
                <a:latin typeface="Arial"/>
              </a:rPr>
              <a:t>vertice</a:t>
            </a:r>
            <a:r>
              <a:rPr lang="en-US" dirty="0">
                <a:latin typeface="Arial"/>
              </a:rPr>
              <a:t> in b- and/or c-jets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- </a:t>
            </a:r>
            <a:r>
              <a:rPr lang="en-US" dirty="0" err="1">
                <a:latin typeface="Arial"/>
              </a:rPr>
              <a:t>Hadronic</a:t>
            </a:r>
            <a:r>
              <a:rPr lang="en-US" dirty="0">
                <a:latin typeface="Arial"/>
              </a:rPr>
              <a:t> interaction vertices in the detector material</a:t>
            </a:r>
            <a:br>
              <a:rPr lang="en-US" dirty="0">
                <a:latin typeface="Arial"/>
              </a:rPr>
            </a:br>
            <a:endParaRPr lang="en-US" dirty="0">
              <a:latin typeface="Arial"/>
            </a:endParaRPr>
          </a:p>
          <a:p>
            <a:pPr>
              <a:buClrTx/>
              <a:buSzTx/>
              <a:buFontTx/>
              <a:buNone/>
            </a:pPr>
            <a:r>
              <a:rPr lang="en-US" dirty="0">
                <a:solidFill>
                  <a:srgbClr val="800000"/>
                </a:solidFill>
                <a:latin typeface="Arial"/>
              </a:rPr>
              <a:t>Exclusive: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Number of tracks and track candidates known a-priori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→ Only need vertex fit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(of course, might reject </a:t>
            </a:r>
            <a:r>
              <a:rPr lang="en-US" dirty="0" err="1">
                <a:latin typeface="Arial"/>
              </a:rPr>
              <a:t>hypthesis</a:t>
            </a:r>
            <a:r>
              <a:rPr lang="en-US" dirty="0">
                <a:latin typeface="Arial"/>
              </a:rPr>
              <a:t> based on fit result)</a:t>
            </a:r>
          </a:p>
          <a:p>
            <a:pPr>
              <a:buSzPct val="45000"/>
              <a:buFont typeface="StarSymbol" charset="0"/>
              <a:buChar char="●"/>
            </a:pPr>
            <a:r>
              <a:rPr lang="en-US" dirty="0">
                <a:latin typeface="Arial"/>
              </a:rPr>
              <a:t> Typical examples: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- Reconstruction of exclusive decays of c- and b-hadrons, e.g.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      D</a:t>
            </a:r>
            <a:r>
              <a:rPr lang="en-US" baseline="33000" dirty="0">
                <a:latin typeface="Arial"/>
              </a:rPr>
              <a:t>*+</a:t>
            </a:r>
            <a:r>
              <a:rPr lang="en-US" dirty="0">
                <a:latin typeface="Arial"/>
              </a:rPr>
              <a:t>  → D</a:t>
            </a:r>
            <a:r>
              <a:rPr lang="en-US" baseline="33000" dirty="0">
                <a:latin typeface="Arial"/>
              </a:rPr>
              <a:t>0</a:t>
            </a:r>
            <a:r>
              <a:rPr lang="en-US" dirty="0">
                <a:latin typeface="Arial"/>
              </a:rPr>
              <a:t> </a:t>
            </a:r>
            <a:r>
              <a:rPr lang="en-US" dirty="0">
                <a:latin typeface="Arial"/>
                <a:cs typeface="Arial"/>
              </a:rPr>
              <a:t>π</a:t>
            </a:r>
            <a:r>
              <a:rPr lang="en-US" baseline="33000" dirty="0">
                <a:latin typeface="Arial"/>
              </a:rPr>
              <a:t>+</a:t>
            </a:r>
            <a:r>
              <a:rPr lang="en-US" dirty="0">
                <a:latin typeface="Arial"/>
              </a:rPr>
              <a:t> → K</a:t>
            </a:r>
            <a:r>
              <a:rPr lang="en-US" baseline="33000" dirty="0">
                <a:latin typeface="Arial"/>
              </a:rPr>
              <a:t>-</a:t>
            </a:r>
            <a:r>
              <a:rPr lang="en-US" dirty="0">
                <a:latin typeface="Arial"/>
              </a:rPr>
              <a:t> </a:t>
            </a:r>
            <a:r>
              <a:rPr lang="en-US" dirty="0">
                <a:latin typeface="Arial"/>
                <a:cs typeface="Arial"/>
              </a:rPr>
              <a:t>π</a:t>
            </a:r>
            <a:r>
              <a:rPr lang="en-US" baseline="33000" dirty="0">
                <a:latin typeface="Arial"/>
              </a:rPr>
              <a:t>+ </a:t>
            </a:r>
            <a:r>
              <a:rPr lang="en-US" dirty="0">
                <a:latin typeface="Arial"/>
                <a:cs typeface="Arial"/>
              </a:rPr>
              <a:t>π</a:t>
            </a:r>
            <a:r>
              <a:rPr lang="en-US" baseline="33000" dirty="0">
                <a:latin typeface="Arial"/>
              </a:rPr>
              <a:t>+</a:t>
            </a:r>
            <a:r>
              <a:rPr lang="en-US" dirty="0">
                <a:latin typeface="Arial"/>
              </a:rPr>
              <a:t> , </a:t>
            </a:r>
            <a:r>
              <a:rPr lang="en-US" dirty="0" err="1">
                <a:latin typeface="Arial"/>
              </a:rPr>
              <a:t>B</a:t>
            </a:r>
            <a:r>
              <a:rPr lang="en-US" baseline="-33000" dirty="0" err="1">
                <a:latin typeface="Arial"/>
              </a:rPr>
              <a:t>s</a:t>
            </a:r>
            <a:r>
              <a:rPr lang="en-US" dirty="0">
                <a:latin typeface="Arial"/>
              </a:rPr>
              <a:t> → </a:t>
            </a:r>
            <a:r>
              <a:rPr lang="en-US" dirty="0" err="1">
                <a:latin typeface="Arial"/>
                <a:cs typeface="Arial"/>
              </a:rPr>
              <a:t>μμ</a:t>
            </a:r>
            <a:r>
              <a:rPr lang="en-US" dirty="0">
                <a:latin typeface="Arial"/>
              </a:rPr>
              <a:t/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  - Exclusive decays of very long-lived particles, K</a:t>
            </a:r>
            <a:r>
              <a:rPr lang="en-US" baseline="33000" dirty="0">
                <a:latin typeface="Arial"/>
              </a:rPr>
              <a:t>0</a:t>
            </a:r>
            <a:r>
              <a:rPr lang="en-US" baseline="-33000" dirty="0">
                <a:latin typeface="Arial"/>
              </a:rPr>
              <a:t>s</a:t>
            </a:r>
            <a:r>
              <a:rPr lang="en-US" dirty="0">
                <a:latin typeface="Arial"/>
              </a:rPr>
              <a:t>, </a:t>
            </a:r>
            <a:r>
              <a:rPr lang="en-US" dirty="0">
                <a:latin typeface="Arial"/>
                <a:cs typeface="Arial"/>
              </a:rPr>
              <a:t>Λ</a:t>
            </a:r>
            <a:r>
              <a:rPr lang="en-US" baseline="33000" dirty="0">
                <a:latin typeface="Arial"/>
                <a:cs typeface="Arial"/>
              </a:rPr>
              <a:t>0 </a:t>
            </a:r>
            <a:br>
              <a:rPr lang="en-US" baseline="33000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    - Photon Conversions in the detector material</a:t>
            </a:r>
          </a:p>
        </p:txBody>
      </p:sp>
    </p:spTree>
    <p:extLst>
      <p:ext uri="{BB962C8B-B14F-4D97-AF65-F5344CB8AC3E}">
        <p14:creationId xmlns:p14="http://schemas.microsoft.com/office/powerpoint/2010/main" val="439957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66618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Inclusive Vertex Reconstruction</a:t>
            </a: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457345" y="1367850"/>
            <a:ext cx="3388792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Typical use case: </a:t>
            </a:r>
          </a:p>
          <a:p>
            <a:r>
              <a:rPr lang="en-US" dirty="0">
                <a:latin typeface="Arial"/>
              </a:rPr>
              <a:t>  Find secondary decay vertex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Doesn't look so difficult .......</a:t>
            </a:r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93" y="1191713"/>
            <a:ext cx="4581380" cy="429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907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66618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Inclusive Vertex Reconstruction</a:t>
            </a:r>
          </a:p>
        </p:txBody>
      </p:sp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457344" y="1367851"/>
            <a:ext cx="4643312" cy="263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Typical use case: </a:t>
            </a:r>
          </a:p>
          <a:p>
            <a:r>
              <a:rPr lang="en-US" dirty="0">
                <a:latin typeface="Arial"/>
              </a:rPr>
              <a:t>  Find secondary decay vertex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Doesn't look so difficult .......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But: Tracks from primary vertex can be </a:t>
            </a:r>
          </a:p>
          <a:p>
            <a:r>
              <a:rPr lang="en-US" dirty="0">
                <a:latin typeface="Arial"/>
              </a:rPr>
              <a:t>          compatible with secondary vertex </a:t>
            </a:r>
          </a:p>
          <a:p>
            <a:r>
              <a:rPr lang="en-US" dirty="0">
                <a:latin typeface="Arial"/>
              </a:rPr>
              <a:t>          and vice versa!</a:t>
            </a:r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93" y="1191713"/>
            <a:ext cx="4581380" cy="429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640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ext Box 1"/>
          <p:cNvSpPr txBox="1">
            <a:spLocks noChangeArrowheads="1"/>
          </p:cNvSpPr>
          <p:nvPr/>
        </p:nvSpPr>
        <p:spPr bwMode="auto">
          <a:xfrm>
            <a:off x="1143360" y="1599528"/>
            <a:ext cx="7523945" cy="399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Input to vertex reconstruction:</a:t>
            </a:r>
          </a:p>
          <a:p>
            <a:endParaRPr lang="en-US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 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Tracks with their track parameters and uncertainties</a:t>
            </a:r>
          </a:p>
          <a:p>
            <a:endParaRPr lang="en-US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  + specific input depending on the use case, e.g. the </a:t>
            </a:r>
            <a:r>
              <a:rPr lang="en-US" sz="2000" dirty="0" err="1">
                <a:latin typeface="Arial"/>
              </a:rPr>
              <a:t>beamspot</a:t>
            </a:r>
            <a:endParaRPr lang="en-US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    profile for primary vertex reconstruction when applying</a:t>
            </a:r>
          </a:p>
          <a:p>
            <a:r>
              <a:rPr lang="en-US" sz="2000" dirty="0">
                <a:latin typeface="Arial"/>
              </a:rPr>
              <a:t>    a </a:t>
            </a:r>
            <a:r>
              <a:rPr lang="en-US" sz="2000" dirty="0" err="1">
                <a:latin typeface="Arial"/>
              </a:rPr>
              <a:t>beamspot</a:t>
            </a:r>
            <a:r>
              <a:rPr lang="en-US" sz="2000" dirty="0">
                <a:latin typeface="Arial"/>
              </a:rPr>
              <a:t> constraint 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/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/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/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Now: Reconstruct vertex with a given set of input tracks</a:t>
            </a:r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531981" y="107429"/>
            <a:ext cx="9072244" cy="73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Vertex Reconstruction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92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2695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Vertex Reconstruction</a:t>
            </a:r>
          </a:p>
        </p:txBody>
      </p:sp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387472" y="1142521"/>
            <a:ext cx="6220197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err="1">
                <a:solidFill>
                  <a:srgbClr val="008000"/>
                </a:solidFill>
                <a:latin typeface="Arial"/>
              </a:rPr>
              <a:t>Minimise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χ</a:t>
            </a:r>
            <a:r>
              <a:rPr lang="en-US" baseline="33000" dirty="0">
                <a:solidFill>
                  <a:srgbClr val="008000"/>
                </a:solidFill>
                <a:latin typeface="Arial"/>
              </a:rPr>
              <a:t>2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of </a:t>
            </a:r>
            <a:r>
              <a:rPr lang="en-US" dirty="0" err="1">
                <a:solidFill>
                  <a:srgbClr val="008000"/>
                </a:solidFill>
                <a:latin typeface="Arial"/>
              </a:rPr>
              <a:t>quadratical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distances of tracks to vertex:</a:t>
            </a:r>
          </a:p>
        </p:txBody>
      </p:sp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229" y="1555097"/>
            <a:ext cx="7449308" cy="118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2515392" y="2343754"/>
            <a:ext cx="686016" cy="1759798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57" name="Line 5"/>
          <p:cNvSpPr>
            <a:spLocks noChangeShapeType="1"/>
          </p:cNvSpPr>
          <p:nvPr/>
        </p:nvSpPr>
        <p:spPr bwMode="auto">
          <a:xfrm flipV="1">
            <a:off x="2972737" y="2343754"/>
            <a:ext cx="805117" cy="3130822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58" name="Line 6"/>
          <p:cNvSpPr>
            <a:spLocks noChangeShapeType="1"/>
          </p:cNvSpPr>
          <p:nvPr/>
        </p:nvSpPr>
        <p:spPr bwMode="auto">
          <a:xfrm flipH="1" flipV="1">
            <a:off x="4270133" y="2416748"/>
            <a:ext cx="304896" cy="2829324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59" name="Line 7"/>
          <p:cNvSpPr>
            <a:spLocks noChangeShapeType="1"/>
          </p:cNvSpPr>
          <p:nvPr/>
        </p:nvSpPr>
        <p:spPr bwMode="auto">
          <a:xfrm flipH="1" flipV="1">
            <a:off x="5324565" y="2343754"/>
            <a:ext cx="1308512" cy="2445310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1829376" y="4109899"/>
            <a:ext cx="1009968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vertex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position</a:t>
            </a: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5537357" y="4908077"/>
            <a:ext cx="2497924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Projection of the 5x5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covariance matrix of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track parameters on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3D space</a:t>
            </a: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3720685" y="5309545"/>
            <a:ext cx="1619760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parameter to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describe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position along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the track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1829377" y="5522181"/>
            <a:ext cx="1610232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position of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track at PCA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to vertex</a:t>
            </a: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457345" y="6674222"/>
            <a:ext cx="6058221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can e.g. be solved numerically in a global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χ</a:t>
            </a:r>
            <a:r>
              <a:rPr lang="en-US" baseline="33000" dirty="0">
                <a:solidFill>
                  <a:srgbClr val="008000"/>
                </a:solidFill>
                <a:latin typeface="Arial"/>
              </a:rPr>
              <a:t>2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Arial"/>
              </a:rPr>
              <a:t>minimisation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2905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25" y="1802643"/>
            <a:ext cx="8535500" cy="113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306484" y="999706"/>
            <a:ext cx="422249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Faster Methods I: The </a:t>
            </a:r>
            <a:r>
              <a:rPr lang="en-US" i="1" dirty="0" err="1">
                <a:solidFill>
                  <a:srgbClr val="008000"/>
                </a:solidFill>
                <a:latin typeface="Arial"/>
              </a:rPr>
              <a:t>Billoir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Method</a:t>
            </a:r>
          </a:p>
        </p:txBody>
      </p:sp>
      <p:sp>
        <p:nvSpPr>
          <p:cNvPr id="101379" name="Line 3"/>
          <p:cNvSpPr>
            <a:spLocks noChangeShapeType="1"/>
          </p:cNvSpPr>
          <p:nvPr/>
        </p:nvSpPr>
        <p:spPr bwMode="auto">
          <a:xfrm flipV="1">
            <a:off x="2515392" y="2811869"/>
            <a:ext cx="457344" cy="1074287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 flipV="1">
            <a:off x="4573440" y="2811869"/>
            <a:ext cx="1589" cy="1988303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 flipH="1" flipV="1">
            <a:off x="6172558" y="2789654"/>
            <a:ext cx="689192" cy="2059710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1397441" y="3857593"/>
            <a:ext cx="2283544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 parameters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of track if it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would pass through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vertex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6174145" y="4847777"/>
            <a:ext cx="2124744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 Parameter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Covariance Matrix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3982704" y="4836669"/>
            <a:ext cx="1403792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parameters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8232193" y="914017"/>
            <a:ext cx="1829376" cy="656949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solidFill>
                  <a:srgbClr val="800080"/>
                </a:solidFill>
                <a:latin typeface="Arial"/>
              </a:rPr>
              <a:t>P. </a:t>
            </a:r>
            <a:r>
              <a:rPr lang="en-US" sz="1600" dirty="0" err="1">
                <a:solidFill>
                  <a:srgbClr val="800080"/>
                </a:solidFill>
                <a:latin typeface="Arial"/>
              </a:rPr>
              <a:t>Billoir</a:t>
            </a:r>
            <a:r>
              <a:rPr lang="en-US" sz="1600" dirty="0">
                <a:solidFill>
                  <a:srgbClr val="800080"/>
                </a:solidFill>
                <a:latin typeface="Arial"/>
              </a:rPr>
              <a:t>, S. </a:t>
            </a:r>
            <a:r>
              <a:rPr lang="en-US" sz="1600" dirty="0" err="1">
                <a:solidFill>
                  <a:srgbClr val="800080"/>
                </a:solidFill>
                <a:latin typeface="Arial"/>
              </a:rPr>
              <a:t>Qian</a:t>
            </a:r>
            <a:r>
              <a:rPr lang="en-US" sz="1600" dirty="0">
                <a:solidFill>
                  <a:srgbClr val="800080"/>
                </a:solidFill>
                <a:latin typeface="Arial"/>
              </a:rPr>
              <a:t> </a:t>
            </a:r>
          </a:p>
          <a:p>
            <a:r>
              <a:rPr lang="en-US" sz="1600" dirty="0">
                <a:solidFill>
                  <a:srgbClr val="800080"/>
                </a:solidFill>
                <a:latin typeface="Arial"/>
              </a:rPr>
              <a:t>NIM A311(1992)</a:t>
            </a: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389061" y="1420217"/>
            <a:ext cx="446069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80"/>
                </a:solidFill>
                <a:latin typeface="Arial"/>
              </a:rPr>
              <a:t>Rewrite </a:t>
            </a: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χ</a:t>
            </a:r>
            <a:r>
              <a:rPr lang="en-US" baseline="33000" dirty="0">
                <a:solidFill>
                  <a:srgbClr val="800080"/>
                </a:solidFill>
                <a:latin typeface="Arial"/>
              </a:rPr>
              <a:t>2</a:t>
            </a:r>
            <a:r>
              <a:rPr lang="en-US" dirty="0">
                <a:solidFill>
                  <a:srgbClr val="800080"/>
                </a:solidFill>
                <a:latin typeface="Arial"/>
              </a:rPr>
              <a:t> in 5D track parameter space:</a:t>
            </a: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606617" y="5726883"/>
            <a:ext cx="9226281" cy="1431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3 → 5 projection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→ introduce track momenta at vertex as additional parameters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    (d</a:t>
            </a:r>
            <a:r>
              <a:rPr lang="en-US" baseline="-33000" dirty="0">
                <a:solidFill>
                  <a:srgbClr val="800000"/>
                </a:solidFill>
                <a:latin typeface="Arial"/>
              </a:rPr>
              <a:t>0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, z</a:t>
            </a:r>
            <a:r>
              <a:rPr lang="en-US" baseline="-33000" dirty="0">
                <a:solidFill>
                  <a:srgbClr val="800000"/>
                </a:solidFill>
                <a:latin typeface="Arial"/>
              </a:rPr>
              <a:t>0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= 0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wrt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. vertex at vertex; vertex position and momentum fully defines    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                   track parameters)</a:t>
            </a:r>
          </a:p>
        </p:txBody>
      </p:sp>
      <p:sp>
        <p:nvSpPr>
          <p:cNvPr id="101388" name="Line 12"/>
          <p:cNvSpPr>
            <a:spLocks noChangeShapeType="1"/>
          </p:cNvSpPr>
          <p:nvPr/>
        </p:nvSpPr>
        <p:spPr bwMode="auto">
          <a:xfrm flipV="1">
            <a:off x="2058048" y="5025503"/>
            <a:ext cx="457344" cy="688686"/>
          </a:xfrm>
          <a:prstGeom prst="line">
            <a:avLst/>
          </a:prstGeom>
          <a:noFill/>
          <a:ln w="18360" cap="flat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89" name="Rectangle 13"/>
          <p:cNvSpPr>
            <a:spLocks noGrp="1" noChangeArrowheads="1"/>
          </p:cNvSpPr>
          <p:nvPr>
            <p:ph type="title"/>
          </p:nvPr>
        </p:nvSpPr>
        <p:spPr>
          <a:xfrm>
            <a:off x="503397" y="12695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Vertex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38622870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1" name="Group 1"/>
          <p:cNvGrpSpPr>
            <a:grpSpLocks/>
          </p:cNvGrpSpPr>
          <p:nvPr/>
        </p:nvGrpSpPr>
        <p:grpSpPr bwMode="auto">
          <a:xfrm>
            <a:off x="417645" y="1786775"/>
            <a:ext cx="9296153" cy="1140934"/>
            <a:chOff x="263" y="1126"/>
            <a:chExt cx="5854" cy="719"/>
          </a:xfrm>
        </p:grpSpPr>
        <p:pic>
          <p:nvPicPr>
            <p:cNvPr id="10240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" y="1126"/>
              <a:ext cx="5854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2403" name="Oval 3"/>
            <p:cNvSpPr>
              <a:spLocks noChangeArrowheads="1"/>
            </p:cNvSpPr>
            <p:nvPr/>
          </p:nvSpPr>
          <p:spPr bwMode="auto">
            <a:xfrm>
              <a:off x="2183" y="1364"/>
              <a:ext cx="287" cy="287"/>
            </a:xfrm>
            <a:prstGeom prst="ellipse">
              <a:avLst/>
            </a:prstGeom>
            <a:noFill/>
            <a:ln w="18360" cap="flat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4" name="Oval 4"/>
            <p:cNvSpPr>
              <a:spLocks noChangeArrowheads="1"/>
            </p:cNvSpPr>
            <p:nvPr/>
          </p:nvSpPr>
          <p:spPr bwMode="auto">
            <a:xfrm>
              <a:off x="4949" y="1364"/>
              <a:ext cx="287" cy="287"/>
            </a:xfrm>
            <a:prstGeom prst="ellipse">
              <a:avLst/>
            </a:prstGeom>
            <a:noFill/>
            <a:ln w="18360" cap="flat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306484" y="999706"/>
            <a:ext cx="422249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Faster Methods I: The </a:t>
            </a:r>
            <a:r>
              <a:rPr lang="en-US" i="1" dirty="0" err="1">
                <a:solidFill>
                  <a:srgbClr val="008000"/>
                </a:solidFill>
                <a:latin typeface="Arial"/>
              </a:rPr>
              <a:t>Billoir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Method</a:t>
            </a:r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 flipV="1">
            <a:off x="2515392" y="2811869"/>
            <a:ext cx="457344" cy="1074287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 flipV="1">
            <a:off x="4573440" y="2811869"/>
            <a:ext cx="1589" cy="1988303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 flipH="1" flipV="1">
            <a:off x="6172558" y="2789654"/>
            <a:ext cx="689192" cy="2059710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397441" y="3857593"/>
            <a:ext cx="2283544" cy="1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 parameters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of track if it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would pass through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vertex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6174145" y="4847777"/>
            <a:ext cx="2124744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 Parameter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Covariance Matrix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3982704" y="4836669"/>
            <a:ext cx="1403792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track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parameters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8232193" y="914017"/>
            <a:ext cx="1829376" cy="656949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solidFill>
                  <a:srgbClr val="800080"/>
                </a:solidFill>
                <a:latin typeface="Arial"/>
              </a:rPr>
              <a:t>P. </a:t>
            </a:r>
            <a:r>
              <a:rPr lang="en-US" sz="1600" dirty="0" err="1">
                <a:solidFill>
                  <a:srgbClr val="800080"/>
                </a:solidFill>
                <a:latin typeface="Arial"/>
              </a:rPr>
              <a:t>Billoir</a:t>
            </a:r>
            <a:r>
              <a:rPr lang="en-US" sz="1600" dirty="0">
                <a:solidFill>
                  <a:srgbClr val="800080"/>
                </a:solidFill>
                <a:latin typeface="Arial"/>
              </a:rPr>
              <a:t>, S. </a:t>
            </a:r>
            <a:r>
              <a:rPr lang="en-US" sz="1600" dirty="0" err="1">
                <a:solidFill>
                  <a:srgbClr val="800080"/>
                </a:solidFill>
                <a:latin typeface="Arial"/>
              </a:rPr>
              <a:t>Qian</a:t>
            </a:r>
            <a:r>
              <a:rPr lang="en-US" sz="1600" dirty="0">
                <a:solidFill>
                  <a:srgbClr val="800080"/>
                </a:solidFill>
                <a:latin typeface="Arial"/>
              </a:rPr>
              <a:t> </a:t>
            </a:r>
          </a:p>
          <a:p>
            <a:r>
              <a:rPr lang="en-US" sz="1600" dirty="0">
                <a:solidFill>
                  <a:srgbClr val="800080"/>
                </a:solidFill>
                <a:latin typeface="Arial"/>
              </a:rPr>
              <a:t>NIM A311(1992)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389061" y="1420217"/>
            <a:ext cx="4460692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80"/>
                </a:solidFill>
                <a:latin typeface="Arial"/>
              </a:rPr>
              <a:t>Rewrite </a:t>
            </a:r>
            <a:r>
              <a:rPr lang="en-US" dirty="0">
                <a:solidFill>
                  <a:srgbClr val="800080"/>
                </a:solidFill>
                <a:latin typeface="Arial"/>
                <a:cs typeface="Arial"/>
              </a:rPr>
              <a:t>χ</a:t>
            </a:r>
            <a:r>
              <a:rPr lang="en-US" baseline="33000" dirty="0">
                <a:solidFill>
                  <a:srgbClr val="800080"/>
                </a:solidFill>
                <a:latin typeface="Arial"/>
              </a:rPr>
              <a:t>2</a:t>
            </a:r>
            <a:r>
              <a:rPr lang="en-US" dirty="0">
                <a:solidFill>
                  <a:srgbClr val="800080"/>
                </a:solidFill>
                <a:latin typeface="Arial"/>
              </a:rPr>
              <a:t> in 5D track parameter space:</a:t>
            </a:r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606617" y="5726883"/>
            <a:ext cx="9226281" cy="1431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</a:rPr>
              <a:t>3 → 5 projection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→ introduce track momenta at vertex as additional parameters</a:t>
            </a:r>
            <a:br>
              <a:rPr lang="en-US" dirty="0">
                <a:solidFill>
                  <a:srgbClr val="800000"/>
                </a:solidFill>
                <a:latin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</a:rPr>
              <a:t>    (d</a:t>
            </a:r>
            <a:r>
              <a:rPr lang="en-US" baseline="-33000" dirty="0">
                <a:solidFill>
                  <a:srgbClr val="800000"/>
                </a:solidFill>
                <a:latin typeface="Arial"/>
              </a:rPr>
              <a:t>0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, z</a:t>
            </a:r>
            <a:r>
              <a:rPr lang="en-US" baseline="-33000" dirty="0">
                <a:solidFill>
                  <a:srgbClr val="800000"/>
                </a:solidFill>
                <a:latin typeface="Arial"/>
              </a:rPr>
              <a:t>0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= 0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wrt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. vertex at vertex; vertex position and momentum fully defines    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                    track parameters)</a:t>
            </a:r>
          </a:p>
        </p:txBody>
      </p:sp>
      <p:sp>
        <p:nvSpPr>
          <p:cNvPr id="102415" name="Line 15"/>
          <p:cNvSpPr>
            <a:spLocks noChangeShapeType="1"/>
          </p:cNvSpPr>
          <p:nvPr/>
        </p:nvSpPr>
        <p:spPr bwMode="auto">
          <a:xfrm flipV="1">
            <a:off x="2058048" y="5025503"/>
            <a:ext cx="457344" cy="688686"/>
          </a:xfrm>
          <a:prstGeom prst="line">
            <a:avLst/>
          </a:prstGeom>
          <a:noFill/>
          <a:ln w="18360" cap="flat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16" name="Rectangle 16"/>
          <p:cNvSpPr>
            <a:spLocks noGrp="1" noChangeArrowheads="1"/>
          </p:cNvSpPr>
          <p:nvPr>
            <p:ph type="title"/>
          </p:nvPr>
        </p:nvSpPr>
        <p:spPr>
          <a:xfrm>
            <a:off x="503397" y="12695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Vertex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2667815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52336"/>
            <a:ext cx="9072244" cy="707728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4000"/>
              <a:t>Vertex Reconstruction Performance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16" y="3347789"/>
            <a:ext cx="3816424" cy="3749439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11" b="556"/>
          <a:stretch/>
        </p:blipFill>
        <p:spPr bwMode="auto">
          <a:xfrm>
            <a:off x="3384128" y="971525"/>
            <a:ext cx="652888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688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776" y="971525"/>
            <a:ext cx="3212200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Primary Vertex reconstruction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336" y="5652045"/>
            <a:ext cx="4390946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Precision depends strongly on number of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tracks and the topology of the event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(~ </a:t>
            </a:r>
            <a:r>
              <a:rPr lang="en-US" dirty="0" err="1" smtClean="0">
                <a:solidFill>
                  <a:srgbClr val="000090"/>
                </a:solidFill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of the) tracks 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06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2121" y="971525"/>
            <a:ext cx="10080624" cy="3384376"/>
            <a:chOff x="341541" y="1238505"/>
            <a:chExt cx="8457945" cy="2592323"/>
          </a:xfrm>
        </p:grpSpPr>
        <p:pic>
          <p:nvPicPr>
            <p:cNvPr id="3" name="Picture 16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41541" y="1238505"/>
              <a:ext cx="8457945" cy="2592323"/>
            </a:xfrm>
            <a:prstGeom prst="rect">
              <a:avLst/>
            </a:prstGeom>
            <a:noFill/>
            <a:extLst/>
          </p:spPr>
        </p:pic>
        <p:sp>
          <p:nvSpPr>
            <p:cNvPr id="4" name="Rectangle 193"/>
            <p:cNvSpPr/>
            <p:nvPr/>
          </p:nvSpPr>
          <p:spPr>
            <a:xfrm>
              <a:off x="3338448" y="3222435"/>
              <a:ext cx="5095369" cy="15478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>
                <a:tabLst>
                  <a:tab pos="2016633" algn="l"/>
                  <a:tab pos="4356481" algn="l"/>
                </a:tabLst>
              </a:pPr>
              <a:r>
                <a:rPr lang="en-US" sz="1509" b="0" i="0" spc="273" baseline="-33031" dirty="0" smtClean="0">
                  <a:latin typeface="Cambria Math"/>
                </a:rPr>
                <a:t>&lt;</a:t>
              </a:r>
              <a:r>
                <a:rPr lang="en-US" sz="1509" baseline="-33031" dirty="0">
                  <a:latin typeface="Cambria Math"/>
                  <a:sym typeface="Symbol" panose="05050102010706020507" pitchFamily="18" charset="2"/>
                </a:rPr>
                <a:t></a:t>
              </a:r>
              <a:r>
                <a:rPr lang="en-US" sz="1509" b="0" i="0" spc="273" baseline="-33031" dirty="0" smtClean="0">
                  <a:latin typeface="Cambria Math"/>
                </a:rPr>
                <a:t>&gt;</a:t>
              </a:r>
              <a:r>
                <a:rPr lang="en-US" sz="1509" b="0" i="0" spc="0" baseline="-33031" dirty="0">
                  <a:latin typeface="Cambria Math"/>
                </a:rPr>
                <a:t>20~40</a:t>
              </a:r>
              <a:r>
                <a:rPr lang="en-US" sz="1509" b="0" i="0" spc="0" baseline="-33031" dirty="0">
                  <a:latin typeface="Calibri"/>
                </a:rPr>
                <a:t> 	</a:t>
              </a:r>
              <a:r>
                <a:rPr lang="en-US" sz="998" b="0" i="0" spc="272" baseline="0" dirty="0" smtClean="0">
                  <a:latin typeface="Cambria Math"/>
                </a:rPr>
                <a:t>&lt;</a:t>
              </a:r>
              <a:r>
                <a:rPr lang="en-US" sz="998" dirty="0">
                  <a:latin typeface="Cambria Math"/>
                </a:rPr>
                <a:t>µ</a:t>
              </a:r>
              <a:r>
                <a:rPr lang="en-US" sz="998" b="0" i="0" spc="274" baseline="0" dirty="0" smtClean="0">
                  <a:latin typeface="Cambria Math"/>
                </a:rPr>
                <a:t>&gt;</a:t>
              </a:r>
              <a:r>
                <a:rPr lang="en-US" sz="998" b="0" i="0" spc="0" baseline="0" dirty="0" smtClean="0">
                  <a:latin typeface="Cambria Math"/>
                </a:rPr>
                <a:t>60~80</a:t>
              </a:r>
              <a:r>
                <a:rPr lang="en-US" sz="998" b="0" i="0" spc="0" baseline="0" dirty="0" smtClean="0">
                  <a:latin typeface="Calibri"/>
                </a:rPr>
                <a:t> </a:t>
              </a:r>
              <a:r>
                <a:rPr lang="en-US" sz="998" b="0" i="0" spc="0" baseline="0" dirty="0">
                  <a:latin typeface="Calibri"/>
                </a:rPr>
                <a:t>	</a:t>
              </a:r>
              <a:r>
                <a:rPr lang="en-US" sz="998" b="0" i="0" spc="272" baseline="0" dirty="0" smtClean="0">
                  <a:latin typeface="Cambria Math"/>
                </a:rPr>
                <a:t>&lt;µ&gt;</a:t>
              </a:r>
              <a:r>
                <a:rPr lang="en-US" sz="998" b="0" i="0" spc="0" baseline="0" dirty="0" smtClean="0">
                  <a:latin typeface="Cambria Math"/>
                </a:rPr>
                <a:t>~</a:t>
              </a:r>
              <a:r>
                <a:rPr lang="en-US" sz="998" b="0" i="0" spc="0" baseline="0" dirty="0">
                  <a:latin typeface="Cambria Math"/>
                </a:rPr>
                <a:t>20</a:t>
              </a:r>
              <a:r>
                <a:rPr lang="en-US" sz="998" b="0" i="0" spc="-13" baseline="0" dirty="0">
                  <a:latin typeface="Cambria Math"/>
                </a:rPr>
                <a:t>0</a:t>
              </a:r>
              <a:r>
                <a:rPr lang="en-US" sz="998" b="0" i="0" spc="0" baseline="0" dirty="0">
                  <a:latin typeface="Calibri"/>
                </a:rPr>
                <a:t> </a:t>
              </a:r>
            </a:p>
          </p:txBody>
        </p:sp>
      </p:grpSp>
      <p:graphicFrame>
        <p:nvGraphicFramePr>
          <p:cNvPr id="7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497170"/>
              </p:ext>
            </p:extLst>
          </p:nvPr>
        </p:nvGraphicFramePr>
        <p:xfrm>
          <a:off x="-249" y="4427909"/>
          <a:ext cx="10080873" cy="10081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3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02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59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5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104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6037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1800" spc="-5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un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1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M</a:t>
                      </a:r>
                      <a:r>
                        <a:rPr sz="1800" spc="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g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n</a:t>
                      </a:r>
                      <a:r>
                        <a:rPr sz="1800" spc="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t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800" spc="-5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un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2 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a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t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</a:pPr>
                      <a:r>
                        <a:rPr sz="1800" spc="-9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P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ha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 I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800" spc="-5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un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3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at</a:t>
                      </a: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800" spc="-9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P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ha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 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I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I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H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L-L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HC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: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37">
                <a:tc>
                  <a:txBody>
                    <a:bodyPr/>
                    <a:lstStyle/>
                    <a:p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sp</a:t>
                      </a:r>
                      <a:r>
                        <a:rPr sz="1800" spc="-1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l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ice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~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f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d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sig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pgr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d</a:t>
                      </a:r>
                      <a:r>
                        <a:rPr sz="1800" spc="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o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igi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nal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pgr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d</a:t>
                      </a:r>
                      <a:r>
                        <a:rPr sz="1800" spc="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t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 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ti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me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37">
                <a:tc>
                  <a:txBody>
                    <a:bodyPr/>
                    <a:lstStyle/>
                    <a:p>
                      <a:endParaRPr sz="180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pd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a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t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rg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y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(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i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nj</a:t>
                      </a:r>
                      <a:r>
                        <a:rPr sz="1800" spc="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cto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r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)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d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sig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m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i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(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fi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nal</a:t>
                      </a:r>
                      <a:r>
                        <a:rPr sz="1800" spc="-1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foc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-5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s</a:t>
                      </a:r>
                      <a:r>
                        <a:rPr sz="1800" dirty="0">
                          <a:solidFill>
                            <a:srgbClr val="3366FF"/>
                          </a:solidFill>
                          <a:latin typeface="+mn-lt"/>
                          <a:cs typeface="Trebuchet MS"/>
                        </a:rPr>
                        <a:t>)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d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r>
                        <a:rPr sz="1800" spc="-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sig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n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u</a:t>
                      </a:r>
                      <a:r>
                        <a:rPr sz="1800" spc="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m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i</a:t>
                      </a:r>
                      <a:endParaRPr sz="18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60859"/>
              </p:ext>
            </p:extLst>
          </p:nvPr>
        </p:nvGraphicFramePr>
        <p:xfrm>
          <a:off x="-248" y="5510221"/>
          <a:ext cx="10058751" cy="15099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0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5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1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6463"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sz="1800" b="1" spc="-5" dirty="0">
                          <a:latin typeface="+mj-lt"/>
                          <a:cs typeface="Calibri"/>
                        </a:rPr>
                        <a:t>H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L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-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L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H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C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mo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d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e</a:t>
                      </a:r>
                      <a:endParaRPr sz="1800" dirty="0">
                        <a:latin typeface="+mj-lt"/>
                        <a:cs typeface="Calibri"/>
                      </a:endParaRP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436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065" marR="144145" indent="-423545">
                        <a:lnSpc>
                          <a:spcPct val="103099"/>
                        </a:lnSpc>
                      </a:pPr>
                      <a:r>
                        <a:rPr sz="1800" b="1" spc="-30" dirty="0">
                          <a:latin typeface="+mj-lt"/>
                          <a:cs typeface="Calibri"/>
                        </a:rPr>
                        <a:t>P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e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a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k</a:t>
                      </a:r>
                      <a:r>
                        <a:rPr sz="1800" b="1" spc="5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+mj-lt"/>
                          <a:cs typeface="Calibri"/>
                        </a:rPr>
                        <a:t>L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u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mi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os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it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y </a:t>
                      </a:r>
                      <a:r>
                        <a:rPr sz="1800" b="1" spc="5" dirty="0">
                          <a:latin typeface="+mj-lt"/>
                          <a:cs typeface="Calibri"/>
                        </a:rPr>
                        <a:t>(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c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m</a:t>
                      </a:r>
                      <a:r>
                        <a:rPr sz="1800" b="1" baseline="39682" dirty="0">
                          <a:latin typeface="+mj-lt"/>
                          <a:cs typeface="Calibri"/>
                        </a:rPr>
                        <a:t>-2 </a:t>
                      </a:r>
                      <a:r>
                        <a:rPr sz="1800" b="1" spc="-75" baseline="39682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s</a:t>
                      </a:r>
                      <a:r>
                        <a:rPr sz="1800" b="1" baseline="39682" dirty="0">
                          <a:latin typeface="+mj-lt"/>
                          <a:cs typeface="Calibri"/>
                        </a:rPr>
                        <a:t>-1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)</a:t>
                      </a:r>
                      <a:endParaRPr sz="1800" dirty="0">
                        <a:latin typeface="+mj-lt"/>
                        <a:cs typeface="Calibri"/>
                      </a:endParaRP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436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3535" marR="148590" indent="-192405">
                        <a:lnSpc>
                          <a:spcPct val="106800"/>
                        </a:lnSpc>
                      </a:pPr>
                      <a:r>
                        <a:rPr sz="1800" b="1" spc="5" dirty="0">
                          <a:latin typeface="+mj-lt"/>
                          <a:cs typeface="Calibri"/>
                        </a:rPr>
                        <a:t>M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e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a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u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m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b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er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of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5" dirty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spc="-30" dirty="0">
                          <a:latin typeface="+mj-lt"/>
                          <a:cs typeface="Calibri"/>
                        </a:rPr>
                        <a:t>t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e</a:t>
                      </a:r>
                      <a:r>
                        <a:rPr sz="1800" b="1" spc="-45" dirty="0">
                          <a:latin typeface="+mj-lt"/>
                          <a:cs typeface="Calibri"/>
                        </a:rPr>
                        <a:t>r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ac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t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o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s per</a:t>
                      </a:r>
                      <a:r>
                        <a:rPr sz="1800" b="1" spc="-10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b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unch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-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c</a:t>
                      </a:r>
                      <a:r>
                        <a:rPr sz="1800" b="1" spc="-35" dirty="0">
                          <a:latin typeface="+mj-lt"/>
                          <a:cs typeface="Calibri"/>
                        </a:rPr>
                        <a:t>r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oss</a:t>
                      </a:r>
                      <a:r>
                        <a:rPr sz="1800" b="1" spc="-5" dirty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spc="10" dirty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g</a:t>
                      </a:r>
                      <a:r>
                        <a:rPr sz="1800" b="1" spc="120" dirty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10" dirty="0">
                          <a:solidFill>
                            <a:srgbClr val="CC0066"/>
                          </a:solidFill>
                          <a:latin typeface="+mj-lt"/>
                          <a:cs typeface="Calibri"/>
                        </a:rPr>
                        <a:t>&lt;</a:t>
                      </a:r>
                      <a:r>
                        <a:rPr sz="1800" b="1" spc="-10" dirty="0">
                          <a:solidFill>
                            <a:srgbClr val="CC0066"/>
                          </a:solidFill>
                          <a:latin typeface="+mj-lt"/>
                          <a:cs typeface="Symbol"/>
                        </a:rPr>
                        <a:t></a:t>
                      </a:r>
                      <a:r>
                        <a:rPr sz="1800" b="1" spc="-22" baseline="-23504" dirty="0">
                          <a:solidFill>
                            <a:srgbClr val="CC0066"/>
                          </a:solidFill>
                          <a:latin typeface="+mj-lt"/>
                          <a:cs typeface="Calibri"/>
                        </a:rPr>
                        <a:t>P</a:t>
                      </a:r>
                      <a:r>
                        <a:rPr sz="1800" b="1" spc="-15" baseline="-23504" dirty="0">
                          <a:solidFill>
                            <a:srgbClr val="CC0066"/>
                          </a:solidFill>
                          <a:latin typeface="+mj-lt"/>
                          <a:cs typeface="Calibri"/>
                        </a:rPr>
                        <a:t>U</a:t>
                      </a:r>
                      <a:r>
                        <a:rPr sz="1800" b="1" dirty="0">
                          <a:solidFill>
                            <a:srgbClr val="CC0066"/>
                          </a:solidFill>
                          <a:latin typeface="+mj-lt"/>
                          <a:cs typeface="Calibri"/>
                        </a:rPr>
                        <a:t>&gt;</a:t>
                      </a:r>
                      <a:endParaRPr sz="1800">
                        <a:latin typeface="+mj-lt"/>
                        <a:cs typeface="Calibri"/>
                      </a:endParaRP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436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0" marR="83185" indent="-826135">
                        <a:lnSpc>
                          <a:spcPct val="103099"/>
                        </a:lnSpc>
                      </a:pPr>
                      <a:r>
                        <a:rPr sz="1800" b="1" spc="-5" dirty="0" smtClean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spc="-10" dirty="0" smtClean="0">
                          <a:latin typeface="+mj-lt"/>
                          <a:cs typeface="Calibri"/>
                        </a:rPr>
                        <a:t>n</a:t>
                      </a:r>
                      <a:r>
                        <a:rPr sz="1800" b="1" spc="-30" dirty="0" smtClean="0">
                          <a:latin typeface="+mj-lt"/>
                          <a:cs typeface="Calibri"/>
                        </a:rPr>
                        <a:t>t</a:t>
                      </a:r>
                      <a:r>
                        <a:rPr sz="1800" b="1" dirty="0" smtClean="0">
                          <a:latin typeface="+mj-lt"/>
                          <a:cs typeface="Calibri"/>
                        </a:rPr>
                        <a:t>e</a:t>
                      </a:r>
                      <a:r>
                        <a:rPr sz="1800" b="1" spc="-5" dirty="0" smtClean="0">
                          <a:latin typeface="+mj-lt"/>
                          <a:cs typeface="Calibri"/>
                        </a:rPr>
                        <a:t>g</a:t>
                      </a:r>
                      <a:r>
                        <a:rPr sz="1800" b="1" spc="-45" dirty="0" smtClean="0">
                          <a:latin typeface="+mj-lt"/>
                          <a:cs typeface="Calibri"/>
                        </a:rPr>
                        <a:t>r</a:t>
                      </a:r>
                      <a:r>
                        <a:rPr sz="1800" b="1" spc="-10" dirty="0" smtClean="0">
                          <a:latin typeface="+mj-lt"/>
                          <a:cs typeface="Calibri"/>
                        </a:rPr>
                        <a:t>a</a:t>
                      </a:r>
                      <a:r>
                        <a:rPr sz="1800" b="1" spc="-30" dirty="0" smtClean="0">
                          <a:latin typeface="+mj-lt"/>
                          <a:cs typeface="Calibri"/>
                        </a:rPr>
                        <a:t>t</a:t>
                      </a:r>
                      <a:r>
                        <a:rPr sz="1800" b="1" dirty="0" smtClean="0">
                          <a:latin typeface="+mj-lt"/>
                          <a:cs typeface="Calibri"/>
                        </a:rPr>
                        <a:t>ed</a:t>
                      </a:r>
                      <a:r>
                        <a:rPr lang="en-US" sz="1800" b="1" spc="5" baseline="0" dirty="0" smtClean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5" dirty="0" smtClean="0">
                          <a:latin typeface="+mj-lt"/>
                          <a:cs typeface="Calibri"/>
                        </a:rPr>
                        <a:t>l</a:t>
                      </a:r>
                      <a:r>
                        <a:rPr sz="1800" b="1" dirty="0" smtClean="0">
                          <a:latin typeface="+mj-lt"/>
                          <a:cs typeface="Calibri"/>
                        </a:rPr>
                        <a:t>u</a:t>
                      </a:r>
                      <a:r>
                        <a:rPr sz="1800" b="1" spc="-5" dirty="0" smtClean="0">
                          <a:latin typeface="+mj-lt"/>
                          <a:cs typeface="Calibri"/>
                        </a:rPr>
                        <a:t>m</a:t>
                      </a:r>
                      <a:r>
                        <a:rPr sz="1800" b="1" spc="5" dirty="0" smtClean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dirty="0" smtClean="0">
                          <a:latin typeface="+mj-lt"/>
                          <a:cs typeface="Calibri"/>
                        </a:rPr>
                        <a:t>nos</a:t>
                      </a:r>
                      <a:r>
                        <a:rPr sz="1800" b="1" spc="-5" dirty="0" smtClean="0">
                          <a:latin typeface="+mj-lt"/>
                          <a:cs typeface="Calibri"/>
                        </a:rPr>
                        <a:t>i</a:t>
                      </a:r>
                      <a:r>
                        <a:rPr sz="1800" b="1" dirty="0" smtClean="0">
                          <a:latin typeface="+mj-lt"/>
                          <a:cs typeface="Calibri"/>
                        </a:rPr>
                        <a:t>ty</a:t>
                      </a:r>
                      <a:r>
                        <a:rPr lang="en-US" sz="1800" b="1" baseline="0" dirty="0" smtClean="0">
                          <a:latin typeface="+mj-lt"/>
                          <a:cs typeface="Calibri"/>
                        </a:rPr>
                        <a:t> </a:t>
                      </a:r>
                      <a:r>
                        <a:rPr sz="1800" b="1" spc="5" dirty="0" smtClean="0">
                          <a:latin typeface="+mj-lt"/>
                          <a:cs typeface="Calibri"/>
                        </a:rPr>
                        <a:t>(</a:t>
                      </a:r>
                      <a:r>
                        <a:rPr sz="1800" b="1" spc="-10" dirty="0" smtClean="0">
                          <a:latin typeface="+mj-lt"/>
                          <a:cs typeface="Calibri"/>
                        </a:rPr>
                        <a:t>f</a:t>
                      </a:r>
                      <a:r>
                        <a:rPr sz="1800" b="1" spc="5" dirty="0" smtClean="0">
                          <a:latin typeface="+mj-lt"/>
                          <a:cs typeface="Calibri"/>
                        </a:rPr>
                        <a:t>b</a:t>
                      </a:r>
                      <a:r>
                        <a:rPr sz="1800" b="1" baseline="39682" dirty="0" smtClean="0">
                          <a:latin typeface="+mj-lt"/>
                          <a:cs typeface="Calibri"/>
                        </a:rPr>
                        <a:t>-</a:t>
                      </a:r>
                      <a:r>
                        <a:rPr sz="1800" b="1" spc="15" baseline="39682" dirty="0" smtClean="0">
                          <a:latin typeface="+mj-lt"/>
                          <a:cs typeface="Calibri"/>
                        </a:rPr>
                        <a:t>1</a:t>
                      </a:r>
                      <a:r>
                        <a:rPr sz="1800" b="1" dirty="0">
                          <a:latin typeface="+mj-lt"/>
                          <a:cs typeface="Calibri"/>
                        </a:rPr>
                        <a:t>)</a:t>
                      </a:r>
                      <a:endParaRPr sz="1800" dirty="0">
                        <a:latin typeface="+mj-lt"/>
                        <a:cs typeface="Calibri"/>
                      </a:endParaRP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436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71">
                <a:tc>
                  <a:txBody>
                    <a:bodyPr/>
                    <a:lstStyle/>
                    <a:p>
                      <a:pPr marL="410845">
                        <a:lnSpc>
                          <a:spcPct val="100000"/>
                        </a:lnSpc>
                      </a:pPr>
                      <a:r>
                        <a:rPr sz="2400" spc="5" dirty="0">
                          <a:latin typeface="+mn-lt"/>
                          <a:cs typeface="Calibri"/>
                        </a:rPr>
                        <a:t>B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a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se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li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ne</a:t>
                      </a: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007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+mn-lt"/>
                          <a:cs typeface="Calibri"/>
                        </a:rPr>
                        <a:t>5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x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1</a:t>
                      </a:r>
                      <a:r>
                        <a:rPr sz="2400" spc="10" dirty="0">
                          <a:latin typeface="+mn-lt"/>
                          <a:cs typeface="Calibri"/>
                        </a:rPr>
                        <a:t>0</a:t>
                      </a:r>
                      <a:r>
                        <a:rPr sz="2400" baseline="42328" dirty="0">
                          <a:latin typeface="+mn-lt"/>
                          <a:cs typeface="Calibri"/>
                        </a:rPr>
                        <a:t>34</a:t>
                      </a: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006633"/>
                          </a:solidFill>
                          <a:latin typeface="+mn-lt"/>
                          <a:cs typeface="Calibri"/>
                        </a:rPr>
                        <a:t>140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006600"/>
                          </a:solidFill>
                          <a:latin typeface="+mn-lt"/>
                          <a:cs typeface="Calibri"/>
                        </a:rPr>
                        <a:t>3000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567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442">
                <a:tc>
                  <a:txBody>
                    <a:bodyPr/>
                    <a:lstStyle/>
                    <a:p>
                      <a:pPr marL="397510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+mn-lt"/>
                          <a:cs typeface="Calibri"/>
                        </a:rPr>
                        <a:t>Ult</a:t>
                      </a:r>
                      <a:r>
                        <a:rPr sz="2400" spc="-15" dirty="0">
                          <a:latin typeface="+mn-lt"/>
                          <a:cs typeface="Calibri"/>
                        </a:rPr>
                        <a:t>i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m</a:t>
                      </a:r>
                      <a:r>
                        <a:rPr sz="2400" spc="-5" dirty="0">
                          <a:latin typeface="+mn-lt"/>
                          <a:cs typeface="Calibri"/>
                        </a:rPr>
                        <a:t>a</a:t>
                      </a:r>
                      <a:r>
                        <a:rPr sz="2400" spc="-35" dirty="0">
                          <a:latin typeface="+mn-lt"/>
                          <a:cs typeface="Calibri"/>
                        </a:rPr>
                        <a:t>t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e</a:t>
                      </a:r>
                      <a:endParaRPr sz="240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4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9109">
                        <a:lnSpc>
                          <a:spcPct val="100000"/>
                        </a:lnSpc>
                      </a:pPr>
                      <a:r>
                        <a:rPr sz="2400" dirty="0">
                          <a:latin typeface="+mn-lt"/>
                          <a:cs typeface="Calibri"/>
                        </a:rPr>
                        <a:t>7.5</a:t>
                      </a:r>
                      <a:r>
                        <a:rPr sz="2400" spc="-10" dirty="0">
                          <a:latin typeface="+mn-lt"/>
                          <a:cs typeface="Calibri"/>
                        </a:rPr>
                        <a:t>x</a:t>
                      </a:r>
                      <a:r>
                        <a:rPr sz="2400" dirty="0">
                          <a:latin typeface="+mn-lt"/>
                          <a:cs typeface="Calibri"/>
                        </a:rPr>
                        <a:t>1</a:t>
                      </a:r>
                      <a:r>
                        <a:rPr sz="2400" spc="10" dirty="0">
                          <a:latin typeface="+mn-lt"/>
                          <a:cs typeface="Calibri"/>
                        </a:rPr>
                        <a:t>0</a:t>
                      </a:r>
                      <a:r>
                        <a:rPr sz="2400" baseline="42328" dirty="0">
                          <a:latin typeface="+mn-lt"/>
                          <a:cs typeface="Calibri"/>
                        </a:rPr>
                        <a:t>34</a:t>
                      </a: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5737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4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006600"/>
                          </a:solidFill>
                          <a:latin typeface="+mn-lt"/>
                          <a:cs typeface="Calibri"/>
                        </a:rPr>
                        <a:t>200</a:t>
                      </a:r>
                      <a:endParaRPr sz="24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5737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4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+mn-lt"/>
                          <a:cs typeface="Calibri"/>
                        </a:rPr>
                        <a:t>4000</a:t>
                      </a:r>
                    </a:p>
                  </a:txBody>
                  <a:tcPr marL="0" marR="0" marT="0" marB="0">
                    <a:lnL w="14422">
                      <a:solidFill>
                        <a:srgbClr val="000000"/>
                      </a:solidFill>
                      <a:prstDash val="solid"/>
                    </a:lnL>
                    <a:lnR w="14422">
                      <a:solidFill>
                        <a:srgbClr val="000000"/>
                      </a:solidFill>
                      <a:prstDash val="solid"/>
                    </a:lnR>
                    <a:lnT w="15676">
                      <a:solidFill>
                        <a:srgbClr val="000000"/>
                      </a:solidFill>
                      <a:prstDash val="solid"/>
                    </a:lnT>
                    <a:lnB w="14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667439" y="179437"/>
            <a:ext cx="5821145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The HL-LHC:  The future</a:t>
            </a:r>
            <a:endParaRPr lang="en-GB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863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0450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Vertex Finding</a:t>
            </a:r>
          </a:p>
        </p:txBody>
      </p:sp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686016" y="1263120"/>
            <a:ext cx="8460865" cy="5085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7640" rIns="0" bIns="0"/>
          <a:lstStyle>
            <a:lvl1pPr marL="431800" indent="-3238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 marL="863600" indent="-287338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 marL="12954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 marL="17272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93000"/>
              </a:lnSpc>
              <a:spcAft>
                <a:spcPts val="1425"/>
              </a:spcAft>
              <a:buSzPct val="45000"/>
              <a:buFont typeface="StarSymbol" charset="0"/>
              <a:buChar char="●"/>
            </a:pPr>
            <a:r>
              <a:rPr lang="en-US" sz="2000" dirty="0">
                <a:latin typeface="Arial" charset="0"/>
              </a:rPr>
              <a:t>A Vertex finding algorithm (apart from applying a basic track selection) has to deal with the following problem:</a:t>
            </a:r>
          </a:p>
          <a:p>
            <a:pPr lvl="1">
              <a:lnSpc>
                <a:spcPct val="93000"/>
              </a:lnSpc>
              <a:spcAft>
                <a:spcPts val="1138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Decide what tracks belong or not to a certain vertex:</a:t>
            </a:r>
          </a:p>
          <a:p>
            <a:pPr lvl="2">
              <a:lnSpc>
                <a:spcPct val="93000"/>
              </a:lnSpc>
              <a:spcAft>
                <a:spcPts val="850"/>
              </a:spcAft>
              <a:buSzPct val="45000"/>
              <a:buFont typeface="StarSymbol" charset="0"/>
              <a:buChar char="●"/>
            </a:pPr>
            <a:r>
              <a:rPr lang="en-US" sz="2000" dirty="0">
                <a:latin typeface="Arial" charset="0"/>
              </a:rPr>
              <a:t>a </a:t>
            </a:r>
            <a:r>
              <a:rPr lang="en-US" sz="2000" dirty="0">
                <a:latin typeface="Symbol" charset="2"/>
                <a:cs typeface="Symbol" charset="2"/>
              </a:rPr>
              <a:t>c</a:t>
            </a:r>
            <a:r>
              <a:rPr lang="en-US" sz="2000" baseline="33000" dirty="0">
                <a:latin typeface="Arial" charset="0"/>
              </a:rPr>
              <a:t>2</a:t>
            </a:r>
            <a:r>
              <a:rPr lang="en-US" sz="2000" dirty="0">
                <a:latin typeface="Arial" charset="0"/>
              </a:rPr>
              <a:t> fit is </a:t>
            </a:r>
            <a:r>
              <a:rPr lang="en-US" sz="2000" dirty="0" err="1">
                <a:latin typeface="Arial" charset="0"/>
              </a:rPr>
              <a:t>quadratically</a:t>
            </a:r>
            <a:r>
              <a:rPr lang="en-US" sz="2000" dirty="0">
                <a:latin typeface="Arial" charset="0"/>
              </a:rPr>
              <a:t> dependent on the residuals, so: </a:t>
            </a:r>
          </a:p>
          <a:p>
            <a:pPr lvl="3">
              <a:lnSpc>
                <a:spcPct val="93000"/>
              </a:lnSpc>
              <a:spcAft>
                <a:spcPts val="575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the presence of outliers (e.g. track from secondary interactions) can consistently bias the fit result </a:t>
            </a:r>
          </a:p>
          <a:p>
            <a:pPr lvl="3">
              <a:lnSpc>
                <a:spcPct val="93000"/>
              </a:lnSpc>
              <a:spcAft>
                <a:spcPts val="575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decrease of vertex resolution!</a:t>
            </a:r>
            <a:br>
              <a:rPr lang="en-US" sz="2000" dirty="0">
                <a:latin typeface="Arial" charset="0"/>
              </a:rPr>
            </a:br>
            <a:endParaRPr lang="en-US" sz="2000" dirty="0">
              <a:latin typeface="Arial" charset="0"/>
            </a:endParaRPr>
          </a:p>
          <a:p>
            <a:pPr lvl="2">
              <a:lnSpc>
                <a:spcPct val="93000"/>
              </a:lnSpc>
              <a:spcAft>
                <a:spcPts val="850"/>
              </a:spcAft>
              <a:buSzPct val="45000"/>
              <a:buFont typeface="StarSymbol" charset="0"/>
              <a:buChar char="●"/>
            </a:pPr>
            <a:r>
              <a:rPr lang="en-US" sz="2000" dirty="0">
                <a:latin typeface="Arial" charset="0"/>
              </a:rPr>
              <a:t>Methods to avoid this:</a:t>
            </a:r>
          </a:p>
          <a:p>
            <a:pPr lvl="3">
              <a:lnSpc>
                <a:spcPct val="93000"/>
              </a:lnSpc>
              <a:spcAft>
                <a:spcPts val="575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fit a first vertex and iteratively remove the most incompatible tracks (</a:t>
            </a:r>
            <a:r>
              <a:rPr lang="en-US" sz="2000" dirty="0" err="1">
                <a:latin typeface="Arial" charset="0"/>
              </a:rPr>
              <a:t>Prob</a:t>
            </a:r>
            <a:r>
              <a:rPr lang="en-US" sz="2000" dirty="0">
                <a:latin typeface="Arial" charset="0"/>
              </a:rPr>
              <a:t>(</a:t>
            </a:r>
            <a:r>
              <a:rPr lang="en-US" sz="2000" dirty="0">
                <a:latin typeface="Symbol" charset="2"/>
                <a:cs typeface="Symbol" charset="2"/>
              </a:rPr>
              <a:t>c</a:t>
            </a:r>
            <a:r>
              <a:rPr lang="en-US" sz="2000" baseline="33000" dirty="0">
                <a:latin typeface="Arial" charset="0"/>
              </a:rPr>
              <a:t>2</a:t>
            </a:r>
            <a:r>
              <a:rPr lang="en-US" sz="2000" dirty="0">
                <a:latin typeface="Arial" charset="0"/>
              </a:rPr>
              <a:t>)&gt;cut)</a:t>
            </a:r>
          </a:p>
          <a:p>
            <a:pPr lvl="3">
              <a:lnSpc>
                <a:spcPct val="93000"/>
              </a:lnSpc>
              <a:spcAft>
                <a:spcPts val="575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Start with e.g. two-track vertices and add compatible tracks</a:t>
            </a:r>
          </a:p>
          <a:p>
            <a:pPr lvl="3">
              <a:lnSpc>
                <a:spcPct val="93000"/>
              </a:lnSpc>
              <a:spcAft>
                <a:spcPts val="575"/>
              </a:spcAft>
              <a:buSzPct val="75000"/>
              <a:buFont typeface="StarSymbol" charset="0"/>
              <a:buChar char="–"/>
            </a:pPr>
            <a:r>
              <a:rPr lang="en-US" sz="2000" dirty="0">
                <a:latin typeface="Arial" charset="0"/>
              </a:rPr>
              <a:t>rely on a “robust” vertex fitter, where the “outlying” tracks are </a:t>
            </a:r>
            <a:r>
              <a:rPr lang="en-US" sz="2000" dirty="0" err="1">
                <a:latin typeface="Arial" charset="0"/>
              </a:rPr>
              <a:t>downweighted</a:t>
            </a:r>
            <a:r>
              <a:rPr lang="en-US" sz="2000" dirty="0">
                <a:latin typeface="Arial" charset="0"/>
              </a:rPr>
              <a:t> dynamically by the fitter itself </a:t>
            </a:r>
          </a:p>
        </p:txBody>
      </p:sp>
    </p:spTree>
    <p:extLst>
      <p:ext uri="{BB962C8B-B14F-4D97-AF65-F5344CB8AC3E}">
        <p14:creationId xmlns:p14="http://schemas.microsoft.com/office/powerpoint/2010/main" val="422805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31708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Adaptive Methods</a:t>
            </a:r>
          </a:p>
        </p:txBody>
      </p:sp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457345" y="1578900"/>
            <a:ext cx="8770525" cy="454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Methods discussed so far provide efficient and unbiased estimator if tracks are</a:t>
            </a:r>
          </a:p>
          <a:p>
            <a:r>
              <a:rPr lang="en-US" dirty="0">
                <a:latin typeface="Arial"/>
              </a:rPr>
              <a:t>Gaussian distributed around their true position and the hypothesis of a common</a:t>
            </a:r>
          </a:p>
          <a:p>
            <a:r>
              <a:rPr lang="en-US" dirty="0">
                <a:latin typeface="Arial"/>
              </a:rPr>
              <a:t>origin is correct.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However, </a:t>
            </a:r>
            <a:r>
              <a:rPr lang="en-US" i="1" dirty="0">
                <a:latin typeface="Arial"/>
              </a:rPr>
              <a:t>Outliers</a:t>
            </a:r>
            <a:r>
              <a:rPr lang="en-US" dirty="0">
                <a:latin typeface="Arial"/>
              </a:rPr>
              <a:t> can bias the fit  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 - Badly reconstructed tracks, e.g. because of wrong hits assigned</a:t>
            </a:r>
          </a:p>
          <a:p>
            <a:r>
              <a:rPr lang="en-US" dirty="0">
                <a:latin typeface="Arial"/>
              </a:rPr>
              <a:t>   - Tracks not originating from the vertex to be reconstructed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as well as under- or overestimated track uncertainties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→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Robust</a:t>
            </a:r>
            <a:r>
              <a:rPr lang="en-US" dirty="0">
                <a:latin typeface="Arial"/>
              </a:rPr>
              <a:t>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Methods</a:t>
            </a:r>
            <a:r>
              <a:rPr lang="en-US" dirty="0">
                <a:latin typeface="Arial"/>
              </a:rPr>
              <a:t> to decrease sensitivity to such outliers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Deal with this during finding or fitting stage</a:t>
            </a:r>
          </a:p>
        </p:txBody>
      </p:sp>
    </p:spTree>
    <p:extLst>
      <p:ext uri="{BB962C8B-B14F-4D97-AF65-F5344CB8AC3E}">
        <p14:creationId xmlns:p14="http://schemas.microsoft.com/office/powerpoint/2010/main" val="369925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>
            <a:spLocks noGrp="1" noChangeArrowheads="1"/>
          </p:cNvSpPr>
          <p:nvPr>
            <p:ph type="title"/>
          </p:nvPr>
        </p:nvSpPr>
        <p:spPr>
          <a:xfrm>
            <a:off x="531981" y="131708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Adaptive Vertex Fitting</a:t>
            </a:r>
          </a:p>
        </p:txBody>
      </p:sp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457344" y="1371025"/>
            <a:ext cx="8672069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Modify </a:t>
            </a:r>
            <a:r>
              <a:rPr lang="en-US" dirty="0">
                <a:latin typeface="Arial"/>
                <a:cs typeface="Arial"/>
              </a:rPr>
              <a:t>χ</a:t>
            </a:r>
            <a:r>
              <a:rPr lang="en-US" baseline="33000" dirty="0">
                <a:latin typeface="Arial"/>
              </a:rPr>
              <a:t>2</a:t>
            </a:r>
            <a:r>
              <a:rPr lang="en-US" dirty="0">
                <a:latin typeface="Arial"/>
              </a:rPr>
              <a:t> function to be minimized by adding a track-by-track weighting factor</a:t>
            </a:r>
          </a:p>
          <a:p>
            <a:r>
              <a:rPr lang="en-US" dirty="0">
                <a:latin typeface="Arial"/>
              </a:rPr>
              <a:t>(for simplicity of notation off-diagonal terms of covariance matrix dropped):</a:t>
            </a: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032" y="2285041"/>
            <a:ext cx="6906213" cy="122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7764" name="Line 4"/>
          <p:cNvSpPr>
            <a:spLocks noChangeShapeType="1"/>
          </p:cNvSpPr>
          <p:nvPr/>
        </p:nvSpPr>
        <p:spPr bwMode="auto">
          <a:xfrm flipV="1">
            <a:off x="3887424" y="3197470"/>
            <a:ext cx="1589" cy="460182"/>
          </a:xfrm>
          <a:prstGeom prst="line">
            <a:avLst/>
          </a:prstGeom>
          <a:noFill/>
          <a:ln w="18360" cap="flat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1225936" y="3765557"/>
            <a:ext cx="6768057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Measure for compatibility with last estimated vertex position</a:t>
            </a:r>
          </a:p>
        </p:txBody>
      </p:sp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2" y="4739873"/>
            <a:ext cx="3887424" cy="118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773" y="4341577"/>
            <a:ext cx="3301452" cy="228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7768" name="Line 8"/>
          <p:cNvSpPr>
            <a:spLocks noChangeShapeType="1"/>
          </p:cNvSpPr>
          <p:nvPr/>
        </p:nvSpPr>
        <p:spPr bwMode="auto">
          <a:xfrm>
            <a:off x="8074982" y="4341577"/>
            <a:ext cx="1588" cy="2056536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555800" y="4389182"/>
            <a:ext cx="1958005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/>
              </a:rPr>
              <a:t>Frequent choice:</a:t>
            </a: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300133" y="5972842"/>
            <a:ext cx="4730652" cy="10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Annealing scheme: </a:t>
            </a:r>
          </a:p>
          <a:p>
            <a:r>
              <a:rPr lang="en-US" dirty="0">
                <a:latin typeface="Arial"/>
              </a:rPr>
              <a:t> - Decrease </a:t>
            </a:r>
            <a:r>
              <a:rPr lang="en-US" dirty="0" err="1">
                <a:latin typeface="Arial"/>
              </a:rPr>
              <a:t>temparature</a:t>
            </a:r>
            <a:r>
              <a:rPr lang="en-US" dirty="0">
                <a:latin typeface="Arial"/>
              </a:rPr>
              <a:t> during iterations</a:t>
            </a:r>
          </a:p>
          <a:p>
            <a:r>
              <a:rPr lang="en-US" dirty="0">
                <a:latin typeface="Arial"/>
              </a:rPr>
              <a:t> - T → 0: </a:t>
            </a:r>
            <a:r>
              <a:rPr lang="en-US" i="1" dirty="0">
                <a:latin typeface="Arial"/>
              </a:rPr>
              <a:t>soft</a:t>
            </a:r>
            <a:r>
              <a:rPr lang="en-US" dirty="0">
                <a:latin typeface="Arial"/>
              </a:rPr>
              <a:t> to </a:t>
            </a:r>
            <a:r>
              <a:rPr lang="en-US" i="1" dirty="0">
                <a:latin typeface="Arial"/>
              </a:rPr>
              <a:t>hard</a:t>
            </a:r>
            <a:r>
              <a:rPr lang="en-US" dirty="0">
                <a:latin typeface="Arial"/>
              </a:rPr>
              <a:t> assignment</a:t>
            </a:r>
          </a:p>
        </p:txBody>
      </p:sp>
    </p:spTree>
    <p:extLst>
      <p:ext uri="{BB962C8B-B14F-4D97-AF65-F5344CB8AC3E}">
        <p14:creationId xmlns:p14="http://schemas.microsoft.com/office/powerpoint/2010/main" val="3029264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33294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Multi-Vertex Finding</a:t>
            </a: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66741" y="1286923"/>
            <a:ext cx="9785257" cy="582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Often has to reconstruct several vertices and associate tracks to them.</a:t>
            </a: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Especially challenging when vertices have distances comparable to experimental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resolution, e.g. for Pile-Up at the LHC (vertex uncertainties inflated for better visibility):</a:t>
            </a: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A-priori, even the number of vertices to be reconstructed is not known.</a:t>
            </a: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Often, </a:t>
            </a:r>
            <a:r>
              <a:rPr lang="en-US" i="1" dirty="0">
                <a:solidFill>
                  <a:srgbClr val="000080"/>
                </a:solidFill>
                <a:latin typeface="Arial"/>
              </a:rPr>
              <a:t>Seed finders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, are used to get an initial list of vertices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(can e.g. be based on simple clustering methods in case of PV reconstruction)</a:t>
            </a:r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93" b="-32"/>
          <a:stretch/>
        </p:blipFill>
        <p:spPr bwMode="auto">
          <a:xfrm>
            <a:off x="1151880" y="2555701"/>
            <a:ext cx="756364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-3914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335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4008" y="2483693"/>
            <a:ext cx="5832648" cy="21564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(Other) Techniques to identify (single) charged particles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Cherenkov radiation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Transition radiation</a:t>
            </a:r>
          </a:p>
          <a:p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Other Techniques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20873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Cherenkov Radiation</a:t>
            </a: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833" y="1266294"/>
            <a:ext cx="2329597" cy="216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349360" y="1010814"/>
            <a:ext cx="6644193" cy="328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A charged particle moving in a medium </a:t>
            </a:r>
            <a:r>
              <a:rPr lang="en-US" sz="2000" dirty="0" smtClean="0">
                <a:latin typeface="Arial"/>
              </a:rPr>
              <a:t>with v </a:t>
            </a:r>
            <a:r>
              <a:rPr lang="en-US" sz="2000" dirty="0">
                <a:latin typeface="Arial"/>
              </a:rPr>
              <a:t>&gt; </a:t>
            </a:r>
            <a:r>
              <a:rPr lang="en-US" sz="2000" dirty="0" err="1">
                <a:latin typeface="Arial"/>
              </a:rPr>
              <a:t>c/n</a:t>
            </a:r>
            <a:r>
              <a:rPr lang="en-US" sz="2000" dirty="0">
                <a:latin typeface="Arial"/>
              </a:rPr>
              <a:t> </a:t>
            </a:r>
          </a:p>
          <a:p>
            <a:r>
              <a:rPr lang="en-US" sz="2000" dirty="0">
                <a:latin typeface="Arial"/>
              </a:rPr>
              <a:t>(i.e. a velocity above the speed of light in this medium)</a:t>
            </a:r>
          </a:p>
          <a:p>
            <a:r>
              <a:rPr lang="en-US" sz="2000" dirty="0">
                <a:latin typeface="Arial"/>
              </a:rPr>
              <a:t>emits so-called </a:t>
            </a:r>
            <a:r>
              <a:rPr lang="en-US" sz="2000" i="1" dirty="0">
                <a:latin typeface="Arial"/>
              </a:rPr>
              <a:t>Cherenkov radiation</a:t>
            </a:r>
          </a:p>
          <a:p>
            <a:endParaRPr lang="en-US" sz="2000" dirty="0">
              <a:latin typeface="Arial"/>
            </a:endParaRPr>
          </a:p>
          <a:p>
            <a:r>
              <a:rPr lang="en-US" sz="2000" dirty="0">
                <a:solidFill>
                  <a:srgbClr val="000080"/>
                </a:solidFill>
                <a:latin typeface="Arial"/>
              </a:rPr>
              <a:t>  1934: P. Cherenkov: Experimental </a:t>
            </a:r>
            <a:r>
              <a:rPr lang="en-US" sz="2000" dirty="0" err="1">
                <a:solidFill>
                  <a:srgbClr val="000080"/>
                </a:solidFill>
                <a:latin typeface="Arial"/>
              </a:rPr>
              <a:t>doscovery</a:t>
            </a:r>
            <a:endParaRPr lang="en-US" sz="2000" dirty="0">
              <a:solidFill>
                <a:srgbClr val="000080"/>
              </a:solidFill>
              <a:latin typeface="Arial"/>
            </a:endParaRPr>
          </a:p>
          <a:p>
            <a:r>
              <a:rPr lang="en-US" sz="2000" dirty="0">
                <a:solidFill>
                  <a:srgbClr val="000080"/>
                </a:solidFill>
                <a:latin typeface="Arial"/>
              </a:rPr>
              <a:t>  1937: Frank &amp; Tamm: Theoretical explanation</a:t>
            </a:r>
          </a:p>
          <a:p>
            <a:endParaRPr lang="en-US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Energy loss caused by Cherenkov radiation small </a:t>
            </a:r>
          </a:p>
          <a:p>
            <a:r>
              <a:rPr lang="en-US" sz="2000" dirty="0">
                <a:latin typeface="Arial"/>
              </a:rPr>
              <a:t>compared to </a:t>
            </a:r>
            <a:r>
              <a:rPr lang="en-US" sz="2000" dirty="0" err="1">
                <a:latin typeface="Arial"/>
              </a:rPr>
              <a:t>ionisation</a:t>
            </a:r>
            <a:r>
              <a:rPr lang="en-US" sz="2000" dirty="0">
                <a:latin typeface="Arial"/>
              </a:rPr>
              <a:t> (percent level).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61" y="3930587"/>
            <a:ext cx="2227964" cy="292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4965677" y="6036316"/>
            <a:ext cx="2222725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500" dirty="0">
                <a:solidFill>
                  <a:srgbClr val="008000"/>
                </a:solidFill>
                <a:latin typeface="Arial"/>
              </a:rPr>
              <a:t>Cherenkov radiation in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500" dirty="0">
                <a:solidFill>
                  <a:srgbClr val="008000"/>
                </a:solidFill>
                <a:latin typeface="Arial"/>
              </a:rPr>
              <a:t>a nuclear reactor,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500" dirty="0">
                <a:solidFill>
                  <a:srgbClr val="008000"/>
                </a:solidFill>
                <a:latin typeface="Arial"/>
              </a:rPr>
              <a:t>Advanced Test Reactor,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500" dirty="0">
                <a:solidFill>
                  <a:srgbClr val="008000"/>
                </a:solidFill>
                <a:latin typeface="Arial"/>
              </a:rPr>
              <a:t>Idaho Nat. Labs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4116097" y="4570081"/>
            <a:ext cx="2024701" cy="93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solidFill>
                  <a:srgbClr val="008000"/>
                </a:solidFill>
                <a:latin typeface="Arial"/>
              </a:rPr>
              <a:t>Dispersion relation:</a:t>
            </a:r>
          </a:p>
          <a:p>
            <a:r>
              <a:rPr lang="en-US" sz="1600" dirty="0">
                <a:solidFill>
                  <a:srgbClr val="008000"/>
                </a:solidFill>
                <a:latin typeface="Arial"/>
              </a:rPr>
              <a:t>Emission </a:t>
            </a:r>
            <a:r>
              <a:rPr lang="en-US" sz="1600" dirty="0" smtClean="0">
                <a:solidFill>
                  <a:srgbClr val="008000"/>
                </a:solidFill>
                <a:latin typeface="Arial"/>
              </a:rPr>
              <a:t>preferred </a:t>
            </a:r>
            <a:endParaRPr lang="en-US" sz="1600" dirty="0">
              <a:solidFill>
                <a:srgbClr val="008000"/>
              </a:solidFill>
              <a:latin typeface="Arial"/>
            </a:endParaRPr>
          </a:p>
          <a:p>
            <a:r>
              <a:rPr lang="en-US" sz="1600" dirty="0">
                <a:solidFill>
                  <a:srgbClr val="008000"/>
                </a:solidFill>
                <a:latin typeface="Arial"/>
              </a:rPr>
              <a:t>in blue to UV.</a:t>
            </a:r>
          </a:p>
        </p:txBody>
      </p:sp>
      <p:grpSp>
        <p:nvGrpSpPr>
          <p:cNvPr id="87047" name="Group 7"/>
          <p:cNvGrpSpPr>
            <a:grpSpLocks/>
          </p:cNvGrpSpPr>
          <p:nvPr/>
        </p:nvGrpSpPr>
        <p:grpSpPr bwMode="auto">
          <a:xfrm>
            <a:off x="420821" y="4687507"/>
            <a:ext cx="3577764" cy="2226328"/>
            <a:chOff x="265" y="2954"/>
            <a:chExt cx="2253" cy="1403"/>
          </a:xfrm>
        </p:grpSpPr>
        <p:pic>
          <p:nvPicPr>
            <p:cNvPr id="87048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" y="2972"/>
              <a:ext cx="2063" cy="1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7049" name="Text Box 9"/>
            <p:cNvSpPr txBox="1">
              <a:spLocks noChangeArrowheads="1"/>
            </p:cNvSpPr>
            <p:nvPr/>
          </p:nvSpPr>
          <p:spPr bwMode="auto">
            <a:xfrm>
              <a:off x="265" y="3637"/>
              <a:ext cx="413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dirty="0">
                  <a:latin typeface="Arial"/>
                </a:rPr>
                <a:t>n=</a:t>
              </a:r>
              <a:r>
                <a:rPr lang="en-US" dirty="0">
                  <a:latin typeface="Arial"/>
                  <a:cs typeface="Arial"/>
                </a:rPr>
                <a:t>√</a:t>
              </a:r>
              <a:r>
                <a:rPr lang="en-US" dirty="0" err="1">
                  <a:latin typeface="Arial"/>
                  <a:cs typeface="Arial"/>
                </a:rPr>
                <a:t>ε</a:t>
              </a:r>
              <a:endParaRPr lang="en-US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46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Cherenkov Radiation</a:t>
            </a:r>
          </a:p>
        </p:txBody>
      </p:sp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359792" y="1043533"/>
            <a:ext cx="3045784" cy="2824564"/>
            <a:chOff x="385" y="799"/>
            <a:chExt cx="1918" cy="1780"/>
          </a:xfrm>
        </p:grpSpPr>
        <p:pic>
          <p:nvPicPr>
            <p:cNvPr id="8806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799"/>
              <a:ext cx="1918" cy="17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88068" name="Oval 4"/>
            <p:cNvSpPr>
              <a:spLocks noChangeArrowheads="1"/>
            </p:cNvSpPr>
            <p:nvPr/>
          </p:nvSpPr>
          <p:spPr bwMode="auto">
            <a:xfrm>
              <a:off x="1113" y="1723"/>
              <a:ext cx="431" cy="287"/>
            </a:xfrm>
            <a:prstGeom prst="ellips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69" name="Oval 5"/>
            <p:cNvSpPr>
              <a:spLocks noChangeArrowheads="1"/>
            </p:cNvSpPr>
            <p:nvPr/>
          </p:nvSpPr>
          <p:spPr bwMode="auto">
            <a:xfrm>
              <a:off x="576" y="1061"/>
              <a:ext cx="378" cy="431"/>
            </a:xfrm>
            <a:prstGeom prst="ellips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8070" name="Object 6"/>
          <p:cNvGraphicFramePr>
            <a:graphicFrameLocks noChangeAspect="1"/>
          </p:cNvGraphicFramePr>
          <p:nvPr/>
        </p:nvGraphicFramePr>
        <p:xfrm>
          <a:off x="4573441" y="1371025"/>
          <a:ext cx="2347064" cy="71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69" name="Equation" r:id="rId5" imgW="2328480" imgH="733680" progId="Equation.3">
                  <p:embed/>
                </p:oleObj>
              </mc:Choice>
              <mc:Fallback>
                <p:oleObj name="Equation" r:id="rId5" imgW="2328480" imgH="733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441" y="1371025"/>
                        <a:ext cx="2347064" cy="71566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4032200" y="2195661"/>
            <a:ext cx="583264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Threshold </a:t>
            </a:r>
            <a:r>
              <a:rPr lang="en-US" sz="2000" dirty="0" err="1">
                <a:latin typeface="Arial"/>
              </a:rPr>
              <a:t>behaviour</a:t>
            </a:r>
            <a:r>
              <a:rPr lang="en-US" sz="2000" dirty="0" smtClean="0">
                <a:latin typeface="Arial"/>
              </a:rPr>
              <a:t>:  </a:t>
            </a:r>
            <a:r>
              <a:rPr lang="en-US" sz="2000" dirty="0" err="1">
                <a:solidFill>
                  <a:srgbClr val="800000"/>
                </a:solidFill>
                <a:latin typeface="Arial"/>
              </a:rPr>
              <a:t>cos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Arial"/>
                <a:cs typeface="Arial"/>
              </a:rPr>
              <a:t>θ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&lt; 1  ↔  &gt; β &gt; 1/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n</a:t>
            </a:r>
            <a:b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008000"/>
                </a:solidFill>
                <a:latin typeface="Arial"/>
                <a:cs typeface="Arial"/>
              </a:rPr>
              <a:t>→ Lighter particles emit 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Cherenkov radiation </a:t>
            </a:r>
            <a:r>
              <a:rPr lang="en-US" sz="2000" dirty="0">
                <a:solidFill>
                  <a:srgbClr val="008000"/>
                </a:solidFill>
                <a:latin typeface="Arial"/>
                <a:cs typeface="Arial"/>
              </a:rPr>
              <a:t>at 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    lower </a:t>
            </a:r>
            <a:r>
              <a:rPr lang="en-US" sz="2000" dirty="0">
                <a:solidFill>
                  <a:srgbClr val="008000"/>
                </a:solidFill>
                <a:latin typeface="Arial"/>
                <a:cs typeface="Arial"/>
              </a:rPr>
              <a:t>momenta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3923043" y="3347789"/>
            <a:ext cx="579778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β = 1/n   →  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cos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θ</a:t>
            </a:r>
            <a:r>
              <a:rPr lang="en-US" sz="2000" baseline="-33000" dirty="0" err="1">
                <a:solidFill>
                  <a:srgbClr val="000080"/>
                </a:solidFill>
                <a:latin typeface="Arial"/>
                <a:cs typeface="Arial"/>
              </a:rPr>
              <a:t>min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1  → 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θ</a:t>
            </a:r>
            <a:r>
              <a:rPr lang="en-US" sz="2000" baseline="-33000" dirty="0" err="1">
                <a:solidFill>
                  <a:srgbClr val="000080"/>
                </a:solidFill>
                <a:latin typeface="Arial"/>
                <a:cs typeface="Arial"/>
              </a:rPr>
              <a:t>min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0</a:t>
            </a:r>
          </a:p>
          <a:p>
            <a:endParaRPr lang="en-US" sz="800" dirty="0">
              <a:solidFill>
                <a:srgbClr val="000080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β = 1       → 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cos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θ</a:t>
            </a:r>
            <a:r>
              <a:rPr lang="en-US" sz="2000" baseline="-33000" dirty="0" err="1">
                <a:solidFill>
                  <a:srgbClr val="000080"/>
                </a:solidFill>
                <a:latin typeface="Arial"/>
                <a:cs typeface="Arial"/>
              </a:rPr>
              <a:t>max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1/n  → 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θ</a:t>
            </a:r>
            <a:r>
              <a:rPr lang="en-US" sz="2000" baseline="-33000" dirty="0" err="1">
                <a:solidFill>
                  <a:srgbClr val="000080"/>
                </a:solidFill>
                <a:latin typeface="Arial"/>
                <a:cs typeface="Arial"/>
              </a:rPr>
              <a:t>max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arccos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(1/n)</a:t>
            </a:r>
          </a:p>
        </p:txBody>
      </p:sp>
      <p:pic>
        <p:nvPicPr>
          <p:cNvPr id="2" name="Picture 1" descr="Screen Shot 2016-07-13 at 8.03.1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184" y="1043533"/>
            <a:ext cx="2592288" cy="798118"/>
          </a:xfrm>
          <a:prstGeom prst="rect">
            <a:avLst/>
          </a:prstGeom>
        </p:spPr>
      </p:pic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287784" y="4139877"/>
            <a:ext cx="4173264" cy="3064176"/>
            <a:chOff x="144" y="674"/>
            <a:chExt cx="2628" cy="193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" y="696"/>
              <a:ext cx="2596" cy="1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022" y="2348"/>
              <a:ext cx="531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dirty="0">
                  <a:solidFill>
                    <a:srgbClr val="000080"/>
                  </a:solidFill>
                  <a:latin typeface="Arial"/>
                  <a:cs typeface="Arial"/>
                </a:rPr>
                <a:t>β</a:t>
              </a:r>
              <a:r>
                <a:rPr lang="en-US" dirty="0">
                  <a:solidFill>
                    <a:srgbClr val="000080"/>
                  </a:solidFill>
                  <a:latin typeface="Arial"/>
                </a:rPr>
                <a:t>=v/c</a:t>
              </a:r>
            </a:p>
          </p:txBody>
        </p:sp>
      </p:grp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624488" y="5436021"/>
            <a:ext cx="317282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Arial"/>
              </a:rPr>
              <a:t>Separation of different</a:t>
            </a:r>
          </a:p>
          <a:p>
            <a:r>
              <a:rPr lang="en-US" sz="2000" dirty="0">
                <a:solidFill>
                  <a:schemeClr val="tx1"/>
                </a:solidFill>
                <a:latin typeface="Arial"/>
              </a:rPr>
              <a:t>particles when plotting</a:t>
            </a:r>
          </a:p>
          <a:p>
            <a:r>
              <a:rPr lang="en-US" sz="2000" dirty="0">
                <a:solidFill>
                  <a:schemeClr val="tx1"/>
                </a:solidFill>
                <a:latin typeface="Arial"/>
              </a:rPr>
              <a:t>versus momentum</a:t>
            </a:r>
          </a:p>
          <a:p>
            <a:r>
              <a:rPr lang="en-US" sz="2000" dirty="0">
                <a:solidFill>
                  <a:srgbClr val="800000"/>
                </a:solidFill>
                <a:latin typeface="Arial"/>
              </a:rPr>
              <a:t>→ Particle Identification</a:t>
            </a: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 flipV="1">
            <a:off x="4608264" y="5868068"/>
            <a:ext cx="1872208" cy="72009"/>
          </a:xfrm>
          <a:prstGeom prst="line">
            <a:avLst/>
          </a:prstGeom>
          <a:noFill/>
          <a:ln w="36720" cap="flat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854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Cherenkov Radiation</a:t>
            </a:r>
          </a:p>
        </p:txBody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312836" y="1080634"/>
            <a:ext cx="4311420" cy="125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0090"/>
                </a:solidFill>
                <a:latin typeface="Arial"/>
              </a:rPr>
              <a:t>Application:</a:t>
            </a:r>
            <a:r>
              <a:rPr lang="en-US" sz="2000" dirty="0">
                <a:latin typeface="Arial"/>
              </a:rPr>
              <a:t> Particle Identification</a:t>
            </a:r>
          </a:p>
          <a:p>
            <a:r>
              <a:rPr lang="en-US" sz="2000" dirty="0">
                <a:latin typeface="Arial"/>
              </a:rPr>
              <a:t>   Measure momentum in tracking </a:t>
            </a:r>
          </a:p>
          <a:p>
            <a:r>
              <a:rPr lang="en-US" sz="2000" dirty="0">
                <a:latin typeface="Arial"/>
              </a:rPr>
              <a:t>   detector, velocity in dedicated </a:t>
            </a:r>
          </a:p>
          <a:p>
            <a:r>
              <a:rPr lang="en-US" sz="2000" dirty="0">
                <a:latin typeface="Arial"/>
              </a:rPr>
              <a:t>  </a:t>
            </a:r>
            <a:r>
              <a:rPr lang="en-US" sz="2000" dirty="0" smtClean="0">
                <a:latin typeface="Arial"/>
              </a:rPr>
              <a:t> Cherenkov detectors</a:t>
            </a:r>
            <a:endParaRPr lang="en-US" sz="2000" dirty="0">
              <a:latin typeface="Arial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44" y="2643665"/>
            <a:ext cx="3658752" cy="4441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344" y="1115541"/>
            <a:ext cx="3893776" cy="564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297302" y="1242492"/>
            <a:ext cx="1081428" cy="58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800" b="1" dirty="0" err="1">
                <a:solidFill>
                  <a:srgbClr val="008000"/>
                </a:solidFill>
                <a:latin typeface="Arial"/>
              </a:rPr>
              <a:t>LHCb</a:t>
            </a:r>
            <a:endParaRPr lang="en-US" sz="2800" b="1" dirty="0">
              <a:solidFill>
                <a:srgbClr val="008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34960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Cherenkov Radiation</a:t>
            </a: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44" y="2643665"/>
            <a:ext cx="3658752" cy="4441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8297302" y="1242492"/>
            <a:ext cx="1081428" cy="58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800" b="1" dirty="0" err="1">
                <a:solidFill>
                  <a:srgbClr val="008000"/>
                </a:solidFill>
                <a:latin typeface="Arial"/>
              </a:rPr>
              <a:t>LHCb</a:t>
            </a:r>
            <a:endParaRPr lang="en-US" sz="2800" b="1" dirty="0">
              <a:solidFill>
                <a:srgbClr val="008000"/>
              </a:solidFill>
              <a:latin typeface="Arial"/>
            </a:endParaRPr>
          </a:p>
        </p:txBody>
      </p:sp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69" y="2742049"/>
            <a:ext cx="4902156" cy="4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12836" y="1080634"/>
            <a:ext cx="4311420" cy="125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0090"/>
                </a:solidFill>
                <a:latin typeface="Arial"/>
              </a:rPr>
              <a:t>Application:</a:t>
            </a:r>
            <a:r>
              <a:rPr lang="en-US" sz="2000" dirty="0">
                <a:latin typeface="Arial"/>
              </a:rPr>
              <a:t> Particle Identification</a:t>
            </a:r>
          </a:p>
          <a:p>
            <a:r>
              <a:rPr lang="en-US" sz="2000" dirty="0">
                <a:latin typeface="Arial"/>
              </a:rPr>
              <a:t>   Measure momentum in tracking </a:t>
            </a:r>
          </a:p>
          <a:p>
            <a:r>
              <a:rPr lang="en-US" sz="2000" dirty="0">
                <a:latin typeface="Arial"/>
              </a:rPr>
              <a:t>   detector, velocity in dedicated </a:t>
            </a:r>
          </a:p>
          <a:p>
            <a:r>
              <a:rPr lang="en-US" sz="2000" dirty="0">
                <a:latin typeface="Arial"/>
              </a:rPr>
              <a:t>  </a:t>
            </a:r>
            <a:r>
              <a:rPr lang="en-US" sz="2000" dirty="0" smtClean="0">
                <a:latin typeface="Arial"/>
              </a:rPr>
              <a:t> Cherenkov detectors</a:t>
            </a:r>
            <a:endParaRPr lang="en-US" sz="2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552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Cherenkov Radiation</a:t>
            </a: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3" y="1599528"/>
            <a:ext cx="3430080" cy="514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441" y="3232381"/>
            <a:ext cx="5276925" cy="3394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5488128" y="1371024"/>
            <a:ext cx="3552357" cy="11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0080"/>
                </a:solidFill>
                <a:latin typeface="Arial"/>
              </a:rPr>
              <a:t>Many applications also in e.g.</a:t>
            </a:r>
          </a:p>
          <a:p>
            <a:r>
              <a:rPr lang="en-US" sz="2000" dirty="0" err="1">
                <a:solidFill>
                  <a:srgbClr val="000080"/>
                </a:solidFill>
                <a:latin typeface="Arial"/>
              </a:rPr>
              <a:t>astroparticle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physics,</a:t>
            </a:r>
          </a:p>
          <a:p>
            <a:r>
              <a:rPr lang="en-US" sz="2000" dirty="0">
                <a:solidFill>
                  <a:srgbClr val="000080"/>
                </a:solidFill>
                <a:latin typeface="Arial"/>
              </a:rPr>
              <a:t>neutrino physics, ...</a:t>
            </a:r>
          </a:p>
        </p:txBody>
      </p:sp>
    </p:spTree>
    <p:extLst>
      <p:ext uri="{BB962C8B-B14F-4D97-AF65-F5344CB8AC3E}">
        <p14:creationId xmlns:p14="http://schemas.microsoft.com/office/powerpoint/2010/main" val="231548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22313"/>
            <a:ext cx="10069512" cy="68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5567536" y="6107113"/>
            <a:ext cx="625475" cy="0"/>
          </a:xfrm>
          <a:prstGeom prst="line">
            <a:avLst/>
          </a:prstGeom>
          <a:noFill/>
          <a:ln w="38160" cap="flat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8683799" y="5292726"/>
            <a:ext cx="671512" cy="322263"/>
          </a:xfrm>
          <a:prstGeom prst="line">
            <a:avLst/>
          </a:prstGeom>
          <a:noFill/>
          <a:ln w="38160" cap="flat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169074" y="6311901"/>
            <a:ext cx="1254125" cy="484188"/>
          </a:xfrm>
          <a:prstGeom prst="roundRect">
            <a:avLst>
              <a:gd name="adj" fmla="val 3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6204" rIns="90000" bIns="46800"/>
          <a:lstStyle/>
          <a:p>
            <a:pPr eaLnBrk="0">
              <a:tabLst>
                <a:tab pos="457200" algn="l"/>
                <a:tab pos="914400" algn="l"/>
              </a:tabLst>
            </a:pPr>
            <a:r>
              <a:rPr lang="de-DE" sz="2200" b="1">
                <a:solidFill>
                  <a:srgbClr val="FFFF00"/>
                </a:solidFill>
              </a:rPr>
              <a:t>protons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160" y="2267669"/>
            <a:ext cx="936104" cy="9361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8544" y="5508029"/>
            <a:ext cx="936104" cy="936104"/>
          </a:xfrm>
          <a:prstGeom prst="rect">
            <a:avLst/>
          </a:prstGeom>
        </p:spPr>
      </p:pic>
      <p:sp>
        <p:nvSpPr>
          <p:cNvPr id="13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708025"/>
          </a:xfrm>
          <a:solidFill>
            <a:srgbClr val="FFFFFF">
              <a:alpha val="0"/>
            </a:srgbClr>
          </a:solidFill>
          <a:ln/>
        </p:spPr>
        <p:txBody>
          <a:bodyPr tIns="35280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4000" dirty="0" smtClean="0"/>
              <a:t>LHC</a:t>
            </a:r>
            <a:r>
              <a:rPr lang="en-US" sz="4000" dirty="0"/>
              <a:t> </a:t>
            </a:r>
            <a:r>
              <a:rPr lang="en-US" sz="4000" dirty="0" smtClean="0"/>
              <a:t>Detectors</a:t>
            </a:r>
            <a:endParaRPr lang="en-US" sz="4000" dirty="0"/>
          </a:p>
        </p:txBody>
      </p:sp>
      <p:pic>
        <p:nvPicPr>
          <p:cNvPr id="14" name="Picture 13" descr="0803012_0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260" y="4278750"/>
            <a:ext cx="4936548" cy="3173495"/>
          </a:xfrm>
          <a:prstGeom prst="rect">
            <a:avLst/>
          </a:prstGeom>
          <a:ln w="63500">
            <a:solidFill>
              <a:srgbClr val="80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808" y="863393"/>
            <a:ext cx="4536504" cy="3204476"/>
          </a:xfrm>
          <a:prstGeom prst="rect">
            <a:avLst/>
          </a:prstGeom>
          <a:ln w="63500">
            <a:solidFill>
              <a:srgbClr val="800000"/>
            </a:solidFill>
          </a:ln>
        </p:spPr>
      </p:pic>
      <p:pic>
        <p:nvPicPr>
          <p:cNvPr id="22" name="Picture 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68" y="1331565"/>
            <a:ext cx="4425149" cy="259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5328344" y="4139877"/>
            <a:ext cx="3240360" cy="288032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ATLAS: A </a:t>
            </a:r>
            <a:r>
              <a:rPr lang="en-US" sz="1600" dirty="0" err="1">
                <a:latin typeface="Arial"/>
              </a:rPr>
              <a:t>Toroidal</a:t>
            </a:r>
            <a:r>
              <a:rPr lang="en-US" sz="1600" dirty="0">
                <a:latin typeface="Arial"/>
              </a:rPr>
              <a:t> LHC </a:t>
            </a:r>
            <a:r>
              <a:rPr lang="en-US" sz="1600" dirty="0" err="1">
                <a:latin typeface="Arial"/>
              </a:rPr>
              <a:t>ApparatuS</a:t>
            </a:r>
            <a:endParaRPr lang="en-US" sz="1600" dirty="0">
              <a:latin typeface="Arial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2087984" y="755501"/>
            <a:ext cx="2918767" cy="289401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CMS: Compact </a:t>
            </a:r>
            <a:r>
              <a:rPr lang="en-US" sz="1600" dirty="0" err="1">
                <a:latin typeface="Arial"/>
              </a:rPr>
              <a:t>Muon</a:t>
            </a:r>
            <a:r>
              <a:rPr lang="en-US" sz="1600" dirty="0">
                <a:latin typeface="Arial"/>
              </a:rPr>
              <a:t> Solenoid</a:t>
            </a: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616376" y="1331565"/>
            <a:ext cx="1763817" cy="332077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 err="1">
                <a:latin typeface="Arial"/>
              </a:rPr>
              <a:t>LHCb</a:t>
            </a:r>
            <a:r>
              <a:rPr lang="en-US" sz="1600" dirty="0">
                <a:latin typeface="Arial"/>
              </a:rPr>
              <a:t> </a:t>
            </a:r>
            <a:r>
              <a:rPr lang="en-US" sz="1600" dirty="0" smtClean="0">
                <a:latin typeface="Arial"/>
              </a:rPr>
              <a:t>(b</a:t>
            </a:r>
            <a:r>
              <a:rPr lang="en-US" sz="1600" dirty="0">
                <a:latin typeface="Arial"/>
              </a:rPr>
              <a:t>-physics)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9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" t="14296" r="18427" b="7208"/>
          <a:stretch/>
        </p:blipFill>
        <p:spPr bwMode="auto">
          <a:xfrm>
            <a:off x="378224" y="4499917"/>
            <a:ext cx="3870000" cy="27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>
                    <a:lum bright="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431800" y="6948189"/>
            <a:ext cx="3721935" cy="326330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600" dirty="0">
                <a:latin typeface="Arial"/>
              </a:rPr>
              <a:t>ALICE: A Large Ion Collider Experiment</a:t>
            </a:r>
          </a:p>
        </p:txBody>
      </p:sp>
    </p:spTree>
    <p:extLst>
      <p:ext uri="{BB962C8B-B14F-4D97-AF65-F5344CB8AC3E}">
        <p14:creationId xmlns:p14="http://schemas.microsoft.com/office/powerpoint/2010/main" val="194921859"/>
      </p:ext>
    </p:extLst>
  </p:cSld>
  <p:clrMapOvr>
    <a:masterClrMapping/>
  </p:clrMapOvr>
  <p:transition spd="med" advTm="1713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Transition Radiation</a:t>
            </a: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41" y="3133997"/>
            <a:ext cx="3890600" cy="165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200088" y="867998"/>
            <a:ext cx="9083361" cy="615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 </a:t>
            </a:r>
            <a:r>
              <a:rPr lang="en-AU" dirty="0">
                <a:latin typeface="Arial"/>
              </a:rPr>
              <a:t>When crossing boundaries of two media with different </a:t>
            </a:r>
            <a:r>
              <a:rPr lang="en-AU" dirty="0" err="1">
                <a:latin typeface="Arial"/>
              </a:rPr>
              <a:t>dielectron</a:t>
            </a:r>
            <a:r>
              <a:rPr lang="en-AU" dirty="0">
                <a:latin typeface="Arial"/>
              </a:rPr>
              <a:t> constants , a</a:t>
            </a:r>
          </a:p>
          <a:p>
            <a:r>
              <a:rPr lang="en-AU" dirty="0">
                <a:latin typeface="Arial"/>
              </a:rPr>
              <a:t>    charged particles emits electromagnetic radiation, </a:t>
            </a:r>
            <a:r>
              <a:rPr lang="en-AU" i="1" dirty="0">
                <a:solidFill>
                  <a:srgbClr val="000080"/>
                </a:solidFill>
                <a:latin typeface="Arial"/>
              </a:rPr>
              <a:t>transition radiation</a:t>
            </a:r>
          </a:p>
          <a:p>
            <a:endParaRPr lang="en-AU" sz="1000" dirty="0">
              <a:latin typeface="Arial"/>
            </a:endParaRPr>
          </a:p>
          <a:p>
            <a:r>
              <a:rPr lang="en-AU" dirty="0">
                <a:latin typeface="Arial"/>
              </a:rPr>
              <a:t>     Reason: adaptation of the electric fields (</a:t>
            </a:r>
            <a:r>
              <a:rPr lang="en-AU" dirty="0">
                <a:latin typeface="Symbol" charset="0"/>
                <a:cs typeface="Symbol" charset="0"/>
              </a:rPr>
              <a:t></a:t>
            </a:r>
            <a:r>
              <a:rPr lang="en-AU" baseline="-25000" dirty="0">
                <a:latin typeface="Arial"/>
              </a:rPr>
              <a:t>1</a:t>
            </a:r>
            <a:r>
              <a:rPr lang="en-AU" dirty="0">
                <a:latin typeface="Arial"/>
              </a:rPr>
              <a:t>, </a:t>
            </a:r>
            <a:r>
              <a:rPr lang="en-AU" dirty="0">
                <a:latin typeface="Symbol" charset="0"/>
                <a:cs typeface="Symbol" charset="0"/>
              </a:rPr>
              <a:t></a:t>
            </a:r>
            <a:r>
              <a:rPr lang="en-AU" baseline="-25000" dirty="0">
                <a:latin typeface="Arial"/>
              </a:rPr>
              <a:t>2</a:t>
            </a:r>
            <a:r>
              <a:rPr lang="en-AU" dirty="0">
                <a:latin typeface="Arial"/>
              </a:rPr>
              <a:t>) </a:t>
            </a:r>
          </a:p>
          <a:p>
            <a:endParaRPr lang="en-AU" sz="1000" dirty="0">
              <a:latin typeface="Arial"/>
            </a:endParaRPr>
          </a:p>
          <a:p>
            <a:r>
              <a:rPr lang="en-AU" dirty="0">
                <a:latin typeface="Arial"/>
              </a:rPr>
              <a:t>     1946  Discovery and explanation by Ginsburg and Frank</a:t>
            </a:r>
          </a:p>
          <a:p>
            <a:r>
              <a:rPr lang="en-AU" i="1" dirty="0">
                <a:latin typeface="Arial"/>
              </a:rPr>
              <a:t>     (for a theoretical description, see e.g. Jackson, Classical Electrodynamics) </a:t>
            </a: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endParaRPr lang="en-AU" i="1" dirty="0">
              <a:latin typeface="Arial"/>
            </a:endParaRPr>
          </a:p>
          <a:p>
            <a:r>
              <a:rPr lang="en-AU" dirty="0">
                <a:latin typeface="Arial"/>
              </a:rPr>
              <a:t>The total emitted energy in form of transition radiation is proportional to the </a:t>
            </a:r>
          </a:p>
          <a:p>
            <a:r>
              <a:rPr lang="en-AU" dirty="0">
                <a:latin typeface="Arial"/>
              </a:rPr>
              <a:t>     </a:t>
            </a:r>
            <a:r>
              <a:rPr lang="en-AU" dirty="0">
                <a:solidFill>
                  <a:srgbClr val="FF0000"/>
                </a:solidFill>
                <a:latin typeface="Arial"/>
              </a:rPr>
              <a:t>Lorentz factor </a:t>
            </a:r>
            <a:r>
              <a:rPr lang="en-AU" dirty="0">
                <a:solidFill>
                  <a:srgbClr val="FF0000"/>
                </a:solidFill>
                <a:latin typeface="Symbol" charset="0"/>
                <a:cs typeface="Symbol" charset="0"/>
              </a:rPr>
              <a:t></a:t>
            </a:r>
          </a:p>
          <a:p>
            <a:pPr>
              <a:lnSpc>
                <a:spcPct val="83000"/>
              </a:lnSpc>
            </a:pPr>
            <a:r>
              <a:rPr lang="en-AU" dirty="0">
                <a:solidFill>
                  <a:srgbClr val="FF0000"/>
                </a:solidFill>
                <a:latin typeface="Symbol" charset="0"/>
                <a:cs typeface="Symbol" charset="0"/>
              </a:rPr>
              <a:t></a:t>
            </a:r>
          </a:p>
          <a:p>
            <a:endParaRPr lang="en-AU" dirty="0">
              <a:latin typeface="Arial"/>
            </a:endParaRPr>
          </a:p>
          <a:p>
            <a:r>
              <a:rPr lang="en-AU" dirty="0">
                <a:latin typeface="Arial"/>
              </a:rPr>
              <a:t>     important for the identification of particles in the high momentum / </a:t>
            </a:r>
          </a:p>
          <a:p>
            <a:r>
              <a:rPr lang="en-AU" dirty="0">
                <a:latin typeface="Arial"/>
              </a:rPr>
              <a:t>     energy range (where </a:t>
            </a:r>
            <a:r>
              <a:rPr lang="en-AU" dirty="0">
                <a:latin typeface="Symbol" charset="0"/>
                <a:cs typeface="Symbol" charset="0"/>
              </a:rPr>
              <a:t></a:t>
            </a:r>
            <a:r>
              <a:rPr lang="en-AU" dirty="0">
                <a:latin typeface="Arial"/>
              </a:rPr>
              <a:t> ≈ 1) </a:t>
            </a:r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2901277" y="5523768"/>
          <a:ext cx="2321656" cy="658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93" name="Equation" r:id="rId5" imgW="2277360" imgH="660600" progId="Equation.3">
                  <p:embed/>
                </p:oleObj>
              </mc:Choice>
              <mc:Fallback>
                <p:oleObj name="Equation" r:id="rId5" imgW="2277360" imgH="660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277" y="5523768"/>
                        <a:ext cx="2321656" cy="65853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5151473" y="3527532"/>
            <a:ext cx="4171845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dirty="0">
                <a:solidFill>
                  <a:srgbClr val="008000"/>
                </a:solidFill>
                <a:latin typeface="Arial"/>
              </a:rPr>
              <a:t>Formation of transition radiation occurs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dirty="0">
                <a:solidFill>
                  <a:srgbClr val="008000"/>
                </a:solidFill>
                <a:latin typeface="Arial"/>
              </a:rPr>
              <a:t>in a small region, at the boundary,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dirty="0">
                <a:solidFill>
                  <a:srgbClr val="008000"/>
                </a:solidFill>
                <a:latin typeface="Arial"/>
              </a:rPr>
              <a:t>Formation length: D ≈ </a:t>
            </a:r>
            <a:r>
              <a:rPr lang="en-US" dirty="0">
                <a:solidFill>
                  <a:srgbClr val="008000"/>
                </a:solidFill>
                <a:latin typeface="Symbol" charset="0"/>
                <a:cs typeface="Symbol" charset="0"/>
              </a:rPr>
              <a:t>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10</a:t>
            </a:r>
            <a:r>
              <a:rPr lang="en-US" baseline="30000" dirty="0">
                <a:solidFill>
                  <a:srgbClr val="008000"/>
                </a:solidFill>
                <a:latin typeface="Arial"/>
              </a:rPr>
              <a:t>-6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 cm </a:t>
            </a:r>
          </a:p>
        </p:txBody>
      </p:sp>
      <p:pic>
        <p:nvPicPr>
          <p:cNvPr id="2" name="Picture 1" descr="Screen Shot 2016-07-13 at 8.04.5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08" y="946463"/>
            <a:ext cx="9647540" cy="62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246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52366"/>
            <a:ext cx="9072245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Transition Radiation</a:t>
            </a:r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228672" y="1142520"/>
            <a:ext cx="9648689" cy="40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Mainly for the identification of electrons: </a:t>
            </a:r>
          </a:p>
          <a:p>
            <a:endParaRPr lang="en-US" dirty="0">
              <a:latin typeface="Arial"/>
            </a:endParaRPr>
          </a:p>
          <a:p>
            <a:r>
              <a:rPr lang="en-US" dirty="0">
                <a:latin typeface="Arial"/>
              </a:rPr>
              <a:t>    Their </a:t>
            </a:r>
            <a:r>
              <a:rPr lang="en-US" dirty="0">
                <a:latin typeface="Symbol" charset="0"/>
                <a:cs typeface="Symbol" charset="0"/>
              </a:rPr>
              <a:t></a:t>
            </a:r>
            <a:r>
              <a:rPr lang="en-US" dirty="0">
                <a:latin typeface="Arial"/>
              </a:rPr>
              <a:t>factor is much bigger for the same momentum: 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γ</a:t>
            </a:r>
            <a:r>
              <a:rPr lang="en-US" baseline="-33000" dirty="0" err="1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/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γ</a:t>
            </a:r>
            <a:r>
              <a:rPr lang="en-US" baseline="-33000" dirty="0" err="1">
                <a:solidFill>
                  <a:srgbClr val="800000"/>
                </a:solidFill>
                <a:latin typeface="Arial"/>
                <a:cs typeface="Arial"/>
              </a:rPr>
              <a:t>h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=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m</a:t>
            </a:r>
            <a:r>
              <a:rPr lang="en-US" baseline="-33000" dirty="0" err="1">
                <a:solidFill>
                  <a:srgbClr val="800000"/>
                </a:solidFill>
                <a:latin typeface="Arial"/>
                <a:cs typeface="Arial"/>
              </a:rPr>
              <a:t>h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/ m</a:t>
            </a:r>
            <a:r>
              <a:rPr lang="en-US" baseline="-330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lang="en-US" dirty="0">
                <a:latin typeface="Arial"/>
                <a:cs typeface="Arial"/>
              </a:rPr>
              <a:t>  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   e.g. for </a:t>
            </a:r>
            <a:r>
              <a:rPr lang="en-US" dirty="0" err="1">
                <a:latin typeface="Arial"/>
                <a:cs typeface="Arial"/>
              </a:rPr>
              <a:t>pions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γ</a:t>
            </a:r>
            <a:r>
              <a:rPr lang="en-US" baseline="-33000" dirty="0" err="1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/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γ</a:t>
            </a:r>
            <a:r>
              <a:rPr lang="en-US" baseline="-33000" dirty="0" err="1">
                <a:solidFill>
                  <a:srgbClr val="800000"/>
                </a:solidFill>
                <a:latin typeface="Arial"/>
                <a:cs typeface="Arial"/>
              </a:rPr>
              <a:t>h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≈ 270</a:t>
            </a:r>
          </a:p>
          <a:p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    For a </a:t>
            </a:r>
            <a:r>
              <a:rPr lang="en-US" dirty="0">
                <a:latin typeface="Symbol" charset="0"/>
                <a:cs typeface="Symbol" charset="0"/>
              </a:rPr>
              <a:t></a:t>
            </a:r>
            <a:r>
              <a:rPr lang="en-US" dirty="0">
                <a:latin typeface="Arial"/>
                <a:cs typeface="Arial"/>
              </a:rPr>
              <a:t>value of 10</a:t>
            </a:r>
            <a:r>
              <a:rPr lang="en-US" baseline="30000" dirty="0">
                <a:latin typeface="Arial"/>
                <a:cs typeface="Arial"/>
              </a:rPr>
              <a:t>3</a:t>
            </a:r>
            <a:r>
              <a:rPr lang="en-US" dirty="0">
                <a:latin typeface="Arial"/>
                <a:cs typeface="Arial"/>
              </a:rPr>
              <a:t> (e with p=0.5 </a:t>
            </a:r>
            <a:r>
              <a:rPr lang="en-US" dirty="0" err="1">
                <a:latin typeface="Arial"/>
                <a:cs typeface="Arial"/>
              </a:rPr>
              <a:t>GeV</a:t>
            </a:r>
            <a:r>
              <a:rPr lang="en-US" dirty="0">
                <a:latin typeface="Arial"/>
                <a:cs typeface="Arial"/>
              </a:rPr>
              <a:t>,   </a:t>
            </a:r>
            <a:r>
              <a:rPr lang="en-US" dirty="0">
                <a:latin typeface="Symbol" charset="0"/>
                <a:cs typeface="Symbol" charset="0"/>
              </a:rPr>
              <a:t></a:t>
            </a:r>
            <a:r>
              <a:rPr lang="en-US" baseline="30000" dirty="0">
                <a:latin typeface="Symbol" charset="0"/>
                <a:cs typeface="Symbol" charset="0"/>
              </a:rPr>
              <a:t></a:t>
            </a:r>
            <a:r>
              <a:rPr lang="en-US" dirty="0">
                <a:latin typeface="Arial"/>
                <a:cs typeface="Symbol" charset="0"/>
              </a:rPr>
              <a:t>with p ≈ 140 </a:t>
            </a:r>
            <a:r>
              <a:rPr lang="en-US" dirty="0" err="1">
                <a:latin typeface="Arial"/>
                <a:cs typeface="Symbol" charset="0"/>
              </a:rPr>
              <a:t>GeV</a:t>
            </a:r>
            <a:r>
              <a:rPr lang="en-US" dirty="0">
                <a:latin typeface="Arial"/>
                <a:cs typeface="Symbol" charset="0"/>
              </a:rPr>
              <a:t>) about half of</a:t>
            </a:r>
          </a:p>
          <a:p>
            <a:r>
              <a:rPr lang="en-US" baseline="30000" dirty="0">
                <a:latin typeface="Arial"/>
                <a:cs typeface="Symbol" charset="0"/>
              </a:rPr>
              <a:t>      </a:t>
            </a:r>
            <a:r>
              <a:rPr lang="en-US" dirty="0">
                <a:latin typeface="Arial"/>
                <a:cs typeface="Symbol" charset="0"/>
              </a:rPr>
              <a:t>the radiated energy is found in the </a:t>
            </a:r>
            <a:r>
              <a:rPr lang="en-US" dirty="0" err="1">
                <a:latin typeface="Arial"/>
                <a:cs typeface="Symbol" charset="0"/>
              </a:rPr>
              <a:t>Röntgen</a:t>
            </a:r>
            <a:r>
              <a:rPr lang="en-US" dirty="0">
                <a:latin typeface="Arial"/>
                <a:cs typeface="Symbol" charset="0"/>
              </a:rPr>
              <a:t> energy range (2 – 20 </a:t>
            </a:r>
            <a:r>
              <a:rPr lang="en-US" dirty="0" err="1">
                <a:latin typeface="Arial"/>
                <a:cs typeface="Symbol" charset="0"/>
              </a:rPr>
              <a:t>keV</a:t>
            </a:r>
            <a:r>
              <a:rPr lang="en-US" dirty="0">
                <a:latin typeface="Arial"/>
                <a:cs typeface="Symbol" charset="0"/>
              </a:rPr>
              <a:t> </a:t>
            </a:r>
            <a:r>
              <a:rPr lang="en-US" dirty="0">
                <a:latin typeface="Symbol" charset="0"/>
                <a:cs typeface="Symbol" charset="0"/>
              </a:rPr>
              <a:t></a:t>
            </a:r>
            <a:r>
              <a:rPr lang="en-US" dirty="0">
                <a:latin typeface="Arial"/>
                <a:cs typeface="Symbol" charset="0"/>
              </a:rPr>
              <a:t> radiation)</a:t>
            </a:r>
          </a:p>
          <a:p>
            <a:endParaRPr lang="en-US" dirty="0">
              <a:latin typeface="Arial"/>
              <a:cs typeface="Symbol" charset="0"/>
            </a:endParaRPr>
          </a:p>
          <a:p>
            <a:r>
              <a:rPr lang="en-US" dirty="0">
                <a:latin typeface="Arial"/>
                <a:cs typeface="Symbol" charset="0"/>
              </a:rPr>
              <a:t>    These </a:t>
            </a:r>
            <a:r>
              <a:rPr lang="en-US" dirty="0">
                <a:latin typeface="Symbol" charset="0"/>
                <a:cs typeface="Symbol" charset="0"/>
              </a:rPr>
              <a:t></a:t>
            </a:r>
            <a:r>
              <a:rPr lang="en-US" dirty="0">
                <a:latin typeface="Arial"/>
                <a:cs typeface="Symbol" charset="0"/>
              </a:rPr>
              <a:t> quanta have to be detected, use absorber material with high Z </a:t>
            </a:r>
          </a:p>
          <a:p>
            <a:r>
              <a:rPr lang="en-US" dirty="0">
                <a:latin typeface="Arial"/>
                <a:cs typeface="Symbol" charset="0"/>
              </a:rPr>
              <a:t>    value (absorption via photoelectric effect, e.g. Xenon gas)   </a:t>
            </a:r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3" r="5501" b="25227"/>
          <a:stretch>
            <a:fillRect/>
          </a:stretch>
        </p:blipFill>
        <p:spPr bwMode="auto">
          <a:xfrm>
            <a:off x="287784" y="5075981"/>
            <a:ext cx="6455176" cy="167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14003" r="5501" b="2522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6984528" y="6300117"/>
            <a:ext cx="288032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700" dirty="0" smtClean="0">
                <a:solidFill>
                  <a:srgbClr val="000080"/>
                </a:solidFill>
                <a:latin typeface="Arial"/>
              </a:rPr>
              <a:t>Application </a:t>
            </a:r>
            <a:r>
              <a:rPr lang="en-US" sz="1700" dirty="0">
                <a:solidFill>
                  <a:srgbClr val="000080"/>
                </a:solidFill>
                <a:latin typeface="Arial"/>
              </a:rPr>
              <a:t>e.g. </a:t>
            </a:r>
            <a:r>
              <a:rPr lang="en-US" sz="1700" dirty="0" smtClean="0">
                <a:solidFill>
                  <a:srgbClr val="000080"/>
                </a:solidFill>
                <a:latin typeface="Arial"/>
              </a:rPr>
              <a:t>in ATLAS </a:t>
            </a:r>
            <a:br>
              <a:rPr lang="en-US" sz="1700" dirty="0" smtClean="0">
                <a:solidFill>
                  <a:srgbClr val="000080"/>
                </a:solidFill>
                <a:latin typeface="Arial"/>
              </a:rPr>
            </a:br>
            <a:r>
              <a:rPr lang="en-US" sz="1700" dirty="0" smtClean="0">
                <a:solidFill>
                  <a:srgbClr val="000080"/>
                </a:solidFill>
                <a:latin typeface="Arial"/>
              </a:rPr>
              <a:t>Transition</a:t>
            </a:r>
            <a:r>
              <a:rPr lang="en-US" sz="1700" dirty="0">
                <a:solidFill>
                  <a:srgbClr val="000080"/>
                </a:solidFill>
                <a:latin typeface="Arial"/>
              </a:rPr>
              <a:t> </a:t>
            </a:r>
            <a:r>
              <a:rPr lang="en-US" sz="1700" dirty="0" smtClean="0">
                <a:solidFill>
                  <a:srgbClr val="000080"/>
                </a:solidFill>
                <a:latin typeface="Arial"/>
              </a:rPr>
              <a:t>Radiation Tracker</a:t>
            </a:r>
            <a:endParaRPr lang="en-US" sz="1700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6536" y="4283893"/>
            <a:ext cx="2618222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94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2.5"/>
</p:tagLst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74574</TotalTime>
  <Words>3457</Words>
  <Application>Microsoft Office PowerPoint</Application>
  <PresentationFormat>Custom</PresentationFormat>
  <Paragraphs>884</Paragraphs>
  <Slides>91</Slides>
  <Notes>72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113" baseType="lpstr">
      <vt:lpstr>ＭＳ Ｐゴシック</vt:lpstr>
      <vt:lpstr>Arial</vt:lpstr>
      <vt:lpstr>Bookman Old Style</vt:lpstr>
      <vt:lpstr>Calibri</vt:lpstr>
      <vt:lpstr>Cambria Math</vt:lpstr>
      <vt:lpstr>Comic Sans MS</vt:lpstr>
      <vt:lpstr>DejaVu Sans</vt:lpstr>
      <vt:lpstr>Gill Sans</vt:lpstr>
      <vt:lpstr>Gill Sans Light</vt:lpstr>
      <vt:lpstr>Lucida Grande</vt:lpstr>
      <vt:lpstr>StarSymbol</vt:lpstr>
      <vt:lpstr>Symbol</vt:lpstr>
      <vt:lpstr>Times New Roman</vt:lpstr>
      <vt:lpstr>Trebuchet MS</vt:lpstr>
      <vt:lpstr>Wingdings</vt:lpstr>
      <vt:lpstr>Wingdings-Regular</vt:lpstr>
      <vt:lpstr>Office Theme</vt:lpstr>
      <vt:lpstr>Office Theme</vt:lpstr>
      <vt:lpstr>Office Theme</vt:lpstr>
      <vt:lpstr>Office Theme</vt:lpstr>
      <vt:lpstr>Office Theme</vt:lpstr>
      <vt:lpstr>Equation</vt:lpstr>
      <vt:lpstr>Particle Identification at the LHC</vt:lpstr>
      <vt:lpstr>Rachid Mazini</vt:lpstr>
      <vt:lpstr>Outline</vt:lpstr>
      <vt:lpstr>Elementary Particles of the Standard Model </vt:lpstr>
      <vt:lpstr>The Large Hadron Collider: LHC</vt:lpstr>
      <vt:lpstr>The Large Hadron Collider</vt:lpstr>
      <vt:lpstr>Proton-proton collisions at the LHC</vt:lpstr>
      <vt:lpstr>PowerPoint Presentation</vt:lpstr>
      <vt:lpstr>LHC Detectors</vt:lpstr>
      <vt:lpstr>Principal Detector Layout</vt:lpstr>
      <vt:lpstr>Brief Recap of Some Basics</vt:lpstr>
      <vt:lpstr>Ionisation, Bethe-Bloch Formula</vt:lpstr>
      <vt:lpstr>Bremsstrahlung and Pair Production</vt:lpstr>
      <vt:lpstr>Multiple Scattering</vt:lpstr>
      <vt:lpstr>Charged Particles Track Reconstruction</vt:lpstr>
      <vt:lpstr>ATLAS and CMS Tracking Detectors</vt:lpstr>
      <vt:lpstr>Requirements</vt:lpstr>
      <vt:lpstr>Track Parameters</vt:lpstr>
      <vt:lpstr>Tracking Input</vt:lpstr>
      <vt:lpstr>Track Reconstruction (Tracking)</vt:lpstr>
      <vt:lpstr>Track Reconstruction (Tracking)</vt:lpstr>
      <vt:lpstr>Track Reconstruction Steps </vt:lpstr>
      <vt:lpstr>Track Reconstruction Steps </vt:lpstr>
      <vt:lpstr>Track Reconstruction Steps </vt:lpstr>
      <vt:lpstr>Track Reconstruction Steps </vt:lpstr>
      <vt:lpstr>Track Reconstruction Steps </vt:lpstr>
      <vt:lpstr>Track Reconstruction Steps </vt:lpstr>
      <vt:lpstr>Track Reconstruction Steps </vt:lpstr>
      <vt:lpstr>Track Reconstruction Efficiencies</vt:lpstr>
      <vt:lpstr>Tracking Precision</vt:lpstr>
      <vt:lpstr>Track Parameter Resolutions</vt:lpstr>
      <vt:lpstr>Calorimeters</vt:lpstr>
      <vt:lpstr>Cluster Reconstruction</vt:lpstr>
      <vt:lpstr>Cluster Reconstruction</vt:lpstr>
      <vt:lpstr>Cluster Reconstruction</vt:lpstr>
      <vt:lpstr>Calorimeter cluster energy</vt:lpstr>
      <vt:lpstr>Cluster Energy calibration</vt:lpstr>
      <vt:lpstr>Pile-up: the high luminosity dilema</vt:lpstr>
      <vt:lpstr>Pile-up</vt:lpstr>
      <vt:lpstr>Reconstructing tracks in high pile-up</vt:lpstr>
      <vt:lpstr>Reconstructing tracks in high pile-up</vt:lpstr>
      <vt:lpstr>Reconstructing tracks in high pile-up</vt:lpstr>
      <vt:lpstr>Summary</vt:lpstr>
      <vt:lpstr>BACKUP Introduction</vt:lpstr>
      <vt:lpstr>Final State Particles </vt:lpstr>
      <vt:lpstr>The CMS Detector          </vt:lpstr>
      <vt:lpstr>The ATLAS-Detector                 </vt:lpstr>
      <vt:lpstr>BACKUP Basics</vt:lpstr>
      <vt:lpstr>The Bethe-Bloch Formula</vt:lpstr>
      <vt:lpstr>Properties of Bethe-Bloch</vt:lpstr>
      <vt:lpstr>PowerPoint Presentation</vt:lpstr>
      <vt:lpstr>dE/dx for Particle Identification</vt:lpstr>
      <vt:lpstr>PowerPoint Presentation</vt:lpstr>
      <vt:lpstr>Multiple Scattering</vt:lpstr>
      <vt:lpstr>BACKUP Tracking</vt:lpstr>
      <vt:lpstr>Magnet Systems</vt:lpstr>
      <vt:lpstr>PowerPoint Presentation</vt:lpstr>
      <vt:lpstr>PowerPoint Presentation</vt:lpstr>
      <vt:lpstr>Track Reconstruction Efficiencies</vt:lpstr>
      <vt:lpstr>Tracking Precisions</vt:lpstr>
      <vt:lpstr>Tracking Precisions</vt:lpstr>
      <vt:lpstr>Tracking Precisions</vt:lpstr>
      <vt:lpstr>Tracking Precisions</vt:lpstr>
      <vt:lpstr>Tracking Precisions</vt:lpstr>
      <vt:lpstr>PowerPoint Presentation</vt:lpstr>
      <vt:lpstr>Track Parameter Resolution Measurements</vt:lpstr>
      <vt:lpstr>Track Parameter Resolutions</vt:lpstr>
      <vt:lpstr>PowerPoint Presentation</vt:lpstr>
      <vt:lpstr>Alignment</vt:lpstr>
      <vt:lpstr>Vertex Reconstruction</vt:lpstr>
      <vt:lpstr>Introduction</vt:lpstr>
      <vt:lpstr>Inclusive/Exclusive Vertex Reconstruction</vt:lpstr>
      <vt:lpstr>Inclusive Vertex Reconstruction</vt:lpstr>
      <vt:lpstr>Inclusive Vertex Reconstruction</vt:lpstr>
      <vt:lpstr>PowerPoint Presentation</vt:lpstr>
      <vt:lpstr>Vertex Reconstruction</vt:lpstr>
      <vt:lpstr>Vertex Reconstruction</vt:lpstr>
      <vt:lpstr>Vertex Reconstruction</vt:lpstr>
      <vt:lpstr>Vertex Reconstruction Performance</vt:lpstr>
      <vt:lpstr>Vertex Finding</vt:lpstr>
      <vt:lpstr>Adaptive Methods</vt:lpstr>
      <vt:lpstr>Adaptive Vertex Fitting</vt:lpstr>
      <vt:lpstr>Multi-Vertex Finding</vt:lpstr>
      <vt:lpstr>Other Techniques</vt:lpstr>
      <vt:lpstr>Cherenkov Radiation</vt:lpstr>
      <vt:lpstr>Cherenkov Radiation</vt:lpstr>
      <vt:lpstr>Cherenkov Radiation</vt:lpstr>
      <vt:lpstr>Cherenkov Radiation</vt:lpstr>
      <vt:lpstr>Cherenkov Radiation</vt:lpstr>
      <vt:lpstr>Transition Radiation</vt:lpstr>
      <vt:lpstr>Transition Radiation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Rachid M</dc:creator>
  <cp:lastModifiedBy>Rachid M</cp:lastModifiedBy>
  <cp:revision>2730</cp:revision>
  <cp:lastPrinted>2016-02-24T16:19:30Z</cp:lastPrinted>
  <dcterms:created xsi:type="dcterms:W3CDTF">2009-05-31T09:46:21Z</dcterms:created>
  <dcterms:modified xsi:type="dcterms:W3CDTF">2018-08-01T05:34:02Z</dcterms:modified>
</cp:coreProperties>
</file>